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Lst>
  <p:sldSz cx="10515600" cy="5143500"/>
  <p:notesSz cx="6858000" cy="9144000"/>
  <p:embeddedFontLst>
    <p:embeddedFont>
      <p:font typeface="Calibri" panose="020F0502020204030204" pitchFamily="34" charset="0"/>
      <p:regular r:id="rId81"/>
      <p:bold r:id="rId82"/>
      <p:italic r:id="rId83"/>
      <p:boldItalic r:id="rId84"/>
    </p:embeddedFont>
    <p:embeddedFont>
      <p:font typeface="Century Gothic" panose="020B050202020202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D32931-E195-47BC-A05E-236D1704FF6A}">
  <a:tblStyle styleId="{0FD32931-E195-47BC-A05E-236D1704FF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EE5DFC-D11C-4635-A8B9-91C9D306BDA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68" y="82"/>
      </p:cViewPr>
      <p:guideLst>
        <p:guide orient="horz" pos="1620"/>
        <p:guide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4.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font" Target="fonts/font1.fntdata"/><Relationship Id="rId86"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7.fntdata"/><Relationship Id="rId61" Type="http://schemas.openxmlformats.org/officeDocument/2006/relationships/slide" Target="slides/slide59.xml"/><Relationship Id="rId82" Type="http://schemas.openxmlformats.org/officeDocument/2006/relationships/font" Target="fonts/font2.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5900" y="685800"/>
            <a:ext cx="701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anggood.com/Racerstar-Racing-Edition-4108-BR4108-600KV-4-6S-Brushless-Motor-For-500-550-600-for-RC-Drone-FPV-Racing-p-1122900.html?cur_warehouse=C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hobbypartz.com/02p-motor-607-mt4008-kv600.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anggood.com/Racerstar-Racing-Edition-4108-BR4108-600KV-4-6S-Brushless-Motor-For-500-550-600-for-RC-Drone-FPV-Racing-p-1122900.html?cur_warehouse=C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hobbypartz.com/02p-motor-607-mt4008-kv600.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88ced9dcb_3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Flip the slide template. Title on the left and make more space in general. Move the page numbers to the right side. Mka the timeline on the bottom of each slide to half the slide. Include transition slides to give a pause moment.</a:t>
            </a:r>
            <a:endParaRPr/>
          </a:p>
        </p:txBody>
      </p:sp>
      <p:sp>
        <p:nvSpPr>
          <p:cNvPr id="127" name="Google Shape;127;ga88ced9dcb_3_75: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d7762dd9d_3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ad7762dd9d_3_5: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d606f80c2_1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Slides 9 and 10 are repetitive with slide 6. Might think about combining and removing less important info. Use colors to distinguish between which ones we will talk about in the presentation and the general list from contractor!</a:t>
            </a:r>
            <a:endParaRPr/>
          </a:p>
          <a:p>
            <a:pPr marL="0" lvl="0" indent="0" algn="l" rtl="0">
              <a:spcBef>
                <a:spcPts val="0"/>
              </a:spcBef>
              <a:spcAft>
                <a:spcPts val="0"/>
              </a:spcAft>
              <a:buNone/>
            </a:pPr>
            <a:r>
              <a:rPr lang="en"/>
              <a:t>Better explain the FR1 to essentially show that 3 UAVs times 4 hours is 12 hour mission for example/</a:t>
            </a:r>
            <a:endParaRPr/>
          </a:p>
        </p:txBody>
      </p:sp>
      <p:sp>
        <p:nvSpPr>
          <p:cNvPr id="272" name="Google Shape;272;gad606f80c2_1_22: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507d92a7b_0_2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f507d92a7b_0_255: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507d92a7b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visuals to this to complement the words! Maybe a CAD model if time?</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302" name="Google Shape;302;gf507d92a7b_0_131: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d606f7f1d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ad606f7f1d_0_3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507d92a7b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f507d92a7b_0_1: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507d92a7b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f507d92a7b_0_141: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b39226f90_0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cb39226f90_0_7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6b92f6489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f6b92f6489_0_29: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cb39226f90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cb39226f90_0_93: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d606f80c2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our the abcd… from the project overview. Keep the baseline design details</a:t>
            </a:r>
            <a:endParaRPr/>
          </a:p>
        </p:txBody>
      </p:sp>
      <p:sp>
        <p:nvSpPr>
          <p:cNvPr id="142" name="Google Shape;142;gad606f80c2_1_0: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b39226f90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gcb39226f90_0_1: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cb39226f90_0_1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cb39226f90_0_11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6d43d7807_1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gf6d43d7807_10_24: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b39226f90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cb39226f90_0_24: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f6b92f6489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f6b92f6489_0_57: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f6d43d7807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f6d43d7807_3_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b39226f90_0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terms better because PAB don’t know aircraft stuff.</a:t>
            </a:r>
            <a:endParaRPr/>
          </a:p>
        </p:txBody>
      </p:sp>
      <p:sp>
        <p:nvSpPr>
          <p:cNvPr id="542" name="Google Shape;542;gcb39226f90_0_47: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f6d43d7807_3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terms better because PAB don’t know aircraft stuff.</a:t>
            </a:r>
            <a:endParaRPr/>
          </a:p>
        </p:txBody>
      </p:sp>
      <p:sp>
        <p:nvSpPr>
          <p:cNvPr id="562" name="Google Shape;562;gf6d43d7807_3_1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f1c46777c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gf1c46777c2_0_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6d43d7807_1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NOT CHANGE IMAGE ASPECT RATIO</a:t>
            </a:r>
            <a:endParaRPr/>
          </a:p>
        </p:txBody>
      </p:sp>
      <p:sp>
        <p:nvSpPr>
          <p:cNvPr id="598" name="Google Shape;598;gf6d43d7807_10_4: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6d43d7807_7_2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Move this to the appendix. Announce what each acronym means. Can have acronyms but just say the full name.</a:t>
            </a:r>
            <a:endParaRPr/>
          </a:p>
        </p:txBody>
      </p:sp>
      <p:sp>
        <p:nvSpPr>
          <p:cNvPr id="152" name="Google Shape;152;gf6d43d7807_7_207: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f6f0eac41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7" name="Google Shape;617;gf6f0eac418_0_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f507d92a7b_0_1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f507d92a7b_0_15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69fac7d6f_0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gf69fac7d6f_0_12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f5962a0123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gf5962a0123_0_2: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f69fac7d6f_0_1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gf69fac7d6f_0_158: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f69fac7d6f_0_1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gf69fac7d6f_0_199: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f5962a0123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0563C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https://www.banggood.com/Racerstar-Racing-Edition-4108-BR4108-600KV-4-6S-Brushless-Motor-For-500-550-600-for-RC-Drone-FPV-Racing-p-1122900.html?cur_warehouse=CN</a:t>
            </a:r>
            <a:endParaRPr sz="600"/>
          </a:p>
          <a:p>
            <a:pPr marL="0" lvl="0" indent="0" algn="l" rtl="0">
              <a:spcBef>
                <a:spcPts val="0"/>
              </a:spcBef>
              <a:spcAft>
                <a:spcPts val="0"/>
              </a:spcAft>
              <a:buNone/>
            </a:pPr>
            <a:r>
              <a:rPr lang="en" sz="1300" b="1" u="sng">
                <a:solidFill>
                  <a:srgbClr val="0563C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https://www.hobbypartz.com/02p-motor-607-mt4008-kv600.html</a:t>
            </a:r>
            <a:endParaRPr sz="600"/>
          </a:p>
          <a:p>
            <a:pPr marL="0" lvl="0" indent="0" algn="l" rtl="0">
              <a:spcBef>
                <a:spcPts val="0"/>
              </a:spcBef>
              <a:spcAft>
                <a:spcPts val="0"/>
              </a:spcAft>
              <a:buClr>
                <a:schemeClr val="dk1"/>
              </a:buClr>
              <a:buSzPts val="1100"/>
              <a:buFont typeface="Arial"/>
              <a:buNone/>
            </a:pPr>
            <a:endParaRPr/>
          </a:p>
        </p:txBody>
      </p:sp>
      <p:sp>
        <p:nvSpPr>
          <p:cNvPr id="784" name="Google Shape;784;gf5962a0123_0_4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f1f325521c_0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0563C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https://www.banggood.com/Racerstar-Racing-Edition-4108-BR4108-600KV-4-6S-Brushless-Motor-For-500-550-600-for-RC-Drone-FPV-Racing-p-1122900.html?cur_warehouse=CN</a:t>
            </a:r>
            <a:endParaRPr sz="600"/>
          </a:p>
          <a:p>
            <a:pPr marL="0" lvl="0" indent="0" algn="l" rtl="0">
              <a:spcBef>
                <a:spcPts val="0"/>
              </a:spcBef>
              <a:spcAft>
                <a:spcPts val="0"/>
              </a:spcAft>
              <a:buNone/>
            </a:pPr>
            <a:r>
              <a:rPr lang="en" sz="1300" b="1" u="sng">
                <a:solidFill>
                  <a:srgbClr val="0563C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https://www.hobbypartz.com/02p-motor-607-mt4008-kv600.html</a:t>
            </a:r>
            <a:endParaRPr sz="600"/>
          </a:p>
          <a:p>
            <a:pPr marL="0" lvl="0" indent="0" algn="l" rtl="0">
              <a:spcBef>
                <a:spcPts val="0"/>
              </a:spcBef>
              <a:spcAft>
                <a:spcPts val="0"/>
              </a:spcAft>
              <a:buClr>
                <a:schemeClr val="dk1"/>
              </a:buClr>
              <a:buSzPts val="1100"/>
              <a:buFont typeface="Arial"/>
              <a:buNone/>
            </a:pPr>
            <a:endParaRPr/>
          </a:p>
        </p:txBody>
      </p:sp>
      <p:sp>
        <p:nvSpPr>
          <p:cNvPr id="807" name="Google Shape;807;gf1f325521c_0_6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ad606f80c2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gad606f80c2_0_17: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f1815d48b2_1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f1815d48b2_1_39: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88ced9dcb_3_11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a88ced9dcb_3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Too many words. Split into two slides? Change the bolding or color (highlight or underline) important takeaways from slide.</a:t>
            </a:r>
            <a:endParaRPr/>
          </a:p>
        </p:txBody>
      </p:sp>
      <p:sp>
        <p:nvSpPr>
          <p:cNvPr id="169" name="Google Shape;169;ga88ced9dcb_3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f1815d48b2_1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gf1815d48b2_1_57: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f1f325521c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gf1f325521c_0_26: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f79bd7436f_8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https://docs.google.com/spreadsheets/d/1Z1zK1ah4jcD0RY_jm0Z3KQHR5nCHbvbiWtiiujIvGak/edit?usp=sharing</a:t>
            </a:r>
            <a:endParaRPr/>
          </a:p>
        </p:txBody>
      </p:sp>
      <p:sp>
        <p:nvSpPr>
          <p:cNvPr id="920" name="Google Shape;920;gf79bd7436f_8_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f507d92a7b_0_6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2" name="Google Shape;932;gf507d92a7b_0_65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f507d92a7b_0_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gf507d92a7b_0_63: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f507d92a7b_0_6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9" name="Google Shape;969;gf507d92a7b_0_637: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f5ccf47f5e_0_187:notes"/>
          <p:cNvSpPr>
            <a:spLocks noGrp="1" noRot="1" noChangeAspect="1"/>
          </p:cNvSpPr>
          <p:nvPr>
            <p:ph type="sldImg" idx="2"/>
          </p:nvPr>
        </p:nvSpPr>
        <p:spPr>
          <a:xfrm>
            <a:off x="-75900" y="685800"/>
            <a:ext cx="7010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f5ccf47f5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f507d92a7b_0_7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7" name="Google Shape;997;gf507d92a7b_0_727: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f69fac7d6f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1" name="Google Shape;1011;gf69fac7d6f_0_53: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f1815d48b2_7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3" name="Google Shape;1023;gf1815d48b2_7_1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6d43d7807_7_2: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f6d43d7807_7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Too many words. Split into two slides? Change the bolding or color (highlight or underline) important takeaways from slide.</a:t>
            </a:r>
            <a:endParaRPr/>
          </a:p>
        </p:txBody>
      </p:sp>
      <p:sp>
        <p:nvSpPr>
          <p:cNvPr id="187" name="Google Shape;187;gf6d43d7807_7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f5ccf47f5e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gf5ccf47f5e_0_62: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f5ccf47f5e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7" name="Google Shape;1047;gf5ccf47f5e_0_86: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f5ccf47f5e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7" name="Google Shape;1057;gf5ccf47f5e_0_144: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f5e0da7dd4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7" name="Google Shape;1067;gf5e0da7dd4_0_1: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f1f325521c_4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7" name="Google Shape;1077;gf1f325521c_4_1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f1f325521c_4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9" name="Google Shape;1099;gf1f325521c_4_50: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f1f325521c_4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https://www.cstsales.com/hm_carbon_shapes.html</a:t>
            </a:r>
            <a:endParaRPr/>
          </a:p>
        </p:txBody>
      </p:sp>
      <p:sp>
        <p:nvSpPr>
          <p:cNvPr id="1121" name="Google Shape;1121;gf1f325521c_4_69: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f1f325521c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3" name="Google Shape;1143;gf1f325521c_0_1: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f55391845b_0_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5" name="Google Shape;1165;gf55391845b_0_91: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f1815d48b2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9" name="Google Shape;1179;gf1815d48b2_0_2: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6d43d7807_5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Refit this onto the screen. Make the CONOPS take the whole page! Too much encroaching on the concops with the format! </a:t>
            </a:r>
            <a:endParaRPr/>
          </a:p>
          <a:p>
            <a:pPr marL="0" lvl="0" indent="0" algn="l" rtl="0">
              <a:spcBef>
                <a:spcPts val="0"/>
              </a:spcBef>
              <a:spcAft>
                <a:spcPts val="0"/>
              </a:spcAft>
              <a:buNone/>
            </a:pPr>
            <a:endParaRPr/>
          </a:p>
          <a:p>
            <a:pPr marL="0" lvl="0" indent="0" algn="l" rtl="0">
              <a:spcBef>
                <a:spcPts val="0"/>
              </a:spcBef>
              <a:spcAft>
                <a:spcPts val="0"/>
              </a:spcAft>
              <a:buNone/>
            </a:pPr>
            <a:r>
              <a:rPr lang="en"/>
              <a:t>Make so the numbers and stages are more reasonable. Shift grass up and add black box at the bottom similar to box 3!</a:t>
            </a:r>
            <a:endParaRPr/>
          </a:p>
        </p:txBody>
      </p:sp>
      <p:sp>
        <p:nvSpPr>
          <p:cNvPr id="204" name="Google Shape;204;gf6d43d7807_5_5: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f79bd7436f_5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2" name="Google Shape;1192;gf79bd7436f_5_0: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f1815d48b2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7" name="Google Shape;1207;gf1815d48b2_2_0: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f1815d48b2_3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0" name="Google Shape;1220;gf1815d48b2_3_2: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f0038f06fd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4" name="Google Shape;1234;gf0038f06fd_0_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f507d92a7b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6" name="Google Shape;1246;gf507d92a7b_0_3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f55391845b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8" name="Google Shape;1258;gf55391845b_0_23: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f55391845b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0" name="Google Shape;1270;gf55391845b_0_34: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f55391845b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4" name="Google Shape;1284;gf55391845b_0_45: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f55391845b_0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gf55391845b_0_56: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f55391845b_0_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1" name="Google Shape;1311;gf55391845b_0_7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6d43d7807_7_1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f6d43d7807_7_14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f1c9c1dab3_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4" name="Google Shape;1324;gf1c9c1dab3_1_6: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f6d43d7807_3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6" name="Google Shape;1336;gf6d43d7807_3_34: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f2069b71e7_0_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8" name="Google Shape;1348;gf2069b71e7_0_67: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f6d43d7807_3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0" name="Google Shape;1360;gf6d43d7807_3_49: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f6d43d7807_3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what Wing Designer 1.6 means and what where we found it!</a:t>
            </a:r>
            <a:endParaRPr/>
          </a:p>
        </p:txBody>
      </p:sp>
      <p:sp>
        <p:nvSpPr>
          <p:cNvPr id="1372" name="Google Shape;1372;gf6d43d7807_3_64:notes"/>
          <p:cNvSpPr>
            <a:spLocks noGrp="1" noRot="1" noChangeAspect="1"/>
          </p:cNvSpPr>
          <p:nvPr>
            <p:ph type="sldImg" idx="2"/>
          </p:nvPr>
        </p:nvSpPr>
        <p:spPr>
          <a:xfrm>
            <a:off x="274638" y="1143000"/>
            <a:ext cx="63087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f6dc78a58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Assumptions: </a:t>
            </a:r>
            <a:endParaRPr/>
          </a:p>
          <a:p>
            <a:pPr marL="457200" lvl="0" indent="-298450" algn="l" rtl="0">
              <a:spcBef>
                <a:spcPts val="0"/>
              </a:spcBef>
              <a:spcAft>
                <a:spcPts val="0"/>
              </a:spcAft>
              <a:buSzPts val="1100"/>
              <a:buChar char="-"/>
            </a:pPr>
            <a:r>
              <a:rPr lang="en"/>
              <a:t>Alpha aw is small</a:t>
            </a:r>
            <a:endParaRPr/>
          </a:p>
          <a:p>
            <a:pPr marL="457200" lvl="0" indent="-298450" algn="l" rtl="0">
              <a:spcBef>
                <a:spcPts val="0"/>
              </a:spcBef>
              <a:spcAft>
                <a:spcPts val="0"/>
              </a:spcAft>
              <a:buSzPts val="1100"/>
              <a:buChar char="-"/>
            </a:pPr>
            <a:r>
              <a:rPr lang="en"/>
              <a:t>z/c is negligible compared to vehicle scope</a:t>
            </a:r>
            <a:endParaRPr/>
          </a:p>
          <a:p>
            <a:pPr marL="457200" lvl="0" indent="-298450" algn="l" rtl="0">
              <a:spcBef>
                <a:spcPts val="0"/>
              </a:spcBef>
              <a:spcAft>
                <a:spcPts val="0"/>
              </a:spcAft>
              <a:buSzPts val="1100"/>
              <a:buChar char="-"/>
            </a:pPr>
            <a:r>
              <a:rPr lang="en"/>
              <a:t>Alpha wb-epsilon is small</a:t>
            </a:r>
            <a:endParaRPr/>
          </a:p>
          <a:p>
            <a:pPr marL="457200" lvl="0" indent="-298450" algn="l" rtl="0">
              <a:spcBef>
                <a:spcPts val="0"/>
              </a:spcBef>
              <a:spcAft>
                <a:spcPts val="0"/>
              </a:spcAft>
              <a:buSzPts val="1100"/>
              <a:buChar char="-"/>
            </a:pPr>
            <a:r>
              <a:rPr lang="en"/>
              <a:t>Zt is negligible</a:t>
            </a:r>
            <a:endParaRPr/>
          </a:p>
          <a:p>
            <a:pPr marL="457200" lvl="0" indent="-298450" algn="l" rtl="0">
              <a:spcBef>
                <a:spcPts val="0"/>
              </a:spcBef>
              <a:spcAft>
                <a:spcPts val="0"/>
              </a:spcAft>
              <a:buSzPts val="1100"/>
              <a:buChar char="-"/>
            </a:pPr>
            <a:r>
              <a:rPr lang="en"/>
              <a:t>Mac,t is negligible</a:t>
            </a:r>
            <a:endParaRPr/>
          </a:p>
          <a:p>
            <a:pPr marL="457200" lvl="0" indent="-298450" algn="l" rtl="0">
              <a:spcBef>
                <a:spcPts val="0"/>
              </a:spcBef>
              <a:spcAft>
                <a:spcPts val="0"/>
              </a:spcAft>
              <a:buSzPts val="1100"/>
              <a:buChar char="-"/>
            </a:pPr>
            <a:r>
              <a:rPr lang="en"/>
              <a:t>Mp is negligible</a:t>
            </a:r>
            <a:endParaRPr/>
          </a:p>
          <a:p>
            <a:pPr marL="457200" lvl="0" indent="-298450" algn="l" rtl="0">
              <a:spcBef>
                <a:spcPts val="0"/>
              </a:spcBef>
              <a:spcAft>
                <a:spcPts val="0"/>
              </a:spcAft>
              <a:buSzPts val="1100"/>
              <a:buChar char="-"/>
            </a:pPr>
            <a:r>
              <a:rPr lang="en"/>
              <a:t>Lt = 3 ft</a:t>
            </a:r>
            <a:endParaRPr/>
          </a:p>
          <a:p>
            <a:pPr marL="457200" lvl="0" indent="-298450" algn="l" rtl="0">
              <a:spcBef>
                <a:spcPts val="0"/>
              </a:spcBef>
              <a:spcAft>
                <a:spcPts val="0"/>
              </a:spcAft>
              <a:buSzPts val="1100"/>
              <a:buChar char="-"/>
            </a:pPr>
            <a:r>
              <a:rPr lang="en"/>
              <a:t>W tail = 1lb</a:t>
            </a:r>
            <a:endParaRPr/>
          </a:p>
          <a:p>
            <a:pPr marL="457200" lvl="0" indent="-298450" algn="l" rtl="0">
              <a:spcBef>
                <a:spcPts val="0"/>
              </a:spcBef>
              <a:spcAft>
                <a:spcPts val="0"/>
              </a:spcAft>
              <a:buSzPts val="1100"/>
              <a:buChar char="-"/>
            </a:pPr>
            <a:r>
              <a:rPr lang="en"/>
              <a:t>Partial Epsion wrt alpha = 0.35</a:t>
            </a:r>
            <a:endParaRPr/>
          </a:p>
          <a:p>
            <a:pPr marL="457200" lvl="0" indent="-298450" algn="l" rtl="0">
              <a:spcBef>
                <a:spcPts val="0"/>
              </a:spcBef>
              <a:spcAft>
                <a:spcPts val="0"/>
              </a:spcAft>
              <a:buSzPts val="1100"/>
              <a:buChar char="-"/>
            </a:pPr>
            <a:r>
              <a:rPr lang="en"/>
              <a:t>Rho = 9.919</a:t>
            </a:r>
            <a:endParaRPr/>
          </a:p>
          <a:p>
            <a:pPr marL="457200" lvl="0" indent="-298450" algn="l" rtl="0">
              <a:spcBef>
                <a:spcPts val="0"/>
              </a:spcBef>
              <a:spcAft>
                <a:spcPts val="0"/>
              </a:spcAft>
              <a:buSzPts val="1100"/>
              <a:buChar char="-"/>
            </a:pPr>
            <a:r>
              <a:rPr lang="en"/>
              <a:t>Horz tail cord  = .5</a:t>
            </a:r>
            <a:endParaRPr/>
          </a:p>
          <a:p>
            <a:pPr marL="457200" lvl="0" indent="-298450" algn="l" rtl="0">
              <a:spcBef>
                <a:spcPts val="0"/>
              </a:spcBef>
              <a:spcAft>
                <a:spcPts val="0"/>
              </a:spcAft>
              <a:buSzPts val="1100"/>
              <a:buChar char="-"/>
            </a:pPr>
            <a:r>
              <a:rPr lang="en"/>
              <a:t>Thickness = 1 inch</a:t>
            </a:r>
            <a:endParaRPr/>
          </a:p>
          <a:p>
            <a:pPr marL="457200" lvl="0" indent="-298450" algn="l" rtl="0">
              <a:spcBef>
                <a:spcPts val="0"/>
              </a:spcBef>
              <a:spcAft>
                <a:spcPts val="0"/>
              </a:spcAft>
              <a:buSzPts val="1100"/>
              <a:buChar char="-"/>
            </a:pPr>
            <a:endParaRPr/>
          </a:p>
        </p:txBody>
      </p:sp>
      <p:sp>
        <p:nvSpPr>
          <p:cNvPr id="1382" name="Google Shape;1382;gf6dc78a580_0_0: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f6dc78a580_0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6" name="Google Shape;1396;gf6dc78a580_0_1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ad7762dd9d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gad7762dd9d_0_48: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6d43d7807_7_1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f6d43d7807_7_140: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6d43d7807_7_1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f6d43d7807_7_161:notes"/>
          <p:cNvSpPr>
            <a:spLocks noGrp="1" noRot="1" noChangeAspect="1"/>
          </p:cNvSpPr>
          <p:nvPr>
            <p:ph type="sldImg" idx="2"/>
          </p:nvPr>
        </p:nvSpPr>
        <p:spPr>
          <a:xfrm>
            <a:off x="274320" y="1143000"/>
            <a:ext cx="6309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58465" y="744575"/>
            <a:ext cx="9798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58455" y="2834125"/>
            <a:ext cx="9798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58455" y="1106125"/>
            <a:ext cx="9798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58455" y="3152225"/>
            <a:ext cx="9798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4450" y="841772"/>
            <a:ext cx="78867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314450" y="2701528"/>
            <a:ext cx="78867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7949528" y="4737663"/>
            <a:ext cx="236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000" b="1">
                <a:solidFill>
                  <a:schemeClr val="dk1"/>
                </a:solidFill>
                <a:latin typeface="Century Gothic"/>
                <a:ea typeface="Century Gothic"/>
                <a:cs typeface="Century Gothic"/>
                <a:sym typeface="Century Gothic"/>
              </a:defRPr>
            </a:lvl1pPr>
            <a:lvl2pPr marL="0" lvl="1" indent="0" algn="r">
              <a:spcBef>
                <a:spcPts val="0"/>
              </a:spcBef>
              <a:buNone/>
              <a:defRPr sz="1000" b="1">
                <a:solidFill>
                  <a:schemeClr val="dk1"/>
                </a:solidFill>
                <a:latin typeface="Century Gothic"/>
                <a:ea typeface="Century Gothic"/>
                <a:cs typeface="Century Gothic"/>
                <a:sym typeface="Century Gothic"/>
              </a:defRPr>
            </a:lvl2pPr>
            <a:lvl3pPr marL="0" lvl="2" indent="0" algn="r">
              <a:spcBef>
                <a:spcPts val="0"/>
              </a:spcBef>
              <a:buNone/>
              <a:defRPr sz="1000" b="1">
                <a:solidFill>
                  <a:schemeClr val="dk1"/>
                </a:solidFill>
                <a:latin typeface="Century Gothic"/>
                <a:ea typeface="Century Gothic"/>
                <a:cs typeface="Century Gothic"/>
                <a:sym typeface="Century Gothic"/>
              </a:defRPr>
            </a:lvl3pPr>
            <a:lvl4pPr marL="0" lvl="3" indent="0" algn="r">
              <a:spcBef>
                <a:spcPts val="0"/>
              </a:spcBef>
              <a:buNone/>
              <a:defRPr sz="1000" b="1">
                <a:solidFill>
                  <a:schemeClr val="dk1"/>
                </a:solidFill>
                <a:latin typeface="Century Gothic"/>
                <a:ea typeface="Century Gothic"/>
                <a:cs typeface="Century Gothic"/>
                <a:sym typeface="Century Gothic"/>
              </a:defRPr>
            </a:lvl4pPr>
            <a:lvl5pPr marL="0" lvl="4" indent="0" algn="r">
              <a:spcBef>
                <a:spcPts val="0"/>
              </a:spcBef>
              <a:buNone/>
              <a:defRPr sz="1000" b="1">
                <a:solidFill>
                  <a:schemeClr val="dk1"/>
                </a:solidFill>
                <a:latin typeface="Century Gothic"/>
                <a:ea typeface="Century Gothic"/>
                <a:cs typeface="Century Gothic"/>
                <a:sym typeface="Century Gothic"/>
              </a:defRPr>
            </a:lvl5pPr>
            <a:lvl6pPr marL="0" lvl="5" indent="0" algn="r">
              <a:spcBef>
                <a:spcPts val="0"/>
              </a:spcBef>
              <a:buNone/>
              <a:defRPr sz="1000" b="1">
                <a:solidFill>
                  <a:schemeClr val="dk1"/>
                </a:solidFill>
                <a:latin typeface="Century Gothic"/>
                <a:ea typeface="Century Gothic"/>
                <a:cs typeface="Century Gothic"/>
                <a:sym typeface="Century Gothic"/>
              </a:defRPr>
            </a:lvl6pPr>
            <a:lvl7pPr marL="0" lvl="6" indent="0" algn="r">
              <a:spcBef>
                <a:spcPts val="0"/>
              </a:spcBef>
              <a:buNone/>
              <a:defRPr sz="1000" b="1">
                <a:solidFill>
                  <a:schemeClr val="dk1"/>
                </a:solidFill>
                <a:latin typeface="Century Gothic"/>
                <a:ea typeface="Century Gothic"/>
                <a:cs typeface="Century Gothic"/>
                <a:sym typeface="Century Gothic"/>
              </a:defRPr>
            </a:lvl7pPr>
            <a:lvl8pPr marL="0" lvl="7" indent="0" algn="r">
              <a:spcBef>
                <a:spcPts val="0"/>
              </a:spcBef>
              <a:buNone/>
              <a:defRPr sz="1000" b="1">
                <a:solidFill>
                  <a:schemeClr val="dk1"/>
                </a:solidFill>
                <a:latin typeface="Century Gothic"/>
                <a:ea typeface="Century Gothic"/>
                <a:cs typeface="Century Gothic"/>
                <a:sym typeface="Century Gothic"/>
              </a:defRPr>
            </a:lvl8pPr>
            <a:lvl9pPr marL="0" lvl="8" indent="0" algn="r">
              <a:spcBef>
                <a:spcPts val="0"/>
              </a:spcBef>
              <a:buNone/>
              <a:defRPr sz="1000" b="1">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722947" y="273844"/>
            <a:ext cx="90696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722947" y="1369219"/>
            <a:ext cx="90696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17471" y="1282304"/>
            <a:ext cx="90696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717471" y="3442097"/>
            <a:ext cx="90696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722947" y="273844"/>
            <a:ext cx="90696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722947" y="1369219"/>
            <a:ext cx="44691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5323523" y="1369219"/>
            <a:ext cx="44691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724317" y="273844"/>
            <a:ext cx="90696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724317" y="1260872"/>
            <a:ext cx="4448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724317" y="1878806"/>
            <a:ext cx="4448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5323523" y="1260872"/>
            <a:ext cx="44706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5323523" y="1878806"/>
            <a:ext cx="44706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722947" y="273844"/>
            <a:ext cx="90696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724317" y="342900"/>
            <a:ext cx="33918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4470500" y="740569"/>
            <a:ext cx="53232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724317" y="1543050"/>
            <a:ext cx="33918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58455" y="2150850"/>
            <a:ext cx="9798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724317" y="342900"/>
            <a:ext cx="33918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4470500" y="740569"/>
            <a:ext cx="53232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724317" y="1543050"/>
            <a:ext cx="33918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722947" y="273844"/>
            <a:ext cx="90696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626152" y="-1533881"/>
            <a:ext cx="3263400" cy="9069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6479452" y="1319644"/>
            <a:ext cx="4359000" cy="22674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878881" y="-882056"/>
            <a:ext cx="4359000" cy="667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8455" y="445025"/>
            <a:ext cx="9798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58455" y="1152475"/>
            <a:ext cx="9798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58455" y="445025"/>
            <a:ext cx="9798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58455" y="1152475"/>
            <a:ext cx="45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5557260" y="1152475"/>
            <a:ext cx="45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58455" y="445025"/>
            <a:ext cx="9798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8455" y="555600"/>
            <a:ext cx="3229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58455" y="1389600"/>
            <a:ext cx="32292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63788" y="450150"/>
            <a:ext cx="73230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257800" y="-125"/>
            <a:ext cx="52578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05325" y="1233175"/>
            <a:ext cx="46521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05325" y="2803075"/>
            <a:ext cx="4652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680425" y="724075"/>
            <a:ext cx="44124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58455" y="4230575"/>
            <a:ext cx="68985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743326" y="4663217"/>
            <a:ext cx="6309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8455" y="445025"/>
            <a:ext cx="9798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58455" y="1152475"/>
            <a:ext cx="9798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743326" y="4663217"/>
            <a:ext cx="6309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2947" y="273844"/>
            <a:ext cx="90696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722947" y="1369219"/>
            <a:ext cx="90696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722947" y="4767263"/>
            <a:ext cx="2366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483293" y="4767263"/>
            <a:ext cx="35490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7426643" y="4767263"/>
            <a:ext cx="2366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hyperlink" Target="https://defense-update.com/20120806_elbit-systems-upgrades-u-s-bound-skylark-1le.htm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21.xml"/><Relationship Id="rId12" Type="http://schemas.openxmlformats.org/officeDocument/2006/relationships/slide" Target="slide30.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20.xml"/><Relationship Id="rId11" Type="http://schemas.openxmlformats.org/officeDocument/2006/relationships/slide" Target="slide29.xml"/><Relationship Id="rId5" Type="http://schemas.openxmlformats.org/officeDocument/2006/relationships/slide" Target="slide19.xml"/><Relationship Id="rId10" Type="http://schemas.openxmlformats.org/officeDocument/2006/relationships/slide" Target="slide28.xml"/><Relationship Id="rId4" Type="http://schemas.openxmlformats.org/officeDocument/2006/relationships/slide" Target="slide17.xml"/><Relationship Id="rId9" Type="http://schemas.openxmlformats.org/officeDocument/2006/relationships/slide" Target="slide26.xml"/><Relationship Id="rId14" Type="http://schemas.openxmlformats.org/officeDocument/2006/relationships/slide" Target="slide4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48.xml"/><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gif"/><Relationship Id="rId5" Type="http://schemas.openxmlformats.org/officeDocument/2006/relationships/image" Target="../media/image29.png"/><Relationship Id="rId10" Type="http://schemas.openxmlformats.org/officeDocument/2006/relationships/image" Target="../media/image34.gif"/><Relationship Id="rId4" Type="http://schemas.openxmlformats.org/officeDocument/2006/relationships/image" Target="../media/image28.png"/><Relationship Id="rId9"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40.gif"/><Relationship Id="rId13" Type="http://schemas.openxmlformats.org/officeDocument/2006/relationships/image" Target="../media/image45.gif"/><Relationship Id="rId3" Type="http://schemas.openxmlformats.org/officeDocument/2006/relationships/image" Target="../media/image3.png"/><Relationship Id="rId7" Type="http://schemas.openxmlformats.org/officeDocument/2006/relationships/image" Target="../media/image39.gif"/><Relationship Id="rId12" Type="http://schemas.openxmlformats.org/officeDocument/2006/relationships/image" Target="../media/image44.gif"/><Relationship Id="rId2" Type="http://schemas.openxmlformats.org/officeDocument/2006/relationships/notesSlide" Target="../notesSlides/notesSlide34.xml"/><Relationship Id="rId16" Type="http://schemas.openxmlformats.org/officeDocument/2006/relationships/slide" Target="slide48.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gif"/><Relationship Id="rId5" Type="http://schemas.openxmlformats.org/officeDocument/2006/relationships/image" Target="../media/image37.gif"/><Relationship Id="rId15" Type="http://schemas.openxmlformats.org/officeDocument/2006/relationships/image" Target="../media/image7.png"/><Relationship Id="rId10" Type="http://schemas.openxmlformats.org/officeDocument/2006/relationships/image" Target="../media/image42.gif"/><Relationship Id="rId4" Type="http://schemas.openxmlformats.org/officeDocument/2006/relationships/image" Target="../media/image36.png"/><Relationship Id="rId9" Type="http://schemas.openxmlformats.org/officeDocument/2006/relationships/image" Target="../media/image41.gif"/><Relationship Id="rId1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3.png"/><Relationship Id="rId7" Type="http://schemas.openxmlformats.org/officeDocument/2006/relationships/image" Target="../media/image48.gi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47.gif"/><Relationship Id="rId4" Type="http://schemas.openxmlformats.org/officeDocument/2006/relationships/image" Target="../media/image38.png"/><Relationship Id="rId9" Type="http://schemas.openxmlformats.org/officeDocument/2006/relationships/slide" Target="slide48.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3.png"/><Relationship Id="rId4" Type="http://schemas.openxmlformats.org/officeDocument/2006/relationships/image" Target="../media/image51.jpg"/></Relationships>
</file>

<file path=ppt/slides/_rels/slide37.xml.rels><?xml version="1.0" encoding="UTF-8" standalone="yes"?>
<Relationships xmlns="http://schemas.openxmlformats.org/package/2006/relationships"><Relationship Id="rId8" Type="http://schemas.openxmlformats.org/officeDocument/2006/relationships/image" Target="../media/image56.gif"/><Relationship Id="rId13" Type="http://schemas.openxmlformats.org/officeDocument/2006/relationships/image" Target="../media/image60.gif"/><Relationship Id="rId3" Type="http://schemas.openxmlformats.org/officeDocument/2006/relationships/image" Target="../media/image3.png"/><Relationship Id="rId7" Type="http://schemas.openxmlformats.org/officeDocument/2006/relationships/image" Target="../media/image55.gif"/><Relationship Id="rId12" Type="http://schemas.openxmlformats.org/officeDocument/2006/relationships/image" Target="../media/image59.gif"/><Relationship Id="rId17" Type="http://schemas.openxmlformats.org/officeDocument/2006/relationships/slide" Target="slide48.xml"/><Relationship Id="rId2" Type="http://schemas.openxmlformats.org/officeDocument/2006/relationships/notesSlide" Target="../notesSlides/notesSlide37.xml"/><Relationship Id="rId16" Type="http://schemas.openxmlformats.org/officeDocument/2006/relationships/image" Target="../media/image63.gif"/><Relationship Id="rId1" Type="http://schemas.openxmlformats.org/officeDocument/2006/relationships/slideLayout" Target="../slideLayouts/slideLayout12.xml"/><Relationship Id="rId6" Type="http://schemas.openxmlformats.org/officeDocument/2006/relationships/image" Target="../media/image54.gif"/><Relationship Id="rId11" Type="http://schemas.openxmlformats.org/officeDocument/2006/relationships/image" Target="../media/image7.png"/><Relationship Id="rId5" Type="http://schemas.openxmlformats.org/officeDocument/2006/relationships/image" Target="../media/image53.gif"/><Relationship Id="rId15" Type="http://schemas.openxmlformats.org/officeDocument/2006/relationships/image" Target="../media/image62.gif"/><Relationship Id="rId10" Type="http://schemas.openxmlformats.org/officeDocument/2006/relationships/image" Target="../media/image58.gif"/><Relationship Id="rId4" Type="http://schemas.openxmlformats.org/officeDocument/2006/relationships/image" Target="../media/image52.png"/><Relationship Id="rId9" Type="http://schemas.openxmlformats.org/officeDocument/2006/relationships/image" Target="../media/image57.gif"/><Relationship Id="rId14" Type="http://schemas.openxmlformats.org/officeDocument/2006/relationships/image" Target="../media/image61.gi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65.jpg"/><Relationship Id="rId4" Type="http://schemas.openxmlformats.org/officeDocument/2006/relationships/image" Target="../media/image6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67.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48.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3" Type="http://schemas.openxmlformats.org/officeDocument/2006/relationships/slide" Target="slide30.xml"/><Relationship Id="rId18" Type="http://schemas.openxmlformats.org/officeDocument/2006/relationships/slide" Target="slide8.xml"/><Relationship Id="rId26" Type="http://schemas.openxmlformats.org/officeDocument/2006/relationships/slide" Target="slide46.xml"/><Relationship Id="rId39" Type="http://schemas.openxmlformats.org/officeDocument/2006/relationships/slide" Target="slide58.xml"/><Relationship Id="rId21" Type="http://schemas.openxmlformats.org/officeDocument/2006/relationships/slide" Target="slide5.xml"/><Relationship Id="rId34" Type="http://schemas.openxmlformats.org/officeDocument/2006/relationships/slide" Target="slide32.xml"/><Relationship Id="rId7" Type="http://schemas.openxmlformats.org/officeDocument/2006/relationships/slide" Target="slide20.xml"/><Relationship Id="rId12" Type="http://schemas.openxmlformats.org/officeDocument/2006/relationships/slide" Target="slide29.xml"/><Relationship Id="rId17" Type="http://schemas.openxmlformats.org/officeDocument/2006/relationships/slide" Target="slide49.xml"/><Relationship Id="rId25" Type="http://schemas.openxmlformats.org/officeDocument/2006/relationships/slide" Target="slide50.xml"/><Relationship Id="rId33" Type="http://schemas.openxmlformats.org/officeDocument/2006/relationships/slide" Target="slide31.xml"/><Relationship Id="rId38" Type="http://schemas.openxmlformats.org/officeDocument/2006/relationships/slide" Target="slide38.xml"/><Relationship Id="rId2" Type="http://schemas.openxmlformats.org/officeDocument/2006/relationships/notesSlide" Target="../notesSlides/notesSlide48.xml"/><Relationship Id="rId16" Type="http://schemas.openxmlformats.org/officeDocument/2006/relationships/slide" Target="slide13.xml"/><Relationship Id="rId20" Type="http://schemas.openxmlformats.org/officeDocument/2006/relationships/slide" Target="slide14.xml"/><Relationship Id="rId29"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19.xml"/><Relationship Id="rId11" Type="http://schemas.openxmlformats.org/officeDocument/2006/relationships/slide" Target="slide28.xml"/><Relationship Id="rId24" Type="http://schemas.openxmlformats.org/officeDocument/2006/relationships/slide" Target="slide11.xml"/><Relationship Id="rId32" Type="http://schemas.openxmlformats.org/officeDocument/2006/relationships/slide" Target="slide2.xml"/><Relationship Id="rId37" Type="http://schemas.openxmlformats.org/officeDocument/2006/relationships/slide" Target="slide44.xml"/><Relationship Id="rId40" Type="http://schemas.openxmlformats.org/officeDocument/2006/relationships/slide" Target="slide74.xml"/><Relationship Id="rId5" Type="http://schemas.openxmlformats.org/officeDocument/2006/relationships/slide" Target="slide17.xml"/><Relationship Id="rId15" Type="http://schemas.openxmlformats.org/officeDocument/2006/relationships/slide" Target="slide52.xml"/><Relationship Id="rId23" Type="http://schemas.openxmlformats.org/officeDocument/2006/relationships/slide" Target="slide10.xml"/><Relationship Id="rId28" Type="http://schemas.openxmlformats.org/officeDocument/2006/relationships/slide" Target="slide54.xml"/><Relationship Id="rId36" Type="http://schemas.openxmlformats.org/officeDocument/2006/relationships/slide" Target="slide77.xml"/><Relationship Id="rId10" Type="http://schemas.openxmlformats.org/officeDocument/2006/relationships/slide" Target="slide26.xml"/><Relationship Id="rId19" Type="http://schemas.openxmlformats.org/officeDocument/2006/relationships/slide" Target="slide40.xml"/><Relationship Id="rId31" Type="http://schemas.openxmlformats.org/officeDocument/2006/relationships/slide" Target="slide63.xml"/><Relationship Id="rId4" Type="http://schemas.openxmlformats.org/officeDocument/2006/relationships/slide" Target="slide16.xml"/><Relationship Id="rId9" Type="http://schemas.openxmlformats.org/officeDocument/2006/relationships/slide" Target="slide23.xml"/><Relationship Id="rId14" Type="http://schemas.openxmlformats.org/officeDocument/2006/relationships/slide" Target="slide75.xml"/><Relationship Id="rId22" Type="http://schemas.openxmlformats.org/officeDocument/2006/relationships/slide" Target="slide37.xml"/><Relationship Id="rId27" Type="http://schemas.openxmlformats.org/officeDocument/2006/relationships/slide" Target="slide41.xml"/><Relationship Id="rId30" Type="http://schemas.openxmlformats.org/officeDocument/2006/relationships/slide" Target="slide70.xml"/><Relationship Id="rId35" Type="http://schemas.openxmlformats.org/officeDocument/2006/relationships/slide" Target="slide36.xml"/><Relationship Id="rId8" Type="http://schemas.openxmlformats.org/officeDocument/2006/relationships/slide" Target="slide21.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54.xml.rels><?xml version="1.0" encoding="UTF-8" standalone="yes"?>
<Relationships xmlns="http://schemas.openxmlformats.org/package/2006/relationships"><Relationship Id="rId8" Type="http://schemas.openxmlformats.org/officeDocument/2006/relationships/hyperlink" Target="http://www.matweb.com/tools/unitconverter.aspx?fromID=108&amp;fromValue=10.9" TargetMode="External"/><Relationship Id="rId13" Type="http://schemas.openxmlformats.org/officeDocument/2006/relationships/slide" Target="slide48.xml"/><Relationship Id="rId3" Type="http://schemas.openxmlformats.org/officeDocument/2006/relationships/image" Target="../media/image3.png"/><Relationship Id="rId7" Type="http://schemas.openxmlformats.org/officeDocument/2006/relationships/hyperlink" Target="http://www.matweb.com/tools/unitconverter.aspx?fromID=108&amp;fromValue=0.0400" TargetMode="External"/><Relationship Id="rId12"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www.matweb.com/tools/unitconverter.aspx?fromID=108&amp;fromValue=51.0" TargetMode="External"/><Relationship Id="rId11" Type="http://schemas.openxmlformats.org/officeDocument/2006/relationships/image" Target="../media/image70.jpg"/><Relationship Id="rId5" Type="http://schemas.openxmlformats.org/officeDocument/2006/relationships/hyperlink" Target="http://www.matweb.com/tools/unitconverter.aspx?fromID=108&amp;fromValue=47.1" TargetMode="External"/><Relationship Id="rId10" Type="http://schemas.openxmlformats.org/officeDocument/2006/relationships/hyperlink" Target="http://www.matweb.com/tools/unitconverter.aspx?fromID=108&amp;fromValue=0.300" TargetMode="External"/><Relationship Id="rId4" Type="http://schemas.openxmlformats.org/officeDocument/2006/relationships/hyperlink" Target="http://www.matweb.com/search/datasheettext.aspx?matguid=5f099f2b5eeb41cba804ca0bc64fa62f" TargetMode="External"/><Relationship Id="rId9" Type="http://schemas.openxmlformats.org/officeDocument/2006/relationships/hyperlink" Target="http://www.matweb.com/tools/unitconverter.aspx?fromID=108&amp;fromValue=0.12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71.jpg"/><Relationship Id="rId4" Type="http://schemas.openxmlformats.org/officeDocument/2006/relationships/hyperlink" Target="http://www.matweb.com/search/datasheet.aspx?matguid=81c269f50f424573a4f9978cfcb41bc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72.jpg"/><Relationship Id="rId4" Type="http://schemas.openxmlformats.org/officeDocument/2006/relationships/hyperlink" Target="http://matweb.com/search/datasheet.aspx?matguid=5df1e45601214077b674daa817cba3d3&amp;ckck=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7.png"/><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3.png"/><Relationship Id="rId7" Type="http://schemas.openxmlformats.org/officeDocument/2006/relationships/image" Target="../media/image76.pn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s://www.sciencedirect.com/book/9780081009147/aircraft-structures-for-engineering-student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82.png"/><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48.xm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96.png"/><Relationship Id="rId4" Type="http://schemas.openxmlformats.org/officeDocument/2006/relationships/image" Target="../media/image95.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98.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99.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00.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00.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slide" Target="slide48.xml"/><Relationship Id="rId5" Type="http://schemas.openxmlformats.org/officeDocument/2006/relationships/image" Target="../media/image102.png"/><Relationship Id="rId4" Type="http://schemas.openxmlformats.org/officeDocument/2006/relationships/image" Target="../media/image101.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slide" Target="slide48.xml"/><Relationship Id="rId4" Type="http://schemas.openxmlformats.org/officeDocument/2006/relationships/image" Target="../media/image103.png"/></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slide" Target="slide48.xml"/><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hyperlink" Target="https://www.sciencedirect.com/book/9780081009147/aircraft-structures-for-engineering-students" TargetMode="External"/><Relationship Id="rId5" Type="http://schemas.openxmlformats.org/officeDocument/2006/relationships/hyperlink" Target="https://www.apcprop.com/technical-information/performance-data/"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4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19050"/>
            <a:ext cx="1774800" cy="5162700"/>
          </a:xfrm>
          <a:prstGeom prst="rect">
            <a:avLst/>
          </a:prstGeom>
          <a:blipFill rotWithShape="1">
            <a:blip r:embed="rId3">
              <a:alphaModFix/>
            </a:blip>
            <a:stretch>
              <a:fillRect l="-299965" r="-29993"/>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0" name="Google Shape;130;p25"/>
          <p:cNvSpPr/>
          <p:nvPr/>
        </p:nvSpPr>
        <p:spPr>
          <a:xfrm>
            <a:off x="-173507" y="0"/>
            <a:ext cx="12208500" cy="5143500"/>
          </a:xfrm>
          <a:prstGeom prst="parallelogram">
            <a:avLst>
              <a:gd name="adj" fmla="val 29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1" name="Google Shape;131;p25"/>
          <p:cNvSpPr/>
          <p:nvPr/>
        </p:nvSpPr>
        <p:spPr>
          <a:xfrm>
            <a:off x="0" y="0"/>
            <a:ext cx="12208500" cy="5143500"/>
          </a:xfrm>
          <a:prstGeom prst="parallelogram">
            <a:avLst>
              <a:gd name="adj" fmla="val 29000"/>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2" name="Google Shape;132;p25"/>
          <p:cNvSpPr txBox="1"/>
          <p:nvPr/>
        </p:nvSpPr>
        <p:spPr>
          <a:xfrm>
            <a:off x="1774788" y="962025"/>
            <a:ext cx="7996200" cy="531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000" b="1">
                <a:solidFill>
                  <a:schemeClr val="dk1"/>
                </a:solidFill>
                <a:latin typeface="Century Gothic"/>
                <a:ea typeface="Century Gothic"/>
                <a:cs typeface="Century Gothic"/>
                <a:sym typeface="Century Gothic"/>
              </a:rPr>
              <a:t>High Endurance Rapidly Deployable Collaborative UAS (HERD-CU)</a:t>
            </a:r>
            <a:endParaRPr sz="1100"/>
          </a:p>
        </p:txBody>
      </p:sp>
      <p:sp>
        <p:nvSpPr>
          <p:cNvPr id="133" name="Google Shape;133;p25"/>
          <p:cNvSpPr txBox="1"/>
          <p:nvPr/>
        </p:nvSpPr>
        <p:spPr>
          <a:xfrm>
            <a:off x="1774811" y="2040752"/>
            <a:ext cx="7996200" cy="531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b="1">
                <a:solidFill>
                  <a:schemeClr val="dk1"/>
                </a:solidFill>
                <a:latin typeface="Century Gothic"/>
                <a:ea typeface="Century Gothic"/>
                <a:cs typeface="Century Gothic"/>
                <a:sym typeface="Century Gothic"/>
              </a:rPr>
              <a:t>Preliminary Design Review</a:t>
            </a:r>
            <a:endParaRPr sz="2400"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 sz="2400" b="1">
                <a:solidFill>
                  <a:schemeClr val="dk1"/>
                </a:solidFill>
                <a:latin typeface="Century Gothic"/>
                <a:ea typeface="Century Gothic"/>
                <a:cs typeface="Century Gothic"/>
                <a:sym typeface="Century Gothic"/>
              </a:rPr>
              <a:t>11 October 2021</a:t>
            </a:r>
            <a:endParaRPr sz="2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 </a:t>
            </a:r>
            <a:endParaRPr sz="1100"/>
          </a:p>
        </p:txBody>
      </p:sp>
      <p:sp>
        <p:nvSpPr>
          <p:cNvPr id="134" name="Google Shape;134;p25"/>
          <p:cNvSpPr txBox="1"/>
          <p:nvPr/>
        </p:nvSpPr>
        <p:spPr>
          <a:xfrm>
            <a:off x="5163204" y="3504925"/>
            <a:ext cx="4002000" cy="5310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500" b="1">
                <a:solidFill>
                  <a:schemeClr val="dk1"/>
                </a:solidFill>
                <a:latin typeface="Century Gothic"/>
                <a:ea typeface="Century Gothic"/>
                <a:cs typeface="Century Gothic"/>
                <a:sym typeface="Century Gothic"/>
              </a:rPr>
              <a:t>Jason Peloquin (Project Manager)</a:t>
            </a:r>
            <a:endParaRPr sz="1500" b="1">
              <a:solidFill>
                <a:schemeClr val="dk1"/>
              </a:solidFill>
              <a:latin typeface="Century Gothic"/>
              <a:ea typeface="Century Gothic"/>
              <a:cs typeface="Century Gothic"/>
              <a:sym typeface="Century Gothic"/>
            </a:endParaRPr>
          </a:p>
          <a:p>
            <a:pPr marL="0" lvl="0" indent="0" algn="r" rtl="0">
              <a:spcBef>
                <a:spcPts val="0"/>
              </a:spcBef>
              <a:spcAft>
                <a:spcPts val="0"/>
              </a:spcAft>
              <a:buClr>
                <a:schemeClr val="dk1"/>
              </a:buClr>
              <a:buFont typeface="Arial"/>
              <a:buNone/>
            </a:pPr>
            <a:r>
              <a:rPr lang="en" sz="1500">
                <a:solidFill>
                  <a:schemeClr val="dk1"/>
                </a:solidFill>
                <a:latin typeface="Century Gothic"/>
                <a:ea typeface="Century Gothic"/>
                <a:cs typeface="Century Gothic"/>
                <a:sym typeface="Century Gothic"/>
              </a:rPr>
              <a:t>Vyacheslav Rychenko</a:t>
            </a:r>
            <a:endParaRPr sz="1500">
              <a:solidFill>
                <a:schemeClr val="dk1"/>
              </a:solidFill>
              <a:latin typeface="Century Gothic"/>
              <a:ea typeface="Century Gothic"/>
              <a:cs typeface="Century Gothic"/>
              <a:sym typeface="Century Gothic"/>
            </a:endParaRPr>
          </a:p>
          <a:p>
            <a:pPr marL="0" lvl="0" indent="0" algn="r" rtl="0">
              <a:spcBef>
                <a:spcPts val="0"/>
              </a:spcBef>
              <a:spcAft>
                <a:spcPts val="0"/>
              </a:spcAft>
              <a:buNone/>
            </a:pPr>
            <a:r>
              <a:rPr lang="en" sz="1500">
                <a:solidFill>
                  <a:schemeClr val="dk1"/>
                </a:solidFill>
                <a:latin typeface="Century Gothic"/>
                <a:ea typeface="Century Gothic"/>
                <a:cs typeface="Century Gothic"/>
                <a:sym typeface="Century Gothic"/>
              </a:rPr>
              <a:t>Patrick Tippens</a:t>
            </a:r>
            <a:endParaRPr sz="1500">
              <a:solidFill>
                <a:schemeClr val="dk1"/>
              </a:solidFill>
              <a:latin typeface="Century Gothic"/>
              <a:ea typeface="Century Gothic"/>
              <a:cs typeface="Century Gothic"/>
              <a:sym typeface="Century Gothic"/>
            </a:endParaRPr>
          </a:p>
          <a:p>
            <a:pPr marL="0" marR="0" lvl="0" indent="0" algn="r" rtl="0">
              <a:spcBef>
                <a:spcPts val="0"/>
              </a:spcBef>
              <a:spcAft>
                <a:spcPts val="0"/>
              </a:spcAft>
              <a:buNone/>
            </a:pPr>
            <a:r>
              <a:rPr lang="en" sz="1500">
                <a:solidFill>
                  <a:schemeClr val="dk1"/>
                </a:solidFill>
                <a:latin typeface="Century Gothic"/>
                <a:ea typeface="Century Gothic"/>
                <a:cs typeface="Century Gothic"/>
                <a:sym typeface="Century Gothic"/>
              </a:rPr>
              <a:t>Zachary Vanlangendonck</a:t>
            </a:r>
            <a:endParaRPr sz="1500">
              <a:solidFill>
                <a:schemeClr val="dk1"/>
              </a:solidFill>
              <a:latin typeface="Century Gothic"/>
              <a:ea typeface="Century Gothic"/>
              <a:cs typeface="Century Gothic"/>
              <a:sym typeface="Century Gothic"/>
            </a:endParaRPr>
          </a:p>
          <a:p>
            <a:pPr marL="0" marR="0" lvl="0" indent="0" algn="r" rtl="0">
              <a:spcBef>
                <a:spcPts val="0"/>
              </a:spcBef>
              <a:spcAft>
                <a:spcPts val="0"/>
              </a:spcAft>
              <a:buNone/>
            </a:pPr>
            <a:r>
              <a:rPr lang="en" sz="1500">
                <a:solidFill>
                  <a:schemeClr val="dk1"/>
                </a:solidFill>
                <a:latin typeface="Century Gothic"/>
                <a:ea typeface="Century Gothic"/>
                <a:cs typeface="Century Gothic"/>
                <a:sym typeface="Century Gothic"/>
              </a:rPr>
              <a:t>Dante Vigil</a:t>
            </a:r>
            <a:endParaRPr sz="1500">
              <a:solidFill>
                <a:schemeClr val="dk1"/>
              </a:solidFill>
              <a:latin typeface="Century Gothic"/>
              <a:ea typeface="Century Gothic"/>
              <a:cs typeface="Century Gothic"/>
              <a:sym typeface="Century Gothic"/>
            </a:endParaRPr>
          </a:p>
          <a:p>
            <a:pPr marL="0" lvl="0" indent="0" algn="r" rtl="0">
              <a:spcBef>
                <a:spcPts val="0"/>
              </a:spcBef>
              <a:spcAft>
                <a:spcPts val="0"/>
              </a:spcAft>
              <a:buClr>
                <a:schemeClr val="dk1"/>
              </a:buClr>
              <a:buFont typeface="Arial"/>
              <a:buNone/>
            </a:pPr>
            <a:r>
              <a:rPr lang="en" sz="1500">
                <a:solidFill>
                  <a:schemeClr val="dk1"/>
                </a:solidFill>
                <a:latin typeface="Century Gothic"/>
                <a:ea typeface="Century Gothic"/>
                <a:cs typeface="Century Gothic"/>
                <a:sym typeface="Century Gothic"/>
              </a:rPr>
              <a:t>Christian Williams</a:t>
            </a:r>
            <a:endParaRPr sz="1500">
              <a:solidFill>
                <a:schemeClr val="dk1"/>
              </a:solidFill>
              <a:latin typeface="Century Gothic"/>
              <a:ea typeface="Century Gothic"/>
              <a:cs typeface="Century Gothic"/>
              <a:sym typeface="Century Gothic"/>
            </a:endParaRPr>
          </a:p>
          <a:p>
            <a:pPr marL="0" marR="0" lvl="0" indent="0" algn="r" rtl="0">
              <a:spcBef>
                <a:spcPts val="0"/>
              </a:spcBef>
              <a:spcAft>
                <a:spcPts val="0"/>
              </a:spcAft>
              <a:buNone/>
            </a:pPr>
            <a:endParaRPr sz="1100"/>
          </a:p>
        </p:txBody>
      </p:sp>
      <p:sp>
        <p:nvSpPr>
          <p:cNvPr id="135" name="Google Shape;135;p25"/>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6" name="Google Shape;136;p25"/>
          <p:cNvSpPr txBox="1"/>
          <p:nvPr/>
        </p:nvSpPr>
        <p:spPr>
          <a:xfrm>
            <a:off x="1291354" y="3504925"/>
            <a:ext cx="4002000" cy="531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500">
                <a:solidFill>
                  <a:schemeClr val="dk1"/>
                </a:solidFill>
                <a:latin typeface="Century Gothic"/>
                <a:ea typeface="Century Gothic"/>
                <a:cs typeface="Century Gothic"/>
                <a:sym typeface="Century Gothic"/>
              </a:rPr>
              <a:t>Selmo Almeida </a:t>
            </a:r>
            <a:endParaRPr sz="15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Font typeface="Arial"/>
              <a:buNone/>
            </a:pPr>
            <a:r>
              <a:rPr lang="en" sz="1500">
                <a:solidFill>
                  <a:schemeClr val="dk1"/>
                </a:solidFill>
                <a:latin typeface="Century Gothic"/>
                <a:ea typeface="Century Gothic"/>
                <a:cs typeface="Century Gothic"/>
                <a:sym typeface="Century Gothic"/>
              </a:rPr>
              <a:t>Nicholas Boender </a:t>
            </a:r>
            <a:endParaRPr sz="15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500">
                <a:solidFill>
                  <a:schemeClr val="dk1"/>
                </a:solidFill>
                <a:latin typeface="Century Gothic"/>
                <a:ea typeface="Century Gothic"/>
                <a:cs typeface="Century Gothic"/>
                <a:sym typeface="Century Gothic"/>
              </a:rPr>
              <a:t>Anthony Danna</a:t>
            </a:r>
            <a:endParaRPr sz="15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500">
                <a:solidFill>
                  <a:schemeClr val="dk1"/>
                </a:solidFill>
                <a:latin typeface="Century Gothic"/>
                <a:ea typeface="Century Gothic"/>
                <a:cs typeface="Century Gothic"/>
                <a:sym typeface="Century Gothic"/>
              </a:rPr>
              <a:t>Ethan Fleer</a:t>
            </a:r>
            <a:endParaRPr sz="15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500">
                <a:solidFill>
                  <a:schemeClr val="dk1"/>
                </a:solidFill>
                <a:latin typeface="Century Gothic"/>
                <a:ea typeface="Century Gothic"/>
                <a:cs typeface="Century Gothic"/>
                <a:sym typeface="Century Gothic"/>
              </a:rPr>
              <a:t>Collin Kasunic</a:t>
            </a:r>
            <a:endParaRPr sz="15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500">
                <a:solidFill>
                  <a:schemeClr val="dk1"/>
                </a:solidFill>
                <a:latin typeface="Century Gothic"/>
                <a:ea typeface="Century Gothic"/>
                <a:cs typeface="Century Gothic"/>
                <a:sym typeface="Century Gothic"/>
              </a:rPr>
              <a:t>John Oliver</a:t>
            </a:r>
            <a:endParaRPr sz="15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500">
              <a:solidFill>
                <a:schemeClr val="dk1"/>
              </a:solidFill>
              <a:latin typeface="Century Gothic"/>
              <a:ea typeface="Century Gothic"/>
              <a:cs typeface="Century Gothic"/>
              <a:sym typeface="Century Gothic"/>
            </a:endParaRPr>
          </a:p>
          <a:p>
            <a:pPr marL="0" marR="0" lvl="0" indent="0" algn="r" rtl="0">
              <a:spcBef>
                <a:spcPts val="0"/>
              </a:spcBef>
              <a:spcAft>
                <a:spcPts val="0"/>
              </a:spcAft>
              <a:buNone/>
            </a:pPr>
            <a:endParaRPr sz="1100"/>
          </a:p>
        </p:txBody>
      </p:sp>
      <p:sp>
        <p:nvSpPr>
          <p:cNvPr id="137" name="Google Shape;137;p25"/>
          <p:cNvSpPr txBox="1"/>
          <p:nvPr/>
        </p:nvSpPr>
        <p:spPr>
          <a:xfrm>
            <a:off x="1774811" y="2895627"/>
            <a:ext cx="7996200" cy="531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100" b="1">
                <a:solidFill>
                  <a:schemeClr val="dk1"/>
                </a:solidFill>
                <a:latin typeface="Century Gothic"/>
                <a:ea typeface="Century Gothic"/>
                <a:cs typeface="Century Gothic"/>
                <a:sym typeface="Century Gothic"/>
              </a:rPr>
              <a:t>Customer: Professor John K. Mah</a:t>
            </a:r>
            <a:endParaRPr sz="21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 </a:t>
            </a:r>
            <a:endParaRPr sz="1100"/>
          </a:p>
        </p:txBody>
      </p:sp>
      <p:pic>
        <p:nvPicPr>
          <p:cNvPr id="138" name="Google Shape;138;p25"/>
          <p:cNvPicPr preferRelativeResize="0"/>
          <p:nvPr/>
        </p:nvPicPr>
        <p:blipFill>
          <a:blip r:embed="rId4">
            <a:alphaModFix/>
          </a:blip>
          <a:stretch>
            <a:fillRect/>
          </a:stretch>
        </p:blipFill>
        <p:spPr>
          <a:xfrm>
            <a:off x="1487200" y="-4"/>
            <a:ext cx="3409975" cy="688800"/>
          </a:xfrm>
          <a:prstGeom prst="rect">
            <a:avLst/>
          </a:prstGeom>
          <a:noFill/>
          <a:ln>
            <a:noFill/>
          </a:ln>
        </p:spPr>
      </p:pic>
      <p:sp>
        <p:nvSpPr>
          <p:cNvPr id="139" name="Google Shape;139;p25"/>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58" name="Google Shape;258;p34"/>
          <p:cNvSpPr txBox="1"/>
          <p:nvPr/>
        </p:nvSpPr>
        <p:spPr>
          <a:xfrm>
            <a:off x="-2" y="-6050"/>
            <a:ext cx="1796400" cy="5958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FBD</a:t>
            </a:r>
            <a:endParaRPr sz="1100"/>
          </a:p>
        </p:txBody>
      </p:sp>
      <p:sp>
        <p:nvSpPr>
          <p:cNvPr id="259" name="Google Shape;259;p34"/>
          <p:cNvSpPr txBox="1"/>
          <p:nvPr/>
        </p:nvSpPr>
        <p:spPr>
          <a:xfrm>
            <a:off x="1760966" y="-74350"/>
            <a:ext cx="3873600" cy="6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0" name="Google Shape;260;p34"/>
          <p:cNvSpPr txBox="1"/>
          <p:nvPr/>
        </p:nvSpPr>
        <p:spPr>
          <a:xfrm>
            <a:off x="-827764" y="967300"/>
            <a:ext cx="3124800" cy="5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1" name="Google Shape;261;p34"/>
          <p:cNvSpPr txBox="1"/>
          <p:nvPr/>
        </p:nvSpPr>
        <p:spPr>
          <a:xfrm>
            <a:off x="4749701" y="1309300"/>
            <a:ext cx="1121100" cy="25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2" name="Google Shape;262;p34"/>
          <p:cNvSpPr txBox="1"/>
          <p:nvPr/>
        </p:nvSpPr>
        <p:spPr>
          <a:xfrm>
            <a:off x="-1539641" y="1857750"/>
            <a:ext cx="44535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3" name="Google Shape;263;p34"/>
          <p:cNvSpPr txBox="1"/>
          <p:nvPr/>
        </p:nvSpPr>
        <p:spPr>
          <a:xfrm>
            <a:off x="85450" y="796300"/>
            <a:ext cx="1796400" cy="229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Century Gothic"/>
                <a:ea typeface="Century Gothic"/>
                <a:cs typeface="Century Gothic"/>
                <a:sym typeface="Century Gothic"/>
              </a:rPr>
              <a:t>KEY:</a:t>
            </a:r>
            <a:endParaRPr sz="15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000" b="1">
                <a:latin typeface="Century Gothic"/>
                <a:ea typeface="Century Gothic"/>
                <a:cs typeface="Century Gothic"/>
                <a:sym typeface="Century Gothic"/>
              </a:rPr>
              <a:t>Physical connections </a:t>
            </a:r>
            <a:endParaRPr sz="10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2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2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000" b="1">
                <a:latin typeface="Century Gothic"/>
                <a:ea typeface="Century Gothic"/>
                <a:cs typeface="Century Gothic"/>
                <a:sym typeface="Century Gothic"/>
              </a:rPr>
              <a:t>Connections via wireless method    </a:t>
            </a:r>
            <a:r>
              <a:rPr lang="en" sz="1200" b="1">
                <a:latin typeface="Century Gothic"/>
                <a:ea typeface="Century Gothic"/>
                <a:cs typeface="Century Gothic"/>
                <a:sym typeface="Century Gothic"/>
              </a:rPr>
              <a:t>              </a:t>
            </a:r>
            <a:endParaRPr sz="12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2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000" b="1">
                <a:latin typeface="Century Gothic"/>
                <a:ea typeface="Century Gothic"/>
                <a:cs typeface="Century Gothic"/>
                <a:sym typeface="Century Gothic"/>
              </a:rPr>
              <a:t>Power supply connections </a:t>
            </a:r>
            <a:endParaRPr sz="10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000" b="1">
                <a:latin typeface="Century Gothic"/>
                <a:ea typeface="Century Gothic"/>
                <a:cs typeface="Century Gothic"/>
                <a:sym typeface="Century Gothic"/>
              </a:rPr>
              <a:t>(illustrate subsystem </a:t>
            </a:r>
            <a:endParaRPr sz="1000"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000" b="1">
                <a:latin typeface="Century Gothic"/>
                <a:ea typeface="Century Gothic"/>
                <a:cs typeface="Century Gothic"/>
                <a:sym typeface="Century Gothic"/>
              </a:rPr>
              <a:t>complexity and importance)</a:t>
            </a:r>
            <a:endParaRPr sz="1000" b="1">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p:txBody>
      </p:sp>
      <p:cxnSp>
        <p:nvCxnSpPr>
          <p:cNvPr id="264" name="Google Shape;264;p34"/>
          <p:cNvCxnSpPr/>
          <p:nvPr/>
        </p:nvCxnSpPr>
        <p:spPr>
          <a:xfrm rot="10800000" flipH="1">
            <a:off x="1657750" y="1105425"/>
            <a:ext cx="224100" cy="195900"/>
          </a:xfrm>
          <a:prstGeom prst="straightConnector1">
            <a:avLst/>
          </a:prstGeom>
          <a:noFill/>
          <a:ln w="9525" cap="flat" cmpd="sng">
            <a:solidFill>
              <a:schemeClr val="dk2"/>
            </a:solidFill>
            <a:prstDash val="solid"/>
            <a:round/>
            <a:headEnd type="none" w="med" len="med"/>
            <a:tailEnd type="triangle" w="med" len="med"/>
          </a:ln>
        </p:spPr>
      </p:cxnSp>
      <p:cxnSp>
        <p:nvCxnSpPr>
          <p:cNvPr id="265" name="Google Shape;265;p34"/>
          <p:cNvCxnSpPr/>
          <p:nvPr/>
        </p:nvCxnSpPr>
        <p:spPr>
          <a:xfrm rot="10800000" flipH="1">
            <a:off x="1657750" y="1707488"/>
            <a:ext cx="224100" cy="195900"/>
          </a:xfrm>
          <a:prstGeom prst="straightConnector1">
            <a:avLst/>
          </a:prstGeom>
          <a:noFill/>
          <a:ln w="9525" cap="flat" cmpd="sng">
            <a:solidFill>
              <a:schemeClr val="dk2"/>
            </a:solidFill>
            <a:prstDash val="dash"/>
            <a:round/>
            <a:headEnd type="none" w="med" len="med"/>
            <a:tailEnd type="triangle" w="med" len="med"/>
          </a:ln>
        </p:spPr>
      </p:cxnSp>
      <p:cxnSp>
        <p:nvCxnSpPr>
          <p:cNvPr id="266" name="Google Shape;266;p34"/>
          <p:cNvCxnSpPr/>
          <p:nvPr/>
        </p:nvCxnSpPr>
        <p:spPr>
          <a:xfrm rot="10800000" flipH="1">
            <a:off x="1657750" y="2309550"/>
            <a:ext cx="224100" cy="195900"/>
          </a:xfrm>
          <a:prstGeom prst="straightConnector1">
            <a:avLst/>
          </a:prstGeom>
          <a:noFill/>
          <a:ln w="9525" cap="flat" cmpd="sng">
            <a:solidFill>
              <a:schemeClr val="accent4"/>
            </a:solidFill>
            <a:prstDash val="solid"/>
            <a:round/>
            <a:headEnd type="none" w="med" len="med"/>
            <a:tailEnd type="triangle" w="med" len="med"/>
          </a:ln>
        </p:spPr>
      </p:cxnSp>
      <p:pic>
        <p:nvPicPr>
          <p:cNvPr id="267" name="Google Shape;267;p34"/>
          <p:cNvPicPr preferRelativeResize="0"/>
          <p:nvPr/>
        </p:nvPicPr>
        <p:blipFill>
          <a:blip r:embed="rId3">
            <a:alphaModFix/>
          </a:blip>
          <a:stretch>
            <a:fillRect/>
          </a:stretch>
        </p:blipFill>
        <p:spPr>
          <a:xfrm>
            <a:off x="1950494" y="-6050"/>
            <a:ext cx="8565106" cy="5143499"/>
          </a:xfrm>
          <a:prstGeom prst="rect">
            <a:avLst/>
          </a:prstGeom>
          <a:noFill/>
          <a:ln>
            <a:noFill/>
          </a:ln>
        </p:spPr>
      </p:pic>
      <p:sp>
        <p:nvSpPr>
          <p:cNvPr id="268" name="Google Shape;268;p34"/>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269" name="Google Shape;269;p34"/>
          <p:cNvSpPr txBox="1"/>
          <p:nvPr/>
        </p:nvSpPr>
        <p:spPr>
          <a:xfrm>
            <a:off x="43800" y="329635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p:nvPr/>
        </p:nvSpPr>
        <p:spPr>
          <a:xfrm>
            <a:off x="609600" y="0"/>
            <a:ext cx="93288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300" b="1">
                <a:solidFill>
                  <a:schemeClr val="dk1"/>
                </a:solidFill>
                <a:latin typeface="Century Gothic"/>
                <a:ea typeface="Century Gothic"/>
                <a:cs typeface="Century Gothic"/>
                <a:sym typeface="Century Gothic"/>
              </a:rPr>
              <a:t>Functional Requirements</a:t>
            </a:r>
            <a:endParaRPr sz="2300" b="1">
              <a:solidFill>
                <a:schemeClr val="dk1"/>
              </a:solidFill>
              <a:latin typeface="Century Gothic"/>
              <a:ea typeface="Century Gothic"/>
              <a:cs typeface="Century Gothic"/>
              <a:sym typeface="Century Gothic"/>
            </a:endParaRPr>
          </a:p>
        </p:txBody>
      </p:sp>
      <p:pic>
        <p:nvPicPr>
          <p:cNvPr id="275" name="Google Shape;275;p3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276" name="Google Shape;276;p35"/>
          <p:cNvSpPr txBox="1"/>
          <p:nvPr/>
        </p:nvSpPr>
        <p:spPr>
          <a:xfrm>
            <a:off x="896675" y="672650"/>
            <a:ext cx="8710500" cy="324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chemeClr val="accent4"/>
                </a:solidFill>
                <a:latin typeface="Century Gothic"/>
                <a:ea typeface="Century Gothic"/>
                <a:cs typeface="Century Gothic"/>
                <a:sym typeface="Century Gothic"/>
              </a:rPr>
              <a:t>FR1:</a:t>
            </a:r>
            <a:r>
              <a:rPr lang="en" sz="2200" b="1">
                <a:latin typeface="Century Gothic"/>
                <a:ea typeface="Century Gothic"/>
                <a:cs typeface="Century Gothic"/>
                <a:sym typeface="Century Gothic"/>
              </a:rPr>
              <a:t> </a:t>
            </a:r>
            <a:r>
              <a:rPr lang="en" sz="2200" i="1">
                <a:latin typeface="Century Gothic"/>
                <a:ea typeface="Century Gothic"/>
                <a:cs typeface="Century Gothic"/>
                <a:sym typeface="Century Gothic"/>
              </a:rPr>
              <a:t>The UAS shall provide a continuous overwatch window of 12 hours through the use of one or more UAVs (i.e. three UAVs each with 4 hours of endurance is acceptable). </a:t>
            </a:r>
            <a:endParaRPr sz="2200" i="1">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2200" i="1">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2200" b="1">
                <a:solidFill>
                  <a:schemeClr val="accent4"/>
                </a:solidFill>
                <a:latin typeface="Century Gothic"/>
                <a:ea typeface="Century Gothic"/>
                <a:cs typeface="Century Gothic"/>
                <a:sym typeface="Century Gothic"/>
              </a:rPr>
              <a:t>FR2:</a:t>
            </a:r>
            <a:r>
              <a:rPr lang="en" sz="2200" b="1">
                <a:latin typeface="Century Gothic"/>
                <a:ea typeface="Century Gothic"/>
                <a:cs typeface="Century Gothic"/>
                <a:sym typeface="Century Gothic"/>
              </a:rPr>
              <a:t> </a:t>
            </a:r>
            <a:r>
              <a:rPr lang="en" sz="2200" i="1">
                <a:latin typeface="Century Gothic"/>
                <a:ea typeface="Century Gothic"/>
                <a:cs typeface="Century Gothic"/>
                <a:sym typeface="Century Gothic"/>
              </a:rPr>
              <a:t>UAS (including all UAVs and their supporting equipment) shall be transported, launched, recovered, and operated by a single person to satisfy Requirement 1 under a 10 minute launch window per UAV.</a:t>
            </a:r>
            <a:endParaRPr sz="2200">
              <a:latin typeface="Calibri"/>
              <a:ea typeface="Calibri"/>
              <a:cs typeface="Calibri"/>
              <a:sym typeface="Calibri"/>
            </a:endParaRPr>
          </a:p>
        </p:txBody>
      </p:sp>
      <p:sp>
        <p:nvSpPr>
          <p:cNvPr id="277" name="Google Shape;277;p35"/>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278" name="Google Shape;278;p35"/>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279" name="Google Shape;279;p35"/>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280" name="Google Shape;280;p35"/>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281" name="Google Shape;281;p35"/>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282" name="Google Shape;282;p3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83" name="Google Shape;283;p35"/>
          <p:cNvSpPr txBox="1">
            <a:spLocks noGrp="1"/>
          </p:cNvSpPr>
          <p:nvPr>
            <p:ph type="sldNum" idx="12"/>
          </p:nvPr>
        </p:nvSpPr>
        <p:spPr>
          <a:xfrm>
            <a:off x="9502077" y="4737675"/>
            <a:ext cx="815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284" name="Google Shape;284;p3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p:nvPr/>
        </p:nvSpPr>
        <p:spPr>
          <a:xfrm>
            <a:off x="609600" y="0"/>
            <a:ext cx="94164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300" b="1">
                <a:solidFill>
                  <a:schemeClr val="dk1"/>
                </a:solidFill>
                <a:latin typeface="Century Gothic"/>
                <a:ea typeface="Century Gothic"/>
                <a:cs typeface="Century Gothic"/>
                <a:sym typeface="Century Gothic"/>
              </a:rPr>
              <a:t>Functional Requirements</a:t>
            </a:r>
            <a:endParaRPr sz="2300" b="1">
              <a:solidFill>
                <a:schemeClr val="dk1"/>
              </a:solidFill>
              <a:latin typeface="Century Gothic"/>
              <a:ea typeface="Century Gothic"/>
              <a:cs typeface="Century Gothic"/>
              <a:sym typeface="Century Gothic"/>
            </a:endParaRPr>
          </a:p>
        </p:txBody>
      </p:sp>
      <p:pic>
        <p:nvPicPr>
          <p:cNvPr id="290" name="Google Shape;290;p3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291" name="Google Shape;291;p36"/>
          <p:cNvSpPr txBox="1"/>
          <p:nvPr/>
        </p:nvSpPr>
        <p:spPr>
          <a:xfrm>
            <a:off x="906525" y="672650"/>
            <a:ext cx="87105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chemeClr val="accent4"/>
                </a:solidFill>
                <a:latin typeface="Century Gothic"/>
                <a:ea typeface="Century Gothic"/>
                <a:cs typeface="Century Gothic"/>
                <a:sym typeface="Century Gothic"/>
              </a:rPr>
              <a:t>FR3:</a:t>
            </a:r>
            <a:r>
              <a:rPr lang="en" sz="2200">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shall have short takeoff and landing capabilities to deploy in areas with unprepared launch surfaces and obstructed climb windows as specified by the customer.</a:t>
            </a:r>
            <a:endParaRPr sz="2200" i="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FR4:</a:t>
            </a:r>
            <a:r>
              <a:rPr lang="en" sz="2200">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UAV shall provide a payload bay to house a sensor suite.</a:t>
            </a:r>
            <a:endParaRPr sz="2200" i="1">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sz="2200" b="1" i="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None/>
            </a:pPr>
            <a:endParaRPr sz="2200" b="1"/>
          </a:p>
          <a:p>
            <a:pPr marL="0" lvl="0" indent="0" algn="l" rtl="0">
              <a:spcBef>
                <a:spcPts val="0"/>
              </a:spcBef>
              <a:spcAft>
                <a:spcPts val="0"/>
              </a:spcAft>
              <a:buNone/>
            </a:pPr>
            <a:endParaRPr sz="2200"/>
          </a:p>
          <a:p>
            <a:pPr marL="0" lvl="0" indent="0" algn="l" rtl="0">
              <a:spcBef>
                <a:spcPts val="0"/>
              </a:spcBef>
              <a:spcAft>
                <a:spcPts val="0"/>
              </a:spcAft>
              <a:buNone/>
            </a:pPr>
            <a:endParaRPr sz="2200">
              <a:latin typeface="Calibri"/>
              <a:ea typeface="Calibri"/>
              <a:cs typeface="Calibri"/>
              <a:sym typeface="Calibri"/>
            </a:endParaRPr>
          </a:p>
        </p:txBody>
      </p:sp>
      <p:sp>
        <p:nvSpPr>
          <p:cNvPr id="292" name="Google Shape;292;p36"/>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293" name="Google Shape;293;p36"/>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294" name="Google Shape;294;p36"/>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295" name="Google Shape;295;p36"/>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296" name="Google Shape;296;p36"/>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297" name="Google Shape;297;p3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98" name="Google Shape;298;p36"/>
          <p:cNvSpPr txBox="1">
            <a:spLocks noGrp="1"/>
          </p:cNvSpPr>
          <p:nvPr>
            <p:ph type="sldNum" idx="12"/>
          </p:nvPr>
        </p:nvSpPr>
        <p:spPr>
          <a:xfrm>
            <a:off x="9541077" y="4737675"/>
            <a:ext cx="77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299" name="Google Shape;299;p3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p:nvPr/>
        </p:nvSpPr>
        <p:spPr>
          <a:xfrm>
            <a:off x="609600" y="0"/>
            <a:ext cx="7996200" cy="592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Baseline Design</a:t>
            </a:r>
            <a:endParaRPr sz="1100"/>
          </a:p>
        </p:txBody>
      </p:sp>
      <p:sp>
        <p:nvSpPr>
          <p:cNvPr id="305" name="Google Shape;305;p37"/>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06" name="Google Shape;306;p37"/>
          <p:cNvSpPr txBox="1"/>
          <p:nvPr/>
        </p:nvSpPr>
        <p:spPr>
          <a:xfrm>
            <a:off x="609600" y="922025"/>
            <a:ext cx="8074500" cy="2216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Conventional Fixed Wing Aircraft</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High C</a:t>
            </a:r>
            <a:r>
              <a:rPr lang="en" sz="2200" baseline="-25000">
                <a:solidFill>
                  <a:schemeClr val="dk1"/>
                </a:solidFill>
                <a:latin typeface="Century Gothic"/>
                <a:ea typeface="Century Gothic"/>
                <a:cs typeface="Century Gothic"/>
                <a:sym typeface="Century Gothic"/>
              </a:rPr>
              <a:t>L</a:t>
            </a:r>
            <a:r>
              <a:rPr lang="en" sz="2200">
                <a:solidFill>
                  <a:schemeClr val="dk1"/>
                </a:solidFill>
                <a:latin typeface="Century Gothic"/>
                <a:ea typeface="Century Gothic"/>
                <a:cs typeface="Century Gothic"/>
                <a:sym typeface="Century Gothic"/>
              </a:rPr>
              <a:t>/C</a:t>
            </a:r>
            <a:r>
              <a:rPr lang="en" sz="2200" baseline="-25000">
                <a:solidFill>
                  <a:schemeClr val="dk1"/>
                </a:solidFill>
                <a:latin typeface="Century Gothic"/>
                <a:ea typeface="Century Gothic"/>
                <a:cs typeface="Century Gothic"/>
                <a:sym typeface="Century Gothic"/>
              </a:rPr>
              <a:t>D</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Mid/High range Aspect Ratio</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Slight Wing Taper</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Electric Propulsion System</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Modular Payload Bay</a:t>
            </a:r>
            <a:r>
              <a:rPr lang="en" sz="2200" b="1">
                <a:solidFill>
                  <a:schemeClr val="dk1"/>
                </a:solidFill>
                <a:latin typeface="Century Gothic"/>
                <a:ea typeface="Century Gothic"/>
                <a:cs typeface="Century Gothic"/>
                <a:sym typeface="Century Gothic"/>
              </a:rPr>
              <a:t>		</a:t>
            </a:r>
            <a:endParaRPr>
              <a:latin typeface="Calibri"/>
              <a:ea typeface="Calibri"/>
              <a:cs typeface="Calibri"/>
              <a:sym typeface="Calibri"/>
            </a:endParaRPr>
          </a:p>
        </p:txBody>
      </p:sp>
      <p:pic>
        <p:nvPicPr>
          <p:cNvPr id="307" name="Google Shape;307;p3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308" name="Google Shape;308;p37"/>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309" name="Google Shape;309;p37"/>
          <p:cNvSpPr/>
          <p:nvPr/>
        </p:nvSpPr>
        <p:spPr>
          <a:xfrm>
            <a:off x="2438400" y="466392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310" name="Google Shape;310;p37"/>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311" name="Google Shape;311;p37"/>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312" name="Google Shape;312;p37"/>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313" name="Google Shape;313;p37"/>
          <p:cNvPicPr preferRelativeResize="0"/>
          <p:nvPr/>
        </p:nvPicPr>
        <p:blipFill>
          <a:blip r:embed="rId4">
            <a:alphaModFix/>
          </a:blip>
          <a:stretch>
            <a:fillRect/>
          </a:stretch>
        </p:blipFill>
        <p:spPr>
          <a:xfrm>
            <a:off x="5775200" y="922025"/>
            <a:ext cx="3798551" cy="2315226"/>
          </a:xfrm>
          <a:prstGeom prst="rect">
            <a:avLst/>
          </a:prstGeom>
          <a:noFill/>
          <a:ln w="38100" cap="flat" cmpd="sng">
            <a:solidFill>
              <a:srgbClr val="C8B376"/>
            </a:solidFill>
            <a:prstDash val="solid"/>
            <a:round/>
            <a:headEnd type="none" w="sm" len="sm"/>
            <a:tailEnd type="none" w="sm" len="sm"/>
          </a:ln>
        </p:spPr>
      </p:pic>
      <p:sp>
        <p:nvSpPr>
          <p:cNvPr id="314" name="Google Shape;314;p37"/>
          <p:cNvSpPr txBox="1"/>
          <p:nvPr/>
        </p:nvSpPr>
        <p:spPr>
          <a:xfrm>
            <a:off x="5775175" y="3342613"/>
            <a:ext cx="3798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hlink"/>
                </a:solidFill>
                <a:latin typeface="Calibri"/>
                <a:ea typeface="Calibri"/>
                <a:cs typeface="Calibri"/>
                <a:sym typeface="Calibri"/>
                <a:hlinkClick r:id="rId5"/>
              </a:rPr>
              <a:t>Elbit Skylark</a:t>
            </a:r>
            <a:endParaRPr b="1">
              <a:latin typeface="Calibri"/>
              <a:ea typeface="Calibri"/>
              <a:cs typeface="Calibri"/>
              <a:sym typeface="Calibri"/>
            </a:endParaRPr>
          </a:p>
        </p:txBody>
      </p:sp>
      <p:sp>
        <p:nvSpPr>
          <p:cNvPr id="315" name="Google Shape;315;p3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316" name="Google Shape;316;p37"/>
          <p:cNvSpPr txBox="1">
            <a:spLocks noGrp="1"/>
          </p:cNvSpPr>
          <p:nvPr>
            <p:ph type="sldNum" idx="12"/>
          </p:nvPr>
        </p:nvSpPr>
        <p:spPr>
          <a:xfrm>
            <a:off x="9573752" y="4737675"/>
            <a:ext cx="744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317" name="Google Shape;317;p3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p:nvPr/>
        </p:nvSpPr>
        <p:spPr>
          <a:xfrm>
            <a:off x="655975"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Critical Project Elements</a:t>
            </a:r>
            <a:endParaRPr sz="1100"/>
          </a:p>
        </p:txBody>
      </p:sp>
      <p:pic>
        <p:nvPicPr>
          <p:cNvPr id="323" name="Google Shape;323;p3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324" name="Google Shape;324;p38"/>
          <p:cNvSpPr txBox="1"/>
          <p:nvPr/>
        </p:nvSpPr>
        <p:spPr>
          <a:xfrm>
            <a:off x="4889522" y="3171609"/>
            <a:ext cx="630900" cy="2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FFFFFF"/>
                </a:solidFill>
                <a:latin typeface="Calibri"/>
                <a:ea typeface="Calibri"/>
                <a:cs typeface="Calibri"/>
                <a:sym typeface="Calibri"/>
              </a:rPr>
              <a:t>Earth</a:t>
            </a:r>
            <a:endParaRPr sz="1300" b="1">
              <a:solidFill>
                <a:srgbClr val="FFFFFF"/>
              </a:solidFill>
              <a:latin typeface="Calibri"/>
              <a:ea typeface="Calibri"/>
              <a:cs typeface="Calibri"/>
              <a:sym typeface="Calibri"/>
            </a:endParaRPr>
          </a:p>
        </p:txBody>
      </p:sp>
      <p:sp>
        <p:nvSpPr>
          <p:cNvPr id="325" name="Google Shape;325;p38"/>
          <p:cNvSpPr/>
          <p:nvPr/>
        </p:nvSpPr>
        <p:spPr>
          <a:xfrm>
            <a:off x="6448902" y="3206179"/>
            <a:ext cx="630900" cy="186600"/>
          </a:xfrm>
          <a:prstGeom prst="lef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326" name="Google Shape;326;p38"/>
          <p:cNvSpPr/>
          <p:nvPr/>
        </p:nvSpPr>
        <p:spPr>
          <a:xfrm>
            <a:off x="1644638" y="1284189"/>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Airframe Structure</a:t>
            </a:r>
            <a:endParaRPr sz="1300" b="1">
              <a:solidFill>
                <a:schemeClr val="accent4"/>
              </a:solidFill>
              <a:latin typeface="Century Gothic"/>
              <a:ea typeface="Century Gothic"/>
              <a:cs typeface="Century Gothic"/>
              <a:sym typeface="Century Gothic"/>
            </a:endParaRPr>
          </a:p>
        </p:txBody>
      </p:sp>
      <p:sp>
        <p:nvSpPr>
          <p:cNvPr id="327" name="Google Shape;327;p38"/>
          <p:cNvSpPr/>
          <p:nvPr/>
        </p:nvSpPr>
        <p:spPr>
          <a:xfrm>
            <a:off x="1644638" y="1757104"/>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Aerodynamics and Wing Design</a:t>
            </a:r>
            <a:endParaRPr sz="1300" b="1">
              <a:solidFill>
                <a:schemeClr val="accent4"/>
              </a:solidFill>
              <a:latin typeface="Century Gothic"/>
              <a:ea typeface="Century Gothic"/>
              <a:cs typeface="Century Gothic"/>
              <a:sym typeface="Century Gothic"/>
            </a:endParaRPr>
          </a:p>
        </p:txBody>
      </p:sp>
      <p:sp>
        <p:nvSpPr>
          <p:cNvPr id="328" name="Google Shape;328;p38"/>
          <p:cNvSpPr/>
          <p:nvPr/>
        </p:nvSpPr>
        <p:spPr>
          <a:xfrm>
            <a:off x="1644638" y="2702932"/>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Propulsion</a:t>
            </a:r>
            <a:endParaRPr sz="1300" b="1">
              <a:solidFill>
                <a:schemeClr val="accent4"/>
              </a:solidFill>
              <a:latin typeface="Century Gothic"/>
              <a:ea typeface="Century Gothic"/>
              <a:cs typeface="Century Gothic"/>
              <a:sym typeface="Century Gothic"/>
            </a:endParaRPr>
          </a:p>
        </p:txBody>
      </p:sp>
      <p:sp>
        <p:nvSpPr>
          <p:cNvPr id="329" name="Google Shape;329;p38"/>
          <p:cNvSpPr/>
          <p:nvPr/>
        </p:nvSpPr>
        <p:spPr>
          <a:xfrm>
            <a:off x="1644638" y="3175847"/>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Mechanics</a:t>
            </a:r>
            <a:endParaRPr sz="1300" b="1">
              <a:solidFill>
                <a:schemeClr val="accent4"/>
              </a:solidFill>
              <a:latin typeface="Century Gothic"/>
              <a:ea typeface="Century Gothic"/>
              <a:cs typeface="Century Gothic"/>
              <a:sym typeface="Century Gothic"/>
            </a:endParaRPr>
          </a:p>
        </p:txBody>
      </p:sp>
      <p:sp>
        <p:nvSpPr>
          <p:cNvPr id="330" name="Google Shape;330;p38"/>
          <p:cNvSpPr/>
          <p:nvPr/>
        </p:nvSpPr>
        <p:spPr>
          <a:xfrm>
            <a:off x="1644638" y="2230018"/>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Avionics</a:t>
            </a:r>
            <a:endParaRPr sz="1300" b="1">
              <a:solidFill>
                <a:schemeClr val="accent4"/>
              </a:solidFill>
              <a:latin typeface="Century Gothic"/>
              <a:ea typeface="Century Gothic"/>
              <a:cs typeface="Century Gothic"/>
              <a:sym typeface="Century Gothic"/>
            </a:endParaRPr>
          </a:p>
        </p:txBody>
      </p:sp>
      <p:sp>
        <p:nvSpPr>
          <p:cNvPr id="331" name="Google Shape;331;p38"/>
          <p:cNvSpPr/>
          <p:nvPr/>
        </p:nvSpPr>
        <p:spPr>
          <a:xfrm>
            <a:off x="1644638" y="3641928"/>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Safety Considerations</a:t>
            </a:r>
            <a:endParaRPr sz="1300" b="1">
              <a:solidFill>
                <a:schemeClr val="accent4"/>
              </a:solidFill>
              <a:latin typeface="Century Gothic"/>
              <a:ea typeface="Century Gothic"/>
              <a:cs typeface="Century Gothic"/>
              <a:sym typeface="Century Gothic"/>
            </a:endParaRPr>
          </a:p>
        </p:txBody>
      </p:sp>
      <p:sp>
        <p:nvSpPr>
          <p:cNvPr id="332" name="Google Shape;332;p38"/>
          <p:cNvSpPr/>
          <p:nvPr/>
        </p:nvSpPr>
        <p:spPr>
          <a:xfrm>
            <a:off x="1644638" y="4108009"/>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Simulations and Systems</a:t>
            </a:r>
            <a:endParaRPr sz="1300" b="1">
              <a:solidFill>
                <a:schemeClr val="accent4"/>
              </a:solidFill>
              <a:latin typeface="Century Gothic"/>
              <a:ea typeface="Century Gothic"/>
              <a:cs typeface="Century Gothic"/>
              <a:sym typeface="Century Gothic"/>
            </a:endParaRPr>
          </a:p>
        </p:txBody>
      </p:sp>
      <p:sp>
        <p:nvSpPr>
          <p:cNvPr id="333" name="Google Shape;333;p38"/>
          <p:cNvSpPr/>
          <p:nvPr/>
        </p:nvSpPr>
        <p:spPr>
          <a:xfrm>
            <a:off x="3889169" y="2425381"/>
            <a:ext cx="2737200" cy="1034700"/>
          </a:xfrm>
          <a:prstGeom prst="rightArrow">
            <a:avLst>
              <a:gd name="adj1" fmla="val 50000"/>
              <a:gd name="adj2" fmla="val 50000"/>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Century Gothic"/>
                <a:ea typeface="Century Gothic"/>
                <a:cs typeface="Century Gothic"/>
                <a:sym typeface="Century Gothic"/>
              </a:rPr>
              <a:t>Focus of Preliminary Design Review</a:t>
            </a:r>
            <a:endParaRPr sz="1300" b="1">
              <a:latin typeface="Century Gothic"/>
              <a:ea typeface="Century Gothic"/>
              <a:cs typeface="Century Gothic"/>
              <a:sym typeface="Century Gothic"/>
            </a:endParaRPr>
          </a:p>
        </p:txBody>
      </p:sp>
      <p:sp>
        <p:nvSpPr>
          <p:cNvPr id="334" name="Google Shape;334;p38"/>
          <p:cNvSpPr/>
          <p:nvPr/>
        </p:nvSpPr>
        <p:spPr>
          <a:xfrm>
            <a:off x="7102159" y="3206179"/>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Airframe Structure</a:t>
            </a:r>
            <a:endParaRPr sz="1300" b="1">
              <a:solidFill>
                <a:schemeClr val="accent4"/>
              </a:solidFill>
              <a:latin typeface="Century Gothic"/>
              <a:ea typeface="Century Gothic"/>
              <a:cs typeface="Century Gothic"/>
              <a:sym typeface="Century Gothic"/>
            </a:endParaRPr>
          </a:p>
        </p:txBody>
      </p:sp>
      <p:sp>
        <p:nvSpPr>
          <p:cNvPr id="335" name="Google Shape;335;p38"/>
          <p:cNvSpPr/>
          <p:nvPr/>
        </p:nvSpPr>
        <p:spPr>
          <a:xfrm>
            <a:off x="7102159" y="2665052"/>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accent4"/>
                </a:solidFill>
                <a:latin typeface="Century Gothic"/>
                <a:ea typeface="Century Gothic"/>
                <a:cs typeface="Century Gothic"/>
                <a:sym typeface="Century Gothic"/>
              </a:rPr>
              <a:t>Propulsion</a:t>
            </a:r>
            <a:endParaRPr sz="1300" b="1">
              <a:solidFill>
                <a:schemeClr val="accent4"/>
              </a:solidFill>
              <a:latin typeface="Century Gothic"/>
              <a:ea typeface="Century Gothic"/>
              <a:cs typeface="Century Gothic"/>
              <a:sym typeface="Century Gothic"/>
            </a:endParaRPr>
          </a:p>
        </p:txBody>
      </p:sp>
      <p:sp>
        <p:nvSpPr>
          <p:cNvPr id="336" name="Google Shape;336;p38"/>
          <p:cNvSpPr/>
          <p:nvPr/>
        </p:nvSpPr>
        <p:spPr>
          <a:xfrm>
            <a:off x="7102159" y="2123926"/>
            <a:ext cx="1768800" cy="417300"/>
          </a:xfrm>
          <a:prstGeom prst="rect">
            <a:avLst/>
          </a:prstGeom>
          <a:solidFill>
            <a:schemeClr val="dk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chemeClr val="accent4"/>
                </a:solidFill>
                <a:latin typeface="Century Gothic"/>
                <a:ea typeface="Century Gothic"/>
                <a:cs typeface="Century Gothic"/>
                <a:sym typeface="Century Gothic"/>
              </a:rPr>
              <a:t>Aerodynamics and Wing Design</a:t>
            </a:r>
            <a:endParaRPr sz="1300" b="1">
              <a:solidFill>
                <a:schemeClr val="accent4"/>
              </a:solidFill>
              <a:latin typeface="Century Gothic"/>
              <a:ea typeface="Century Gothic"/>
              <a:cs typeface="Century Gothic"/>
              <a:sym typeface="Century Gothic"/>
            </a:endParaRPr>
          </a:p>
        </p:txBody>
      </p:sp>
      <p:sp>
        <p:nvSpPr>
          <p:cNvPr id="337" name="Google Shape;337;p38"/>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338" name="Google Shape;338;p38"/>
          <p:cNvSpPr/>
          <p:nvPr/>
        </p:nvSpPr>
        <p:spPr>
          <a:xfrm>
            <a:off x="2438400" y="466392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339" name="Google Shape;339;p38"/>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340" name="Google Shape;340;p38"/>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341" name="Google Shape;341;p38"/>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342" name="Google Shape;342;p38"/>
          <p:cNvSpPr/>
          <p:nvPr/>
        </p:nvSpPr>
        <p:spPr>
          <a:xfrm>
            <a:off x="7102159" y="1582792"/>
            <a:ext cx="1768800" cy="417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Century Gothic"/>
                <a:ea typeface="Century Gothic"/>
                <a:cs typeface="Century Gothic"/>
                <a:sym typeface="Century Gothic"/>
              </a:rPr>
              <a:t>Critical Project Elements</a:t>
            </a:r>
            <a:endParaRPr sz="1300" b="1">
              <a:latin typeface="Century Gothic"/>
              <a:ea typeface="Century Gothic"/>
              <a:cs typeface="Century Gothic"/>
              <a:sym typeface="Century Gothic"/>
            </a:endParaRPr>
          </a:p>
        </p:txBody>
      </p:sp>
      <p:sp>
        <p:nvSpPr>
          <p:cNvPr id="343" name="Google Shape;343;p38"/>
          <p:cNvSpPr/>
          <p:nvPr/>
        </p:nvSpPr>
        <p:spPr>
          <a:xfrm>
            <a:off x="1644638" y="811275"/>
            <a:ext cx="1768800" cy="417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latin typeface="Century Gothic"/>
                <a:ea typeface="Century Gothic"/>
                <a:cs typeface="Century Gothic"/>
                <a:sym typeface="Century Gothic"/>
              </a:rPr>
              <a:t>Project Elements</a:t>
            </a:r>
            <a:endParaRPr sz="1300" b="1">
              <a:solidFill>
                <a:schemeClr val="dk1"/>
              </a:solidFill>
              <a:latin typeface="Century Gothic"/>
              <a:ea typeface="Century Gothic"/>
              <a:cs typeface="Century Gothic"/>
              <a:sym typeface="Century Gothic"/>
            </a:endParaRPr>
          </a:p>
        </p:txBody>
      </p:sp>
      <p:sp>
        <p:nvSpPr>
          <p:cNvPr id="344" name="Google Shape;344;p3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345" name="Google Shape;345;p38"/>
          <p:cNvSpPr txBox="1">
            <a:spLocks noGrp="1"/>
          </p:cNvSpPr>
          <p:nvPr>
            <p:ph type="sldNum" idx="12"/>
          </p:nvPr>
        </p:nvSpPr>
        <p:spPr>
          <a:xfrm>
            <a:off x="9545952" y="4737675"/>
            <a:ext cx="77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346" name="Google Shape;346;p3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Feasibility Analysis</a:t>
            </a:r>
            <a:endParaRPr sz="1100"/>
          </a:p>
        </p:txBody>
      </p:sp>
      <p:sp>
        <p:nvSpPr>
          <p:cNvPr id="352" name="Google Shape;352;p39"/>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353" name="Google Shape;353;p39"/>
          <p:cNvSpPr txBox="1"/>
          <p:nvPr/>
        </p:nvSpPr>
        <p:spPr>
          <a:xfrm>
            <a:off x="5257788" y="21627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54" name="Google Shape;354;p39"/>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355" name="Google Shape;355;p39"/>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356" name="Google Shape;356;p39"/>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357" name="Google Shape;357;p39"/>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358" name="Google Shape;358;p39"/>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b="1">
              <a:solidFill>
                <a:schemeClr val="dk1"/>
              </a:solidFill>
              <a:latin typeface="Century Gothic"/>
              <a:ea typeface="Century Gothic"/>
              <a:cs typeface="Century Gothic"/>
              <a:sym typeface="Century Gothic"/>
            </a:endParaRPr>
          </a:p>
        </p:txBody>
      </p:sp>
      <p:sp>
        <p:nvSpPr>
          <p:cNvPr id="359" name="Google Shape;359;p39"/>
          <p:cNvSpPr txBox="1">
            <a:spLocks noGrp="1"/>
          </p:cNvSpPr>
          <p:nvPr>
            <p:ph type="sldNum" idx="12"/>
          </p:nvPr>
        </p:nvSpPr>
        <p:spPr>
          <a:xfrm>
            <a:off x="9487452" y="4737675"/>
            <a:ext cx="83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pic>
        <p:nvPicPr>
          <p:cNvPr id="360" name="Google Shape;360;p39"/>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pic>
        <p:nvPicPr>
          <p:cNvPr id="366" name="Google Shape;366;p4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367" name="Google Shape;367;p40"/>
          <p:cNvSpPr txBox="1"/>
          <p:nvPr/>
        </p:nvSpPr>
        <p:spPr>
          <a:xfrm>
            <a:off x="916375" y="793550"/>
            <a:ext cx="92550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dirty="0">
                <a:solidFill>
                  <a:schemeClr val="dk1"/>
                </a:solidFill>
                <a:latin typeface="Century Gothic"/>
                <a:ea typeface="Century Gothic"/>
                <a:cs typeface="Century Gothic"/>
                <a:sym typeface="Century Gothic"/>
              </a:rPr>
              <a:t>Design Considerations:</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Aspect Ratio (AR)	- </a:t>
            </a:r>
            <a:r>
              <a:rPr lang="en" sz="2200" b="1" u="sng" dirty="0">
                <a:solidFill>
                  <a:schemeClr val="hlink"/>
                </a:solidFill>
                <a:latin typeface="Century Gothic"/>
                <a:ea typeface="Century Gothic"/>
                <a:cs typeface="Century Gothic"/>
                <a:sym typeface="Century Gothic"/>
                <a:hlinkClick r:id="rId4" action="ppaction://hlinksldjump"/>
              </a:rPr>
              <a:t>Slide 17-18</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Taper Ratio (λ)		- </a:t>
            </a:r>
            <a:r>
              <a:rPr lang="en" sz="2200" b="1" u="sng" dirty="0">
                <a:solidFill>
                  <a:schemeClr val="hlink"/>
                </a:solidFill>
                <a:latin typeface="Century Gothic"/>
                <a:ea typeface="Century Gothic"/>
                <a:cs typeface="Century Gothic"/>
                <a:sym typeface="Century Gothic"/>
                <a:hlinkClick r:id="rId5" action="ppaction://hlinksldjump"/>
              </a:rPr>
              <a:t>Slide 19</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Bending Moment	- </a:t>
            </a:r>
            <a:r>
              <a:rPr lang="en" sz="2200" b="1" u="sng" dirty="0">
                <a:solidFill>
                  <a:schemeClr val="hlink"/>
                </a:solidFill>
                <a:latin typeface="Century Gothic"/>
                <a:ea typeface="Century Gothic"/>
                <a:cs typeface="Century Gothic"/>
                <a:sym typeface="Century Gothic"/>
                <a:hlinkClick r:id="rId6" action="ppaction://hlinksldjump"/>
              </a:rPr>
              <a:t>Slide 20</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Airfoil			- </a:t>
            </a:r>
            <a:r>
              <a:rPr lang="en" sz="2200" b="1" u="sng" dirty="0">
                <a:solidFill>
                  <a:schemeClr val="hlink"/>
                </a:solidFill>
                <a:latin typeface="Century Gothic"/>
                <a:ea typeface="Century Gothic"/>
                <a:cs typeface="Century Gothic"/>
                <a:sym typeface="Century Gothic"/>
                <a:hlinkClick r:id="rId7" action="ppaction://hlinksldjump"/>
              </a:rPr>
              <a:t>Slide 21 - 22</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Lift Coefficient (C</a:t>
            </a:r>
            <a:r>
              <a:rPr lang="en" sz="2200" b="1" baseline="-25000" dirty="0">
                <a:solidFill>
                  <a:schemeClr val="dk1"/>
                </a:solidFill>
                <a:latin typeface="Century Gothic"/>
                <a:ea typeface="Century Gothic"/>
                <a:cs typeface="Century Gothic"/>
                <a:sym typeface="Century Gothic"/>
              </a:rPr>
              <a:t>L</a:t>
            </a:r>
            <a:r>
              <a:rPr lang="en" sz="2200" b="1" dirty="0">
                <a:solidFill>
                  <a:schemeClr val="dk1"/>
                </a:solidFill>
                <a:latin typeface="Century Gothic"/>
                <a:ea typeface="Century Gothic"/>
                <a:cs typeface="Century Gothic"/>
                <a:sym typeface="Century Gothic"/>
              </a:rPr>
              <a:t>)	- </a:t>
            </a:r>
            <a:r>
              <a:rPr lang="en" sz="2200" b="1" u="sng" dirty="0">
                <a:solidFill>
                  <a:schemeClr val="hlink"/>
                </a:solidFill>
                <a:latin typeface="Century Gothic"/>
                <a:ea typeface="Century Gothic"/>
                <a:cs typeface="Century Gothic"/>
                <a:sym typeface="Century Gothic"/>
                <a:hlinkClick r:id="rId8" action="ppaction://hlinksldjump"/>
              </a:rPr>
              <a:t>Slide 23 - 25</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Drag Polar (C</a:t>
            </a:r>
            <a:r>
              <a:rPr lang="en" sz="2200" b="1" baseline="-25000" dirty="0">
                <a:solidFill>
                  <a:schemeClr val="dk1"/>
                </a:solidFill>
                <a:latin typeface="Century Gothic"/>
                <a:ea typeface="Century Gothic"/>
                <a:cs typeface="Century Gothic"/>
                <a:sym typeface="Century Gothic"/>
              </a:rPr>
              <a:t>D</a:t>
            </a:r>
            <a:r>
              <a:rPr lang="en" sz="2200" b="1" dirty="0">
                <a:solidFill>
                  <a:schemeClr val="dk1"/>
                </a:solidFill>
                <a:latin typeface="Century Gothic"/>
                <a:ea typeface="Century Gothic"/>
                <a:cs typeface="Century Gothic"/>
                <a:sym typeface="Century Gothic"/>
              </a:rPr>
              <a:t>)		- </a:t>
            </a:r>
            <a:r>
              <a:rPr lang="en" sz="2200" b="1" u="sng" dirty="0">
                <a:solidFill>
                  <a:schemeClr val="hlink"/>
                </a:solidFill>
                <a:latin typeface="Century Gothic"/>
                <a:ea typeface="Century Gothic"/>
                <a:cs typeface="Century Gothic"/>
                <a:sym typeface="Century Gothic"/>
                <a:hlinkClick r:id="rId9" action="ppaction://hlinksldjump"/>
              </a:rPr>
              <a:t>Slide 26-27</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AoA			- </a:t>
            </a:r>
            <a:r>
              <a:rPr lang="en" sz="2200" b="1" u="sng" dirty="0">
                <a:solidFill>
                  <a:schemeClr val="hlink"/>
                </a:solidFill>
                <a:latin typeface="Century Gothic"/>
                <a:ea typeface="Century Gothic"/>
                <a:cs typeface="Century Gothic"/>
                <a:sym typeface="Century Gothic"/>
                <a:hlinkClick r:id="rId10" action="ppaction://hlinksldjump"/>
              </a:rPr>
              <a:t>Slide 28</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Span Efficiency         	- </a:t>
            </a:r>
            <a:r>
              <a:rPr lang="en" sz="2200" b="1" u="sng" dirty="0">
                <a:solidFill>
                  <a:schemeClr val="hlink"/>
                </a:solidFill>
                <a:latin typeface="Century Gothic"/>
                <a:ea typeface="Century Gothic"/>
                <a:cs typeface="Century Gothic"/>
                <a:sym typeface="Century Gothic"/>
                <a:hlinkClick r:id="rId11" action="ppaction://hlinksldjump"/>
              </a:rPr>
              <a:t>Slide 29</a:t>
            </a:r>
            <a:endParaRPr sz="2200" b="1" dirty="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b="1" dirty="0">
                <a:solidFill>
                  <a:schemeClr val="dk1"/>
                </a:solidFill>
                <a:latin typeface="Century Gothic"/>
                <a:ea typeface="Century Gothic"/>
                <a:cs typeface="Century Gothic"/>
                <a:sym typeface="Century Gothic"/>
              </a:rPr>
              <a:t>Performance  		- </a:t>
            </a:r>
            <a:r>
              <a:rPr lang="en" sz="2200" b="1" u="sng" dirty="0">
                <a:solidFill>
                  <a:schemeClr val="hlink"/>
                </a:solidFill>
                <a:latin typeface="Century Gothic"/>
                <a:ea typeface="Century Gothic"/>
                <a:cs typeface="Century Gothic"/>
                <a:sym typeface="Century Gothic"/>
                <a:hlinkClick r:id="rId12" action="ppaction://hlinksldjump"/>
              </a:rPr>
              <a:t>Slide 30</a:t>
            </a:r>
            <a:endParaRPr sz="2200" b="1" dirty="0">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sz="2200" b="1" dirty="0">
              <a:solidFill>
                <a:schemeClr val="dk1"/>
              </a:solidFill>
              <a:latin typeface="Century Gothic"/>
              <a:ea typeface="Century Gothic"/>
              <a:cs typeface="Century Gothic"/>
              <a:sym typeface="Century Gothic"/>
            </a:endParaRPr>
          </a:p>
        </p:txBody>
      </p:sp>
      <p:graphicFrame>
        <p:nvGraphicFramePr>
          <p:cNvPr id="368" name="Google Shape;368;p40"/>
          <p:cNvGraphicFramePr/>
          <p:nvPr/>
        </p:nvGraphicFramePr>
        <p:xfrm>
          <a:off x="8643100"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369" name="Google Shape;369;p40"/>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70" name="Google Shape;370;p40"/>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371" name="Google Shape;371;p40"/>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372" name="Google Shape;372;p40"/>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373" name="Google Shape;373;p40"/>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374" name="Google Shape;374;p40"/>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375" name="Google Shape;375;p4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376" name="Google Shape;376;p40"/>
          <p:cNvSpPr txBox="1">
            <a:spLocks noGrp="1"/>
          </p:cNvSpPr>
          <p:nvPr>
            <p:ph type="sldNum" idx="12"/>
          </p:nvPr>
        </p:nvSpPr>
        <p:spPr>
          <a:xfrm>
            <a:off x="9560577" y="4737675"/>
            <a:ext cx="757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377" name="Google Shape;377;p40"/>
          <p:cNvSpPr txBox="1"/>
          <p:nvPr/>
        </p:nvSpPr>
        <p:spPr>
          <a:xfrm>
            <a:off x="7088275" y="4136025"/>
            <a:ext cx="3341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Calibri"/>
                <a:ea typeface="Calibri"/>
                <a:cs typeface="Calibri"/>
                <a:sym typeface="Calibri"/>
              </a:rPr>
              <a:t>10ft Span partially satisfies </a:t>
            </a:r>
            <a:r>
              <a:rPr lang="en" sz="1500" b="1">
                <a:solidFill>
                  <a:srgbClr val="F1C232"/>
                </a:solidFill>
                <a:latin typeface="Calibri"/>
                <a:ea typeface="Calibri"/>
                <a:cs typeface="Calibri"/>
                <a:sym typeface="Calibri"/>
              </a:rPr>
              <a:t>FR2</a:t>
            </a:r>
            <a:endParaRPr sz="1500" b="1">
              <a:solidFill>
                <a:srgbClr val="F1C232"/>
              </a:solidFill>
              <a:latin typeface="Calibri"/>
              <a:ea typeface="Calibri"/>
              <a:cs typeface="Calibri"/>
              <a:sym typeface="Calibri"/>
            </a:endParaRPr>
          </a:p>
        </p:txBody>
      </p:sp>
      <p:pic>
        <p:nvPicPr>
          <p:cNvPr id="378" name="Google Shape;378;p40"/>
          <p:cNvPicPr preferRelativeResize="0"/>
          <p:nvPr/>
        </p:nvPicPr>
        <p:blipFill>
          <a:blip r:embed="rId13">
            <a:alphaModFix/>
          </a:blip>
          <a:stretch>
            <a:fillRect/>
          </a:stretch>
        </p:blipFill>
        <p:spPr>
          <a:xfrm>
            <a:off x="9753599" y="4145587"/>
            <a:ext cx="332855" cy="322625"/>
          </a:xfrm>
          <a:prstGeom prst="rect">
            <a:avLst/>
          </a:prstGeom>
          <a:noFill/>
          <a:ln>
            <a:noFill/>
          </a:ln>
        </p:spPr>
      </p:pic>
      <p:sp>
        <p:nvSpPr>
          <p:cNvPr id="379" name="Google Shape;379;p40"/>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1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41"/>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385" name="Google Shape;385;p41"/>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86" name="Google Shape;386;p41"/>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87" name="Google Shape;387;p41"/>
          <p:cNvSpPr txBox="1"/>
          <p:nvPr/>
        </p:nvSpPr>
        <p:spPr>
          <a:xfrm>
            <a:off x="906525" y="639425"/>
            <a:ext cx="41286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Aspect Ratio (AR):</a:t>
            </a:r>
            <a:endParaRPr sz="2200" b="1">
              <a:solidFill>
                <a:schemeClr val="dk1"/>
              </a:solidFill>
              <a:latin typeface="Century Gothic"/>
              <a:ea typeface="Century Gothic"/>
              <a:cs typeface="Century Gothic"/>
              <a:sym typeface="Century Gothic"/>
            </a:endParaRPr>
          </a:p>
          <a:p>
            <a:pPr marL="457200" marR="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Defined as wingspan, b, </a:t>
            </a:r>
            <a:endParaRPr sz="2200" b="1">
              <a:solidFill>
                <a:schemeClr val="dk1"/>
              </a:solidFill>
              <a:latin typeface="Century Gothic"/>
              <a:ea typeface="Century Gothic"/>
              <a:cs typeface="Century Gothic"/>
              <a:sym typeface="Century Gothic"/>
            </a:endParaRPr>
          </a:p>
          <a:p>
            <a:pPr marL="457200" marR="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squared over the planform wing area, S.</a:t>
            </a:r>
            <a:endParaRPr sz="2200" b="1">
              <a:solidFill>
                <a:schemeClr val="dk1"/>
              </a:solidFill>
              <a:latin typeface="Century Gothic"/>
              <a:ea typeface="Century Gothic"/>
              <a:cs typeface="Century Gothic"/>
              <a:sym typeface="Century Gothic"/>
            </a:endParaRPr>
          </a:p>
          <a:p>
            <a:pPr marL="914400" marR="0" lvl="1"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b</a:t>
            </a:r>
            <a:r>
              <a:rPr lang="en" sz="2200" b="1" baseline="30000">
                <a:solidFill>
                  <a:schemeClr val="dk1"/>
                </a:solidFill>
                <a:latin typeface="Century Gothic"/>
                <a:ea typeface="Century Gothic"/>
                <a:cs typeface="Century Gothic"/>
                <a:sym typeface="Century Gothic"/>
              </a:rPr>
              <a:t>2</a:t>
            </a:r>
            <a:r>
              <a:rPr lang="en" sz="2200" b="1">
                <a:solidFill>
                  <a:schemeClr val="dk1"/>
                </a:solidFill>
                <a:latin typeface="Century Gothic"/>
                <a:ea typeface="Century Gothic"/>
                <a:cs typeface="Century Gothic"/>
                <a:sym typeface="Century Gothic"/>
              </a:rPr>
              <a:t>/S</a:t>
            </a:r>
            <a:endParaRPr sz="2200" b="1">
              <a:solidFill>
                <a:schemeClr val="dk1"/>
              </a:solidFill>
              <a:latin typeface="Century Gothic"/>
              <a:ea typeface="Century Gothic"/>
              <a:cs typeface="Century Gothic"/>
              <a:sym typeface="Century Gothic"/>
            </a:endParaRPr>
          </a:p>
          <a:p>
            <a:pPr marL="457200" marR="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Affect aircraft </a:t>
            </a:r>
            <a:endParaRPr sz="2200" b="1">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Performance parameters:</a:t>
            </a:r>
            <a:endParaRPr sz="2200" b="1">
              <a:solidFill>
                <a:schemeClr val="dk1"/>
              </a:solidFill>
              <a:latin typeface="Century Gothic"/>
              <a:ea typeface="Century Gothic"/>
              <a:cs typeface="Century Gothic"/>
              <a:sym typeface="Century Gothic"/>
            </a:endParaRPr>
          </a:p>
          <a:p>
            <a:pPr marL="914400" marR="0" lvl="1"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Endurance</a:t>
            </a:r>
            <a:endParaRPr sz="2200" b="1">
              <a:solidFill>
                <a:schemeClr val="dk1"/>
              </a:solidFill>
              <a:latin typeface="Century Gothic"/>
              <a:ea typeface="Century Gothic"/>
              <a:cs typeface="Century Gothic"/>
              <a:sym typeface="Century Gothic"/>
            </a:endParaRPr>
          </a:p>
          <a:p>
            <a:pPr marL="914400" marR="0" lvl="1"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Maneuverability</a:t>
            </a:r>
            <a:endParaRPr sz="2200" b="1">
              <a:solidFill>
                <a:schemeClr val="dk1"/>
              </a:solidFill>
              <a:latin typeface="Century Gothic"/>
              <a:ea typeface="Century Gothic"/>
              <a:cs typeface="Century Gothic"/>
              <a:sym typeface="Century Gothic"/>
            </a:endParaRPr>
          </a:p>
          <a:p>
            <a:pPr marL="914400" marR="0" lvl="1"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Stability</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388" name="Google Shape;388;p41"/>
          <p:cNvGraphicFramePr/>
          <p:nvPr/>
        </p:nvGraphicFramePr>
        <p:xfrm>
          <a:off x="8643100"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389" name="Google Shape;389;p41"/>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90" name="Google Shape;390;p41"/>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391" name="Google Shape;391;p41"/>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392" name="Google Shape;392;p41"/>
          <p:cNvSpPr/>
          <p:nvPr/>
        </p:nvSpPr>
        <p:spPr>
          <a:xfrm>
            <a:off x="4267200" y="466391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393" name="Google Shape;393;p4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394" name="Google Shape;394;p41"/>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b="1">
              <a:solidFill>
                <a:schemeClr val="dk1"/>
              </a:solidFill>
              <a:latin typeface="Century Gothic"/>
              <a:ea typeface="Century Gothic"/>
              <a:cs typeface="Century Gothic"/>
              <a:sym typeface="Century Gothic"/>
            </a:endParaRPr>
          </a:p>
        </p:txBody>
      </p:sp>
      <p:sp>
        <p:nvSpPr>
          <p:cNvPr id="395" name="Google Shape;395;p41"/>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396" name="Google Shape;396;p41"/>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41"/>
          <p:cNvSpPr txBox="1">
            <a:spLocks noGrp="1"/>
          </p:cNvSpPr>
          <p:nvPr>
            <p:ph type="sldNum" idx="12"/>
          </p:nvPr>
        </p:nvSpPr>
        <p:spPr>
          <a:xfrm>
            <a:off x="9565452" y="4737675"/>
            <a:ext cx="752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398" name="Google Shape;398;p41"/>
          <p:cNvPicPr preferRelativeResize="0"/>
          <p:nvPr/>
        </p:nvPicPr>
        <p:blipFill>
          <a:blip r:embed="rId4">
            <a:alphaModFix/>
          </a:blip>
          <a:stretch>
            <a:fillRect/>
          </a:stretch>
        </p:blipFill>
        <p:spPr>
          <a:xfrm>
            <a:off x="5257800" y="780198"/>
            <a:ext cx="3282868" cy="3169675"/>
          </a:xfrm>
          <a:prstGeom prst="rect">
            <a:avLst/>
          </a:prstGeom>
          <a:noFill/>
          <a:ln w="38100" cap="flat" cmpd="sng">
            <a:solidFill>
              <a:srgbClr val="C8B376"/>
            </a:solidFill>
            <a:prstDash val="solid"/>
            <a:round/>
            <a:headEnd type="none" w="sm" len="sm"/>
            <a:tailEnd type="none" w="sm" len="sm"/>
          </a:ln>
        </p:spPr>
      </p:pic>
      <p:sp>
        <p:nvSpPr>
          <p:cNvPr id="399" name="Google Shape;399;p41"/>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405" name="Google Shape;405;p42"/>
          <p:cNvSpPr txBox="1"/>
          <p:nvPr/>
        </p:nvSpPr>
        <p:spPr>
          <a:xfrm>
            <a:off x="-129705" y="639425"/>
            <a:ext cx="9879300" cy="3669000"/>
          </a:xfrm>
          <a:prstGeom prst="rect">
            <a:avLst/>
          </a:prstGeom>
          <a:noFill/>
          <a:ln>
            <a:noFill/>
          </a:ln>
          <a:effectLst>
            <a:reflection dist="38100" dir="5400000" fadeDir="5400012"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406" name="Google Shape;406;p42"/>
          <p:cNvPicPr preferRelativeResize="0"/>
          <p:nvPr/>
        </p:nvPicPr>
        <p:blipFill>
          <a:blip r:embed="rId4">
            <a:alphaModFix/>
          </a:blip>
          <a:stretch>
            <a:fillRect/>
          </a:stretch>
        </p:blipFill>
        <p:spPr>
          <a:xfrm>
            <a:off x="914975" y="793563"/>
            <a:ext cx="6801947" cy="3669000"/>
          </a:xfrm>
          <a:prstGeom prst="rect">
            <a:avLst/>
          </a:prstGeom>
          <a:noFill/>
          <a:ln w="38100" cap="flat" cmpd="sng">
            <a:solidFill>
              <a:srgbClr val="C8B376"/>
            </a:solidFill>
            <a:prstDash val="solid"/>
            <a:round/>
            <a:headEnd type="none" w="sm" len="sm"/>
            <a:tailEnd type="none" w="sm" len="sm"/>
          </a:ln>
        </p:spPr>
      </p:pic>
      <p:sp>
        <p:nvSpPr>
          <p:cNvPr id="407" name="Google Shape;407;p42"/>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08" name="Google Shape;408;p42"/>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09" name="Google Shape;409;p42"/>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410" name="Google Shape;410;p42"/>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411" name="Google Shape;411;p42"/>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412" name="Google Shape;412;p42"/>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413" name="Google Shape;413;p4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42"/>
          <p:cNvSpPr txBox="1">
            <a:spLocks noGrp="1"/>
          </p:cNvSpPr>
          <p:nvPr>
            <p:ph type="sldNum" idx="12"/>
          </p:nvPr>
        </p:nvSpPr>
        <p:spPr>
          <a:xfrm>
            <a:off x="9550827" y="4737675"/>
            <a:ext cx="766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graphicFrame>
        <p:nvGraphicFramePr>
          <p:cNvPr id="415" name="Google Shape;415;p42"/>
          <p:cNvGraphicFramePr/>
          <p:nvPr/>
        </p:nvGraphicFramePr>
        <p:xfrm>
          <a:off x="8643100"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graphicFrame>
        <p:nvGraphicFramePr>
          <p:cNvPr id="416" name="Google Shape;416;p42"/>
          <p:cNvGraphicFramePr/>
          <p:nvPr/>
        </p:nvGraphicFramePr>
        <p:xfrm>
          <a:off x="8643100"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417" name="Google Shape;417;p42"/>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3"/>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423" name="Google Shape;423;p43"/>
          <p:cNvSpPr txBox="1"/>
          <p:nvPr/>
        </p:nvSpPr>
        <p:spPr>
          <a:xfrm>
            <a:off x="134725" y="650200"/>
            <a:ext cx="1429500" cy="3299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Taper Ratio (λ): A ratio of root and tip chords</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Affects CL/CD</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424" name="Google Shape;424;p43"/>
          <p:cNvGraphicFramePr/>
          <p:nvPr/>
        </p:nvGraphicFramePr>
        <p:xfrm>
          <a:off x="8643075"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425" name="Google Shape;425;p43"/>
          <p:cNvPicPr preferRelativeResize="0"/>
          <p:nvPr/>
        </p:nvPicPr>
        <p:blipFill>
          <a:blip r:embed="rId4">
            <a:alphaModFix/>
          </a:blip>
          <a:stretch>
            <a:fillRect/>
          </a:stretch>
        </p:blipFill>
        <p:spPr>
          <a:xfrm>
            <a:off x="1652758" y="780196"/>
            <a:ext cx="6838114" cy="3169675"/>
          </a:xfrm>
          <a:prstGeom prst="rect">
            <a:avLst/>
          </a:prstGeom>
          <a:noFill/>
          <a:ln w="38100" cap="flat" cmpd="sng">
            <a:solidFill>
              <a:srgbClr val="C8B376"/>
            </a:solidFill>
            <a:prstDash val="solid"/>
            <a:round/>
            <a:headEnd type="none" w="sm" len="sm"/>
            <a:tailEnd type="none" w="sm" len="sm"/>
          </a:ln>
        </p:spPr>
      </p:pic>
      <p:sp>
        <p:nvSpPr>
          <p:cNvPr id="426" name="Google Shape;426;p43"/>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27" name="Google Shape;427;p43"/>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28" name="Google Shape;428;p43"/>
          <p:cNvSpPr/>
          <p:nvPr/>
        </p:nvSpPr>
        <p:spPr>
          <a:xfrm>
            <a:off x="4267200" y="466391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429" name="Google Shape;429;p43"/>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430" name="Google Shape;430;p43"/>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431" name="Google Shape;431;p43"/>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432" name="Google Shape;432;p43"/>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433" name="Google Shape;433;p43"/>
          <p:cNvSpPr txBox="1">
            <a:spLocks noGrp="1"/>
          </p:cNvSpPr>
          <p:nvPr>
            <p:ph type="sldNum" idx="12"/>
          </p:nvPr>
        </p:nvSpPr>
        <p:spPr>
          <a:xfrm>
            <a:off x="9526452" y="4737675"/>
            <a:ext cx="791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
        <p:nvSpPr>
          <p:cNvPr id="434" name="Google Shape;434;p43"/>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45" name="Google Shape;145;p26"/>
          <p:cNvSpPr txBox="1"/>
          <p:nvPr/>
        </p:nvSpPr>
        <p:spPr>
          <a:xfrm>
            <a:off x="581150" y="0"/>
            <a:ext cx="99345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Presentation Outline</a:t>
            </a:r>
            <a:endParaRPr sz="1100"/>
          </a:p>
        </p:txBody>
      </p:sp>
      <p:sp>
        <p:nvSpPr>
          <p:cNvPr id="146" name="Google Shape;146;p26"/>
          <p:cNvSpPr txBox="1"/>
          <p:nvPr/>
        </p:nvSpPr>
        <p:spPr>
          <a:xfrm>
            <a:off x="916375" y="672650"/>
            <a:ext cx="8680800" cy="3439500"/>
          </a:xfrm>
          <a:prstGeom prst="rect">
            <a:avLst/>
          </a:prstGeom>
          <a:noFill/>
          <a:ln>
            <a:noFill/>
          </a:ln>
        </p:spPr>
        <p:txBody>
          <a:bodyPr spcFirstLastPara="1" wrap="square" lIns="68575" tIns="34275" rIns="68575" bIns="34275" anchor="t" anchorCtr="0">
            <a:noAutofit/>
          </a:bodyPr>
          <a:lstStyle/>
          <a:p>
            <a:pPr marL="457200" marR="0" lvl="0" indent="-355600" algn="l" rtl="0">
              <a:spcBef>
                <a:spcPts val="0"/>
              </a:spcBef>
              <a:spcAft>
                <a:spcPts val="0"/>
              </a:spcAft>
              <a:buClr>
                <a:schemeClr val="dk1"/>
              </a:buClr>
              <a:buSzPts val="2000"/>
              <a:buFont typeface="Century Gothic"/>
              <a:buAutoNum type="arabicPeriod"/>
            </a:pPr>
            <a:r>
              <a:rPr lang="en" sz="2200">
                <a:solidFill>
                  <a:schemeClr val="dk1"/>
                </a:solidFill>
                <a:latin typeface="Century Gothic"/>
                <a:ea typeface="Century Gothic"/>
                <a:cs typeface="Century Gothic"/>
                <a:sym typeface="Century Gothic"/>
              </a:rPr>
              <a:t>Project Overview</a:t>
            </a:r>
            <a:endParaRPr sz="2200">
              <a:solidFill>
                <a:schemeClr val="dk1"/>
              </a:solidFill>
              <a:latin typeface="Century Gothic"/>
              <a:ea typeface="Century Gothic"/>
              <a:cs typeface="Century Gothic"/>
              <a:sym typeface="Century Gothic"/>
            </a:endParaRPr>
          </a:p>
          <a:p>
            <a:pPr marL="457200" marR="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Baseline Designs</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Feasibility Studies</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Summary</a:t>
            </a:r>
            <a:endParaRPr sz="2200">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AutoNum type="arabicPeriod"/>
            </a:pPr>
            <a:r>
              <a:rPr lang="en" sz="2200">
                <a:solidFill>
                  <a:schemeClr val="dk1"/>
                </a:solidFill>
                <a:latin typeface="Century Gothic"/>
                <a:ea typeface="Century Gothic"/>
                <a:cs typeface="Century Gothic"/>
                <a:sym typeface="Century Gothic"/>
              </a:rPr>
              <a:t>Logistics</a:t>
            </a:r>
            <a:endParaRPr sz="2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b="1" i="1">
              <a:solidFill>
                <a:schemeClr val="dk1"/>
              </a:solidFill>
              <a:latin typeface="Century Gothic"/>
              <a:ea typeface="Century Gothic"/>
              <a:cs typeface="Century Gothic"/>
              <a:sym typeface="Century Gothic"/>
            </a:endParaRPr>
          </a:p>
          <a:p>
            <a:pPr marL="254000" marR="0" lvl="0" indent="-152400" algn="l" rtl="0">
              <a:spcBef>
                <a:spcPts val="0"/>
              </a:spcBef>
              <a:spcAft>
                <a:spcPts val="0"/>
              </a:spcAft>
              <a:buClr>
                <a:schemeClr val="dk1"/>
              </a:buClr>
              <a:buSzPts val="1500"/>
              <a:buFont typeface="Arial"/>
              <a:buNone/>
            </a:pPr>
            <a:endParaRPr sz="1500">
              <a:solidFill>
                <a:schemeClr val="dk1"/>
              </a:solidFill>
              <a:latin typeface="Century Gothic"/>
              <a:ea typeface="Century Gothic"/>
              <a:cs typeface="Century Gothic"/>
              <a:sym typeface="Century Gothic"/>
            </a:endParaRPr>
          </a:p>
          <a:p>
            <a:pPr marL="254000" marR="0" lvl="0" indent="-152400" algn="l" rtl="0">
              <a:spcBef>
                <a:spcPts val="0"/>
              </a:spcBef>
              <a:spcAft>
                <a:spcPts val="0"/>
              </a:spcAft>
              <a:buClr>
                <a:schemeClr val="dk1"/>
              </a:buClr>
              <a:buSzPts val="1500"/>
              <a:buFont typeface="Arial"/>
              <a:buNone/>
            </a:pPr>
            <a:endParaRPr sz="1500">
              <a:solidFill>
                <a:schemeClr val="dk1"/>
              </a:solidFill>
              <a:latin typeface="Century Gothic"/>
              <a:ea typeface="Century Gothic"/>
              <a:cs typeface="Century Gothic"/>
              <a:sym typeface="Century Gothic"/>
            </a:endParaRPr>
          </a:p>
        </p:txBody>
      </p:sp>
      <p:sp>
        <p:nvSpPr>
          <p:cNvPr id="147" name="Google Shape;147;p2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26"/>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149" name="Google Shape;149;p2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440" name="Google Shape;440;p44"/>
          <p:cNvSpPr txBox="1"/>
          <p:nvPr/>
        </p:nvSpPr>
        <p:spPr>
          <a:xfrm>
            <a:off x="433100" y="775475"/>
            <a:ext cx="6587400" cy="66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chemeClr val="dk1"/>
                </a:solidFill>
                <a:latin typeface="Century Gothic"/>
                <a:ea typeface="Century Gothic"/>
                <a:cs typeface="Century Gothic"/>
                <a:sym typeface="Century Gothic"/>
              </a:rPr>
              <a:t>Bending Moment:</a:t>
            </a:r>
            <a:endParaRPr sz="1500" b="1">
              <a:solidFill>
                <a:schemeClr val="dk1"/>
              </a:solidFill>
              <a:latin typeface="Century Gothic"/>
              <a:ea typeface="Century Gothic"/>
              <a:cs typeface="Century Gothic"/>
              <a:sym typeface="Century Gothic"/>
            </a:endParaRPr>
          </a:p>
          <a:p>
            <a:pPr marL="457200" marR="0" lvl="0" indent="-323850" algn="l" rtl="0">
              <a:spcBef>
                <a:spcPts val="0"/>
              </a:spcBef>
              <a:spcAft>
                <a:spcPts val="0"/>
              </a:spcAft>
              <a:buClr>
                <a:schemeClr val="dk1"/>
              </a:buClr>
              <a:buSzPts val="1500"/>
              <a:buFont typeface="Century Gothic"/>
              <a:buAutoNum type="arabicPeriod"/>
            </a:pPr>
            <a:r>
              <a:rPr lang="en" sz="1500" b="1">
                <a:solidFill>
                  <a:schemeClr val="dk1"/>
                </a:solidFill>
                <a:latin typeface="Century Gothic"/>
                <a:ea typeface="Century Gothic"/>
                <a:cs typeface="Century Gothic"/>
                <a:sym typeface="Century Gothic"/>
              </a:rPr>
              <a:t>Metric for how much load is held by each wing’s area.</a:t>
            </a:r>
            <a:endParaRPr sz="1500" b="1">
              <a:solidFill>
                <a:schemeClr val="dk1"/>
              </a:solidFill>
              <a:latin typeface="Century Gothic"/>
              <a:ea typeface="Century Gothic"/>
              <a:cs typeface="Century Gothic"/>
              <a:sym typeface="Century Gothic"/>
            </a:endParaRPr>
          </a:p>
          <a:p>
            <a:pPr marL="457200" marR="0" lvl="0" indent="-323850" algn="l" rtl="0">
              <a:spcBef>
                <a:spcPts val="0"/>
              </a:spcBef>
              <a:spcAft>
                <a:spcPts val="0"/>
              </a:spcAft>
              <a:buClr>
                <a:schemeClr val="dk1"/>
              </a:buClr>
              <a:buSzPts val="1500"/>
              <a:buFont typeface="Century Gothic"/>
              <a:buAutoNum type="arabicPeriod"/>
            </a:pPr>
            <a:r>
              <a:rPr lang="en" sz="1500" b="1">
                <a:solidFill>
                  <a:schemeClr val="dk1"/>
                </a:solidFill>
                <a:latin typeface="Century Gothic"/>
                <a:ea typeface="Century Gothic"/>
                <a:cs typeface="Century Gothic"/>
                <a:sym typeface="Century Gothic"/>
              </a:rPr>
              <a:t>Vortex Panel Method</a:t>
            </a:r>
            <a:endParaRPr sz="1500" b="1">
              <a:solidFill>
                <a:schemeClr val="dk1"/>
              </a:solidFill>
              <a:latin typeface="Century Gothic"/>
              <a:ea typeface="Century Gothic"/>
              <a:cs typeface="Century Gothic"/>
              <a:sym typeface="Century Gothic"/>
            </a:endParaRPr>
          </a:p>
        </p:txBody>
      </p:sp>
      <p:graphicFrame>
        <p:nvGraphicFramePr>
          <p:cNvPr id="441" name="Google Shape;441;p44"/>
          <p:cNvGraphicFramePr/>
          <p:nvPr/>
        </p:nvGraphicFramePr>
        <p:xfrm>
          <a:off x="8643100" y="780197"/>
          <a:ext cx="1429475" cy="316968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442" name="Google Shape;442;p44"/>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43" name="Google Shape;443;p44"/>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44" name="Google Shape;444;p44"/>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45" name="Google Shape;445;p44"/>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446" name="Google Shape;446;p44"/>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447" name="Google Shape;447;p44"/>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448" name="Google Shape;448;p4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44"/>
          <p:cNvSpPr txBox="1">
            <a:spLocks noGrp="1"/>
          </p:cNvSpPr>
          <p:nvPr>
            <p:ph type="sldNum" idx="12"/>
          </p:nvPr>
        </p:nvSpPr>
        <p:spPr>
          <a:xfrm>
            <a:off x="9606877" y="4737675"/>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450" name="Google Shape;450;p44"/>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pic>
        <p:nvPicPr>
          <p:cNvPr id="451" name="Google Shape;451;p44"/>
          <p:cNvPicPr preferRelativeResize="0"/>
          <p:nvPr/>
        </p:nvPicPr>
        <p:blipFill>
          <a:blip r:embed="rId4">
            <a:alphaModFix/>
          </a:blip>
          <a:stretch>
            <a:fillRect/>
          </a:stretch>
        </p:blipFill>
        <p:spPr>
          <a:xfrm>
            <a:off x="331775" y="1536251"/>
            <a:ext cx="4142445" cy="2877175"/>
          </a:xfrm>
          <a:prstGeom prst="rect">
            <a:avLst/>
          </a:prstGeom>
          <a:noFill/>
          <a:ln w="38100" cap="flat" cmpd="sng">
            <a:solidFill>
              <a:srgbClr val="C8B376"/>
            </a:solidFill>
            <a:prstDash val="solid"/>
            <a:round/>
            <a:headEnd type="none" w="sm" len="sm"/>
            <a:tailEnd type="none" w="sm" len="sm"/>
          </a:ln>
        </p:spPr>
      </p:pic>
      <p:pic>
        <p:nvPicPr>
          <p:cNvPr id="452" name="Google Shape;452;p44"/>
          <p:cNvPicPr preferRelativeResize="0"/>
          <p:nvPr/>
        </p:nvPicPr>
        <p:blipFill>
          <a:blip r:embed="rId5">
            <a:alphaModFix/>
          </a:blip>
          <a:stretch>
            <a:fillRect/>
          </a:stretch>
        </p:blipFill>
        <p:spPr>
          <a:xfrm>
            <a:off x="4474225" y="1536250"/>
            <a:ext cx="4083400" cy="2877175"/>
          </a:xfrm>
          <a:prstGeom prst="rect">
            <a:avLst/>
          </a:prstGeom>
          <a:noFill/>
          <a:ln w="38100" cap="flat" cmpd="sng">
            <a:solidFill>
              <a:srgbClr val="C8B376"/>
            </a:solidFill>
            <a:prstDash val="solid"/>
            <a:round/>
            <a:headEnd type="none" w="sm" len="sm"/>
            <a:tailEnd type="none" w="sm" len="sm"/>
          </a:ln>
        </p:spPr>
      </p:pic>
      <p:pic>
        <p:nvPicPr>
          <p:cNvPr id="453" name="Google Shape;453;p44"/>
          <p:cNvPicPr preferRelativeResize="0"/>
          <p:nvPr/>
        </p:nvPicPr>
        <p:blipFill>
          <a:blip r:embed="rId6">
            <a:alphaModFix/>
          </a:blip>
          <a:stretch>
            <a:fillRect/>
          </a:stretch>
        </p:blipFill>
        <p:spPr>
          <a:xfrm>
            <a:off x="4487450" y="1536250"/>
            <a:ext cx="4083400" cy="2873825"/>
          </a:xfrm>
          <a:prstGeom prst="rect">
            <a:avLst/>
          </a:prstGeom>
          <a:noFill/>
          <a:ln w="38100" cap="flat" cmpd="sng">
            <a:solidFill>
              <a:srgbClr val="C8B376"/>
            </a:solidFill>
            <a:prstDash val="solid"/>
            <a:round/>
            <a:headEnd type="none" w="sm" len="sm"/>
            <a:tailEnd type="none" w="sm" len="sm"/>
          </a:ln>
        </p:spPr>
      </p:pic>
      <p:sp>
        <p:nvSpPr>
          <p:cNvPr id="454" name="Google Shape;454;p4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4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460" name="Google Shape;460;p45"/>
          <p:cNvSpPr txBox="1"/>
          <p:nvPr/>
        </p:nvSpPr>
        <p:spPr>
          <a:xfrm>
            <a:off x="114300" y="650200"/>
            <a:ext cx="16383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Camber: NACA profiles determine thickness and camber</a:t>
            </a:r>
            <a:endParaRPr sz="2200" b="1">
              <a:solidFill>
                <a:schemeClr val="dk1"/>
              </a:solidFill>
              <a:latin typeface="Century Gothic"/>
              <a:ea typeface="Century Gothic"/>
              <a:cs typeface="Century Gothic"/>
              <a:sym typeface="Century Gothic"/>
            </a:endParaRPr>
          </a:p>
        </p:txBody>
      </p:sp>
      <p:graphicFrame>
        <p:nvGraphicFramePr>
          <p:cNvPr id="461" name="Google Shape;461;p45"/>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462" name="Google Shape;462;p45"/>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63" name="Google Shape;463;p45"/>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64" name="Google Shape;464;p45"/>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465" name="Google Shape;465;p45"/>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466" name="Google Shape;466;p45"/>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467" name="Google Shape;467;p45"/>
          <p:cNvPicPr preferRelativeResize="0"/>
          <p:nvPr/>
        </p:nvPicPr>
        <p:blipFill>
          <a:blip r:embed="rId4">
            <a:alphaModFix/>
          </a:blip>
          <a:stretch>
            <a:fillRect/>
          </a:stretch>
        </p:blipFill>
        <p:spPr>
          <a:xfrm>
            <a:off x="1713600" y="771800"/>
            <a:ext cx="6787623" cy="3425800"/>
          </a:xfrm>
          <a:prstGeom prst="rect">
            <a:avLst/>
          </a:prstGeom>
          <a:noFill/>
          <a:ln w="38100" cap="flat" cmpd="sng">
            <a:solidFill>
              <a:srgbClr val="C8B376"/>
            </a:solidFill>
            <a:prstDash val="solid"/>
            <a:round/>
            <a:headEnd type="none" w="sm" len="sm"/>
            <a:tailEnd type="none" w="sm" len="sm"/>
          </a:ln>
        </p:spPr>
      </p:pic>
      <p:sp>
        <p:nvSpPr>
          <p:cNvPr id="468" name="Google Shape;468;p4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469" name="Google Shape;469;p45"/>
          <p:cNvSpPr txBox="1">
            <a:spLocks noGrp="1"/>
          </p:cNvSpPr>
          <p:nvPr>
            <p:ph type="sldNum" idx="12"/>
          </p:nvPr>
        </p:nvSpPr>
        <p:spPr>
          <a:xfrm>
            <a:off x="9541077" y="4737675"/>
            <a:ext cx="776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470" name="Google Shape;470;p45"/>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471" name="Google Shape;471;p4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4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477" name="Google Shape;477;p46"/>
          <p:cNvSpPr txBox="1"/>
          <p:nvPr/>
        </p:nvSpPr>
        <p:spPr>
          <a:xfrm>
            <a:off x="272500" y="672638"/>
            <a:ext cx="96696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NACA 4412</a:t>
            </a:r>
            <a:endParaRPr sz="2200" b="1">
              <a:solidFill>
                <a:schemeClr val="dk1"/>
              </a:solidFill>
              <a:latin typeface="Century Gothic"/>
              <a:ea typeface="Century Gothic"/>
              <a:cs typeface="Century Gothic"/>
              <a:sym typeface="Century Gothic"/>
            </a:endParaRPr>
          </a:p>
        </p:txBody>
      </p:sp>
      <p:graphicFrame>
        <p:nvGraphicFramePr>
          <p:cNvPr id="478" name="Google Shape;478;p46"/>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479" name="Google Shape;479;p46"/>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80" name="Google Shape;480;p46"/>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81" name="Google Shape;481;p46"/>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482" name="Google Shape;482;p46"/>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483" name="Google Shape;483;p46"/>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484" name="Google Shape;484;p46"/>
          <p:cNvPicPr preferRelativeResize="0"/>
          <p:nvPr/>
        </p:nvPicPr>
        <p:blipFill>
          <a:blip r:embed="rId4">
            <a:alphaModFix/>
          </a:blip>
          <a:stretch>
            <a:fillRect/>
          </a:stretch>
        </p:blipFill>
        <p:spPr>
          <a:xfrm>
            <a:off x="371825" y="1176400"/>
            <a:ext cx="8073073" cy="1825100"/>
          </a:xfrm>
          <a:prstGeom prst="rect">
            <a:avLst/>
          </a:prstGeom>
          <a:noFill/>
          <a:ln w="38100" cap="flat" cmpd="sng">
            <a:solidFill>
              <a:srgbClr val="C8B376"/>
            </a:solidFill>
            <a:prstDash val="solid"/>
            <a:round/>
            <a:headEnd type="none" w="sm" len="sm"/>
            <a:tailEnd type="none" w="sm" len="sm"/>
          </a:ln>
        </p:spPr>
      </p:pic>
      <p:sp>
        <p:nvSpPr>
          <p:cNvPr id="485" name="Google Shape;485;p4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486" name="Google Shape;486;p46"/>
          <p:cNvSpPr txBox="1">
            <a:spLocks noGrp="1"/>
          </p:cNvSpPr>
          <p:nvPr>
            <p:ph type="sldNum" idx="12"/>
          </p:nvPr>
        </p:nvSpPr>
        <p:spPr>
          <a:xfrm>
            <a:off x="9404552" y="4737675"/>
            <a:ext cx="913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487" name="Google Shape;487;p46"/>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488" name="Google Shape;488;p4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4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pic>
        <p:nvPicPr>
          <p:cNvPr id="494" name="Google Shape;494;p47"/>
          <p:cNvPicPr preferRelativeResize="0"/>
          <p:nvPr/>
        </p:nvPicPr>
        <p:blipFill>
          <a:blip r:embed="rId4">
            <a:alphaModFix/>
          </a:blip>
          <a:stretch>
            <a:fillRect/>
          </a:stretch>
        </p:blipFill>
        <p:spPr>
          <a:xfrm>
            <a:off x="3892550" y="780200"/>
            <a:ext cx="4528000" cy="3283250"/>
          </a:xfrm>
          <a:prstGeom prst="rect">
            <a:avLst/>
          </a:prstGeom>
          <a:noFill/>
          <a:ln w="38100" cap="flat" cmpd="sng">
            <a:solidFill>
              <a:srgbClr val="C8B376"/>
            </a:solidFill>
            <a:prstDash val="solid"/>
            <a:round/>
            <a:headEnd type="none" w="sm" len="sm"/>
            <a:tailEnd type="none" w="sm" len="sm"/>
          </a:ln>
        </p:spPr>
      </p:pic>
      <p:sp>
        <p:nvSpPr>
          <p:cNvPr id="495" name="Google Shape;495;p47"/>
          <p:cNvSpPr txBox="1"/>
          <p:nvPr/>
        </p:nvSpPr>
        <p:spPr>
          <a:xfrm>
            <a:off x="157175" y="650150"/>
            <a:ext cx="3831600" cy="3481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Generated Lift (C</a:t>
            </a:r>
            <a:r>
              <a:rPr lang="en" sz="2200" b="1" baseline="-25000">
                <a:solidFill>
                  <a:schemeClr val="dk1"/>
                </a:solidFill>
                <a:latin typeface="Century Gothic"/>
                <a:ea typeface="Century Gothic"/>
                <a:cs typeface="Century Gothic"/>
                <a:sym typeface="Century Gothic"/>
              </a:rPr>
              <a:t>L</a:t>
            </a:r>
            <a:r>
              <a:rPr lang="en" sz="2200" b="1">
                <a:solidFill>
                  <a:schemeClr val="dk1"/>
                </a:solidFill>
                <a:latin typeface="Century Gothic"/>
                <a:ea typeface="Century Gothic"/>
                <a:cs typeface="Century Gothic"/>
                <a:sym typeface="Century Gothic"/>
              </a:rPr>
              <a:t>):</a:t>
            </a:r>
            <a:endParaRPr sz="2200" b="1">
              <a:solidFill>
                <a:schemeClr val="dk1"/>
              </a:solidFill>
              <a:latin typeface="Century Gothic"/>
              <a:ea typeface="Century Gothic"/>
              <a:cs typeface="Century Gothic"/>
              <a:sym typeface="Century Gothic"/>
            </a:endParaRPr>
          </a:p>
          <a:p>
            <a:pPr marL="457200" lvl="0"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The ratio of lifting force to the force produced by dynamic pressure multiplied by area </a:t>
            </a:r>
            <a:endParaRPr sz="1900" b="1">
              <a:solidFill>
                <a:schemeClr val="dk1"/>
              </a:solidFill>
              <a:latin typeface="Century Gothic"/>
              <a:ea typeface="Century Gothic"/>
              <a:cs typeface="Century Gothic"/>
              <a:sym typeface="Century Gothic"/>
            </a:endParaRPr>
          </a:p>
          <a:p>
            <a:pPr marL="914400" lvl="1"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SLUF L = W</a:t>
            </a:r>
            <a:endParaRPr sz="1900" b="1">
              <a:solidFill>
                <a:schemeClr val="dk1"/>
              </a:solidFill>
              <a:latin typeface="Century Gothic"/>
              <a:ea typeface="Century Gothic"/>
              <a:cs typeface="Century Gothic"/>
              <a:sym typeface="Century Gothic"/>
            </a:endParaRPr>
          </a:p>
          <a:p>
            <a:pPr marL="914400" lvl="1"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Lift is quantified by the area created by a pressure distribution across an airfoil</a:t>
            </a:r>
            <a:endParaRPr sz="19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496" name="Google Shape;496;p47"/>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497" name="Google Shape;497;p47"/>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498" name="Google Shape;498;p47"/>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499" name="Google Shape;499;p47"/>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00" name="Google Shape;500;p47"/>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01" name="Google Shape;501;p47"/>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502" name="Google Shape;502;p4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503" name="Google Shape;503;p47"/>
          <p:cNvSpPr txBox="1">
            <a:spLocks noGrp="1"/>
          </p:cNvSpPr>
          <p:nvPr>
            <p:ph type="sldNum" idx="12"/>
          </p:nvPr>
        </p:nvSpPr>
        <p:spPr>
          <a:xfrm>
            <a:off x="9458202" y="4737675"/>
            <a:ext cx="859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504" name="Google Shape;504;p47"/>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505" name="Google Shape;505;p4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511" name="Google Shape;511;p48"/>
          <p:cNvSpPr txBox="1"/>
          <p:nvPr/>
        </p:nvSpPr>
        <p:spPr>
          <a:xfrm>
            <a:off x="1466600" y="672650"/>
            <a:ext cx="6156900" cy="3481800"/>
          </a:xfrm>
          <a:prstGeom prst="rect">
            <a:avLst/>
          </a:prstGeom>
          <a:noFill/>
          <a:ln>
            <a:noFill/>
          </a:ln>
        </p:spPr>
        <p:txBody>
          <a:bodyPr spcFirstLastPara="1" wrap="square" lIns="68575" tIns="34275" rIns="68575" bIns="34275" anchor="t" anchorCtr="0">
            <a:noAutofit/>
          </a:bodyPr>
          <a:lstStyle/>
          <a:p>
            <a:pPr marL="914400" lvl="0" indent="0" algn="l" rtl="0">
              <a:spcBef>
                <a:spcPts val="0"/>
              </a:spcBef>
              <a:spcAft>
                <a:spcPts val="0"/>
              </a:spcAft>
              <a:buNone/>
            </a:pPr>
            <a:endParaRPr sz="19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512" name="Google Shape;512;p48"/>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513" name="Google Shape;513;p48"/>
          <p:cNvPicPr preferRelativeResize="0"/>
          <p:nvPr/>
        </p:nvPicPr>
        <p:blipFill>
          <a:blip r:embed="rId4">
            <a:alphaModFix/>
          </a:blip>
          <a:stretch>
            <a:fillRect/>
          </a:stretch>
        </p:blipFill>
        <p:spPr>
          <a:xfrm>
            <a:off x="862575" y="923488"/>
            <a:ext cx="6896100" cy="3467100"/>
          </a:xfrm>
          <a:prstGeom prst="rect">
            <a:avLst/>
          </a:prstGeom>
          <a:noFill/>
          <a:ln w="38100" cap="flat" cmpd="sng">
            <a:solidFill>
              <a:srgbClr val="C8B376"/>
            </a:solidFill>
            <a:prstDash val="solid"/>
            <a:round/>
            <a:headEnd type="none" w="sm" len="sm"/>
            <a:tailEnd type="none" w="sm" len="sm"/>
          </a:ln>
        </p:spPr>
      </p:pic>
      <p:sp>
        <p:nvSpPr>
          <p:cNvPr id="514" name="Google Shape;514;p48"/>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515" name="Google Shape;515;p48"/>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516" name="Google Shape;516;p48"/>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17" name="Google Shape;517;p48"/>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18" name="Google Shape;518;p48"/>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519" name="Google Shape;519;p4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520" name="Google Shape;520;p48"/>
          <p:cNvSpPr txBox="1">
            <a:spLocks noGrp="1"/>
          </p:cNvSpPr>
          <p:nvPr>
            <p:ph type="sldNum" idx="12"/>
          </p:nvPr>
        </p:nvSpPr>
        <p:spPr>
          <a:xfrm>
            <a:off x="9487452" y="4737675"/>
            <a:ext cx="83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
        <p:nvSpPr>
          <p:cNvPr id="521" name="Google Shape;521;p48"/>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522" name="Google Shape;522;p4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528" name="Google Shape;528;p49"/>
          <p:cNvSpPr txBox="1"/>
          <p:nvPr/>
        </p:nvSpPr>
        <p:spPr>
          <a:xfrm>
            <a:off x="1466600" y="672650"/>
            <a:ext cx="6156900" cy="3481800"/>
          </a:xfrm>
          <a:prstGeom prst="rect">
            <a:avLst/>
          </a:prstGeom>
          <a:noFill/>
          <a:ln>
            <a:noFill/>
          </a:ln>
        </p:spPr>
        <p:txBody>
          <a:bodyPr spcFirstLastPara="1" wrap="square" lIns="68575" tIns="34275" rIns="68575" bIns="34275" anchor="t" anchorCtr="0">
            <a:noAutofit/>
          </a:bodyPr>
          <a:lstStyle/>
          <a:p>
            <a:pPr marL="914400" lvl="0" indent="0" algn="l" rtl="0">
              <a:spcBef>
                <a:spcPts val="0"/>
              </a:spcBef>
              <a:spcAft>
                <a:spcPts val="0"/>
              </a:spcAft>
              <a:buNone/>
            </a:pPr>
            <a:endParaRPr sz="19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529" name="Google Shape;529;p49"/>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530" name="Google Shape;530;p49"/>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531" name="Google Shape;531;p49"/>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532" name="Google Shape;532;p49"/>
          <p:cNvSpPr/>
          <p:nvPr/>
        </p:nvSpPr>
        <p:spPr>
          <a:xfrm>
            <a:off x="4267200" y="466391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33" name="Google Shape;533;p49"/>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34" name="Google Shape;534;p49"/>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535" name="Google Shape;535;p49"/>
          <p:cNvPicPr preferRelativeResize="0"/>
          <p:nvPr/>
        </p:nvPicPr>
        <p:blipFill>
          <a:blip r:embed="rId4">
            <a:alphaModFix/>
          </a:blip>
          <a:stretch>
            <a:fillRect/>
          </a:stretch>
        </p:blipFill>
        <p:spPr>
          <a:xfrm>
            <a:off x="1128240" y="830860"/>
            <a:ext cx="6454811" cy="3481800"/>
          </a:xfrm>
          <a:prstGeom prst="rect">
            <a:avLst/>
          </a:prstGeom>
          <a:noFill/>
          <a:ln w="38100" cap="flat" cmpd="sng">
            <a:solidFill>
              <a:srgbClr val="C8B376"/>
            </a:solidFill>
            <a:prstDash val="solid"/>
            <a:round/>
            <a:headEnd type="none" w="sm" len="sm"/>
            <a:tailEnd type="none" w="sm" len="sm"/>
          </a:ln>
        </p:spPr>
      </p:pic>
      <p:sp>
        <p:nvSpPr>
          <p:cNvPr id="536" name="Google Shape;536;p4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537" name="Google Shape;537;p49"/>
          <p:cNvSpPr txBox="1">
            <a:spLocks noGrp="1"/>
          </p:cNvSpPr>
          <p:nvPr>
            <p:ph type="sldNum" idx="12"/>
          </p:nvPr>
        </p:nvSpPr>
        <p:spPr>
          <a:xfrm>
            <a:off x="9463077" y="4737675"/>
            <a:ext cx="854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538" name="Google Shape;538;p49"/>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539" name="Google Shape;539;p49"/>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5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545" name="Google Shape;545;p50"/>
          <p:cNvSpPr txBox="1"/>
          <p:nvPr/>
        </p:nvSpPr>
        <p:spPr>
          <a:xfrm>
            <a:off x="268050" y="756150"/>
            <a:ext cx="47082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entury Gothic"/>
                <a:ea typeface="Century Gothic"/>
                <a:cs typeface="Century Gothic"/>
                <a:sym typeface="Century Gothic"/>
              </a:rPr>
              <a:t>Drag Polar (C</a:t>
            </a:r>
            <a:r>
              <a:rPr lang="en" sz="1800" b="1" baseline="-25000">
                <a:solidFill>
                  <a:schemeClr val="dk1"/>
                </a:solidFill>
                <a:latin typeface="Century Gothic"/>
                <a:ea typeface="Century Gothic"/>
                <a:cs typeface="Century Gothic"/>
                <a:sym typeface="Century Gothic"/>
              </a:rPr>
              <a:t>D</a:t>
            </a:r>
            <a:r>
              <a:rPr lang="en" sz="1800" b="1">
                <a:solidFill>
                  <a:schemeClr val="dk1"/>
                </a:solidFill>
                <a:latin typeface="Century Gothic"/>
                <a:ea typeface="Century Gothic"/>
                <a:cs typeface="Century Gothic"/>
                <a:sym typeface="Century Gothic"/>
              </a:rPr>
              <a:t>):</a:t>
            </a:r>
            <a:endParaRPr sz="1800" b="1">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a:t>
            </a:r>
            <a:r>
              <a:rPr lang="en" sz="1800" b="1">
                <a:solidFill>
                  <a:schemeClr val="dk1"/>
                </a:solidFill>
                <a:latin typeface="Century Gothic"/>
                <a:ea typeface="Century Gothic"/>
                <a:cs typeface="Century Gothic"/>
                <a:sym typeface="Century Gothic"/>
              </a:rPr>
              <a:t>= C</a:t>
            </a:r>
            <a:r>
              <a:rPr lang="en" sz="1800" b="1" baseline="-25000">
                <a:solidFill>
                  <a:schemeClr val="dk1"/>
                </a:solidFill>
                <a:latin typeface="Century Gothic"/>
                <a:ea typeface="Century Gothic"/>
                <a:cs typeface="Century Gothic"/>
                <a:sym typeface="Century Gothic"/>
              </a:rPr>
              <a:t>D0</a:t>
            </a: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Di</a:t>
            </a:r>
            <a:endParaRPr sz="1800" b="1" baseline="-250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800" b="1" baseline="-25000">
              <a:solidFill>
                <a:schemeClr val="dk1"/>
              </a:solidFill>
              <a:latin typeface="Century Gothic"/>
              <a:ea typeface="Century Gothic"/>
              <a:cs typeface="Century Gothic"/>
              <a:sym typeface="Century Gothic"/>
            </a:endParaRPr>
          </a:p>
          <a:p>
            <a:pPr marL="914400" marR="0" lvl="1"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D0 </a:t>
            </a:r>
            <a:r>
              <a:rPr lang="en" sz="1800" b="1">
                <a:solidFill>
                  <a:schemeClr val="dk1"/>
                </a:solidFill>
                <a:latin typeface="Century Gothic"/>
                <a:ea typeface="Century Gothic"/>
                <a:cs typeface="Century Gothic"/>
                <a:sym typeface="Century Gothic"/>
              </a:rPr>
              <a:t>- Zero-lift drag coef. </a:t>
            </a:r>
            <a:endParaRPr sz="1800" b="1">
              <a:solidFill>
                <a:schemeClr val="dk1"/>
              </a:solidFill>
              <a:latin typeface="Century Gothic"/>
              <a:ea typeface="Century Gothic"/>
              <a:cs typeface="Century Gothic"/>
              <a:sym typeface="Century Gothic"/>
            </a:endParaRPr>
          </a:p>
          <a:p>
            <a:pPr marL="1371600" marR="0" lvl="2"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Drag from size, speed and altitude</a:t>
            </a:r>
            <a:endParaRPr sz="1800" b="1">
              <a:solidFill>
                <a:schemeClr val="dk1"/>
              </a:solidFill>
              <a:latin typeface="Century Gothic"/>
              <a:ea typeface="Century Gothic"/>
              <a:cs typeface="Century Gothic"/>
              <a:sym typeface="Century Gothic"/>
            </a:endParaRPr>
          </a:p>
          <a:p>
            <a:pPr marL="1371600" marR="0" lvl="2"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XFOIL Data interpolated</a:t>
            </a:r>
            <a:endParaRPr sz="1800" b="1">
              <a:solidFill>
                <a:schemeClr val="dk1"/>
              </a:solidFill>
              <a:latin typeface="Century Gothic"/>
              <a:ea typeface="Century Gothic"/>
              <a:cs typeface="Century Gothic"/>
              <a:sym typeface="Century Gothic"/>
            </a:endParaRPr>
          </a:p>
          <a:p>
            <a:pPr marL="137160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1"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Di  </a:t>
            </a:r>
            <a:r>
              <a:rPr lang="en" sz="1800" b="1">
                <a:solidFill>
                  <a:schemeClr val="dk1"/>
                </a:solidFill>
                <a:latin typeface="Century Gothic"/>
                <a:ea typeface="Century Gothic"/>
                <a:cs typeface="Century Gothic"/>
                <a:sym typeface="Century Gothic"/>
              </a:rPr>
              <a:t>- Induced drag coef. at min. Power</a:t>
            </a:r>
            <a:endParaRPr sz="1800" b="1">
              <a:solidFill>
                <a:schemeClr val="dk1"/>
              </a:solidFill>
              <a:latin typeface="Century Gothic"/>
              <a:ea typeface="Century Gothic"/>
              <a:cs typeface="Century Gothic"/>
              <a:sym typeface="Century Gothic"/>
            </a:endParaRPr>
          </a:p>
          <a:p>
            <a:pPr marL="1371600" marR="0" lvl="2"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Drag from lift and vortices</a:t>
            </a:r>
            <a:endParaRPr sz="1800" b="1">
              <a:solidFill>
                <a:schemeClr val="dk1"/>
              </a:solidFill>
              <a:latin typeface="Century Gothic"/>
              <a:ea typeface="Century Gothic"/>
              <a:cs typeface="Century Gothic"/>
              <a:sym typeface="Century Gothic"/>
            </a:endParaRPr>
          </a:p>
          <a:p>
            <a:pPr marL="137160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1371600" marR="0" lvl="2" indent="-342900" algn="l" rtl="0">
              <a:spcBef>
                <a:spcPts val="0"/>
              </a:spcBef>
              <a:spcAft>
                <a:spcPts val="0"/>
              </a:spcAft>
              <a:buClr>
                <a:schemeClr val="dk1"/>
              </a:buClr>
              <a:buSzPts val="1800"/>
              <a:buFont typeface="Century Gothic"/>
              <a:buChar char="■"/>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546" name="Google Shape;546;p50"/>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547" name="Google Shape;547;p50"/>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548" name="Google Shape;548;p50"/>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549" name="Google Shape;549;p50"/>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550" name="Google Shape;550;p50"/>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51" name="Google Shape;551;p50"/>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52" name="Google Shape;552;p50"/>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553" name="Google Shape;553;p5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pic>
        <p:nvPicPr>
          <p:cNvPr id="554" name="Google Shape;554;p50"/>
          <p:cNvPicPr preferRelativeResize="0"/>
          <p:nvPr/>
        </p:nvPicPr>
        <p:blipFill>
          <a:blip r:embed="rId4">
            <a:alphaModFix/>
          </a:blip>
          <a:stretch>
            <a:fillRect/>
          </a:stretch>
        </p:blipFill>
        <p:spPr>
          <a:xfrm>
            <a:off x="1556500" y="3922430"/>
            <a:ext cx="1429476" cy="633247"/>
          </a:xfrm>
          <a:prstGeom prst="rect">
            <a:avLst/>
          </a:prstGeom>
          <a:noFill/>
          <a:ln>
            <a:noFill/>
          </a:ln>
        </p:spPr>
      </p:pic>
      <p:sp>
        <p:nvSpPr>
          <p:cNvPr id="555" name="Google Shape;555;p50"/>
          <p:cNvSpPr txBox="1">
            <a:spLocks noGrp="1"/>
          </p:cNvSpPr>
          <p:nvPr>
            <p:ph type="sldNum" idx="12"/>
          </p:nvPr>
        </p:nvSpPr>
        <p:spPr>
          <a:xfrm>
            <a:off x="9497202" y="4737675"/>
            <a:ext cx="820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556" name="Google Shape;556;p50"/>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pic>
        <p:nvPicPr>
          <p:cNvPr id="557" name="Google Shape;557;p50"/>
          <p:cNvPicPr preferRelativeResize="0"/>
          <p:nvPr/>
        </p:nvPicPr>
        <p:blipFill>
          <a:blip r:embed="rId5">
            <a:alphaModFix/>
          </a:blip>
          <a:stretch>
            <a:fillRect/>
          </a:stretch>
        </p:blipFill>
        <p:spPr>
          <a:xfrm>
            <a:off x="5165124" y="1176400"/>
            <a:ext cx="3359625" cy="3335625"/>
          </a:xfrm>
          <a:prstGeom prst="rect">
            <a:avLst/>
          </a:prstGeom>
          <a:noFill/>
          <a:ln>
            <a:noFill/>
          </a:ln>
        </p:spPr>
      </p:pic>
      <p:pic>
        <p:nvPicPr>
          <p:cNvPr id="558" name="Google Shape;558;p50"/>
          <p:cNvPicPr preferRelativeResize="0"/>
          <p:nvPr/>
        </p:nvPicPr>
        <p:blipFill>
          <a:blip r:embed="rId6">
            <a:alphaModFix/>
          </a:blip>
          <a:stretch>
            <a:fillRect/>
          </a:stretch>
        </p:blipFill>
        <p:spPr>
          <a:xfrm>
            <a:off x="5049075" y="864375"/>
            <a:ext cx="3439300" cy="3414725"/>
          </a:xfrm>
          <a:prstGeom prst="rect">
            <a:avLst/>
          </a:prstGeom>
          <a:noFill/>
          <a:ln w="38100" cap="flat" cmpd="sng">
            <a:solidFill>
              <a:srgbClr val="C8B376"/>
            </a:solidFill>
            <a:prstDash val="solid"/>
            <a:round/>
            <a:headEnd type="none" w="sm" len="sm"/>
            <a:tailEnd type="none" w="sm" len="sm"/>
          </a:ln>
        </p:spPr>
      </p:pic>
      <p:sp>
        <p:nvSpPr>
          <p:cNvPr id="559" name="Google Shape;559;p50"/>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51"/>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565" name="Google Shape;565;p51"/>
          <p:cNvSpPr txBox="1"/>
          <p:nvPr/>
        </p:nvSpPr>
        <p:spPr>
          <a:xfrm>
            <a:off x="268050" y="756150"/>
            <a:ext cx="99795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chemeClr val="dk1"/>
                </a:solidFill>
                <a:latin typeface="Century Gothic"/>
                <a:ea typeface="Century Gothic"/>
                <a:cs typeface="Century Gothic"/>
                <a:sym typeface="Century Gothic"/>
              </a:rPr>
              <a:t>Drag Polar (C</a:t>
            </a:r>
            <a:r>
              <a:rPr lang="en" sz="1800" b="1" baseline="-25000">
                <a:solidFill>
                  <a:schemeClr val="dk1"/>
                </a:solidFill>
                <a:latin typeface="Century Gothic"/>
                <a:ea typeface="Century Gothic"/>
                <a:cs typeface="Century Gothic"/>
                <a:sym typeface="Century Gothic"/>
              </a:rPr>
              <a:t>D</a:t>
            </a:r>
            <a:r>
              <a:rPr lang="en" sz="1800" b="1">
                <a:solidFill>
                  <a:schemeClr val="dk1"/>
                </a:solidFill>
                <a:latin typeface="Century Gothic"/>
                <a:ea typeface="Century Gothic"/>
                <a:cs typeface="Century Gothic"/>
                <a:sym typeface="Century Gothic"/>
              </a:rPr>
              <a:t>):</a:t>
            </a:r>
            <a:endParaRPr sz="1800" b="1">
              <a:solidFill>
                <a:schemeClr val="dk1"/>
              </a:solidFill>
              <a:latin typeface="Century Gothic"/>
              <a:ea typeface="Century Gothic"/>
              <a:cs typeface="Century Gothic"/>
              <a:sym typeface="Century Gothic"/>
            </a:endParaRPr>
          </a:p>
          <a:p>
            <a:pPr marL="457200" marR="0" lvl="0"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a:t>
            </a:r>
            <a:r>
              <a:rPr lang="en" sz="1800" b="1">
                <a:solidFill>
                  <a:schemeClr val="dk1"/>
                </a:solidFill>
                <a:latin typeface="Century Gothic"/>
                <a:ea typeface="Century Gothic"/>
                <a:cs typeface="Century Gothic"/>
                <a:sym typeface="Century Gothic"/>
              </a:rPr>
              <a:t>= C</a:t>
            </a:r>
            <a:r>
              <a:rPr lang="en" sz="1800" b="1" baseline="-25000">
                <a:solidFill>
                  <a:schemeClr val="dk1"/>
                </a:solidFill>
                <a:latin typeface="Century Gothic"/>
                <a:ea typeface="Century Gothic"/>
                <a:cs typeface="Century Gothic"/>
                <a:sym typeface="Century Gothic"/>
              </a:rPr>
              <a:t>D0</a:t>
            </a:r>
            <a:r>
              <a:rPr lang="en" sz="1800" b="1">
                <a:solidFill>
                  <a:schemeClr val="dk1"/>
                </a:solidFill>
                <a:latin typeface="Century Gothic"/>
                <a:ea typeface="Century Gothic"/>
                <a:cs typeface="Century Gothic"/>
                <a:sym typeface="Century Gothic"/>
              </a:rPr>
              <a:t>+ C</a:t>
            </a:r>
            <a:r>
              <a:rPr lang="en" sz="1800" b="1" baseline="-25000">
                <a:solidFill>
                  <a:schemeClr val="dk1"/>
                </a:solidFill>
                <a:latin typeface="Century Gothic"/>
                <a:ea typeface="Century Gothic"/>
                <a:cs typeface="Century Gothic"/>
                <a:sym typeface="Century Gothic"/>
              </a:rPr>
              <a:t>Di </a:t>
            </a:r>
            <a:r>
              <a:rPr lang="en" sz="1800" b="1">
                <a:solidFill>
                  <a:schemeClr val="dk1"/>
                </a:solidFill>
                <a:latin typeface="Century Gothic"/>
                <a:ea typeface="Century Gothic"/>
                <a:cs typeface="Century Gothic"/>
                <a:sym typeface="Century Gothic"/>
              </a:rPr>
              <a:t>= 0.063338</a:t>
            </a:r>
            <a:endParaRPr sz="1800" b="1">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1"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D0 </a:t>
            </a:r>
            <a:r>
              <a:rPr lang="en" sz="1800" b="1">
                <a:solidFill>
                  <a:schemeClr val="dk1"/>
                </a:solidFill>
                <a:latin typeface="Century Gothic"/>
                <a:ea typeface="Century Gothic"/>
                <a:cs typeface="Century Gothic"/>
                <a:sym typeface="Century Gothic"/>
              </a:rPr>
              <a:t>=  0.030567</a:t>
            </a:r>
            <a:endParaRPr sz="1800" b="1">
              <a:solidFill>
                <a:schemeClr val="dk1"/>
              </a:solidFill>
              <a:latin typeface="Century Gothic"/>
              <a:ea typeface="Century Gothic"/>
              <a:cs typeface="Century Gothic"/>
              <a:sym typeface="Century Gothic"/>
            </a:endParaRPr>
          </a:p>
          <a:p>
            <a:pPr marL="137160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1" indent="-342900" algn="l" rtl="0">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t>
            </a:r>
            <a:r>
              <a:rPr lang="en" sz="1800" b="1" baseline="-25000">
                <a:solidFill>
                  <a:schemeClr val="dk1"/>
                </a:solidFill>
                <a:latin typeface="Century Gothic"/>
                <a:ea typeface="Century Gothic"/>
                <a:cs typeface="Century Gothic"/>
                <a:sym typeface="Century Gothic"/>
              </a:rPr>
              <a:t>Di  </a:t>
            </a:r>
            <a:r>
              <a:rPr lang="en" sz="1800" b="1">
                <a:solidFill>
                  <a:schemeClr val="dk1"/>
                </a:solidFill>
                <a:latin typeface="Century Gothic"/>
                <a:ea typeface="Century Gothic"/>
                <a:cs typeface="Century Gothic"/>
                <a:sym typeface="Century Gothic"/>
              </a:rPr>
              <a:t>= 0.032771</a:t>
            </a:r>
            <a:endParaRPr sz="1800" b="1">
              <a:solidFill>
                <a:schemeClr val="dk1"/>
              </a:solidFill>
              <a:latin typeface="Century Gothic"/>
              <a:ea typeface="Century Gothic"/>
              <a:cs typeface="Century Gothic"/>
              <a:sym typeface="Century Gothic"/>
            </a:endParaRPr>
          </a:p>
          <a:p>
            <a:pPr marL="137160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566" name="Google Shape;566;p51"/>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567" name="Google Shape;567;p51"/>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568" name="Google Shape;568;p51"/>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569" name="Google Shape;569;p51"/>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570" name="Google Shape;570;p51"/>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71" name="Google Shape;571;p5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72" name="Google Shape;572;p51"/>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573" name="Google Shape;573;p51"/>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574" name="Google Shape;574;p51"/>
          <p:cNvSpPr txBox="1">
            <a:spLocks noGrp="1"/>
          </p:cNvSpPr>
          <p:nvPr>
            <p:ph type="sldNum" idx="12"/>
          </p:nvPr>
        </p:nvSpPr>
        <p:spPr>
          <a:xfrm>
            <a:off x="9399677" y="4737675"/>
            <a:ext cx="918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pic>
        <p:nvPicPr>
          <p:cNvPr id="575" name="Google Shape;575;p51"/>
          <p:cNvPicPr preferRelativeResize="0"/>
          <p:nvPr/>
        </p:nvPicPr>
        <p:blipFill>
          <a:blip r:embed="rId4">
            <a:alphaModFix/>
          </a:blip>
          <a:stretch>
            <a:fillRect/>
          </a:stretch>
        </p:blipFill>
        <p:spPr>
          <a:xfrm>
            <a:off x="3011650" y="1572625"/>
            <a:ext cx="5487049" cy="2758675"/>
          </a:xfrm>
          <a:prstGeom prst="rect">
            <a:avLst/>
          </a:prstGeom>
          <a:noFill/>
          <a:ln w="38100" cap="flat" cmpd="sng">
            <a:solidFill>
              <a:srgbClr val="C8B376"/>
            </a:solidFill>
            <a:prstDash val="solid"/>
            <a:round/>
            <a:headEnd type="none" w="sm" len="sm"/>
            <a:tailEnd type="none" w="sm" len="sm"/>
          </a:ln>
        </p:spPr>
      </p:pic>
      <p:sp>
        <p:nvSpPr>
          <p:cNvPr id="576" name="Google Shape;576;p51"/>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sp>
        <p:nvSpPr>
          <p:cNvPr id="577" name="Google Shape;577;p51"/>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583" name="Google Shape;583;p52"/>
          <p:cNvSpPr txBox="1"/>
          <p:nvPr/>
        </p:nvSpPr>
        <p:spPr>
          <a:xfrm>
            <a:off x="672800" y="737250"/>
            <a:ext cx="34086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AoA: Angle the wing is flying through the air</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AoI: Angle between chord line and fuselage</a:t>
            </a:r>
            <a:endParaRPr sz="2200" b="1">
              <a:solidFill>
                <a:schemeClr val="dk1"/>
              </a:solidFill>
              <a:latin typeface="Century Gothic"/>
              <a:ea typeface="Century Gothic"/>
              <a:cs typeface="Century Gothic"/>
              <a:sym typeface="Century Gothic"/>
            </a:endParaRPr>
          </a:p>
        </p:txBody>
      </p:sp>
      <p:sp>
        <p:nvSpPr>
          <p:cNvPr id="584" name="Google Shape;584;p52"/>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585" name="Google Shape;585;p52"/>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586" name="Google Shape;586;p52"/>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587" name="Google Shape;587;p52"/>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588" name="Google Shape;588;p52"/>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589" name="Google Shape;589;p5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590" name="Google Shape;590;p52"/>
          <p:cNvSpPr txBox="1">
            <a:spLocks noGrp="1"/>
          </p:cNvSpPr>
          <p:nvPr>
            <p:ph type="sldNum" idx="12"/>
          </p:nvPr>
        </p:nvSpPr>
        <p:spPr>
          <a:xfrm>
            <a:off x="9467952" y="4737675"/>
            <a:ext cx="849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
        <p:nvSpPr>
          <p:cNvPr id="591" name="Google Shape;591;p52"/>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graphicFrame>
        <p:nvGraphicFramePr>
          <p:cNvPr id="592" name="Google Shape;592;p52"/>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7.989</a:t>
                      </a:r>
                      <a:r>
                        <a:rPr lang="en" b="1">
                          <a:solidFill>
                            <a:schemeClr val="dk1"/>
                          </a:solidFill>
                        </a:rPr>
                        <a: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593" name="Google Shape;593;p52"/>
          <p:cNvPicPr preferRelativeResize="0"/>
          <p:nvPr/>
        </p:nvPicPr>
        <p:blipFill>
          <a:blip r:embed="rId4">
            <a:alphaModFix/>
          </a:blip>
          <a:stretch>
            <a:fillRect/>
          </a:stretch>
        </p:blipFill>
        <p:spPr>
          <a:xfrm>
            <a:off x="4237725" y="822525"/>
            <a:ext cx="3755247" cy="3669000"/>
          </a:xfrm>
          <a:prstGeom prst="rect">
            <a:avLst/>
          </a:prstGeom>
          <a:noFill/>
          <a:ln w="38100" cap="flat" cmpd="sng">
            <a:solidFill>
              <a:srgbClr val="C8B376"/>
            </a:solidFill>
            <a:prstDash val="solid"/>
            <a:round/>
            <a:headEnd type="none" w="sm" len="sm"/>
            <a:tailEnd type="none" w="sm" len="sm"/>
          </a:ln>
        </p:spPr>
      </p:pic>
      <p:pic>
        <p:nvPicPr>
          <p:cNvPr id="594" name="Google Shape;594;p52"/>
          <p:cNvPicPr preferRelativeResize="0"/>
          <p:nvPr/>
        </p:nvPicPr>
        <p:blipFill>
          <a:blip r:embed="rId5">
            <a:alphaModFix/>
          </a:blip>
          <a:stretch>
            <a:fillRect/>
          </a:stretch>
        </p:blipFill>
        <p:spPr>
          <a:xfrm>
            <a:off x="4237723" y="822538"/>
            <a:ext cx="3755250" cy="3669008"/>
          </a:xfrm>
          <a:prstGeom prst="rect">
            <a:avLst/>
          </a:prstGeom>
          <a:noFill/>
          <a:ln w="38100" cap="flat" cmpd="sng">
            <a:solidFill>
              <a:srgbClr val="C8B376"/>
            </a:solidFill>
            <a:prstDash val="solid"/>
            <a:round/>
            <a:headEnd type="none" w="sm" len="sm"/>
            <a:tailEnd type="none" w="sm" len="sm"/>
          </a:ln>
        </p:spPr>
      </p:pic>
      <p:sp>
        <p:nvSpPr>
          <p:cNvPr id="595" name="Google Shape;595;p52"/>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3"/>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601" name="Google Shape;601;p53"/>
          <p:cNvSpPr txBox="1"/>
          <p:nvPr/>
        </p:nvSpPr>
        <p:spPr>
          <a:xfrm>
            <a:off x="581150" y="737250"/>
            <a:ext cx="79503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Span Efficiency Factor</a:t>
            </a:r>
            <a:endParaRPr sz="2200" b="1">
              <a:solidFill>
                <a:schemeClr val="dk1"/>
              </a:solidFill>
              <a:latin typeface="Century Gothic"/>
              <a:ea typeface="Century Gothic"/>
              <a:cs typeface="Century Gothic"/>
              <a:sym typeface="Century Gothic"/>
            </a:endParaRPr>
          </a:p>
          <a:p>
            <a:pPr marL="457200" marR="0" lvl="0" indent="-368300" algn="l" rtl="0">
              <a:spcBef>
                <a:spcPts val="0"/>
              </a:spcBef>
              <a:spcAft>
                <a:spcPts val="0"/>
              </a:spcAft>
              <a:buClr>
                <a:srgbClr val="202122"/>
              </a:buClr>
              <a:buSzPts val="2200"/>
              <a:buFont typeface="Century Gothic"/>
              <a:buChar char="●"/>
            </a:pPr>
            <a:r>
              <a:rPr lang="en" sz="2200" b="1">
                <a:solidFill>
                  <a:srgbClr val="202122"/>
                </a:solidFill>
                <a:highlight>
                  <a:srgbClr val="FFFFFF"/>
                </a:highlight>
                <a:latin typeface="Century Gothic"/>
                <a:ea typeface="Century Gothic"/>
                <a:cs typeface="Century Gothic"/>
                <a:sym typeface="Century Gothic"/>
              </a:rPr>
              <a:t>change in drag with lift of a three-dimensional wing </a:t>
            </a:r>
            <a:endParaRPr sz="2200" b="1">
              <a:solidFill>
                <a:srgbClr val="202122"/>
              </a:solidFill>
              <a:highlight>
                <a:srgbClr val="FFFFFF"/>
              </a:highlight>
              <a:latin typeface="Century Gothic"/>
              <a:ea typeface="Century Gothic"/>
              <a:cs typeface="Century Gothic"/>
              <a:sym typeface="Century Gothic"/>
            </a:endParaRPr>
          </a:p>
          <a:p>
            <a:pPr marL="0" marR="0" lvl="0" indent="0" algn="l" rtl="0">
              <a:spcBef>
                <a:spcPts val="0"/>
              </a:spcBef>
              <a:spcAft>
                <a:spcPts val="0"/>
              </a:spcAft>
              <a:buNone/>
            </a:pPr>
            <a:endParaRPr sz="1050">
              <a:solidFill>
                <a:srgbClr val="202122"/>
              </a:solidFill>
              <a:highlight>
                <a:srgbClr val="FFFFFF"/>
              </a:highlight>
            </a:endParaRPr>
          </a:p>
          <a:p>
            <a:pPr marL="0" marR="0" lvl="0" indent="0" algn="l" rtl="0">
              <a:spcBef>
                <a:spcPts val="0"/>
              </a:spcBef>
              <a:spcAft>
                <a:spcPts val="0"/>
              </a:spcAft>
              <a:buNone/>
            </a:pPr>
            <a:endParaRPr sz="1050">
              <a:solidFill>
                <a:srgbClr val="202122"/>
              </a:solidFill>
              <a:highlight>
                <a:srgbClr val="FFFFFF"/>
              </a:highlight>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                   - 0.7795447459                          </a:t>
            </a:r>
            <a:r>
              <a:rPr lang="en" sz="1000">
                <a:solidFill>
                  <a:schemeClr val="dk1"/>
                </a:solidFill>
              </a:rPr>
              <a:t>   </a:t>
            </a:r>
            <a:r>
              <a:rPr lang="en" sz="2200" b="1">
                <a:solidFill>
                  <a:schemeClr val="dk1"/>
                </a:solidFill>
                <a:latin typeface="Century Gothic"/>
                <a:ea typeface="Century Gothic"/>
                <a:cs typeface="Century Gothic"/>
                <a:sym typeface="Century Gothic"/>
              </a:rPr>
              <a:t>- 0.7795436358</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r>
              <a:rPr lang="en" sz="1000">
                <a:solidFill>
                  <a:schemeClr val="dk1"/>
                </a:solidFill>
              </a:rPr>
              <a:t>                                                 </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000">
                <a:solidFill>
                  <a:schemeClr val="dk1"/>
                </a:solidFill>
              </a:rPr>
              <a:t>			</a:t>
            </a:r>
            <a:endParaRPr sz="1000">
              <a:solidFill>
                <a:schemeClr val="dk1"/>
              </a:solidFill>
            </a:endParaRPr>
          </a:p>
        </p:txBody>
      </p:sp>
      <p:sp>
        <p:nvSpPr>
          <p:cNvPr id="602" name="Google Shape;602;p53"/>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603" name="Google Shape;603;p53"/>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604" name="Google Shape;604;p53"/>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605" name="Google Shape;605;p53"/>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606" name="Google Shape;606;p53"/>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607" name="Google Shape;607;p53"/>
          <p:cNvPicPr preferRelativeResize="0"/>
          <p:nvPr/>
        </p:nvPicPr>
        <p:blipFill>
          <a:blip r:embed="rId4">
            <a:alphaModFix/>
          </a:blip>
          <a:stretch>
            <a:fillRect/>
          </a:stretch>
        </p:blipFill>
        <p:spPr>
          <a:xfrm>
            <a:off x="609600" y="1572633"/>
            <a:ext cx="1429475" cy="808255"/>
          </a:xfrm>
          <a:prstGeom prst="rect">
            <a:avLst/>
          </a:prstGeom>
          <a:noFill/>
          <a:ln>
            <a:noFill/>
          </a:ln>
        </p:spPr>
      </p:pic>
      <p:sp>
        <p:nvSpPr>
          <p:cNvPr id="608" name="Google Shape;608;p53"/>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09" name="Google Shape;609;p53"/>
          <p:cNvSpPr txBox="1">
            <a:spLocks noGrp="1"/>
          </p:cNvSpPr>
          <p:nvPr>
            <p:ph type="sldNum" idx="12"/>
          </p:nvPr>
        </p:nvSpPr>
        <p:spPr>
          <a:xfrm>
            <a:off x="9477702" y="4737675"/>
            <a:ext cx="840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
        <p:nvSpPr>
          <p:cNvPr id="610" name="Google Shape;610;p53"/>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graphicFrame>
        <p:nvGraphicFramePr>
          <p:cNvPr id="611" name="Google Shape;611;p53"/>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lnSpc>
                          <a:spcPct val="100000"/>
                        </a:lnSpc>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612" name="Google Shape;612;p53"/>
          <p:cNvPicPr preferRelativeResize="0"/>
          <p:nvPr/>
        </p:nvPicPr>
        <p:blipFill>
          <a:blip r:embed="rId5">
            <a:alphaModFix/>
          </a:blip>
          <a:stretch>
            <a:fillRect/>
          </a:stretch>
        </p:blipFill>
        <p:spPr>
          <a:xfrm>
            <a:off x="4288750" y="1537624"/>
            <a:ext cx="1938099" cy="878264"/>
          </a:xfrm>
          <a:prstGeom prst="rect">
            <a:avLst/>
          </a:prstGeom>
          <a:noFill/>
          <a:ln>
            <a:noFill/>
          </a:ln>
        </p:spPr>
      </p:pic>
      <p:pic>
        <p:nvPicPr>
          <p:cNvPr id="613" name="Google Shape;613;p53"/>
          <p:cNvPicPr preferRelativeResize="0"/>
          <p:nvPr/>
        </p:nvPicPr>
        <p:blipFill>
          <a:blip r:embed="rId6">
            <a:alphaModFix/>
          </a:blip>
          <a:stretch>
            <a:fillRect/>
          </a:stretch>
        </p:blipFill>
        <p:spPr>
          <a:xfrm>
            <a:off x="672800" y="2538050"/>
            <a:ext cx="7394268" cy="1968725"/>
          </a:xfrm>
          <a:prstGeom prst="rect">
            <a:avLst/>
          </a:prstGeom>
          <a:noFill/>
          <a:ln>
            <a:noFill/>
          </a:ln>
        </p:spPr>
      </p:pic>
      <p:sp>
        <p:nvSpPr>
          <p:cNvPr id="614" name="Google Shape;614;p53"/>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p:nvPr/>
        </p:nvSpPr>
        <p:spPr>
          <a:xfrm>
            <a:off x="896675" y="672650"/>
            <a:ext cx="8710500" cy="147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UAS:</a:t>
            </a:r>
            <a:r>
              <a:rPr lang="en" sz="2200" b="1">
                <a:latin typeface="Century Gothic"/>
                <a:ea typeface="Century Gothic"/>
                <a:cs typeface="Century Gothic"/>
                <a:sym typeface="Century Gothic"/>
              </a:rPr>
              <a:t> Unmanned Aerial System- includes ground systems, launch systems, and any UAV(s) required to provide required overwatch duration.</a:t>
            </a:r>
            <a:endParaRPr sz="2200" b="1">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UAV:</a:t>
            </a:r>
            <a:r>
              <a:rPr lang="en" sz="2200" b="1">
                <a:latin typeface="Century Gothic"/>
                <a:ea typeface="Century Gothic"/>
                <a:cs typeface="Century Gothic"/>
                <a:sym typeface="Century Gothic"/>
              </a:rPr>
              <a:t> Unmanned Aerial Vehicle - a single aircraft</a:t>
            </a:r>
            <a:endParaRPr sz="2200" b="1">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CONOPS:</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Concept of Operations</a:t>
            </a:r>
            <a:endParaRPr sz="2200">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FMC:</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Fully Mission Capable</a:t>
            </a:r>
            <a:endParaRPr sz="2200">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GTOW:</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Gross Takeoff Weight</a:t>
            </a:r>
            <a:endParaRPr sz="2200">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MTOW:</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Maximum Takeoff Weight</a:t>
            </a:r>
            <a:endParaRPr sz="2200">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MSL:</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Mean Sea Level</a:t>
            </a:r>
            <a:endParaRPr sz="2200">
              <a:latin typeface="Century Gothic"/>
              <a:ea typeface="Century Gothic"/>
              <a:cs typeface="Century Gothic"/>
              <a:sym typeface="Century Gothic"/>
            </a:endParaRPr>
          </a:p>
          <a:p>
            <a:pPr marL="457200" lvl="0" indent="-368300" algn="l" rtl="0">
              <a:spcBef>
                <a:spcPts val="0"/>
              </a:spcBef>
              <a:spcAft>
                <a:spcPts val="0"/>
              </a:spcAft>
              <a:buSzPts val="2200"/>
              <a:buFont typeface="Century Gothic"/>
              <a:buAutoNum type="arabicPeriod"/>
            </a:pPr>
            <a:r>
              <a:rPr lang="en" sz="2200" b="1">
                <a:solidFill>
                  <a:schemeClr val="accent4"/>
                </a:solidFill>
                <a:latin typeface="Century Gothic"/>
                <a:ea typeface="Century Gothic"/>
                <a:cs typeface="Century Gothic"/>
                <a:sym typeface="Century Gothic"/>
              </a:rPr>
              <a:t>RFP:</a:t>
            </a:r>
            <a:r>
              <a:rPr lang="en" sz="2200" b="1">
                <a:latin typeface="Century Gothic"/>
                <a:ea typeface="Century Gothic"/>
                <a:cs typeface="Century Gothic"/>
                <a:sym typeface="Century Gothic"/>
              </a:rPr>
              <a:t> </a:t>
            </a:r>
            <a:r>
              <a:rPr lang="en" sz="2200">
                <a:latin typeface="Century Gothic"/>
                <a:ea typeface="Century Gothic"/>
                <a:cs typeface="Century Gothic"/>
                <a:sym typeface="Century Gothic"/>
              </a:rPr>
              <a:t>Request for Proposal</a:t>
            </a:r>
            <a:endParaRPr sz="2200">
              <a:latin typeface="Century Gothic"/>
              <a:ea typeface="Century Gothic"/>
              <a:cs typeface="Century Gothic"/>
              <a:sym typeface="Century Gothic"/>
            </a:endParaRPr>
          </a:p>
          <a:p>
            <a:pPr marL="0" lvl="0" indent="0" algn="l" rtl="0">
              <a:spcBef>
                <a:spcPts val="0"/>
              </a:spcBef>
              <a:spcAft>
                <a:spcPts val="0"/>
              </a:spcAft>
              <a:buNone/>
            </a:pPr>
            <a:endParaRPr sz="2000" b="1" i="1">
              <a:latin typeface="Century Gothic"/>
              <a:ea typeface="Century Gothic"/>
              <a:cs typeface="Century Gothic"/>
              <a:sym typeface="Century Gothic"/>
            </a:endParaRPr>
          </a:p>
        </p:txBody>
      </p:sp>
      <p:sp>
        <p:nvSpPr>
          <p:cNvPr id="155" name="Google Shape;155;p27"/>
          <p:cNvSpPr txBox="1"/>
          <p:nvPr/>
        </p:nvSpPr>
        <p:spPr>
          <a:xfrm>
            <a:off x="710850" y="-22450"/>
            <a:ext cx="7996200" cy="625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Definitions</a:t>
            </a:r>
            <a:endParaRPr sz="1100"/>
          </a:p>
        </p:txBody>
      </p:sp>
      <p:pic>
        <p:nvPicPr>
          <p:cNvPr id="156" name="Google Shape;156;p27"/>
          <p:cNvPicPr preferRelativeResize="0"/>
          <p:nvPr/>
        </p:nvPicPr>
        <p:blipFill rotWithShape="1">
          <a:blip r:embed="rId3">
            <a:alphaModFix/>
          </a:blip>
          <a:srcRect l="25242" t="-8147" r="36533" b="42655"/>
          <a:stretch/>
        </p:blipFill>
        <p:spPr>
          <a:xfrm>
            <a:off x="8" y="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57" name="Google Shape;157;p27"/>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58" name="Google Shape;158;p27"/>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59" name="Google Shape;159;p27"/>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60" name="Google Shape;160;p27"/>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61" name="Google Shape;161;p27"/>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62" name="Google Shape;162;p27"/>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63" name="Google Shape;163;p2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64" name="Google Shape;164;p27"/>
          <p:cNvSpPr txBox="1">
            <a:spLocks noGrp="1"/>
          </p:cNvSpPr>
          <p:nvPr>
            <p:ph type="sldNum" idx="12"/>
          </p:nvPr>
        </p:nvSpPr>
        <p:spPr>
          <a:xfrm>
            <a:off x="9753602" y="4737675"/>
            <a:ext cx="564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65" name="Google Shape;165;p2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5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620" name="Google Shape;620;p54"/>
          <p:cNvSpPr txBox="1"/>
          <p:nvPr/>
        </p:nvSpPr>
        <p:spPr>
          <a:xfrm>
            <a:off x="581150" y="737250"/>
            <a:ext cx="79503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Performance:</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Max Lift - 118N</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Weight - 71N</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Drag - 19.5N</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r>
              <a:rPr lang="en" sz="1000">
                <a:solidFill>
                  <a:schemeClr val="dk1"/>
                </a:solidFill>
              </a:rPr>
              <a:t>                                                 </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000">
                <a:solidFill>
                  <a:schemeClr val="dk1"/>
                </a:solidFill>
              </a:rPr>
              <a:t>			</a:t>
            </a:r>
            <a:endParaRPr sz="1000">
              <a:solidFill>
                <a:schemeClr val="dk1"/>
              </a:solidFill>
            </a:endParaRPr>
          </a:p>
        </p:txBody>
      </p:sp>
      <p:sp>
        <p:nvSpPr>
          <p:cNvPr id="621" name="Google Shape;621;p54"/>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622" name="Google Shape;622;p54"/>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623" name="Google Shape;623;p54"/>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624" name="Google Shape;624;p54"/>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625" name="Google Shape;625;p54"/>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626" name="Google Shape;626;p5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27" name="Google Shape;627;p54"/>
          <p:cNvSpPr txBox="1">
            <a:spLocks noGrp="1"/>
          </p:cNvSpPr>
          <p:nvPr>
            <p:ph type="sldNum" idx="12"/>
          </p:nvPr>
        </p:nvSpPr>
        <p:spPr>
          <a:xfrm>
            <a:off x="9443577" y="4737675"/>
            <a:ext cx="874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
        <p:nvSpPr>
          <p:cNvPr id="628" name="Google Shape;628;p54"/>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a:t>
            </a:r>
            <a:endParaRPr sz="1100"/>
          </a:p>
        </p:txBody>
      </p:sp>
      <p:graphicFrame>
        <p:nvGraphicFramePr>
          <p:cNvPr id="629" name="Google Shape;629;p54"/>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630" name="Google Shape;630;p54"/>
          <p:cNvPicPr preferRelativeResize="0"/>
          <p:nvPr/>
        </p:nvPicPr>
        <p:blipFill>
          <a:blip r:embed="rId4">
            <a:alphaModFix/>
          </a:blip>
          <a:stretch>
            <a:fillRect/>
          </a:stretch>
        </p:blipFill>
        <p:spPr>
          <a:xfrm>
            <a:off x="3175050" y="822538"/>
            <a:ext cx="4892000" cy="3669000"/>
          </a:xfrm>
          <a:prstGeom prst="rect">
            <a:avLst/>
          </a:prstGeom>
          <a:noFill/>
          <a:ln w="38100" cap="flat" cmpd="sng">
            <a:solidFill>
              <a:srgbClr val="C8B376"/>
            </a:solidFill>
            <a:prstDash val="solid"/>
            <a:round/>
            <a:headEnd type="none" w="sm" len="sm"/>
            <a:tailEnd type="none" w="sm" len="sm"/>
          </a:ln>
        </p:spPr>
      </p:pic>
      <p:pic>
        <p:nvPicPr>
          <p:cNvPr id="631" name="Google Shape;631;p54"/>
          <p:cNvPicPr preferRelativeResize="0"/>
          <p:nvPr/>
        </p:nvPicPr>
        <p:blipFill>
          <a:blip r:embed="rId5">
            <a:alphaModFix/>
          </a:blip>
          <a:stretch>
            <a:fillRect/>
          </a:stretch>
        </p:blipFill>
        <p:spPr>
          <a:xfrm>
            <a:off x="3175050" y="822538"/>
            <a:ext cx="4892000" cy="3669000"/>
          </a:xfrm>
          <a:prstGeom prst="rect">
            <a:avLst/>
          </a:prstGeom>
          <a:noFill/>
          <a:ln w="38100" cap="flat" cmpd="sng">
            <a:solidFill>
              <a:srgbClr val="C8B376"/>
            </a:solidFill>
            <a:prstDash val="solid"/>
            <a:round/>
            <a:headEnd type="none" w="sm" len="sm"/>
            <a:tailEnd type="none" w="sm" len="sm"/>
          </a:ln>
        </p:spPr>
      </p:pic>
      <p:sp>
        <p:nvSpPr>
          <p:cNvPr id="632" name="Google Shape;632;p5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5"/>
          <p:cNvSpPr txBox="1"/>
          <p:nvPr/>
        </p:nvSpPr>
        <p:spPr>
          <a:xfrm>
            <a:off x="73355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Feasibility Goals</a:t>
            </a:r>
            <a:endParaRPr sz="1100"/>
          </a:p>
        </p:txBody>
      </p:sp>
      <p:pic>
        <p:nvPicPr>
          <p:cNvPr id="638" name="Google Shape;638;p5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639" name="Google Shape;639;p55"/>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Propulsion - What do we need to know?</a:t>
            </a:r>
            <a:endParaRPr sz="1800" b="1">
              <a:solidFill>
                <a:schemeClr val="dk1"/>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Levels of Success and FR’s</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 Endurance Flight </a:t>
            </a:r>
            <a:r>
              <a:rPr lang="en" sz="1800" i="1">
                <a:solidFill>
                  <a:schemeClr val="dk1"/>
                </a:solidFill>
                <a:latin typeface="Century Gothic"/>
                <a:ea typeface="Century Gothic"/>
                <a:cs typeface="Century Gothic"/>
                <a:sym typeface="Century Gothic"/>
              </a:rPr>
              <a:t>(</a:t>
            </a:r>
            <a:r>
              <a:rPr lang="en" sz="1800" b="1" i="1">
                <a:solidFill>
                  <a:schemeClr val="accent4"/>
                </a:solidFill>
                <a:latin typeface="Century Gothic"/>
                <a:ea typeface="Century Gothic"/>
                <a:cs typeface="Century Gothic"/>
                <a:sym typeface="Century Gothic"/>
              </a:rPr>
              <a:t>FR1</a:t>
            </a:r>
            <a:r>
              <a:rPr lang="en" sz="1800" i="1">
                <a:solidFill>
                  <a:schemeClr val="dk1"/>
                </a:solidFill>
                <a:latin typeface="Century Gothic"/>
                <a:ea typeface="Century Gothic"/>
                <a:cs typeface="Century Gothic"/>
                <a:sym typeface="Century Gothic"/>
              </a:rPr>
              <a:t>)</a:t>
            </a:r>
            <a:endParaRPr sz="1800" i="1">
              <a:solidFill>
                <a:schemeClr val="dk1"/>
              </a:solidFill>
              <a:latin typeface="Century Gothic"/>
              <a:ea typeface="Century Gothic"/>
              <a:cs typeface="Century Gothic"/>
              <a:sym typeface="Century Gothic"/>
            </a:endParaRPr>
          </a:p>
          <a:p>
            <a:pPr marL="914400" marR="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Climbout </a:t>
            </a:r>
            <a:r>
              <a:rPr lang="en" sz="1800" i="1">
                <a:solidFill>
                  <a:schemeClr val="dk1"/>
                </a:solidFill>
                <a:latin typeface="Century Gothic"/>
                <a:ea typeface="Century Gothic"/>
                <a:cs typeface="Century Gothic"/>
                <a:sym typeface="Century Gothic"/>
              </a:rPr>
              <a:t>(LS &amp; </a:t>
            </a:r>
            <a:r>
              <a:rPr lang="en" sz="1800" b="1" i="1">
                <a:solidFill>
                  <a:schemeClr val="accent4"/>
                </a:solidFill>
                <a:latin typeface="Century Gothic"/>
                <a:ea typeface="Century Gothic"/>
                <a:cs typeface="Century Gothic"/>
                <a:sym typeface="Century Gothic"/>
              </a:rPr>
              <a:t>FR3</a:t>
            </a:r>
            <a:r>
              <a:rPr lang="en" sz="1800" i="1">
                <a:solidFill>
                  <a:schemeClr val="dk1"/>
                </a:solidFill>
                <a:latin typeface="Century Gothic"/>
                <a:ea typeface="Century Gothic"/>
                <a:cs typeface="Century Gothic"/>
                <a:sym typeface="Century Gothic"/>
              </a:rPr>
              <a:t>)</a:t>
            </a:r>
            <a:endParaRPr sz="1800" i="1">
              <a:solidFill>
                <a:schemeClr val="dk1"/>
              </a:solidFill>
              <a:latin typeface="Century Gothic"/>
              <a:ea typeface="Century Gothic"/>
              <a:cs typeface="Century Gothic"/>
              <a:sym typeface="Century Gothic"/>
            </a:endParaRPr>
          </a:p>
          <a:p>
            <a:pPr marL="914400" marR="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30 mph headwind </a:t>
            </a:r>
            <a:r>
              <a:rPr lang="en" sz="1800" i="1">
                <a:solidFill>
                  <a:schemeClr val="dk1"/>
                </a:solidFill>
                <a:latin typeface="Century Gothic"/>
                <a:ea typeface="Century Gothic"/>
                <a:cs typeface="Century Gothic"/>
                <a:sym typeface="Century Gothic"/>
              </a:rPr>
              <a:t>(LS) </a:t>
            </a:r>
            <a:endParaRPr sz="1800" i="1">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800" i="1">
              <a:solidFill>
                <a:schemeClr val="dk1"/>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Does the Market support it?</a:t>
            </a:r>
            <a:endParaRPr sz="1800" b="1">
              <a:solidFill>
                <a:schemeClr val="dk1"/>
              </a:solidFill>
              <a:latin typeface="Century Gothic"/>
              <a:ea typeface="Century Gothic"/>
              <a:cs typeface="Century Gothic"/>
              <a:sym typeface="Century Gothic"/>
            </a:endParaRPr>
          </a:p>
          <a:p>
            <a:pPr marL="914400" marR="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Motor and Propellor combinations</a:t>
            </a: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sp>
        <p:nvSpPr>
          <p:cNvPr id="640" name="Google Shape;640;p55"/>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641" name="Google Shape;641;p55"/>
          <p:cNvSpPr/>
          <p:nvPr/>
        </p:nvSpPr>
        <p:spPr>
          <a:xfrm>
            <a:off x="2438400" y="4663925"/>
            <a:ext cx="1828800" cy="385500"/>
          </a:xfrm>
          <a:prstGeom prst="chevron">
            <a:avLst>
              <a:gd name="adj" fmla="val 50000"/>
            </a:avLst>
          </a:prstGeom>
          <a:solidFill>
            <a:srgbClr val="F3F3F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642" name="Google Shape;642;p55"/>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643" name="Google Shape;643;p55"/>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644" name="Google Shape;644;p55"/>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645" name="Google Shape;645;p5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46" name="Google Shape;646;p55"/>
          <p:cNvSpPr txBox="1">
            <a:spLocks noGrp="1"/>
          </p:cNvSpPr>
          <p:nvPr>
            <p:ph type="sldNum" idx="12"/>
          </p:nvPr>
        </p:nvSpPr>
        <p:spPr>
          <a:xfrm>
            <a:off x="9506952" y="4737675"/>
            <a:ext cx="810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
        <p:nvSpPr>
          <p:cNvPr id="647" name="Google Shape;647;p5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6"/>
          <p:cNvSpPr txBox="1"/>
          <p:nvPr/>
        </p:nvSpPr>
        <p:spPr>
          <a:xfrm>
            <a:off x="734675" y="0"/>
            <a:ext cx="79041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Variables</a:t>
            </a:r>
            <a:endParaRPr sz="1100"/>
          </a:p>
        </p:txBody>
      </p:sp>
      <p:pic>
        <p:nvPicPr>
          <p:cNvPr id="653" name="Google Shape;653;p5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graphicFrame>
        <p:nvGraphicFramePr>
          <p:cNvPr id="654" name="Google Shape;654;p56"/>
          <p:cNvGraphicFramePr/>
          <p:nvPr/>
        </p:nvGraphicFramePr>
        <p:xfrm>
          <a:off x="876300" y="736938"/>
          <a:ext cx="8610600" cy="3840180"/>
        </p:xfrm>
        <a:graphic>
          <a:graphicData uri="http://schemas.openxmlformats.org/drawingml/2006/table">
            <a:tbl>
              <a:tblPr>
                <a:noFill/>
                <a:tableStyleId>{0FD32931-E195-47BC-A05E-236D1704FF6A}</a:tableStyleId>
              </a:tblPr>
              <a:tblGrid>
                <a:gridCol w="2390600">
                  <a:extLst>
                    <a:ext uri="{9D8B030D-6E8A-4147-A177-3AD203B41FA5}">
                      <a16:colId xmlns:a16="http://schemas.microsoft.com/office/drawing/2014/main" val="20000"/>
                    </a:ext>
                  </a:extLst>
                </a:gridCol>
                <a:gridCol w="1914700">
                  <a:extLst>
                    <a:ext uri="{9D8B030D-6E8A-4147-A177-3AD203B41FA5}">
                      <a16:colId xmlns:a16="http://schemas.microsoft.com/office/drawing/2014/main" val="20001"/>
                    </a:ext>
                  </a:extLst>
                </a:gridCol>
                <a:gridCol w="1907725">
                  <a:extLst>
                    <a:ext uri="{9D8B030D-6E8A-4147-A177-3AD203B41FA5}">
                      <a16:colId xmlns:a16="http://schemas.microsoft.com/office/drawing/2014/main" val="20002"/>
                    </a:ext>
                  </a:extLst>
                </a:gridCol>
                <a:gridCol w="2397575">
                  <a:extLst>
                    <a:ext uri="{9D8B030D-6E8A-4147-A177-3AD203B41FA5}">
                      <a16:colId xmlns:a16="http://schemas.microsoft.com/office/drawing/2014/main" val="20003"/>
                    </a:ext>
                  </a:extLst>
                </a:gridCol>
              </a:tblGrid>
              <a:tr h="341375">
                <a:tc>
                  <a:txBody>
                    <a:bodyPr/>
                    <a:lstStyle/>
                    <a:p>
                      <a:pPr marL="0" lvl="0" indent="0" algn="ctr" rtl="0">
                        <a:spcBef>
                          <a:spcPts val="0"/>
                        </a:spcBef>
                        <a:spcAft>
                          <a:spcPts val="0"/>
                        </a:spcAft>
                        <a:buNone/>
                      </a:pPr>
                      <a:r>
                        <a:rPr lang="en" sz="1200" b="1">
                          <a:latin typeface="Century Gothic"/>
                          <a:ea typeface="Century Gothic"/>
                          <a:cs typeface="Century Gothic"/>
                          <a:sym typeface="Century Gothic"/>
                        </a:rPr>
                        <a:t>Variable</a:t>
                      </a:r>
                      <a:endParaRPr sz="1200" b="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latin typeface="Century Gothic"/>
                          <a:ea typeface="Century Gothic"/>
                          <a:cs typeface="Century Gothic"/>
                          <a:sym typeface="Century Gothic"/>
                        </a:rPr>
                        <a:t>Estimate by Aero Model</a:t>
                      </a:r>
                      <a:endParaRPr sz="1200" b="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latin typeface="Century Gothic"/>
                          <a:ea typeface="Century Gothic"/>
                          <a:cs typeface="Century Gothic"/>
                          <a:sym typeface="Century Gothic"/>
                        </a:rPr>
                        <a:t>Estimate used in Prop Model</a:t>
                      </a:r>
                      <a:endParaRPr sz="1200" b="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latin typeface="Century Gothic"/>
                          <a:ea typeface="Century Gothic"/>
                          <a:cs typeface="Century Gothic"/>
                          <a:sym typeface="Century Gothic"/>
                        </a:rPr>
                        <a:t>Typical Market Values</a:t>
                      </a:r>
                      <a:endParaRPr sz="1200" b="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6725">
                <a:tc>
                  <a:txBody>
                    <a:bodyPr/>
                    <a:lstStyle/>
                    <a:p>
                      <a:pPr marL="0" lvl="0" indent="0" algn="r" rtl="0">
                        <a:spcBef>
                          <a:spcPts val="0"/>
                        </a:spcBef>
                        <a:spcAft>
                          <a:spcPts val="0"/>
                        </a:spcAft>
                        <a:buNone/>
                      </a:pPr>
                      <a:r>
                        <a:rPr lang="en" sz="1200" b="1">
                          <a:latin typeface="Century Gothic"/>
                          <a:ea typeface="Century Gothic"/>
                          <a:cs typeface="Century Gothic"/>
                          <a:sym typeface="Century Gothic"/>
                        </a:rPr>
                        <a:t>Weight </a:t>
                      </a:r>
                      <a:r>
                        <a:rPr lang="en" sz="1200" b="1" i="1">
                          <a:latin typeface="Century Gothic"/>
                          <a:ea typeface="Century Gothic"/>
                          <a:cs typeface="Century Gothic"/>
                          <a:sym typeface="Century Gothic"/>
                        </a:rPr>
                        <a:t>(W)</a:t>
                      </a:r>
                      <a:endParaRPr sz="1200" b="1"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7.25 kg </a:t>
                      </a:r>
                      <a:r>
                        <a:rPr lang="en" sz="1000" i="1">
                          <a:latin typeface="Century Gothic"/>
                          <a:ea typeface="Century Gothic"/>
                          <a:cs typeface="Century Gothic"/>
                          <a:sym typeface="Century Gothic"/>
                        </a:rPr>
                        <a:t>(16 lbs)</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7.25 kg </a:t>
                      </a:r>
                      <a:r>
                        <a:rPr lang="en" sz="1000" i="1">
                          <a:latin typeface="Century Gothic"/>
                          <a:ea typeface="Century Gothic"/>
                          <a:cs typeface="Century Gothic"/>
                          <a:sym typeface="Century Gothic"/>
                        </a:rPr>
                        <a:t>(16 lbs)</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4 kg to 7 kg </a:t>
                      </a:r>
                      <a:r>
                        <a:rPr lang="en" sz="1000" i="1">
                          <a:latin typeface="Century Gothic"/>
                          <a:ea typeface="Century Gothic"/>
                          <a:cs typeface="Century Gothic"/>
                          <a:sym typeface="Century Gothic"/>
                        </a:rPr>
                        <a:t>(9 lbs to 15 lbs)</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66725">
                <a:tc>
                  <a:txBody>
                    <a:bodyPr/>
                    <a:lstStyle/>
                    <a:p>
                      <a:pPr marL="0" lvl="0" indent="0" algn="r" rtl="0">
                        <a:spcBef>
                          <a:spcPts val="0"/>
                        </a:spcBef>
                        <a:spcAft>
                          <a:spcPts val="0"/>
                        </a:spcAft>
                        <a:buNone/>
                      </a:pPr>
                      <a:r>
                        <a:rPr lang="en" sz="1200" b="1">
                          <a:latin typeface="Century Gothic"/>
                          <a:ea typeface="Century Gothic"/>
                          <a:cs typeface="Century Gothic"/>
                          <a:sym typeface="Century Gothic"/>
                        </a:rPr>
                        <a:t>Span Efficiency Factor </a:t>
                      </a:r>
                      <a:r>
                        <a:rPr lang="en" sz="1200" b="1" i="1">
                          <a:latin typeface="Century Gothic"/>
                          <a:ea typeface="Century Gothic"/>
                          <a:cs typeface="Century Gothic"/>
                          <a:sym typeface="Century Gothic"/>
                        </a:rPr>
                        <a:t>(e)</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.779</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.75</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.6 to .9</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66725">
                <a:tc>
                  <a:txBody>
                    <a:bodyPr/>
                    <a:lstStyle/>
                    <a:p>
                      <a:pPr marL="0" lvl="0" indent="0" algn="r" rtl="0">
                        <a:spcBef>
                          <a:spcPts val="0"/>
                        </a:spcBef>
                        <a:spcAft>
                          <a:spcPts val="0"/>
                        </a:spcAft>
                        <a:buNone/>
                      </a:pPr>
                      <a:r>
                        <a:rPr lang="en" sz="1200" b="1">
                          <a:latin typeface="Century Gothic"/>
                          <a:ea typeface="Century Gothic"/>
                          <a:cs typeface="Century Gothic"/>
                          <a:sym typeface="Century Gothic"/>
                        </a:rPr>
                        <a:t>Chord Length </a:t>
                      </a:r>
                      <a:r>
                        <a:rPr lang="en" sz="1200" b="1" i="1">
                          <a:latin typeface="Century Gothic"/>
                          <a:ea typeface="Century Gothic"/>
                          <a:cs typeface="Century Gothic"/>
                          <a:sym typeface="Century Gothic"/>
                        </a:rPr>
                        <a:t>(c)</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.3048 m </a:t>
                      </a:r>
                      <a:r>
                        <a:rPr lang="en" sz="1000" i="1">
                          <a:latin typeface="Century Gothic"/>
                          <a:ea typeface="Century Gothic"/>
                          <a:cs typeface="Century Gothic"/>
                          <a:sym typeface="Century Gothic"/>
                        </a:rPr>
                        <a:t>(12”)</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.3048 m </a:t>
                      </a:r>
                      <a:r>
                        <a:rPr lang="en" sz="1000" i="1">
                          <a:latin typeface="Century Gothic"/>
                          <a:ea typeface="Century Gothic"/>
                          <a:cs typeface="Century Gothic"/>
                          <a:sym typeface="Century Gothic"/>
                        </a:rPr>
                        <a:t>(12”)</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.1778 m to 0.381 m </a:t>
                      </a:r>
                      <a:r>
                        <a:rPr lang="en" sz="1000" i="1">
                          <a:latin typeface="Century Gothic"/>
                          <a:ea typeface="Century Gothic"/>
                          <a:cs typeface="Century Gothic"/>
                          <a:sym typeface="Century Gothic"/>
                        </a:rPr>
                        <a:t>(7” to 15”)</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66725">
                <a:tc>
                  <a:txBody>
                    <a:bodyPr/>
                    <a:lstStyle/>
                    <a:p>
                      <a:pPr marL="0" lvl="0" indent="0" algn="r" rtl="0">
                        <a:spcBef>
                          <a:spcPts val="0"/>
                        </a:spcBef>
                        <a:spcAft>
                          <a:spcPts val="0"/>
                        </a:spcAft>
                        <a:buNone/>
                      </a:pPr>
                      <a:r>
                        <a:rPr lang="en" sz="1200" b="1">
                          <a:solidFill>
                            <a:schemeClr val="dk1"/>
                          </a:solidFill>
                          <a:latin typeface="Century Gothic"/>
                          <a:ea typeface="Century Gothic"/>
                          <a:cs typeface="Century Gothic"/>
                          <a:sym typeface="Century Gothic"/>
                        </a:rPr>
                        <a:t>Taper Ratio </a:t>
                      </a:r>
                      <a:r>
                        <a:rPr lang="en" sz="1200" b="1" i="1">
                          <a:solidFill>
                            <a:schemeClr val="dk1"/>
                          </a:solidFill>
                          <a:latin typeface="Century Gothic"/>
                          <a:ea typeface="Century Gothic"/>
                          <a:cs typeface="Century Gothic"/>
                          <a:sym typeface="Century Gothic"/>
                        </a:rPr>
                        <a:t>(C</a:t>
                      </a:r>
                      <a:r>
                        <a:rPr lang="en" sz="1200" b="1" i="1" baseline="-25000">
                          <a:solidFill>
                            <a:schemeClr val="dk1"/>
                          </a:solidFill>
                          <a:latin typeface="Century Gothic"/>
                          <a:ea typeface="Century Gothic"/>
                          <a:cs typeface="Century Gothic"/>
                          <a:sym typeface="Century Gothic"/>
                        </a:rPr>
                        <a:t>tip</a:t>
                      </a:r>
                      <a:r>
                        <a:rPr lang="en" sz="1200" b="1" i="1">
                          <a:solidFill>
                            <a:schemeClr val="dk1"/>
                          </a:solidFill>
                          <a:latin typeface="Century Gothic"/>
                          <a:ea typeface="Century Gothic"/>
                          <a:cs typeface="Century Gothic"/>
                          <a:sym typeface="Century Gothic"/>
                        </a:rPr>
                        <a:t> / C</a:t>
                      </a:r>
                      <a:r>
                        <a:rPr lang="en" sz="1200" b="1" i="1" baseline="-25000">
                          <a:solidFill>
                            <a:schemeClr val="dk1"/>
                          </a:solidFill>
                          <a:latin typeface="Century Gothic"/>
                          <a:ea typeface="Century Gothic"/>
                          <a:cs typeface="Century Gothic"/>
                          <a:sym typeface="Century Gothic"/>
                        </a:rPr>
                        <a:t>root </a:t>
                      </a:r>
                      <a:r>
                        <a:rPr lang="en" sz="1200" b="1" i="1">
                          <a:solidFill>
                            <a:schemeClr val="dk1"/>
                          </a:solidFill>
                          <a:latin typeface="Century Gothic"/>
                          <a:ea typeface="Century Gothic"/>
                          <a:cs typeface="Century Gothic"/>
                          <a:sym typeface="Century Gothic"/>
                        </a:rPr>
                        <a:t>)</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.2828</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.2828</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 to 1</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266725">
                <a:tc>
                  <a:txBody>
                    <a:bodyPr/>
                    <a:lstStyle/>
                    <a:p>
                      <a:pPr marL="0" lvl="0" indent="0" algn="r" rtl="0">
                        <a:spcBef>
                          <a:spcPts val="0"/>
                        </a:spcBef>
                        <a:spcAft>
                          <a:spcPts val="0"/>
                        </a:spcAft>
                        <a:buNone/>
                      </a:pPr>
                      <a:r>
                        <a:rPr lang="en" sz="1200" b="1">
                          <a:latin typeface="Century Gothic"/>
                          <a:ea typeface="Century Gothic"/>
                          <a:cs typeface="Century Gothic"/>
                          <a:sym typeface="Century Gothic"/>
                        </a:rPr>
                        <a:t>Aspect Ratio </a:t>
                      </a:r>
                      <a:r>
                        <a:rPr lang="en" sz="1200" b="1" i="1">
                          <a:latin typeface="Century Gothic"/>
                          <a:ea typeface="Century Gothic"/>
                          <a:cs typeface="Century Gothic"/>
                          <a:sym typeface="Century Gothic"/>
                        </a:rPr>
                        <a:t>(AR)</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15.6</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15.6</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10 to 18</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66725">
                <a:tc>
                  <a:txBody>
                    <a:bodyPr/>
                    <a:lstStyle/>
                    <a:p>
                      <a:pPr marL="0" lvl="0" indent="0" algn="r" rtl="0">
                        <a:spcBef>
                          <a:spcPts val="0"/>
                        </a:spcBef>
                        <a:spcAft>
                          <a:spcPts val="0"/>
                        </a:spcAft>
                        <a:buNone/>
                      </a:pPr>
                      <a:r>
                        <a:rPr lang="en" sz="1200" b="1">
                          <a:solidFill>
                            <a:schemeClr val="dk1"/>
                          </a:solidFill>
                          <a:latin typeface="Century Gothic"/>
                          <a:ea typeface="Century Gothic"/>
                          <a:cs typeface="Century Gothic"/>
                          <a:sym typeface="Century Gothic"/>
                        </a:rPr>
                        <a:t>Wing Area </a:t>
                      </a:r>
                      <a:r>
                        <a:rPr lang="en" sz="1200" b="1" i="1">
                          <a:solidFill>
                            <a:schemeClr val="dk1"/>
                          </a:solidFill>
                          <a:latin typeface="Century Gothic"/>
                          <a:ea typeface="Century Gothic"/>
                          <a:cs typeface="Century Gothic"/>
                          <a:sym typeface="Century Gothic"/>
                        </a:rPr>
                        <a:t>(S)</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 .596 m</a:t>
                      </a:r>
                      <a:r>
                        <a:rPr lang="en" sz="1000" baseline="30000">
                          <a:latin typeface="Century Gothic"/>
                          <a:ea typeface="Century Gothic"/>
                          <a:cs typeface="Century Gothic"/>
                          <a:sym typeface="Century Gothic"/>
                        </a:rPr>
                        <a:t>2</a:t>
                      </a:r>
                      <a:r>
                        <a:rPr lang="en" sz="1000">
                          <a:latin typeface="Century Gothic"/>
                          <a:ea typeface="Century Gothic"/>
                          <a:cs typeface="Century Gothic"/>
                          <a:sym typeface="Century Gothic"/>
                        </a:rPr>
                        <a:t> </a:t>
                      </a:r>
                      <a:r>
                        <a:rPr lang="en" sz="1000" i="1">
                          <a:latin typeface="Century Gothic"/>
                          <a:ea typeface="Century Gothic"/>
                          <a:cs typeface="Century Gothic"/>
                          <a:sym typeface="Century Gothic"/>
                        </a:rPr>
                        <a:t>(6.41 ft</a:t>
                      </a:r>
                      <a:r>
                        <a:rPr lang="en" sz="1000" i="1" baseline="30000">
                          <a:latin typeface="Century Gothic"/>
                          <a:ea typeface="Century Gothic"/>
                          <a:cs typeface="Century Gothic"/>
                          <a:sym typeface="Century Gothic"/>
                        </a:rPr>
                        <a:t>2</a:t>
                      </a:r>
                      <a:r>
                        <a:rPr lang="en" sz="1000" i="1">
                          <a:latin typeface="Century Gothic"/>
                          <a:ea typeface="Century Gothic"/>
                          <a:cs typeface="Century Gothic"/>
                          <a:sym typeface="Century Gothic"/>
                        </a:rPr>
                        <a:t>)</a:t>
                      </a:r>
                      <a:endParaRPr sz="1000" i="1" baseline="30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solidFill>
                            <a:schemeClr val="dk1"/>
                          </a:solidFill>
                          <a:latin typeface="Century Gothic"/>
                          <a:ea typeface="Century Gothic"/>
                          <a:cs typeface="Century Gothic"/>
                          <a:sym typeface="Century Gothic"/>
                        </a:rPr>
                        <a:t> .596 m</a:t>
                      </a:r>
                      <a:r>
                        <a:rPr lang="en" sz="1000" baseline="30000">
                          <a:solidFill>
                            <a:schemeClr val="dk1"/>
                          </a:solidFill>
                          <a:latin typeface="Century Gothic"/>
                          <a:ea typeface="Century Gothic"/>
                          <a:cs typeface="Century Gothic"/>
                          <a:sym typeface="Century Gothic"/>
                        </a:rPr>
                        <a:t>2</a:t>
                      </a:r>
                      <a:r>
                        <a:rPr lang="en" sz="1000">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(6.41 ft</a:t>
                      </a:r>
                      <a:r>
                        <a:rPr lang="en" sz="1000" i="1" baseline="30000">
                          <a:solidFill>
                            <a:schemeClr val="dk1"/>
                          </a:solidFill>
                          <a:latin typeface="Century Gothic"/>
                          <a:ea typeface="Century Gothic"/>
                          <a:cs typeface="Century Gothic"/>
                          <a:sym typeface="Century Gothic"/>
                        </a:rPr>
                        <a:t>2</a:t>
                      </a:r>
                      <a:r>
                        <a:rPr lang="en" sz="1000" i="1">
                          <a:solidFill>
                            <a:schemeClr val="dk1"/>
                          </a:solidFill>
                          <a:latin typeface="Century Gothic"/>
                          <a:ea typeface="Century Gothic"/>
                          <a:cs typeface="Century Gothic"/>
                          <a:sym typeface="Century Gothic"/>
                        </a:rPr>
                        <a:t>)</a:t>
                      </a:r>
                      <a:endParaRPr sz="1000" baseline="30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.25 </a:t>
                      </a:r>
                      <a:r>
                        <a:rPr lang="en" sz="1000">
                          <a:solidFill>
                            <a:schemeClr val="dk1"/>
                          </a:solidFill>
                          <a:latin typeface="Century Gothic"/>
                          <a:ea typeface="Century Gothic"/>
                          <a:cs typeface="Century Gothic"/>
                          <a:sym typeface="Century Gothic"/>
                        </a:rPr>
                        <a:t>m</a:t>
                      </a:r>
                      <a:r>
                        <a:rPr lang="en" sz="1000" baseline="30000">
                          <a:solidFill>
                            <a:schemeClr val="dk1"/>
                          </a:solidFill>
                          <a:latin typeface="Century Gothic"/>
                          <a:ea typeface="Century Gothic"/>
                          <a:cs typeface="Century Gothic"/>
                          <a:sym typeface="Century Gothic"/>
                        </a:rPr>
                        <a:t>2</a:t>
                      </a:r>
                      <a:r>
                        <a:rPr lang="en" sz="1000">
                          <a:latin typeface="Century Gothic"/>
                          <a:ea typeface="Century Gothic"/>
                          <a:cs typeface="Century Gothic"/>
                          <a:sym typeface="Century Gothic"/>
                        </a:rPr>
                        <a:t> to 1 </a:t>
                      </a:r>
                      <a:r>
                        <a:rPr lang="en" sz="1000">
                          <a:solidFill>
                            <a:schemeClr val="dk1"/>
                          </a:solidFill>
                          <a:latin typeface="Century Gothic"/>
                          <a:ea typeface="Century Gothic"/>
                          <a:cs typeface="Century Gothic"/>
                          <a:sym typeface="Century Gothic"/>
                        </a:rPr>
                        <a:t>m</a:t>
                      </a:r>
                      <a:r>
                        <a:rPr lang="en" sz="1000" baseline="30000">
                          <a:solidFill>
                            <a:schemeClr val="dk1"/>
                          </a:solidFill>
                          <a:latin typeface="Century Gothic"/>
                          <a:ea typeface="Century Gothic"/>
                          <a:cs typeface="Century Gothic"/>
                          <a:sym typeface="Century Gothic"/>
                        </a:rPr>
                        <a:t>2</a:t>
                      </a:r>
                      <a:r>
                        <a:rPr lang="en" sz="1000">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(2.69 ft</a:t>
                      </a:r>
                      <a:r>
                        <a:rPr lang="en" sz="1000" i="1" baseline="30000">
                          <a:solidFill>
                            <a:schemeClr val="dk1"/>
                          </a:solidFill>
                          <a:latin typeface="Century Gothic"/>
                          <a:ea typeface="Century Gothic"/>
                          <a:cs typeface="Century Gothic"/>
                          <a:sym typeface="Century Gothic"/>
                        </a:rPr>
                        <a:t>2</a:t>
                      </a:r>
                      <a:r>
                        <a:rPr lang="en" sz="1000" i="1">
                          <a:solidFill>
                            <a:schemeClr val="dk1"/>
                          </a:solidFill>
                          <a:latin typeface="Century Gothic"/>
                          <a:ea typeface="Century Gothic"/>
                          <a:cs typeface="Century Gothic"/>
                          <a:sym typeface="Century Gothic"/>
                        </a:rPr>
                        <a:t> to 10.76 ft</a:t>
                      </a:r>
                      <a:r>
                        <a:rPr lang="en" sz="1000" i="1" baseline="30000">
                          <a:solidFill>
                            <a:schemeClr val="dk1"/>
                          </a:solidFill>
                          <a:latin typeface="Century Gothic"/>
                          <a:ea typeface="Century Gothic"/>
                          <a:cs typeface="Century Gothic"/>
                          <a:sym typeface="Century Gothic"/>
                        </a:rPr>
                        <a:t>2</a:t>
                      </a:r>
                      <a:r>
                        <a:rPr lang="en" sz="1000" i="1">
                          <a:solidFill>
                            <a:schemeClr val="dk1"/>
                          </a:solidFill>
                          <a:latin typeface="Century Gothic"/>
                          <a:ea typeface="Century Gothic"/>
                          <a:cs typeface="Century Gothic"/>
                          <a:sym typeface="Century Gothic"/>
                        </a:rPr>
                        <a:t>)</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66725">
                <a:tc>
                  <a:txBody>
                    <a:bodyPr/>
                    <a:lstStyle/>
                    <a:p>
                      <a:pPr marL="0" lvl="0" indent="0" algn="r" rtl="0">
                        <a:spcBef>
                          <a:spcPts val="0"/>
                        </a:spcBef>
                        <a:spcAft>
                          <a:spcPts val="0"/>
                        </a:spcAft>
                        <a:buNone/>
                      </a:pPr>
                      <a:r>
                        <a:rPr lang="en" sz="1200" b="1">
                          <a:solidFill>
                            <a:schemeClr val="dk1"/>
                          </a:solidFill>
                          <a:latin typeface="Century Gothic"/>
                          <a:ea typeface="Century Gothic"/>
                          <a:cs typeface="Century Gothic"/>
                          <a:sym typeface="Century Gothic"/>
                        </a:rPr>
                        <a:t>Span </a:t>
                      </a:r>
                      <a:r>
                        <a:rPr lang="en" sz="1200" b="1" i="1">
                          <a:solidFill>
                            <a:schemeClr val="dk1"/>
                          </a:solidFill>
                          <a:latin typeface="Century Gothic"/>
                          <a:ea typeface="Century Gothic"/>
                          <a:cs typeface="Century Gothic"/>
                          <a:sym typeface="Century Gothic"/>
                        </a:rPr>
                        <a:t>(s)</a:t>
                      </a:r>
                      <a:endParaRPr sz="1200" b="1" i="1">
                        <a:solidFill>
                          <a:schemeClr val="dk1"/>
                        </a:solidFill>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3.048 m </a:t>
                      </a:r>
                      <a:r>
                        <a:rPr lang="en" sz="1000" i="1">
                          <a:latin typeface="Century Gothic"/>
                          <a:ea typeface="Century Gothic"/>
                          <a:cs typeface="Century Gothic"/>
                          <a:sym typeface="Century Gothic"/>
                        </a:rPr>
                        <a:t>(10 ft)</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solidFill>
                            <a:schemeClr val="dk1"/>
                          </a:solidFill>
                          <a:latin typeface="Century Gothic"/>
                          <a:ea typeface="Century Gothic"/>
                          <a:cs typeface="Century Gothic"/>
                          <a:sym typeface="Century Gothic"/>
                        </a:rPr>
                        <a:t>3.048 m </a:t>
                      </a:r>
                      <a:r>
                        <a:rPr lang="en" sz="1000" i="1">
                          <a:solidFill>
                            <a:schemeClr val="dk1"/>
                          </a:solidFill>
                          <a:latin typeface="Century Gothic"/>
                          <a:ea typeface="Century Gothic"/>
                          <a:cs typeface="Century Gothic"/>
                          <a:sym typeface="Century Gothic"/>
                        </a:rPr>
                        <a:t>(10 ft)</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 m to 3 m (6.56 ft to 9.84 ft)</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6725">
                <a:tc>
                  <a:txBody>
                    <a:bodyPr/>
                    <a:lstStyle/>
                    <a:p>
                      <a:pPr marL="0" lvl="0" indent="0" algn="r" rtl="0">
                        <a:spcBef>
                          <a:spcPts val="0"/>
                        </a:spcBef>
                        <a:spcAft>
                          <a:spcPts val="0"/>
                        </a:spcAft>
                        <a:buNone/>
                      </a:pPr>
                      <a:r>
                        <a:rPr lang="en" sz="1200" b="1">
                          <a:solidFill>
                            <a:schemeClr val="dk1"/>
                          </a:solidFill>
                          <a:latin typeface="Century Gothic"/>
                          <a:ea typeface="Century Gothic"/>
                          <a:cs typeface="Century Gothic"/>
                          <a:sym typeface="Century Gothic"/>
                        </a:rPr>
                        <a:t>Zero Lift Drag </a:t>
                      </a:r>
                      <a:r>
                        <a:rPr lang="en" sz="1200" b="1" i="1">
                          <a:solidFill>
                            <a:schemeClr val="dk1"/>
                          </a:solidFill>
                          <a:latin typeface="Century Gothic"/>
                          <a:ea typeface="Century Gothic"/>
                          <a:cs typeface="Century Gothic"/>
                          <a:sym typeface="Century Gothic"/>
                        </a:rPr>
                        <a:t>(C</a:t>
                      </a:r>
                      <a:r>
                        <a:rPr lang="en" sz="1200" b="1" i="1" baseline="-25000">
                          <a:solidFill>
                            <a:schemeClr val="dk1"/>
                          </a:solidFill>
                          <a:latin typeface="Century Gothic"/>
                          <a:ea typeface="Century Gothic"/>
                          <a:cs typeface="Century Gothic"/>
                          <a:sym typeface="Century Gothic"/>
                        </a:rPr>
                        <a:t>D0 </a:t>
                      </a:r>
                      <a:r>
                        <a:rPr lang="en" sz="1200" b="1" i="1">
                          <a:solidFill>
                            <a:schemeClr val="dk1"/>
                          </a:solidFill>
                          <a:latin typeface="Century Gothic"/>
                          <a:ea typeface="Century Gothic"/>
                          <a:cs typeface="Century Gothic"/>
                          <a:sym typeface="Century Gothic"/>
                        </a:rPr>
                        <a:t>)</a:t>
                      </a:r>
                      <a:endParaRPr sz="1200" b="1" i="1">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.015</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.02</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.01 to .05</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66725">
                <a:tc>
                  <a:txBody>
                    <a:bodyPr/>
                    <a:lstStyle/>
                    <a:p>
                      <a:pPr marL="0" lvl="0" indent="0" algn="r" rtl="0">
                        <a:spcBef>
                          <a:spcPts val="0"/>
                        </a:spcBef>
                        <a:spcAft>
                          <a:spcPts val="0"/>
                        </a:spcAft>
                        <a:buNone/>
                      </a:pPr>
                      <a:r>
                        <a:rPr lang="en" sz="1200" b="1">
                          <a:solidFill>
                            <a:schemeClr val="dk1"/>
                          </a:solidFill>
                          <a:latin typeface="Century Gothic"/>
                          <a:ea typeface="Century Gothic"/>
                          <a:cs typeface="Century Gothic"/>
                          <a:sym typeface="Century Gothic"/>
                        </a:rPr>
                        <a:t>Propellor Efficiency </a:t>
                      </a:r>
                      <a:r>
                        <a:rPr lang="en" sz="1200" b="1" i="1">
                          <a:solidFill>
                            <a:schemeClr val="dk1"/>
                          </a:solidFill>
                          <a:latin typeface="Century Gothic"/>
                          <a:ea typeface="Century Gothic"/>
                          <a:cs typeface="Century Gothic"/>
                          <a:sym typeface="Century Gothic"/>
                        </a:rPr>
                        <a:t>(η)</a:t>
                      </a:r>
                      <a:endParaRPr sz="1200" b="1" i="1">
                        <a:solidFill>
                          <a:schemeClr val="dk1"/>
                        </a:solidFill>
                        <a:latin typeface="Century Gothic"/>
                        <a:ea typeface="Century Gothic"/>
                        <a:cs typeface="Century Gothic"/>
                        <a:sym typeface="Century Gothic"/>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60% </a:t>
                      </a:r>
                      <a:r>
                        <a:rPr lang="en" sz="1000" i="1">
                          <a:latin typeface="Century Gothic"/>
                          <a:ea typeface="Century Gothic"/>
                          <a:cs typeface="Century Gothic"/>
                          <a:sym typeface="Century Gothic"/>
                        </a:rPr>
                        <a:t>[1]</a:t>
                      </a:r>
                      <a:endParaRPr sz="1000" i="1">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75% to 90%</a:t>
                      </a:r>
                      <a:endParaRPr sz="10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9"/>
                  </a:ext>
                </a:extLst>
              </a:tr>
            </a:tbl>
          </a:graphicData>
        </a:graphic>
      </p:graphicFrame>
      <p:sp>
        <p:nvSpPr>
          <p:cNvPr id="655" name="Google Shape;655;p56"/>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656" name="Google Shape;656;p56"/>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657" name="Google Shape;657;p56"/>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658" name="Google Shape;658;p56"/>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659" name="Google Shape;659;p56"/>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660" name="Google Shape;660;p5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61" name="Google Shape;661;p56"/>
          <p:cNvSpPr txBox="1">
            <a:spLocks noGrp="1"/>
          </p:cNvSpPr>
          <p:nvPr>
            <p:ph type="sldNum" idx="12"/>
          </p:nvPr>
        </p:nvSpPr>
        <p:spPr>
          <a:xfrm>
            <a:off x="9521577" y="4737675"/>
            <a:ext cx="796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662" name="Google Shape;662;p5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68" name="Google Shape;668;p57"/>
          <p:cNvSpPr txBox="1"/>
          <p:nvPr/>
        </p:nvSpPr>
        <p:spPr>
          <a:xfrm>
            <a:off x="734675" y="0"/>
            <a:ext cx="7904100" cy="577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Max Endurance</a:t>
            </a:r>
            <a:endParaRPr sz="1100"/>
          </a:p>
        </p:txBody>
      </p:sp>
      <p:pic>
        <p:nvPicPr>
          <p:cNvPr id="669" name="Google Shape;669;p5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670" name="Google Shape;670;p57"/>
          <p:cNvSpPr txBox="1"/>
          <p:nvPr/>
        </p:nvSpPr>
        <p:spPr>
          <a:xfrm>
            <a:off x="1239375" y="730450"/>
            <a:ext cx="6213600" cy="5775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200" b="1">
                <a:solidFill>
                  <a:schemeClr val="dk1"/>
                </a:solidFill>
                <a:latin typeface="Century Gothic"/>
                <a:ea typeface="Century Gothic"/>
                <a:cs typeface="Century Gothic"/>
                <a:sym typeface="Century Gothic"/>
              </a:rPr>
              <a:t>Endurance Maximizing Velocity </a:t>
            </a:r>
            <a:r>
              <a:rPr lang="en" i="1">
                <a:solidFill>
                  <a:schemeClr val="dk1"/>
                </a:solidFill>
                <a:latin typeface="Century Gothic"/>
                <a:ea typeface="Century Gothic"/>
                <a:cs typeface="Century Gothic"/>
                <a:sym typeface="Century Gothic"/>
              </a:rPr>
              <a:t>(Minimum P</a:t>
            </a:r>
            <a:r>
              <a:rPr lang="en" i="1" baseline="-25000">
                <a:solidFill>
                  <a:schemeClr val="dk1"/>
                </a:solidFill>
                <a:latin typeface="Century Gothic"/>
                <a:ea typeface="Century Gothic"/>
                <a:cs typeface="Century Gothic"/>
                <a:sym typeface="Century Gothic"/>
              </a:rPr>
              <a:t>req </a:t>
            </a:r>
            <a:r>
              <a:rPr lang="en" i="1">
                <a:solidFill>
                  <a:schemeClr val="dk1"/>
                </a:solidFill>
                <a:latin typeface="Century Gothic"/>
                <a:ea typeface="Century Gothic"/>
                <a:cs typeface="Century Gothic"/>
                <a:sym typeface="Century Gothic"/>
              </a:rPr>
              <a:t>) </a:t>
            </a:r>
            <a:r>
              <a:rPr lang="en" i="1" u="sng">
                <a:solidFill>
                  <a:schemeClr val="hlink"/>
                </a:solidFill>
                <a:latin typeface="Century Gothic"/>
                <a:ea typeface="Century Gothic"/>
                <a:cs typeface="Century Gothic"/>
                <a:sym typeface="Century Gothic"/>
                <a:hlinkClick r:id="" action="ppaction://hlinkshowjump?jump=lastslide"/>
              </a:rPr>
              <a:t>[1]</a:t>
            </a:r>
            <a:endParaRPr i="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600" i="1">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
              <a:t> </a:t>
            </a:r>
            <a:endParaRPr baseline="-25000"/>
          </a:p>
        </p:txBody>
      </p:sp>
      <p:pic>
        <p:nvPicPr>
          <p:cNvPr id="671" name="Google Shape;671;p57"/>
          <p:cNvPicPr preferRelativeResize="0"/>
          <p:nvPr/>
        </p:nvPicPr>
        <p:blipFill>
          <a:blip r:embed="rId4">
            <a:alphaModFix/>
          </a:blip>
          <a:stretch>
            <a:fillRect/>
          </a:stretch>
        </p:blipFill>
        <p:spPr>
          <a:xfrm>
            <a:off x="2294675" y="2216188"/>
            <a:ext cx="1689884" cy="600075"/>
          </a:xfrm>
          <a:prstGeom prst="rect">
            <a:avLst/>
          </a:prstGeom>
          <a:noFill/>
          <a:ln>
            <a:noFill/>
          </a:ln>
        </p:spPr>
      </p:pic>
      <p:pic>
        <p:nvPicPr>
          <p:cNvPr id="672" name="Google Shape;672;p57"/>
          <p:cNvPicPr preferRelativeResize="0"/>
          <p:nvPr/>
        </p:nvPicPr>
        <p:blipFill>
          <a:blip r:embed="rId5">
            <a:alphaModFix/>
          </a:blip>
          <a:stretch>
            <a:fillRect/>
          </a:stretch>
        </p:blipFill>
        <p:spPr>
          <a:xfrm>
            <a:off x="2294675" y="3082435"/>
            <a:ext cx="2727191" cy="415500"/>
          </a:xfrm>
          <a:prstGeom prst="rect">
            <a:avLst/>
          </a:prstGeom>
          <a:noFill/>
          <a:ln>
            <a:noFill/>
          </a:ln>
        </p:spPr>
      </p:pic>
      <p:pic>
        <p:nvPicPr>
          <p:cNvPr id="673" name="Google Shape;673;p57"/>
          <p:cNvPicPr preferRelativeResize="0"/>
          <p:nvPr/>
        </p:nvPicPr>
        <p:blipFill>
          <a:blip r:embed="rId6">
            <a:alphaModFix/>
          </a:blip>
          <a:stretch>
            <a:fillRect/>
          </a:stretch>
        </p:blipFill>
        <p:spPr>
          <a:xfrm>
            <a:off x="5158723" y="3023248"/>
            <a:ext cx="2234292" cy="415500"/>
          </a:xfrm>
          <a:prstGeom prst="rect">
            <a:avLst/>
          </a:prstGeom>
          <a:noFill/>
          <a:ln>
            <a:noFill/>
          </a:ln>
        </p:spPr>
      </p:pic>
      <p:pic>
        <p:nvPicPr>
          <p:cNvPr id="674" name="Google Shape;674;p57"/>
          <p:cNvPicPr preferRelativeResize="0"/>
          <p:nvPr/>
        </p:nvPicPr>
        <p:blipFill>
          <a:blip r:embed="rId7">
            <a:alphaModFix/>
          </a:blip>
          <a:stretch>
            <a:fillRect/>
          </a:stretch>
        </p:blipFill>
        <p:spPr>
          <a:xfrm>
            <a:off x="5224125" y="1194788"/>
            <a:ext cx="1952700" cy="504181"/>
          </a:xfrm>
          <a:prstGeom prst="rect">
            <a:avLst/>
          </a:prstGeom>
          <a:noFill/>
          <a:ln>
            <a:noFill/>
          </a:ln>
        </p:spPr>
      </p:pic>
      <p:pic>
        <p:nvPicPr>
          <p:cNvPr id="675" name="Google Shape;675;p57"/>
          <p:cNvPicPr preferRelativeResize="0"/>
          <p:nvPr/>
        </p:nvPicPr>
        <p:blipFill>
          <a:blip r:embed="rId8">
            <a:alphaModFix/>
          </a:blip>
          <a:stretch>
            <a:fillRect/>
          </a:stretch>
        </p:blipFill>
        <p:spPr>
          <a:xfrm>
            <a:off x="2566136" y="1131287"/>
            <a:ext cx="2489239" cy="631200"/>
          </a:xfrm>
          <a:prstGeom prst="rect">
            <a:avLst/>
          </a:prstGeom>
          <a:noFill/>
          <a:ln>
            <a:noFill/>
          </a:ln>
        </p:spPr>
      </p:pic>
      <p:pic>
        <p:nvPicPr>
          <p:cNvPr id="676" name="Google Shape;676;p57"/>
          <p:cNvPicPr preferRelativeResize="0"/>
          <p:nvPr/>
        </p:nvPicPr>
        <p:blipFill>
          <a:blip r:embed="rId9">
            <a:alphaModFix/>
          </a:blip>
          <a:stretch>
            <a:fillRect/>
          </a:stretch>
        </p:blipFill>
        <p:spPr>
          <a:xfrm>
            <a:off x="1239373" y="1227200"/>
            <a:ext cx="1099505" cy="415500"/>
          </a:xfrm>
          <a:prstGeom prst="rect">
            <a:avLst/>
          </a:prstGeom>
          <a:noFill/>
          <a:ln>
            <a:noFill/>
          </a:ln>
        </p:spPr>
      </p:pic>
      <p:pic>
        <p:nvPicPr>
          <p:cNvPr id="677" name="Google Shape;677;p57"/>
          <p:cNvPicPr preferRelativeResize="0"/>
          <p:nvPr/>
        </p:nvPicPr>
        <p:blipFill>
          <a:blip r:embed="rId10">
            <a:alphaModFix/>
          </a:blip>
          <a:stretch>
            <a:fillRect/>
          </a:stretch>
        </p:blipFill>
        <p:spPr>
          <a:xfrm>
            <a:off x="2294675" y="3800763"/>
            <a:ext cx="3314700" cy="390525"/>
          </a:xfrm>
          <a:prstGeom prst="rect">
            <a:avLst/>
          </a:prstGeom>
          <a:noFill/>
          <a:ln>
            <a:noFill/>
          </a:ln>
        </p:spPr>
      </p:pic>
      <p:sp>
        <p:nvSpPr>
          <p:cNvPr id="678" name="Google Shape;678;p57"/>
          <p:cNvSpPr txBox="1"/>
          <p:nvPr/>
        </p:nvSpPr>
        <p:spPr>
          <a:xfrm>
            <a:off x="1239375" y="1797255"/>
            <a:ext cx="6213600" cy="400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200" b="1">
                <a:solidFill>
                  <a:schemeClr val="dk1"/>
                </a:solidFill>
                <a:latin typeface="Century Gothic"/>
                <a:ea typeface="Century Gothic"/>
                <a:cs typeface="Century Gothic"/>
                <a:sym typeface="Century Gothic"/>
              </a:rPr>
              <a:t>Coefficient of Lift </a:t>
            </a:r>
            <a:r>
              <a:rPr lang="en" i="1">
                <a:solidFill>
                  <a:schemeClr val="dk1"/>
                </a:solidFill>
                <a:latin typeface="Century Gothic"/>
                <a:ea typeface="Century Gothic"/>
                <a:cs typeface="Century Gothic"/>
                <a:sym typeface="Century Gothic"/>
              </a:rPr>
              <a:t>(Lift = Weight) </a:t>
            </a:r>
            <a:r>
              <a:rPr lang="en" i="1" u="sng">
                <a:solidFill>
                  <a:schemeClr val="hlink"/>
                </a:solidFill>
                <a:latin typeface="Century Gothic"/>
                <a:ea typeface="Century Gothic"/>
                <a:cs typeface="Century Gothic"/>
                <a:sym typeface="Century Gothic"/>
                <a:hlinkClick r:id="" action="ppaction://hlinkshowjump?jump=lastslide"/>
              </a:rPr>
              <a:t>[2]</a:t>
            </a:r>
            <a:endParaRPr baseline="-25000"/>
          </a:p>
        </p:txBody>
      </p:sp>
      <p:sp>
        <p:nvSpPr>
          <p:cNvPr id="679" name="Google Shape;679;p57"/>
          <p:cNvSpPr txBox="1"/>
          <p:nvPr/>
        </p:nvSpPr>
        <p:spPr>
          <a:xfrm>
            <a:off x="1239375" y="2711652"/>
            <a:ext cx="6213600" cy="400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200" b="1">
                <a:solidFill>
                  <a:schemeClr val="dk1"/>
                </a:solidFill>
                <a:latin typeface="Century Gothic"/>
                <a:ea typeface="Century Gothic"/>
                <a:cs typeface="Century Gothic"/>
                <a:sym typeface="Century Gothic"/>
              </a:rPr>
              <a:t>Thrust </a:t>
            </a:r>
            <a:r>
              <a:rPr lang="en" i="1">
                <a:solidFill>
                  <a:schemeClr val="dk1"/>
                </a:solidFill>
                <a:latin typeface="Century Gothic"/>
                <a:ea typeface="Century Gothic"/>
                <a:cs typeface="Century Gothic"/>
                <a:sym typeface="Century Gothic"/>
              </a:rPr>
              <a:t>(Thrust = Drag) </a:t>
            </a:r>
            <a:r>
              <a:rPr lang="en" i="1" u="sng">
                <a:solidFill>
                  <a:schemeClr val="hlink"/>
                </a:solidFill>
                <a:latin typeface="Century Gothic"/>
                <a:ea typeface="Century Gothic"/>
                <a:cs typeface="Century Gothic"/>
                <a:sym typeface="Century Gothic"/>
                <a:hlinkClick r:id="" action="ppaction://hlinkshowjump?jump=lastslide"/>
              </a:rPr>
              <a:t>[1]</a:t>
            </a:r>
            <a:endParaRPr baseline="-25000"/>
          </a:p>
        </p:txBody>
      </p:sp>
      <p:sp>
        <p:nvSpPr>
          <p:cNvPr id="680" name="Google Shape;680;p57"/>
          <p:cNvSpPr txBox="1"/>
          <p:nvPr/>
        </p:nvSpPr>
        <p:spPr>
          <a:xfrm>
            <a:off x="1239375" y="3348000"/>
            <a:ext cx="6213600" cy="3906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chemeClr val="dk1"/>
                </a:solidFill>
                <a:latin typeface="Century Gothic"/>
                <a:ea typeface="Century Gothic"/>
                <a:cs typeface="Century Gothic"/>
                <a:sym typeface="Century Gothic"/>
              </a:rPr>
              <a:t>Power </a:t>
            </a:r>
            <a:r>
              <a:rPr lang="en" i="1" u="sng">
                <a:solidFill>
                  <a:schemeClr val="hlink"/>
                </a:solidFill>
                <a:latin typeface="Century Gothic"/>
                <a:ea typeface="Century Gothic"/>
                <a:cs typeface="Century Gothic"/>
                <a:sym typeface="Century Gothic"/>
                <a:hlinkClick r:id="" action="ppaction://hlinkshowjump?jump=lastslide"/>
              </a:rPr>
              <a:t>[2]</a:t>
            </a:r>
            <a:endParaRPr i="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600" i="1">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
              <a:t> </a:t>
            </a:r>
            <a:endParaRPr baseline="-25000"/>
          </a:p>
        </p:txBody>
      </p:sp>
      <p:graphicFrame>
        <p:nvGraphicFramePr>
          <p:cNvPr id="681" name="Google Shape;681;p57"/>
          <p:cNvGraphicFramePr/>
          <p:nvPr/>
        </p:nvGraphicFramePr>
        <p:xfrm>
          <a:off x="7500175" y="98970"/>
          <a:ext cx="2817625" cy="4358250"/>
        </p:xfrm>
        <a:graphic>
          <a:graphicData uri="http://schemas.openxmlformats.org/drawingml/2006/table">
            <a:tbl>
              <a:tblPr>
                <a:noFill/>
                <a:tableStyleId>{0FD32931-E195-47BC-A05E-236D1704FF6A}</a:tableStyleId>
              </a:tblPr>
              <a:tblGrid>
                <a:gridCol w="1193375">
                  <a:extLst>
                    <a:ext uri="{9D8B030D-6E8A-4147-A177-3AD203B41FA5}">
                      <a16:colId xmlns:a16="http://schemas.microsoft.com/office/drawing/2014/main" val="20000"/>
                    </a:ext>
                  </a:extLst>
                </a:gridCol>
                <a:gridCol w="813875">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t>Results</a:t>
                      </a:r>
                      <a:endParaRPr sz="10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t>IMP</a:t>
                      </a:r>
                      <a:endParaRPr sz="10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t>SI </a:t>
                      </a:r>
                      <a:endParaRPr sz="10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00" b="1"/>
                        <a:t>T</a:t>
                      </a:r>
                      <a:r>
                        <a:rPr lang="en" sz="1000" b="1" baseline="-25000"/>
                        <a:t>req</a:t>
                      </a:r>
                      <a:r>
                        <a:rPr lang="en" sz="1000" b="1"/>
                        <a:t> </a:t>
                      </a:r>
                      <a:r>
                        <a:rPr lang="en" sz="1000" i="1"/>
                        <a:t>END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t>P</a:t>
                      </a:r>
                      <a:r>
                        <a:rPr lang="en" sz="1000" b="1" baseline="-25000"/>
                        <a:t>req</a:t>
                      </a:r>
                      <a:r>
                        <a:rPr lang="en" sz="1000" b="1"/>
                        <a:t> </a:t>
                      </a:r>
                      <a:r>
                        <a:rPr lang="en" sz="1000" i="1"/>
                        <a:t>END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t>V</a:t>
                      </a:r>
                      <a:r>
                        <a:rPr lang="en" sz="1000" b="1" baseline="-25000"/>
                        <a:t>req</a:t>
                      </a:r>
                      <a:r>
                        <a:rPr lang="en" sz="1000" b="1"/>
                        <a:t> </a:t>
                      </a:r>
                      <a:r>
                        <a:rPr lang="en" sz="1000" i="1"/>
                        <a:t>END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55600">
                <a:tc>
                  <a:txBody>
                    <a:bodyPr/>
                    <a:lstStyle/>
                    <a:p>
                      <a:pPr marL="0" lvl="0" indent="0" algn="l" rtl="0">
                        <a:spcBef>
                          <a:spcPts val="0"/>
                        </a:spcBef>
                        <a:spcAft>
                          <a:spcPts val="0"/>
                        </a:spcAft>
                        <a:buNone/>
                      </a:pPr>
                      <a:r>
                        <a:rPr lang="en" sz="1000" b="1"/>
                        <a:t>CL</a:t>
                      </a:r>
                      <a:r>
                        <a:rPr lang="en" sz="1000" b="1" baseline="-25000"/>
                        <a:t>req</a:t>
                      </a:r>
                      <a:r>
                        <a:rPr lang="en" sz="1000" b="1"/>
                        <a:t> </a:t>
                      </a:r>
                      <a:r>
                        <a:rPr lang="en" sz="1000" i="1"/>
                        <a:t>END</a:t>
                      </a:r>
                      <a:endParaRPr sz="1000" b="1"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255600">
                <a:tc>
                  <a:txBody>
                    <a:bodyPr/>
                    <a:lstStyle/>
                    <a:p>
                      <a:pPr marL="0" lvl="0" indent="0" algn="l" rtl="0">
                        <a:spcBef>
                          <a:spcPts val="0"/>
                        </a:spcBef>
                        <a:spcAft>
                          <a:spcPts val="0"/>
                        </a:spcAft>
                        <a:buClr>
                          <a:schemeClr val="dk1"/>
                        </a:buClr>
                        <a:buSzPts val="1100"/>
                        <a:buFont typeface="Arial"/>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0"/>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r h="255600">
                <a:tc>
                  <a:txBody>
                    <a:bodyPr/>
                    <a:lstStyle/>
                    <a:p>
                      <a:pPr marL="0" lvl="0" indent="0" algn="l" rtl="0">
                        <a:spcBef>
                          <a:spcPts val="0"/>
                        </a:spcBef>
                        <a:spcAft>
                          <a:spcPts val="0"/>
                        </a:spcAft>
                        <a:buClr>
                          <a:schemeClr val="dk1"/>
                        </a:buClr>
                        <a:buSzPts val="1100"/>
                        <a:buFont typeface="Arial"/>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Headwind</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2"/>
                  </a:ext>
                </a:extLst>
              </a:tr>
            </a:tbl>
          </a:graphicData>
        </a:graphic>
      </p:graphicFrame>
      <p:sp>
        <p:nvSpPr>
          <p:cNvPr id="682" name="Google Shape;682;p57"/>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683" name="Google Shape;683;p57"/>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684" name="Google Shape;684;p57"/>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685" name="Google Shape;685;p57"/>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686" name="Google Shape;686;p57"/>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graphicFrame>
        <p:nvGraphicFramePr>
          <p:cNvPr id="687" name="Google Shape;687;p57"/>
          <p:cNvGraphicFramePr/>
          <p:nvPr/>
        </p:nvGraphicFramePr>
        <p:xfrm>
          <a:off x="7500175" y="98970"/>
          <a:ext cx="2817625" cy="1676250"/>
        </p:xfrm>
        <a:graphic>
          <a:graphicData uri="http://schemas.openxmlformats.org/drawingml/2006/table">
            <a:tbl>
              <a:tblPr>
                <a:noFill/>
                <a:tableStyleId>{0FD32931-E195-47BC-A05E-236D1704FF6A}</a:tableStyleId>
              </a:tblPr>
              <a:tblGrid>
                <a:gridCol w="1193375">
                  <a:extLst>
                    <a:ext uri="{9D8B030D-6E8A-4147-A177-3AD203B41FA5}">
                      <a16:colId xmlns:a16="http://schemas.microsoft.com/office/drawing/2014/main" val="20000"/>
                    </a:ext>
                  </a:extLst>
                </a:gridCol>
                <a:gridCol w="813875">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Results</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IMP</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SI </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T</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.861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3.83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P</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.107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79.8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V</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12.5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CL</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b="1"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pic>
        <p:nvPicPr>
          <p:cNvPr id="688" name="Google Shape;688;p57"/>
          <p:cNvPicPr preferRelativeResize="0"/>
          <p:nvPr/>
        </p:nvPicPr>
        <p:blipFill>
          <a:blip r:embed="rId11">
            <a:alphaModFix/>
          </a:blip>
          <a:stretch>
            <a:fillRect/>
          </a:stretch>
        </p:blipFill>
        <p:spPr>
          <a:xfrm>
            <a:off x="5930463" y="3791250"/>
            <a:ext cx="885825" cy="409575"/>
          </a:xfrm>
          <a:prstGeom prst="rect">
            <a:avLst/>
          </a:prstGeom>
          <a:noFill/>
          <a:ln>
            <a:noFill/>
          </a:ln>
        </p:spPr>
      </p:pic>
      <p:sp>
        <p:nvSpPr>
          <p:cNvPr id="689" name="Google Shape;689;p57"/>
          <p:cNvSpPr txBox="1">
            <a:spLocks noGrp="1"/>
          </p:cNvSpPr>
          <p:nvPr>
            <p:ph type="sldNum" idx="12"/>
          </p:nvPr>
        </p:nvSpPr>
        <p:spPr>
          <a:xfrm>
            <a:off x="9431902" y="4737675"/>
            <a:ext cx="885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690" name="Google Shape;690;p57"/>
          <p:cNvSpPr txBox="1"/>
          <p:nvPr/>
        </p:nvSpPr>
        <p:spPr>
          <a:xfrm>
            <a:off x="5006325" y="4242975"/>
            <a:ext cx="217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Endurance Flight satisfies  </a:t>
            </a:r>
            <a:r>
              <a:rPr lang="en" sz="1200" b="1">
                <a:solidFill>
                  <a:srgbClr val="F1C232"/>
                </a:solidFill>
                <a:latin typeface="Calibri"/>
                <a:ea typeface="Calibri"/>
                <a:cs typeface="Calibri"/>
                <a:sym typeface="Calibri"/>
              </a:rPr>
              <a:t>FR1</a:t>
            </a:r>
            <a:endParaRPr sz="1200" b="1">
              <a:solidFill>
                <a:srgbClr val="F1C232"/>
              </a:solidFill>
              <a:latin typeface="Calibri"/>
              <a:ea typeface="Calibri"/>
              <a:cs typeface="Calibri"/>
              <a:sym typeface="Calibri"/>
            </a:endParaRPr>
          </a:p>
        </p:txBody>
      </p:sp>
      <p:pic>
        <p:nvPicPr>
          <p:cNvPr id="691" name="Google Shape;691;p57"/>
          <p:cNvPicPr preferRelativeResize="0"/>
          <p:nvPr/>
        </p:nvPicPr>
        <p:blipFill>
          <a:blip r:embed="rId12">
            <a:alphaModFix/>
          </a:blip>
          <a:stretch>
            <a:fillRect/>
          </a:stretch>
        </p:blipFill>
        <p:spPr>
          <a:xfrm>
            <a:off x="7091112" y="4289412"/>
            <a:ext cx="332855" cy="322625"/>
          </a:xfrm>
          <a:prstGeom prst="rect">
            <a:avLst/>
          </a:prstGeom>
          <a:noFill/>
          <a:ln>
            <a:noFill/>
          </a:ln>
        </p:spPr>
      </p:pic>
      <p:sp>
        <p:nvSpPr>
          <p:cNvPr id="692" name="Google Shape;692;p57"/>
          <p:cNvSpPr txBox="1"/>
          <p:nvPr/>
        </p:nvSpPr>
        <p:spPr>
          <a:xfrm>
            <a:off x="5717625" y="1194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13" action="ppaction://hlinksldjump"/>
              </a:rPr>
              <a:t>Appendix Slide</a:t>
            </a:r>
            <a:endParaRPr sz="10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Effect transition="in" filter="fade">
                                      <p:cBhvr>
                                        <p:cTn id="7" dur="1000"/>
                                        <p:tgtEl>
                                          <p:spTgt spid="670"/>
                                        </p:tgtEl>
                                      </p:cBhvr>
                                    </p:animEffect>
                                  </p:childTnLst>
                                </p:cTn>
                              </p:par>
                              <p:par>
                                <p:cTn id="8" presetID="10" presetClass="entr" presetSubtype="0" fill="hold" nodeType="withEffect">
                                  <p:stCondLst>
                                    <p:cond delay="0"/>
                                  </p:stCondLst>
                                  <p:childTnLst>
                                    <p:set>
                                      <p:cBhvr>
                                        <p:cTn id="9" dur="1" fill="hold">
                                          <p:stCondLst>
                                            <p:cond delay="0"/>
                                          </p:stCondLst>
                                        </p:cTn>
                                        <p:tgtEl>
                                          <p:spTgt spid="675"/>
                                        </p:tgtEl>
                                        <p:attrNameLst>
                                          <p:attrName>style.visibility</p:attrName>
                                        </p:attrNameLst>
                                      </p:cBhvr>
                                      <p:to>
                                        <p:strVal val="visible"/>
                                      </p:to>
                                    </p:set>
                                    <p:animEffect transition="in" filter="fade">
                                      <p:cBhvr>
                                        <p:cTn id="10" dur="1000"/>
                                        <p:tgtEl>
                                          <p:spTgt spid="675"/>
                                        </p:tgtEl>
                                      </p:cBhvr>
                                    </p:animEffect>
                                  </p:childTnLst>
                                </p:cTn>
                              </p:par>
                              <p:par>
                                <p:cTn id="11" presetID="10" presetClass="entr" presetSubtype="0" fill="hold" nodeType="withEffect">
                                  <p:stCondLst>
                                    <p:cond delay="0"/>
                                  </p:stCondLst>
                                  <p:childTnLst>
                                    <p:set>
                                      <p:cBhvr>
                                        <p:cTn id="12" dur="1" fill="hold">
                                          <p:stCondLst>
                                            <p:cond delay="0"/>
                                          </p:stCondLst>
                                        </p:cTn>
                                        <p:tgtEl>
                                          <p:spTgt spid="676"/>
                                        </p:tgtEl>
                                        <p:attrNameLst>
                                          <p:attrName>style.visibility</p:attrName>
                                        </p:attrNameLst>
                                      </p:cBhvr>
                                      <p:to>
                                        <p:strVal val="visible"/>
                                      </p:to>
                                    </p:set>
                                    <p:animEffect transition="in" filter="fade">
                                      <p:cBhvr>
                                        <p:cTn id="13" dur="1000"/>
                                        <p:tgtEl>
                                          <p:spTgt spid="676"/>
                                        </p:tgtEl>
                                      </p:cBhvr>
                                    </p:animEffect>
                                  </p:childTnLst>
                                </p:cTn>
                              </p:par>
                              <p:par>
                                <p:cTn id="14" presetID="10" presetClass="entr" presetSubtype="0" fill="hold" nodeType="withEffect">
                                  <p:stCondLst>
                                    <p:cond delay="0"/>
                                  </p:stCondLst>
                                  <p:childTnLst>
                                    <p:set>
                                      <p:cBhvr>
                                        <p:cTn id="15" dur="1" fill="hold">
                                          <p:stCondLst>
                                            <p:cond delay="0"/>
                                          </p:stCondLst>
                                        </p:cTn>
                                        <p:tgtEl>
                                          <p:spTgt spid="674"/>
                                        </p:tgtEl>
                                        <p:attrNameLst>
                                          <p:attrName>style.visibility</p:attrName>
                                        </p:attrNameLst>
                                      </p:cBhvr>
                                      <p:to>
                                        <p:strVal val="visible"/>
                                      </p:to>
                                    </p:set>
                                    <p:animEffect transition="in" filter="fade">
                                      <p:cBhvr>
                                        <p:cTn id="16" dur="1000"/>
                                        <p:tgtEl>
                                          <p:spTgt spid="6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78"/>
                                        </p:tgtEl>
                                        <p:attrNameLst>
                                          <p:attrName>style.visibility</p:attrName>
                                        </p:attrNameLst>
                                      </p:cBhvr>
                                      <p:to>
                                        <p:strVal val="visible"/>
                                      </p:to>
                                    </p:set>
                                    <p:animEffect transition="in" filter="fade">
                                      <p:cBhvr>
                                        <p:cTn id="21" dur="1000"/>
                                        <p:tgtEl>
                                          <p:spTgt spid="678"/>
                                        </p:tgtEl>
                                      </p:cBhvr>
                                    </p:animEffect>
                                  </p:childTnLst>
                                </p:cTn>
                              </p:par>
                              <p:par>
                                <p:cTn id="22" presetID="10" presetClass="entr" presetSubtype="0" fill="hold" nodeType="withEffect">
                                  <p:stCondLst>
                                    <p:cond delay="0"/>
                                  </p:stCondLst>
                                  <p:childTnLst>
                                    <p:set>
                                      <p:cBhvr>
                                        <p:cTn id="23" dur="1" fill="hold">
                                          <p:stCondLst>
                                            <p:cond delay="0"/>
                                          </p:stCondLst>
                                        </p:cTn>
                                        <p:tgtEl>
                                          <p:spTgt spid="671"/>
                                        </p:tgtEl>
                                        <p:attrNameLst>
                                          <p:attrName>style.visibility</p:attrName>
                                        </p:attrNameLst>
                                      </p:cBhvr>
                                      <p:to>
                                        <p:strVal val="visible"/>
                                      </p:to>
                                    </p:set>
                                    <p:animEffect transition="in" filter="fade">
                                      <p:cBhvr>
                                        <p:cTn id="24" dur="1000"/>
                                        <p:tgtEl>
                                          <p:spTgt spid="67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2"/>
                                        </p:tgtEl>
                                        <p:attrNameLst>
                                          <p:attrName>style.visibility</p:attrName>
                                        </p:attrNameLst>
                                      </p:cBhvr>
                                      <p:to>
                                        <p:strVal val="visible"/>
                                      </p:to>
                                    </p:set>
                                    <p:animEffect transition="in" filter="fade">
                                      <p:cBhvr>
                                        <p:cTn id="29" dur="1000"/>
                                        <p:tgtEl>
                                          <p:spTgt spid="672"/>
                                        </p:tgtEl>
                                      </p:cBhvr>
                                    </p:animEffect>
                                  </p:childTnLst>
                                </p:cTn>
                              </p:par>
                              <p:par>
                                <p:cTn id="30" presetID="10" presetClass="entr" presetSubtype="0" fill="hold" nodeType="withEffect">
                                  <p:stCondLst>
                                    <p:cond delay="0"/>
                                  </p:stCondLst>
                                  <p:childTnLst>
                                    <p:set>
                                      <p:cBhvr>
                                        <p:cTn id="31" dur="1" fill="hold">
                                          <p:stCondLst>
                                            <p:cond delay="0"/>
                                          </p:stCondLst>
                                        </p:cTn>
                                        <p:tgtEl>
                                          <p:spTgt spid="673"/>
                                        </p:tgtEl>
                                        <p:attrNameLst>
                                          <p:attrName>style.visibility</p:attrName>
                                        </p:attrNameLst>
                                      </p:cBhvr>
                                      <p:to>
                                        <p:strVal val="visible"/>
                                      </p:to>
                                    </p:set>
                                    <p:animEffect transition="in" filter="fade">
                                      <p:cBhvr>
                                        <p:cTn id="32" dur="1000"/>
                                        <p:tgtEl>
                                          <p:spTgt spid="673"/>
                                        </p:tgtEl>
                                      </p:cBhvr>
                                    </p:animEffect>
                                  </p:childTnLst>
                                </p:cTn>
                              </p:par>
                              <p:par>
                                <p:cTn id="33" presetID="10" presetClass="entr" presetSubtype="0" fill="hold" nodeType="withEffect">
                                  <p:stCondLst>
                                    <p:cond delay="0"/>
                                  </p:stCondLst>
                                  <p:childTnLst>
                                    <p:set>
                                      <p:cBhvr>
                                        <p:cTn id="34" dur="1" fill="hold">
                                          <p:stCondLst>
                                            <p:cond delay="0"/>
                                          </p:stCondLst>
                                        </p:cTn>
                                        <p:tgtEl>
                                          <p:spTgt spid="679"/>
                                        </p:tgtEl>
                                        <p:attrNameLst>
                                          <p:attrName>style.visibility</p:attrName>
                                        </p:attrNameLst>
                                      </p:cBhvr>
                                      <p:to>
                                        <p:strVal val="visible"/>
                                      </p:to>
                                    </p:set>
                                    <p:animEffect transition="in" filter="fade">
                                      <p:cBhvr>
                                        <p:cTn id="35" dur="1000"/>
                                        <p:tgtEl>
                                          <p:spTgt spid="6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80"/>
                                        </p:tgtEl>
                                        <p:attrNameLst>
                                          <p:attrName>style.visibility</p:attrName>
                                        </p:attrNameLst>
                                      </p:cBhvr>
                                      <p:to>
                                        <p:strVal val="visible"/>
                                      </p:to>
                                    </p:set>
                                    <p:animEffect transition="in" filter="fade">
                                      <p:cBhvr>
                                        <p:cTn id="40" dur="1000"/>
                                        <p:tgtEl>
                                          <p:spTgt spid="680"/>
                                        </p:tgtEl>
                                      </p:cBhvr>
                                    </p:animEffect>
                                  </p:childTnLst>
                                </p:cTn>
                              </p:par>
                              <p:par>
                                <p:cTn id="41" presetID="10" presetClass="entr" presetSubtype="0" fill="hold" nodeType="withEffect">
                                  <p:stCondLst>
                                    <p:cond delay="0"/>
                                  </p:stCondLst>
                                  <p:childTnLst>
                                    <p:set>
                                      <p:cBhvr>
                                        <p:cTn id="42" dur="1" fill="hold">
                                          <p:stCondLst>
                                            <p:cond delay="0"/>
                                          </p:stCondLst>
                                        </p:cTn>
                                        <p:tgtEl>
                                          <p:spTgt spid="677"/>
                                        </p:tgtEl>
                                        <p:attrNameLst>
                                          <p:attrName>style.visibility</p:attrName>
                                        </p:attrNameLst>
                                      </p:cBhvr>
                                      <p:to>
                                        <p:strVal val="visible"/>
                                      </p:to>
                                    </p:set>
                                    <p:animEffect transition="in" filter="fade">
                                      <p:cBhvr>
                                        <p:cTn id="43" dur="1000"/>
                                        <p:tgtEl>
                                          <p:spTgt spid="677"/>
                                        </p:tgtEl>
                                      </p:cBhvr>
                                    </p:animEffect>
                                  </p:childTnLst>
                                </p:cTn>
                              </p:par>
                              <p:par>
                                <p:cTn id="44" presetID="10" presetClass="entr" presetSubtype="0" fill="hold" nodeType="withEffect">
                                  <p:stCondLst>
                                    <p:cond delay="0"/>
                                  </p:stCondLst>
                                  <p:childTnLst>
                                    <p:set>
                                      <p:cBhvr>
                                        <p:cTn id="45" dur="1" fill="hold">
                                          <p:stCondLst>
                                            <p:cond delay="0"/>
                                          </p:stCondLst>
                                        </p:cTn>
                                        <p:tgtEl>
                                          <p:spTgt spid="688"/>
                                        </p:tgtEl>
                                        <p:attrNameLst>
                                          <p:attrName>style.visibility</p:attrName>
                                        </p:attrNameLst>
                                      </p:cBhvr>
                                      <p:to>
                                        <p:strVal val="visible"/>
                                      </p:to>
                                    </p:set>
                                    <p:animEffect transition="in" filter="fade">
                                      <p:cBhvr>
                                        <p:cTn id="46" dur="1000"/>
                                        <p:tgtEl>
                                          <p:spTgt spid="68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87"/>
                                        </p:tgtEl>
                                        <p:attrNameLst>
                                          <p:attrName>style.visibility</p:attrName>
                                        </p:attrNameLst>
                                      </p:cBhvr>
                                      <p:to>
                                        <p:strVal val="visible"/>
                                      </p:to>
                                    </p:set>
                                    <p:animEffect transition="in" filter="fade">
                                      <p:cBhvr>
                                        <p:cTn id="51" dur="1000"/>
                                        <p:tgtEl>
                                          <p:spTgt spid="68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90"/>
                                        </p:tgtEl>
                                        <p:attrNameLst>
                                          <p:attrName>style.visibility</p:attrName>
                                        </p:attrNameLst>
                                      </p:cBhvr>
                                      <p:to>
                                        <p:strVal val="visible"/>
                                      </p:to>
                                    </p:set>
                                    <p:animEffect transition="in" filter="fade">
                                      <p:cBhvr>
                                        <p:cTn id="56" dur="1000"/>
                                        <p:tgtEl>
                                          <p:spTgt spid="690"/>
                                        </p:tgtEl>
                                      </p:cBhvr>
                                    </p:animEffect>
                                  </p:childTnLst>
                                </p:cTn>
                              </p:par>
                              <p:par>
                                <p:cTn id="57" presetID="10" presetClass="entr" presetSubtype="0" fill="hold" nodeType="withEffect">
                                  <p:stCondLst>
                                    <p:cond delay="0"/>
                                  </p:stCondLst>
                                  <p:childTnLst>
                                    <p:set>
                                      <p:cBhvr>
                                        <p:cTn id="58" dur="1" fill="hold">
                                          <p:stCondLst>
                                            <p:cond delay="0"/>
                                          </p:stCondLst>
                                        </p:cTn>
                                        <p:tgtEl>
                                          <p:spTgt spid="691"/>
                                        </p:tgtEl>
                                        <p:attrNameLst>
                                          <p:attrName>style.visibility</p:attrName>
                                        </p:attrNameLst>
                                      </p:cBhvr>
                                      <p:to>
                                        <p:strVal val="visible"/>
                                      </p:to>
                                    </p:set>
                                    <p:animEffect transition="in" filter="fade">
                                      <p:cBhvr>
                                        <p:cTn id="59" dur="1000"/>
                                        <p:tgtEl>
                                          <p:spTgt spid="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698" name="Google Shape;698;p58"/>
          <p:cNvSpPr txBox="1"/>
          <p:nvPr/>
        </p:nvSpPr>
        <p:spPr>
          <a:xfrm>
            <a:off x="734675" y="0"/>
            <a:ext cx="7904100" cy="577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Climbout</a:t>
            </a:r>
            <a:endParaRPr sz="1100"/>
          </a:p>
        </p:txBody>
      </p:sp>
      <p:pic>
        <p:nvPicPr>
          <p:cNvPr id="699" name="Google Shape;699;p5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graphicFrame>
        <p:nvGraphicFramePr>
          <p:cNvPr id="700" name="Google Shape;700;p58"/>
          <p:cNvGraphicFramePr/>
          <p:nvPr/>
        </p:nvGraphicFramePr>
        <p:xfrm>
          <a:off x="7500175" y="98970"/>
          <a:ext cx="2817550" cy="4358250"/>
        </p:xfrm>
        <a:graphic>
          <a:graphicData uri="http://schemas.openxmlformats.org/drawingml/2006/table">
            <a:tbl>
              <a:tblPr>
                <a:noFill/>
                <a:tableStyleId>{0FD32931-E195-47BC-A05E-236D1704FF6A}</a:tableStyleId>
              </a:tblPr>
              <a:tblGrid>
                <a:gridCol w="1193325">
                  <a:extLst>
                    <a:ext uri="{9D8B030D-6E8A-4147-A177-3AD203B41FA5}">
                      <a16:colId xmlns:a16="http://schemas.microsoft.com/office/drawing/2014/main" val="20000"/>
                    </a:ext>
                  </a:extLst>
                </a:gridCol>
                <a:gridCol w="813850">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3065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Results</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IMP</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SI </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65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T</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.861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3.83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65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P</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.107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79.8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65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V</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12.5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65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CL</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 </a:t>
                      </a:r>
                      <a:endParaRPr sz="1000" b="1"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0"/>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r h="306525">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Headwind</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2"/>
                  </a:ext>
                </a:extLst>
              </a:tr>
            </a:tbl>
          </a:graphicData>
        </a:graphic>
      </p:graphicFrame>
      <p:sp>
        <p:nvSpPr>
          <p:cNvPr id="701" name="Google Shape;701;p58"/>
          <p:cNvSpPr txBox="1"/>
          <p:nvPr/>
        </p:nvSpPr>
        <p:spPr>
          <a:xfrm>
            <a:off x="783000" y="641913"/>
            <a:ext cx="65403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800" b="1">
                <a:solidFill>
                  <a:schemeClr val="dk1"/>
                </a:solidFill>
                <a:latin typeface="Century Gothic"/>
                <a:ea typeface="Century Gothic"/>
                <a:cs typeface="Century Gothic"/>
                <a:sym typeface="Century Gothic"/>
              </a:rPr>
              <a:t>Levels of Success for Climbout: </a:t>
            </a:r>
            <a:r>
              <a:rPr lang="en" sz="1800" i="1">
                <a:solidFill>
                  <a:schemeClr val="dk1"/>
                </a:solidFill>
                <a:latin typeface="Century Gothic"/>
                <a:ea typeface="Century Gothic"/>
                <a:cs typeface="Century Gothic"/>
                <a:sym typeface="Century Gothic"/>
              </a:rPr>
              <a:t>(measured from ground)</a:t>
            </a:r>
            <a:endParaRPr sz="18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a:t> </a:t>
            </a:r>
            <a:endParaRPr baseline="-25000"/>
          </a:p>
        </p:txBody>
      </p:sp>
      <p:sp>
        <p:nvSpPr>
          <p:cNvPr id="702" name="Google Shape;702;p58"/>
          <p:cNvSpPr txBox="1"/>
          <p:nvPr/>
        </p:nvSpPr>
        <p:spPr>
          <a:xfrm>
            <a:off x="4965050" y="1121825"/>
            <a:ext cx="1921500" cy="9582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 sz="1250">
                <a:latin typeface="Calibri"/>
                <a:ea typeface="Calibri"/>
                <a:cs typeface="Calibri"/>
                <a:sym typeface="Calibri"/>
              </a:rPr>
              <a:t>ɣ</a:t>
            </a:r>
            <a:r>
              <a:rPr lang="en" sz="1250" baseline="-25000">
                <a:latin typeface="Calibri"/>
                <a:ea typeface="Calibri"/>
                <a:cs typeface="Calibri"/>
                <a:sym typeface="Calibri"/>
              </a:rPr>
              <a:t>1</a:t>
            </a:r>
            <a:r>
              <a:rPr lang="en" sz="1250">
                <a:latin typeface="Calibri"/>
                <a:ea typeface="Calibri"/>
                <a:cs typeface="Calibri"/>
                <a:sym typeface="Calibri"/>
              </a:rPr>
              <a:t> = </a:t>
            </a:r>
            <a:r>
              <a:rPr lang="en" sz="1250" b="1">
                <a:latin typeface="Calibri"/>
                <a:ea typeface="Calibri"/>
                <a:cs typeface="Calibri"/>
                <a:sym typeface="Calibri"/>
              </a:rPr>
              <a:t>5.71°</a:t>
            </a:r>
            <a:endParaRPr sz="1250">
              <a:latin typeface="Calibri"/>
              <a:ea typeface="Calibri"/>
              <a:cs typeface="Calibri"/>
              <a:sym typeface="Calibri"/>
            </a:endParaRPr>
          </a:p>
          <a:p>
            <a:pPr marL="0" lvl="0" indent="0" algn="ctr" rtl="0">
              <a:lnSpc>
                <a:spcPct val="110000"/>
              </a:lnSpc>
              <a:spcBef>
                <a:spcPts val="0"/>
              </a:spcBef>
              <a:spcAft>
                <a:spcPts val="0"/>
              </a:spcAft>
              <a:buNone/>
            </a:pPr>
            <a:r>
              <a:rPr lang="en" sz="1250">
                <a:solidFill>
                  <a:schemeClr val="dk1"/>
                </a:solidFill>
                <a:latin typeface="Calibri"/>
                <a:ea typeface="Calibri"/>
                <a:cs typeface="Calibri"/>
                <a:sym typeface="Calibri"/>
              </a:rPr>
              <a:t>ɣ</a:t>
            </a:r>
            <a:r>
              <a:rPr lang="en" sz="1250" baseline="-25000">
                <a:solidFill>
                  <a:schemeClr val="dk1"/>
                </a:solidFill>
                <a:latin typeface="Calibri"/>
                <a:ea typeface="Calibri"/>
                <a:cs typeface="Calibri"/>
                <a:sym typeface="Calibri"/>
              </a:rPr>
              <a:t>2</a:t>
            </a:r>
            <a:r>
              <a:rPr lang="en" sz="1250">
                <a:solidFill>
                  <a:schemeClr val="dk1"/>
                </a:solidFill>
                <a:latin typeface="Calibri"/>
                <a:ea typeface="Calibri"/>
                <a:cs typeface="Calibri"/>
                <a:sym typeface="Calibri"/>
              </a:rPr>
              <a:t> = </a:t>
            </a:r>
            <a:r>
              <a:rPr lang="en" sz="1250" b="1">
                <a:solidFill>
                  <a:schemeClr val="dk1"/>
                </a:solidFill>
                <a:latin typeface="Calibri"/>
                <a:ea typeface="Calibri"/>
                <a:cs typeface="Calibri"/>
                <a:sym typeface="Calibri"/>
              </a:rPr>
              <a:t>11.3°</a:t>
            </a:r>
            <a:endParaRPr sz="1250">
              <a:solidFill>
                <a:schemeClr val="dk1"/>
              </a:solidFill>
              <a:latin typeface="Calibri"/>
              <a:ea typeface="Calibri"/>
              <a:cs typeface="Calibri"/>
              <a:sym typeface="Calibri"/>
            </a:endParaRPr>
          </a:p>
          <a:p>
            <a:pPr marL="0" lvl="0" indent="0" algn="ctr" rtl="0">
              <a:lnSpc>
                <a:spcPct val="110000"/>
              </a:lnSpc>
              <a:spcBef>
                <a:spcPts val="0"/>
              </a:spcBef>
              <a:spcAft>
                <a:spcPts val="0"/>
              </a:spcAft>
              <a:buClr>
                <a:schemeClr val="dk1"/>
              </a:buClr>
              <a:buSzPts val="1100"/>
              <a:buFont typeface="Arial"/>
              <a:buNone/>
            </a:pPr>
            <a:r>
              <a:rPr lang="en" sz="1250">
                <a:solidFill>
                  <a:schemeClr val="dk1"/>
                </a:solidFill>
                <a:latin typeface="Calibri"/>
                <a:ea typeface="Calibri"/>
                <a:cs typeface="Calibri"/>
                <a:sym typeface="Calibri"/>
              </a:rPr>
              <a:t>     ɣ</a:t>
            </a:r>
            <a:r>
              <a:rPr lang="en" sz="1250" baseline="-25000">
                <a:solidFill>
                  <a:schemeClr val="dk1"/>
                </a:solidFill>
                <a:latin typeface="Calibri"/>
                <a:ea typeface="Calibri"/>
                <a:cs typeface="Calibri"/>
                <a:sym typeface="Calibri"/>
              </a:rPr>
              <a:t>3</a:t>
            </a:r>
            <a:r>
              <a:rPr lang="en" sz="1250">
                <a:solidFill>
                  <a:schemeClr val="dk1"/>
                </a:solidFill>
                <a:latin typeface="Calibri"/>
                <a:ea typeface="Calibri"/>
                <a:cs typeface="Calibri"/>
                <a:sym typeface="Calibri"/>
              </a:rPr>
              <a:t> = </a:t>
            </a:r>
            <a:r>
              <a:rPr lang="en" sz="1250" b="1">
                <a:solidFill>
                  <a:schemeClr val="dk1"/>
                </a:solidFill>
                <a:latin typeface="Calibri"/>
                <a:ea typeface="Calibri"/>
                <a:cs typeface="Calibri"/>
                <a:sym typeface="Calibri"/>
              </a:rPr>
              <a:t>21.8°**</a:t>
            </a:r>
            <a:endParaRPr sz="125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**outside Small Angle Approx</a:t>
            </a:r>
            <a:endParaRPr sz="900">
              <a:solidFill>
                <a:schemeClr val="dk1"/>
              </a:solidFill>
              <a:latin typeface="Calibri"/>
              <a:ea typeface="Calibri"/>
              <a:cs typeface="Calibri"/>
              <a:sym typeface="Calibri"/>
            </a:endParaRPr>
          </a:p>
        </p:txBody>
      </p:sp>
      <p:pic>
        <p:nvPicPr>
          <p:cNvPr id="703" name="Google Shape;703;p58"/>
          <p:cNvPicPr preferRelativeResize="0"/>
          <p:nvPr/>
        </p:nvPicPr>
        <p:blipFill>
          <a:blip r:embed="rId4">
            <a:alphaModFix/>
          </a:blip>
          <a:stretch>
            <a:fillRect/>
          </a:stretch>
        </p:blipFill>
        <p:spPr>
          <a:xfrm>
            <a:off x="102751" y="882400"/>
            <a:ext cx="4862293" cy="1693200"/>
          </a:xfrm>
          <a:prstGeom prst="rect">
            <a:avLst/>
          </a:prstGeom>
          <a:noFill/>
          <a:ln>
            <a:noFill/>
          </a:ln>
        </p:spPr>
      </p:pic>
      <p:sp>
        <p:nvSpPr>
          <p:cNvPr id="704" name="Google Shape;704;p58"/>
          <p:cNvSpPr txBox="1"/>
          <p:nvPr/>
        </p:nvSpPr>
        <p:spPr>
          <a:xfrm>
            <a:off x="286050" y="2659075"/>
            <a:ext cx="2475900" cy="346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b="1">
                <a:solidFill>
                  <a:schemeClr val="dk1"/>
                </a:solidFill>
                <a:latin typeface="Century Gothic"/>
                <a:ea typeface="Century Gothic"/>
                <a:cs typeface="Century Gothic"/>
                <a:sym typeface="Century Gothic"/>
              </a:rPr>
              <a:t>Rate of Climb (RoC) </a:t>
            </a:r>
            <a:r>
              <a:rPr lang="en" i="1" u="sng">
                <a:solidFill>
                  <a:schemeClr val="hlink"/>
                </a:solidFill>
                <a:latin typeface="Century Gothic"/>
                <a:ea typeface="Century Gothic"/>
                <a:cs typeface="Century Gothic"/>
                <a:sym typeface="Century Gothic"/>
                <a:hlinkClick r:id="" action="ppaction://hlinkshowjump?jump=lastslide"/>
              </a:rPr>
              <a:t>[2]</a:t>
            </a:r>
            <a:r>
              <a:rPr lang="en" b="1">
                <a:solidFill>
                  <a:schemeClr val="dk1"/>
                </a:solidFill>
                <a:latin typeface="Century Gothic"/>
                <a:ea typeface="Century Gothic"/>
                <a:cs typeface="Century Gothic"/>
                <a:sym typeface="Century Gothic"/>
              </a:rPr>
              <a:t>:</a:t>
            </a:r>
            <a:endParaRPr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a:t> </a:t>
            </a:r>
            <a:endParaRPr baseline="-25000"/>
          </a:p>
        </p:txBody>
      </p:sp>
      <p:sp>
        <p:nvSpPr>
          <p:cNvPr id="705" name="Google Shape;705;p58"/>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706" name="Google Shape;706;p58"/>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707" name="Google Shape;707;p58"/>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708" name="Google Shape;708;p58"/>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709" name="Google Shape;709;p58"/>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pic>
        <p:nvPicPr>
          <p:cNvPr id="710" name="Google Shape;710;p58"/>
          <p:cNvPicPr preferRelativeResize="0"/>
          <p:nvPr/>
        </p:nvPicPr>
        <p:blipFill>
          <a:blip r:embed="rId5">
            <a:alphaModFix/>
          </a:blip>
          <a:stretch>
            <a:fillRect/>
          </a:stretch>
        </p:blipFill>
        <p:spPr>
          <a:xfrm>
            <a:off x="5831775" y="3939237"/>
            <a:ext cx="1377125" cy="144600"/>
          </a:xfrm>
          <a:prstGeom prst="rect">
            <a:avLst/>
          </a:prstGeom>
          <a:noFill/>
          <a:ln>
            <a:noFill/>
          </a:ln>
        </p:spPr>
      </p:pic>
      <p:pic>
        <p:nvPicPr>
          <p:cNvPr id="711" name="Google Shape;711;p58" descr="Solved: Changing Profile Outline On A Curve - Autodesk Community ...  #2326375 - PNG Images - PNGio"/>
          <p:cNvPicPr preferRelativeResize="0"/>
          <p:nvPr/>
        </p:nvPicPr>
        <p:blipFill>
          <a:blip r:embed="rId6">
            <a:alphaModFix/>
          </a:blip>
          <a:stretch>
            <a:fillRect/>
          </a:stretch>
        </p:blipFill>
        <p:spPr>
          <a:xfrm rot="-1429538" flipH="1">
            <a:off x="603292" y="3493377"/>
            <a:ext cx="1067370" cy="478966"/>
          </a:xfrm>
          <a:prstGeom prst="rect">
            <a:avLst/>
          </a:prstGeom>
          <a:noFill/>
          <a:ln>
            <a:noFill/>
          </a:ln>
        </p:spPr>
      </p:pic>
      <p:cxnSp>
        <p:nvCxnSpPr>
          <p:cNvPr id="712" name="Google Shape;712;p58"/>
          <p:cNvCxnSpPr/>
          <p:nvPr/>
        </p:nvCxnSpPr>
        <p:spPr>
          <a:xfrm>
            <a:off x="1191898" y="3714138"/>
            <a:ext cx="0" cy="487200"/>
          </a:xfrm>
          <a:prstGeom prst="straightConnector1">
            <a:avLst/>
          </a:prstGeom>
          <a:noFill/>
          <a:ln w="9525" cap="flat" cmpd="sng">
            <a:solidFill>
              <a:schemeClr val="dk2"/>
            </a:solidFill>
            <a:prstDash val="solid"/>
            <a:round/>
            <a:headEnd type="none" w="med" len="med"/>
            <a:tailEnd type="triangle" w="med" len="med"/>
          </a:ln>
        </p:spPr>
      </p:cxnSp>
      <p:cxnSp>
        <p:nvCxnSpPr>
          <p:cNvPr id="713" name="Google Shape;713;p58"/>
          <p:cNvCxnSpPr/>
          <p:nvPr/>
        </p:nvCxnSpPr>
        <p:spPr>
          <a:xfrm rot="10800000" flipH="1">
            <a:off x="1601168" y="3403582"/>
            <a:ext cx="500100" cy="186300"/>
          </a:xfrm>
          <a:prstGeom prst="straightConnector1">
            <a:avLst/>
          </a:prstGeom>
          <a:noFill/>
          <a:ln w="9525" cap="flat" cmpd="sng">
            <a:solidFill>
              <a:schemeClr val="dk2"/>
            </a:solidFill>
            <a:prstDash val="solid"/>
            <a:round/>
            <a:headEnd type="none" w="med" len="med"/>
            <a:tailEnd type="triangle" w="med" len="med"/>
          </a:ln>
        </p:spPr>
      </p:cxnSp>
      <p:cxnSp>
        <p:nvCxnSpPr>
          <p:cNvPr id="714" name="Google Shape;714;p58"/>
          <p:cNvCxnSpPr/>
          <p:nvPr/>
        </p:nvCxnSpPr>
        <p:spPr>
          <a:xfrm rot="10800000">
            <a:off x="923658" y="3171173"/>
            <a:ext cx="266400" cy="539700"/>
          </a:xfrm>
          <a:prstGeom prst="straightConnector1">
            <a:avLst/>
          </a:prstGeom>
          <a:noFill/>
          <a:ln w="9525" cap="flat" cmpd="sng">
            <a:solidFill>
              <a:schemeClr val="dk2"/>
            </a:solidFill>
            <a:prstDash val="solid"/>
            <a:round/>
            <a:headEnd type="none" w="med" len="med"/>
            <a:tailEnd type="triangle" w="med" len="med"/>
          </a:ln>
        </p:spPr>
      </p:cxnSp>
      <p:cxnSp>
        <p:nvCxnSpPr>
          <p:cNvPr id="715" name="Google Shape;715;p58"/>
          <p:cNvCxnSpPr/>
          <p:nvPr/>
        </p:nvCxnSpPr>
        <p:spPr>
          <a:xfrm flipH="1">
            <a:off x="226617" y="3966161"/>
            <a:ext cx="500700" cy="192900"/>
          </a:xfrm>
          <a:prstGeom prst="straightConnector1">
            <a:avLst/>
          </a:prstGeom>
          <a:noFill/>
          <a:ln w="9525" cap="flat" cmpd="sng">
            <a:solidFill>
              <a:schemeClr val="dk2"/>
            </a:solidFill>
            <a:prstDash val="solid"/>
            <a:round/>
            <a:headEnd type="none" w="med" len="med"/>
            <a:tailEnd type="triangle" w="med" len="med"/>
          </a:ln>
        </p:spPr>
      </p:cxnSp>
      <p:cxnSp>
        <p:nvCxnSpPr>
          <p:cNvPr id="716" name="Google Shape;716;p58"/>
          <p:cNvCxnSpPr/>
          <p:nvPr/>
        </p:nvCxnSpPr>
        <p:spPr>
          <a:xfrm rot="10800000">
            <a:off x="1185298" y="3253673"/>
            <a:ext cx="6600" cy="457200"/>
          </a:xfrm>
          <a:prstGeom prst="straightConnector1">
            <a:avLst/>
          </a:prstGeom>
          <a:noFill/>
          <a:ln w="9525" cap="flat" cmpd="sng">
            <a:solidFill>
              <a:schemeClr val="dk2"/>
            </a:solidFill>
            <a:prstDash val="dot"/>
            <a:round/>
            <a:headEnd type="none" w="med" len="med"/>
            <a:tailEnd type="none" w="med" len="med"/>
          </a:ln>
        </p:spPr>
      </p:cxnSp>
      <p:cxnSp>
        <p:nvCxnSpPr>
          <p:cNvPr id="717" name="Google Shape;717;p58"/>
          <p:cNvCxnSpPr/>
          <p:nvPr/>
        </p:nvCxnSpPr>
        <p:spPr>
          <a:xfrm>
            <a:off x="1195141" y="3714138"/>
            <a:ext cx="259800" cy="467700"/>
          </a:xfrm>
          <a:prstGeom prst="straightConnector1">
            <a:avLst/>
          </a:prstGeom>
          <a:noFill/>
          <a:ln w="9525" cap="flat" cmpd="sng">
            <a:solidFill>
              <a:schemeClr val="dk2"/>
            </a:solidFill>
            <a:prstDash val="dot"/>
            <a:round/>
            <a:headEnd type="none" w="med" len="med"/>
            <a:tailEnd type="none" w="med" len="med"/>
          </a:ln>
        </p:spPr>
      </p:cxnSp>
      <p:cxnSp>
        <p:nvCxnSpPr>
          <p:cNvPr id="718" name="Google Shape;718;p58"/>
          <p:cNvCxnSpPr/>
          <p:nvPr/>
        </p:nvCxnSpPr>
        <p:spPr>
          <a:xfrm rot="10800000" flipH="1">
            <a:off x="1198384" y="3701238"/>
            <a:ext cx="1084800" cy="12900"/>
          </a:xfrm>
          <a:prstGeom prst="straightConnector1">
            <a:avLst/>
          </a:prstGeom>
          <a:noFill/>
          <a:ln w="9525" cap="flat" cmpd="sng">
            <a:solidFill>
              <a:schemeClr val="dk2"/>
            </a:solidFill>
            <a:prstDash val="dot"/>
            <a:round/>
            <a:headEnd type="none" w="med" len="med"/>
            <a:tailEnd type="none" w="med" len="med"/>
          </a:ln>
        </p:spPr>
      </p:cxnSp>
      <p:cxnSp>
        <p:nvCxnSpPr>
          <p:cNvPr id="719" name="Google Shape;719;p58"/>
          <p:cNvCxnSpPr/>
          <p:nvPr/>
        </p:nvCxnSpPr>
        <p:spPr>
          <a:xfrm rot="10800000" flipH="1">
            <a:off x="1198384" y="3521214"/>
            <a:ext cx="964800" cy="196200"/>
          </a:xfrm>
          <a:prstGeom prst="straightConnector1">
            <a:avLst/>
          </a:prstGeom>
          <a:noFill/>
          <a:ln w="9525" cap="flat" cmpd="sng">
            <a:solidFill>
              <a:schemeClr val="dk2"/>
            </a:solidFill>
            <a:prstDash val="dash"/>
            <a:round/>
            <a:headEnd type="none" w="med" len="med"/>
            <a:tailEnd type="stealth" w="med" len="med"/>
          </a:ln>
        </p:spPr>
      </p:cxnSp>
      <p:sp>
        <p:nvSpPr>
          <p:cNvPr id="720" name="Google Shape;720;p58"/>
          <p:cNvSpPr/>
          <p:nvPr/>
        </p:nvSpPr>
        <p:spPr>
          <a:xfrm>
            <a:off x="1600982" y="3631144"/>
            <a:ext cx="44100" cy="144600"/>
          </a:xfrm>
          <a:prstGeom prst="arc">
            <a:avLst>
              <a:gd name="adj1" fmla="val 16200000"/>
              <a:gd name="adj2" fmla="val 3044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8"/>
          <p:cNvSpPr/>
          <p:nvPr/>
        </p:nvSpPr>
        <p:spPr>
          <a:xfrm>
            <a:off x="1718808" y="3536660"/>
            <a:ext cx="44100" cy="119400"/>
          </a:xfrm>
          <a:prstGeom prst="arc">
            <a:avLst>
              <a:gd name="adj1" fmla="val 16200000"/>
              <a:gd name="adj2" fmla="val 3044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8"/>
          <p:cNvSpPr/>
          <p:nvPr/>
        </p:nvSpPr>
        <p:spPr>
          <a:xfrm>
            <a:off x="1778036" y="3485480"/>
            <a:ext cx="209700" cy="4209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8"/>
          <p:cNvSpPr txBox="1"/>
          <p:nvPr/>
        </p:nvSpPr>
        <p:spPr>
          <a:xfrm>
            <a:off x="1536468" y="3614132"/>
            <a:ext cx="100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γ</a:t>
            </a:r>
            <a:endParaRPr>
              <a:latin typeface="Century Gothic"/>
              <a:ea typeface="Century Gothic"/>
              <a:cs typeface="Century Gothic"/>
              <a:sym typeface="Century Gothic"/>
            </a:endParaRPr>
          </a:p>
        </p:txBody>
      </p:sp>
      <p:sp>
        <p:nvSpPr>
          <p:cNvPr id="724" name="Google Shape;724;p58"/>
          <p:cNvSpPr txBox="1"/>
          <p:nvPr/>
        </p:nvSpPr>
        <p:spPr>
          <a:xfrm>
            <a:off x="1955056" y="3468525"/>
            <a:ext cx="1683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θ</a:t>
            </a:r>
            <a:endParaRPr>
              <a:latin typeface="Century Gothic"/>
              <a:ea typeface="Century Gothic"/>
              <a:cs typeface="Century Gothic"/>
              <a:sym typeface="Century Gothic"/>
            </a:endParaRPr>
          </a:p>
        </p:txBody>
      </p:sp>
      <p:sp>
        <p:nvSpPr>
          <p:cNvPr id="725" name="Google Shape;725;p58"/>
          <p:cNvSpPr txBox="1"/>
          <p:nvPr/>
        </p:nvSpPr>
        <p:spPr>
          <a:xfrm>
            <a:off x="1597291" y="3256886"/>
            <a:ext cx="100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𝛼</a:t>
            </a:r>
            <a:endParaRPr>
              <a:latin typeface="Century Gothic"/>
              <a:ea typeface="Century Gothic"/>
              <a:cs typeface="Century Gothic"/>
              <a:sym typeface="Century Gothic"/>
            </a:endParaRPr>
          </a:p>
        </p:txBody>
      </p:sp>
      <p:sp>
        <p:nvSpPr>
          <p:cNvPr id="726" name="Google Shape;726;p58"/>
          <p:cNvSpPr txBox="1"/>
          <p:nvPr/>
        </p:nvSpPr>
        <p:spPr>
          <a:xfrm>
            <a:off x="1006451" y="3261477"/>
            <a:ext cx="100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θ</a:t>
            </a:r>
            <a:endParaRPr>
              <a:latin typeface="Century Gothic"/>
              <a:ea typeface="Century Gothic"/>
              <a:cs typeface="Century Gothic"/>
              <a:sym typeface="Century Gothic"/>
            </a:endParaRPr>
          </a:p>
        </p:txBody>
      </p:sp>
      <p:sp>
        <p:nvSpPr>
          <p:cNvPr id="727" name="Google Shape;727;p58"/>
          <p:cNvSpPr/>
          <p:nvPr/>
        </p:nvSpPr>
        <p:spPr>
          <a:xfrm rot="-3031266">
            <a:off x="1094119" y="3536811"/>
            <a:ext cx="121266" cy="118844"/>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8"/>
          <p:cNvSpPr/>
          <p:nvPr/>
        </p:nvSpPr>
        <p:spPr>
          <a:xfrm rot="6522236">
            <a:off x="1155752" y="3775177"/>
            <a:ext cx="101036" cy="143635"/>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8"/>
          <p:cNvSpPr txBox="1"/>
          <p:nvPr/>
        </p:nvSpPr>
        <p:spPr>
          <a:xfrm>
            <a:off x="1191868" y="3913994"/>
            <a:ext cx="1008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θ</a:t>
            </a:r>
            <a:endParaRPr>
              <a:latin typeface="Century Gothic"/>
              <a:ea typeface="Century Gothic"/>
              <a:cs typeface="Century Gothic"/>
              <a:sym typeface="Century Gothic"/>
            </a:endParaRPr>
          </a:p>
        </p:txBody>
      </p:sp>
      <p:sp>
        <p:nvSpPr>
          <p:cNvPr id="730" name="Google Shape;730;p58"/>
          <p:cNvSpPr txBox="1"/>
          <p:nvPr/>
        </p:nvSpPr>
        <p:spPr>
          <a:xfrm>
            <a:off x="746068" y="3158279"/>
            <a:ext cx="78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L</a:t>
            </a:r>
            <a:endParaRPr>
              <a:latin typeface="Century Gothic"/>
              <a:ea typeface="Century Gothic"/>
              <a:cs typeface="Century Gothic"/>
              <a:sym typeface="Century Gothic"/>
            </a:endParaRPr>
          </a:p>
        </p:txBody>
      </p:sp>
      <p:sp>
        <p:nvSpPr>
          <p:cNvPr id="731" name="Google Shape;731;p58"/>
          <p:cNvSpPr txBox="1"/>
          <p:nvPr/>
        </p:nvSpPr>
        <p:spPr>
          <a:xfrm>
            <a:off x="920311" y="3966148"/>
            <a:ext cx="78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W</a:t>
            </a:r>
            <a:endParaRPr>
              <a:latin typeface="Century Gothic"/>
              <a:ea typeface="Century Gothic"/>
              <a:cs typeface="Century Gothic"/>
              <a:sym typeface="Century Gothic"/>
            </a:endParaRPr>
          </a:p>
        </p:txBody>
      </p:sp>
      <p:sp>
        <p:nvSpPr>
          <p:cNvPr id="732" name="Google Shape;732;p58"/>
          <p:cNvSpPr txBox="1"/>
          <p:nvPr/>
        </p:nvSpPr>
        <p:spPr>
          <a:xfrm>
            <a:off x="1811921" y="3155104"/>
            <a:ext cx="78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T</a:t>
            </a:r>
            <a:endParaRPr>
              <a:latin typeface="Century Gothic"/>
              <a:ea typeface="Century Gothic"/>
              <a:cs typeface="Century Gothic"/>
              <a:sym typeface="Century Gothic"/>
            </a:endParaRPr>
          </a:p>
        </p:txBody>
      </p:sp>
      <p:sp>
        <p:nvSpPr>
          <p:cNvPr id="733" name="Google Shape;733;p58"/>
          <p:cNvSpPr txBox="1"/>
          <p:nvPr/>
        </p:nvSpPr>
        <p:spPr>
          <a:xfrm>
            <a:off x="240300" y="3794667"/>
            <a:ext cx="786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FFFFFF"/>
                </a:highlight>
                <a:latin typeface="Century Gothic"/>
                <a:ea typeface="Century Gothic"/>
                <a:cs typeface="Century Gothic"/>
                <a:sym typeface="Century Gothic"/>
              </a:rPr>
              <a:t>D</a:t>
            </a:r>
            <a:endParaRPr>
              <a:latin typeface="Century Gothic"/>
              <a:ea typeface="Century Gothic"/>
              <a:cs typeface="Century Gothic"/>
              <a:sym typeface="Century Gothic"/>
            </a:endParaRPr>
          </a:p>
        </p:txBody>
      </p:sp>
      <p:pic>
        <p:nvPicPr>
          <p:cNvPr id="734" name="Google Shape;734;p58"/>
          <p:cNvPicPr preferRelativeResize="0"/>
          <p:nvPr/>
        </p:nvPicPr>
        <p:blipFill>
          <a:blip r:embed="rId7">
            <a:alphaModFix/>
          </a:blip>
          <a:stretch>
            <a:fillRect/>
          </a:stretch>
        </p:blipFill>
        <p:spPr>
          <a:xfrm>
            <a:off x="2971152" y="3447600"/>
            <a:ext cx="1704975" cy="320225"/>
          </a:xfrm>
          <a:prstGeom prst="rect">
            <a:avLst/>
          </a:prstGeom>
          <a:noFill/>
          <a:ln>
            <a:noFill/>
          </a:ln>
        </p:spPr>
      </p:pic>
      <p:pic>
        <p:nvPicPr>
          <p:cNvPr id="735" name="Google Shape;735;p58"/>
          <p:cNvPicPr preferRelativeResize="0"/>
          <p:nvPr/>
        </p:nvPicPr>
        <p:blipFill>
          <a:blip r:embed="rId8">
            <a:alphaModFix/>
          </a:blip>
          <a:stretch>
            <a:fillRect/>
          </a:stretch>
        </p:blipFill>
        <p:spPr>
          <a:xfrm>
            <a:off x="4803525" y="3378060"/>
            <a:ext cx="1167750" cy="428175"/>
          </a:xfrm>
          <a:prstGeom prst="rect">
            <a:avLst/>
          </a:prstGeom>
          <a:noFill/>
          <a:ln>
            <a:noFill/>
          </a:ln>
        </p:spPr>
      </p:pic>
      <p:pic>
        <p:nvPicPr>
          <p:cNvPr id="736" name="Google Shape;736;p58"/>
          <p:cNvPicPr preferRelativeResize="0"/>
          <p:nvPr/>
        </p:nvPicPr>
        <p:blipFill>
          <a:blip r:embed="rId9">
            <a:alphaModFix/>
          </a:blip>
          <a:stretch>
            <a:fillRect/>
          </a:stretch>
        </p:blipFill>
        <p:spPr>
          <a:xfrm>
            <a:off x="6117847" y="3509113"/>
            <a:ext cx="1084800" cy="128962"/>
          </a:xfrm>
          <a:prstGeom prst="rect">
            <a:avLst/>
          </a:prstGeom>
          <a:noFill/>
          <a:ln>
            <a:noFill/>
          </a:ln>
        </p:spPr>
      </p:pic>
      <p:pic>
        <p:nvPicPr>
          <p:cNvPr id="737" name="Google Shape;737;p58"/>
          <p:cNvPicPr preferRelativeResize="0"/>
          <p:nvPr/>
        </p:nvPicPr>
        <p:blipFill>
          <a:blip r:embed="rId10">
            <a:alphaModFix/>
          </a:blip>
          <a:stretch>
            <a:fillRect/>
          </a:stretch>
        </p:blipFill>
        <p:spPr>
          <a:xfrm>
            <a:off x="3281449" y="2647991"/>
            <a:ext cx="3653700" cy="347971"/>
          </a:xfrm>
          <a:prstGeom prst="rect">
            <a:avLst/>
          </a:prstGeom>
          <a:noFill/>
          <a:ln>
            <a:noFill/>
          </a:ln>
        </p:spPr>
      </p:pic>
      <p:pic>
        <p:nvPicPr>
          <p:cNvPr id="738" name="Google Shape;738;p58"/>
          <p:cNvPicPr preferRelativeResize="0"/>
          <p:nvPr/>
        </p:nvPicPr>
        <p:blipFill>
          <a:blip r:embed="rId11">
            <a:alphaModFix/>
          </a:blip>
          <a:stretch>
            <a:fillRect/>
          </a:stretch>
        </p:blipFill>
        <p:spPr>
          <a:xfrm>
            <a:off x="3281450" y="3112638"/>
            <a:ext cx="3653700" cy="178918"/>
          </a:xfrm>
          <a:prstGeom prst="rect">
            <a:avLst/>
          </a:prstGeom>
          <a:noFill/>
          <a:ln>
            <a:noFill/>
          </a:ln>
        </p:spPr>
      </p:pic>
      <p:pic>
        <p:nvPicPr>
          <p:cNvPr id="739" name="Google Shape;739;p58"/>
          <p:cNvPicPr preferRelativeResize="0"/>
          <p:nvPr/>
        </p:nvPicPr>
        <p:blipFill>
          <a:blip r:embed="rId12">
            <a:alphaModFix/>
          </a:blip>
          <a:stretch>
            <a:fillRect/>
          </a:stretch>
        </p:blipFill>
        <p:spPr>
          <a:xfrm>
            <a:off x="2996239" y="3871185"/>
            <a:ext cx="2701646" cy="276900"/>
          </a:xfrm>
          <a:prstGeom prst="rect">
            <a:avLst/>
          </a:prstGeom>
          <a:noFill/>
          <a:ln>
            <a:noFill/>
          </a:ln>
        </p:spPr>
      </p:pic>
      <p:graphicFrame>
        <p:nvGraphicFramePr>
          <p:cNvPr id="740" name="Google Shape;740;p58"/>
          <p:cNvGraphicFramePr/>
          <p:nvPr/>
        </p:nvGraphicFramePr>
        <p:xfrm>
          <a:off x="7500175" y="1775370"/>
          <a:ext cx="2817550" cy="1341000"/>
        </p:xfrm>
        <a:graphic>
          <a:graphicData uri="http://schemas.openxmlformats.org/drawingml/2006/table">
            <a:tbl>
              <a:tblPr>
                <a:noFill/>
                <a:tableStyleId>{0FD32931-E195-47BC-A05E-236D1704FF6A}</a:tableStyleId>
              </a:tblPr>
              <a:tblGrid>
                <a:gridCol w="1193325">
                  <a:extLst>
                    <a:ext uri="{9D8B030D-6E8A-4147-A177-3AD203B41FA5}">
                      <a16:colId xmlns:a16="http://schemas.microsoft.com/office/drawing/2014/main" val="20000"/>
                    </a:ext>
                  </a:extLst>
                </a:gridCol>
                <a:gridCol w="813850">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8.16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1.33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993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36.7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16.4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pic>
        <p:nvPicPr>
          <p:cNvPr id="741" name="Google Shape;741;p58"/>
          <p:cNvPicPr preferRelativeResize="0"/>
          <p:nvPr/>
        </p:nvPicPr>
        <p:blipFill>
          <a:blip r:embed="rId13">
            <a:alphaModFix/>
          </a:blip>
          <a:stretch>
            <a:fillRect/>
          </a:stretch>
        </p:blipFill>
        <p:spPr>
          <a:xfrm>
            <a:off x="3258692" y="4245897"/>
            <a:ext cx="1333030" cy="320225"/>
          </a:xfrm>
          <a:prstGeom prst="rect">
            <a:avLst/>
          </a:prstGeom>
          <a:noFill/>
          <a:ln>
            <a:noFill/>
          </a:ln>
        </p:spPr>
      </p:pic>
      <p:cxnSp>
        <p:nvCxnSpPr>
          <p:cNvPr id="742" name="Google Shape;742;p58"/>
          <p:cNvCxnSpPr/>
          <p:nvPr/>
        </p:nvCxnSpPr>
        <p:spPr>
          <a:xfrm>
            <a:off x="4895875" y="1351325"/>
            <a:ext cx="641100" cy="0"/>
          </a:xfrm>
          <a:prstGeom prst="straightConnector1">
            <a:avLst/>
          </a:prstGeom>
          <a:noFill/>
          <a:ln w="9525" cap="flat" cmpd="sng">
            <a:solidFill>
              <a:schemeClr val="dk2"/>
            </a:solidFill>
            <a:prstDash val="solid"/>
            <a:round/>
            <a:headEnd type="none" w="med" len="med"/>
            <a:tailEnd type="stealth" w="med" len="med"/>
          </a:ln>
        </p:spPr>
      </p:cxnSp>
      <p:cxnSp>
        <p:nvCxnSpPr>
          <p:cNvPr id="743" name="Google Shape;743;p58"/>
          <p:cNvCxnSpPr/>
          <p:nvPr/>
        </p:nvCxnSpPr>
        <p:spPr>
          <a:xfrm>
            <a:off x="4895875" y="1553125"/>
            <a:ext cx="641100" cy="0"/>
          </a:xfrm>
          <a:prstGeom prst="straightConnector1">
            <a:avLst/>
          </a:prstGeom>
          <a:noFill/>
          <a:ln w="9525" cap="flat" cmpd="sng">
            <a:solidFill>
              <a:schemeClr val="dk2"/>
            </a:solidFill>
            <a:prstDash val="solid"/>
            <a:round/>
            <a:headEnd type="none" w="med" len="med"/>
            <a:tailEnd type="stealth" w="med" len="med"/>
          </a:ln>
        </p:spPr>
      </p:cxnSp>
      <p:cxnSp>
        <p:nvCxnSpPr>
          <p:cNvPr id="744" name="Google Shape;744;p58"/>
          <p:cNvCxnSpPr/>
          <p:nvPr/>
        </p:nvCxnSpPr>
        <p:spPr>
          <a:xfrm>
            <a:off x="4895875" y="1758625"/>
            <a:ext cx="641100" cy="0"/>
          </a:xfrm>
          <a:prstGeom prst="straightConnector1">
            <a:avLst/>
          </a:prstGeom>
          <a:noFill/>
          <a:ln w="9525" cap="flat" cmpd="sng">
            <a:solidFill>
              <a:schemeClr val="dk2"/>
            </a:solidFill>
            <a:prstDash val="solid"/>
            <a:round/>
            <a:headEnd type="none" w="med" len="med"/>
            <a:tailEnd type="stealth" w="med" len="med"/>
          </a:ln>
        </p:spPr>
      </p:cxnSp>
      <p:pic>
        <p:nvPicPr>
          <p:cNvPr id="745" name="Google Shape;745;p58"/>
          <p:cNvPicPr preferRelativeResize="0"/>
          <p:nvPr/>
        </p:nvPicPr>
        <p:blipFill rotWithShape="1">
          <a:blip r:embed="rId14">
            <a:alphaModFix/>
          </a:blip>
          <a:srcRect l="30857" t="31549" r="30622" b="35079"/>
          <a:stretch/>
        </p:blipFill>
        <p:spPr>
          <a:xfrm flipH="1">
            <a:off x="3017103" y="4333098"/>
            <a:ext cx="168300" cy="145809"/>
          </a:xfrm>
          <a:prstGeom prst="rect">
            <a:avLst/>
          </a:prstGeom>
          <a:noFill/>
          <a:ln>
            <a:noFill/>
          </a:ln>
        </p:spPr>
      </p:pic>
      <p:sp>
        <p:nvSpPr>
          <p:cNvPr id="746" name="Google Shape;746;p58"/>
          <p:cNvSpPr txBox="1">
            <a:spLocks noGrp="1"/>
          </p:cNvSpPr>
          <p:nvPr>
            <p:ph type="sldNum" idx="12"/>
          </p:nvPr>
        </p:nvSpPr>
        <p:spPr>
          <a:xfrm>
            <a:off x="9487452" y="4737675"/>
            <a:ext cx="83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
        <p:nvSpPr>
          <p:cNvPr id="747" name="Google Shape;747;p58"/>
          <p:cNvSpPr txBox="1"/>
          <p:nvPr/>
        </p:nvSpPr>
        <p:spPr>
          <a:xfrm>
            <a:off x="5459400" y="4242325"/>
            <a:ext cx="1828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Climbout satisfies  </a:t>
            </a:r>
            <a:r>
              <a:rPr lang="en" sz="1200" b="1">
                <a:solidFill>
                  <a:srgbClr val="F1C232"/>
                </a:solidFill>
                <a:latin typeface="Calibri"/>
                <a:ea typeface="Calibri"/>
                <a:cs typeface="Calibri"/>
                <a:sym typeface="Calibri"/>
              </a:rPr>
              <a:t>FR3</a:t>
            </a:r>
            <a:endParaRPr sz="1200" b="1">
              <a:solidFill>
                <a:srgbClr val="F1C232"/>
              </a:solidFill>
              <a:latin typeface="Calibri"/>
              <a:ea typeface="Calibri"/>
              <a:cs typeface="Calibri"/>
              <a:sym typeface="Calibri"/>
            </a:endParaRPr>
          </a:p>
        </p:txBody>
      </p:sp>
      <p:pic>
        <p:nvPicPr>
          <p:cNvPr id="748" name="Google Shape;748;p58"/>
          <p:cNvPicPr preferRelativeResize="0"/>
          <p:nvPr/>
        </p:nvPicPr>
        <p:blipFill>
          <a:blip r:embed="rId15">
            <a:alphaModFix/>
          </a:blip>
          <a:stretch>
            <a:fillRect/>
          </a:stretch>
        </p:blipFill>
        <p:spPr>
          <a:xfrm>
            <a:off x="7102462" y="4265674"/>
            <a:ext cx="332855" cy="322625"/>
          </a:xfrm>
          <a:prstGeom prst="rect">
            <a:avLst/>
          </a:prstGeom>
          <a:noFill/>
          <a:ln>
            <a:noFill/>
          </a:ln>
        </p:spPr>
      </p:pic>
      <p:sp>
        <p:nvSpPr>
          <p:cNvPr id="749" name="Google Shape;749;p58"/>
          <p:cNvSpPr txBox="1"/>
          <p:nvPr/>
        </p:nvSpPr>
        <p:spPr>
          <a:xfrm>
            <a:off x="5717625" y="1194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16" action="ppaction://hlinksldjump"/>
              </a:rPr>
              <a:t>Appendix Slide</a:t>
            </a:r>
            <a:endParaRPr sz="10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1000"/>
                                        <p:tgtEl>
                                          <p:spTgt spid="703"/>
                                        </p:tgtEl>
                                      </p:cBhvr>
                                    </p:animEffect>
                                  </p:childTnLst>
                                </p:cTn>
                              </p:par>
                              <p:par>
                                <p:cTn id="8" presetID="10" presetClass="entr" presetSubtype="0" fill="hold" nodeType="withEffect">
                                  <p:stCondLst>
                                    <p:cond delay="0"/>
                                  </p:stCondLst>
                                  <p:childTnLst>
                                    <p:set>
                                      <p:cBhvr>
                                        <p:cTn id="9" dur="1" fill="hold">
                                          <p:stCondLst>
                                            <p:cond delay="0"/>
                                          </p:stCondLst>
                                        </p:cTn>
                                        <p:tgtEl>
                                          <p:spTgt spid="702"/>
                                        </p:tgtEl>
                                        <p:attrNameLst>
                                          <p:attrName>style.visibility</p:attrName>
                                        </p:attrNameLst>
                                      </p:cBhvr>
                                      <p:to>
                                        <p:strVal val="visible"/>
                                      </p:to>
                                    </p:set>
                                    <p:animEffect transition="in" filter="fade">
                                      <p:cBhvr>
                                        <p:cTn id="10" dur="1000"/>
                                        <p:tgtEl>
                                          <p:spTgt spid="702"/>
                                        </p:tgtEl>
                                      </p:cBhvr>
                                    </p:animEffect>
                                  </p:childTnLst>
                                </p:cTn>
                              </p:par>
                              <p:par>
                                <p:cTn id="11" presetID="10" presetClass="entr" presetSubtype="0" fill="hold" nodeType="withEffect">
                                  <p:stCondLst>
                                    <p:cond delay="0"/>
                                  </p:stCondLst>
                                  <p:childTnLst>
                                    <p:set>
                                      <p:cBhvr>
                                        <p:cTn id="12" dur="1" fill="hold">
                                          <p:stCondLst>
                                            <p:cond delay="0"/>
                                          </p:stCondLst>
                                        </p:cTn>
                                        <p:tgtEl>
                                          <p:spTgt spid="742"/>
                                        </p:tgtEl>
                                        <p:attrNameLst>
                                          <p:attrName>style.visibility</p:attrName>
                                        </p:attrNameLst>
                                      </p:cBhvr>
                                      <p:to>
                                        <p:strVal val="visible"/>
                                      </p:to>
                                    </p:set>
                                    <p:animEffect transition="in" filter="fade">
                                      <p:cBhvr>
                                        <p:cTn id="13" dur="1000"/>
                                        <p:tgtEl>
                                          <p:spTgt spid="742"/>
                                        </p:tgtEl>
                                      </p:cBhvr>
                                    </p:animEffect>
                                  </p:childTnLst>
                                </p:cTn>
                              </p:par>
                              <p:par>
                                <p:cTn id="14" presetID="10" presetClass="entr" presetSubtype="0" fill="hold" nodeType="withEffect">
                                  <p:stCondLst>
                                    <p:cond delay="0"/>
                                  </p:stCondLst>
                                  <p:childTnLst>
                                    <p:set>
                                      <p:cBhvr>
                                        <p:cTn id="15" dur="1" fill="hold">
                                          <p:stCondLst>
                                            <p:cond delay="0"/>
                                          </p:stCondLst>
                                        </p:cTn>
                                        <p:tgtEl>
                                          <p:spTgt spid="744"/>
                                        </p:tgtEl>
                                        <p:attrNameLst>
                                          <p:attrName>style.visibility</p:attrName>
                                        </p:attrNameLst>
                                      </p:cBhvr>
                                      <p:to>
                                        <p:strVal val="visible"/>
                                      </p:to>
                                    </p:set>
                                    <p:animEffect transition="in" filter="fade">
                                      <p:cBhvr>
                                        <p:cTn id="16" dur="1000"/>
                                        <p:tgtEl>
                                          <p:spTgt spid="744"/>
                                        </p:tgtEl>
                                      </p:cBhvr>
                                    </p:animEffect>
                                  </p:childTnLst>
                                </p:cTn>
                              </p:par>
                              <p:par>
                                <p:cTn id="17" presetID="10" presetClass="entr" presetSubtype="0" fill="hold" nodeType="withEffect">
                                  <p:stCondLst>
                                    <p:cond delay="0"/>
                                  </p:stCondLst>
                                  <p:childTnLst>
                                    <p:set>
                                      <p:cBhvr>
                                        <p:cTn id="18" dur="1" fill="hold">
                                          <p:stCondLst>
                                            <p:cond delay="0"/>
                                          </p:stCondLst>
                                        </p:cTn>
                                        <p:tgtEl>
                                          <p:spTgt spid="743"/>
                                        </p:tgtEl>
                                        <p:attrNameLst>
                                          <p:attrName>style.visibility</p:attrName>
                                        </p:attrNameLst>
                                      </p:cBhvr>
                                      <p:to>
                                        <p:strVal val="visible"/>
                                      </p:to>
                                    </p:set>
                                    <p:animEffect transition="in" filter="fade">
                                      <p:cBhvr>
                                        <p:cTn id="19" dur="1000"/>
                                        <p:tgtEl>
                                          <p:spTgt spid="7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04"/>
                                        </p:tgtEl>
                                        <p:attrNameLst>
                                          <p:attrName>style.visibility</p:attrName>
                                        </p:attrNameLst>
                                      </p:cBhvr>
                                      <p:to>
                                        <p:strVal val="visible"/>
                                      </p:to>
                                    </p:set>
                                    <p:animEffect transition="in" filter="fade">
                                      <p:cBhvr>
                                        <p:cTn id="24" dur="1000"/>
                                        <p:tgtEl>
                                          <p:spTgt spid="704"/>
                                        </p:tgtEl>
                                      </p:cBhvr>
                                    </p:animEffect>
                                  </p:childTnLst>
                                </p:cTn>
                              </p:par>
                              <p:par>
                                <p:cTn id="25" presetID="10" presetClass="entr" presetSubtype="0" fill="hold" nodeType="withEffect">
                                  <p:stCondLst>
                                    <p:cond delay="0"/>
                                  </p:stCondLst>
                                  <p:childTnLst>
                                    <p:set>
                                      <p:cBhvr>
                                        <p:cTn id="26" dur="1" fill="hold">
                                          <p:stCondLst>
                                            <p:cond delay="0"/>
                                          </p:stCondLst>
                                        </p:cTn>
                                        <p:tgtEl>
                                          <p:spTgt spid="737"/>
                                        </p:tgtEl>
                                        <p:attrNameLst>
                                          <p:attrName>style.visibility</p:attrName>
                                        </p:attrNameLst>
                                      </p:cBhvr>
                                      <p:to>
                                        <p:strVal val="visible"/>
                                      </p:to>
                                    </p:set>
                                    <p:animEffect transition="in" filter="fade">
                                      <p:cBhvr>
                                        <p:cTn id="27" dur="1000"/>
                                        <p:tgtEl>
                                          <p:spTgt spid="737"/>
                                        </p:tgtEl>
                                      </p:cBhvr>
                                    </p:animEffect>
                                  </p:childTnLst>
                                </p:cTn>
                              </p:par>
                              <p:par>
                                <p:cTn id="28" presetID="10" presetClass="entr" presetSubtype="0" fill="hold" nodeType="withEffect">
                                  <p:stCondLst>
                                    <p:cond delay="0"/>
                                  </p:stCondLst>
                                  <p:childTnLst>
                                    <p:set>
                                      <p:cBhvr>
                                        <p:cTn id="29" dur="1" fill="hold">
                                          <p:stCondLst>
                                            <p:cond delay="0"/>
                                          </p:stCondLst>
                                        </p:cTn>
                                        <p:tgtEl>
                                          <p:spTgt spid="738"/>
                                        </p:tgtEl>
                                        <p:attrNameLst>
                                          <p:attrName>style.visibility</p:attrName>
                                        </p:attrNameLst>
                                      </p:cBhvr>
                                      <p:to>
                                        <p:strVal val="visible"/>
                                      </p:to>
                                    </p:set>
                                    <p:animEffect transition="in" filter="fade">
                                      <p:cBhvr>
                                        <p:cTn id="30" dur="1000"/>
                                        <p:tgtEl>
                                          <p:spTgt spid="7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11"/>
                                        </p:tgtEl>
                                        <p:attrNameLst>
                                          <p:attrName>style.visibility</p:attrName>
                                        </p:attrNameLst>
                                      </p:cBhvr>
                                      <p:to>
                                        <p:strVal val="visible"/>
                                      </p:to>
                                    </p:set>
                                    <p:animEffect transition="in" filter="fade">
                                      <p:cBhvr>
                                        <p:cTn id="35" dur="1000"/>
                                        <p:tgtEl>
                                          <p:spTgt spid="711"/>
                                        </p:tgtEl>
                                      </p:cBhvr>
                                    </p:animEffect>
                                  </p:childTnLst>
                                </p:cTn>
                              </p:par>
                              <p:par>
                                <p:cTn id="36" presetID="10" presetClass="entr" presetSubtype="0" fill="hold" nodeType="withEffect">
                                  <p:stCondLst>
                                    <p:cond delay="0"/>
                                  </p:stCondLst>
                                  <p:childTnLst>
                                    <p:set>
                                      <p:cBhvr>
                                        <p:cTn id="37" dur="1" fill="hold">
                                          <p:stCondLst>
                                            <p:cond delay="0"/>
                                          </p:stCondLst>
                                        </p:cTn>
                                        <p:tgtEl>
                                          <p:spTgt spid="712"/>
                                        </p:tgtEl>
                                        <p:attrNameLst>
                                          <p:attrName>style.visibility</p:attrName>
                                        </p:attrNameLst>
                                      </p:cBhvr>
                                      <p:to>
                                        <p:strVal val="visible"/>
                                      </p:to>
                                    </p:set>
                                    <p:animEffect transition="in" filter="fade">
                                      <p:cBhvr>
                                        <p:cTn id="38" dur="1000"/>
                                        <p:tgtEl>
                                          <p:spTgt spid="712"/>
                                        </p:tgtEl>
                                      </p:cBhvr>
                                    </p:animEffect>
                                  </p:childTnLst>
                                </p:cTn>
                              </p:par>
                              <p:par>
                                <p:cTn id="39" presetID="10" presetClass="entr" presetSubtype="0" fill="hold" nodeType="withEffect">
                                  <p:stCondLst>
                                    <p:cond delay="0"/>
                                  </p:stCondLst>
                                  <p:childTnLst>
                                    <p:set>
                                      <p:cBhvr>
                                        <p:cTn id="40" dur="1" fill="hold">
                                          <p:stCondLst>
                                            <p:cond delay="0"/>
                                          </p:stCondLst>
                                        </p:cTn>
                                        <p:tgtEl>
                                          <p:spTgt spid="713"/>
                                        </p:tgtEl>
                                        <p:attrNameLst>
                                          <p:attrName>style.visibility</p:attrName>
                                        </p:attrNameLst>
                                      </p:cBhvr>
                                      <p:to>
                                        <p:strVal val="visible"/>
                                      </p:to>
                                    </p:set>
                                    <p:animEffect transition="in" filter="fade">
                                      <p:cBhvr>
                                        <p:cTn id="41" dur="1000"/>
                                        <p:tgtEl>
                                          <p:spTgt spid="713"/>
                                        </p:tgtEl>
                                      </p:cBhvr>
                                    </p:animEffect>
                                  </p:childTnLst>
                                </p:cTn>
                              </p:par>
                              <p:par>
                                <p:cTn id="42" presetID="10" presetClass="entr" presetSubtype="0" fill="hold" nodeType="withEffect">
                                  <p:stCondLst>
                                    <p:cond delay="0"/>
                                  </p:stCondLst>
                                  <p:childTnLst>
                                    <p:set>
                                      <p:cBhvr>
                                        <p:cTn id="43" dur="1" fill="hold">
                                          <p:stCondLst>
                                            <p:cond delay="0"/>
                                          </p:stCondLst>
                                        </p:cTn>
                                        <p:tgtEl>
                                          <p:spTgt spid="714"/>
                                        </p:tgtEl>
                                        <p:attrNameLst>
                                          <p:attrName>style.visibility</p:attrName>
                                        </p:attrNameLst>
                                      </p:cBhvr>
                                      <p:to>
                                        <p:strVal val="visible"/>
                                      </p:to>
                                    </p:set>
                                    <p:animEffect transition="in" filter="fade">
                                      <p:cBhvr>
                                        <p:cTn id="44" dur="1000"/>
                                        <p:tgtEl>
                                          <p:spTgt spid="714"/>
                                        </p:tgtEl>
                                      </p:cBhvr>
                                    </p:animEffect>
                                  </p:childTnLst>
                                </p:cTn>
                              </p:par>
                              <p:par>
                                <p:cTn id="45" presetID="10" presetClass="entr" presetSubtype="0" fill="hold" nodeType="withEffect">
                                  <p:stCondLst>
                                    <p:cond delay="0"/>
                                  </p:stCondLst>
                                  <p:childTnLst>
                                    <p:set>
                                      <p:cBhvr>
                                        <p:cTn id="46" dur="1" fill="hold">
                                          <p:stCondLst>
                                            <p:cond delay="0"/>
                                          </p:stCondLst>
                                        </p:cTn>
                                        <p:tgtEl>
                                          <p:spTgt spid="715"/>
                                        </p:tgtEl>
                                        <p:attrNameLst>
                                          <p:attrName>style.visibility</p:attrName>
                                        </p:attrNameLst>
                                      </p:cBhvr>
                                      <p:to>
                                        <p:strVal val="visible"/>
                                      </p:to>
                                    </p:set>
                                    <p:animEffect transition="in" filter="fade">
                                      <p:cBhvr>
                                        <p:cTn id="47" dur="1000"/>
                                        <p:tgtEl>
                                          <p:spTgt spid="715"/>
                                        </p:tgtEl>
                                      </p:cBhvr>
                                    </p:animEffect>
                                  </p:childTnLst>
                                </p:cTn>
                              </p:par>
                              <p:par>
                                <p:cTn id="48" presetID="10" presetClass="entr" presetSubtype="0" fill="hold" nodeType="withEffect">
                                  <p:stCondLst>
                                    <p:cond delay="0"/>
                                  </p:stCondLst>
                                  <p:childTnLst>
                                    <p:set>
                                      <p:cBhvr>
                                        <p:cTn id="49" dur="1" fill="hold">
                                          <p:stCondLst>
                                            <p:cond delay="0"/>
                                          </p:stCondLst>
                                        </p:cTn>
                                        <p:tgtEl>
                                          <p:spTgt spid="716"/>
                                        </p:tgtEl>
                                        <p:attrNameLst>
                                          <p:attrName>style.visibility</p:attrName>
                                        </p:attrNameLst>
                                      </p:cBhvr>
                                      <p:to>
                                        <p:strVal val="visible"/>
                                      </p:to>
                                    </p:set>
                                    <p:animEffect transition="in" filter="fade">
                                      <p:cBhvr>
                                        <p:cTn id="50" dur="1000"/>
                                        <p:tgtEl>
                                          <p:spTgt spid="716"/>
                                        </p:tgtEl>
                                      </p:cBhvr>
                                    </p:animEffect>
                                  </p:childTnLst>
                                </p:cTn>
                              </p:par>
                              <p:par>
                                <p:cTn id="51" presetID="10" presetClass="entr" presetSubtype="0" fill="hold" nodeType="withEffect">
                                  <p:stCondLst>
                                    <p:cond delay="0"/>
                                  </p:stCondLst>
                                  <p:childTnLst>
                                    <p:set>
                                      <p:cBhvr>
                                        <p:cTn id="52" dur="1" fill="hold">
                                          <p:stCondLst>
                                            <p:cond delay="0"/>
                                          </p:stCondLst>
                                        </p:cTn>
                                        <p:tgtEl>
                                          <p:spTgt spid="717"/>
                                        </p:tgtEl>
                                        <p:attrNameLst>
                                          <p:attrName>style.visibility</p:attrName>
                                        </p:attrNameLst>
                                      </p:cBhvr>
                                      <p:to>
                                        <p:strVal val="visible"/>
                                      </p:to>
                                    </p:set>
                                    <p:animEffect transition="in" filter="fade">
                                      <p:cBhvr>
                                        <p:cTn id="53" dur="1000"/>
                                        <p:tgtEl>
                                          <p:spTgt spid="717"/>
                                        </p:tgtEl>
                                      </p:cBhvr>
                                    </p:animEffect>
                                  </p:childTnLst>
                                </p:cTn>
                              </p:par>
                              <p:par>
                                <p:cTn id="54" presetID="10" presetClass="entr" presetSubtype="0" fill="hold" nodeType="withEffect">
                                  <p:stCondLst>
                                    <p:cond delay="0"/>
                                  </p:stCondLst>
                                  <p:childTnLst>
                                    <p:set>
                                      <p:cBhvr>
                                        <p:cTn id="55" dur="1" fill="hold">
                                          <p:stCondLst>
                                            <p:cond delay="0"/>
                                          </p:stCondLst>
                                        </p:cTn>
                                        <p:tgtEl>
                                          <p:spTgt spid="718"/>
                                        </p:tgtEl>
                                        <p:attrNameLst>
                                          <p:attrName>style.visibility</p:attrName>
                                        </p:attrNameLst>
                                      </p:cBhvr>
                                      <p:to>
                                        <p:strVal val="visible"/>
                                      </p:to>
                                    </p:set>
                                    <p:animEffect transition="in" filter="fade">
                                      <p:cBhvr>
                                        <p:cTn id="56" dur="1000"/>
                                        <p:tgtEl>
                                          <p:spTgt spid="718"/>
                                        </p:tgtEl>
                                      </p:cBhvr>
                                    </p:animEffect>
                                  </p:childTnLst>
                                </p:cTn>
                              </p:par>
                              <p:par>
                                <p:cTn id="57" presetID="10" presetClass="entr" presetSubtype="0" fill="hold" nodeType="withEffect">
                                  <p:stCondLst>
                                    <p:cond delay="0"/>
                                  </p:stCondLst>
                                  <p:childTnLst>
                                    <p:set>
                                      <p:cBhvr>
                                        <p:cTn id="58" dur="1" fill="hold">
                                          <p:stCondLst>
                                            <p:cond delay="0"/>
                                          </p:stCondLst>
                                        </p:cTn>
                                        <p:tgtEl>
                                          <p:spTgt spid="719"/>
                                        </p:tgtEl>
                                        <p:attrNameLst>
                                          <p:attrName>style.visibility</p:attrName>
                                        </p:attrNameLst>
                                      </p:cBhvr>
                                      <p:to>
                                        <p:strVal val="visible"/>
                                      </p:to>
                                    </p:set>
                                    <p:animEffect transition="in" filter="fade">
                                      <p:cBhvr>
                                        <p:cTn id="59" dur="1000"/>
                                        <p:tgtEl>
                                          <p:spTgt spid="719"/>
                                        </p:tgtEl>
                                      </p:cBhvr>
                                    </p:animEffect>
                                  </p:childTnLst>
                                </p:cTn>
                              </p:par>
                              <p:par>
                                <p:cTn id="60" presetID="10" presetClass="entr" presetSubtype="0" fill="hold" nodeType="withEffect">
                                  <p:stCondLst>
                                    <p:cond delay="0"/>
                                  </p:stCondLst>
                                  <p:childTnLst>
                                    <p:set>
                                      <p:cBhvr>
                                        <p:cTn id="61" dur="1" fill="hold">
                                          <p:stCondLst>
                                            <p:cond delay="0"/>
                                          </p:stCondLst>
                                        </p:cTn>
                                        <p:tgtEl>
                                          <p:spTgt spid="720"/>
                                        </p:tgtEl>
                                        <p:attrNameLst>
                                          <p:attrName>style.visibility</p:attrName>
                                        </p:attrNameLst>
                                      </p:cBhvr>
                                      <p:to>
                                        <p:strVal val="visible"/>
                                      </p:to>
                                    </p:set>
                                    <p:animEffect transition="in" filter="fade">
                                      <p:cBhvr>
                                        <p:cTn id="62" dur="1000"/>
                                        <p:tgtEl>
                                          <p:spTgt spid="720"/>
                                        </p:tgtEl>
                                      </p:cBhvr>
                                    </p:animEffect>
                                  </p:childTnLst>
                                </p:cTn>
                              </p:par>
                              <p:par>
                                <p:cTn id="63" presetID="10" presetClass="entr" presetSubtype="0" fill="hold" nodeType="withEffect">
                                  <p:stCondLst>
                                    <p:cond delay="0"/>
                                  </p:stCondLst>
                                  <p:childTnLst>
                                    <p:set>
                                      <p:cBhvr>
                                        <p:cTn id="64" dur="1" fill="hold">
                                          <p:stCondLst>
                                            <p:cond delay="0"/>
                                          </p:stCondLst>
                                        </p:cTn>
                                        <p:tgtEl>
                                          <p:spTgt spid="721"/>
                                        </p:tgtEl>
                                        <p:attrNameLst>
                                          <p:attrName>style.visibility</p:attrName>
                                        </p:attrNameLst>
                                      </p:cBhvr>
                                      <p:to>
                                        <p:strVal val="visible"/>
                                      </p:to>
                                    </p:set>
                                    <p:animEffect transition="in" filter="fade">
                                      <p:cBhvr>
                                        <p:cTn id="65" dur="1000"/>
                                        <p:tgtEl>
                                          <p:spTgt spid="721"/>
                                        </p:tgtEl>
                                      </p:cBhvr>
                                    </p:animEffect>
                                  </p:childTnLst>
                                </p:cTn>
                              </p:par>
                              <p:par>
                                <p:cTn id="66" presetID="10" presetClass="entr" presetSubtype="0" fill="hold" nodeType="withEffect">
                                  <p:stCondLst>
                                    <p:cond delay="0"/>
                                  </p:stCondLst>
                                  <p:childTnLst>
                                    <p:set>
                                      <p:cBhvr>
                                        <p:cTn id="67" dur="1" fill="hold">
                                          <p:stCondLst>
                                            <p:cond delay="0"/>
                                          </p:stCondLst>
                                        </p:cTn>
                                        <p:tgtEl>
                                          <p:spTgt spid="722"/>
                                        </p:tgtEl>
                                        <p:attrNameLst>
                                          <p:attrName>style.visibility</p:attrName>
                                        </p:attrNameLst>
                                      </p:cBhvr>
                                      <p:to>
                                        <p:strVal val="visible"/>
                                      </p:to>
                                    </p:set>
                                    <p:animEffect transition="in" filter="fade">
                                      <p:cBhvr>
                                        <p:cTn id="68" dur="1000"/>
                                        <p:tgtEl>
                                          <p:spTgt spid="722"/>
                                        </p:tgtEl>
                                      </p:cBhvr>
                                    </p:animEffect>
                                  </p:childTnLst>
                                </p:cTn>
                              </p:par>
                              <p:par>
                                <p:cTn id="69" presetID="10" presetClass="entr" presetSubtype="0" fill="hold" nodeType="withEffect">
                                  <p:stCondLst>
                                    <p:cond delay="0"/>
                                  </p:stCondLst>
                                  <p:childTnLst>
                                    <p:set>
                                      <p:cBhvr>
                                        <p:cTn id="70" dur="1" fill="hold">
                                          <p:stCondLst>
                                            <p:cond delay="0"/>
                                          </p:stCondLst>
                                        </p:cTn>
                                        <p:tgtEl>
                                          <p:spTgt spid="723"/>
                                        </p:tgtEl>
                                        <p:attrNameLst>
                                          <p:attrName>style.visibility</p:attrName>
                                        </p:attrNameLst>
                                      </p:cBhvr>
                                      <p:to>
                                        <p:strVal val="visible"/>
                                      </p:to>
                                    </p:set>
                                    <p:animEffect transition="in" filter="fade">
                                      <p:cBhvr>
                                        <p:cTn id="71" dur="1000"/>
                                        <p:tgtEl>
                                          <p:spTgt spid="723"/>
                                        </p:tgtEl>
                                      </p:cBhvr>
                                    </p:animEffect>
                                  </p:childTnLst>
                                </p:cTn>
                              </p:par>
                              <p:par>
                                <p:cTn id="72" presetID="10" presetClass="entr" presetSubtype="0" fill="hold" nodeType="withEffect">
                                  <p:stCondLst>
                                    <p:cond delay="0"/>
                                  </p:stCondLst>
                                  <p:childTnLst>
                                    <p:set>
                                      <p:cBhvr>
                                        <p:cTn id="73" dur="1" fill="hold">
                                          <p:stCondLst>
                                            <p:cond delay="0"/>
                                          </p:stCondLst>
                                        </p:cTn>
                                        <p:tgtEl>
                                          <p:spTgt spid="724"/>
                                        </p:tgtEl>
                                        <p:attrNameLst>
                                          <p:attrName>style.visibility</p:attrName>
                                        </p:attrNameLst>
                                      </p:cBhvr>
                                      <p:to>
                                        <p:strVal val="visible"/>
                                      </p:to>
                                    </p:set>
                                    <p:animEffect transition="in" filter="fade">
                                      <p:cBhvr>
                                        <p:cTn id="74" dur="1000"/>
                                        <p:tgtEl>
                                          <p:spTgt spid="724"/>
                                        </p:tgtEl>
                                      </p:cBhvr>
                                    </p:animEffect>
                                  </p:childTnLst>
                                </p:cTn>
                              </p:par>
                              <p:par>
                                <p:cTn id="75" presetID="10" presetClass="entr" presetSubtype="0" fill="hold" nodeType="withEffect">
                                  <p:stCondLst>
                                    <p:cond delay="0"/>
                                  </p:stCondLst>
                                  <p:childTnLst>
                                    <p:set>
                                      <p:cBhvr>
                                        <p:cTn id="76" dur="1" fill="hold">
                                          <p:stCondLst>
                                            <p:cond delay="0"/>
                                          </p:stCondLst>
                                        </p:cTn>
                                        <p:tgtEl>
                                          <p:spTgt spid="725"/>
                                        </p:tgtEl>
                                        <p:attrNameLst>
                                          <p:attrName>style.visibility</p:attrName>
                                        </p:attrNameLst>
                                      </p:cBhvr>
                                      <p:to>
                                        <p:strVal val="visible"/>
                                      </p:to>
                                    </p:set>
                                    <p:animEffect transition="in" filter="fade">
                                      <p:cBhvr>
                                        <p:cTn id="77" dur="1000"/>
                                        <p:tgtEl>
                                          <p:spTgt spid="725"/>
                                        </p:tgtEl>
                                      </p:cBhvr>
                                    </p:animEffect>
                                  </p:childTnLst>
                                </p:cTn>
                              </p:par>
                              <p:par>
                                <p:cTn id="78" presetID="10" presetClass="entr" presetSubtype="0" fill="hold" nodeType="withEffect">
                                  <p:stCondLst>
                                    <p:cond delay="0"/>
                                  </p:stCondLst>
                                  <p:childTnLst>
                                    <p:set>
                                      <p:cBhvr>
                                        <p:cTn id="79" dur="1" fill="hold">
                                          <p:stCondLst>
                                            <p:cond delay="0"/>
                                          </p:stCondLst>
                                        </p:cTn>
                                        <p:tgtEl>
                                          <p:spTgt spid="726"/>
                                        </p:tgtEl>
                                        <p:attrNameLst>
                                          <p:attrName>style.visibility</p:attrName>
                                        </p:attrNameLst>
                                      </p:cBhvr>
                                      <p:to>
                                        <p:strVal val="visible"/>
                                      </p:to>
                                    </p:set>
                                    <p:animEffect transition="in" filter="fade">
                                      <p:cBhvr>
                                        <p:cTn id="80" dur="1000"/>
                                        <p:tgtEl>
                                          <p:spTgt spid="726"/>
                                        </p:tgtEl>
                                      </p:cBhvr>
                                    </p:animEffect>
                                  </p:childTnLst>
                                </p:cTn>
                              </p:par>
                              <p:par>
                                <p:cTn id="81" presetID="10" presetClass="entr" presetSubtype="0" fill="hold" nodeType="withEffect">
                                  <p:stCondLst>
                                    <p:cond delay="0"/>
                                  </p:stCondLst>
                                  <p:childTnLst>
                                    <p:set>
                                      <p:cBhvr>
                                        <p:cTn id="82" dur="1" fill="hold">
                                          <p:stCondLst>
                                            <p:cond delay="0"/>
                                          </p:stCondLst>
                                        </p:cTn>
                                        <p:tgtEl>
                                          <p:spTgt spid="727"/>
                                        </p:tgtEl>
                                        <p:attrNameLst>
                                          <p:attrName>style.visibility</p:attrName>
                                        </p:attrNameLst>
                                      </p:cBhvr>
                                      <p:to>
                                        <p:strVal val="visible"/>
                                      </p:to>
                                    </p:set>
                                    <p:animEffect transition="in" filter="fade">
                                      <p:cBhvr>
                                        <p:cTn id="83" dur="1000"/>
                                        <p:tgtEl>
                                          <p:spTgt spid="727"/>
                                        </p:tgtEl>
                                      </p:cBhvr>
                                    </p:animEffect>
                                  </p:childTnLst>
                                </p:cTn>
                              </p:par>
                              <p:par>
                                <p:cTn id="84" presetID="10" presetClass="entr" presetSubtype="0" fill="hold" nodeType="withEffect">
                                  <p:stCondLst>
                                    <p:cond delay="0"/>
                                  </p:stCondLst>
                                  <p:childTnLst>
                                    <p:set>
                                      <p:cBhvr>
                                        <p:cTn id="85" dur="1" fill="hold">
                                          <p:stCondLst>
                                            <p:cond delay="0"/>
                                          </p:stCondLst>
                                        </p:cTn>
                                        <p:tgtEl>
                                          <p:spTgt spid="728"/>
                                        </p:tgtEl>
                                        <p:attrNameLst>
                                          <p:attrName>style.visibility</p:attrName>
                                        </p:attrNameLst>
                                      </p:cBhvr>
                                      <p:to>
                                        <p:strVal val="visible"/>
                                      </p:to>
                                    </p:set>
                                    <p:animEffect transition="in" filter="fade">
                                      <p:cBhvr>
                                        <p:cTn id="86" dur="1000"/>
                                        <p:tgtEl>
                                          <p:spTgt spid="728"/>
                                        </p:tgtEl>
                                      </p:cBhvr>
                                    </p:animEffect>
                                  </p:childTnLst>
                                </p:cTn>
                              </p:par>
                              <p:par>
                                <p:cTn id="87" presetID="10" presetClass="entr" presetSubtype="0" fill="hold" nodeType="withEffect">
                                  <p:stCondLst>
                                    <p:cond delay="0"/>
                                  </p:stCondLst>
                                  <p:childTnLst>
                                    <p:set>
                                      <p:cBhvr>
                                        <p:cTn id="88" dur="1" fill="hold">
                                          <p:stCondLst>
                                            <p:cond delay="0"/>
                                          </p:stCondLst>
                                        </p:cTn>
                                        <p:tgtEl>
                                          <p:spTgt spid="729"/>
                                        </p:tgtEl>
                                        <p:attrNameLst>
                                          <p:attrName>style.visibility</p:attrName>
                                        </p:attrNameLst>
                                      </p:cBhvr>
                                      <p:to>
                                        <p:strVal val="visible"/>
                                      </p:to>
                                    </p:set>
                                    <p:animEffect transition="in" filter="fade">
                                      <p:cBhvr>
                                        <p:cTn id="89" dur="1000"/>
                                        <p:tgtEl>
                                          <p:spTgt spid="729"/>
                                        </p:tgtEl>
                                      </p:cBhvr>
                                    </p:animEffect>
                                  </p:childTnLst>
                                </p:cTn>
                              </p:par>
                              <p:par>
                                <p:cTn id="90" presetID="10" presetClass="entr" presetSubtype="0" fill="hold" nodeType="withEffect">
                                  <p:stCondLst>
                                    <p:cond delay="0"/>
                                  </p:stCondLst>
                                  <p:childTnLst>
                                    <p:set>
                                      <p:cBhvr>
                                        <p:cTn id="91" dur="1" fill="hold">
                                          <p:stCondLst>
                                            <p:cond delay="0"/>
                                          </p:stCondLst>
                                        </p:cTn>
                                        <p:tgtEl>
                                          <p:spTgt spid="730"/>
                                        </p:tgtEl>
                                        <p:attrNameLst>
                                          <p:attrName>style.visibility</p:attrName>
                                        </p:attrNameLst>
                                      </p:cBhvr>
                                      <p:to>
                                        <p:strVal val="visible"/>
                                      </p:to>
                                    </p:set>
                                    <p:animEffect transition="in" filter="fade">
                                      <p:cBhvr>
                                        <p:cTn id="92" dur="1000"/>
                                        <p:tgtEl>
                                          <p:spTgt spid="730"/>
                                        </p:tgtEl>
                                      </p:cBhvr>
                                    </p:animEffect>
                                  </p:childTnLst>
                                </p:cTn>
                              </p:par>
                              <p:par>
                                <p:cTn id="93" presetID="10" presetClass="entr" presetSubtype="0" fill="hold" nodeType="withEffect">
                                  <p:stCondLst>
                                    <p:cond delay="0"/>
                                  </p:stCondLst>
                                  <p:childTnLst>
                                    <p:set>
                                      <p:cBhvr>
                                        <p:cTn id="94" dur="1" fill="hold">
                                          <p:stCondLst>
                                            <p:cond delay="0"/>
                                          </p:stCondLst>
                                        </p:cTn>
                                        <p:tgtEl>
                                          <p:spTgt spid="731"/>
                                        </p:tgtEl>
                                        <p:attrNameLst>
                                          <p:attrName>style.visibility</p:attrName>
                                        </p:attrNameLst>
                                      </p:cBhvr>
                                      <p:to>
                                        <p:strVal val="visible"/>
                                      </p:to>
                                    </p:set>
                                    <p:animEffect transition="in" filter="fade">
                                      <p:cBhvr>
                                        <p:cTn id="95" dur="1000"/>
                                        <p:tgtEl>
                                          <p:spTgt spid="731"/>
                                        </p:tgtEl>
                                      </p:cBhvr>
                                    </p:animEffect>
                                  </p:childTnLst>
                                </p:cTn>
                              </p:par>
                              <p:par>
                                <p:cTn id="96" presetID="10" presetClass="entr" presetSubtype="0" fill="hold" nodeType="withEffect">
                                  <p:stCondLst>
                                    <p:cond delay="0"/>
                                  </p:stCondLst>
                                  <p:childTnLst>
                                    <p:set>
                                      <p:cBhvr>
                                        <p:cTn id="97" dur="1" fill="hold">
                                          <p:stCondLst>
                                            <p:cond delay="0"/>
                                          </p:stCondLst>
                                        </p:cTn>
                                        <p:tgtEl>
                                          <p:spTgt spid="732"/>
                                        </p:tgtEl>
                                        <p:attrNameLst>
                                          <p:attrName>style.visibility</p:attrName>
                                        </p:attrNameLst>
                                      </p:cBhvr>
                                      <p:to>
                                        <p:strVal val="visible"/>
                                      </p:to>
                                    </p:set>
                                    <p:animEffect transition="in" filter="fade">
                                      <p:cBhvr>
                                        <p:cTn id="98" dur="1000"/>
                                        <p:tgtEl>
                                          <p:spTgt spid="732"/>
                                        </p:tgtEl>
                                      </p:cBhvr>
                                    </p:animEffect>
                                  </p:childTnLst>
                                </p:cTn>
                              </p:par>
                              <p:par>
                                <p:cTn id="99" presetID="10" presetClass="entr" presetSubtype="0" fill="hold" nodeType="withEffect">
                                  <p:stCondLst>
                                    <p:cond delay="0"/>
                                  </p:stCondLst>
                                  <p:childTnLst>
                                    <p:set>
                                      <p:cBhvr>
                                        <p:cTn id="100" dur="1" fill="hold">
                                          <p:stCondLst>
                                            <p:cond delay="0"/>
                                          </p:stCondLst>
                                        </p:cTn>
                                        <p:tgtEl>
                                          <p:spTgt spid="733"/>
                                        </p:tgtEl>
                                        <p:attrNameLst>
                                          <p:attrName>style.visibility</p:attrName>
                                        </p:attrNameLst>
                                      </p:cBhvr>
                                      <p:to>
                                        <p:strVal val="visible"/>
                                      </p:to>
                                    </p:set>
                                    <p:animEffect transition="in" filter="fade">
                                      <p:cBhvr>
                                        <p:cTn id="101" dur="1000"/>
                                        <p:tgtEl>
                                          <p:spTgt spid="7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34"/>
                                        </p:tgtEl>
                                        <p:attrNameLst>
                                          <p:attrName>style.visibility</p:attrName>
                                        </p:attrNameLst>
                                      </p:cBhvr>
                                      <p:to>
                                        <p:strVal val="visible"/>
                                      </p:to>
                                    </p:set>
                                    <p:animEffect transition="in" filter="fade">
                                      <p:cBhvr>
                                        <p:cTn id="106" dur="1000"/>
                                        <p:tgtEl>
                                          <p:spTgt spid="734"/>
                                        </p:tgtEl>
                                      </p:cBhvr>
                                    </p:animEffect>
                                  </p:childTnLst>
                                </p:cTn>
                              </p:par>
                              <p:par>
                                <p:cTn id="107" presetID="10" presetClass="entr" presetSubtype="0" fill="hold" nodeType="withEffect">
                                  <p:stCondLst>
                                    <p:cond delay="0"/>
                                  </p:stCondLst>
                                  <p:childTnLst>
                                    <p:set>
                                      <p:cBhvr>
                                        <p:cTn id="108" dur="1" fill="hold">
                                          <p:stCondLst>
                                            <p:cond delay="0"/>
                                          </p:stCondLst>
                                        </p:cTn>
                                        <p:tgtEl>
                                          <p:spTgt spid="735"/>
                                        </p:tgtEl>
                                        <p:attrNameLst>
                                          <p:attrName>style.visibility</p:attrName>
                                        </p:attrNameLst>
                                      </p:cBhvr>
                                      <p:to>
                                        <p:strVal val="visible"/>
                                      </p:to>
                                    </p:set>
                                    <p:animEffect transition="in" filter="fade">
                                      <p:cBhvr>
                                        <p:cTn id="109" dur="1000"/>
                                        <p:tgtEl>
                                          <p:spTgt spid="735"/>
                                        </p:tgtEl>
                                      </p:cBhvr>
                                    </p:animEffect>
                                  </p:childTnLst>
                                </p:cTn>
                              </p:par>
                              <p:par>
                                <p:cTn id="110" presetID="10" presetClass="entr" presetSubtype="0" fill="hold" nodeType="withEffect">
                                  <p:stCondLst>
                                    <p:cond delay="0"/>
                                  </p:stCondLst>
                                  <p:childTnLst>
                                    <p:set>
                                      <p:cBhvr>
                                        <p:cTn id="111" dur="1" fill="hold">
                                          <p:stCondLst>
                                            <p:cond delay="0"/>
                                          </p:stCondLst>
                                        </p:cTn>
                                        <p:tgtEl>
                                          <p:spTgt spid="736"/>
                                        </p:tgtEl>
                                        <p:attrNameLst>
                                          <p:attrName>style.visibility</p:attrName>
                                        </p:attrNameLst>
                                      </p:cBhvr>
                                      <p:to>
                                        <p:strVal val="visible"/>
                                      </p:to>
                                    </p:set>
                                    <p:animEffect transition="in" filter="fade">
                                      <p:cBhvr>
                                        <p:cTn id="112" dur="1000"/>
                                        <p:tgtEl>
                                          <p:spTgt spid="73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739"/>
                                        </p:tgtEl>
                                        <p:attrNameLst>
                                          <p:attrName>style.visibility</p:attrName>
                                        </p:attrNameLst>
                                      </p:cBhvr>
                                      <p:to>
                                        <p:strVal val="visible"/>
                                      </p:to>
                                    </p:set>
                                    <p:animEffect transition="in" filter="fade">
                                      <p:cBhvr>
                                        <p:cTn id="117" dur="1000"/>
                                        <p:tgtEl>
                                          <p:spTgt spid="739"/>
                                        </p:tgtEl>
                                      </p:cBhvr>
                                    </p:animEffect>
                                  </p:childTnLst>
                                </p:cTn>
                              </p:par>
                              <p:par>
                                <p:cTn id="118" presetID="10" presetClass="entr" presetSubtype="0" fill="hold" nodeType="withEffect">
                                  <p:stCondLst>
                                    <p:cond delay="0"/>
                                  </p:stCondLst>
                                  <p:childTnLst>
                                    <p:set>
                                      <p:cBhvr>
                                        <p:cTn id="119" dur="1" fill="hold">
                                          <p:stCondLst>
                                            <p:cond delay="0"/>
                                          </p:stCondLst>
                                        </p:cTn>
                                        <p:tgtEl>
                                          <p:spTgt spid="710"/>
                                        </p:tgtEl>
                                        <p:attrNameLst>
                                          <p:attrName>style.visibility</p:attrName>
                                        </p:attrNameLst>
                                      </p:cBhvr>
                                      <p:to>
                                        <p:strVal val="visible"/>
                                      </p:to>
                                    </p:set>
                                    <p:animEffect transition="in" filter="fade">
                                      <p:cBhvr>
                                        <p:cTn id="120" dur="1000"/>
                                        <p:tgtEl>
                                          <p:spTgt spid="71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745"/>
                                        </p:tgtEl>
                                        <p:attrNameLst>
                                          <p:attrName>style.visibility</p:attrName>
                                        </p:attrNameLst>
                                      </p:cBhvr>
                                      <p:to>
                                        <p:strVal val="visible"/>
                                      </p:to>
                                    </p:set>
                                    <p:animEffect transition="in" filter="fade">
                                      <p:cBhvr>
                                        <p:cTn id="125" dur="1000"/>
                                        <p:tgtEl>
                                          <p:spTgt spid="745"/>
                                        </p:tgtEl>
                                      </p:cBhvr>
                                    </p:animEffect>
                                  </p:childTnLst>
                                </p:cTn>
                              </p:par>
                              <p:par>
                                <p:cTn id="126" presetID="10" presetClass="entr" presetSubtype="0" fill="hold" nodeType="withEffect">
                                  <p:stCondLst>
                                    <p:cond delay="0"/>
                                  </p:stCondLst>
                                  <p:childTnLst>
                                    <p:set>
                                      <p:cBhvr>
                                        <p:cTn id="127" dur="1" fill="hold">
                                          <p:stCondLst>
                                            <p:cond delay="0"/>
                                          </p:stCondLst>
                                        </p:cTn>
                                        <p:tgtEl>
                                          <p:spTgt spid="741"/>
                                        </p:tgtEl>
                                        <p:attrNameLst>
                                          <p:attrName>style.visibility</p:attrName>
                                        </p:attrNameLst>
                                      </p:cBhvr>
                                      <p:to>
                                        <p:strVal val="visible"/>
                                      </p:to>
                                    </p:set>
                                    <p:animEffect transition="in" filter="fade">
                                      <p:cBhvr>
                                        <p:cTn id="128" dur="1000"/>
                                        <p:tgtEl>
                                          <p:spTgt spid="7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740"/>
                                        </p:tgtEl>
                                        <p:attrNameLst>
                                          <p:attrName>style.visibility</p:attrName>
                                        </p:attrNameLst>
                                      </p:cBhvr>
                                      <p:to>
                                        <p:strVal val="visible"/>
                                      </p:to>
                                    </p:set>
                                    <p:animEffect transition="in" filter="fade">
                                      <p:cBhvr>
                                        <p:cTn id="133" dur="1000"/>
                                        <p:tgtEl>
                                          <p:spTgt spid="74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747"/>
                                        </p:tgtEl>
                                        <p:attrNameLst>
                                          <p:attrName>style.visibility</p:attrName>
                                        </p:attrNameLst>
                                      </p:cBhvr>
                                      <p:to>
                                        <p:strVal val="visible"/>
                                      </p:to>
                                    </p:set>
                                    <p:animEffect transition="in" filter="fade">
                                      <p:cBhvr>
                                        <p:cTn id="138" dur="1000"/>
                                        <p:tgtEl>
                                          <p:spTgt spid="747"/>
                                        </p:tgtEl>
                                      </p:cBhvr>
                                    </p:animEffect>
                                  </p:childTnLst>
                                </p:cTn>
                              </p:par>
                              <p:par>
                                <p:cTn id="139" presetID="10" presetClass="entr" presetSubtype="0" fill="hold" nodeType="withEffect">
                                  <p:stCondLst>
                                    <p:cond delay="0"/>
                                  </p:stCondLst>
                                  <p:childTnLst>
                                    <p:set>
                                      <p:cBhvr>
                                        <p:cTn id="140" dur="1" fill="hold">
                                          <p:stCondLst>
                                            <p:cond delay="0"/>
                                          </p:stCondLst>
                                        </p:cTn>
                                        <p:tgtEl>
                                          <p:spTgt spid="748"/>
                                        </p:tgtEl>
                                        <p:attrNameLst>
                                          <p:attrName>style.visibility</p:attrName>
                                        </p:attrNameLst>
                                      </p:cBhvr>
                                      <p:to>
                                        <p:strVal val="visible"/>
                                      </p:to>
                                    </p:set>
                                    <p:animEffect transition="in" filter="fade">
                                      <p:cBhvr>
                                        <p:cTn id="141" dur="10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755" name="Google Shape;755;p59"/>
          <p:cNvSpPr txBox="1"/>
          <p:nvPr/>
        </p:nvSpPr>
        <p:spPr>
          <a:xfrm>
            <a:off x="734675" y="0"/>
            <a:ext cx="7904100" cy="577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Headwind</a:t>
            </a:r>
            <a:endParaRPr sz="1100"/>
          </a:p>
        </p:txBody>
      </p:sp>
      <p:pic>
        <p:nvPicPr>
          <p:cNvPr id="756" name="Google Shape;756;p5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graphicFrame>
        <p:nvGraphicFramePr>
          <p:cNvPr id="757" name="Google Shape;757;p59"/>
          <p:cNvGraphicFramePr/>
          <p:nvPr/>
        </p:nvGraphicFramePr>
        <p:xfrm>
          <a:off x="7500175" y="98970"/>
          <a:ext cx="2817550" cy="4358250"/>
        </p:xfrm>
        <a:graphic>
          <a:graphicData uri="http://schemas.openxmlformats.org/drawingml/2006/table">
            <a:tbl>
              <a:tblPr>
                <a:noFill/>
                <a:tableStyleId>{0FD32931-E195-47BC-A05E-236D1704FF6A}</a:tableStyleId>
              </a:tblPr>
              <a:tblGrid>
                <a:gridCol w="1193325">
                  <a:extLst>
                    <a:ext uri="{9D8B030D-6E8A-4147-A177-3AD203B41FA5}">
                      <a16:colId xmlns:a16="http://schemas.microsoft.com/office/drawing/2014/main" val="20000"/>
                    </a:ext>
                  </a:extLst>
                </a:gridCol>
                <a:gridCol w="813850">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Results</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IMP</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SI </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T</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.861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3.83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P</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.107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79.8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V</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12.5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CL</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b="1"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8.16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1.33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993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36.7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16.4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255600">
                <a:tc>
                  <a:txBody>
                    <a:bodyPr/>
                    <a:lstStyle/>
                    <a:p>
                      <a:pPr marL="0" lvl="0" indent="0" algn="l" rtl="0">
                        <a:spcBef>
                          <a:spcPts val="0"/>
                        </a:spcBef>
                        <a:spcAft>
                          <a:spcPts val="0"/>
                        </a:spcAft>
                        <a:buNone/>
                      </a:pPr>
                      <a:r>
                        <a:rPr lang="en" sz="1000" b="1">
                          <a:solidFill>
                            <a:schemeClr val="dk1"/>
                          </a:solidFill>
                        </a:rPr>
                        <a:t>T</a:t>
                      </a:r>
                      <a:r>
                        <a:rPr lang="en" sz="1000" b="1" baseline="-25000">
                          <a:solidFill>
                            <a:schemeClr val="dk1"/>
                          </a:solidFill>
                        </a:rPr>
                        <a:t>req </a:t>
                      </a:r>
                      <a:r>
                        <a:rPr lang="en" sz="1000" i="1"/>
                        <a:t>Headwind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255600">
                <a:tc>
                  <a:txBody>
                    <a:bodyPr/>
                    <a:lstStyle/>
                    <a:p>
                      <a:pPr marL="0" lvl="0" indent="0" algn="l" rtl="0">
                        <a:spcBef>
                          <a:spcPts val="0"/>
                        </a:spcBef>
                        <a:spcAft>
                          <a:spcPts val="0"/>
                        </a:spcAft>
                        <a:buNone/>
                      </a:pPr>
                      <a:r>
                        <a:rPr lang="en" sz="1000" b="1">
                          <a:solidFill>
                            <a:schemeClr val="dk1"/>
                          </a:solidFill>
                        </a:rPr>
                        <a:t>P</a:t>
                      </a:r>
                      <a:r>
                        <a:rPr lang="en" sz="1000" b="1" baseline="-25000">
                          <a:solidFill>
                            <a:schemeClr val="dk1"/>
                          </a:solidFill>
                        </a:rPr>
                        <a:t>req</a:t>
                      </a:r>
                      <a:r>
                        <a:rPr lang="en" sz="1000" b="1"/>
                        <a:t> </a:t>
                      </a:r>
                      <a:r>
                        <a:rPr lang="en" sz="1000" i="1"/>
                        <a:t>Headwind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0"/>
                  </a:ext>
                </a:extLst>
              </a:tr>
              <a:tr h="255600">
                <a:tc>
                  <a:txBody>
                    <a:bodyPr/>
                    <a:lstStyle/>
                    <a:p>
                      <a:pPr marL="0" lvl="0" indent="0" algn="l" rtl="0">
                        <a:spcBef>
                          <a:spcPts val="0"/>
                        </a:spcBef>
                        <a:spcAft>
                          <a:spcPts val="0"/>
                        </a:spcAft>
                        <a:buNone/>
                      </a:pPr>
                      <a:r>
                        <a:rPr lang="en" sz="1000" b="1">
                          <a:solidFill>
                            <a:schemeClr val="dk1"/>
                          </a:solidFill>
                        </a:rPr>
                        <a:t>CL</a:t>
                      </a:r>
                      <a:r>
                        <a:rPr lang="en" sz="1000" b="1" baseline="-25000">
                          <a:solidFill>
                            <a:schemeClr val="dk1"/>
                          </a:solidFill>
                        </a:rPr>
                        <a:t>req</a:t>
                      </a:r>
                      <a:r>
                        <a:rPr lang="en" sz="1000" b="1"/>
                        <a:t> </a:t>
                      </a:r>
                      <a:r>
                        <a:rPr lang="en" sz="1000" i="1"/>
                        <a:t>Headwind</a:t>
                      </a:r>
                      <a:endParaRPr sz="1000" i="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r h="255600">
                <a:tc>
                  <a:txBody>
                    <a:bodyPr/>
                    <a:lstStyle/>
                    <a:p>
                      <a:pPr marL="0" lvl="0" indent="0" algn="l" rtl="0">
                        <a:spcBef>
                          <a:spcPts val="0"/>
                        </a:spcBef>
                        <a:spcAft>
                          <a:spcPts val="0"/>
                        </a:spcAft>
                        <a:buNone/>
                      </a:pPr>
                      <a:r>
                        <a:rPr lang="en" sz="1000" b="1">
                          <a:solidFill>
                            <a:schemeClr val="dk1"/>
                          </a:solidFill>
                        </a:rPr>
                        <a:t>V</a:t>
                      </a:r>
                      <a:r>
                        <a:rPr lang="en" sz="1000" b="1" baseline="-25000">
                          <a:solidFill>
                            <a:schemeClr val="dk1"/>
                          </a:solidFill>
                        </a:rPr>
                        <a:t>req</a:t>
                      </a:r>
                      <a:r>
                        <a:rPr lang="en" sz="1000" b="1">
                          <a:solidFill>
                            <a:schemeClr val="dk1"/>
                          </a:solidFill>
                        </a:rPr>
                        <a:t> </a:t>
                      </a:r>
                      <a:r>
                        <a:rPr lang="en" sz="1000" i="1">
                          <a:solidFill>
                            <a:schemeClr val="dk1"/>
                          </a:solidFill>
                        </a:rPr>
                        <a:t>Headwind</a:t>
                      </a:r>
                      <a:endParaRPr sz="1000" b="1">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2"/>
                  </a:ext>
                </a:extLst>
              </a:tr>
            </a:tbl>
          </a:graphicData>
        </a:graphic>
      </p:graphicFrame>
      <p:sp>
        <p:nvSpPr>
          <p:cNvPr id="758" name="Google Shape;758;p59"/>
          <p:cNvSpPr txBox="1"/>
          <p:nvPr/>
        </p:nvSpPr>
        <p:spPr>
          <a:xfrm>
            <a:off x="734675" y="642550"/>
            <a:ext cx="5905500" cy="38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800" b="1">
                <a:solidFill>
                  <a:schemeClr val="dk1"/>
                </a:solidFill>
                <a:latin typeface="Century Gothic"/>
                <a:ea typeface="Century Gothic"/>
                <a:cs typeface="Century Gothic"/>
                <a:sym typeface="Century Gothic"/>
              </a:rPr>
              <a:t>Requirement for Headwind: </a:t>
            </a:r>
            <a:r>
              <a:rPr lang="en" sz="1800" i="1">
                <a:solidFill>
                  <a:schemeClr val="dk1"/>
                </a:solidFill>
                <a:latin typeface="Century Gothic"/>
                <a:ea typeface="Century Gothic"/>
                <a:cs typeface="Century Gothic"/>
                <a:sym typeface="Century Gothic"/>
              </a:rPr>
              <a:t>30 mph Headwind</a:t>
            </a:r>
            <a:endParaRPr sz="18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a:t> </a:t>
            </a:r>
            <a:endParaRPr baseline="-25000"/>
          </a:p>
        </p:txBody>
      </p:sp>
      <p:sp>
        <p:nvSpPr>
          <p:cNvPr id="759" name="Google Shape;759;p59"/>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760" name="Google Shape;760;p59"/>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761" name="Google Shape;761;p59"/>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762" name="Google Shape;762;p59"/>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763" name="Google Shape;763;p59"/>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graphicFrame>
        <p:nvGraphicFramePr>
          <p:cNvPr id="764" name="Google Shape;764;p59"/>
          <p:cNvGraphicFramePr/>
          <p:nvPr/>
        </p:nvGraphicFramePr>
        <p:xfrm>
          <a:off x="7500175" y="3118104"/>
          <a:ext cx="2817550" cy="1341000"/>
        </p:xfrm>
        <a:graphic>
          <a:graphicData uri="http://schemas.openxmlformats.org/drawingml/2006/table">
            <a:tbl>
              <a:tblPr>
                <a:noFill/>
                <a:tableStyleId>{0FD32931-E195-47BC-A05E-236D1704FF6A}</a:tableStyleId>
              </a:tblPr>
              <a:tblGrid>
                <a:gridCol w="1193325">
                  <a:extLst>
                    <a:ext uri="{9D8B030D-6E8A-4147-A177-3AD203B41FA5}">
                      <a16:colId xmlns:a16="http://schemas.microsoft.com/office/drawing/2014/main" val="20000"/>
                    </a:ext>
                  </a:extLst>
                </a:gridCol>
                <a:gridCol w="813850">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0.75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3.34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0.116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86.84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.950</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.950</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Headwind</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35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15.6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pic>
        <p:nvPicPr>
          <p:cNvPr id="765" name="Google Shape;765;p59" descr="Solved: Changing Profile Outline On A Curve - Autodesk Community ...  #2326375 - PNG Images - PNGio"/>
          <p:cNvPicPr preferRelativeResize="0"/>
          <p:nvPr/>
        </p:nvPicPr>
        <p:blipFill>
          <a:blip r:embed="rId4">
            <a:alphaModFix/>
          </a:blip>
          <a:stretch>
            <a:fillRect/>
          </a:stretch>
        </p:blipFill>
        <p:spPr>
          <a:xfrm rot="-356543" flipH="1">
            <a:off x="942033" y="2158008"/>
            <a:ext cx="1936311" cy="958079"/>
          </a:xfrm>
          <a:prstGeom prst="rect">
            <a:avLst/>
          </a:prstGeom>
          <a:noFill/>
          <a:ln>
            <a:noFill/>
          </a:ln>
        </p:spPr>
      </p:pic>
      <p:cxnSp>
        <p:nvCxnSpPr>
          <p:cNvPr id="766" name="Google Shape;766;p59"/>
          <p:cNvCxnSpPr/>
          <p:nvPr/>
        </p:nvCxnSpPr>
        <p:spPr>
          <a:xfrm rot="10800000" flipH="1">
            <a:off x="2770747" y="2521703"/>
            <a:ext cx="982800" cy="89100"/>
          </a:xfrm>
          <a:prstGeom prst="straightConnector1">
            <a:avLst/>
          </a:prstGeom>
          <a:noFill/>
          <a:ln w="9525" cap="flat" cmpd="sng">
            <a:solidFill>
              <a:schemeClr val="dk2"/>
            </a:solidFill>
            <a:prstDash val="solid"/>
            <a:round/>
            <a:headEnd type="none" w="med" len="med"/>
            <a:tailEnd type="triangle" w="med" len="med"/>
          </a:ln>
        </p:spPr>
      </p:cxnSp>
      <p:cxnSp>
        <p:nvCxnSpPr>
          <p:cNvPr id="767" name="Google Shape;767;p59"/>
          <p:cNvCxnSpPr/>
          <p:nvPr/>
        </p:nvCxnSpPr>
        <p:spPr>
          <a:xfrm flipH="1">
            <a:off x="357526" y="2823897"/>
            <a:ext cx="728700" cy="37200"/>
          </a:xfrm>
          <a:prstGeom prst="straightConnector1">
            <a:avLst/>
          </a:prstGeom>
          <a:noFill/>
          <a:ln w="9525" cap="flat" cmpd="sng">
            <a:solidFill>
              <a:schemeClr val="dk2"/>
            </a:solidFill>
            <a:prstDash val="solid"/>
            <a:round/>
            <a:headEnd type="none" w="med" len="med"/>
            <a:tailEnd type="triangle" w="med" len="med"/>
          </a:ln>
        </p:spPr>
      </p:cxnSp>
      <p:cxnSp>
        <p:nvCxnSpPr>
          <p:cNvPr id="768" name="Google Shape;768;p59"/>
          <p:cNvCxnSpPr/>
          <p:nvPr/>
        </p:nvCxnSpPr>
        <p:spPr>
          <a:xfrm rot="10800000">
            <a:off x="1934960" y="1525849"/>
            <a:ext cx="53700" cy="1105200"/>
          </a:xfrm>
          <a:prstGeom prst="straightConnector1">
            <a:avLst/>
          </a:prstGeom>
          <a:noFill/>
          <a:ln w="9525" cap="flat" cmpd="sng">
            <a:solidFill>
              <a:schemeClr val="dk2"/>
            </a:solidFill>
            <a:prstDash val="solid"/>
            <a:round/>
            <a:headEnd type="none" w="med" len="med"/>
            <a:tailEnd type="triangle" w="med" len="med"/>
          </a:ln>
        </p:spPr>
      </p:cxnSp>
      <p:cxnSp>
        <p:nvCxnSpPr>
          <p:cNvPr id="769" name="Google Shape;769;p59"/>
          <p:cNvCxnSpPr/>
          <p:nvPr/>
        </p:nvCxnSpPr>
        <p:spPr>
          <a:xfrm>
            <a:off x="1987152" y="2631243"/>
            <a:ext cx="0" cy="986400"/>
          </a:xfrm>
          <a:prstGeom prst="straightConnector1">
            <a:avLst/>
          </a:prstGeom>
          <a:noFill/>
          <a:ln w="9525" cap="flat" cmpd="sng">
            <a:solidFill>
              <a:schemeClr val="dk2"/>
            </a:solidFill>
            <a:prstDash val="solid"/>
            <a:round/>
            <a:headEnd type="none" w="med" len="med"/>
            <a:tailEnd type="triangle" w="med" len="med"/>
          </a:ln>
        </p:spPr>
      </p:cxnSp>
      <p:cxnSp>
        <p:nvCxnSpPr>
          <p:cNvPr id="770" name="Google Shape;770;p59"/>
          <p:cNvCxnSpPr/>
          <p:nvPr/>
        </p:nvCxnSpPr>
        <p:spPr>
          <a:xfrm flipH="1">
            <a:off x="3007225" y="2736836"/>
            <a:ext cx="955800" cy="22200"/>
          </a:xfrm>
          <a:prstGeom prst="straightConnector1">
            <a:avLst/>
          </a:prstGeom>
          <a:noFill/>
          <a:ln w="9525" cap="flat" cmpd="sng">
            <a:solidFill>
              <a:schemeClr val="dk2"/>
            </a:solidFill>
            <a:prstDash val="dash"/>
            <a:round/>
            <a:headEnd type="none" w="med" len="med"/>
            <a:tailEnd type="triangle" w="med" len="med"/>
          </a:ln>
        </p:spPr>
      </p:cxnSp>
      <p:sp>
        <p:nvSpPr>
          <p:cNvPr id="771" name="Google Shape;771;p59"/>
          <p:cNvSpPr txBox="1"/>
          <p:nvPr/>
        </p:nvSpPr>
        <p:spPr>
          <a:xfrm>
            <a:off x="3294208" y="2715545"/>
            <a:ext cx="552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rgbClr val="4D5156"/>
                </a:solidFill>
                <a:highlight>
                  <a:srgbClr val="FFFFFF"/>
                </a:highlight>
                <a:latin typeface="Century Gothic"/>
                <a:ea typeface="Century Gothic"/>
                <a:cs typeface="Century Gothic"/>
                <a:sym typeface="Century Gothic"/>
              </a:rPr>
              <a:t>V</a:t>
            </a:r>
            <a:r>
              <a:rPr lang="en" sz="1350" baseline="-25000">
                <a:solidFill>
                  <a:srgbClr val="4D5156"/>
                </a:solidFill>
                <a:highlight>
                  <a:srgbClr val="FFFFFF"/>
                </a:highlight>
                <a:latin typeface="Century Gothic"/>
                <a:ea typeface="Century Gothic"/>
                <a:cs typeface="Century Gothic"/>
                <a:sym typeface="Century Gothic"/>
              </a:rPr>
              <a:t>wind</a:t>
            </a:r>
            <a:endParaRPr sz="1700" baseline="-25000">
              <a:latin typeface="Century Gothic"/>
              <a:ea typeface="Century Gothic"/>
              <a:cs typeface="Century Gothic"/>
              <a:sym typeface="Century Gothic"/>
            </a:endParaRPr>
          </a:p>
        </p:txBody>
      </p:sp>
      <p:sp>
        <p:nvSpPr>
          <p:cNvPr id="772" name="Google Shape;772;p59"/>
          <p:cNvSpPr txBox="1"/>
          <p:nvPr/>
        </p:nvSpPr>
        <p:spPr>
          <a:xfrm>
            <a:off x="3007081" y="2269080"/>
            <a:ext cx="552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rgbClr val="4D5156"/>
                </a:solidFill>
                <a:highlight>
                  <a:srgbClr val="FFFFFF"/>
                </a:highlight>
                <a:latin typeface="Century Gothic"/>
                <a:ea typeface="Century Gothic"/>
                <a:cs typeface="Century Gothic"/>
                <a:sym typeface="Century Gothic"/>
              </a:rPr>
              <a:t>T</a:t>
            </a:r>
            <a:endParaRPr sz="1700" baseline="-25000">
              <a:latin typeface="Century Gothic"/>
              <a:ea typeface="Century Gothic"/>
              <a:cs typeface="Century Gothic"/>
              <a:sym typeface="Century Gothic"/>
            </a:endParaRPr>
          </a:p>
        </p:txBody>
      </p:sp>
      <p:sp>
        <p:nvSpPr>
          <p:cNvPr id="773" name="Google Shape;773;p59"/>
          <p:cNvSpPr txBox="1"/>
          <p:nvPr/>
        </p:nvSpPr>
        <p:spPr>
          <a:xfrm>
            <a:off x="1902349" y="1624918"/>
            <a:ext cx="552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rgbClr val="4D5156"/>
                </a:solidFill>
                <a:highlight>
                  <a:srgbClr val="FFFFFF"/>
                </a:highlight>
                <a:latin typeface="Century Gothic"/>
                <a:ea typeface="Century Gothic"/>
                <a:cs typeface="Century Gothic"/>
                <a:sym typeface="Century Gothic"/>
              </a:rPr>
              <a:t>L</a:t>
            </a:r>
            <a:endParaRPr sz="1700" baseline="-25000">
              <a:latin typeface="Century Gothic"/>
              <a:ea typeface="Century Gothic"/>
              <a:cs typeface="Century Gothic"/>
              <a:sym typeface="Century Gothic"/>
            </a:endParaRPr>
          </a:p>
        </p:txBody>
      </p:sp>
      <p:sp>
        <p:nvSpPr>
          <p:cNvPr id="774" name="Google Shape;774;p59"/>
          <p:cNvSpPr txBox="1"/>
          <p:nvPr/>
        </p:nvSpPr>
        <p:spPr>
          <a:xfrm>
            <a:off x="1987137" y="3214613"/>
            <a:ext cx="552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rgbClr val="4D5156"/>
                </a:solidFill>
                <a:highlight>
                  <a:srgbClr val="FFFFFF"/>
                </a:highlight>
                <a:latin typeface="Century Gothic"/>
                <a:ea typeface="Century Gothic"/>
                <a:cs typeface="Century Gothic"/>
                <a:sym typeface="Century Gothic"/>
              </a:rPr>
              <a:t>W</a:t>
            </a:r>
            <a:endParaRPr sz="1700" baseline="-25000">
              <a:latin typeface="Century Gothic"/>
              <a:ea typeface="Century Gothic"/>
              <a:cs typeface="Century Gothic"/>
              <a:sym typeface="Century Gothic"/>
            </a:endParaRPr>
          </a:p>
        </p:txBody>
      </p:sp>
      <p:sp>
        <p:nvSpPr>
          <p:cNvPr id="775" name="Google Shape;775;p59"/>
          <p:cNvSpPr txBox="1"/>
          <p:nvPr/>
        </p:nvSpPr>
        <p:spPr>
          <a:xfrm>
            <a:off x="329600" y="2542415"/>
            <a:ext cx="552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rgbClr val="4D5156"/>
                </a:solidFill>
                <a:highlight>
                  <a:srgbClr val="FFFFFF"/>
                </a:highlight>
                <a:latin typeface="Century Gothic"/>
                <a:ea typeface="Century Gothic"/>
                <a:cs typeface="Century Gothic"/>
                <a:sym typeface="Century Gothic"/>
              </a:rPr>
              <a:t>D</a:t>
            </a:r>
            <a:endParaRPr sz="1700" baseline="-25000">
              <a:latin typeface="Century Gothic"/>
              <a:ea typeface="Century Gothic"/>
              <a:cs typeface="Century Gothic"/>
              <a:sym typeface="Century Gothic"/>
            </a:endParaRPr>
          </a:p>
        </p:txBody>
      </p:sp>
      <p:pic>
        <p:nvPicPr>
          <p:cNvPr id="776" name="Google Shape;776;p59"/>
          <p:cNvPicPr preferRelativeResize="0"/>
          <p:nvPr/>
        </p:nvPicPr>
        <p:blipFill>
          <a:blip r:embed="rId5">
            <a:alphaModFix/>
          </a:blip>
          <a:stretch>
            <a:fillRect/>
          </a:stretch>
        </p:blipFill>
        <p:spPr>
          <a:xfrm>
            <a:off x="4808188" y="1478325"/>
            <a:ext cx="1504950" cy="419100"/>
          </a:xfrm>
          <a:prstGeom prst="rect">
            <a:avLst/>
          </a:prstGeom>
          <a:noFill/>
          <a:ln>
            <a:noFill/>
          </a:ln>
        </p:spPr>
      </p:pic>
      <p:pic>
        <p:nvPicPr>
          <p:cNvPr id="777" name="Google Shape;777;p59"/>
          <p:cNvPicPr preferRelativeResize="0"/>
          <p:nvPr/>
        </p:nvPicPr>
        <p:blipFill>
          <a:blip r:embed="rId6">
            <a:alphaModFix/>
          </a:blip>
          <a:stretch>
            <a:fillRect/>
          </a:stretch>
        </p:blipFill>
        <p:spPr>
          <a:xfrm>
            <a:off x="4232350" y="2017336"/>
            <a:ext cx="2727191" cy="415500"/>
          </a:xfrm>
          <a:prstGeom prst="rect">
            <a:avLst/>
          </a:prstGeom>
          <a:noFill/>
          <a:ln>
            <a:noFill/>
          </a:ln>
        </p:spPr>
      </p:pic>
      <p:pic>
        <p:nvPicPr>
          <p:cNvPr id="778" name="Google Shape;778;p59"/>
          <p:cNvPicPr preferRelativeResize="0"/>
          <p:nvPr/>
        </p:nvPicPr>
        <p:blipFill>
          <a:blip r:embed="rId7">
            <a:alphaModFix/>
          </a:blip>
          <a:stretch>
            <a:fillRect/>
          </a:stretch>
        </p:blipFill>
        <p:spPr>
          <a:xfrm>
            <a:off x="4736750" y="2385248"/>
            <a:ext cx="1647825" cy="352425"/>
          </a:xfrm>
          <a:prstGeom prst="rect">
            <a:avLst/>
          </a:prstGeom>
          <a:noFill/>
          <a:ln>
            <a:noFill/>
          </a:ln>
        </p:spPr>
      </p:pic>
      <p:pic>
        <p:nvPicPr>
          <p:cNvPr id="779" name="Google Shape;779;p59"/>
          <p:cNvPicPr preferRelativeResize="0"/>
          <p:nvPr/>
        </p:nvPicPr>
        <p:blipFill>
          <a:blip r:embed="rId8">
            <a:alphaModFix/>
          </a:blip>
          <a:stretch>
            <a:fillRect/>
          </a:stretch>
        </p:blipFill>
        <p:spPr>
          <a:xfrm>
            <a:off x="4908188" y="2919673"/>
            <a:ext cx="1304925" cy="409575"/>
          </a:xfrm>
          <a:prstGeom prst="rect">
            <a:avLst/>
          </a:prstGeom>
          <a:noFill/>
          <a:ln>
            <a:noFill/>
          </a:ln>
        </p:spPr>
      </p:pic>
      <p:sp>
        <p:nvSpPr>
          <p:cNvPr id="780" name="Google Shape;780;p59"/>
          <p:cNvSpPr txBox="1">
            <a:spLocks noGrp="1"/>
          </p:cNvSpPr>
          <p:nvPr>
            <p:ph type="sldNum" idx="12"/>
          </p:nvPr>
        </p:nvSpPr>
        <p:spPr>
          <a:xfrm>
            <a:off x="9487452" y="4737675"/>
            <a:ext cx="83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
        <p:nvSpPr>
          <p:cNvPr id="781" name="Google Shape;781;p59"/>
          <p:cNvSpPr txBox="1"/>
          <p:nvPr/>
        </p:nvSpPr>
        <p:spPr>
          <a:xfrm>
            <a:off x="5717625" y="1194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9" action="ppaction://hlinksldjump"/>
              </a:rPr>
              <a:t>Appendix Slide</a:t>
            </a:r>
            <a:endParaRPr sz="10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par>
                                <p:cTn id="8" presetID="10" presetClass="entr" presetSubtype="0"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Effect transition="in" filter="fade">
                                      <p:cBhvr>
                                        <p:cTn id="10" dur="1000"/>
                                        <p:tgtEl>
                                          <p:spTgt spid="766"/>
                                        </p:tgtEl>
                                      </p:cBhvr>
                                    </p:animEffect>
                                  </p:childTnLst>
                                </p:cTn>
                              </p:par>
                              <p:par>
                                <p:cTn id="11" presetID="10" presetClass="entr" presetSubtype="0" fill="hold" nodeType="withEffect">
                                  <p:stCondLst>
                                    <p:cond delay="0"/>
                                  </p:stCondLst>
                                  <p:childTnLst>
                                    <p:set>
                                      <p:cBhvr>
                                        <p:cTn id="12" dur="1" fill="hold">
                                          <p:stCondLst>
                                            <p:cond delay="0"/>
                                          </p:stCondLst>
                                        </p:cTn>
                                        <p:tgtEl>
                                          <p:spTgt spid="767"/>
                                        </p:tgtEl>
                                        <p:attrNameLst>
                                          <p:attrName>style.visibility</p:attrName>
                                        </p:attrNameLst>
                                      </p:cBhvr>
                                      <p:to>
                                        <p:strVal val="visible"/>
                                      </p:to>
                                    </p:set>
                                    <p:animEffect transition="in" filter="fade">
                                      <p:cBhvr>
                                        <p:cTn id="13" dur="1000"/>
                                        <p:tgtEl>
                                          <p:spTgt spid="767"/>
                                        </p:tgtEl>
                                      </p:cBhvr>
                                    </p:animEffect>
                                  </p:childTnLst>
                                </p:cTn>
                              </p:par>
                              <p:par>
                                <p:cTn id="14" presetID="10" presetClass="entr" presetSubtype="0" fill="hold" nodeType="withEffect">
                                  <p:stCondLst>
                                    <p:cond delay="0"/>
                                  </p:stCondLst>
                                  <p:childTnLst>
                                    <p:set>
                                      <p:cBhvr>
                                        <p:cTn id="15" dur="1" fill="hold">
                                          <p:stCondLst>
                                            <p:cond delay="0"/>
                                          </p:stCondLst>
                                        </p:cTn>
                                        <p:tgtEl>
                                          <p:spTgt spid="768"/>
                                        </p:tgtEl>
                                        <p:attrNameLst>
                                          <p:attrName>style.visibility</p:attrName>
                                        </p:attrNameLst>
                                      </p:cBhvr>
                                      <p:to>
                                        <p:strVal val="visible"/>
                                      </p:to>
                                    </p:set>
                                    <p:animEffect transition="in" filter="fade">
                                      <p:cBhvr>
                                        <p:cTn id="16" dur="1000"/>
                                        <p:tgtEl>
                                          <p:spTgt spid="768"/>
                                        </p:tgtEl>
                                      </p:cBhvr>
                                    </p:animEffect>
                                  </p:childTnLst>
                                </p:cTn>
                              </p:par>
                              <p:par>
                                <p:cTn id="17" presetID="10" presetClass="entr" presetSubtype="0" fill="hold" nodeType="withEffect">
                                  <p:stCondLst>
                                    <p:cond delay="0"/>
                                  </p:stCondLst>
                                  <p:childTnLst>
                                    <p:set>
                                      <p:cBhvr>
                                        <p:cTn id="18" dur="1" fill="hold">
                                          <p:stCondLst>
                                            <p:cond delay="0"/>
                                          </p:stCondLst>
                                        </p:cTn>
                                        <p:tgtEl>
                                          <p:spTgt spid="769"/>
                                        </p:tgtEl>
                                        <p:attrNameLst>
                                          <p:attrName>style.visibility</p:attrName>
                                        </p:attrNameLst>
                                      </p:cBhvr>
                                      <p:to>
                                        <p:strVal val="visible"/>
                                      </p:to>
                                    </p:set>
                                    <p:animEffect transition="in" filter="fade">
                                      <p:cBhvr>
                                        <p:cTn id="19" dur="1000"/>
                                        <p:tgtEl>
                                          <p:spTgt spid="769"/>
                                        </p:tgtEl>
                                      </p:cBhvr>
                                    </p:animEffect>
                                  </p:childTnLst>
                                </p:cTn>
                              </p:par>
                              <p:par>
                                <p:cTn id="20" presetID="10" presetClass="entr" presetSubtype="0" fill="hold" nodeType="withEffect">
                                  <p:stCondLst>
                                    <p:cond delay="0"/>
                                  </p:stCondLst>
                                  <p:childTnLst>
                                    <p:set>
                                      <p:cBhvr>
                                        <p:cTn id="21" dur="1" fill="hold">
                                          <p:stCondLst>
                                            <p:cond delay="0"/>
                                          </p:stCondLst>
                                        </p:cTn>
                                        <p:tgtEl>
                                          <p:spTgt spid="770"/>
                                        </p:tgtEl>
                                        <p:attrNameLst>
                                          <p:attrName>style.visibility</p:attrName>
                                        </p:attrNameLst>
                                      </p:cBhvr>
                                      <p:to>
                                        <p:strVal val="visible"/>
                                      </p:to>
                                    </p:set>
                                    <p:animEffect transition="in" filter="fade">
                                      <p:cBhvr>
                                        <p:cTn id="22" dur="1000"/>
                                        <p:tgtEl>
                                          <p:spTgt spid="770"/>
                                        </p:tgtEl>
                                      </p:cBhvr>
                                    </p:animEffect>
                                  </p:childTnLst>
                                </p:cTn>
                              </p:par>
                              <p:par>
                                <p:cTn id="23" presetID="10" presetClass="entr" presetSubtype="0" fill="hold" nodeType="withEffect">
                                  <p:stCondLst>
                                    <p:cond delay="0"/>
                                  </p:stCondLst>
                                  <p:childTnLst>
                                    <p:set>
                                      <p:cBhvr>
                                        <p:cTn id="24" dur="1" fill="hold">
                                          <p:stCondLst>
                                            <p:cond delay="0"/>
                                          </p:stCondLst>
                                        </p:cTn>
                                        <p:tgtEl>
                                          <p:spTgt spid="771"/>
                                        </p:tgtEl>
                                        <p:attrNameLst>
                                          <p:attrName>style.visibility</p:attrName>
                                        </p:attrNameLst>
                                      </p:cBhvr>
                                      <p:to>
                                        <p:strVal val="visible"/>
                                      </p:to>
                                    </p:set>
                                    <p:animEffect transition="in" filter="fade">
                                      <p:cBhvr>
                                        <p:cTn id="25" dur="1000"/>
                                        <p:tgtEl>
                                          <p:spTgt spid="771"/>
                                        </p:tgtEl>
                                      </p:cBhvr>
                                    </p:animEffect>
                                  </p:childTnLst>
                                </p:cTn>
                              </p:par>
                              <p:par>
                                <p:cTn id="26" presetID="10" presetClass="entr" presetSubtype="0" fill="hold" nodeType="withEffect">
                                  <p:stCondLst>
                                    <p:cond delay="0"/>
                                  </p:stCondLst>
                                  <p:childTnLst>
                                    <p:set>
                                      <p:cBhvr>
                                        <p:cTn id="27" dur="1" fill="hold">
                                          <p:stCondLst>
                                            <p:cond delay="0"/>
                                          </p:stCondLst>
                                        </p:cTn>
                                        <p:tgtEl>
                                          <p:spTgt spid="772"/>
                                        </p:tgtEl>
                                        <p:attrNameLst>
                                          <p:attrName>style.visibility</p:attrName>
                                        </p:attrNameLst>
                                      </p:cBhvr>
                                      <p:to>
                                        <p:strVal val="visible"/>
                                      </p:to>
                                    </p:set>
                                    <p:animEffect transition="in" filter="fade">
                                      <p:cBhvr>
                                        <p:cTn id="28" dur="1000"/>
                                        <p:tgtEl>
                                          <p:spTgt spid="772"/>
                                        </p:tgtEl>
                                      </p:cBhvr>
                                    </p:animEffect>
                                  </p:childTnLst>
                                </p:cTn>
                              </p:par>
                              <p:par>
                                <p:cTn id="29" presetID="10" presetClass="entr" presetSubtype="0" fill="hold" nodeType="withEffect">
                                  <p:stCondLst>
                                    <p:cond delay="0"/>
                                  </p:stCondLst>
                                  <p:childTnLst>
                                    <p:set>
                                      <p:cBhvr>
                                        <p:cTn id="30" dur="1" fill="hold">
                                          <p:stCondLst>
                                            <p:cond delay="0"/>
                                          </p:stCondLst>
                                        </p:cTn>
                                        <p:tgtEl>
                                          <p:spTgt spid="773"/>
                                        </p:tgtEl>
                                        <p:attrNameLst>
                                          <p:attrName>style.visibility</p:attrName>
                                        </p:attrNameLst>
                                      </p:cBhvr>
                                      <p:to>
                                        <p:strVal val="visible"/>
                                      </p:to>
                                    </p:set>
                                    <p:animEffect transition="in" filter="fade">
                                      <p:cBhvr>
                                        <p:cTn id="31" dur="1000"/>
                                        <p:tgtEl>
                                          <p:spTgt spid="773"/>
                                        </p:tgtEl>
                                      </p:cBhvr>
                                    </p:animEffect>
                                  </p:childTnLst>
                                </p:cTn>
                              </p:par>
                              <p:par>
                                <p:cTn id="32" presetID="10" presetClass="entr" presetSubtype="0" fill="hold" nodeType="withEffect">
                                  <p:stCondLst>
                                    <p:cond delay="0"/>
                                  </p:stCondLst>
                                  <p:childTnLst>
                                    <p:set>
                                      <p:cBhvr>
                                        <p:cTn id="33" dur="1" fill="hold">
                                          <p:stCondLst>
                                            <p:cond delay="0"/>
                                          </p:stCondLst>
                                        </p:cTn>
                                        <p:tgtEl>
                                          <p:spTgt spid="774"/>
                                        </p:tgtEl>
                                        <p:attrNameLst>
                                          <p:attrName>style.visibility</p:attrName>
                                        </p:attrNameLst>
                                      </p:cBhvr>
                                      <p:to>
                                        <p:strVal val="visible"/>
                                      </p:to>
                                    </p:set>
                                    <p:animEffect transition="in" filter="fade">
                                      <p:cBhvr>
                                        <p:cTn id="34" dur="1000"/>
                                        <p:tgtEl>
                                          <p:spTgt spid="774"/>
                                        </p:tgtEl>
                                      </p:cBhvr>
                                    </p:animEffect>
                                  </p:childTnLst>
                                </p:cTn>
                              </p:par>
                              <p:par>
                                <p:cTn id="35" presetID="10" presetClass="entr" presetSubtype="0" fill="hold" nodeType="withEffect">
                                  <p:stCondLst>
                                    <p:cond delay="0"/>
                                  </p:stCondLst>
                                  <p:childTnLst>
                                    <p:set>
                                      <p:cBhvr>
                                        <p:cTn id="36" dur="1" fill="hold">
                                          <p:stCondLst>
                                            <p:cond delay="0"/>
                                          </p:stCondLst>
                                        </p:cTn>
                                        <p:tgtEl>
                                          <p:spTgt spid="775"/>
                                        </p:tgtEl>
                                        <p:attrNameLst>
                                          <p:attrName>style.visibility</p:attrName>
                                        </p:attrNameLst>
                                      </p:cBhvr>
                                      <p:to>
                                        <p:strVal val="visible"/>
                                      </p:to>
                                    </p:set>
                                    <p:animEffect transition="in" filter="fade">
                                      <p:cBhvr>
                                        <p:cTn id="37" dur="1000"/>
                                        <p:tgtEl>
                                          <p:spTgt spid="775"/>
                                        </p:tgtEl>
                                      </p:cBhvr>
                                    </p:animEffect>
                                  </p:childTnLst>
                                </p:cTn>
                              </p:par>
                              <p:par>
                                <p:cTn id="38" presetID="10" presetClass="entr" presetSubtype="0" fill="hold" nodeType="withEffect">
                                  <p:stCondLst>
                                    <p:cond delay="0"/>
                                  </p:stCondLst>
                                  <p:childTnLst>
                                    <p:set>
                                      <p:cBhvr>
                                        <p:cTn id="39" dur="1" fill="hold">
                                          <p:stCondLst>
                                            <p:cond delay="0"/>
                                          </p:stCondLst>
                                        </p:cTn>
                                        <p:tgtEl>
                                          <p:spTgt spid="776"/>
                                        </p:tgtEl>
                                        <p:attrNameLst>
                                          <p:attrName>style.visibility</p:attrName>
                                        </p:attrNameLst>
                                      </p:cBhvr>
                                      <p:to>
                                        <p:strVal val="visible"/>
                                      </p:to>
                                    </p:set>
                                    <p:animEffect transition="in" filter="fade">
                                      <p:cBhvr>
                                        <p:cTn id="40" dur="1000"/>
                                        <p:tgtEl>
                                          <p:spTgt spid="7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77"/>
                                        </p:tgtEl>
                                        <p:attrNameLst>
                                          <p:attrName>style.visibility</p:attrName>
                                        </p:attrNameLst>
                                      </p:cBhvr>
                                      <p:to>
                                        <p:strVal val="visible"/>
                                      </p:to>
                                    </p:set>
                                    <p:animEffect transition="in" filter="fade">
                                      <p:cBhvr>
                                        <p:cTn id="45" dur="1000"/>
                                        <p:tgtEl>
                                          <p:spTgt spid="777"/>
                                        </p:tgtEl>
                                      </p:cBhvr>
                                    </p:animEffect>
                                  </p:childTnLst>
                                </p:cTn>
                              </p:par>
                              <p:par>
                                <p:cTn id="46" presetID="10" presetClass="entr" presetSubtype="0" fill="hold" nodeType="withEffect">
                                  <p:stCondLst>
                                    <p:cond delay="0"/>
                                  </p:stCondLst>
                                  <p:childTnLst>
                                    <p:set>
                                      <p:cBhvr>
                                        <p:cTn id="47" dur="1" fill="hold">
                                          <p:stCondLst>
                                            <p:cond delay="0"/>
                                          </p:stCondLst>
                                        </p:cTn>
                                        <p:tgtEl>
                                          <p:spTgt spid="778"/>
                                        </p:tgtEl>
                                        <p:attrNameLst>
                                          <p:attrName>style.visibility</p:attrName>
                                        </p:attrNameLst>
                                      </p:cBhvr>
                                      <p:to>
                                        <p:strVal val="visible"/>
                                      </p:to>
                                    </p:set>
                                    <p:animEffect transition="in" filter="fade">
                                      <p:cBhvr>
                                        <p:cTn id="48" dur="1000"/>
                                        <p:tgtEl>
                                          <p:spTgt spid="778"/>
                                        </p:tgtEl>
                                      </p:cBhvr>
                                    </p:animEffect>
                                  </p:childTnLst>
                                </p:cTn>
                              </p:par>
                              <p:par>
                                <p:cTn id="49" presetID="10" presetClass="entr" presetSubtype="0" fill="hold" nodeType="withEffect">
                                  <p:stCondLst>
                                    <p:cond delay="0"/>
                                  </p:stCondLst>
                                  <p:childTnLst>
                                    <p:set>
                                      <p:cBhvr>
                                        <p:cTn id="50" dur="1" fill="hold">
                                          <p:stCondLst>
                                            <p:cond delay="0"/>
                                          </p:stCondLst>
                                        </p:cTn>
                                        <p:tgtEl>
                                          <p:spTgt spid="779"/>
                                        </p:tgtEl>
                                        <p:attrNameLst>
                                          <p:attrName>style.visibility</p:attrName>
                                        </p:attrNameLst>
                                      </p:cBhvr>
                                      <p:to>
                                        <p:strVal val="visible"/>
                                      </p:to>
                                    </p:set>
                                    <p:animEffect transition="in" filter="fade">
                                      <p:cBhvr>
                                        <p:cTn id="51" dur="1000"/>
                                        <p:tgtEl>
                                          <p:spTgt spid="7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64"/>
                                        </p:tgtEl>
                                        <p:attrNameLst>
                                          <p:attrName>style.visibility</p:attrName>
                                        </p:attrNameLst>
                                      </p:cBhvr>
                                      <p:to>
                                        <p:strVal val="visible"/>
                                      </p:to>
                                    </p:set>
                                    <p:animEffect transition="in" filter="fade">
                                      <p:cBhvr>
                                        <p:cTn id="56" dur="1000"/>
                                        <p:tgtEl>
                                          <p:spTgt spid="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60" descr="PROPDRIVE v2 5050 580KV Brushless Outrunner Motor" title="PROPDRIVE v2 5050 580KV Brushless Outrunner Motor"/>
          <p:cNvPicPr preferRelativeResize="0"/>
          <p:nvPr/>
        </p:nvPicPr>
        <p:blipFill>
          <a:blip r:embed="rId3">
            <a:alphaModFix/>
          </a:blip>
          <a:stretch>
            <a:fillRect/>
          </a:stretch>
        </p:blipFill>
        <p:spPr>
          <a:xfrm>
            <a:off x="4628062" y="3116225"/>
            <a:ext cx="1658325" cy="1215900"/>
          </a:xfrm>
          <a:prstGeom prst="rect">
            <a:avLst/>
          </a:prstGeom>
          <a:noFill/>
          <a:ln w="19050" cap="flat" cmpd="sng">
            <a:solidFill>
              <a:srgbClr val="C8B376"/>
            </a:solidFill>
            <a:prstDash val="solid"/>
            <a:round/>
            <a:headEnd type="none" w="sm" len="sm"/>
            <a:tailEnd type="none" w="sm" len="sm"/>
          </a:ln>
        </p:spPr>
      </p:pic>
      <p:sp>
        <p:nvSpPr>
          <p:cNvPr id="787" name="Google Shape;787;p60"/>
          <p:cNvSpPr txBox="1"/>
          <p:nvPr/>
        </p:nvSpPr>
        <p:spPr>
          <a:xfrm>
            <a:off x="907975" y="769475"/>
            <a:ext cx="5683500" cy="39267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Proof of Feasibility 1: </a:t>
            </a:r>
            <a:r>
              <a:rPr lang="en" sz="1800">
                <a:solidFill>
                  <a:schemeClr val="dk1"/>
                </a:solidFill>
                <a:latin typeface="Century Gothic"/>
                <a:ea typeface="Century Gothic"/>
                <a:cs typeface="Century Gothic"/>
                <a:sym typeface="Century Gothic"/>
              </a:rPr>
              <a:t>PROPDRIVE v2 5050 580KV Brushless Outrunner Motor and APC </a:t>
            </a:r>
            <a:endParaRPr sz="18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14x10 Folding Propeller Blade Set</a:t>
            </a:r>
            <a:endParaRPr sz="1800">
              <a:solidFill>
                <a:schemeClr val="dk1"/>
              </a:solidFill>
              <a:latin typeface="Century Gothic"/>
              <a:ea typeface="Century Gothic"/>
              <a:cs typeface="Century Gothic"/>
              <a:sym typeface="Century Gothic"/>
            </a:endParaRPr>
          </a:p>
          <a:p>
            <a:pPr marL="457200" lvl="0" indent="-342900" algn="l" rtl="0">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Battery: 4-6S (22.2 V LiPo)</a:t>
            </a:r>
            <a:endParaRPr sz="1800">
              <a:solidFill>
                <a:schemeClr val="dk1"/>
              </a:solidFill>
              <a:latin typeface="Century Gothic"/>
              <a:ea typeface="Century Gothic"/>
              <a:cs typeface="Century Gothic"/>
              <a:sym typeface="Century Gothic"/>
            </a:endParaRPr>
          </a:p>
          <a:p>
            <a:pPr marL="457200" lvl="0" indent="-342900" algn="l" rtl="0">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Power: </a:t>
            </a:r>
            <a:r>
              <a:rPr lang="en" sz="1800">
                <a:solidFill>
                  <a:srgbClr val="6AA84F"/>
                </a:solidFill>
                <a:latin typeface="Century Gothic"/>
                <a:ea typeface="Century Gothic"/>
                <a:cs typeface="Century Gothic"/>
                <a:sym typeface="Century Gothic"/>
              </a:rPr>
              <a:t>2000W Continuous</a:t>
            </a:r>
            <a:endParaRPr sz="1800">
              <a:solidFill>
                <a:srgbClr val="6AA84F"/>
              </a:solidFill>
              <a:latin typeface="Century Gothic"/>
              <a:ea typeface="Century Gothic"/>
              <a:cs typeface="Century Gothic"/>
              <a:sym typeface="Century Gothic"/>
            </a:endParaRPr>
          </a:p>
          <a:p>
            <a:pPr marL="457200" lvl="0" indent="-342900" algn="l" rtl="0">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Max Thrust: </a:t>
            </a:r>
            <a:r>
              <a:rPr lang="en" sz="1800">
                <a:solidFill>
                  <a:srgbClr val="6AA84F"/>
                </a:solidFill>
                <a:latin typeface="Century Gothic"/>
                <a:ea typeface="Century Gothic"/>
                <a:cs typeface="Century Gothic"/>
                <a:sym typeface="Century Gothic"/>
              </a:rPr>
              <a:t>~ 52.5 N</a:t>
            </a:r>
            <a:endParaRPr sz="1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800">
                <a:solidFill>
                  <a:schemeClr val="dk1"/>
                </a:solidFill>
                <a:latin typeface="Century Gothic"/>
                <a:ea typeface="Century Gothic"/>
                <a:cs typeface="Century Gothic"/>
                <a:sym typeface="Century Gothic"/>
              </a:rPr>
              <a:t>Specific Flight Condition </a:t>
            </a:r>
            <a:r>
              <a:rPr lang="en" sz="1800" i="1">
                <a:solidFill>
                  <a:schemeClr val="dk1"/>
                </a:solidFill>
                <a:latin typeface="Century Gothic"/>
                <a:ea typeface="Century Gothic"/>
                <a:cs typeface="Century Gothic"/>
                <a:sym typeface="Century Gothic"/>
              </a:rPr>
              <a:t>(PROPDRIVE Data Sheet)</a:t>
            </a:r>
            <a:endParaRPr sz="1800">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r>
              <a:rPr lang="en" sz="1800">
                <a:solidFill>
                  <a:schemeClr val="dk1"/>
                </a:solidFill>
                <a:latin typeface="Century Gothic"/>
                <a:ea typeface="Century Gothic"/>
                <a:cs typeface="Century Gothic"/>
                <a:sym typeface="Century Gothic"/>
              </a:rPr>
              <a:t>18.5V - </a:t>
            </a:r>
            <a:r>
              <a:rPr lang="en" sz="1800">
                <a:solidFill>
                  <a:srgbClr val="6AA84F"/>
                </a:solidFill>
                <a:latin typeface="Century Gothic"/>
                <a:ea typeface="Century Gothic"/>
                <a:cs typeface="Century Gothic"/>
                <a:sym typeface="Century Gothic"/>
              </a:rPr>
              <a:t>1077W</a:t>
            </a:r>
            <a:r>
              <a:rPr lang="en" sz="1800">
                <a:solidFill>
                  <a:schemeClr val="dk1"/>
                </a:solidFill>
                <a:latin typeface="Century Gothic"/>
                <a:ea typeface="Century Gothic"/>
                <a:cs typeface="Century Gothic"/>
                <a:sym typeface="Century Gothic"/>
              </a:rPr>
              <a:t> - 60.7A - </a:t>
            </a:r>
            <a:r>
              <a:rPr lang="en" sz="1800">
                <a:solidFill>
                  <a:srgbClr val="6AA84F"/>
                </a:solidFill>
                <a:latin typeface="Century Gothic"/>
                <a:ea typeface="Century Gothic"/>
                <a:cs typeface="Century Gothic"/>
                <a:sym typeface="Century Gothic"/>
              </a:rPr>
              <a:t>4.03kg thrust ~ 39.5 N</a:t>
            </a:r>
            <a:endParaRPr sz="1800">
              <a:solidFill>
                <a:srgbClr val="6AA84F"/>
              </a:solidFill>
              <a:latin typeface="Century Gothic"/>
              <a:ea typeface="Century Gothic"/>
              <a:cs typeface="Century Gothic"/>
              <a:sym typeface="Century Gothic"/>
            </a:endParaRPr>
          </a:p>
        </p:txBody>
      </p:sp>
      <p:pic>
        <p:nvPicPr>
          <p:cNvPr id="788" name="Google Shape;788;p60"/>
          <p:cNvPicPr preferRelativeResize="0"/>
          <p:nvPr/>
        </p:nvPicPr>
        <p:blipFill rotWithShape="1">
          <a:blip r:embed="rId4">
            <a:alphaModFix/>
          </a:blip>
          <a:srcRect l="5537" r="6704"/>
          <a:stretch/>
        </p:blipFill>
        <p:spPr>
          <a:xfrm>
            <a:off x="3087400" y="3116225"/>
            <a:ext cx="1422850" cy="1215900"/>
          </a:xfrm>
          <a:prstGeom prst="rect">
            <a:avLst/>
          </a:prstGeom>
          <a:noFill/>
          <a:ln w="19050" cap="flat" cmpd="sng">
            <a:solidFill>
              <a:srgbClr val="C8B376"/>
            </a:solidFill>
            <a:prstDash val="solid"/>
            <a:round/>
            <a:headEnd type="none" w="sm" len="sm"/>
            <a:tailEnd type="none" w="sm" len="sm"/>
          </a:ln>
        </p:spPr>
      </p:pic>
      <p:sp>
        <p:nvSpPr>
          <p:cNvPr id="789" name="Google Shape;789;p6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pic>
        <p:nvPicPr>
          <p:cNvPr id="790" name="Google Shape;790;p60"/>
          <p:cNvPicPr preferRelativeResize="0"/>
          <p:nvPr/>
        </p:nvPicPr>
        <p:blipFill rotWithShape="1">
          <a:blip r:embed="rId5">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791" name="Google Shape;791;p60"/>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792" name="Google Shape;792;p60"/>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793" name="Google Shape;793;p60"/>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794" name="Google Shape;794;p60"/>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795" name="Google Shape;795;p60"/>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796" name="Google Shape;796;p60"/>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graphicFrame>
        <p:nvGraphicFramePr>
          <p:cNvPr id="797" name="Google Shape;797;p60"/>
          <p:cNvGraphicFramePr/>
          <p:nvPr/>
        </p:nvGraphicFramePr>
        <p:xfrm>
          <a:off x="7500175" y="98970"/>
          <a:ext cx="2817550" cy="4358250"/>
        </p:xfrm>
        <a:graphic>
          <a:graphicData uri="http://schemas.openxmlformats.org/drawingml/2006/table">
            <a:tbl>
              <a:tblPr>
                <a:noFill/>
                <a:tableStyleId>{0FD32931-E195-47BC-A05E-236D1704FF6A}</a:tableStyleId>
              </a:tblPr>
              <a:tblGrid>
                <a:gridCol w="1193325">
                  <a:extLst>
                    <a:ext uri="{9D8B030D-6E8A-4147-A177-3AD203B41FA5}">
                      <a16:colId xmlns:a16="http://schemas.microsoft.com/office/drawing/2014/main" val="20000"/>
                    </a:ext>
                  </a:extLst>
                </a:gridCol>
                <a:gridCol w="813850">
                  <a:extLst>
                    <a:ext uri="{9D8B030D-6E8A-4147-A177-3AD203B41FA5}">
                      <a16:colId xmlns:a16="http://schemas.microsoft.com/office/drawing/2014/main" val="20001"/>
                    </a:ext>
                  </a:extLst>
                </a:gridCol>
                <a:gridCol w="810375">
                  <a:extLst>
                    <a:ext uri="{9D8B030D-6E8A-4147-A177-3AD203B41FA5}">
                      <a16:colId xmlns:a16="http://schemas.microsoft.com/office/drawing/2014/main" val="20002"/>
                    </a:ext>
                  </a:extLst>
                </a:gridCol>
              </a:tblGrid>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Results</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IMP</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b="1">
                          <a:latin typeface="Century Gothic"/>
                          <a:ea typeface="Century Gothic"/>
                          <a:cs typeface="Century Gothic"/>
                          <a:sym typeface="Century Gothic"/>
                        </a:rPr>
                        <a:t>SI </a:t>
                      </a:r>
                      <a:endParaRPr sz="10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T</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.861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3.83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P</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.107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79.8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V</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28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12.5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556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CL</a:t>
                      </a:r>
                      <a:r>
                        <a:rPr lang="en" sz="1000" b="1" baseline="-25000">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END</a:t>
                      </a:r>
                      <a:endParaRPr sz="1000" b="1"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1.48</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8.16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36.3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1.33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993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extLst>
                  <a:ext uri="{0D108BD9-81ED-4DB2-BD59-A6C34878D82A}">
                    <a16:rowId xmlns:a16="http://schemas.microsoft.com/office/drawing/2014/main" val="10006"/>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.975</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Climbout</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36.7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16.4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a:t>
                      </a:r>
                      <a:r>
                        <a:rPr lang="en" sz="1000" b="1" baseline="-25000">
                          <a:solidFill>
                            <a:schemeClr val="dk1"/>
                          </a:solidFill>
                          <a:latin typeface="Century Gothic"/>
                          <a:ea typeface="Century Gothic"/>
                          <a:cs typeface="Century Gothic"/>
                          <a:sym typeface="Century Gothic"/>
                        </a:rPr>
                        <a:t>req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0.75 lbf</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3.34  N</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0.116 hp</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86.84  W</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0"/>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CL</a:t>
                      </a:r>
                      <a:r>
                        <a:rPr lang="en" sz="1000" b="1" baseline="-25000">
                          <a:solidFill>
                            <a:schemeClr val="dk1"/>
                          </a:solidFill>
                          <a:latin typeface="Century Gothic"/>
                          <a:ea typeface="Century Gothic"/>
                          <a:cs typeface="Century Gothic"/>
                          <a:sym typeface="Century Gothic"/>
                        </a:rPr>
                        <a:t>req</a:t>
                      </a:r>
                      <a:r>
                        <a:rPr lang="en" sz="1000" b="1">
                          <a:latin typeface="Century Gothic"/>
                          <a:ea typeface="Century Gothic"/>
                          <a:cs typeface="Century Gothic"/>
                          <a:sym typeface="Century Gothic"/>
                        </a:rPr>
                        <a:t> </a:t>
                      </a:r>
                      <a:r>
                        <a:rPr lang="en" sz="1000" i="1">
                          <a:latin typeface="Century Gothic"/>
                          <a:ea typeface="Century Gothic"/>
                          <a:cs typeface="Century Gothic"/>
                          <a:sym typeface="Century Gothic"/>
                        </a:rPr>
                        <a:t>Headwind</a:t>
                      </a:r>
                      <a:endParaRPr sz="1000" i="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.950</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.950</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r h="255600">
                <a:tc>
                  <a:txBody>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V</a:t>
                      </a:r>
                      <a:r>
                        <a:rPr lang="en" sz="1000" b="1" baseline="-25000">
                          <a:solidFill>
                            <a:schemeClr val="dk1"/>
                          </a:solidFill>
                          <a:latin typeface="Century Gothic"/>
                          <a:ea typeface="Century Gothic"/>
                          <a:cs typeface="Century Gothic"/>
                          <a:sym typeface="Century Gothic"/>
                        </a:rPr>
                        <a:t>req</a:t>
                      </a:r>
                      <a:r>
                        <a:rPr lang="en" sz="1000" b="1">
                          <a:solidFill>
                            <a:schemeClr val="dk1"/>
                          </a:solidFill>
                          <a:latin typeface="Century Gothic"/>
                          <a:ea typeface="Century Gothic"/>
                          <a:cs typeface="Century Gothic"/>
                          <a:sym typeface="Century Gothic"/>
                        </a:rPr>
                        <a:t> </a:t>
                      </a:r>
                      <a:r>
                        <a:rPr lang="en" sz="1000" i="1">
                          <a:solidFill>
                            <a:schemeClr val="dk1"/>
                          </a:solidFill>
                          <a:latin typeface="Century Gothic"/>
                          <a:ea typeface="Century Gothic"/>
                          <a:cs typeface="Century Gothic"/>
                          <a:sym typeface="Century Gothic"/>
                        </a:rPr>
                        <a:t>Headwind</a:t>
                      </a:r>
                      <a:endParaRPr sz="10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35 mph</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15.6 m/s</a:t>
                      </a:r>
                      <a:endParaRPr sz="10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2"/>
                  </a:ext>
                </a:extLst>
              </a:tr>
            </a:tbl>
          </a:graphicData>
        </a:graphic>
      </p:graphicFrame>
      <p:sp>
        <p:nvSpPr>
          <p:cNvPr id="798" name="Google Shape;798;p60"/>
          <p:cNvSpPr txBox="1"/>
          <p:nvPr/>
        </p:nvSpPr>
        <p:spPr>
          <a:xfrm>
            <a:off x="6759000" y="1439975"/>
            <a:ext cx="908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entury Gothic"/>
                <a:ea typeface="Century Gothic"/>
                <a:cs typeface="Century Gothic"/>
                <a:sym typeface="Century Gothic"/>
              </a:rPr>
              <a:t>𝛼 = 12.5°</a:t>
            </a:r>
            <a:endParaRPr sz="1200" b="1">
              <a:latin typeface="Century Gothic"/>
              <a:ea typeface="Century Gothic"/>
              <a:cs typeface="Century Gothic"/>
              <a:sym typeface="Century Gothic"/>
            </a:endParaRPr>
          </a:p>
        </p:txBody>
      </p:sp>
      <p:sp>
        <p:nvSpPr>
          <p:cNvPr id="799" name="Google Shape;799;p60"/>
          <p:cNvSpPr txBox="1"/>
          <p:nvPr/>
        </p:nvSpPr>
        <p:spPr>
          <a:xfrm>
            <a:off x="6738625" y="2433750"/>
            <a:ext cx="837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latin typeface="Century Gothic"/>
                <a:ea typeface="Century Gothic"/>
                <a:cs typeface="Century Gothic"/>
                <a:sym typeface="Century Gothic"/>
              </a:rPr>
              <a:t>𝛼 = 6.8°</a:t>
            </a:r>
            <a:endParaRPr sz="1200" b="1">
              <a:latin typeface="Century Gothic"/>
              <a:ea typeface="Century Gothic"/>
              <a:cs typeface="Century Gothic"/>
              <a:sym typeface="Century Gothic"/>
            </a:endParaRPr>
          </a:p>
        </p:txBody>
      </p:sp>
      <p:sp>
        <p:nvSpPr>
          <p:cNvPr id="800" name="Google Shape;800;p60"/>
          <p:cNvSpPr txBox="1"/>
          <p:nvPr/>
        </p:nvSpPr>
        <p:spPr>
          <a:xfrm>
            <a:off x="6667800" y="3805350"/>
            <a:ext cx="908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latin typeface="Century Gothic"/>
                <a:ea typeface="Century Gothic"/>
                <a:cs typeface="Century Gothic"/>
                <a:sym typeface="Century Gothic"/>
              </a:rPr>
              <a:t>𝛼 = 6.8°</a:t>
            </a:r>
            <a:endParaRPr sz="1200" b="1">
              <a:latin typeface="Century Gothic"/>
              <a:ea typeface="Century Gothic"/>
              <a:cs typeface="Century Gothic"/>
              <a:sym typeface="Century Gothic"/>
            </a:endParaRPr>
          </a:p>
        </p:txBody>
      </p:sp>
      <p:sp>
        <p:nvSpPr>
          <p:cNvPr id="801" name="Google Shape;801;p60"/>
          <p:cNvSpPr txBox="1">
            <a:spLocks noGrp="1"/>
          </p:cNvSpPr>
          <p:nvPr>
            <p:ph type="sldNum" idx="12"/>
          </p:nvPr>
        </p:nvSpPr>
        <p:spPr>
          <a:xfrm>
            <a:off x="9480127" y="4737675"/>
            <a:ext cx="837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
        <p:nvSpPr>
          <p:cNvPr id="802" name="Google Shape;802;p60"/>
          <p:cNvSpPr txBox="1"/>
          <p:nvPr/>
        </p:nvSpPr>
        <p:spPr>
          <a:xfrm>
            <a:off x="734675" y="0"/>
            <a:ext cx="7904100" cy="577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Propulsion: Market Analysis</a:t>
            </a:r>
            <a:endParaRPr sz="1100"/>
          </a:p>
        </p:txBody>
      </p:sp>
      <p:sp>
        <p:nvSpPr>
          <p:cNvPr id="803" name="Google Shape;803;p60"/>
          <p:cNvSpPr txBox="1"/>
          <p:nvPr/>
        </p:nvSpPr>
        <p:spPr>
          <a:xfrm>
            <a:off x="6508150" y="577500"/>
            <a:ext cx="83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 action="ppaction://hlinkshowjump?jump=lastslide"/>
              </a:rPr>
              <a:t>[3] [4]</a:t>
            </a:r>
            <a:endParaRPr>
              <a:latin typeface="Calibri"/>
              <a:ea typeface="Calibri"/>
              <a:cs typeface="Calibri"/>
              <a:sym typeface="Calibri"/>
            </a:endParaRPr>
          </a:p>
        </p:txBody>
      </p:sp>
      <p:sp>
        <p:nvSpPr>
          <p:cNvPr id="804" name="Google Shape;804;p60"/>
          <p:cNvSpPr txBox="1"/>
          <p:nvPr/>
        </p:nvSpPr>
        <p:spPr>
          <a:xfrm>
            <a:off x="5717625" y="1194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1"/>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pic>
        <p:nvPicPr>
          <p:cNvPr id="810" name="Google Shape;810;p61"/>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811" name="Google Shape;811;p61"/>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812" name="Google Shape;812;p61"/>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813" name="Google Shape;813;p61"/>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814" name="Google Shape;814;p61"/>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815" name="Google Shape;815;p6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816" name="Google Shape;816;p61"/>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817" name="Google Shape;817;p61"/>
          <p:cNvSpPr txBox="1">
            <a:spLocks noGrp="1"/>
          </p:cNvSpPr>
          <p:nvPr>
            <p:ph type="sldNum" idx="12"/>
          </p:nvPr>
        </p:nvSpPr>
        <p:spPr>
          <a:xfrm>
            <a:off x="9438702" y="4737675"/>
            <a:ext cx="879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
        <p:nvSpPr>
          <p:cNvPr id="818" name="Google Shape;818;p61"/>
          <p:cNvSpPr txBox="1"/>
          <p:nvPr/>
        </p:nvSpPr>
        <p:spPr>
          <a:xfrm>
            <a:off x="734675" y="0"/>
            <a:ext cx="7904100" cy="5775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Endurance Estimations</a:t>
            </a:r>
            <a:endParaRPr sz="1100"/>
          </a:p>
        </p:txBody>
      </p:sp>
      <p:sp>
        <p:nvSpPr>
          <p:cNvPr id="819" name="Google Shape;819;p61"/>
          <p:cNvSpPr txBox="1"/>
          <p:nvPr/>
        </p:nvSpPr>
        <p:spPr>
          <a:xfrm>
            <a:off x="61475" y="712750"/>
            <a:ext cx="5145000" cy="9234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Equation used by RC aircraft pilots to determine endurance</a:t>
            </a:r>
            <a:endParaRPr sz="1200" b="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Does not factor in unpowered glide</a:t>
            </a:r>
            <a:endParaRPr sz="1200" b="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Factors Climbout and Cruise</a:t>
            </a:r>
            <a:endParaRPr sz="1200" b="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Assumes mid-full throttle during climbout phase</a:t>
            </a:r>
            <a:endParaRPr sz="1200" b="1">
              <a:latin typeface="Century Gothic"/>
              <a:ea typeface="Century Gothic"/>
              <a:cs typeface="Century Gothic"/>
              <a:sym typeface="Century Gothic"/>
            </a:endParaRPr>
          </a:p>
        </p:txBody>
      </p:sp>
      <p:pic>
        <p:nvPicPr>
          <p:cNvPr id="820" name="Google Shape;820;p61"/>
          <p:cNvPicPr preferRelativeResize="0"/>
          <p:nvPr/>
        </p:nvPicPr>
        <p:blipFill>
          <a:blip r:embed="rId4">
            <a:alphaModFix/>
          </a:blip>
          <a:stretch>
            <a:fillRect/>
          </a:stretch>
        </p:blipFill>
        <p:spPr>
          <a:xfrm>
            <a:off x="89822" y="1732022"/>
            <a:ext cx="2531678" cy="713850"/>
          </a:xfrm>
          <a:prstGeom prst="rect">
            <a:avLst/>
          </a:prstGeom>
          <a:noFill/>
          <a:ln>
            <a:noFill/>
          </a:ln>
        </p:spPr>
      </p:pic>
      <p:graphicFrame>
        <p:nvGraphicFramePr>
          <p:cNvPr id="821" name="Google Shape;821;p61"/>
          <p:cNvGraphicFramePr/>
          <p:nvPr/>
        </p:nvGraphicFramePr>
        <p:xfrm>
          <a:off x="3075813" y="1587410"/>
          <a:ext cx="2079125" cy="2852600"/>
        </p:xfrm>
        <a:graphic>
          <a:graphicData uri="http://schemas.openxmlformats.org/drawingml/2006/table">
            <a:tbl>
              <a:tblPr>
                <a:noFill/>
                <a:tableStyleId>{0FD32931-E195-47BC-A05E-236D1704FF6A}</a:tableStyleId>
              </a:tblPr>
              <a:tblGrid>
                <a:gridCol w="1117525">
                  <a:extLst>
                    <a:ext uri="{9D8B030D-6E8A-4147-A177-3AD203B41FA5}">
                      <a16:colId xmlns:a16="http://schemas.microsoft.com/office/drawing/2014/main" val="20000"/>
                    </a:ext>
                  </a:extLst>
                </a:gridCol>
                <a:gridCol w="961600">
                  <a:extLst>
                    <a:ext uri="{9D8B030D-6E8A-4147-A177-3AD203B41FA5}">
                      <a16:colId xmlns:a16="http://schemas.microsoft.com/office/drawing/2014/main" val="20001"/>
                    </a:ext>
                  </a:extLst>
                </a:gridCol>
              </a:tblGrid>
              <a:tr h="356575">
                <a:tc>
                  <a:txBody>
                    <a:bodyPr/>
                    <a:lstStyle/>
                    <a:p>
                      <a:pPr marL="0" lvl="0" indent="0" algn="ctr" rtl="0">
                        <a:spcBef>
                          <a:spcPts val="0"/>
                        </a:spcBef>
                        <a:spcAft>
                          <a:spcPts val="0"/>
                        </a:spcAft>
                        <a:buNone/>
                      </a:pPr>
                      <a:r>
                        <a:rPr lang="en" sz="1100" b="1">
                          <a:latin typeface="Century Gothic"/>
                          <a:ea typeface="Century Gothic"/>
                          <a:cs typeface="Century Gothic"/>
                          <a:sym typeface="Century Gothic"/>
                        </a:rPr>
                        <a:t>Parameter</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b="1">
                          <a:latin typeface="Century Gothic"/>
                          <a:ea typeface="Century Gothic"/>
                          <a:cs typeface="Century Gothic"/>
                          <a:sym typeface="Century Gothic"/>
                        </a:rPr>
                        <a:t>Value</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56575">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B</a:t>
                      </a:r>
                      <a:r>
                        <a:rPr lang="en" sz="1100" b="1" baseline="-25000">
                          <a:solidFill>
                            <a:schemeClr val="dk1"/>
                          </a:solidFill>
                          <a:latin typeface="Century Gothic"/>
                          <a:ea typeface="Century Gothic"/>
                          <a:cs typeface="Century Gothic"/>
                          <a:sym typeface="Century Gothic"/>
                        </a:rPr>
                        <a:t>capacity</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6,000mAh</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56575">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B</a:t>
                      </a:r>
                      <a:r>
                        <a:rPr lang="en" sz="1100" b="1" baseline="-25000">
                          <a:solidFill>
                            <a:schemeClr val="dk1"/>
                          </a:solidFill>
                          <a:latin typeface="Century Gothic"/>
                          <a:ea typeface="Century Gothic"/>
                          <a:cs typeface="Century Gothic"/>
                          <a:sym typeface="Century Gothic"/>
                        </a:rPr>
                        <a:t>discharge</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90%</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56575">
                <a:tc>
                  <a:txBody>
                    <a:bodyPr/>
                    <a:lstStyle/>
                    <a:p>
                      <a:pPr marL="0" lvl="0" indent="0" algn="l" rtl="0">
                        <a:spcBef>
                          <a:spcPts val="0"/>
                        </a:spcBef>
                        <a:spcAft>
                          <a:spcPts val="0"/>
                        </a:spcAft>
                        <a:buNone/>
                      </a:pPr>
                      <a:r>
                        <a:rPr lang="en" sz="1100" b="1">
                          <a:latin typeface="Century Gothic"/>
                          <a:ea typeface="Century Gothic"/>
                          <a:cs typeface="Century Gothic"/>
                          <a:sym typeface="Century Gothic"/>
                        </a:rPr>
                        <a:t>Battery Packs</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5</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56575">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I</a:t>
                      </a:r>
                      <a:r>
                        <a:rPr lang="en" sz="1100" b="1" baseline="-25000">
                          <a:solidFill>
                            <a:schemeClr val="dk1"/>
                          </a:solidFill>
                          <a:latin typeface="Century Gothic"/>
                          <a:ea typeface="Century Gothic"/>
                          <a:cs typeface="Century Gothic"/>
                          <a:sym typeface="Century Gothic"/>
                        </a:rPr>
                        <a:t>takeoff</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60A</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56575">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I</a:t>
                      </a:r>
                      <a:r>
                        <a:rPr lang="en" sz="1100" b="1" baseline="-25000">
                          <a:solidFill>
                            <a:schemeClr val="dk1"/>
                          </a:solidFill>
                          <a:latin typeface="Century Gothic"/>
                          <a:ea typeface="Century Gothic"/>
                          <a:cs typeface="Century Gothic"/>
                          <a:sym typeface="Century Gothic"/>
                        </a:rPr>
                        <a:t>cruise</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3.0A</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56575">
                <a:tc>
                  <a:txBody>
                    <a:bodyPr/>
                    <a:lstStyle/>
                    <a:p>
                      <a:pPr marL="0" lvl="0" indent="0" algn="l" rtl="0">
                        <a:spcBef>
                          <a:spcPts val="0"/>
                        </a:spcBef>
                        <a:spcAft>
                          <a:spcPts val="0"/>
                        </a:spcAft>
                        <a:buNone/>
                      </a:pPr>
                      <a:r>
                        <a:rPr lang="en" sz="1100" b="1">
                          <a:solidFill>
                            <a:schemeClr val="dk1"/>
                          </a:solidFill>
                          <a:latin typeface="Century Gothic"/>
                          <a:ea typeface="Century Gothic"/>
                          <a:cs typeface="Century Gothic"/>
                          <a:sym typeface="Century Gothic"/>
                        </a:rPr>
                        <a:t>R.O.C</a:t>
                      </a:r>
                      <a:endParaRPr sz="11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6.1 m/s</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56575">
                <a:tc>
                  <a:txBody>
                    <a:bodyPr/>
                    <a:lstStyle/>
                    <a:p>
                      <a:pPr marL="0" lvl="0" indent="0" algn="l" rtl="0">
                        <a:spcBef>
                          <a:spcPts val="0"/>
                        </a:spcBef>
                        <a:spcAft>
                          <a:spcPts val="0"/>
                        </a:spcAft>
                        <a:buNone/>
                      </a:pPr>
                      <a:r>
                        <a:rPr lang="en" sz="1100" b="1">
                          <a:solidFill>
                            <a:schemeClr val="dk1"/>
                          </a:solidFill>
                          <a:latin typeface="Century Gothic"/>
                          <a:ea typeface="Century Gothic"/>
                          <a:cs typeface="Century Gothic"/>
                          <a:sym typeface="Century Gothic"/>
                        </a:rPr>
                        <a:t>Time to M.A.</a:t>
                      </a:r>
                      <a:endParaRPr sz="11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.5 - 4 min</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822" name="Google Shape;822;p61"/>
          <p:cNvSpPr txBox="1"/>
          <p:nvPr/>
        </p:nvSpPr>
        <p:spPr>
          <a:xfrm>
            <a:off x="-12" y="4210725"/>
            <a:ext cx="2860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This methodology for endurance passes </a:t>
            </a:r>
            <a:r>
              <a:rPr lang="en" sz="1000" b="1">
                <a:solidFill>
                  <a:srgbClr val="F1C232"/>
                </a:solidFill>
                <a:latin typeface="Century Gothic"/>
                <a:ea typeface="Century Gothic"/>
                <a:cs typeface="Century Gothic"/>
                <a:sym typeface="Century Gothic"/>
              </a:rPr>
              <a:t>FR1</a:t>
            </a:r>
            <a:endParaRPr sz="1000" b="1">
              <a:solidFill>
                <a:srgbClr val="F1C232"/>
              </a:solidFill>
              <a:latin typeface="Century Gothic"/>
              <a:ea typeface="Century Gothic"/>
              <a:cs typeface="Century Gothic"/>
              <a:sym typeface="Century Gothic"/>
            </a:endParaRPr>
          </a:p>
        </p:txBody>
      </p:sp>
      <p:cxnSp>
        <p:nvCxnSpPr>
          <p:cNvPr id="823" name="Google Shape;823;p61"/>
          <p:cNvCxnSpPr/>
          <p:nvPr/>
        </p:nvCxnSpPr>
        <p:spPr>
          <a:xfrm>
            <a:off x="5206475" y="671800"/>
            <a:ext cx="27900" cy="3946800"/>
          </a:xfrm>
          <a:prstGeom prst="straightConnector1">
            <a:avLst/>
          </a:prstGeom>
          <a:noFill/>
          <a:ln w="9525" cap="flat" cmpd="sng">
            <a:solidFill>
              <a:schemeClr val="dk2"/>
            </a:solidFill>
            <a:prstDash val="dash"/>
            <a:round/>
            <a:headEnd type="none" w="med" len="med"/>
            <a:tailEnd type="none" w="med" len="med"/>
          </a:ln>
        </p:spPr>
      </p:cxnSp>
      <p:sp>
        <p:nvSpPr>
          <p:cNvPr id="824" name="Google Shape;824;p61"/>
          <p:cNvSpPr txBox="1"/>
          <p:nvPr/>
        </p:nvSpPr>
        <p:spPr>
          <a:xfrm>
            <a:off x="5206475" y="712738"/>
            <a:ext cx="4729800" cy="9234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alibri"/>
              <a:buChar char="●"/>
            </a:pPr>
            <a:r>
              <a:rPr lang="en" sz="1200" b="1">
                <a:latin typeface="Century Gothic"/>
                <a:ea typeface="Century Gothic"/>
                <a:cs typeface="Century Gothic"/>
                <a:sym typeface="Century Gothic"/>
              </a:rPr>
              <a:t>Equation used in Tempest Estimates </a:t>
            </a:r>
            <a:r>
              <a:rPr lang="en" sz="1200" i="1" u="sng">
                <a:solidFill>
                  <a:schemeClr val="hlink"/>
                </a:solidFill>
                <a:latin typeface="Century Gothic"/>
                <a:ea typeface="Century Gothic"/>
                <a:cs typeface="Century Gothic"/>
                <a:sym typeface="Century Gothic"/>
                <a:hlinkClick r:id="" action="ppaction://hlinkshowjump?jump=lastslide"/>
              </a:rPr>
              <a:t>[1]</a:t>
            </a:r>
            <a:endParaRPr sz="1200" i="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Does not factor in unpowered glide</a:t>
            </a:r>
            <a:endParaRPr sz="1200" b="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Does not factor in climbout</a:t>
            </a:r>
            <a:endParaRPr sz="1200" b="1">
              <a:latin typeface="Century Gothic"/>
              <a:ea typeface="Century Gothic"/>
              <a:cs typeface="Century Gothic"/>
              <a:sym typeface="Century Gothic"/>
            </a:endParaRPr>
          </a:p>
          <a:p>
            <a:pPr marL="914400" lvl="1" indent="-304800" algn="l" rtl="0">
              <a:spcBef>
                <a:spcPts val="0"/>
              </a:spcBef>
              <a:spcAft>
                <a:spcPts val="0"/>
              </a:spcAft>
              <a:buSzPts val="1200"/>
              <a:buFont typeface="Century Gothic"/>
              <a:buChar char="○"/>
            </a:pPr>
            <a:r>
              <a:rPr lang="en" sz="1200" b="1">
                <a:latin typeface="Century Gothic"/>
                <a:ea typeface="Century Gothic"/>
                <a:cs typeface="Century Gothic"/>
                <a:sym typeface="Century Gothic"/>
              </a:rPr>
              <a:t>Factors more battery parameters</a:t>
            </a:r>
            <a:endParaRPr sz="1200" b="1">
              <a:latin typeface="Century Gothic"/>
              <a:ea typeface="Century Gothic"/>
              <a:cs typeface="Century Gothic"/>
              <a:sym typeface="Century Gothic"/>
            </a:endParaRPr>
          </a:p>
        </p:txBody>
      </p:sp>
      <p:graphicFrame>
        <p:nvGraphicFramePr>
          <p:cNvPr id="825" name="Google Shape;825;p61"/>
          <p:cNvGraphicFramePr/>
          <p:nvPr/>
        </p:nvGraphicFramePr>
        <p:xfrm>
          <a:off x="8294425" y="1636160"/>
          <a:ext cx="2079125" cy="2803920"/>
        </p:xfrm>
        <a:graphic>
          <a:graphicData uri="http://schemas.openxmlformats.org/drawingml/2006/table">
            <a:tbl>
              <a:tblPr>
                <a:noFill/>
                <a:tableStyleId>{0FD32931-E195-47BC-A05E-236D1704FF6A}</a:tableStyleId>
              </a:tblPr>
              <a:tblGrid>
                <a:gridCol w="1117525">
                  <a:extLst>
                    <a:ext uri="{9D8B030D-6E8A-4147-A177-3AD203B41FA5}">
                      <a16:colId xmlns:a16="http://schemas.microsoft.com/office/drawing/2014/main" val="20000"/>
                    </a:ext>
                  </a:extLst>
                </a:gridCol>
                <a:gridCol w="9616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100" b="1">
                          <a:latin typeface="Century Gothic"/>
                          <a:ea typeface="Century Gothic"/>
                          <a:cs typeface="Century Gothic"/>
                          <a:sym typeface="Century Gothic"/>
                        </a:rPr>
                        <a:t>Parameter</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b="1">
                          <a:latin typeface="Century Gothic"/>
                          <a:ea typeface="Century Gothic"/>
                          <a:cs typeface="Century Gothic"/>
                          <a:sym typeface="Century Gothic"/>
                        </a:rPr>
                        <a:t>Value</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B</a:t>
                      </a:r>
                      <a:r>
                        <a:rPr lang="en" sz="1100" b="1" baseline="-25000">
                          <a:solidFill>
                            <a:schemeClr val="dk1"/>
                          </a:solidFill>
                          <a:latin typeface="Century Gothic"/>
                          <a:ea typeface="Century Gothic"/>
                          <a:cs typeface="Century Gothic"/>
                          <a:sym typeface="Century Gothic"/>
                        </a:rPr>
                        <a:t>capacity</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6,000mAh</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B</a:t>
                      </a:r>
                      <a:r>
                        <a:rPr lang="en" sz="1100" b="1" baseline="-25000">
                          <a:solidFill>
                            <a:schemeClr val="dk1"/>
                          </a:solidFill>
                          <a:latin typeface="Century Gothic"/>
                          <a:ea typeface="Century Gothic"/>
                          <a:cs typeface="Century Gothic"/>
                          <a:sym typeface="Century Gothic"/>
                        </a:rPr>
                        <a:t>discharge</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90%</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b="1">
                          <a:latin typeface="Century Gothic"/>
                          <a:ea typeface="Century Gothic"/>
                          <a:cs typeface="Century Gothic"/>
                          <a:sym typeface="Century Gothic"/>
                        </a:rPr>
                        <a:t>Battery Packs</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5</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V</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22.2 V</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Rt</a:t>
                      </a:r>
                      <a:endParaRPr sz="1100"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1</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100" b="1">
                          <a:solidFill>
                            <a:schemeClr val="dk1"/>
                          </a:solidFill>
                          <a:latin typeface="Century Gothic"/>
                          <a:ea typeface="Century Gothic"/>
                          <a:cs typeface="Century Gothic"/>
                          <a:sym typeface="Century Gothic"/>
                        </a:rPr>
                        <a:t>n</a:t>
                      </a:r>
                      <a:endParaRPr sz="1100" b="1">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1.3</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100" b="1">
                          <a:solidFill>
                            <a:schemeClr val="dk1"/>
                          </a:solidFill>
                          <a:latin typeface="Century Gothic"/>
                          <a:ea typeface="Century Gothic"/>
                          <a:cs typeface="Century Gothic"/>
                          <a:sym typeface="Century Gothic"/>
                        </a:rPr>
                        <a:t>η</a:t>
                      </a:r>
                      <a:r>
                        <a:rPr lang="en" sz="1100" b="1" baseline="-25000">
                          <a:solidFill>
                            <a:schemeClr val="dk1"/>
                          </a:solidFill>
                          <a:latin typeface="Century Gothic"/>
                          <a:ea typeface="Century Gothic"/>
                          <a:cs typeface="Century Gothic"/>
                          <a:sym typeface="Century Gothic"/>
                        </a:rPr>
                        <a:t>prop</a:t>
                      </a:r>
                      <a:endParaRPr sz="1100" b="1" baseline="-25000">
                        <a:solidFill>
                          <a:schemeClr val="dk1"/>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60%</a:t>
                      </a:r>
                      <a:endParaRPr sz="1100">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826" name="Google Shape;826;p61"/>
          <p:cNvPicPr preferRelativeResize="0"/>
          <p:nvPr/>
        </p:nvPicPr>
        <p:blipFill>
          <a:blip r:embed="rId5">
            <a:alphaModFix/>
          </a:blip>
          <a:stretch>
            <a:fillRect/>
          </a:stretch>
        </p:blipFill>
        <p:spPr>
          <a:xfrm>
            <a:off x="5419725" y="1898050"/>
            <a:ext cx="2531675" cy="377058"/>
          </a:xfrm>
          <a:prstGeom prst="rect">
            <a:avLst/>
          </a:prstGeom>
          <a:noFill/>
          <a:ln>
            <a:noFill/>
          </a:ln>
        </p:spPr>
      </p:pic>
      <p:pic>
        <p:nvPicPr>
          <p:cNvPr id="827" name="Google Shape;827;p61"/>
          <p:cNvPicPr preferRelativeResize="0"/>
          <p:nvPr/>
        </p:nvPicPr>
        <p:blipFill>
          <a:blip r:embed="rId6">
            <a:alphaModFix/>
          </a:blip>
          <a:stretch>
            <a:fillRect/>
          </a:stretch>
        </p:blipFill>
        <p:spPr>
          <a:xfrm>
            <a:off x="89850" y="3421888"/>
            <a:ext cx="2806900" cy="113699"/>
          </a:xfrm>
          <a:prstGeom prst="rect">
            <a:avLst/>
          </a:prstGeom>
          <a:noFill/>
          <a:ln>
            <a:noFill/>
          </a:ln>
        </p:spPr>
      </p:pic>
      <p:pic>
        <p:nvPicPr>
          <p:cNvPr id="828" name="Google Shape;828;p61"/>
          <p:cNvPicPr preferRelativeResize="0"/>
          <p:nvPr/>
        </p:nvPicPr>
        <p:blipFill>
          <a:blip r:embed="rId7">
            <a:alphaModFix/>
          </a:blip>
          <a:stretch>
            <a:fillRect/>
          </a:stretch>
        </p:blipFill>
        <p:spPr>
          <a:xfrm>
            <a:off x="363600" y="3703270"/>
            <a:ext cx="2133600" cy="152400"/>
          </a:xfrm>
          <a:prstGeom prst="rect">
            <a:avLst/>
          </a:prstGeom>
          <a:noFill/>
          <a:ln>
            <a:noFill/>
          </a:ln>
        </p:spPr>
      </p:pic>
      <p:pic>
        <p:nvPicPr>
          <p:cNvPr id="829" name="Google Shape;829;p61"/>
          <p:cNvPicPr preferRelativeResize="0"/>
          <p:nvPr/>
        </p:nvPicPr>
        <p:blipFill>
          <a:blip r:embed="rId8">
            <a:alphaModFix/>
          </a:blip>
          <a:stretch>
            <a:fillRect/>
          </a:stretch>
        </p:blipFill>
        <p:spPr>
          <a:xfrm>
            <a:off x="271450" y="2405333"/>
            <a:ext cx="2505075" cy="361950"/>
          </a:xfrm>
          <a:prstGeom prst="rect">
            <a:avLst/>
          </a:prstGeom>
          <a:noFill/>
          <a:ln>
            <a:noFill/>
          </a:ln>
        </p:spPr>
      </p:pic>
      <p:pic>
        <p:nvPicPr>
          <p:cNvPr id="830" name="Google Shape;830;p61"/>
          <p:cNvPicPr preferRelativeResize="0"/>
          <p:nvPr/>
        </p:nvPicPr>
        <p:blipFill>
          <a:blip r:embed="rId9">
            <a:alphaModFix/>
          </a:blip>
          <a:stretch>
            <a:fillRect/>
          </a:stretch>
        </p:blipFill>
        <p:spPr>
          <a:xfrm>
            <a:off x="209325" y="2867208"/>
            <a:ext cx="2505075" cy="361950"/>
          </a:xfrm>
          <a:prstGeom prst="rect">
            <a:avLst/>
          </a:prstGeom>
          <a:noFill/>
          <a:ln>
            <a:noFill/>
          </a:ln>
        </p:spPr>
      </p:pic>
      <p:pic>
        <p:nvPicPr>
          <p:cNvPr id="831" name="Google Shape;831;p61"/>
          <p:cNvPicPr preferRelativeResize="0"/>
          <p:nvPr/>
        </p:nvPicPr>
        <p:blipFill>
          <a:blip r:embed="rId10">
            <a:alphaModFix/>
          </a:blip>
          <a:stretch>
            <a:fillRect/>
          </a:stretch>
        </p:blipFill>
        <p:spPr>
          <a:xfrm>
            <a:off x="469838" y="4057608"/>
            <a:ext cx="1771650" cy="152400"/>
          </a:xfrm>
          <a:prstGeom prst="rect">
            <a:avLst/>
          </a:prstGeom>
          <a:noFill/>
          <a:ln>
            <a:noFill/>
          </a:ln>
        </p:spPr>
      </p:pic>
      <p:pic>
        <p:nvPicPr>
          <p:cNvPr id="832" name="Google Shape;832;p61"/>
          <p:cNvPicPr preferRelativeResize="0"/>
          <p:nvPr/>
        </p:nvPicPr>
        <p:blipFill>
          <a:blip r:embed="rId11">
            <a:alphaModFix/>
          </a:blip>
          <a:stretch>
            <a:fillRect/>
          </a:stretch>
        </p:blipFill>
        <p:spPr>
          <a:xfrm>
            <a:off x="2621512" y="4295699"/>
            <a:ext cx="332855" cy="322625"/>
          </a:xfrm>
          <a:prstGeom prst="rect">
            <a:avLst/>
          </a:prstGeom>
          <a:noFill/>
          <a:ln>
            <a:noFill/>
          </a:ln>
        </p:spPr>
      </p:pic>
      <p:pic>
        <p:nvPicPr>
          <p:cNvPr id="833" name="Google Shape;833;p61"/>
          <p:cNvPicPr preferRelativeResize="0"/>
          <p:nvPr/>
        </p:nvPicPr>
        <p:blipFill>
          <a:blip r:embed="rId12">
            <a:alphaModFix/>
          </a:blip>
          <a:stretch>
            <a:fillRect/>
          </a:stretch>
        </p:blipFill>
        <p:spPr>
          <a:xfrm>
            <a:off x="5390325" y="3266820"/>
            <a:ext cx="2733675" cy="161925"/>
          </a:xfrm>
          <a:prstGeom prst="rect">
            <a:avLst/>
          </a:prstGeom>
          <a:noFill/>
          <a:ln>
            <a:noFill/>
          </a:ln>
        </p:spPr>
      </p:pic>
      <p:pic>
        <p:nvPicPr>
          <p:cNvPr id="834" name="Google Shape;834;p61"/>
          <p:cNvPicPr preferRelativeResize="0"/>
          <p:nvPr/>
        </p:nvPicPr>
        <p:blipFill>
          <a:blip r:embed="rId13">
            <a:alphaModFix/>
          </a:blip>
          <a:stretch>
            <a:fillRect/>
          </a:stretch>
        </p:blipFill>
        <p:spPr>
          <a:xfrm>
            <a:off x="5394925" y="3696250"/>
            <a:ext cx="2733675" cy="133126"/>
          </a:xfrm>
          <a:prstGeom prst="rect">
            <a:avLst/>
          </a:prstGeom>
          <a:noFill/>
          <a:ln>
            <a:noFill/>
          </a:ln>
        </p:spPr>
      </p:pic>
      <p:pic>
        <p:nvPicPr>
          <p:cNvPr id="835" name="Google Shape;835;p61"/>
          <p:cNvPicPr preferRelativeResize="0"/>
          <p:nvPr/>
        </p:nvPicPr>
        <p:blipFill>
          <a:blip r:embed="rId14">
            <a:alphaModFix/>
          </a:blip>
          <a:stretch>
            <a:fillRect/>
          </a:stretch>
        </p:blipFill>
        <p:spPr>
          <a:xfrm>
            <a:off x="6357825" y="3980201"/>
            <a:ext cx="1123950" cy="152400"/>
          </a:xfrm>
          <a:prstGeom prst="rect">
            <a:avLst/>
          </a:prstGeom>
          <a:noFill/>
          <a:ln>
            <a:noFill/>
          </a:ln>
        </p:spPr>
      </p:pic>
      <p:sp>
        <p:nvSpPr>
          <p:cNvPr id="836" name="Google Shape;836;p61"/>
          <p:cNvSpPr txBox="1"/>
          <p:nvPr/>
        </p:nvSpPr>
        <p:spPr>
          <a:xfrm>
            <a:off x="5257800" y="4210725"/>
            <a:ext cx="2937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This methodology for endurance </a:t>
            </a:r>
            <a:endParaRPr sz="10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000" b="1">
                <a:solidFill>
                  <a:schemeClr val="dk1"/>
                </a:solidFill>
                <a:latin typeface="Century Gothic"/>
                <a:ea typeface="Century Gothic"/>
                <a:cs typeface="Century Gothic"/>
                <a:sym typeface="Century Gothic"/>
              </a:rPr>
              <a:t>passes </a:t>
            </a:r>
            <a:r>
              <a:rPr lang="en" sz="1000" b="1">
                <a:solidFill>
                  <a:srgbClr val="F1C232"/>
                </a:solidFill>
                <a:latin typeface="Century Gothic"/>
                <a:ea typeface="Century Gothic"/>
                <a:cs typeface="Century Gothic"/>
                <a:sym typeface="Century Gothic"/>
              </a:rPr>
              <a:t>FR1</a:t>
            </a:r>
            <a:endParaRPr sz="1000" b="1">
              <a:solidFill>
                <a:srgbClr val="F1C232"/>
              </a:solidFill>
              <a:latin typeface="Century Gothic"/>
              <a:ea typeface="Century Gothic"/>
              <a:cs typeface="Century Gothic"/>
              <a:sym typeface="Century Gothic"/>
            </a:endParaRPr>
          </a:p>
        </p:txBody>
      </p:sp>
      <p:pic>
        <p:nvPicPr>
          <p:cNvPr id="837" name="Google Shape;837;p61"/>
          <p:cNvPicPr preferRelativeResize="0"/>
          <p:nvPr/>
        </p:nvPicPr>
        <p:blipFill>
          <a:blip r:embed="rId11">
            <a:alphaModFix/>
          </a:blip>
          <a:stretch>
            <a:fillRect/>
          </a:stretch>
        </p:blipFill>
        <p:spPr>
          <a:xfrm>
            <a:off x="7404949" y="4295712"/>
            <a:ext cx="332855" cy="322625"/>
          </a:xfrm>
          <a:prstGeom prst="rect">
            <a:avLst/>
          </a:prstGeom>
          <a:noFill/>
          <a:ln>
            <a:noFill/>
          </a:ln>
        </p:spPr>
      </p:pic>
      <p:pic>
        <p:nvPicPr>
          <p:cNvPr id="838" name="Google Shape;838;p61"/>
          <p:cNvPicPr preferRelativeResize="0"/>
          <p:nvPr/>
        </p:nvPicPr>
        <p:blipFill>
          <a:blip r:embed="rId15">
            <a:alphaModFix/>
          </a:blip>
          <a:stretch>
            <a:fillRect/>
          </a:stretch>
        </p:blipFill>
        <p:spPr>
          <a:xfrm>
            <a:off x="5823113" y="2534363"/>
            <a:ext cx="1857375" cy="180975"/>
          </a:xfrm>
          <a:prstGeom prst="rect">
            <a:avLst/>
          </a:prstGeom>
          <a:noFill/>
          <a:ln>
            <a:noFill/>
          </a:ln>
        </p:spPr>
      </p:pic>
      <p:pic>
        <p:nvPicPr>
          <p:cNvPr id="839" name="Google Shape;839;p61"/>
          <p:cNvPicPr preferRelativeResize="0"/>
          <p:nvPr/>
        </p:nvPicPr>
        <p:blipFill>
          <a:blip r:embed="rId16">
            <a:alphaModFix/>
          </a:blip>
          <a:stretch>
            <a:fillRect/>
          </a:stretch>
        </p:blipFill>
        <p:spPr>
          <a:xfrm>
            <a:off x="5859938" y="2923888"/>
            <a:ext cx="1647825" cy="161925"/>
          </a:xfrm>
          <a:prstGeom prst="rect">
            <a:avLst/>
          </a:prstGeom>
          <a:noFill/>
          <a:ln>
            <a:noFill/>
          </a:ln>
        </p:spPr>
      </p:pic>
      <p:sp>
        <p:nvSpPr>
          <p:cNvPr id="840" name="Google Shape;840;p61"/>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1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62"/>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Aircraft Loading Conditions</a:t>
            </a:r>
            <a:endParaRPr sz="1100"/>
          </a:p>
        </p:txBody>
      </p:sp>
      <p:pic>
        <p:nvPicPr>
          <p:cNvPr id="846" name="Google Shape;846;p6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847" name="Google Shape;847;p62"/>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848" name="Google Shape;848;p62"/>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849" name="Google Shape;849;p62"/>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850" name="Google Shape;850;p62"/>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851" name="Google Shape;851;p62"/>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852" name="Google Shape;852;p6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853" name="Google Shape;853;p62"/>
          <p:cNvSpPr txBox="1">
            <a:spLocks noGrp="1"/>
          </p:cNvSpPr>
          <p:nvPr>
            <p:ph type="sldNum" idx="12"/>
          </p:nvPr>
        </p:nvSpPr>
        <p:spPr>
          <a:xfrm>
            <a:off x="9453327" y="4737675"/>
            <a:ext cx="864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
        <p:nvSpPr>
          <p:cNvPr id="854" name="Google Shape;854;p62"/>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55" name="Google Shape;855;p62"/>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56" name="Google Shape;856;p62"/>
          <p:cNvSpPr txBox="1"/>
          <p:nvPr/>
        </p:nvSpPr>
        <p:spPr>
          <a:xfrm>
            <a:off x="906525" y="737250"/>
            <a:ext cx="8700600" cy="36690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Maximum expected loading values determined from structural analysis:</a:t>
            </a:r>
            <a:endParaRPr sz="1600" b="1">
              <a:solidFill>
                <a:srgbClr val="FF0000"/>
              </a:solidFill>
              <a:latin typeface="Century Gothic"/>
              <a:ea typeface="Century Gothic"/>
              <a:cs typeface="Century Gothic"/>
              <a:sym typeface="Century Gothic"/>
            </a:endParaRPr>
          </a:p>
          <a:p>
            <a:pPr marL="914400" lvl="1"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Maximum Tensile Stress: 765.1 kPa</a:t>
            </a:r>
            <a:endParaRPr sz="1600" b="1">
              <a:solidFill>
                <a:schemeClr val="dk1"/>
              </a:solidFill>
              <a:latin typeface="Century Gothic"/>
              <a:ea typeface="Century Gothic"/>
              <a:cs typeface="Century Gothic"/>
              <a:sym typeface="Century Gothic"/>
            </a:endParaRPr>
          </a:p>
          <a:p>
            <a:pPr marL="914400" lvl="1"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Maximum Compressive Stress: 765.1 kPa</a:t>
            </a:r>
            <a:endParaRPr sz="1600" b="1">
              <a:solidFill>
                <a:schemeClr val="dk1"/>
              </a:solidFill>
              <a:latin typeface="Century Gothic"/>
              <a:ea typeface="Century Gothic"/>
              <a:cs typeface="Century Gothic"/>
              <a:sym typeface="Century Gothic"/>
            </a:endParaRPr>
          </a:p>
          <a:p>
            <a:pPr marL="914400" lvl="1"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Maximum Shear Stress: 10.8 kPa</a:t>
            </a:r>
            <a:endParaRPr sz="16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857" name="Google Shape;857;p62"/>
          <p:cNvPicPr preferRelativeResize="0"/>
          <p:nvPr/>
        </p:nvPicPr>
        <p:blipFill>
          <a:blip r:embed="rId4">
            <a:alphaModFix/>
          </a:blip>
          <a:stretch>
            <a:fillRect/>
          </a:stretch>
        </p:blipFill>
        <p:spPr>
          <a:xfrm>
            <a:off x="1371600" y="2038350"/>
            <a:ext cx="3258798" cy="2444124"/>
          </a:xfrm>
          <a:prstGeom prst="rect">
            <a:avLst/>
          </a:prstGeom>
          <a:noFill/>
          <a:ln>
            <a:noFill/>
          </a:ln>
        </p:spPr>
      </p:pic>
      <p:pic>
        <p:nvPicPr>
          <p:cNvPr id="858" name="Google Shape;858;p62"/>
          <p:cNvPicPr preferRelativeResize="0"/>
          <p:nvPr/>
        </p:nvPicPr>
        <p:blipFill>
          <a:blip r:embed="rId5">
            <a:alphaModFix/>
          </a:blip>
          <a:stretch>
            <a:fillRect/>
          </a:stretch>
        </p:blipFill>
        <p:spPr>
          <a:xfrm>
            <a:off x="4666000" y="2038357"/>
            <a:ext cx="3258799" cy="2444118"/>
          </a:xfrm>
          <a:prstGeom prst="rect">
            <a:avLst/>
          </a:prstGeom>
          <a:noFill/>
          <a:ln>
            <a:noFill/>
          </a:ln>
        </p:spPr>
      </p:pic>
      <p:sp>
        <p:nvSpPr>
          <p:cNvPr id="859" name="Google Shape;859;p62"/>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63"/>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Airframe Structure: Open Thin Wall Approximation</a:t>
            </a:r>
            <a:endParaRPr sz="1100"/>
          </a:p>
        </p:txBody>
      </p:sp>
      <p:pic>
        <p:nvPicPr>
          <p:cNvPr id="865" name="Google Shape;865;p63"/>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866" name="Google Shape;866;p63"/>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867" name="Google Shape;867;p63"/>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868" name="Google Shape;868;p63"/>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869" name="Google Shape;869;p63"/>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870" name="Google Shape;870;p63"/>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871" name="Google Shape;871;p63"/>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872" name="Google Shape;872;p63"/>
          <p:cNvSpPr txBox="1">
            <a:spLocks noGrp="1"/>
          </p:cNvSpPr>
          <p:nvPr>
            <p:ph type="sldNum" idx="12"/>
          </p:nvPr>
        </p:nvSpPr>
        <p:spPr>
          <a:xfrm>
            <a:off x="9939478" y="4737675"/>
            <a:ext cx="378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873" name="Google Shape;873;p63"/>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74" name="Google Shape;874;p63"/>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75" name="Google Shape;875;p63"/>
          <p:cNvSpPr txBox="1"/>
          <p:nvPr/>
        </p:nvSpPr>
        <p:spPr>
          <a:xfrm>
            <a:off x="906525" y="737250"/>
            <a:ext cx="87006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Torsional analysis of wing root and tip:</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Assumed constant open thin walled rectangular cross-section for Expanded Polystyrene (EPS) foam - </a:t>
            </a:r>
            <a:r>
              <a:rPr lang="en" sz="1800" b="1">
                <a:solidFill>
                  <a:schemeClr val="dk1"/>
                </a:solidFill>
                <a:latin typeface="Century Gothic"/>
                <a:ea typeface="Century Gothic"/>
                <a:cs typeface="Century Gothic"/>
                <a:sym typeface="Century Gothic"/>
              </a:rPr>
              <a:t>open thin walled analysis gives worst case torque</a:t>
            </a:r>
            <a:endParaRPr sz="1800" b="1">
              <a:solidFill>
                <a:schemeClr val="dk1"/>
              </a:solidFill>
              <a:latin typeface="Century Gothic"/>
              <a:ea typeface="Century Gothic"/>
              <a:cs typeface="Century Gothic"/>
              <a:sym typeface="Century Gothic"/>
            </a:endParaRPr>
          </a:p>
          <a:p>
            <a:pPr marL="1371600" lvl="2" indent="-342900" algn="l" rtl="0">
              <a:lnSpc>
                <a:spcPct val="115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Lowest shear strength candidate material</a:t>
            </a:r>
            <a:endParaRPr sz="1800">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Results:</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a:t>
            </a:r>
            <a:r>
              <a:rPr lang="en" sz="1800">
                <a:solidFill>
                  <a:schemeClr val="dk1"/>
                </a:solidFill>
                <a:latin typeface="Century Gothic"/>
                <a:ea typeface="Century Gothic"/>
                <a:cs typeface="Century Gothic"/>
                <a:sym typeface="Century Gothic"/>
              </a:rPr>
              <a:t> allowable torque at root: </a:t>
            </a:r>
            <a:r>
              <a:rPr lang="en" sz="1800" b="1">
                <a:solidFill>
                  <a:srgbClr val="FF0000"/>
                </a:solidFill>
                <a:latin typeface="Century Gothic"/>
                <a:ea typeface="Century Gothic"/>
                <a:cs typeface="Century Gothic"/>
                <a:sym typeface="Century Gothic"/>
              </a:rPr>
              <a:t>57.354</a:t>
            </a:r>
            <a:r>
              <a:rPr lang="en" sz="1800" b="1">
                <a:solidFill>
                  <a:schemeClr val="dk1"/>
                </a:solidFill>
                <a:latin typeface="Century Gothic"/>
                <a:ea typeface="Century Gothic"/>
                <a:cs typeface="Century Gothic"/>
                <a:sym typeface="Century Gothic"/>
              </a:rPr>
              <a:t> </a:t>
            </a:r>
            <a:r>
              <a:rPr lang="en" sz="1800">
                <a:solidFill>
                  <a:schemeClr val="dk1"/>
                </a:solidFill>
                <a:latin typeface="Century Gothic"/>
                <a:ea typeface="Century Gothic"/>
                <a:cs typeface="Century Gothic"/>
                <a:sym typeface="Century Gothic"/>
              </a:rPr>
              <a:t>N-m</a:t>
            </a:r>
            <a:endParaRPr sz="1800">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a:t>
            </a:r>
            <a:r>
              <a:rPr lang="en" sz="1800">
                <a:solidFill>
                  <a:schemeClr val="dk1"/>
                </a:solidFill>
                <a:latin typeface="Century Gothic"/>
                <a:ea typeface="Century Gothic"/>
                <a:cs typeface="Century Gothic"/>
                <a:sym typeface="Century Gothic"/>
              </a:rPr>
              <a:t> allowable torque at tip:</a:t>
            </a:r>
            <a:r>
              <a:rPr lang="en" sz="1800" b="1">
                <a:solidFill>
                  <a:schemeClr val="dk1"/>
                </a:solidFill>
                <a:latin typeface="Century Gothic"/>
                <a:ea typeface="Century Gothic"/>
                <a:cs typeface="Century Gothic"/>
                <a:sym typeface="Century Gothic"/>
              </a:rPr>
              <a:t> </a:t>
            </a:r>
            <a:r>
              <a:rPr lang="en" sz="1800" b="1">
                <a:solidFill>
                  <a:srgbClr val="FF0000"/>
                </a:solidFill>
                <a:latin typeface="Century Gothic"/>
                <a:ea typeface="Century Gothic"/>
                <a:cs typeface="Century Gothic"/>
                <a:sym typeface="Century Gothic"/>
              </a:rPr>
              <a:t>12.491</a:t>
            </a:r>
            <a:r>
              <a:rPr lang="en" sz="1800" b="1">
                <a:solidFill>
                  <a:schemeClr val="dk1"/>
                </a:solidFill>
                <a:latin typeface="Century Gothic"/>
                <a:ea typeface="Century Gothic"/>
                <a:cs typeface="Century Gothic"/>
                <a:sym typeface="Century Gothic"/>
              </a:rPr>
              <a:t> </a:t>
            </a:r>
            <a:r>
              <a:rPr lang="en" sz="1800">
                <a:solidFill>
                  <a:schemeClr val="dk1"/>
                </a:solidFill>
                <a:latin typeface="Century Gothic"/>
                <a:ea typeface="Century Gothic"/>
                <a:cs typeface="Century Gothic"/>
                <a:sym typeface="Century Gothic"/>
              </a:rPr>
              <a:t>N-m</a:t>
            </a:r>
            <a:endParaRPr sz="1800">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 values experienced by vehicle:</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a:t>
            </a:r>
            <a:r>
              <a:rPr lang="en" sz="1800">
                <a:solidFill>
                  <a:schemeClr val="dk1"/>
                </a:solidFill>
                <a:latin typeface="Century Gothic"/>
                <a:ea typeface="Century Gothic"/>
                <a:cs typeface="Century Gothic"/>
                <a:sym typeface="Century Gothic"/>
              </a:rPr>
              <a:t> torque at root:</a:t>
            </a:r>
            <a:r>
              <a:rPr lang="en" sz="1800" b="1">
                <a:solidFill>
                  <a:schemeClr val="dk1"/>
                </a:solidFill>
                <a:latin typeface="Century Gothic"/>
                <a:ea typeface="Century Gothic"/>
                <a:cs typeface="Century Gothic"/>
                <a:sym typeface="Century Gothic"/>
              </a:rPr>
              <a:t> </a:t>
            </a:r>
            <a:r>
              <a:rPr lang="en" sz="1800" b="1">
                <a:solidFill>
                  <a:srgbClr val="6AA84F"/>
                </a:solidFill>
                <a:latin typeface="Century Gothic"/>
                <a:ea typeface="Century Gothic"/>
                <a:cs typeface="Century Gothic"/>
                <a:sym typeface="Century Gothic"/>
              </a:rPr>
              <a:t>4.995</a:t>
            </a:r>
            <a:r>
              <a:rPr lang="en" sz="1800" b="1">
                <a:solidFill>
                  <a:schemeClr val="dk1"/>
                </a:solidFill>
                <a:latin typeface="Century Gothic"/>
                <a:ea typeface="Century Gothic"/>
                <a:cs typeface="Century Gothic"/>
                <a:sym typeface="Century Gothic"/>
              </a:rPr>
              <a:t> </a:t>
            </a:r>
            <a:r>
              <a:rPr lang="en" sz="1800">
                <a:solidFill>
                  <a:schemeClr val="dk1"/>
                </a:solidFill>
                <a:latin typeface="Century Gothic"/>
                <a:ea typeface="Century Gothic"/>
                <a:cs typeface="Century Gothic"/>
                <a:sym typeface="Century Gothic"/>
              </a:rPr>
              <a:t>N-m</a:t>
            </a:r>
            <a:endParaRPr sz="1800">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a:t>
            </a:r>
            <a:r>
              <a:rPr lang="en" sz="1800">
                <a:solidFill>
                  <a:schemeClr val="dk1"/>
                </a:solidFill>
                <a:latin typeface="Century Gothic"/>
                <a:ea typeface="Century Gothic"/>
                <a:cs typeface="Century Gothic"/>
                <a:sym typeface="Century Gothic"/>
              </a:rPr>
              <a:t> torque at tip:</a:t>
            </a:r>
            <a:r>
              <a:rPr lang="en" sz="1800" b="1">
                <a:solidFill>
                  <a:schemeClr val="dk1"/>
                </a:solidFill>
                <a:latin typeface="Century Gothic"/>
                <a:ea typeface="Century Gothic"/>
                <a:cs typeface="Century Gothic"/>
                <a:sym typeface="Century Gothic"/>
              </a:rPr>
              <a:t> </a:t>
            </a:r>
            <a:r>
              <a:rPr lang="en" sz="1800" b="1">
                <a:solidFill>
                  <a:srgbClr val="6AA84F"/>
                </a:solidFill>
                <a:latin typeface="Century Gothic"/>
                <a:ea typeface="Century Gothic"/>
                <a:cs typeface="Century Gothic"/>
                <a:sym typeface="Century Gothic"/>
              </a:rPr>
              <a:t>1.088</a:t>
            </a:r>
            <a:r>
              <a:rPr lang="en" sz="1800" b="1">
                <a:solidFill>
                  <a:schemeClr val="dk1"/>
                </a:solidFill>
                <a:latin typeface="Century Gothic"/>
                <a:ea typeface="Century Gothic"/>
                <a:cs typeface="Century Gothic"/>
                <a:sym typeface="Century Gothic"/>
              </a:rPr>
              <a:t> </a:t>
            </a:r>
            <a:r>
              <a:rPr lang="en" sz="1800">
                <a:solidFill>
                  <a:schemeClr val="dk1"/>
                </a:solidFill>
                <a:latin typeface="Century Gothic"/>
                <a:ea typeface="Century Gothic"/>
                <a:cs typeface="Century Gothic"/>
                <a:sym typeface="Century Gothic"/>
              </a:rPr>
              <a:t>N-m</a:t>
            </a:r>
            <a:endParaRPr sz="2200">
              <a:solidFill>
                <a:schemeClr val="dk1"/>
              </a:solidFill>
              <a:latin typeface="Century Gothic"/>
              <a:ea typeface="Century Gothic"/>
              <a:cs typeface="Century Gothic"/>
              <a:sym typeface="Century Gothic"/>
            </a:endParaRPr>
          </a:p>
        </p:txBody>
      </p:sp>
      <p:pic>
        <p:nvPicPr>
          <p:cNvPr id="876" name="Google Shape;876;p63"/>
          <p:cNvPicPr preferRelativeResize="0"/>
          <p:nvPr/>
        </p:nvPicPr>
        <p:blipFill>
          <a:blip r:embed="rId4">
            <a:alphaModFix/>
          </a:blip>
          <a:stretch>
            <a:fillRect/>
          </a:stretch>
        </p:blipFill>
        <p:spPr>
          <a:xfrm>
            <a:off x="7174525" y="1822175"/>
            <a:ext cx="3143250" cy="2533650"/>
          </a:xfrm>
          <a:prstGeom prst="rect">
            <a:avLst/>
          </a:prstGeom>
          <a:noFill/>
          <a:ln>
            <a:noFill/>
          </a:ln>
        </p:spPr>
      </p:pic>
      <p:sp>
        <p:nvSpPr>
          <p:cNvPr id="877" name="Google Shape;877;p63"/>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8"/>
          <p:cNvPicPr preferRelativeResize="0"/>
          <p:nvPr/>
        </p:nvPicPr>
        <p:blipFill rotWithShape="1">
          <a:blip r:embed="rId3">
            <a:alphaModFix/>
          </a:blip>
          <a:srcRect l="25242" t="-8145" r="36532" b="42652"/>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72" name="Google Shape;172;p28"/>
          <p:cNvSpPr txBox="1"/>
          <p:nvPr/>
        </p:nvSpPr>
        <p:spPr>
          <a:xfrm>
            <a:off x="4258797" y="3447153"/>
            <a:ext cx="1313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1">
                <a:solidFill>
                  <a:schemeClr val="lt1"/>
                </a:solidFill>
                <a:latin typeface="Calibri"/>
                <a:ea typeface="Calibri"/>
                <a:cs typeface="Calibri"/>
                <a:sym typeface="Calibri"/>
              </a:rPr>
              <a:t>BIG PINE KEY</a:t>
            </a:r>
            <a:endParaRPr sz="1100"/>
          </a:p>
        </p:txBody>
      </p:sp>
      <p:sp>
        <p:nvSpPr>
          <p:cNvPr id="173" name="Google Shape;173;p28"/>
          <p:cNvSpPr txBox="1"/>
          <p:nvPr/>
        </p:nvSpPr>
        <p:spPr>
          <a:xfrm>
            <a:off x="609600" y="0"/>
            <a:ext cx="99063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Mission Statement </a:t>
            </a:r>
            <a:endParaRPr sz="1100"/>
          </a:p>
        </p:txBody>
      </p:sp>
      <p:sp>
        <p:nvSpPr>
          <p:cNvPr id="174" name="Google Shape;174;p28"/>
          <p:cNvSpPr txBox="1"/>
          <p:nvPr/>
        </p:nvSpPr>
        <p:spPr>
          <a:xfrm>
            <a:off x="906525" y="672650"/>
            <a:ext cx="8700600" cy="9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i="1">
                <a:latin typeface="Century Gothic"/>
                <a:ea typeface="Century Gothic"/>
                <a:cs typeface="Century Gothic"/>
                <a:sym typeface="Century Gothic"/>
              </a:rPr>
              <a:t>The purpose of Phase 1 of the High Endurance Rapidly Deployable Collaborative UAS (HERD-CU) is to develop a </a:t>
            </a:r>
            <a:r>
              <a:rPr lang="en" sz="2200" b="1" i="1">
                <a:latin typeface="Century Gothic"/>
                <a:ea typeface="Century Gothic"/>
                <a:cs typeface="Century Gothic"/>
                <a:sym typeface="Century Gothic"/>
              </a:rPr>
              <a:t>high endurance, human-portable, rapidly deployable unmanned aerial vehicle</a:t>
            </a:r>
            <a:r>
              <a:rPr lang="en" sz="2200" i="1">
                <a:latin typeface="Century Gothic"/>
                <a:ea typeface="Century Gothic"/>
                <a:cs typeface="Century Gothic"/>
                <a:sym typeface="Century Gothic"/>
              </a:rPr>
              <a:t> capable of supporting mission overwatch profiles that demand agility, low cost, high persistence, and broad coverage capability.</a:t>
            </a:r>
            <a:endParaRPr sz="2200" i="1">
              <a:latin typeface="Century Gothic"/>
              <a:ea typeface="Century Gothic"/>
              <a:cs typeface="Century Gothic"/>
              <a:sym typeface="Century Gothic"/>
            </a:endParaRPr>
          </a:p>
          <a:p>
            <a:pPr marL="457200" lvl="0" indent="0" algn="l" rtl="0">
              <a:spcBef>
                <a:spcPts val="0"/>
              </a:spcBef>
              <a:spcAft>
                <a:spcPts val="0"/>
              </a:spcAft>
              <a:buNone/>
            </a:pPr>
            <a:endParaRPr sz="1500" b="1" i="1">
              <a:latin typeface="Century Gothic"/>
              <a:ea typeface="Century Gothic"/>
              <a:cs typeface="Century Gothic"/>
              <a:sym typeface="Century Gothic"/>
            </a:endParaRPr>
          </a:p>
          <a:p>
            <a:pPr marL="457200" lvl="0" indent="0" algn="l" rtl="0">
              <a:spcBef>
                <a:spcPts val="0"/>
              </a:spcBef>
              <a:spcAft>
                <a:spcPts val="0"/>
              </a:spcAft>
              <a:buNone/>
            </a:pPr>
            <a:endParaRPr sz="1500" b="1" i="1">
              <a:latin typeface="Century Gothic"/>
              <a:ea typeface="Century Gothic"/>
              <a:cs typeface="Century Gothic"/>
              <a:sym typeface="Century Gothic"/>
            </a:endParaRPr>
          </a:p>
          <a:p>
            <a:pPr marL="0" lvl="0" indent="0" algn="l" rtl="0">
              <a:spcBef>
                <a:spcPts val="0"/>
              </a:spcBef>
              <a:spcAft>
                <a:spcPts val="0"/>
              </a:spcAft>
              <a:buNone/>
            </a:pPr>
            <a:endParaRPr sz="1500" b="1" i="1">
              <a:latin typeface="Century Gothic"/>
              <a:ea typeface="Century Gothic"/>
              <a:cs typeface="Century Gothic"/>
              <a:sym typeface="Century Gothic"/>
            </a:endParaRPr>
          </a:p>
        </p:txBody>
      </p:sp>
      <p:sp>
        <p:nvSpPr>
          <p:cNvPr id="175" name="Google Shape;175;p28"/>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76" name="Google Shape;176;p28"/>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77" name="Google Shape;177;p28"/>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78" name="Google Shape;178;p28"/>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79" name="Google Shape;179;p28"/>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80" name="Google Shape;180;p28"/>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81" name="Google Shape;181;p2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28"/>
          <p:cNvSpPr txBox="1">
            <a:spLocks noGrp="1"/>
          </p:cNvSpPr>
          <p:nvPr>
            <p:ph type="sldNum" idx="12"/>
          </p:nvPr>
        </p:nvSpPr>
        <p:spPr>
          <a:xfrm>
            <a:off x="9916302" y="4737675"/>
            <a:ext cx="401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183" name="Google Shape;183;p2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64"/>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Open Thin Wall Approximation</a:t>
            </a:r>
            <a:endParaRPr sz="1100"/>
          </a:p>
        </p:txBody>
      </p:sp>
      <p:pic>
        <p:nvPicPr>
          <p:cNvPr id="883" name="Google Shape;883;p6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884" name="Google Shape;884;p64"/>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885" name="Google Shape;885;p64"/>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886" name="Google Shape;886;p64"/>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887" name="Google Shape;887;p64"/>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888" name="Google Shape;888;p64"/>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889" name="Google Shape;889;p6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890" name="Google Shape;890;p64"/>
          <p:cNvSpPr txBox="1">
            <a:spLocks noGrp="1"/>
          </p:cNvSpPr>
          <p:nvPr>
            <p:ph type="sldNum" idx="12"/>
          </p:nvPr>
        </p:nvSpPr>
        <p:spPr>
          <a:xfrm>
            <a:off x="9939478" y="4737675"/>
            <a:ext cx="378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
        <p:nvSpPr>
          <p:cNvPr id="891" name="Google Shape;891;p64"/>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92" name="Google Shape;892;p64"/>
          <p:cNvSpPr txBox="1"/>
          <p:nvPr/>
        </p:nvSpPr>
        <p:spPr>
          <a:xfrm>
            <a:off x="160000" y="650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893" name="Google Shape;893;p64"/>
          <p:cNvSpPr txBox="1"/>
          <p:nvPr/>
        </p:nvSpPr>
        <p:spPr>
          <a:xfrm>
            <a:off x="830325" y="737250"/>
            <a:ext cx="95325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Determining twist angle after applied torque for EPS</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Open thin walled approximation gives</a:t>
            </a:r>
            <a:r>
              <a:rPr lang="en" sz="1800" b="1">
                <a:solidFill>
                  <a:schemeClr val="dk1"/>
                </a:solidFill>
                <a:latin typeface="Century Gothic"/>
                <a:ea typeface="Century Gothic"/>
                <a:cs typeface="Century Gothic"/>
                <a:sym typeface="Century Gothic"/>
              </a:rPr>
              <a:t> limiting case for maximum twist angle</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 </a:t>
            </a:r>
            <a:r>
              <a:rPr lang="en" sz="1800">
                <a:solidFill>
                  <a:schemeClr val="dk1"/>
                </a:solidFill>
                <a:latin typeface="Century Gothic"/>
                <a:ea typeface="Century Gothic"/>
                <a:cs typeface="Century Gothic"/>
                <a:sym typeface="Century Gothic"/>
              </a:rPr>
              <a:t>allowable twist angle for root: </a:t>
            </a:r>
            <a:r>
              <a:rPr lang="en" sz="1800" b="1">
                <a:solidFill>
                  <a:srgbClr val="FF0000"/>
                </a:solidFill>
                <a:latin typeface="Century Gothic"/>
                <a:ea typeface="Century Gothic"/>
                <a:cs typeface="Century Gothic"/>
                <a:sym typeface="Century Gothic"/>
              </a:rPr>
              <a:t>11.3°</a:t>
            </a:r>
            <a:endParaRPr sz="1800" b="1">
              <a:solidFill>
                <a:srgbClr val="FF0000"/>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a:t>
            </a:r>
            <a:r>
              <a:rPr lang="en" sz="1800">
                <a:solidFill>
                  <a:schemeClr val="dk1"/>
                </a:solidFill>
                <a:latin typeface="Century Gothic"/>
                <a:ea typeface="Century Gothic"/>
                <a:cs typeface="Century Gothic"/>
                <a:sym typeface="Century Gothic"/>
              </a:rPr>
              <a:t> allowable twist angle for tip:</a:t>
            </a:r>
            <a:r>
              <a:rPr lang="en" sz="1800" b="1">
                <a:solidFill>
                  <a:schemeClr val="dk1"/>
                </a:solidFill>
                <a:latin typeface="Century Gothic"/>
                <a:ea typeface="Century Gothic"/>
                <a:cs typeface="Century Gothic"/>
                <a:sym typeface="Century Gothic"/>
              </a:rPr>
              <a:t> </a:t>
            </a:r>
            <a:r>
              <a:rPr lang="en" sz="1800" b="1">
                <a:solidFill>
                  <a:srgbClr val="FF0000"/>
                </a:solidFill>
                <a:latin typeface="Century Gothic"/>
                <a:ea typeface="Century Gothic"/>
                <a:cs typeface="Century Gothic"/>
                <a:sym typeface="Century Gothic"/>
              </a:rPr>
              <a:t>21.1°</a:t>
            </a:r>
            <a:endParaRPr sz="1800" b="1">
              <a:solidFill>
                <a:srgbClr val="FF0000"/>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 values experienced by vehicle:</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 </a:t>
            </a:r>
            <a:r>
              <a:rPr lang="en" sz="1800">
                <a:solidFill>
                  <a:schemeClr val="dk1"/>
                </a:solidFill>
                <a:latin typeface="Century Gothic"/>
                <a:ea typeface="Century Gothic"/>
                <a:cs typeface="Century Gothic"/>
                <a:sym typeface="Century Gothic"/>
              </a:rPr>
              <a:t>twist angle for root: </a:t>
            </a:r>
            <a:r>
              <a:rPr lang="en" sz="1800" b="1">
                <a:solidFill>
                  <a:srgbClr val="38761D"/>
                </a:solidFill>
                <a:latin typeface="Century Gothic"/>
                <a:ea typeface="Century Gothic"/>
                <a:cs typeface="Century Gothic"/>
                <a:sym typeface="Century Gothic"/>
              </a:rPr>
              <a:t>1.36°</a:t>
            </a:r>
            <a:endParaRPr sz="1800" b="1">
              <a:solidFill>
                <a:srgbClr val="38761D"/>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Expected </a:t>
            </a:r>
            <a:r>
              <a:rPr lang="en" sz="1800">
                <a:solidFill>
                  <a:schemeClr val="dk1"/>
                </a:solidFill>
                <a:latin typeface="Century Gothic"/>
                <a:ea typeface="Century Gothic"/>
                <a:cs typeface="Century Gothic"/>
                <a:sym typeface="Century Gothic"/>
              </a:rPr>
              <a:t>twist angle for tip: </a:t>
            </a:r>
            <a:r>
              <a:rPr lang="en" sz="1800" b="1">
                <a:solidFill>
                  <a:srgbClr val="38761D"/>
                </a:solidFill>
                <a:latin typeface="Century Gothic"/>
                <a:ea typeface="Century Gothic"/>
                <a:cs typeface="Century Gothic"/>
                <a:sym typeface="Century Gothic"/>
              </a:rPr>
              <a:t>3.48°</a:t>
            </a:r>
            <a:endParaRPr sz="1800" b="1">
              <a:solidFill>
                <a:srgbClr val="38761D"/>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 Expected Tip Deflection</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Assumes load is applied</a:t>
            </a:r>
            <a:r>
              <a:rPr lang="en" sz="1800" b="1">
                <a:solidFill>
                  <a:schemeClr val="dk1"/>
                </a:solidFill>
                <a:latin typeface="Century Gothic"/>
                <a:ea typeface="Century Gothic"/>
                <a:cs typeface="Century Gothic"/>
                <a:sym typeface="Century Gothic"/>
              </a:rPr>
              <a:t> entirely</a:t>
            </a:r>
            <a:r>
              <a:rPr lang="en" sz="1800">
                <a:solidFill>
                  <a:schemeClr val="dk1"/>
                </a:solidFill>
                <a:latin typeface="Century Gothic"/>
                <a:ea typeface="Century Gothic"/>
                <a:cs typeface="Century Gothic"/>
                <a:sym typeface="Century Gothic"/>
              </a:rPr>
              <a:t> at wingtip</a:t>
            </a:r>
            <a:endParaRPr sz="1800">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Maximum </a:t>
            </a:r>
            <a:r>
              <a:rPr lang="en" sz="1800">
                <a:solidFill>
                  <a:schemeClr val="dk1"/>
                </a:solidFill>
                <a:latin typeface="Century Gothic"/>
                <a:ea typeface="Century Gothic"/>
                <a:cs typeface="Century Gothic"/>
                <a:sym typeface="Century Gothic"/>
              </a:rPr>
              <a:t>EPS foam tip deflection: </a:t>
            </a:r>
            <a:r>
              <a:rPr lang="en" sz="1800" b="1">
                <a:solidFill>
                  <a:srgbClr val="38761D"/>
                </a:solidFill>
                <a:latin typeface="Century Gothic"/>
                <a:ea typeface="Century Gothic"/>
                <a:cs typeface="Century Gothic"/>
                <a:sym typeface="Century Gothic"/>
              </a:rPr>
              <a:t>3.28 cm</a:t>
            </a:r>
            <a:endParaRPr sz="1800" b="1">
              <a:solidFill>
                <a:srgbClr val="38761D"/>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1800" b="1">
              <a:solidFill>
                <a:srgbClr val="38761D"/>
              </a:solidFill>
              <a:latin typeface="Century Gothic"/>
              <a:ea typeface="Century Gothic"/>
              <a:cs typeface="Century Gothic"/>
              <a:sym typeface="Century Gothic"/>
            </a:endParaRPr>
          </a:p>
        </p:txBody>
      </p:sp>
      <p:pic>
        <p:nvPicPr>
          <p:cNvPr id="894" name="Google Shape;894;p64"/>
          <p:cNvPicPr preferRelativeResize="0"/>
          <p:nvPr/>
        </p:nvPicPr>
        <p:blipFill>
          <a:blip r:embed="rId4">
            <a:alphaModFix/>
          </a:blip>
          <a:stretch>
            <a:fillRect/>
          </a:stretch>
        </p:blipFill>
        <p:spPr>
          <a:xfrm>
            <a:off x="7459150" y="1575438"/>
            <a:ext cx="2809475" cy="2720575"/>
          </a:xfrm>
          <a:prstGeom prst="rect">
            <a:avLst/>
          </a:prstGeom>
          <a:noFill/>
          <a:ln w="38100" cap="flat" cmpd="sng">
            <a:solidFill>
              <a:schemeClr val="lt1"/>
            </a:solidFill>
            <a:prstDash val="solid"/>
            <a:round/>
            <a:headEnd type="none" w="sm" len="sm"/>
            <a:tailEnd type="none" w="sm" len="sm"/>
          </a:ln>
        </p:spPr>
      </p:pic>
      <p:sp>
        <p:nvSpPr>
          <p:cNvPr id="895" name="Google Shape;895;p6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5"/>
          <p:cNvSpPr txBox="1"/>
          <p:nvPr/>
        </p:nvSpPr>
        <p:spPr>
          <a:xfrm>
            <a:off x="609600" y="0"/>
            <a:ext cx="86106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Aircraft Preliminary Mass Budget </a:t>
            </a:r>
            <a:endParaRPr sz="1100"/>
          </a:p>
        </p:txBody>
      </p:sp>
      <p:pic>
        <p:nvPicPr>
          <p:cNvPr id="901" name="Google Shape;901;p6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902" name="Google Shape;902;p65"/>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903" name="Google Shape;903;p65"/>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904" name="Google Shape;904;p65"/>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905" name="Google Shape;905;p65"/>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906" name="Google Shape;906;p65"/>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907" name="Google Shape;907;p6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908" name="Google Shape;908;p65"/>
          <p:cNvSpPr txBox="1">
            <a:spLocks noGrp="1"/>
          </p:cNvSpPr>
          <p:nvPr>
            <p:ph type="sldNum" idx="12"/>
          </p:nvPr>
        </p:nvSpPr>
        <p:spPr>
          <a:xfrm>
            <a:off x="9951053" y="4737675"/>
            <a:ext cx="366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909" name="Google Shape;909;p65"/>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910" name="Google Shape;910;p65"/>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911" name="Google Shape;911;p65"/>
          <p:cNvSpPr txBox="1"/>
          <p:nvPr/>
        </p:nvSpPr>
        <p:spPr>
          <a:xfrm>
            <a:off x="609600" y="533913"/>
            <a:ext cx="5872500" cy="3669000"/>
          </a:xfrm>
          <a:prstGeom prst="rect">
            <a:avLst/>
          </a:prstGeom>
          <a:noFill/>
          <a:ln>
            <a:noFill/>
          </a:ln>
        </p:spPr>
        <p:txBody>
          <a:bodyPr spcFirstLastPara="1" wrap="square" lIns="68575" tIns="34275" rIns="68575" bIns="34275" anchor="t" anchorCtr="0">
            <a:noAutofit/>
          </a:bodyPr>
          <a:lstStyle/>
          <a:p>
            <a:pPr marL="0" lvl="0" indent="0" algn="r" rtl="0">
              <a:lnSpc>
                <a:spcPct val="115000"/>
              </a:lnSpc>
              <a:spcBef>
                <a:spcPts val="0"/>
              </a:spcBef>
              <a:spcAft>
                <a:spcPts val="0"/>
              </a:spcAft>
              <a:buNone/>
            </a:pPr>
            <a:endParaRPr sz="1800">
              <a:highlight>
                <a:srgbClr val="FFFFFF"/>
              </a:highlight>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UAV Specifications:</a:t>
            </a:r>
            <a:endParaRPr sz="1800" b="1">
              <a:solidFill>
                <a:schemeClr val="dk1"/>
              </a:solidFill>
              <a:latin typeface="Century Gothic"/>
              <a:ea typeface="Century Gothic"/>
              <a:cs typeface="Century Gothic"/>
              <a:sym typeface="Century Gothic"/>
            </a:endParaRPr>
          </a:p>
          <a:p>
            <a:pPr marL="914400" lvl="0"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Total Mass: 7.47 kg</a:t>
            </a:r>
            <a:endParaRPr sz="1700" b="1">
              <a:solidFill>
                <a:schemeClr val="dk1"/>
              </a:solidFill>
              <a:latin typeface="Century Gothic"/>
              <a:ea typeface="Century Gothic"/>
              <a:cs typeface="Century Gothic"/>
              <a:sym typeface="Century Gothic"/>
            </a:endParaRPr>
          </a:p>
          <a:p>
            <a:pPr marL="914400" lvl="0"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Weight: 16.46 lbs (73.25 N)</a:t>
            </a:r>
            <a:endParaRPr sz="17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7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Approximate UAS weight for 12hr. overwatch</a:t>
            </a:r>
            <a:endParaRPr sz="1800" b="1">
              <a:solidFill>
                <a:schemeClr val="dk1"/>
              </a:solidFill>
              <a:latin typeface="Century Gothic"/>
              <a:ea typeface="Century Gothic"/>
              <a:cs typeface="Century Gothic"/>
              <a:sym typeface="Century Gothic"/>
            </a:endParaRPr>
          </a:p>
          <a:p>
            <a:pPr marL="914400" lvl="0"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2 FMC UAVs, 2 auxiliary batteries, 1 receiver</a:t>
            </a:r>
            <a:endParaRPr sz="1700" b="1">
              <a:solidFill>
                <a:schemeClr val="dk1"/>
              </a:solidFill>
              <a:latin typeface="Century Gothic"/>
              <a:ea typeface="Century Gothic"/>
              <a:cs typeface="Century Gothic"/>
              <a:sym typeface="Century Gothic"/>
            </a:endParaRPr>
          </a:p>
          <a:p>
            <a:pPr marL="914400" lvl="0"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Total UAS Weight: 46.60 lbs (207.29 N)</a:t>
            </a:r>
            <a:endParaRPr sz="1700" b="1">
              <a:solidFill>
                <a:schemeClr val="dk1"/>
              </a:solidFill>
              <a:latin typeface="Century Gothic"/>
              <a:ea typeface="Century Gothic"/>
              <a:cs typeface="Century Gothic"/>
              <a:sym typeface="Century Gothic"/>
            </a:endParaRPr>
          </a:p>
          <a:p>
            <a:pPr marL="1828800" lvl="1"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Payload weight of 2.1 lbs (9.34 N)</a:t>
            </a:r>
            <a:endParaRPr sz="17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b="1">
              <a:solidFill>
                <a:srgbClr val="F1C232"/>
              </a:solidFill>
              <a:latin typeface="Calibri"/>
              <a:ea typeface="Calibri"/>
              <a:cs typeface="Calibri"/>
              <a:sym typeface="Calibri"/>
            </a:endParaRPr>
          </a:p>
          <a:p>
            <a:pPr marL="9144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sp>
        <p:nvSpPr>
          <p:cNvPr id="912" name="Google Shape;912;p65"/>
          <p:cNvSpPr txBox="1"/>
          <p:nvPr/>
        </p:nvSpPr>
        <p:spPr>
          <a:xfrm>
            <a:off x="906600" y="3681675"/>
            <a:ext cx="5472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Century Gothic"/>
                <a:ea typeface="Century Gothic"/>
                <a:cs typeface="Century Gothic"/>
                <a:sym typeface="Century Gothic"/>
              </a:rPr>
              <a:t>Cumulative Endurance Satisfies </a:t>
            </a:r>
            <a:r>
              <a:rPr lang="en" sz="1600" b="1">
                <a:solidFill>
                  <a:srgbClr val="F1C232"/>
                </a:solidFill>
                <a:latin typeface="Century Gothic"/>
                <a:ea typeface="Century Gothic"/>
                <a:cs typeface="Century Gothic"/>
                <a:sym typeface="Century Gothic"/>
              </a:rPr>
              <a:t>FR1</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Demonstration Payload Capacity Satisfies </a:t>
            </a:r>
            <a:r>
              <a:rPr lang="en" sz="1600" b="1">
                <a:solidFill>
                  <a:srgbClr val="F1C232"/>
                </a:solidFill>
                <a:latin typeface="Century Gothic"/>
                <a:ea typeface="Century Gothic"/>
                <a:cs typeface="Century Gothic"/>
                <a:sym typeface="Century Gothic"/>
              </a:rPr>
              <a:t>FR3</a:t>
            </a:r>
            <a:endParaRPr sz="1600" b="1">
              <a:solidFill>
                <a:srgbClr val="F1C232"/>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Total UAS Weight Satisfies </a:t>
            </a:r>
            <a:r>
              <a:rPr lang="en" sz="1600" b="1">
                <a:solidFill>
                  <a:schemeClr val="dk1"/>
                </a:solidFill>
                <a:latin typeface="Century Gothic"/>
                <a:ea typeface="Century Gothic"/>
                <a:cs typeface="Century Gothic"/>
                <a:sym typeface="Century Gothic"/>
              </a:rPr>
              <a:t> </a:t>
            </a:r>
            <a:r>
              <a:rPr lang="en" sz="1600" b="1">
                <a:solidFill>
                  <a:srgbClr val="F1C232"/>
                </a:solidFill>
                <a:latin typeface="Century Gothic"/>
                <a:ea typeface="Century Gothic"/>
                <a:cs typeface="Century Gothic"/>
                <a:sym typeface="Century Gothic"/>
              </a:rPr>
              <a:t>FR4</a:t>
            </a:r>
            <a:endParaRPr sz="1200">
              <a:latin typeface="Century Gothic"/>
              <a:ea typeface="Century Gothic"/>
              <a:cs typeface="Century Gothic"/>
              <a:sym typeface="Century Gothic"/>
            </a:endParaRPr>
          </a:p>
        </p:txBody>
      </p:sp>
      <p:pic>
        <p:nvPicPr>
          <p:cNvPr id="913" name="Google Shape;913;p65"/>
          <p:cNvPicPr preferRelativeResize="0"/>
          <p:nvPr/>
        </p:nvPicPr>
        <p:blipFill>
          <a:blip r:embed="rId4">
            <a:alphaModFix/>
          </a:blip>
          <a:stretch>
            <a:fillRect/>
          </a:stretch>
        </p:blipFill>
        <p:spPr>
          <a:xfrm>
            <a:off x="4580450" y="3774976"/>
            <a:ext cx="246100" cy="238524"/>
          </a:xfrm>
          <a:prstGeom prst="rect">
            <a:avLst/>
          </a:prstGeom>
          <a:noFill/>
          <a:ln>
            <a:noFill/>
          </a:ln>
        </p:spPr>
      </p:pic>
      <p:pic>
        <p:nvPicPr>
          <p:cNvPr id="914" name="Google Shape;914;p65"/>
          <p:cNvPicPr preferRelativeResize="0"/>
          <p:nvPr/>
        </p:nvPicPr>
        <p:blipFill>
          <a:blip r:embed="rId4">
            <a:alphaModFix/>
          </a:blip>
          <a:stretch>
            <a:fillRect/>
          </a:stretch>
        </p:blipFill>
        <p:spPr>
          <a:xfrm>
            <a:off x="5566500" y="4024113"/>
            <a:ext cx="246100" cy="238524"/>
          </a:xfrm>
          <a:prstGeom prst="rect">
            <a:avLst/>
          </a:prstGeom>
          <a:noFill/>
          <a:ln>
            <a:noFill/>
          </a:ln>
        </p:spPr>
      </p:pic>
      <p:pic>
        <p:nvPicPr>
          <p:cNvPr id="915" name="Google Shape;915;p65"/>
          <p:cNvPicPr preferRelativeResize="0"/>
          <p:nvPr/>
        </p:nvPicPr>
        <p:blipFill>
          <a:blip r:embed="rId4">
            <a:alphaModFix/>
          </a:blip>
          <a:stretch>
            <a:fillRect/>
          </a:stretch>
        </p:blipFill>
        <p:spPr>
          <a:xfrm>
            <a:off x="3977525" y="4262625"/>
            <a:ext cx="246101" cy="238525"/>
          </a:xfrm>
          <a:prstGeom prst="rect">
            <a:avLst/>
          </a:prstGeom>
          <a:noFill/>
          <a:ln>
            <a:noFill/>
          </a:ln>
        </p:spPr>
      </p:pic>
      <p:sp>
        <p:nvSpPr>
          <p:cNvPr id="916" name="Google Shape;916;p6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pic>
        <p:nvPicPr>
          <p:cNvPr id="917" name="Google Shape;917;p65"/>
          <p:cNvPicPr preferRelativeResize="0"/>
          <p:nvPr/>
        </p:nvPicPr>
        <p:blipFill>
          <a:blip r:embed="rId6">
            <a:alphaModFix/>
          </a:blip>
          <a:stretch>
            <a:fillRect/>
          </a:stretch>
        </p:blipFill>
        <p:spPr>
          <a:xfrm>
            <a:off x="6693650" y="657200"/>
            <a:ext cx="3649400" cy="39940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6"/>
          <p:cNvSpPr txBox="1"/>
          <p:nvPr/>
        </p:nvSpPr>
        <p:spPr>
          <a:xfrm>
            <a:off x="58115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Cost Estimates</a:t>
            </a:r>
            <a:endParaRPr sz="1100"/>
          </a:p>
        </p:txBody>
      </p:sp>
      <p:pic>
        <p:nvPicPr>
          <p:cNvPr id="923" name="Google Shape;923;p6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924" name="Google Shape;924;p66"/>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925" name="Google Shape;925;p66"/>
          <p:cNvSpPr txBox="1"/>
          <p:nvPr/>
        </p:nvSpPr>
        <p:spPr>
          <a:xfrm>
            <a:off x="896675" y="805900"/>
            <a:ext cx="4128600" cy="389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Cost based on market estimates</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Amazon</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SparkFun</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Home Depot</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Hobby Sites</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Independent Retailers</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Overestimates </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Include shipping estimates</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Assume expensive options</a:t>
            </a:r>
            <a:endParaRPr sz="1800">
              <a:latin typeface="Century Gothic"/>
              <a:ea typeface="Century Gothic"/>
              <a:cs typeface="Century Gothic"/>
              <a:sym typeface="Century Gothic"/>
            </a:endParaRPr>
          </a:p>
        </p:txBody>
      </p:sp>
      <p:sp>
        <p:nvSpPr>
          <p:cNvPr id="926" name="Google Shape;926;p6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927" name="Google Shape;927;p66"/>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graphicFrame>
        <p:nvGraphicFramePr>
          <p:cNvPr id="928" name="Google Shape;928;p66"/>
          <p:cNvGraphicFramePr/>
          <p:nvPr/>
        </p:nvGraphicFramePr>
        <p:xfrm>
          <a:off x="5704825" y="805900"/>
          <a:ext cx="3910825" cy="3903345"/>
        </p:xfrm>
        <a:graphic>
          <a:graphicData uri="http://schemas.openxmlformats.org/drawingml/2006/table">
            <a:tbl>
              <a:tblPr>
                <a:noFill/>
                <a:tableStyleId>{20EE5DFC-D11C-4635-A8B9-91C9D306BDA3}</a:tableStyleId>
              </a:tblPr>
              <a:tblGrid>
                <a:gridCol w="1284450">
                  <a:extLst>
                    <a:ext uri="{9D8B030D-6E8A-4147-A177-3AD203B41FA5}">
                      <a16:colId xmlns:a16="http://schemas.microsoft.com/office/drawing/2014/main" val="20000"/>
                    </a:ext>
                  </a:extLst>
                </a:gridCol>
                <a:gridCol w="1667850">
                  <a:extLst>
                    <a:ext uri="{9D8B030D-6E8A-4147-A177-3AD203B41FA5}">
                      <a16:colId xmlns:a16="http://schemas.microsoft.com/office/drawing/2014/main" val="20001"/>
                    </a:ext>
                  </a:extLst>
                </a:gridCol>
                <a:gridCol w="958525">
                  <a:extLst>
                    <a:ext uri="{9D8B030D-6E8A-4147-A177-3AD203B41FA5}">
                      <a16:colId xmlns:a16="http://schemas.microsoft.com/office/drawing/2014/main" val="20002"/>
                    </a:ext>
                  </a:extLst>
                </a:gridCol>
              </a:tblGrid>
              <a:tr h="200025">
                <a:tc gridSpan="3">
                  <a:txBody>
                    <a:bodyPr/>
                    <a:lstStyle/>
                    <a:p>
                      <a:pPr marL="0" lvl="0" indent="0" algn="ctr" rtl="0">
                        <a:lnSpc>
                          <a:spcPct val="115000"/>
                        </a:lnSpc>
                        <a:spcBef>
                          <a:spcPts val="0"/>
                        </a:spcBef>
                        <a:spcAft>
                          <a:spcPts val="0"/>
                        </a:spcAft>
                        <a:buNone/>
                      </a:pPr>
                      <a:r>
                        <a:rPr lang="en" sz="1000" b="1">
                          <a:latin typeface="Century Gothic"/>
                          <a:ea typeface="Century Gothic"/>
                          <a:cs typeface="Century Gothic"/>
                          <a:sym typeface="Century Gothic"/>
                        </a:rPr>
                        <a:t>Cost Estimates</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000" b="1">
                          <a:latin typeface="Century Gothic"/>
                          <a:ea typeface="Century Gothic"/>
                          <a:cs typeface="Century Gothic"/>
                          <a:sym typeface="Century Gothic"/>
                        </a:rPr>
                        <a:t>Sub System</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1000" b="1">
                          <a:latin typeface="Century Gothic"/>
                          <a:ea typeface="Century Gothic"/>
                          <a:cs typeface="Century Gothic"/>
                          <a:sym typeface="Century Gothic"/>
                        </a:rPr>
                        <a:t>Quantity</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1000" b="1">
                          <a:latin typeface="Century Gothic"/>
                          <a:ea typeface="Century Gothic"/>
                          <a:cs typeface="Century Gothic"/>
                          <a:sym typeface="Century Gothic"/>
                        </a:rPr>
                        <a:t>Cost ($)</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200025">
                <a:tc gridSpan="3">
                  <a:txBody>
                    <a:bodyPr/>
                    <a:lstStyle/>
                    <a:p>
                      <a:pPr marL="0" lvl="0" indent="0" algn="l" rtl="0">
                        <a:lnSpc>
                          <a:spcPct val="115000"/>
                        </a:lnSpc>
                        <a:spcBef>
                          <a:spcPts val="0"/>
                        </a:spcBef>
                        <a:spcAft>
                          <a:spcPts val="0"/>
                        </a:spcAft>
                        <a:buNone/>
                      </a:pPr>
                      <a:r>
                        <a:rPr lang="en" sz="1000" b="1">
                          <a:latin typeface="Century Gothic"/>
                          <a:ea typeface="Century Gothic"/>
                          <a:cs typeface="Century Gothic"/>
                          <a:sym typeface="Century Gothic"/>
                        </a:rPr>
                        <a:t>Airframe</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Carbon Fiber Rods</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4</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7.57</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3D Printing Resin</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Mass Approximation</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373.5</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Balsa Wood</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Surface Area Approx.</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15.06</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200025">
                <a:tc gridSpan="3">
                  <a:txBody>
                    <a:bodyPr/>
                    <a:lstStyle/>
                    <a:p>
                      <a:pPr marL="0" lvl="0" indent="0" algn="l" rtl="0">
                        <a:lnSpc>
                          <a:spcPct val="115000"/>
                        </a:lnSpc>
                        <a:spcBef>
                          <a:spcPts val="0"/>
                        </a:spcBef>
                        <a:spcAft>
                          <a:spcPts val="0"/>
                        </a:spcAft>
                        <a:buNone/>
                      </a:pPr>
                      <a:r>
                        <a:rPr lang="en" sz="1000" b="1">
                          <a:latin typeface="Century Gothic"/>
                          <a:ea typeface="Century Gothic"/>
                          <a:cs typeface="Century Gothic"/>
                          <a:sym typeface="Century Gothic"/>
                        </a:rPr>
                        <a:t>Propulsion</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Brushless Motor</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68.72</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Propellor</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12</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4S LiPo Batteries</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5</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300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9"/>
                  </a:ext>
                </a:extLst>
              </a:tr>
              <a:tr h="200025">
                <a:tc gridSpan="3">
                  <a:txBody>
                    <a:bodyPr/>
                    <a:lstStyle/>
                    <a:p>
                      <a:pPr marL="0" lvl="0" indent="0" algn="l" rtl="0">
                        <a:lnSpc>
                          <a:spcPct val="115000"/>
                        </a:lnSpc>
                        <a:spcBef>
                          <a:spcPts val="0"/>
                        </a:spcBef>
                        <a:spcAft>
                          <a:spcPts val="0"/>
                        </a:spcAft>
                        <a:buNone/>
                      </a:pPr>
                      <a:r>
                        <a:rPr lang="en" sz="1000" b="1">
                          <a:latin typeface="Century Gothic"/>
                          <a:ea typeface="Century Gothic"/>
                          <a:cs typeface="Century Gothic"/>
                          <a:sym typeface="Century Gothic"/>
                        </a:rPr>
                        <a:t>Avionics</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Flight Controller</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300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Servos</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5</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750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Wiring</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50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Speed Controller</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50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00025">
                <a:tc gridSpan="3">
                  <a:txBody>
                    <a:bodyPr/>
                    <a:lstStyle/>
                    <a:p>
                      <a:pPr marL="0" lvl="0" indent="0" algn="l" rtl="0">
                        <a:lnSpc>
                          <a:spcPct val="115000"/>
                        </a:lnSpc>
                        <a:spcBef>
                          <a:spcPts val="0"/>
                        </a:spcBef>
                        <a:spcAft>
                          <a:spcPts val="0"/>
                        </a:spcAft>
                        <a:buNone/>
                      </a:pPr>
                      <a:r>
                        <a:rPr lang="en" sz="1000" b="1">
                          <a:latin typeface="Century Gothic"/>
                          <a:ea typeface="Century Gothic"/>
                          <a:cs typeface="Century Gothic"/>
                          <a:sym typeface="Century Gothic"/>
                        </a:rPr>
                        <a:t>Payload</a:t>
                      </a:r>
                      <a:endParaRPr sz="1000" b="1">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Particle 3G</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100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16"/>
                  </a:ext>
                </a:extLst>
              </a:tr>
              <a:tr h="251450">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Total UAV Cost</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2026.84</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51450">
                <a:tc>
                  <a:txBody>
                    <a:bodyPr/>
                    <a:lstStyle/>
                    <a:p>
                      <a:pPr marL="0" lvl="0" indent="0" algn="l" rtl="0">
                        <a:lnSpc>
                          <a:spcPct val="115000"/>
                        </a:lnSpc>
                        <a:spcBef>
                          <a:spcPts val="0"/>
                        </a:spcBef>
                        <a:spcAft>
                          <a:spcPts val="0"/>
                        </a:spcAft>
                        <a:buNone/>
                      </a:pPr>
                      <a:r>
                        <a:rPr lang="en" sz="1000">
                          <a:latin typeface="Century Gothic"/>
                          <a:ea typeface="Century Gothic"/>
                          <a:cs typeface="Century Gothic"/>
                          <a:sym typeface="Century Gothic"/>
                        </a:rPr>
                        <a:t>Cost of 2 UAVs</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r" rtl="0">
                        <a:lnSpc>
                          <a:spcPct val="115000"/>
                        </a:lnSpc>
                        <a:spcBef>
                          <a:spcPts val="0"/>
                        </a:spcBef>
                        <a:spcAft>
                          <a:spcPts val="0"/>
                        </a:spcAft>
                        <a:buNone/>
                      </a:pPr>
                      <a:r>
                        <a:rPr lang="en" sz="1000">
                          <a:latin typeface="Century Gothic"/>
                          <a:ea typeface="Century Gothic"/>
                          <a:cs typeface="Century Gothic"/>
                          <a:sym typeface="Century Gothic"/>
                        </a:rPr>
                        <a:t>4053.70</a:t>
                      </a:r>
                      <a:endParaRPr sz="1000">
                        <a:latin typeface="Century Gothic"/>
                        <a:ea typeface="Century Gothic"/>
                        <a:cs typeface="Century Gothic"/>
                        <a:sym typeface="Century Gothic"/>
                      </a:endParaRPr>
                    </a:p>
                  </a:txBody>
                  <a:tcPr marL="28575" marR="28575" marT="19050" marB="19050" anchor="b">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18"/>
                  </a:ext>
                </a:extLst>
              </a:tr>
            </a:tbl>
          </a:graphicData>
        </a:graphic>
      </p:graphicFrame>
      <p:sp>
        <p:nvSpPr>
          <p:cNvPr id="929" name="Google Shape;929;p6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67"/>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Summary</a:t>
            </a:r>
            <a:endParaRPr sz="1100"/>
          </a:p>
        </p:txBody>
      </p:sp>
      <p:sp>
        <p:nvSpPr>
          <p:cNvPr id="935" name="Google Shape;935;p67"/>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936" name="Google Shape;936;p67"/>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37" name="Google Shape;937;p67"/>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938" name="Google Shape;938;p67"/>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939" name="Google Shape;939;p67"/>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940" name="Google Shape;940;p67"/>
          <p:cNvSpPr/>
          <p:nvPr/>
        </p:nvSpPr>
        <p:spPr>
          <a:xfrm>
            <a:off x="6096000" y="466392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941" name="Google Shape;941;p67"/>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942" name="Google Shape;942;p67"/>
          <p:cNvSpPr txBox="1">
            <a:spLocks noGrp="1"/>
          </p:cNvSpPr>
          <p:nvPr>
            <p:ph type="sldNum" idx="12"/>
          </p:nvPr>
        </p:nvSpPr>
        <p:spPr>
          <a:xfrm>
            <a:off x="9858377" y="4737675"/>
            <a:ext cx="459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pic>
        <p:nvPicPr>
          <p:cNvPr id="943" name="Google Shape;943;p67"/>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68"/>
          <p:cNvSpPr txBox="1"/>
          <p:nvPr/>
        </p:nvSpPr>
        <p:spPr>
          <a:xfrm>
            <a:off x="609600" y="-255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Status Summary</a:t>
            </a:r>
            <a:endParaRPr sz="1100"/>
          </a:p>
        </p:txBody>
      </p:sp>
      <p:pic>
        <p:nvPicPr>
          <p:cNvPr id="949" name="Google Shape;949;p6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950" name="Google Shape;950;p68"/>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951" name="Google Shape;951;p68"/>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952" name="Google Shape;952;p68"/>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953" name="Google Shape;953;p68"/>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954" name="Google Shape;954;p68"/>
          <p:cNvSpPr/>
          <p:nvPr/>
        </p:nvSpPr>
        <p:spPr>
          <a:xfrm>
            <a:off x="6096000" y="466392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955" name="Google Shape;955;p68"/>
          <p:cNvSpPr/>
          <p:nvPr/>
        </p:nvSpPr>
        <p:spPr>
          <a:xfrm>
            <a:off x="79248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956" name="Google Shape;956;p6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957" name="Google Shape;957;p68"/>
          <p:cNvSpPr txBox="1">
            <a:spLocks noGrp="1"/>
          </p:cNvSpPr>
          <p:nvPr>
            <p:ph type="sldNum" idx="12"/>
          </p:nvPr>
        </p:nvSpPr>
        <p:spPr>
          <a:xfrm>
            <a:off x="9985803" y="4737675"/>
            <a:ext cx="331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
        <p:nvSpPr>
          <p:cNvPr id="958" name="Google Shape;958;p68"/>
          <p:cNvSpPr txBox="1"/>
          <p:nvPr/>
        </p:nvSpPr>
        <p:spPr>
          <a:xfrm>
            <a:off x="528125" y="731650"/>
            <a:ext cx="922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entury Gothic"/>
                <a:ea typeface="Century Gothic"/>
                <a:cs typeface="Century Gothic"/>
                <a:sym typeface="Century Gothic"/>
              </a:rPr>
              <a:t>Key Takeaways Going Forward: </a:t>
            </a:r>
            <a:endParaRPr sz="2000" b="1">
              <a:latin typeface="Century Gothic"/>
              <a:ea typeface="Century Gothic"/>
              <a:cs typeface="Century Gothic"/>
              <a:sym typeface="Century Gothic"/>
            </a:endParaRPr>
          </a:p>
        </p:txBody>
      </p:sp>
      <p:sp>
        <p:nvSpPr>
          <p:cNvPr id="959" name="Google Shape;959;p68"/>
          <p:cNvSpPr txBox="1"/>
          <p:nvPr/>
        </p:nvSpPr>
        <p:spPr>
          <a:xfrm>
            <a:off x="436300" y="1224250"/>
            <a:ext cx="5845800" cy="29553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entury Gothic"/>
              <a:buChar char="●"/>
            </a:pPr>
            <a:r>
              <a:rPr lang="en" sz="1800" b="1">
                <a:latin typeface="Century Gothic"/>
                <a:ea typeface="Century Gothic"/>
                <a:cs typeface="Century Gothic"/>
                <a:sym typeface="Century Gothic"/>
              </a:rPr>
              <a:t>Feasibility analysis shows the aircraft will fly</a:t>
            </a:r>
            <a:endParaRPr sz="1800" b="1">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b="1">
                <a:solidFill>
                  <a:schemeClr val="dk1"/>
                </a:solidFill>
                <a:latin typeface="Century Gothic"/>
                <a:ea typeface="Century Gothic"/>
                <a:cs typeface="Century Gothic"/>
                <a:sym typeface="Century Gothic"/>
              </a:rPr>
              <a:t>Significant structures &amp; materials analysis must occur to determine airframe integrity upon skid landing</a:t>
            </a:r>
            <a:endParaRPr sz="1800" b="1">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b="1">
                <a:latin typeface="Century Gothic"/>
                <a:ea typeface="Century Gothic"/>
                <a:cs typeface="Century Gothic"/>
                <a:sym typeface="Century Gothic"/>
              </a:rPr>
              <a:t>Endurance is a primary concern</a:t>
            </a: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Additional Motor &amp; Propeller Analysis &amp; Endurance testing is needed</a:t>
            </a:r>
            <a:endParaRPr sz="1800">
              <a:latin typeface="Century Gothic"/>
              <a:ea typeface="Century Gothic"/>
              <a:cs typeface="Century Gothic"/>
              <a:sym typeface="Century Gothic"/>
            </a:endParaRPr>
          </a:p>
          <a:p>
            <a:pPr marL="914400" lvl="1"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Custom Lithium Ion Battery pack options need to be explored</a:t>
            </a:r>
            <a:endParaRPr sz="1800">
              <a:latin typeface="Century Gothic"/>
              <a:ea typeface="Century Gothic"/>
              <a:cs typeface="Century Gothic"/>
              <a:sym typeface="Century Gothic"/>
            </a:endParaRPr>
          </a:p>
          <a:p>
            <a:pPr marL="457200" lvl="0" indent="0" algn="l" rtl="0">
              <a:spcBef>
                <a:spcPts val="0"/>
              </a:spcBef>
              <a:spcAft>
                <a:spcPts val="0"/>
              </a:spcAft>
              <a:buNone/>
            </a:pPr>
            <a:endParaRPr sz="1800">
              <a:latin typeface="Calibri"/>
              <a:ea typeface="Calibri"/>
              <a:cs typeface="Calibri"/>
              <a:sym typeface="Calibri"/>
            </a:endParaRPr>
          </a:p>
        </p:txBody>
      </p:sp>
      <p:graphicFrame>
        <p:nvGraphicFramePr>
          <p:cNvPr id="960" name="Google Shape;960;p68"/>
          <p:cNvGraphicFramePr/>
          <p:nvPr/>
        </p:nvGraphicFramePr>
        <p:xfrm>
          <a:off x="6327575" y="1305750"/>
          <a:ext cx="3990150" cy="2993075"/>
        </p:xfrm>
        <a:graphic>
          <a:graphicData uri="http://schemas.openxmlformats.org/drawingml/2006/table">
            <a:tbl>
              <a:tblPr>
                <a:noFill/>
                <a:tableStyleId>{0FD32931-E195-47BC-A05E-236D1704FF6A}</a:tableStyleId>
              </a:tblPr>
              <a:tblGrid>
                <a:gridCol w="1330050">
                  <a:extLst>
                    <a:ext uri="{9D8B030D-6E8A-4147-A177-3AD203B41FA5}">
                      <a16:colId xmlns:a16="http://schemas.microsoft.com/office/drawing/2014/main" val="20000"/>
                    </a:ext>
                  </a:extLst>
                </a:gridCol>
                <a:gridCol w="1330050">
                  <a:extLst>
                    <a:ext uri="{9D8B030D-6E8A-4147-A177-3AD203B41FA5}">
                      <a16:colId xmlns:a16="http://schemas.microsoft.com/office/drawing/2014/main" val="20001"/>
                    </a:ext>
                  </a:extLst>
                </a:gridCol>
                <a:gridCol w="13300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en" b="1">
                          <a:latin typeface="Century Gothic"/>
                          <a:ea typeface="Century Gothic"/>
                          <a:cs typeface="Century Gothic"/>
                          <a:sym typeface="Century Gothic"/>
                        </a:rPr>
                        <a:t>Design</a:t>
                      </a:r>
                      <a:endParaRPr b="1">
                        <a:latin typeface="Century Gothic"/>
                        <a:ea typeface="Century Gothic"/>
                        <a:cs typeface="Century Gothic"/>
                        <a:sym typeface="Century Gothic"/>
                      </a:endParaRPr>
                    </a:p>
                    <a:p>
                      <a:pPr marL="0" lvl="0" indent="0" algn="ctr" rtl="0">
                        <a:spcBef>
                          <a:spcPts val="0"/>
                        </a:spcBef>
                        <a:spcAft>
                          <a:spcPts val="0"/>
                        </a:spcAft>
                        <a:buNone/>
                      </a:pPr>
                      <a:r>
                        <a:rPr lang="en" b="1">
                          <a:latin typeface="Century Gothic"/>
                          <a:ea typeface="Century Gothic"/>
                          <a:cs typeface="Century Gothic"/>
                          <a:sym typeface="Century Gothic"/>
                        </a:rPr>
                        <a:t>Feature</a:t>
                      </a:r>
                      <a:endParaRPr b="1">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Requirement</a:t>
                      </a:r>
                      <a:endParaRPr b="1">
                        <a:latin typeface="Century Gothic"/>
                        <a:ea typeface="Century Gothic"/>
                        <a:cs typeface="Century Gothic"/>
                        <a:sym typeface="Century Gothic"/>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Feasibility</a:t>
                      </a:r>
                      <a:endParaRPr b="1">
                        <a:latin typeface="Century Gothic"/>
                        <a:ea typeface="Century Gothic"/>
                        <a:cs typeface="Century Gothic"/>
                        <a:sym typeface="Century Gothic"/>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476700">
                <a:tc>
                  <a:txBody>
                    <a:bodyPr/>
                    <a:lstStyle/>
                    <a:p>
                      <a:pPr marL="0" lvl="0" indent="0" algn="l" rtl="0">
                        <a:spcBef>
                          <a:spcPts val="0"/>
                        </a:spcBef>
                        <a:spcAft>
                          <a:spcPts val="0"/>
                        </a:spcAft>
                        <a:buNone/>
                      </a:pPr>
                      <a:r>
                        <a:rPr lang="en">
                          <a:latin typeface="Century Gothic"/>
                          <a:ea typeface="Century Gothic"/>
                          <a:cs typeface="Century Gothic"/>
                          <a:sym typeface="Century Gothic"/>
                        </a:rPr>
                        <a:t>Span 10ft</a:t>
                      </a: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 sz="1500" b="1">
                          <a:solidFill>
                            <a:schemeClr val="accent4"/>
                          </a:solidFill>
                          <a:latin typeface="Century Gothic"/>
                          <a:ea typeface="Century Gothic"/>
                          <a:cs typeface="Century Gothic"/>
                          <a:sym typeface="Century Gothic"/>
                        </a:rPr>
                        <a:t>FR2</a:t>
                      </a:r>
                      <a:endParaRPr sz="1500" b="1">
                        <a:solidFill>
                          <a:schemeClr val="accent4"/>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6700">
                <a:tc>
                  <a:txBody>
                    <a:bodyPr/>
                    <a:lstStyle/>
                    <a:p>
                      <a:pPr marL="0" lvl="0" indent="0" algn="l" rtl="0">
                        <a:spcBef>
                          <a:spcPts val="0"/>
                        </a:spcBef>
                        <a:spcAft>
                          <a:spcPts val="0"/>
                        </a:spcAft>
                        <a:buNone/>
                      </a:pPr>
                      <a:r>
                        <a:rPr lang="en">
                          <a:latin typeface="Century Gothic"/>
                          <a:ea typeface="Century Gothic"/>
                          <a:cs typeface="Century Gothic"/>
                          <a:sym typeface="Century Gothic"/>
                        </a:rPr>
                        <a:t>Short Takeoff</a:t>
                      </a: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 sz="1500" b="1">
                          <a:solidFill>
                            <a:schemeClr val="accent4"/>
                          </a:solidFill>
                          <a:latin typeface="Century Gothic"/>
                          <a:ea typeface="Century Gothic"/>
                          <a:cs typeface="Century Gothic"/>
                          <a:sym typeface="Century Gothic"/>
                        </a:rPr>
                        <a:t>FR3</a:t>
                      </a:r>
                      <a:endParaRPr sz="1500" b="1">
                        <a:solidFill>
                          <a:schemeClr val="accent4"/>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6700">
                <a:tc>
                  <a:txBody>
                    <a:bodyPr/>
                    <a:lstStyle/>
                    <a:p>
                      <a:pPr marL="0" lvl="0" indent="0" algn="l" rtl="0">
                        <a:spcBef>
                          <a:spcPts val="0"/>
                        </a:spcBef>
                        <a:spcAft>
                          <a:spcPts val="0"/>
                        </a:spcAft>
                        <a:buNone/>
                      </a:pPr>
                      <a:r>
                        <a:rPr lang="en">
                          <a:latin typeface="Century Gothic"/>
                          <a:ea typeface="Century Gothic"/>
                          <a:cs typeface="Century Gothic"/>
                          <a:sym typeface="Century Gothic"/>
                        </a:rPr>
                        <a:t>Payload</a:t>
                      </a: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500" b="1">
                          <a:solidFill>
                            <a:schemeClr val="accent4"/>
                          </a:solidFill>
                          <a:latin typeface="Century Gothic"/>
                          <a:ea typeface="Century Gothic"/>
                          <a:cs typeface="Century Gothic"/>
                          <a:sym typeface="Century Gothic"/>
                        </a:rPr>
                        <a:t>FR4</a:t>
                      </a:r>
                      <a:endParaRPr sz="1500" b="1">
                        <a:solidFill>
                          <a:schemeClr val="accent4"/>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6700">
                <a:tc>
                  <a:txBody>
                    <a:bodyPr/>
                    <a:lstStyle/>
                    <a:p>
                      <a:pPr marL="0" lvl="0" indent="0" algn="l" rtl="0">
                        <a:spcBef>
                          <a:spcPts val="0"/>
                        </a:spcBef>
                        <a:spcAft>
                          <a:spcPts val="0"/>
                        </a:spcAft>
                        <a:buNone/>
                      </a:pPr>
                      <a:r>
                        <a:rPr lang="en">
                          <a:latin typeface="Century Gothic"/>
                          <a:ea typeface="Century Gothic"/>
                          <a:cs typeface="Century Gothic"/>
                          <a:sym typeface="Century Gothic"/>
                        </a:rPr>
                        <a:t>Endurance</a:t>
                      </a: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 sz="1500" b="1">
                          <a:solidFill>
                            <a:schemeClr val="accent4"/>
                          </a:solidFill>
                          <a:latin typeface="Century Gothic"/>
                          <a:ea typeface="Century Gothic"/>
                          <a:cs typeface="Century Gothic"/>
                          <a:sym typeface="Century Gothic"/>
                        </a:rPr>
                        <a:t>FR1</a:t>
                      </a:r>
                      <a:endParaRPr sz="1500" b="1">
                        <a:solidFill>
                          <a:schemeClr val="accent4"/>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6700">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UAS &lt; 50lbs</a:t>
                      </a: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500" b="1">
                          <a:solidFill>
                            <a:schemeClr val="accent4"/>
                          </a:solidFill>
                          <a:latin typeface="Century Gothic"/>
                          <a:ea typeface="Century Gothic"/>
                          <a:cs typeface="Century Gothic"/>
                          <a:sym typeface="Century Gothic"/>
                        </a:rPr>
                        <a:t>        FR2</a:t>
                      </a:r>
                      <a:endParaRPr sz="1500" b="1">
                        <a:solidFill>
                          <a:schemeClr val="accent4"/>
                        </a:solidFill>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961" name="Google Shape;961;p68"/>
          <p:cNvPicPr preferRelativeResize="0"/>
          <p:nvPr/>
        </p:nvPicPr>
        <p:blipFill>
          <a:blip r:embed="rId4">
            <a:alphaModFix/>
          </a:blip>
          <a:stretch>
            <a:fillRect/>
          </a:stretch>
        </p:blipFill>
        <p:spPr>
          <a:xfrm>
            <a:off x="9461076" y="1956825"/>
            <a:ext cx="397675" cy="385475"/>
          </a:xfrm>
          <a:prstGeom prst="rect">
            <a:avLst/>
          </a:prstGeom>
          <a:noFill/>
          <a:ln>
            <a:noFill/>
          </a:ln>
        </p:spPr>
      </p:pic>
      <p:pic>
        <p:nvPicPr>
          <p:cNvPr id="962" name="Google Shape;962;p68"/>
          <p:cNvPicPr preferRelativeResize="0"/>
          <p:nvPr/>
        </p:nvPicPr>
        <p:blipFill>
          <a:blip r:embed="rId4">
            <a:alphaModFix/>
          </a:blip>
          <a:stretch>
            <a:fillRect/>
          </a:stretch>
        </p:blipFill>
        <p:spPr>
          <a:xfrm>
            <a:off x="9461076" y="2430662"/>
            <a:ext cx="397675" cy="385475"/>
          </a:xfrm>
          <a:prstGeom prst="rect">
            <a:avLst/>
          </a:prstGeom>
          <a:noFill/>
          <a:ln>
            <a:noFill/>
          </a:ln>
        </p:spPr>
      </p:pic>
      <p:pic>
        <p:nvPicPr>
          <p:cNvPr id="963" name="Google Shape;963;p68"/>
          <p:cNvPicPr preferRelativeResize="0"/>
          <p:nvPr/>
        </p:nvPicPr>
        <p:blipFill>
          <a:blip r:embed="rId4">
            <a:alphaModFix/>
          </a:blip>
          <a:stretch>
            <a:fillRect/>
          </a:stretch>
        </p:blipFill>
        <p:spPr>
          <a:xfrm>
            <a:off x="9461076" y="2904500"/>
            <a:ext cx="397675" cy="385475"/>
          </a:xfrm>
          <a:prstGeom prst="rect">
            <a:avLst/>
          </a:prstGeom>
          <a:noFill/>
          <a:ln>
            <a:noFill/>
          </a:ln>
        </p:spPr>
      </p:pic>
      <p:pic>
        <p:nvPicPr>
          <p:cNvPr id="964" name="Google Shape;964;p68"/>
          <p:cNvPicPr preferRelativeResize="0"/>
          <p:nvPr/>
        </p:nvPicPr>
        <p:blipFill>
          <a:blip r:embed="rId4">
            <a:alphaModFix/>
          </a:blip>
          <a:stretch>
            <a:fillRect/>
          </a:stretch>
        </p:blipFill>
        <p:spPr>
          <a:xfrm>
            <a:off x="9461076" y="3392975"/>
            <a:ext cx="397675" cy="385475"/>
          </a:xfrm>
          <a:prstGeom prst="rect">
            <a:avLst/>
          </a:prstGeom>
          <a:noFill/>
          <a:ln>
            <a:noFill/>
          </a:ln>
        </p:spPr>
      </p:pic>
      <p:pic>
        <p:nvPicPr>
          <p:cNvPr id="965" name="Google Shape;965;p68"/>
          <p:cNvPicPr preferRelativeResize="0"/>
          <p:nvPr/>
        </p:nvPicPr>
        <p:blipFill>
          <a:blip r:embed="rId4">
            <a:alphaModFix/>
          </a:blip>
          <a:stretch>
            <a:fillRect/>
          </a:stretch>
        </p:blipFill>
        <p:spPr>
          <a:xfrm>
            <a:off x="9461076" y="3881450"/>
            <a:ext cx="397675" cy="385475"/>
          </a:xfrm>
          <a:prstGeom prst="rect">
            <a:avLst/>
          </a:prstGeom>
          <a:noFill/>
          <a:ln>
            <a:noFill/>
          </a:ln>
        </p:spPr>
      </p:pic>
      <p:sp>
        <p:nvSpPr>
          <p:cNvPr id="966" name="Google Shape;966;p6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9"/>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Logistics/Gantt Chart</a:t>
            </a:r>
            <a:endParaRPr sz="1100"/>
          </a:p>
        </p:txBody>
      </p:sp>
      <p:sp>
        <p:nvSpPr>
          <p:cNvPr id="972" name="Google Shape;972;p69"/>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973" name="Google Shape;973;p69"/>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74" name="Google Shape;974;p69"/>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75" name="Google Shape;975;p69"/>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976" name="Google Shape;976;p69"/>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977" name="Google Shape;977;p69"/>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978" name="Google Shape;978;p69"/>
          <p:cNvSpPr/>
          <p:nvPr/>
        </p:nvSpPr>
        <p:spPr>
          <a:xfrm>
            <a:off x="60960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979" name="Google Shape;979;p69"/>
          <p:cNvSpPr/>
          <p:nvPr/>
        </p:nvSpPr>
        <p:spPr>
          <a:xfrm>
            <a:off x="7924800" y="4663925"/>
            <a:ext cx="1828800" cy="385500"/>
          </a:xfrm>
          <a:prstGeom prst="chevron">
            <a:avLst>
              <a:gd name="adj" fmla="val 50000"/>
            </a:avLst>
          </a:prstGeom>
          <a:gradFill>
            <a:gsLst>
              <a:gs pos="0">
                <a:srgbClr val="FFD042"/>
              </a:gs>
              <a:gs pos="100000">
                <a:srgbClr val="B88B07"/>
              </a:gs>
            </a:gsLst>
            <a:lin ang="5400012"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980" name="Google Shape;980;p69"/>
          <p:cNvSpPr txBox="1">
            <a:spLocks noGrp="1"/>
          </p:cNvSpPr>
          <p:nvPr>
            <p:ph type="sldNum" idx="12"/>
          </p:nvPr>
        </p:nvSpPr>
        <p:spPr>
          <a:xfrm>
            <a:off x="9985803" y="4737675"/>
            <a:ext cx="331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pic>
        <p:nvPicPr>
          <p:cNvPr id="981" name="Google Shape;981;p69"/>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0"/>
          <p:cNvSpPr txBox="1"/>
          <p:nvPr/>
        </p:nvSpPr>
        <p:spPr>
          <a:xfrm>
            <a:off x="2322375" y="85800"/>
            <a:ext cx="7996200" cy="415500"/>
          </a:xfrm>
          <a:prstGeom prst="rect">
            <a:avLst/>
          </a:prstGeom>
          <a:noFill/>
          <a:ln>
            <a:noFill/>
          </a:ln>
        </p:spPr>
        <p:txBody>
          <a:bodyPr spcFirstLastPara="1" wrap="square" lIns="68575" tIns="34275" rIns="68575" bIns="34275" anchor="t" anchorCtr="0">
            <a:noAutofit/>
          </a:bodyPr>
          <a:lstStyle/>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sp>
        <p:nvSpPr>
          <p:cNvPr id="987" name="Google Shape;987;p70"/>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46</a:t>
            </a:fld>
            <a:endParaRPr/>
          </a:p>
        </p:txBody>
      </p:sp>
      <p:pic>
        <p:nvPicPr>
          <p:cNvPr id="988" name="Google Shape;988;p70"/>
          <p:cNvPicPr preferRelativeResize="0"/>
          <p:nvPr/>
        </p:nvPicPr>
        <p:blipFill rotWithShape="1">
          <a:blip r:embed="rId3">
            <a:alphaModFix/>
          </a:blip>
          <a:srcRect r="-9409"/>
          <a:stretch/>
        </p:blipFill>
        <p:spPr>
          <a:xfrm>
            <a:off x="1228450" y="42900"/>
            <a:ext cx="8737074" cy="5057700"/>
          </a:xfrm>
          <a:prstGeom prst="rect">
            <a:avLst/>
          </a:prstGeom>
          <a:noFill/>
          <a:ln w="38100" cap="flat" cmpd="sng">
            <a:solidFill>
              <a:srgbClr val="C8B376"/>
            </a:solidFill>
            <a:prstDash val="solid"/>
            <a:round/>
            <a:headEnd type="none" w="sm" len="sm"/>
            <a:tailEnd type="none" w="sm" len="sm"/>
          </a:ln>
        </p:spPr>
      </p:pic>
      <p:cxnSp>
        <p:nvCxnSpPr>
          <p:cNvPr id="989" name="Google Shape;989;p70"/>
          <p:cNvCxnSpPr/>
          <p:nvPr/>
        </p:nvCxnSpPr>
        <p:spPr>
          <a:xfrm>
            <a:off x="5257800" y="1136275"/>
            <a:ext cx="2330700" cy="2893200"/>
          </a:xfrm>
          <a:prstGeom prst="straightConnector1">
            <a:avLst/>
          </a:prstGeom>
          <a:noFill/>
          <a:ln w="38100" cap="flat" cmpd="sng">
            <a:solidFill>
              <a:srgbClr val="FF0000"/>
            </a:solidFill>
            <a:prstDash val="solid"/>
            <a:round/>
            <a:headEnd type="none" w="med" len="med"/>
            <a:tailEnd type="triangle" w="med" len="med"/>
          </a:ln>
        </p:spPr>
      </p:cxnSp>
      <p:cxnSp>
        <p:nvCxnSpPr>
          <p:cNvPr id="990" name="Google Shape;990;p70"/>
          <p:cNvCxnSpPr/>
          <p:nvPr/>
        </p:nvCxnSpPr>
        <p:spPr>
          <a:xfrm>
            <a:off x="8179150" y="5011575"/>
            <a:ext cx="792300" cy="0"/>
          </a:xfrm>
          <a:prstGeom prst="straightConnector1">
            <a:avLst/>
          </a:prstGeom>
          <a:noFill/>
          <a:ln w="28575" cap="flat" cmpd="sng">
            <a:solidFill>
              <a:srgbClr val="FF00FF"/>
            </a:solidFill>
            <a:prstDash val="solid"/>
            <a:round/>
            <a:headEnd type="none" w="med" len="med"/>
            <a:tailEnd type="triangle" w="med" len="med"/>
          </a:ln>
        </p:spPr>
      </p:cxnSp>
      <p:sp>
        <p:nvSpPr>
          <p:cNvPr id="991" name="Google Shape;991;p70"/>
          <p:cNvSpPr txBox="1"/>
          <p:nvPr/>
        </p:nvSpPr>
        <p:spPr>
          <a:xfrm>
            <a:off x="6904125" y="4811475"/>
            <a:ext cx="135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Final Report</a:t>
            </a:r>
            <a:endParaRPr>
              <a:latin typeface="Calibri"/>
              <a:ea typeface="Calibri"/>
              <a:cs typeface="Calibri"/>
              <a:sym typeface="Calibri"/>
            </a:endParaRPr>
          </a:p>
        </p:txBody>
      </p:sp>
      <p:cxnSp>
        <p:nvCxnSpPr>
          <p:cNvPr id="992" name="Google Shape;992;p70"/>
          <p:cNvCxnSpPr/>
          <p:nvPr/>
        </p:nvCxnSpPr>
        <p:spPr>
          <a:xfrm>
            <a:off x="6904125" y="4664450"/>
            <a:ext cx="792300" cy="0"/>
          </a:xfrm>
          <a:prstGeom prst="straightConnector1">
            <a:avLst/>
          </a:prstGeom>
          <a:noFill/>
          <a:ln w="28575" cap="flat" cmpd="sng">
            <a:solidFill>
              <a:srgbClr val="FF00FF"/>
            </a:solidFill>
            <a:prstDash val="solid"/>
            <a:round/>
            <a:headEnd type="none" w="med" len="med"/>
            <a:tailEnd type="triangle" w="med" len="med"/>
          </a:ln>
        </p:spPr>
      </p:cxnSp>
      <p:sp>
        <p:nvSpPr>
          <p:cNvPr id="993" name="Google Shape;993;p70"/>
          <p:cNvSpPr txBox="1"/>
          <p:nvPr/>
        </p:nvSpPr>
        <p:spPr>
          <a:xfrm>
            <a:off x="6372225" y="4464350"/>
            <a:ext cx="146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CDR </a:t>
            </a:r>
            <a:endParaRPr>
              <a:latin typeface="Calibri"/>
              <a:ea typeface="Calibri"/>
              <a:cs typeface="Calibri"/>
              <a:sym typeface="Calibri"/>
            </a:endParaRPr>
          </a:p>
        </p:txBody>
      </p:sp>
      <p:sp>
        <p:nvSpPr>
          <p:cNvPr id="994" name="Google Shape;994;p70"/>
          <p:cNvSpPr txBox="1"/>
          <p:nvPr/>
        </p:nvSpPr>
        <p:spPr>
          <a:xfrm rot="3149884">
            <a:off x="5895133" y="2359662"/>
            <a:ext cx="1871094" cy="4464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FF0000"/>
                </a:solidFill>
                <a:latin typeface="Calibri"/>
                <a:ea typeface="Calibri"/>
                <a:cs typeface="Calibri"/>
                <a:sym typeface="Calibri"/>
              </a:rPr>
              <a:t>Critical Path</a:t>
            </a:r>
            <a:endParaRPr sz="1800" b="1">
              <a:solidFill>
                <a:srgbClr val="FF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71"/>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Questions? </a:t>
            </a:r>
            <a:endParaRPr sz="1100"/>
          </a:p>
        </p:txBody>
      </p:sp>
      <p:sp>
        <p:nvSpPr>
          <p:cNvPr id="1000" name="Google Shape;1000;p71"/>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01" name="Google Shape;1001;p71"/>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02" name="Google Shape;1002;p71"/>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003" name="Google Shape;1003;p71"/>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004" name="Google Shape;1004;p71"/>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005" name="Google Shape;1005;p7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006" name="Google Shape;1006;p71"/>
          <p:cNvSpPr/>
          <p:nvPr/>
        </p:nvSpPr>
        <p:spPr>
          <a:xfrm>
            <a:off x="7924800" y="466392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007" name="Google Shape;1007;p71"/>
          <p:cNvSpPr txBox="1">
            <a:spLocks noGrp="1"/>
          </p:cNvSpPr>
          <p:nvPr>
            <p:ph type="sldNum" idx="12"/>
          </p:nvPr>
        </p:nvSpPr>
        <p:spPr>
          <a:xfrm>
            <a:off x="9881552" y="4737675"/>
            <a:ext cx="436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pic>
        <p:nvPicPr>
          <p:cNvPr id="1008" name="Google Shape;1008;p71"/>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2"/>
          <p:cNvSpPr/>
          <p:nvPr/>
        </p:nvSpPr>
        <p:spPr>
          <a:xfrm>
            <a:off x="0" y="0"/>
            <a:ext cx="12208500" cy="5143500"/>
          </a:xfrm>
          <a:prstGeom prst="parallelogram">
            <a:avLst>
              <a:gd name="adj" fmla="val 29000"/>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26_JAN_2017_Florida_Keys_5R_4G_3Bxxxxxxxxxxxxxxxxxxxxxxxxxxxxxxxxxxxxxxxxxxxxxxxxxxxxxxxxxxxxxxxxxxxxxxxxxxxxxxxxxxxxxxxxxxxxxxxxxxxxxx</a:t>
            </a:r>
            <a:endParaRPr sz="1100"/>
          </a:p>
        </p:txBody>
      </p:sp>
      <p:sp>
        <p:nvSpPr>
          <p:cNvPr id="1014" name="Google Shape;1014;p72"/>
          <p:cNvSpPr txBox="1"/>
          <p:nvPr/>
        </p:nvSpPr>
        <p:spPr>
          <a:xfrm>
            <a:off x="58115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Appendix</a:t>
            </a:r>
            <a:endParaRPr sz="1100"/>
          </a:p>
        </p:txBody>
      </p:sp>
      <p:pic>
        <p:nvPicPr>
          <p:cNvPr id="1015" name="Google Shape;1015;p7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16" name="Google Shape;1016;p72"/>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017" name="Google Shape;1017;p72"/>
          <p:cNvSpPr txBox="1"/>
          <p:nvPr/>
        </p:nvSpPr>
        <p:spPr>
          <a:xfrm>
            <a:off x="902550" y="805900"/>
            <a:ext cx="4355100" cy="42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Aerodynamics and Wing Design - </a:t>
            </a:r>
            <a:r>
              <a:rPr lang="en" sz="1200" b="1" u="sng" dirty="0">
                <a:solidFill>
                  <a:schemeClr val="hlink"/>
                </a:solidFill>
                <a:latin typeface="Century Gothic"/>
                <a:ea typeface="Century Gothic"/>
                <a:cs typeface="Century Gothic"/>
                <a:sym typeface="Century Gothic"/>
                <a:hlinkClick r:id="rId4" action="ppaction://hlinksldjump"/>
              </a:rPr>
              <a:t>Slide 16</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Aspect Ratio - </a:t>
            </a:r>
            <a:r>
              <a:rPr lang="en" sz="1200" b="1" u="sng" dirty="0">
                <a:solidFill>
                  <a:schemeClr val="hlink"/>
                </a:solidFill>
                <a:latin typeface="Century Gothic"/>
                <a:ea typeface="Century Gothic"/>
                <a:cs typeface="Century Gothic"/>
                <a:sym typeface="Century Gothic"/>
                <a:hlinkClick r:id="rId5" action="ppaction://hlinksldjump"/>
              </a:rPr>
              <a:t>Slide 17</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Taper Ratio - </a:t>
            </a:r>
            <a:r>
              <a:rPr lang="en" sz="1200" b="1" u="sng" dirty="0">
                <a:solidFill>
                  <a:schemeClr val="hlink"/>
                </a:solidFill>
                <a:latin typeface="Century Gothic"/>
                <a:ea typeface="Century Gothic"/>
                <a:cs typeface="Century Gothic"/>
                <a:sym typeface="Century Gothic"/>
                <a:hlinkClick r:id="rId6" action="ppaction://hlinksldjump"/>
              </a:rPr>
              <a:t>Slide 19</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Bending Moment - </a:t>
            </a:r>
            <a:r>
              <a:rPr lang="en" sz="1200" b="1" u="sng" dirty="0">
                <a:solidFill>
                  <a:schemeClr val="hlink"/>
                </a:solidFill>
                <a:latin typeface="Century Gothic"/>
                <a:ea typeface="Century Gothic"/>
                <a:cs typeface="Century Gothic"/>
                <a:sym typeface="Century Gothic"/>
                <a:hlinkClick r:id="rId7" action="ppaction://hlinksldjump"/>
              </a:rPr>
              <a:t>Slide 20</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Airfoil - </a:t>
            </a:r>
            <a:r>
              <a:rPr lang="en" sz="1200" b="1" u="sng" dirty="0">
                <a:solidFill>
                  <a:schemeClr val="hlink"/>
                </a:solidFill>
                <a:latin typeface="Century Gothic"/>
                <a:ea typeface="Century Gothic"/>
                <a:cs typeface="Century Gothic"/>
                <a:sym typeface="Century Gothic"/>
                <a:hlinkClick r:id="rId8" action="ppaction://hlinksldjump"/>
              </a:rPr>
              <a:t>Slide 21</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Lift Coefficient - </a:t>
            </a:r>
            <a:r>
              <a:rPr lang="en" sz="1200" b="1" u="sng" dirty="0">
                <a:solidFill>
                  <a:schemeClr val="hlink"/>
                </a:solidFill>
                <a:latin typeface="Century Gothic"/>
                <a:ea typeface="Century Gothic"/>
                <a:cs typeface="Century Gothic"/>
                <a:sym typeface="Century Gothic"/>
                <a:hlinkClick r:id="rId9" action="ppaction://hlinksldjump"/>
              </a:rPr>
              <a:t>Slide 23</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Drag Polar - </a:t>
            </a:r>
            <a:r>
              <a:rPr lang="en" sz="1200" b="1" u="sng" dirty="0">
                <a:solidFill>
                  <a:schemeClr val="hlink"/>
                </a:solidFill>
                <a:latin typeface="Century Gothic"/>
                <a:ea typeface="Century Gothic"/>
                <a:cs typeface="Century Gothic"/>
                <a:sym typeface="Century Gothic"/>
                <a:hlinkClick r:id="rId10" action="ppaction://hlinksldjump"/>
              </a:rPr>
              <a:t>Slide 26</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AoA - </a:t>
            </a:r>
            <a:r>
              <a:rPr lang="en" sz="1200" b="1" u="sng" dirty="0">
                <a:solidFill>
                  <a:schemeClr val="hlink"/>
                </a:solidFill>
                <a:latin typeface="Century Gothic"/>
                <a:ea typeface="Century Gothic"/>
                <a:cs typeface="Century Gothic"/>
                <a:sym typeface="Century Gothic"/>
                <a:hlinkClick r:id="rId11" action="ppaction://hlinksldjump"/>
              </a:rPr>
              <a:t>Slide 28</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Span Efficiency - </a:t>
            </a:r>
            <a:r>
              <a:rPr lang="en" sz="1200" b="1" u="sng" dirty="0">
                <a:solidFill>
                  <a:schemeClr val="hlink"/>
                </a:solidFill>
                <a:latin typeface="Century Gothic"/>
                <a:ea typeface="Century Gothic"/>
                <a:cs typeface="Century Gothic"/>
                <a:sym typeface="Century Gothic"/>
                <a:hlinkClick r:id="rId12" action="ppaction://hlinksldjump"/>
              </a:rPr>
              <a:t>Slide 29</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Performance - </a:t>
            </a:r>
            <a:r>
              <a:rPr lang="en" sz="1200" b="1" u="sng" dirty="0">
                <a:solidFill>
                  <a:schemeClr val="hlink"/>
                </a:solidFill>
                <a:latin typeface="Century Gothic"/>
                <a:ea typeface="Century Gothic"/>
                <a:cs typeface="Century Gothic"/>
                <a:sym typeface="Century Gothic"/>
                <a:hlinkClick r:id="rId13" action="ppaction://hlinksldjump"/>
              </a:rPr>
              <a:t>Slide 30</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Aircraft Dynamics - </a:t>
            </a:r>
            <a:r>
              <a:rPr lang="en" sz="1200" b="1" u="sng" dirty="0">
                <a:solidFill>
                  <a:schemeClr val="hlink"/>
                </a:solidFill>
                <a:latin typeface="Century Gothic"/>
                <a:ea typeface="Century Gothic"/>
                <a:cs typeface="Century Gothic"/>
                <a:sym typeface="Century Gothic"/>
                <a:hlinkClick r:id="rId14" action="ppaction://hlinksldjump"/>
              </a:rPr>
              <a:t>Slide 75</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Avionics and Electronics - </a:t>
            </a:r>
            <a:r>
              <a:rPr lang="en" sz="1200" b="1" u="sng" dirty="0">
                <a:solidFill>
                  <a:schemeClr val="hlink"/>
                </a:solidFill>
                <a:latin typeface="Century Gothic"/>
                <a:ea typeface="Century Gothic"/>
                <a:cs typeface="Century Gothic"/>
                <a:sym typeface="Century Gothic"/>
                <a:hlinkClick r:id="rId15" action="ppaction://hlinksldjump"/>
              </a:rPr>
              <a:t>Slide 52</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Baseline Design - </a:t>
            </a:r>
            <a:r>
              <a:rPr lang="en" sz="1200" b="1" u="sng" dirty="0">
                <a:solidFill>
                  <a:schemeClr val="hlink"/>
                </a:solidFill>
                <a:latin typeface="Century Gothic"/>
                <a:ea typeface="Century Gothic"/>
                <a:cs typeface="Century Gothic"/>
                <a:sym typeface="Century Gothic"/>
                <a:hlinkClick r:id="rId16" action="ppaction://hlinksldjump"/>
              </a:rPr>
              <a:t>Slide 13</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Backup Slides - </a:t>
            </a:r>
            <a:r>
              <a:rPr lang="en" sz="1200" b="1" u="sng" dirty="0">
                <a:solidFill>
                  <a:schemeClr val="hlink"/>
                </a:solidFill>
                <a:latin typeface="Century Gothic"/>
                <a:ea typeface="Century Gothic"/>
                <a:cs typeface="Century Gothic"/>
                <a:sym typeface="Century Gothic"/>
                <a:hlinkClick r:id="rId17" action="ppaction://hlinksldjump"/>
              </a:rPr>
              <a:t>Slide 49</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CONOPS - </a:t>
            </a:r>
            <a:r>
              <a:rPr lang="en" sz="1200" b="1" u="sng" dirty="0">
                <a:solidFill>
                  <a:schemeClr val="hlink"/>
                </a:solidFill>
                <a:latin typeface="Century Gothic"/>
                <a:ea typeface="Century Gothic"/>
                <a:cs typeface="Century Gothic"/>
                <a:sym typeface="Century Gothic"/>
                <a:hlinkClick r:id="rId18" action="ppaction://hlinksldjump"/>
              </a:rPr>
              <a:t>Slide 8</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Cost Estimates - </a:t>
            </a:r>
            <a:r>
              <a:rPr lang="en" sz="1200" b="1" u="sng" dirty="0">
                <a:solidFill>
                  <a:schemeClr val="hlink"/>
                </a:solidFill>
                <a:latin typeface="Century Gothic"/>
                <a:ea typeface="Century Gothic"/>
                <a:cs typeface="Century Gothic"/>
                <a:sym typeface="Century Gothic"/>
                <a:hlinkClick r:id="rId19" action="ppaction://hlinksldjump"/>
              </a:rPr>
              <a:t>Slide 40</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Critical Project Elements - </a:t>
            </a:r>
            <a:r>
              <a:rPr lang="en" sz="1200" b="1" u="sng" dirty="0">
                <a:solidFill>
                  <a:schemeClr val="hlink"/>
                </a:solidFill>
                <a:latin typeface="Century Gothic"/>
                <a:ea typeface="Century Gothic"/>
                <a:cs typeface="Century Gothic"/>
                <a:sym typeface="Century Gothic"/>
                <a:hlinkClick r:id="rId20" action="ppaction://hlinksldjump"/>
              </a:rPr>
              <a:t>Slide 14</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Design Objectives - </a:t>
            </a:r>
            <a:r>
              <a:rPr lang="en" sz="1200" b="1" u="sng" dirty="0">
                <a:solidFill>
                  <a:schemeClr val="hlink"/>
                </a:solidFill>
                <a:latin typeface="Century Gothic"/>
                <a:ea typeface="Century Gothic"/>
                <a:cs typeface="Century Gothic"/>
                <a:sym typeface="Century Gothic"/>
                <a:hlinkClick r:id="rId21" action="ppaction://hlinksldjump"/>
              </a:rPr>
              <a:t>Slide 5</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Endurance Estimations - </a:t>
            </a:r>
            <a:r>
              <a:rPr lang="en" sz="1200" b="1" u="sng" dirty="0">
                <a:solidFill>
                  <a:schemeClr val="hlink"/>
                </a:solidFill>
                <a:latin typeface="Century Gothic"/>
                <a:ea typeface="Century Gothic"/>
                <a:cs typeface="Century Gothic"/>
                <a:sym typeface="Century Gothic"/>
                <a:hlinkClick r:id="rId22" action="ppaction://hlinksldjump"/>
              </a:rPr>
              <a:t>Slide 37</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000" dirty="0">
              <a:latin typeface="Century Gothic"/>
              <a:ea typeface="Century Gothic"/>
              <a:cs typeface="Century Gothic"/>
              <a:sym typeface="Century Gothic"/>
            </a:endParaRPr>
          </a:p>
          <a:p>
            <a:pPr marL="0" lvl="0" indent="0" algn="l" rtl="0">
              <a:spcBef>
                <a:spcPts val="0"/>
              </a:spcBef>
              <a:spcAft>
                <a:spcPts val="0"/>
              </a:spcAft>
              <a:buNone/>
            </a:pPr>
            <a:endParaRPr sz="1800" dirty="0">
              <a:latin typeface="Century Gothic"/>
              <a:ea typeface="Century Gothic"/>
              <a:cs typeface="Century Gothic"/>
              <a:sym typeface="Century Gothic"/>
            </a:endParaRPr>
          </a:p>
        </p:txBody>
      </p:sp>
      <p:sp>
        <p:nvSpPr>
          <p:cNvPr id="1018" name="Google Shape;1018;p7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19" name="Google Shape;1019;p72"/>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
        <p:nvSpPr>
          <p:cNvPr id="1020" name="Google Shape;1020;p72"/>
          <p:cNvSpPr txBox="1"/>
          <p:nvPr/>
        </p:nvSpPr>
        <p:spPr>
          <a:xfrm>
            <a:off x="5420025" y="805900"/>
            <a:ext cx="4355100" cy="414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FBD - </a:t>
            </a:r>
            <a:r>
              <a:rPr lang="en" sz="1200" b="1" u="sng" dirty="0">
                <a:solidFill>
                  <a:schemeClr val="hlink"/>
                </a:solidFill>
                <a:latin typeface="Century Gothic"/>
                <a:ea typeface="Century Gothic"/>
                <a:cs typeface="Century Gothic"/>
                <a:sym typeface="Century Gothic"/>
                <a:hlinkClick r:id="rId23" action="ppaction://hlinksldjump"/>
              </a:rPr>
              <a:t>Slide 10</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Functional Requirements</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Primary - </a:t>
            </a:r>
            <a:r>
              <a:rPr lang="en" sz="1200" b="1" u="sng" dirty="0">
                <a:solidFill>
                  <a:schemeClr val="hlink"/>
                </a:solidFill>
                <a:latin typeface="Century Gothic"/>
                <a:ea typeface="Century Gothic"/>
                <a:cs typeface="Century Gothic"/>
                <a:sym typeface="Century Gothic"/>
                <a:hlinkClick r:id="rId24" action="ppaction://hlinksldjump"/>
              </a:rPr>
              <a:t>Slide 11</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Secondary - </a:t>
            </a:r>
            <a:r>
              <a:rPr lang="en" sz="1200" b="1" u="sng" dirty="0">
                <a:solidFill>
                  <a:schemeClr val="hlink"/>
                </a:solidFill>
                <a:latin typeface="Century Gothic"/>
                <a:ea typeface="Century Gothic"/>
                <a:cs typeface="Century Gothic"/>
                <a:sym typeface="Century Gothic"/>
                <a:hlinkClick r:id="rId25" action="ppaction://hlinksldjump"/>
              </a:rPr>
              <a:t>Slide 50</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Gantt Chart - </a:t>
            </a:r>
            <a:r>
              <a:rPr lang="en" sz="1200" b="1" u="sng" dirty="0">
                <a:solidFill>
                  <a:schemeClr val="hlink"/>
                </a:solidFill>
                <a:latin typeface="Century Gothic"/>
                <a:ea typeface="Century Gothic"/>
                <a:cs typeface="Century Gothic"/>
                <a:sym typeface="Century Gothic"/>
                <a:hlinkClick r:id="rId26" action="ppaction://hlinksldjump"/>
              </a:rPr>
              <a:t>Slide 46</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entury Gothic"/>
                <a:ea typeface="Century Gothic"/>
                <a:cs typeface="Century Gothic"/>
                <a:sym typeface="Century Gothic"/>
              </a:rPr>
              <a:t>Mass Budget - </a:t>
            </a:r>
            <a:r>
              <a:rPr lang="en" sz="1200" b="1" u="sng" dirty="0">
                <a:solidFill>
                  <a:schemeClr val="hlink"/>
                </a:solidFill>
                <a:latin typeface="Century Gothic"/>
                <a:ea typeface="Century Gothic"/>
                <a:cs typeface="Century Gothic"/>
                <a:sym typeface="Century Gothic"/>
                <a:hlinkClick r:id="rId27" action="ppaction://hlinksldjump"/>
              </a:rPr>
              <a:t>Slide 41</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entury Gothic"/>
                <a:ea typeface="Century Gothic"/>
                <a:cs typeface="Century Gothic"/>
                <a:sym typeface="Century Gothic"/>
              </a:rPr>
              <a:t>Materials - </a:t>
            </a:r>
            <a:r>
              <a:rPr lang="en" sz="1200" b="1" u="sng" dirty="0">
                <a:solidFill>
                  <a:schemeClr val="hlink"/>
                </a:solidFill>
                <a:latin typeface="Century Gothic"/>
                <a:ea typeface="Century Gothic"/>
                <a:cs typeface="Century Gothic"/>
                <a:sym typeface="Century Gothic"/>
                <a:hlinkClick r:id="rId28" action="ppaction://hlinksldjump"/>
              </a:rPr>
              <a:t>Slide 54</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solidFill>
                  <a:schemeClr val="dk1"/>
                </a:solidFill>
                <a:latin typeface="Century Gothic"/>
                <a:ea typeface="Century Gothic"/>
                <a:cs typeface="Century Gothic"/>
                <a:sym typeface="Century Gothic"/>
              </a:rPr>
              <a:t>Mission Statement - </a:t>
            </a:r>
            <a:r>
              <a:rPr lang="en" sz="1200" b="1" u="sng" dirty="0">
                <a:solidFill>
                  <a:schemeClr val="hlink"/>
                </a:solidFill>
                <a:latin typeface="Century Gothic"/>
                <a:ea typeface="Century Gothic"/>
                <a:cs typeface="Century Gothic"/>
                <a:sym typeface="Century Gothic"/>
                <a:hlinkClick r:id="rId29" action="ppaction://hlinksldjump"/>
              </a:rPr>
              <a:t>Slide 4</a:t>
            </a:r>
            <a:endParaRPr sz="12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NACA 4412 Data - </a:t>
            </a:r>
            <a:r>
              <a:rPr lang="en" sz="1200" b="1" u="sng" dirty="0">
                <a:solidFill>
                  <a:schemeClr val="hlink"/>
                </a:solidFill>
                <a:latin typeface="Century Gothic"/>
                <a:ea typeface="Century Gothic"/>
                <a:cs typeface="Century Gothic"/>
                <a:sym typeface="Century Gothic"/>
                <a:hlinkClick r:id="rId30" action="ppaction://hlinksldjump"/>
              </a:rPr>
              <a:t>Slide 70</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Other Marketed Solutions - </a:t>
            </a:r>
            <a:r>
              <a:rPr lang="en" sz="1200" b="1" u="sng" dirty="0">
                <a:solidFill>
                  <a:schemeClr val="hlink"/>
                </a:solidFill>
                <a:latin typeface="Century Gothic"/>
                <a:ea typeface="Century Gothic"/>
                <a:cs typeface="Century Gothic"/>
                <a:sym typeface="Century Gothic"/>
                <a:hlinkClick r:id="rId31" action="ppaction://hlinksldjump"/>
              </a:rPr>
              <a:t>Slide 63</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Overview - </a:t>
            </a:r>
            <a:r>
              <a:rPr lang="en" sz="1200" b="1" u="sng" dirty="0">
                <a:solidFill>
                  <a:schemeClr val="hlink"/>
                </a:solidFill>
                <a:latin typeface="Century Gothic"/>
                <a:ea typeface="Century Gothic"/>
                <a:cs typeface="Century Gothic"/>
                <a:sym typeface="Century Gothic"/>
                <a:hlinkClick r:id="rId32" action="ppaction://hlinksldjump"/>
              </a:rPr>
              <a:t>Slide 2</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Propulsion - </a:t>
            </a:r>
            <a:r>
              <a:rPr lang="en" sz="1200" b="1" u="sng" dirty="0">
                <a:solidFill>
                  <a:schemeClr val="hlink"/>
                </a:solidFill>
                <a:latin typeface="Century Gothic"/>
                <a:ea typeface="Century Gothic"/>
                <a:cs typeface="Century Gothic"/>
                <a:sym typeface="Century Gothic"/>
                <a:hlinkClick r:id="rId33" action="ppaction://hlinksldjump"/>
              </a:rPr>
              <a:t>Slide 31</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Feasibility Goals - </a:t>
            </a:r>
            <a:r>
              <a:rPr lang="en" sz="1200" b="1" u="sng" dirty="0">
                <a:solidFill>
                  <a:schemeClr val="hlink"/>
                </a:solidFill>
                <a:latin typeface="Century Gothic"/>
                <a:ea typeface="Century Gothic"/>
                <a:cs typeface="Century Gothic"/>
                <a:sym typeface="Century Gothic"/>
                <a:hlinkClick r:id="rId33" action="ppaction://hlinksldjump"/>
              </a:rPr>
              <a:t>Slide 31</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Derivations - </a:t>
            </a:r>
            <a:r>
              <a:rPr lang="en" sz="1200" b="1" u="sng" dirty="0">
                <a:solidFill>
                  <a:schemeClr val="hlink"/>
                </a:solidFill>
                <a:latin typeface="Century Gothic"/>
                <a:ea typeface="Century Gothic"/>
                <a:cs typeface="Century Gothic"/>
                <a:sym typeface="Century Gothic"/>
                <a:hlinkClick r:id="rId34" action="ppaction://hlinksldjump"/>
              </a:rPr>
              <a:t>Slide 32</a:t>
            </a:r>
            <a:r>
              <a:rPr lang="en" sz="1200" b="1" dirty="0">
                <a:latin typeface="Century Gothic"/>
                <a:ea typeface="Century Gothic"/>
                <a:cs typeface="Century Gothic"/>
                <a:sym typeface="Century Gothic"/>
              </a:rPr>
              <a:t>Market Analysis- </a:t>
            </a:r>
            <a:r>
              <a:rPr lang="en" sz="1200" b="1" u="sng" dirty="0">
                <a:solidFill>
                  <a:schemeClr val="hlink"/>
                </a:solidFill>
                <a:latin typeface="Century Gothic"/>
                <a:ea typeface="Century Gothic"/>
                <a:cs typeface="Century Gothic"/>
                <a:sym typeface="Century Gothic"/>
                <a:hlinkClick r:id="rId35" action="ppaction://hlinksldjump"/>
              </a:rPr>
              <a:t>Slide 36</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Sources -</a:t>
            </a:r>
            <a:r>
              <a:rPr lang="en" sz="1200" b="1" u="sng" dirty="0">
                <a:solidFill>
                  <a:schemeClr val="hlink"/>
                </a:solidFill>
                <a:latin typeface="Century Gothic"/>
                <a:ea typeface="Century Gothic"/>
                <a:cs typeface="Century Gothic"/>
                <a:sym typeface="Century Gothic"/>
                <a:hlinkClick r:id="rId36" action="ppaction://hlinksldjump"/>
              </a:rPr>
              <a:t> Slide 77</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Status Summary - </a:t>
            </a:r>
            <a:r>
              <a:rPr lang="en" sz="1200" b="1" u="sng" dirty="0">
                <a:solidFill>
                  <a:schemeClr val="hlink"/>
                </a:solidFill>
                <a:latin typeface="Century Gothic"/>
                <a:ea typeface="Century Gothic"/>
                <a:cs typeface="Century Gothic"/>
                <a:sym typeface="Century Gothic"/>
                <a:hlinkClick r:id="rId37" action="ppaction://hlinksldjump"/>
              </a:rPr>
              <a:t>Slide 44</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Structures - </a:t>
            </a:r>
            <a:r>
              <a:rPr lang="en" sz="1200" b="1" u="sng" dirty="0">
                <a:solidFill>
                  <a:schemeClr val="hlink"/>
                </a:solidFill>
                <a:latin typeface="Century Gothic"/>
                <a:ea typeface="Century Gothic"/>
                <a:cs typeface="Century Gothic"/>
                <a:sym typeface="Century Gothic"/>
                <a:hlinkClick r:id="rId38" action="ppaction://hlinksldjump"/>
              </a:rPr>
              <a:t>Slide 38</a:t>
            </a:r>
            <a:r>
              <a:rPr lang="en" sz="1200" b="1" dirty="0">
                <a:latin typeface="Century Gothic"/>
                <a:ea typeface="Century Gothic"/>
                <a:cs typeface="Century Gothic"/>
                <a:sym typeface="Century Gothic"/>
              </a:rPr>
              <a:t>, </a:t>
            </a:r>
            <a:r>
              <a:rPr lang="en" sz="1200" b="1" u="sng" dirty="0">
                <a:solidFill>
                  <a:schemeClr val="hlink"/>
                </a:solidFill>
                <a:latin typeface="Century Gothic"/>
                <a:ea typeface="Century Gothic"/>
                <a:cs typeface="Century Gothic"/>
                <a:sym typeface="Century Gothic"/>
                <a:hlinkClick r:id="rId39" action="ppaction://hlinksldjump"/>
              </a:rPr>
              <a:t>Slide 58</a:t>
            </a:r>
            <a:endParaRPr sz="1200" b="1"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200" b="1" dirty="0">
                <a:latin typeface="Century Gothic"/>
                <a:ea typeface="Century Gothic"/>
                <a:cs typeface="Century Gothic"/>
                <a:sym typeface="Century Gothic"/>
              </a:rPr>
              <a:t>Wing Specifications - </a:t>
            </a:r>
            <a:r>
              <a:rPr lang="en" sz="1200" b="1" u="sng" dirty="0">
                <a:solidFill>
                  <a:schemeClr val="hlink"/>
                </a:solidFill>
                <a:latin typeface="Century Gothic"/>
                <a:ea typeface="Century Gothic"/>
                <a:cs typeface="Century Gothic"/>
                <a:sym typeface="Century Gothic"/>
                <a:hlinkClick r:id="rId40" action="ppaction://hlinksldjump"/>
              </a:rPr>
              <a:t>Slide 74</a:t>
            </a:r>
            <a:endParaRPr sz="1200" b="1" dirty="0">
              <a:latin typeface="Century Gothic"/>
              <a:ea typeface="Century Gothic"/>
              <a:cs typeface="Century Gothic"/>
              <a:sym typeface="Century Gothic"/>
            </a:endParaRPr>
          </a:p>
          <a:p>
            <a:pPr marL="0" lvl="0" indent="0" algn="l" rtl="0">
              <a:spcBef>
                <a:spcPts val="0"/>
              </a:spcBef>
              <a:spcAft>
                <a:spcPts val="0"/>
              </a:spcAft>
              <a:buNone/>
            </a:pPr>
            <a:endParaRPr sz="1800" dirty="0">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73"/>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Backup Slides </a:t>
            </a:r>
            <a:endParaRPr sz="1100"/>
          </a:p>
        </p:txBody>
      </p:sp>
      <p:sp>
        <p:nvSpPr>
          <p:cNvPr id="1026" name="Google Shape;1026;p73"/>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27" name="Google Shape;1027;p73"/>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28" name="Google Shape;1028;p73"/>
          <p:cNvSpPr txBox="1">
            <a:spLocks noGrp="1"/>
          </p:cNvSpPr>
          <p:nvPr>
            <p:ph type="sldNum" idx="12"/>
          </p:nvPr>
        </p:nvSpPr>
        <p:spPr>
          <a:xfrm>
            <a:off x="9881552" y="4737675"/>
            <a:ext cx="436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a:p>
        </p:txBody>
      </p:sp>
      <p:pic>
        <p:nvPicPr>
          <p:cNvPr id="1029" name="Google Shape;1029;p73"/>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90" name="Google Shape;190;p29"/>
          <p:cNvSpPr txBox="1"/>
          <p:nvPr/>
        </p:nvSpPr>
        <p:spPr>
          <a:xfrm>
            <a:off x="4258797" y="3447153"/>
            <a:ext cx="13137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1">
                <a:solidFill>
                  <a:schemeClr val="lt1"/>
                </a:solidFill>
                <a:latin typeface="Calibri"/>
                <a:ea typeface="Calibri"/>
                <a:cs typeface="Calibri"/>
                <a:sym typeface="Calibri"/>
              </a:rPr>
              <a:t>BIG PINE KEY</a:t>
            </a:r>
            <a:endParaRPr sz="1100"/>
          </a:p>
        </p:txBody>
      </p:sp>
      <p:sp>
        <p:nvSpPr>
          <p:cNvPr id="191" name="Google Shape;191;p29"/>
          <p:cNvSpPr txBox="1"/>
          <p:nvPr/>
        </p:nvSpPr>
        <p:spPr>
          <a:xfrm>
            <a:off x="609600" y="0"/>
            <a:ext cx="99063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Design Objectives</a:t>
            </a:r>
            <a:endParaRPr sz="2300" b="1">
              <a:solidFill>
                <a:schemeClr val="dk1"/>
              </a:solidFill>
              <a:latin typeface="Century Gothic"/>
              <a:ea typeface="Century Gothic"/>
              <a:cs typeface="Century Gothic"/>
              <a:sym typeface="Century Gothic"/>
            </a:endParaRPr>
          </a:p>
        </p:txBody>
      </p:sp>
      <p:sp>
        <p:nvSpPr>
          <p:cNvPr id="192" name="Google Shape;192;p29"/>
          <p:cNvSpPr txBox="1"/>
          <p:nvPr/>
        </p:nvSpPr>
        <p:spPr>
          <a:xfrm>
            <a:off x="914000" y="672650"/>
            <a:ext cx="8693100" cy="34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i="1">
                <a:latin typeface="Century Gothic"/>
                <a:ea typeface="Century Gothic"/>
                <a:cs typeface="Century Gothic"/>
                <a:sym typeface="Century Gothic"/>
              </a:rPr>
              <a:t>Key Design Objectives:</a:t>
            </a:r>
            <a:endParaRPr sz="2000" b="1" i="1">
              <a:latin typeface="Century Gothic"/>
              <a:ea typeface="Century Gothic"/>
              <a:cs typeface="Century Gothic"/>
              <a:sym typeface="Century Gothic"/>
            </a:endParaRPr>
          </a:p>
          <a:p>
            <a:pPr marL="457200" lvl="0"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Single UAV Endurance of up to 4 hours, UAS endurance up to 12 hours</a:t>
            </a:r>
            <a:endParaRPr sz="1900" b="1" i="1">
              <a:solidFill>
                <a:schemeClr val="dk1"/>
              </a:solidFill>
              <a:latin typeface="Century Gothic"/>
              <a:ea typeface="Century Gothic"/>
              <a:cs typeface="Century Gothic"/>
              <a:sym typeface="Century Gothic"/>
            </a:endParaRPr>
          </a:p>
          <a:p>
            <a:pPr marL="914400" lvl="1"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3UAVs </a:t>
            </a:r>
            <a:r>
              <a:rPr lang="en" sz="1900" b="1">
                <a:solidFill>
                  <a:schemeClr val="dk1"/>
                </a:solidFill>
                <a:latin typeface="Century Gothic"/>
                <a:ea typeface="Century Gothic"/>
                <a:cs typeface="Century Gothic"/>
                <a:sym typeface="Century Gothic"/>
              </a:rPr>
              <a:t>⨉ </a:t>
            </a:r>
            <a:r>
              <a:rPr lang="en" sz="1900" b="1" i="1">
                <a:solidFill>
                  <a:schemeClr val="dk1"/>
                </a:solidFill>
                <a:latin typeface="Century Gothic"/>
                <a:ea typeface="Century Gothic"/>
                <a:cs typeface="Century Gothic"/>
                <a:sym typeface="Century Gothic"/>
              </a:rPr>
              <a:t>4hr = 12hr endurance</a:t>
            </a:r>
            <a:endParaRPr sz="1900" b="1" i="1">
              <a:solidFill>
                <a:schemeClr val="dk1"/>
              </a:solidFill>
              <a:latin typeface="Century Gothic"/>
              <a:ea typeface="Century Gothic"/>
              <a:cs typeface="Century Gothic"/>
              <a:sym typeface="Century Gothic"/>
            </a:endParaRPr>
          </a:p>
          <a:p>
            <a:pPr marL="457200" lvl="0"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Low weight and single-operator portable </a:t>
            </a:r>
            <a:endParaRPr sz="1900" b="1" i="1">
              <a:solidFill>
                <a:schemeClr val="dk1"/>
              </a:solidFill>
              <a:latin typeface="Century Gothic"/>
              <a:ea typeface="Century Gothic"/>
              <a:cs typeface="Century Gothic"/>
              <a:sym typeface="Century Gothic"/>
            </a:endParaRPr>
          </a:p>
          <a:p>
            <a:pPr marL="914400" lvl="1"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Total system less than 50 lbs and less than 5ft disassembled</a:t>
            </a:r>
            <a:endParaRPr sz="1900" b="1" i="1">
              <a:solidFill>
                <a:schemeClr val="dk1"/>
              </a:solidFill>
              <a:latin typeface="Century Gothic"/>
              <a:ea typeface="Century Gothic"/>
              <a:cs typeface="Century Gothic"/>
              <a:sym typeface="Century Gothic"/>
            </a:endParaRPr>
          </a:p>
          <a:p>
            <a:pPr marL="457200" lvl="0"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Single operator launched without a runway</a:t>
            </a:r>
            <a:endParaRPr sz="1900" b="1" i="1">
              <a:solidFill>
                <a:schemeClr val="dk1"/>
              </a:solidFill>
              <a:latin typeface="Century Gothic"/>
              <a:ea typeface="Century Gothic"/>
              <a:cs typeface="Century Gothic"/>
              <a:sym typeface="Century Gothic"/>
            </a:endParaRPr>
          </a:p>
          <a:p>
            <a:pPr marL="457200" lvl="0" indent="-349250" algn="l" rtl="0">
              <a:spcBef>
                <a:spcPts val="0"/>
              </a:spcBef>
              <a:spcAft>
                <a:spcPts val="0"/>
              </a:spcAft>
              <a:buClr>
                <a:schemeClr val="dk1"/>
              </a:buClr>
              <a:buSzPts val="1900"/>
              <a:buFont typeface="Century Gothic"/>
              <a:buChar char="●"/>
            </a:pPr>
            <a:r>
              <a:rPr lang="en" sz="1900" b="1" i="1">
                <a:solidFill>
                  <a:schemeClr val="dk1"/>
                </a:solidFill>
                <a:latin typeface="Century Gothic"/>
                <a:ea typeface="Century Gothic"/>
                <a:cs typeface="Century Gothic"/>
                <a:sym typeface="Century Gothic"/>
              </a:rPr>
              <a:t>Under $5,000 build cost (omitting R&amp;D)</a:t>
            </a:r>
            <a:endParaRPr sz="1900" b="1" i="1">
              <a:solidFill>
                <a:schemeClr val="dk1"/>
              </a:solidFill>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 sz="1900" i="1">
                <a:latin typeface="Century Gothic"/>
                <a:ea typeface="Century Gothic"/>
                <a:cs typeface="Century Gothic"/>
                <a:sym typeface="Century Gothic"/>
              </a:rPr>
              <a:t>Operational Envelope up to 10k ft MSL</a:t>
            </a:r>
            <a:endParaRPr sz="1900" i="1">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 sz="1900" i="1">
                <a:latin typeface="Century Gothic"/>
                <a:ea typeface="Century Gothic"/>
                <a:cs typeface="Century Gothic"/>
                <a:sym typeface="Century Gothic"/>
              </a:rPr>
              <a:t>Mission-capable payload bay</a:t>
            </a:r>
            <a:endParaRPr sz="1900" i="1">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Char char="●"/>
            </a:pPr>
            <a:r>
              <a:rPr lang="en" sz="1900" i="1">
                <a:latin typeface="Century Gothic"/>
                <a:ea typeface="Century Gothic"/>
                <a:cs typeface="Century Gothic"/>
                <a:sym typeface="Century Gothic"/>
              </a:rPr>
              <a:t>Operational in inclement conditions, rain, cold, and heat</a:t>
            </a:r>
            <a:endParaRPr sz="1900" i="1">
              <a:latin typeface="Century Gothic"/>
              <a:ea typeface="Century Gothic"/>
              <a:cs typeface="Century Gothic"/>
              <a:sym typeface="Century Gothic"/>
            </a:endParaRPr>
          </a:p>
          <a:p>
            <a:pPr marL="457200" lvl="0" indent="0" algn="l" rtl="0">
              <a:spcBef>
                <a:spcPts val="0"/>
              </a:spcBef>
              <a:spcAft>
                <a:spcPts val="0"/>
              </a:spcAft>
              <a:buNone/>
            </a:pPr>
            <a:endParaRPr sz="1500" b="1" i="1">
              <a:latin typeface="Century Gothic"/>
              <a:ea typeface="Century Gothic"/>
              <a:cs typeface="Century Gothic"/>
              <a:sym typeface="Century Gothic"/>
            </a:endParaRPr>
          </a:p>
          <a:p>
            <a:pPr marL="457200" lvl="0" indent="0" algn="l" rtl="0">
              <a:spcBef>
                <a:spcPts val="0"/>
              </a:spcBef>
              <a:spcAft>
                <a:spcPts val="0"/>
              </a:spcAft>
              <a:buNone/>
            </a:pPr>
            <a:endParaRPr sz="1500" b="1" i="1">
              <a:latin typeface="Century Gothic"/>
              <a:ea typeface="Century Gothic"/>
              <a:cs typeface="Century Gothic"/>
              <a:sym typeface="Century Gothic"/>
            </a:endParaRPr>
          </a:p>
          <a:p>
            <a:pPr marL="0" lvl="0" indent="0" algn="l" rtl="0">
              <a:spcBef>
                <a:spcPts val="0"/>
              </a:spcBef>
              <a:spcAft>
                <a:spcPts val="0"/>
              </a:spcAft>
              <a:buNone/>
            </a:pPr>
            <a:endParaRPr sz="1500" b="1" i="1">
              <a:latin typeface="Century Gothic"/>
              <a:ea typeface="Century Gothic"/>
              <a:cs typeface="Century Gothic"/>
              <a:sym typeface="Century Gothic"/>
            </a:endParaRPr>
          </a:p>
        </p:txBody>
      </p:sp>
      <p:sp>
        <p:nvSpPr>
          <p:cNvPr id="193" name="Google Shape;193;p29"/>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94" name="Google Shape;194;p29"/>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95" name="Google Shape;195;p29"/>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96" name="Google Shape;196;p29"/>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97" name="Google Shape;197;p29"/>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98" name="Google Shape;198;p29"/>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99" name="Google Shape;199;p2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29"/>
          <p:cNvSpPr txBox="1">
            <a:spLocks noGrp="1"/>
          </p:cNvSpPr>
          <p:nvPr>
            <p:ph type="sldNum" idx="12"/>
          </p:nvPr>
        </p:nvSpPr>
        <p:spPr>
          <a:xfrm>
            <a:off x="9526452" y="4737675"/>
            <a:ext cx="791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201" name="Google Shape;201;p29"/>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pic>
        <p:nvPicPr>
          <p:cNvPr id="1034" name="Google Shape;1034;p7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35" name="Google Shape;1035;p74"/>
          <p:cNvSpPr txBox="1"/>
          <p:nvPr/>
        </p:nvSpPr>
        <p:spPr>
          <a:xfrm>
            <a:off x="914000" y="672650"/>
            <a:ext cx="91398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FR4:</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shall provide a payload bay to house a sensor suite.</a:t>
            </a: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FR5:</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shall operate up to a maximum altitude of 10,000 ft. MSL.</a:t>
            </a: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FR6:</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shall adhere to FAA 14 CFR Part 107, SMALL UNMANNED AIRCRAFT SYSTEMS, contingent on waivers.</a:t>
            </a: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Clr>
                <a:schemeClr val="dk1"/>
              </a:buClr>
              <a:buSzPts val="1100"/>
              <a:buFont typeface="Arial"/>
              <a:buNone/>
            </a:pPr>
            <a:endParaRPr sz="2200">
              <a:solidFill>
                <a:schemeClr val="dk1"/>
              </a:solidFill>
            </a:endParaRPr>
          </a:p>
          <a:p>
            <a:pPr marL="0" lvl="0" indent="0" algn="l" rtl="0">
              <a:spcBef>
                <a:spcPts val="0"/>
              </a:spcBef>
              <a:spcAft>
                <a:spcPts val="0"/>
              </a:spcAft>
              <a:buNone/>
            </a:pPr>
            <a:endParaRPr sz="2200" b="1"/>
          </a:p>
          <a:p>
            <a:pPr marL="0" lvl="0" indent="0" algn="l" rtl="0">
              <a:spcBef>
                <a:spcPts val="0"/>
              </a:spcBef>
              <a:spcAft>
                <a:spcPts val="0"/>
              </a:spcAft>
              <a:buNone/>
            </a:pPr>
            <a:endParaRPr sz="2200"/>
          </a:p>
          <a:p>
            <a:pPr marL="0" lvl="0" indent="0" algn="l" rtl="0">
              <a:spcBef>
                <a:spcPts val="0"/>
              </a:spcBef>
              <a:spcAft>
                <a:spcPts val="0"/>
              </a:spcAft>
              <a:buNone/>
            </a:pPr>
            <a:endParaRPr sz="2200">
              <a:latin typeface="Calibri"/>
              <a:ea typeface="Calibri"/>
              <a:cs typeface="Calibri"/>
              <a:sym typeface="Calibri"/>
            </a:endParaRPr>
          </a:p>
        </p:txBody>
      </p:sp>
      <p:sp>
        <p:nvSpPr>
          <p:cNvPr id="1036" name="Google Shape;1036;p74"/>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037" name="Google Shape;1037;p74"/>
          <p:cNvSpPr/>
          <p:nvPr/>
        </p:nvSpPr>
        <p:spPr>
          <a:xfrm>
            <a:off x="2438400" y="466392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038" name="Google Shape;1038;p74"/>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039" name="Google Shape;1039;p74"/>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040" name="Google Shape;1040;p74"/>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041" name="Google Shape;1041;p7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42" name="Google Shape;1042;p74"/>
          <p:cNvSpPr txBox="1">
            <a:spLocks noGrp="1"/>
          </p:cNvSpPr>
          <p:nvPr>
            <p:ph type="sldNum" idx="12"/>
          </p:nvPr>
        </p:nvSpPr>
        <p:spPr>
          <a:xfrm>
            <a:off x="9341177" y="4737675"/>
            <a:ext cx="976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
        <p:nvSpPr>
          <p:cNvPr id="1043" name="Google Shape;1043;p74"/>
          <p:cNvSpPr txBox="1"/>
          <p:nvPr/>
        </p:nvSpPr>
        <p:spPr>
          <a:xfrm>
            <a:off x="581150" y="0"/>
            <a:ext cx="94164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300" b="1">
                <a:solidFill>
                  <a:schemeClr val="dk1"/>
                </a:solidFill>
                <a:latin typeface="Century Gothic"/>
                <a:ea typeface="Century Gothic"/>
                <a:cs typeface="Century Gothic"/>
                <a:sym typeface="Century Gothic"/>
              </a:rPr>
              <a:t>Functional Requirements</a:t>
            </a:r>
            <a:endParaRPr sz="2300" b="1">
              <a:solidFill>
                <a:schemeClr val="dk1"/>
              </a:solidFill>
              <a:latin typeface="Century Gothic"/>
              <a:ea typeface="Century Gothic"/>
              <a:cs typeface="Century Gothic"/>
              <a:sym typeface="Century Gothic"/>
            </a:endParaRPr>
          </a:p>
        </p:txBody>
      </p:sp>
      <p:sp>
        <p:nvSpPr>
          <p:cNvPr id="1044" name="Google Shape;1044;p7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75"/>
          <p:cNvSpPr txBox="1"/>
          <p:nvPr/>
        </p:nvSpPr>
        <p:spPr>
          <a:xfrm>
            <a:off x="581150" y="0"/>
            <a:ext cx="94164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300" b="1">
                <a:solidFill>
                  <a:schemeClr val="dk1"/>
                </a:solidFill>
                <a:latin typeface="Century Gothic"/>
                <a:ea typeface="Century Gothic"/>
                <a:cs typeface="Century Gothic"/>
                <a:sym typeface="Century Gothic"/>
              </a:rPr>
              <a:t>Functional Requirements</a:t>
            </a:r>
            <a:endParaRPr sz="2300" b="1">
              <a:solidFill>
                <a:schemeClr val="dk1"/>
              </a:solidFill>
              <a:latin typeface="Century Gothic"/>
              <a:ea typeface="Century Gothic"/>
              <a:cs typeface="Century Gothic"/>
              <a:sym typeface="Century Gothic"/>
            </a:endParaRPr>
          </a:p>
        </p:txBody>
      </p:sp>
      <p:pic>
        <p:nvPicPr>
          <p:cNvPr id="1050" name="Google Shape;1050;p7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51" name="Google Shape;1051;p75"/>
          <p:cNvSpPr txBox="1"/>
          <p:nvPr/>
        </p:nvSpPr>
        <p:spPr>
          <a:xfrm>
            <a:off x="914000" y="672650"/>
            <a:ext cx="91398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FR7:</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shall maintain a minimum of 80% operational capabilities in customer specified environmental conditions.</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FR8:</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will maintain a FMC standby posture.</a:t>
            </a: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accent4"/>
                </a:solidFill>
                <a:latin typeface="Century Gothic"/>
                <a:ea typeface="Century Gothic"/>
                <a:cs typeface="Century Gothic"/>
                <a:sym typeface="Century Gothic"/>
              </a:rPr>
              <a:t>FR9:</a:t>
            </a:r>
            <a:r>
              <a:rPr lang="en" sz="2200" b="1">
                <a:solidFill>
                  <a:schemeClr val="dk1"/>
                </a:solidFill>
                <a:latin typeface="Century Gothic"/>
                <a:ea typeface="Century Gothic"/>
                <a:cs typeface="Century Gothic"/>
                <a:sym typeface="Century Gothic"/>
              </a:rPr>
              <a:t> </a:t>
            </a:r>
            <a:r>
              <a:rPr lang="en" sz="2200" i="1">
                <a:solidFill>
                  <a:schemeClr val="dk1"/>
                </a:solidFill>
                <a:latin typeface="Century Gothic"/>
                <a:ea typeface="Century Gothic"/>
                <a:cs typeface="Century Gothic"/>
                <a:sym typeface="Century Gothic"/>
              </a:rPr>
              <a:t>UAS total flyaway cost shall not exceed 5,000 USD for a single air vehicle along with the required launch and recovery system.</a:t>
            </a:r>
            <a:endParaRPr sz="22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200" b="1"/>
          </a:p>
          <a:p>
            <a:pPr marL="0" lvl="0" indent="0" algn="l" rtl="0">
              <a:spcBef>
                <a:spcPts val="0"/>
              </a:spcBef>
              <a:spcAft>
                <a:spcPts val="0"/>
              </a:spcAft>
              <a:buNone/>
            </a:pPr>
            <a:endParaRPr sz="2200"/>
          </a:p>
          <a:p>
            <a:pPr marL="0" lvl="0" indent="0" algn="l" rtl="0">
              <a:spcBef>
                <a:spcPts val="0"/>
              </a:spcBef>
              <a:spcAft>
                <a:spcPts val="0"/>
              </a:spcAft>
              <a:buNone/>
            </a:pPr>
            <a:endParaRPr sz="2200">
              <a:latin typeface="Calibri"/>
              <a:ea typeface="Calibri"/>
              <a:cs typeface="Calibri"/>
              <a:sym typeface="Calibri"/>
            </a:endParaRPr>
          </a:p>
        </p:txBody>
      </p:sp>
      <p:sp>
        <p:nvSpPr>
          <p:cNvPr id="1052" name="Google Shape;1052;p7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53" name="Google Shape;1053;p75"/>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a:p>
        </p:txBody>
      </p:sp>
      <p:sp>
        <p:nvSpPr>
          <p:cNvPr id="1054" name="Google Shape;1054;p7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6"/>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Avionics &amp; Electronics</a:t>
            </a:r>
            <a:endParaRPr sz="1100"/>
          </a:p>
        </p:txBody>
      </p:sp>
      <p:pic>
        <p:nvPicPr>
          <p:cNvPr id="1060" name="Google Shape;1060;p7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61" name="Google Shape;1061;p76"/>
          <p:cNvSpPr txBox="1"/>
          <p:nvPr/>
        </p:nvSpPr>
        <p:spPr>
          <a:xfrm>
            <a:off x="910700" y="692375"/>
            <a:ext cx="8504700" cy="42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Avionics system - (Pending Further Research)</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Flight Controller</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Control Surface Servos</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Telemetry Receiver (for flight)</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Gyroscope</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Speed Controller</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Altimeter</a:t>
            </a:r>
            <a:endParaRPr sz="2200" b="1">
              <a:solidFill>
                <a:schemeClr val="dk1"/>
              </a:solidFill>
              <a:latin typeface="Century Gothic"/>
              <a:ea typeface="Century Gothic"/>
              <a:cs typeface="Century Gothic"/>
              <a:sym typeface="Century Gothic"/>
            </a:endParaRPr>
          </a:p>
        </p:txBody>
      </p:sp>
      <p:sp>
        <p:nvSpPr>
          <p:cNvPr id="1062" name="Google Shape;1062;p76"/>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
        <p:nvSpPr>
          <p:cNvPr id="1063" name="Google Shape;1063;p7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
        <p:nvSpPr>
          <p:cNvPr id="1064" name="Google Shape;1064;p7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77"/>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Potential Payloads</a:t>
            </a:r>
            <a:endParaRPr sz="1100"/>
          </a:p>
        </p:txBody>
      </p:sp>
      <p:pic>
        <p:nvPicPr>
          <p:cNvPr id="1070" name="Google Shape;1070;p7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71" name="Google Shape;1071;p77"/>
          <p:cNvSpPr txBox="1"/>
          <p:nvPr/>
        </p:nvSpPr>
        <p:spPr>
          <a:xfrm>
            <a:off x="910725" y="741100"/>
            <a:ext cx="8504700" cy="42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Avionics system - Payload Bay</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Video Camera</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3G/LTE Communications relay</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IR Sensors</a:t>
            </a:r>
            <a:endParaRPr sz="2200" b="1">
              <a:solidFill>
                <a:schemeClr val="dk1"/>
              </a:solidFill>
              <a:latin typeface="Century Gothic"/>
              <a:ea typeface="Century Gothic"/>
              <a:cs typeface="Century Gothic"/>
              <a:sym typeface="Century Gothic"/>
            </a:endParaRPr>
          </a:p>
          <a:p>
            <a:pPr marL="457200" lvl="0" indent="-368300" algn="l" rtl="0">
              <a:spcBef>
                <a:spcPts val="0"/>
              </a:spcBef>
              <a:spcAft>
                <a:spcPts val="0"/>
              </a:spcAft>
              <a:buClr>
                <a:schemeClr val="dk1"/>
              </a:buClr>
              <a:buSzPts val="2200"/>
              <a:buFont typeface="Century Gothic"/>
              <a:buChar char="●"/>
            </a:pPr>
            <a:r>
              <a:rPr lang="en" sz="2200" b="1">
                <a:solidFill>
                  <a:schemeClr val="dk1"/>
                </a:solidFill>
                <a:latin typeface="Century Gothic"/>
                <a:ea typeface="Century Gothic"/>
                <a:cs typeface="Century Gothic"/>
                <a:sym typeface="Century Gothic"/>
              </a:rPr>
              <a:t>Other to-be-determined components</a:t>
            </a:r>
            <a:endParaRPr sz="2200" b="1">
              <a:solidFill>
                <a:schemeClr val="dk1"/>
              </a:solidFill>
              <a:latin typeface="Century Gothic"/>
              <a:ea typeface="Century Gothic"/>
              <a:cs typeface="Century Gothic"/>
              <a:sym typeface="Century Gothic"/>
            </a:endParaRPr>
          </a:p>
        </p:txBody>
      </p:sp>
      <p:sp>
        <p:nvSpPr>
          <p:cNvPr id="1072" name="Google Shape;1072;p77"/>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
        <p:nvSpPr>
          <p:cNvPr id="1073" name="Google Shape;1073;p7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
        <p:nvSpPr>
          <p:cNvPr id="1074" name="Google Shape;1074;p7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78"/>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Foam Candidate Material Selection</a:t>
            </a:r>
            <a:endParaRPr sz="1100"/>
          </a:p>
        </p:txBody>
      </p:sp>
      <p:pic>
        <p:nvPicPr>
          <p:cNvPr id="1080" name="Google Shape;1080;p7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081" name="Google Shape;1081;p78"/>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082" name="Google Shape;1082;p78"/>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083" name="Google Shape;1083;p78"/>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084" name="Google Shape;1084;p78"/>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085" name="Google Shape;1085;p78"/>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086" name="Google Shape;1086;p7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087" name="Google Shape;1087;p78"/>
          <p:cNvSpPr txBox="1">
            <a:spLocks noGrp="1"/>
          </p:cNvSpPr>
          <p:nvPr>
            <p:ph type="sldNum" idx="12"/>
          </p:nvPr>
        </p:nvSpPr>
        <p:spPr>
          <a:xfrm>
            <a:off x="9370427" y="4737675"/>
            <a:ext cx="94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a:p>
        </p:txBody>
      </p:sp>
      <p:sp>
        <p:nvSpPr>
          <p:cNvPr id="1088" name="Google Shape;1088;p78"/>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089" name="Google Shape;1089;p78"/>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090" name="Google Shape;1090;p78"/>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Expanded Polystyrene Foam</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Heavily used in RC market for wings and fuselages</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Matweb Material Data:</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000" u="sng">
                <a:solidFill>
                  <a:srgbClr val="1155CC"/>
                </a:solidFill>
                <a:hlinkClick r:id="rId4">
                  <a:extLst>
                    <a:ext uri="{A12FA001-AC4F-418D-AE19-62706E023703}">
                      <ahyp:hlinkClr xmlns:ahyp="http://schemas.microsoft.com/office/drawing/2018/hyperlinkcolor" val="tx"/>
                    </a:ext>
                  </a:extLst>
                </a:hlinkClick>
              </a:rPr>
              <a:t>http://www.matweb.com/search/datasheettext.aspx?matguid=5f099f2b5eeb41cba804ca0bc64fa62f</a:t>
            </a: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1091" name="Google Shape;1091;p78"/>
          <p:cNvGraphicFramePr/>
          <p:nvPr/>
        </p:nvGraphicFramePr>
        <p:xfrm>
          <a:off x="952500" y="2954700"/>
          <a:ext cx="8610600" cy="1413231"/>
        </p:xfrm>
        <a:graphic>
          <a:graphicData uri="http://schemas.openxmlformats.org/drawingml/2006/table">
            <a:tbl>
              <a:tblPr>
                <a:noFill/>
                <a:tableStyleId>{0FD32931-E195-47BC-A05E-236D1704FF6A}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Tensile Strength, Yield</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uFill>
                            <a:noFill/>
                          </a:u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47.1</a:t>
                      </a:r>
                      <a:r>
                        <a:rPr lang="en" sz="1500">
                          <a:solidFill>
                            <a:schemeClr val="dk1"/>
                          </a:solidFill>
                          <a:highlight>
                            <a:srgbClr val="FFFFFF"/>
                          </a:highlight>
                          <a:latin typeface="Century Gothic"/>
                          <a:ea typeface="Century Gothic"/>
                          <a:cs typeface="Century Gothic"/>
                          <a:sym typeface="Century Gothic"/>
                        </a:rPr>
                        <a:t> - </a:t>
                      </a:r>
                      <a:r>
                        <a:rPr lang="en" sz="1500">
                          <a:solidFill>
                            <a:schemeClr val="dk1"/>
                          </a:solidFill>
                          <a:highlight>
                            <a:srgbClr val="FFFFFF"/>
                          </a:highlight>
                          <a:uFill>
                            <a:noFill/>
                          </a:u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51.0</a:t>
                      </a:r>
                      <a:r>
                        <a:rPr lang="en" sz="1500">
                          <a:solidFill>
                            <a:schemeClr val="dk1"/>
                          </a:solidFill>
                          <a:highlight>
                            <a:srgbClr val="FFFFFF"/>
                          </a:highlight>
                          <a:latin typeface="Century Gothic"/>
                          <a:ea typeface="Century Gothic"/>
                          <a:cs typeface="Century Gothic"/>
                          <a:sym typeface="Century Gothic"/>
                        </a:rPr>
                        <a:t> MPa</a:t>
                      </a:r>
                      <a:endParaRPr sz="19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Compressive Strength, Yield </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uFill>
                            <a:noFill/>
                          </a:u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0.0400</a:t>
                      </a:r>
                      <a:r>
                        <a:rPr lang="en" sz="1500">
                          <a:solidFill>
                            <a:schemeClr val="dk1"/>
                          </a:solidFill>
                          <a:highlight>
                            <a:srgbClr val="FFFFFF"/>
                          </a:highlight>
                          <a:latin typeface="Century Gothic"/>
                          <a:ea typeface="Century Gothic"/>
                          <a:cs typeface="Century Gothic"/>
                          <a:sym typeface="Century Gothic"/>
                        </a:rPr>
                        <a:t> - </a:t>
                      </a:r>
                      <a:r>
                        <a:rPr lang="en" sz="1500">
                          <a:solidFill>
                            <a:schemeClr val="dk1"/>
                          </a:solidFill>
                          <a:highlight>
                            <a:srgbClr val="FFFFFF"/>
                          </a:highlight>
                          <a:uFill>
                            <a:noFill/>
                          </a:u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10.9</a:t>
                      </a:r>
                      <a:r>
                        <a:rPr lang="en" sz="1500">
                          <a:solidFill>
                            <a:schemeClr val="dk1"/>
                          </a:solidFill>
                          <a:highlight>
                            <a:srgbClr val="FFFFFF"/>
                          </a:highlight>
                          <a:latin typeface="Century Gothic"/>
                          <a:ea typeface="Century Gothic"/>
                          <a:cs typeface="Century Gothic"/>
                          <a:sym typeface="Century Gothic"/>
                        </a:rPr>
                        <a:t> MPa</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Shear Strength </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uFill>
                            <a:noFill/>
                          </a:u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0.124</a:t>
                      </a:r>
                      <a:r>
                        <a:rPr lang="en" sz="1500">
                          <a:solidFill>
                            <a:schemeClr val="dk1"/>
                          </a:solidFill>
                          <a:highlight>
                            <a:srgbClr val="FFFFFF"/>
                          </a:highlight>
                          <a:latin typeface="Century Gothic"/>
                          <a:ea typeface="Century Gothic"/>
                          <a:cs typeface="Century Gothic"/>
                          <a:sym typeface="Century Gothic"/>
                        </a:rPr>
                        <a:t> - </a:t>
                      </a:r>
                      <a:r>
                        <a:rPr lang="en" sz="1500">
                          <a:solidFill>
                            <a:schemeClr val="dk1"/>
                          </a:solidFill>
                          <a:highlight>
                            <a:srgbClr val="FFFFFF"/>
                          </a:highlight>
                          <a:uFill>
                            <a:noFill/>
                          </a:uFill>
                          <a:latin typeface="Century Gothic"/>
                          <a:ea typeface="Century Gothic"/>
                          <a:cs typeface="Century Gothic"/>
                          <a:sym typeface="Century Gothic"/>
                          <a:hlinkClick r:id="rId10">
                            <a:extLst>
                              <a:ext uri="{A12FA001-AC4F-418D-AE19-62706E023703}">
                                <ahyp:hlinkClr xmlns:ahyp="http://schemas.microsoft.com/office/drawing/2018/hyperlinkcolor" val="tx"/>
                              </a:ext>
                            </a:extLst>
                          </a:hlinkClick>
                        </a:rPr>
                        <a:t>0.300</a:t>
                      </a:r>
                      <a:r>
                        <a:rPr lang="en" sz="1500">
                          <a:solidFill>
                            <a:schemeClr val="dk1"/>
                          </a:solidFill>
                          <a:highlight>
                            <a:srgbClr val="FFFFFF"/>
                          </a:highlight>
                          <a:latin typeface="Century Gothic"/>
                          <a:ea typeface="Century Gothic"/>
                          <a:cs typeface="Century Gothic"/>
                          <a:sym typeface="Century Gothic"/>
                        </a:rPr>
                        <a:t> MPa</a:t>
                      </a:r>
                      <a:endParaRPr sz="19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pic>
        <p:nvPicPr>
          <p:cNvPr id="1092" name="Google Shape;1092;p78"/>
          <p:cNvPicPr preferRelativeResize="0"/>
          <p:nvPr/>
        </p:nvPicPr>
        <p:blipFill>
          <a:blip r:embed="rId11">
            <a:alphaModFix/>
          </a:blip>
          <a:stretch>
            <a:fillRect/>
          </a:stretch>
        </p:blipFill>
        <p:spPr>
          <a:xfrm>
            <a:off x="7461950" y="737250"/>
            <a:ext cx="2855776" cy="1606388"/>
          </a:xfrm>
          <a:prstGeom prst="rect">
            <a:avLst/>
          </a:prstGeom>
          <a:noFill/>
          <a:ln w="38100" cap="flat" cmpd="sng">
            <a:solidFill>
              <a:srgbClr val="C8B376"/>
            </a:solidFill>
            <a:prstDash val="solid"/>
            <a:round/>
            <a:headEnd type="none" w="sm" len="sm"/>
            <a:tailEnd type="none" w="sm" len="sm"/>
          </a:ln>
        </p:spPr>
      </p:pic>
      <p:pic>
        <p:nvPicPr>
          <p:cNvPr id="1093" name="Google Shape;1093;p78"/>
          <p:cNvPicPr preferRelativeResize="0"/>
          <p:nvPr/>
        </p:nvPicPr>
        <p:blipFill>
          <a:blip r:embed="rId12">
            <a:alphaModFix/>
          </a:blip>
          <a:stretch>
            <a:fillRect/>
          </a:stretch>
        </p:blipFill>
        <p:spPr>
          <a:xfrm>
            <a:off x="564112" y="3000299"/>
            <a:ext cx="332855" cy="322625"/>
          </a:xfrm>
          <a:prstGeom prst="rect">
            <a:avLst/>
          </a:prstGeom>
          <a:noFill/>
          <a:ln>
            <a:noFill/>
          </a:ln>
        </p:spPr>
      </p:pic>
      <p:pic>
        <p:nvPicPr>
          <p:cNvPr id="1094" name="Google Shape;1094;p78"/>
          <p:cNvPicPr preferRelativeResize="0"/>
          <p:nvPr/>
        </p:nvPicPr>
        <p:blipFill>
          <a:blip r:embed="rId12">
            <a:alphaModFix/>
          </a:blip>
          <a:stretch>
            <a:fillRect/>
          </a:stretch>
        </p:blipFill>
        <p:spPr>
          <a:xfrm>
            <a:off x="564112" y="3457499"/>
            <a:ext cx="332855" cy="322625"/>
          </a:xfrm>
          <a:prstGeom prst="rect">
            <a:avLst/>
          </a:prstGeom>
          <a:noFill/>
          <a:ln>
            <a:noFill/>
          </a:ln>
        </p:spPr>
      </p:pic>
      <p:pic>
        <p:nvPicPr>
          <p:cNvPr id="1095" name="Google Shape;1095;p78"/>
          <p:cNvPicPr preferRelativeResize="0"/>
          <p:nvPr/>
        </p:nvPicPr>
        <p:blipFill>
          <a:blip r:embed="rId12">
            <a:alphaModFix/>
          </a:blip>
          <a:stretch>
            <a:fillRect/>
          </a:stretch>
        </p:blipFill>
        <p:spPr>
          <a:xfrm>
            <a:off x="564112" y="3914699"/>
            <a:ext cx="332855" cy="322625"/>
          </a:xfrm>
          <a:prstGeom prst="rect">
            <a:avLst/>
          </a:prstGeom>
          <a:noFill/>
          <a:ln>
            <a:noFill/>
          </a:ln>
        </p:spPr>
      </p:pic>
      <p:sp>
        <p:nvSpPr>
          <p:cNvPr id="1096" name="Google Shape;1096;p78"/>
          <p:cNvSpPr txBox="1"/>
          <p:nvPr/>
        </p:nvSpPr>
        <p:spPr>
          <a:xfrm>
            <a:off x="8806800" y="-1905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13"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9"/>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Wood Candidate Material Selection</a:t>
            </a:r>
            <a:endParaRPr sz="1100"/>
          </a:p>
        </p:txBody>
      </p:sp>
      <p:pic>
        <p:nvPicPr>
          <p:cNvPr id="1102" name="Google Shape;1102;p7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03" name="Google Shape;1103;p79"/>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104" name="Google Shape;1104;p79"/>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105" name="Google Shape;1105;p79"/>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106" name="Google Shape;1106;p79"/>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107" name="Google Shape;1107;p79"/>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108" name="Google Shape;1108;p7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109" name="Google Shape;1109;p79"/>
          <p:cNvSpPr txBox="1">
            <a:spLocks noGrp="1"/>
          </p:cNvSpPr>
          <p:nvPr>
            <p:ph type="sldNum" idx="12"/>
          </p:nvPr>
        </p:nvSpPr>
        <p:spPr>
          <a:xfrm>
            <a:off x="9467952" y="4737675"/>
            <a:ext cx="849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sp>
        <p:nvSpPr>
          <p:cNvPr id="1110" name="Google Shape;1110;p79"/>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11" name="Google Shape;1111;p79"/>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12" name="Google Shape;1112;p79"/>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Balsa Wood</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Potential use for wing/fuselage spars and ribs</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Matweb Material Data:</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000" u="sng">
                <a:solidFill>
                  <a:srgbClr val="1155CC"/>
                </a:solidFill>
                <a:hlinkClick r:id="rId4">
                  <a:extLst>
                    <a:ext uri="{A12FA001-AC4F-418D-AE19-62706E023703}">
                      <ahyp:hlinkClr xmlns:ahyp="http://schemas.microsoft.com/office/drawing/2018/hyperlinkcolor" val="tx"/>
                    </a:ext>
                  </a:extLst>
                </a:hlinkClick>
              </a:rPr>
              <a:t>http://www.matweb.com/search/datasheet.aspx?matguid=81c269f50f424573a4f9978cfcb41bc8</a:t>
            </a: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1113" name="Google Shape;1113;p79"/>
          <p:cNvGraphicFramePr/>
          <p:nvPr/>
        </p:nvGraphicFramePr>
        <p:xfrm>
          <a:off x="952500" y="2954688"/>
          <a:ext cx="8610600" cy="1411453"/>
        </p:xfrm>
        <a:graphic>
          <a:graphicData uri="http://schemas.openxmlformats.org/drawingml/2006/table">
            <a:tbl>
              <a:tblPr>
                <a:noFill/>
                <a:tableStyleId>{0FD32931-E195-47BC-A05E-236D1704FF6A}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Tensile Strength</a:t>
                      </a:r>
                      <a:endParaRPr sz="1100"/>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73.0 MPa (Axial) / 1.00 MPa (Perpendicular)</a:t>
                      </a:r>
                      <a:endParaRPr sz="19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Compressive Strength</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6.90 MPa (Axial) / 1.00 MPa (Perpendicular)</a:t>
                      </a:r>
                      <a:endParaRPr sz="19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Shear Strength </a:t>
                      </a:r>
                      <a:endParaRPr sz="1800" b="1">
                        <a:solidFill>
                          <a:schemeClr val="dk1"/>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highlight>
                            <a:srgbClr val="FFFFFF"/>
                          </a:highlight>
                          <a:latin typeface="Century Gothic"/>
                          <a:ea typeface="Century Gothic"/>
                          <a:cs typeface="Century Gothic"/>
                          <a:sym typeface="Century Gothic"/>
                        </a:rPr>
                        <a:t>1.10 MPa</a:t>
                      </a:r>
                      <a:endParaRPr sz="1500">
                        <a:highlight>
                          <a:srgbClr val="FFFFFF"/>
                        </a:highlight>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pic>
        <p:nvPicPr>
          <p:cNvPr id="1114" name="Google Shape;1114;p79"/>
          <p:cNvPicPr preferRelativeResize="0"/>
          <p:nvPr/>
        </p:nvPicPr>
        <p:blipFill>
          <a:blip r:embed="rId5">
            <a:alphaModFix/>
          </a:blip>
          <a:stretch>
            <a:fillRect/>
          </a:stretch>
        </p:blipFill>
        <p:spPr>
          <a:xfrm>
            <a:off x="7461950" y="686825"/>
            <a:ext cx="2855775" cy="1751421"/>
          </a:xfrm>
          <a:prstGeom prst="rect">
            <a:avLst/>
          </a:prstGeom>
          <a:noFill/>
          <a:ln w="38100" cap="flat" cmpd="sng">
            <a:solidFill>
              <a:srgbClr val="C8B376"/>
            </a:solidFill>
            <a:prstDash val="solid"/>
            <a:round/>
            <a:headEnd type="none" w="sm" len="sm"/>
            <a:tailEnd type="none" w="sm" len="sm"/>
          </a:ln>
        </p:spPr>
      </p:pic>
      <p:pic>
        <p:nvPicPr>
          <p:cNvPr id="1115" name="Google Shape;1115;p79"/>
          <p:cNvPicPr preferRelativeResize="0"/>
          <p:nvPr/>
        </p:nvPicPr>
        <p:blipFill>
          <a:blip r:embed="rId6">
            <a:alphaModFix/>
          </a:blip>
          <a:stretch>
            <a:fillRect/>
          </a:stretch>
        </p:blipFill>
        <p:spPr>
          <a:xfrm>
            <a:off x="564112" y="3000299"/>
            <a:ext cx="332855" cy="322625"/>
          </a:xfrm>
          <a:prstGeom prst="rect">
            <a:avLst/>
          </a:prstGeom>
          <a:noFill/>
          <a:ln>
            <a:noFill/>
          </a:ln>
        </p:spPr>
      </p:pic>
      <p:pic>
        <p:nvPicPr>
          <p:cNvPr id="1116" name="Google Shape;1116;p79"/>
          <p:cNvPicPr preferRelativeResize="0"/>
          <p:nvPr/>
        </p:nvPicPr>
        <p:blipFill>
          <a:blip r:embed="rId6">
            <a:alphaModFix/>
          </a:blip>
          <a:stretch>
            <a:fillRect/>
          </a:stretch>
        </p:blipFill>
        <p:spPr>
          <a:xfrm>
            <a:off x="564112" y="3457499"/>
            <a:ext cx="332855" cy="322625"/>
          </a:xfrm>
          <a:prstGeom prst="rect">
            <a:avLst/>
          </a:prstGeom>
          <a:noFill/>
          <a:ln>
            <a:noFill/>
          </a:ln>
        </p:spPr>
      </p:pic>
      <p:pic>
        <p:nvPicPr>
          <p:cNvPr id="1117" name="Google Shape;1117;p79"/>
          <p:cNvPicPr preferRelativeResize="0"/>
          <p:nvPr/>
        </p:nvPicPr>
        <p:blipFill>
          <a:blip r:embed="rId6">
            <a:alphaModFix/>
          </a:blip>
          <a:stretch>
            <a:fillRect/>
          </a:stretch>
        </p:blipFill>
        <p:spPr>
          <a:xfrm>
            <a:off x="564112" y="3914699"/>
            <a:ext cx="332855" cy="322625"/>
          </a:xfrm>
          <a:prstGeom prst="rect">
            <a:avLst/>
          </a:prstGeom>
          <a:noFill/>
          <a:ln>
            <a:noFill/>
          </a:ln>
        </p:spPr>
      </p:pic>
      <p:sp>
        <p:nvSpPr>
          <p:cNvPr id="1118" name="Google Shape;1118;p79"/>
          <p:cNvSpPr txBox="1"/>
          <p:nvPr/>
        </p:nvSpPr>
        <p:spPr>
          <a:xfrm>
            <a:off x="8806800" y="-1905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80"/>
          <p:cNvSpPr txBox="1"/>
          <p:nvPr/>
        </p:nvSpPr>
        <p:spPr>
          <a:xfrm>
            <a:off x="609600" y="0"/>
            <a:ext cx="86106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Composite Candidate Material Selection</a:t>
            </a:r>
            <a:endParaRPr sz="1100"/>
          </a:p>
        </p:txBody>
      </p:sp>
      <p:pic>
        <p:nvPicPr>
          <p:cNvPr id="1124" name="Google Shape;1124;p8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25" name="Google Shape;1125;p80"/>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126" name="Google Shape;1126;p80"/>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127" name="Google Shape;1127;p80"/>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128" name="Google Shape;1128;p80"/>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129" name="Google Shape;1129;p80"/>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130" name="Google Shape;1130;p8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131" name="Google Shape;1131;p80"/>
          <p:cNvSpPr txBox="1">
            <a:spLocks noGrp="1"/>
          </p:cNvSpPr>
          <p:nvPr>
            <p:ph type="sldNum" idx="12"/>
          </p:nvPr>
        </p:nvSpPr>
        <p:spPr>
          <a:xfrm>
            <a:off x="9448452" y="4737675"/>
            <a:ext cx="869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
        <p:nvSpPr>
          <p:cNvPr id="1132" name="Google Shape;1132;p80"/>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33" name="Google Shape;1133;p80"/>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34" name="Google Shape;1134;p80"/>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Carbon Fiber</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Potential use for wing and fuselage structural support</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Matweb Material Data:</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000" u="sng">
                <a:solidFill>
                  <a:srgbClr val="1155CC"/>
                </a:solidFill>
                <a:hlinkClick r:id="rId4">
                  <a:extLst>
                    <a:ext uri="{A12FA001-AC4F-418D-AE19-62706E023703}">
                      <ahyp:hlinkClr xmlns:ahyp="http://schemas.microsoft.com/office/drawing/2018/hyperlinkcolor" val="tx"/>
                    </a:ext>
                  </a:extLst>
                </a:hlinkClick>
              </a:rPr>
              <a:t>http://matweb.com/search/datasheet.aspx?matguid=5df1e45601214077b674daa817cba3d3&amp;ckck=1</a:t>
            </a: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1135" name="Google Shape;1135;p80"/>
          <p:cNvGraphicFramePr/>
          <p:nvPr/>
        </p:nvGraphicFramePr>
        <p:xfrm>
          <a:off x="952500" y="2954688"/>
          <a:ext cx="8610600" cy="1411453"/>
        </p:xfrm>
        <a:graphic>
          <a:graphicData uri="http://schemas.openxmlformats.org/drawingml/2006/table">
            <a:tbl>
              <a:tblPr>
                <a:noFill/>
                <a:tableStyleId>{0FD32931-E195-47BC-A05E-236D1704FF6A}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Tensile Strength</a:t>
                      </a:r>
                      <a:endParaRPr sz="1100"/>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110.0 MPa</a:t>
                      </a:r>
                      <a:endParaRPr sz="19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Compressive Strength</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110.0 MPa</a:t>
                      </a:r>
                      <a:endParaRPr sz="19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Shear Strength </a:t>
                      </a:r>
                      <a:endParaRPr sz="1800" b="1">
                        <a:solidFill>
                          <a:schemeClr val="dk1"/>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highlight>
                            <a:srgbClr val="FFFFFF"/>
                          </a:highlight>
                          <a:latin typeface="Century Gothic"/>
                          <a:ea typeface="Century Gothic"/>
                          <a:cs typeface="Century Gothic"/>
                          <a:sym typeface="Century Gothic"/>
                        </a:rPr>
                        <a:t>260.0 MPa</a:t>
                      </a:r>
                      <a:endParaRPr sz="1500">
                        <a:highlight>
                          <a:srgbClr val="FFFFFF"/>
                        </a:highlight>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pic>
        <p:nvPicPr>
          <p:cNvPr id="1136" name="Google Shape;1136;p80"/>
          <p:cNvPicPr preferRelativeResize="0"/>
          <p:nvPr/>
        </p:nvPicPr>
        <p:blipFill>
          <a:blip r:embed="rId5">
            <a:alphaModFix/>
          </a:blip>
          <a:stretch>
            <a:fillRect/>
          </a:stretch>
        </p:blipFill>
        <p:spPr>
          <a:xfrm>
            <a:off x="7949525" y="650150"/>
            <a:ext cx="2368200" cy="2176924"/>
          </a:xfrm>
          <a:prstGeom prst="rect">
            <a:avLst/>
          </a:prstGeom>
          <a:noFill/>
          <a:ln w="38100" cap="flat" cmpd="sng">
            <a:solidFill>
              <a:srgbClr val="C8B376"/>
            </a:solidFill>
            <a:prstDash val="solid"/>
            <a:round/>
            <a:headEnd type="none" w="sm" len="sm"/>
            <a:tailEnd type="none" w="sm" len="sm"/>
          </a:ln>
        </p:spPr>
      </p:pic>
      <p:pic>
        <p:nvPicPr>
          <p:cNvPr id="1137" name="Google Shape;1137;p80"/>
          <p:cNvPicPr preferRelativeResize="0"/>
          <p:nvPr/>
        </p:nvPicPr>
        <p:blipFill>
          <a:blip r:embed="rId6">
            <a:alphaModFix/>
          </a:blip>
          <a:stretch>
            <a:fillRect/>
          </a:stretch>
        </p:blipFill>
        <p:spPr>
          <a:xfrm>
            <a:off x="564112" y="3000299"/>
            <a:ext cx="332855" cy="322625"/>
          </a:xfrm>
          <a:prstGeom prst="rect">
            <a:avLst/>
          </a:prstGeom>
          <a:noFill/>
          <a:ln>
            <a:noFill/>
          </a:ln>
        </p:spPr>
      </p:pic>
      <p:pic>
        <p:nvPicPr>
          <p:cNvPr id="1138" name="Google Shape;1138;p80"/>
          <p:cNvPicPr preferRelativeResize="0"/>
          <p:nvPr/>
        </p:nvPicPr>
        <p:blipFill>
          <a:blip r:embed="rId6">
            <a:alphaModFix/>
          </a:blip>
          <a:stretch>
            <a:fillRect/>
          </a:stretch>
        </p:blipFill>
        <p:spPr>
          <a:xfrm>
            <a:off x="564112" y="3457499"/>
            <a:ext cx="332855" cy="322625"/>
          </a:xfrm>
          <a:prstGeom prst="rect">
            <a:avLst/>
          </a:prstGeom>
          <a:noFill/>
          <a:ln>
            <a:noFill/>
          </a:ln>
        </p:spPr>
      </p:pic>
      <p:pic>
        <p:nvPicPr>
          <p:cNvPr id="1139" name="Google Shape;1139;p80"/>
          <p:cNvPicPr preferRelativeResize="0"/>
          <p:nvPr/>
        </p:nvPicPr>
        <p:blipFill>
          <a:blip r:embed="rId6">
            <a:alphaModFix/>
          </a:blip>
          <a:stretch>
            <a:fillRect/>
          </a:stretch>
        </p:blipFill>
        <p:spPr>
          <a:xfrm>
            <a:off x="564112" y="3914699"/>
            <a:ext cx="332855" cy="322625"/>
          </a:xfrm>
          <a:prstGeom prst="rect">
            <a:avLst/>
          </a:prstGeom>
          <a:noFill/>
          <a:ln>
            <a:noFill/>
          </a:ln>
        </p:spPr>
      </p:pic>
      <p:sp>
        <p:nvSpPr>
          <p:cNvPr id="1140" name="Google Shape;1140;p80"/>
          <p:cNvSpPr txBox="1"/>
          <p:nvPr/>
        </p:nvSpPr>
        <p:spPr>
          <a:xfrm>
            <a:off x="8806800" y="-1905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81"/>
          <p:cNvSpPr txBox="1"/>
          <p:nvPr/>
        </p:nvSpPr>
        <p:spPr>
          <a:xfrm>
            <a:off x="609600" y="0"/>
            <a:ext cx="86106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Composite Candidate Material Selection</a:t>
            </a:r>
            <a:endParaRPr sz="1100"/>
          </a:p>
        </p:txBody>
      </p:sp>
      <p:pic>
        <p:nvPicPr>
          <p:cNvPr id="1146" name="Google Shape;1146;p81"/>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47" name="Google Shape;1147;p81"/>
          <p:cNvSpPr/>
          <p:nvPr/>
        </p:nvSpPr>
        <p:spPr>
          <a:xfrm>
            <a:off x="609600" y="4663925"/>
            <a:ext cx="1828800" cy="385500"/>
          </a:xfrm>
          <a:prstGeom prst="homePlat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1148" name="Google Shape;1148;p81"/>
          <p:cNvSpPr/>
          <p:nvPr/>
        </p:nvSpPr>
        <p:spPr>
          <a:xfrm>
            <a:off x="2438400" y="4663925"/>
            <a:ext cx="1828800" cy="385500"/>
          </a:xfrm>
          <a:prstGeom prst="chevron">
            <a:avLst>
              <a:gd name="adj" fmla="val 50000"/>
            </a:avLst>
          </a:prstGeom>
          <a:solidFill>
            <a:srgbClr val="EFEFE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1149" name="Google Shape;1149;p81"/>
          <p:cNvSpPr/>
          <p:nvPr/>
        </p:nvSpPr>
        <p:spPr>
          <a:xfrm>
            <a:off x="4267200" y="4663915"/>
            <a:ext cx="1828800" cy="385500"/>
          </a:xfrm>
          <a:prstGeom prst="chevron">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1150" name="Google Shape;1150;p8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1151" name="Google Shape;1151;p81"/>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1152" name="Google Shape;1152;p81"/>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153" name="Google Shape;1153;p81"/>
          <p:cNvSpPr txBox="1">
            <a:spLocks noGrp="1"/>
          </p:cNvSpPr>
          <p:nvPr>
            <p:ph type="sldNum" idx="12"/>
          </p:nvPr>
        </p:nvSpPr>
        <p:spPr>
          <a:xfrm>
            <a:off x="9350927" y="4737675"/>
            <a:ext cx="966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sp>
        <p:nvSpPr>
          <p:cNvPr id="1154" name="Google Shape;1154;p81"/>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55" name="Google Shape;1155;p81"/>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56" name="Google Shape;1156;p81"/>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3D Printed Resin</a:t>
            </a:r>
            <a:endParaRPr sz="1800" b="1">
              <a:solidFill>
                <a:schemeClr val="dk1"/>
              </a:solidFill>
              <a:latin typeface="Century Gothic"/>
              <a:ea typeface="Century Gothic"/>
              <a:cs typeface="Century Gothic"/>
              <a:sym typeface="Century Gothic"/>
            </a:endParaRPr>
          </a:p>
          <a:p>
            <a:pPr marL="914400" lvl="1"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Potential use for wing skin &amp; structural support</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Material Data:</a:t>
            </a: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graphicFrame>
        <p:nvGraphicFramePr>
          <p:cNvPr id="1157" name="Google Shape;1157;p81"/>
          <p:cNvGraphicFramePr/>
          <p:nvPr/>
        </p:nvGraphicFramePr>
        <p:xfrm>
          <a:off x="952500" y="2954688"/>
          <a:ext cx="8610600" cy="1411453"/>
        </p:xfrm>
        <a:graphic>
          <a:graphicData uri="http://schemas.openxmlformats.org/drawingml/2006/table">
            <a:tbl>
              <a:tblPr>
                <a:noFill/>
                <a:tableStyleId>{0FD32931-E195-47BC-A05E-236D1704FF6A}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Tensile Strength</a:t>
                      </a:r>
                      <a:endParaRPr sz="1100"/>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55.7 MPa</a:t>
                      </a:r>
                      <a:endParaRPr sz="1900">
                        <a:latin typeface="Century Gothic"/>
                        <a:ea typeface="Century Gothic"/>
                        <a:cs typeface="Century Gothic"/>
                        <a:sym typeface="Century Gothic"/>
                      </a:endParaRPr>
                    </a:p>
                  </a:txBody>
                  <a:tcPr marL="91425" marR="91425" marT="91425" marB="91425">
                    <a:solidFill>
                      <a:schemeClr val="lt1"/>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Compressive Strength</a:t>
                      </a:r>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34.0 MPa</a:t>
                      </a:r>
                      <a:endParaRPr sz="19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Shear Strength </a:t>
                      </a:r>
                      <a:endParaRPr sz="1800" b="1">
                        <a:solidFill>
                          <a:schemeClr val="dk1"/>
                        </a:solidFill>
                        <a:latin typeface="Century Gothic"/>
                        <a:ea typeface="Century Gothic"/>
                        <a:cs typeface="Century Gothic"/>
                        <a:sym typeface="Century Gothic"/>
                      </a:endParaRPr>
                    </a:p>
                  </a:txBody>
                  <a:tcPr marL="91425" marR="91425" marT="91425" marB="91425">
                    <a:solidFill>
                      <a:srgbClr val="B6D7A8"/>
                    </a:solidFill>
                  </a:tcPr>
                </a:tc>
                <a:tc>
                  <a:txBody>
                    <a:bodyPr/>
                    <a:lstStyle/>
                    <a:p>
                      <a:pPr marL="0" lvl="0" indent="0" algn="ctr" rtl="0">
                        <a:lnSpc>
                          <a:spcPct val="115000"/>
                        </a:lnSpc>
                        <a:spcBef>
                          <a:spcPts val="0"/>
                        </a:spcBef>
                        <a:spcAft>
                          <a:spcPts val="0"/>
                        </a:spcAft>
                        <a:buNone/>
                      </a:pPr>
                      <a:r>
                        <a:rPr lang="en" sz="1500">
                          <a:highlight>
                            <a:srgbClr val="FFFFFF"/>
                          </a:highlight>
                          <a:latin typeface="Century Gothic"/>
                          <a:ea typeface="Century Gothic"/>
                          <a:cs typeface="Century Gothic"/>
                          <a:sym typeface="Century Gothic"/>
                        </a:rPr>
                        <a:t>TBD</a:t>
                      </a:r>
                      <a:endParaRPr sz="1500">
                        <a:highlight>
                          <a:srgbClr val="FFFFFF"/>
                        </a:highlight>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bl>
          </a:graphicData>
        </a:graphic>
      </p:graphicFrame>
      <p:pic>
        <p:nvPicPr>
          <p:cNvPr id="1158" name="Google Shape;1158;p81"/>
          <p:cNvPicPr preferRelativeResize="0"/>
          <p:nvPr/>
        </p:nvPicPr>
        <p:blipFill>
          <a:blip r:embed="rId4">
            <a:alphaModFix/>
          </a:blip>
          <a:stretch>
            <a:fillRect/>
          </a:stretch>
        </p:blipFill>
        <p:spPr>
          <a:xfrm>
            <a:off x="7589750" y="742762"/>
            <a:ext cx="2498904" cy="2061363"/>
          </a:xfrm>
          <a:prstGeom prst="rect">
            <a:avLst/>
          </a:prstGeom>
          <a:noFill/>
          <a:ln w="38100" cap="flat" cmpd="sng">
            <a:solidFill>
              <a:srgbClr val="C8B376"/>
            </a:solidFill>
            <a:prstDash val="solid"/>
            <a:round/>
            <a:headEnd type="none" w="sm" len="sm"/>
            <a:tailEnd type="none" w="sm" len="sm"/>
          </a:ln>
        </p:spPr>
      </p:pic>
      <p:pic>
        <p:nvPicPr>
          <p:cNvPr id="1159" name="Google Shape;1159;p81"/>
          <p:cNvPicPr preferRelativeResize="0"/>
          <p:nvPr/>
        </p:nvPicPr>
        <p:blipFill>
          <a:blip r:embed="rId5">
            <a:alphaModFix/>
          </a:blip>
          <a:stretch>
            <a:fillRect/>
          </a:stretch>
        </p:blipFill>
        <p:spPr>
          <a:xfrm>
            <a:off x="564112" y="3000299"/>
            <a:ext cx="332855" cy="322625"/>
          </a:xfrm>
          <a:prstGeom prst="rect">
            <a:avLst/>
          </a:prstGeom>
          <a:noFill/>
          <a:ln>
            <a:noFill/>
          </a:ln>
        </p:spPr>
      </p:pic>
      <p:pic>
        <p:nvPicPr>
          <p:cNvPr id="1160" name="Google Shape;1160;p81"/>
          <p:cNvPicPr preferRelativeResize="0"/>
          <p:nvPr/>
        </p:nvPicPr>
        <p:blipFill>
          <a:blip r:embed="rId5">
            <a:alphaModFix/>
          </a:blip>
          <a:stretch>
            <a:fillRect/>
          </a:stretch>
        </p:blipFill>
        <p:spPr>
          <a:xfrm>
            <a:off x="564112" y="3457499"/>
            <a:ext cx="332855" cy="322625"/>
          </a:xfrm>
          <a:prstGeom prst="rect">
            <a:avLst/>
          </a:prstGeom>
          <a:noFill/>
          <a:ln>
            <a:noFill/>
          </a:ln>
        </p:spPr>
      </p:pic>
      <p:pic>
        <p:nvPicPr>
          <p:cNvPr id="1161" name="Google Shape;1161;p81"/>
          <p:cNvPicPr preferRelativeResize="0"/>
          <p:nvPr/>
        </p:nvPicPr>
        <p:blipFill>
          <a:blip r:embed="rId5">
            <a:alphaModFix/>
          </a:blip>
          <a:stretch>
            <a:fillRect/>
          </a:stretch>
        </p:blipFill>
        <p:spPr>
          <a:xfrm>
            <a:off x="564112" y="3914699"/>
            <a:ext cx="332855" cy="322625"/>
          </a:xfrm>
          <a:prstGeom prst="rect">
            <a:avLst/>
          </a:prstGeom>
          <a:noFill/>
          <a:ln>
            <a:noFill/>
          </a:ln>
        </p:spPr>
      </p:pic>
      <p:sp>
        <p:nvSpPr>
          <p:cNvPr id="1162" name="Google Shape;1162;p81"/>
          <p:cNvSpPr txBox="1"/>
          <p:nvPr/>
        </p:nvSpPr>
        <p:spPr>
          <a:xfrm>
            <a:off x="8806800" y="-1905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82"/>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Structures</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168" name="Google Shape;1168;p8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69" name="Google Shape;1169;p82"/>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170" name="Google Shape;1170;p82"/>
          <p:cNvSpPr txBox="1"/>
          <p:nvPr/>
        </p:nvSpPr>
        <p:spPr>
          <a:xfrm>
            <a:off x="906525" y="710700"/>
            <a:ext cx="8712300" cy="46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500" b="1">
                <a:solidFill>
                  <a:schemeClr val="dk1"/>
                </a:solidFill>
                <a:latin typeface="Century Gothic"/>
                <a:ea typeface="Century Gothic"/>
                <a:cs typeface="Century Gothic"/>
                <a:sym typeface="Century Gothic"/>
              </a:rPr>
              <a:t>Developing a Structural Model:</a:t>
            </a:r>
            <a:endParaRPr sz="25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300" b="1">
                <a:solidFill>
                  <a:schemeClr val="dk1"/>
                </a:solidFill>
                <a:latin typeface="Century Gothic"/>
                <a:ea typeface="Century Gothic"/>
                <a:cs typeface="Century Gothic"/>
                <a:sym typeface="Century Gothic"/>
              </a:rPr>
              <a:t>Load Factor Equations:</a:t>
            </a:r>
            <a:r>
              <a:rPr lang="en" sz="2500" b="1">
                <a:solidFill>
                  <a:schemeClr val="dk1"/>
                </a:solidFill>
                <a:latin typeface="Century Gothic"/>
                <a:ea typeface="Century Gothic"/>
                <a:cs typeface="Century Gothic"/>
                <a:sym typeface="Century Gothic"/>
              </a:rPr>
              <a:t> </a:t>
            </a:r>
            <a:r>
              <a:rPr lang="en" sz="1500" b="1">
                <a:solidFill>
                  <a:srgbClr val="2E2E2E"/>
                </a:solidFill>
              </a:rPr>
              <a:t>T.H.G. Megson, in </a:t>
            </a:r>
            <a:r>
              <a:rPr lang="en" sz="1500" b="1">
                <a:solidFill>
                  <a:schemeClr val="dk1"/>
                </a:solidFill>
                <a:uFill>
                  <a:noFill/>
                </a:uFill>
                <a:hlinkClick r:id="rId4">
                  <a:extLst>
                    <a:ext uri="{A12FA001-AC4F-418D-AE19-62706E023703}">
                      <ahyp:hlinkClr xmlns:ahyp="http://schemas.microsoft.com/office/drawing/2018/hyperlinkcolor" val="tx"/>
                    </a:ext>
                  </a:extLst>
                </a:hlinkClick>
              </a:rPr>
              <a:t>Aircraft Structures for Engineering Students (Sixth Edition)</a:t>
            </a:r>
            <a:r>
              <a:rPr lang="en" sz="1500" b="1">
                <a:solidFill>
                  <a:srgbClr val="2E2E2E"/>
                </a:solidFill>
              </a:rPr>
              <a:t>, 2017</a:t>
            </a:r>
            <a:endParaRPr sz="25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200">
                <a:solidFill>
                  <a:schemeClr val="dk1"/>
                </a:solidFill>
                <a:latin typeface="Century Gothic"/>
                <a:ea typeface="Century Gothic"/>
                <a:cs typeface="Century Gothic"/>
                <a:sym typeface="Century Gothic"/>
              </a:rPr>
              <a:t>Bank (θ = 2.47°):</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200">
                <a:solidFill>
                  <a:schemeClr val="dk1"/>
                </a:solidFill>
                <a:latin typeface="Century Gothic"/>
                <a:ea typeface="Century Gothic"/>
                <a:cs typeface="Century Gothic"/>
                <a:sym typeface="Century Gothic"/>
              </a:rPr>
              <a:t>Sharp-Edge Gust (30 ft/s or 9.144 ms/s):</a:t>
            </a:r>
            <a:endParaRPr sz="2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200">
                <a:solidFill>
                  <a:schemeClr val="dk1"/>
                </a:solidFill>
                <a:latin typeface="Century Gothic"/>
                <a:ea typeface="Century Gothic"/>
                <a:cs typeface="Century Gothic"/>
                <a:sym typeface="Century Gothic"/>
              </a:rPr>
              <a:t>Total (n = 1.0542):</a:t>
            </a:r>
            <a:r>
              <a:rPr lang="en" sz="2200" b="1">
                <a:solidFill>
                  <a:schemeClr val="dk1"/>
                </a:solidFill>
                <a:latin typeface="Century Gothic"/>
                <a:ea typeface="Century Gothic"/>
                <a:cs typeface="Century Gothic"/>
                <a:sym typeface="Century Gothic"/>
              </a:rPr>
              <a:t> </a:t>
            </a: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71" name="Google Shape;1171;p82"/>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a:p>
        </p:txBody>
      </p:sp>
      <p:pic>
        <p:nvPicPr>
          <p:cNvPr id="1172" name="Google Shape;1172;p82"/>
          <p:cNvPicPr preferRelativeResize="0"/>
          <p:nvPr/>
        </p:nvPicPr>
        <p:blipFill>
          <a:blip r:embed="rId5">
            <a:alphaModFix/>
          </a:blip>
          <a:stretch>
            <a:fillRect/>
          </a:stretch>
        </p:blipFill>
        <p:spPr>
          <a:xfrm>
            <a:off x="7149963" y="2658225"/>
            <a:ext cx="1724025" cy="609600"/>
          </a:xfrm>
          <a:prstGeom prst="rect">
            <a:avLst/>
          </a:prstGeom>
          <a:noFill/>
          <a:ln>
            <a:noFill/>
          </a:ln>
        </p:spPr>
      </p:pic>
      <p:pic>
        <p:nvPicPr>
          <p:cNvPr id="1173" name="Google Shape;1173;p82"/>
          <p:cNvPicPr preferRelativeResize="0"/>
          <p:nvPr/>
        </p:nvPicPr>
        <p:blipFill>
          <a:blip r:embed="rId6">
            <a:alphaModFix/>
          </a:blip>
          <a:stretch>
            <a:fillRect/>
          </a:stretch>
        </p:blipFill>
        <p:spPr>
          <a:xfrm>
            <a:off x="4142663" y="2068463"/>
            <a:ext cx="1152525" cy="523875"/>
          </a:xfrm>
          <a:prstGeom prst="rect">
            <a:avLst/>
          </a:prstGeom>
          <a:noFill/>
          <a:ln>
            <a:noFill/>
          </a:ln>
        </p:spPr>
      </p:pic>
      <p:pic>
        <p:nvPicPr>
          <p:cNvPr id="1174" name="Google Shape;1174;p82"/>
          <p:cNvPicPr preferRelativeResize="0"/>
          <p:nvPr/>
        </p:nvPicPr>
        <p:blipFill>
          <a:blip r:embed="rId7">
            <a:alphaModFix/>
          </a:blip>
          <a:stretch>
            <a:fillRect/>
          </a:stretch>
        </p:blipFill>
        <p:spPr>
          <a:xfrm>
            <a:off x="4245325" y="3473713"/>
            <a:ext cx="1238250" cy="352425"/>
          </a:xfrm>
          <a:prstGeom prst="rect">
            <a:avLst/>
          </a:prstGeom>
          <a:noFill/>
          <a:ln>
            <a:noFill/>
          </a:ln>
        </p:spPr>
      </p:pic>
      <p:sp>
        <p:nvSpPr>
          <p:cNvPr id="1175" name="Google Shape;1175;p82"/>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8" action="ppaction://hlinksldjump"/>
              </a:rPr>
              <a:t>Appendix Slide</a:t>
            </a:r>
            <a:endParaRPr sz="1000">
              <a:latin typeface="Century Gothic"/>
              <a:ea typeface="Century Gothic"/>
              <a:cs typeface="Century Gothic"/>
              <a:sym typeface="Century Gothic"/>
            </a:endParaRPr>
          </a:p>
        </p:txBody>
      </p:sp>
      <p:sp>
        <p:nvSpPr>
          <p:cNvPr id="1176" name="Google Shape;1176;p8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83"/>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Closed Thin Wall Approximation</a:t>
            </a:r>
            <a:endParaRPr sz="2300"/>
          </a:p>
        </p:txBody>
      </p:sp>
      <p:pic>
        <p:nvPicPr>
          <p:cNvPr id="1182" name="Google Shape;1182;p83"/>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83" name="Google Shape;1183;p83"/>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184" name="Google Shape;1184;p83"/>
          <p:cNvSpPr txBox="1">
            <a:spLocks noGrp="1"/>
          </p:cNvSpPr>
          <p:nvPr>
            <p:ph type="sldNum" idx="12"/>
          </p:nvPr>
        </p:nvSpPr>
        <p:spPr>
          <a:xfrm>
            <a:off x="9997403" y="4737675"/>
            <a:ext cx="32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a:p>
        </p:txBody>
      </p:sp>
      <p:sp>
        <p:nvSpPr>
          <p:cNvPr id="1185" name="Google Shape;1185;p83"/>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86" name="Google Shape;1186;p83"/>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87" name="Google Shape;1187;p83"/>
          <p:cNvSpPr txBox="1"/>
          <p:nvPr/>
        </p:nvSpPr>
        <p:spPr>
          <a:xfrm>
            <a:off x="338225" y="737238"/>
            <a:ext cx="99795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OTW ɑ &amp; 𝛃 approximation: (ref: W. C. Young, Roark’s Formulas for Stress &amp; Strain, McGraw-Hill, 6th ed., 1989, p. 34.)</a:t>
            </a:r>
            <a:endParaRPr sz="1800" b="1">
              <a:solidFill>
                <a:schemeClr val="dk1"/>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000">
              <a:highlight>
                <a:srgbClr val="FFFFFF"/>
              </a:highlight>
            </a:endParaRPr>
          </a:p>
          <a:p>
            <a:pPr marL="0" lvl="0" indent="0" algn="r" rtl="0">
              <a:lnSpc>
                <a:spcPct val="115000"/>
              </a:lnSpc>
              <a:spcBef>
                <a:spcPts val="0"/>
              </a:spcBef>
              <a:spcAft>
                <a:spcPts val="0"/>
              </a:spcAft>
              <a:buNone/>
            </a:pPr>
            <a:endParaRPr sz="1000">
              <a:highlight>
                <a:srgbClr val="FFFFFF"/>
              </a:highlight>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1188" name="Google Shape;1188;p83"/>
          <p:cNvPicPr preferRelativeResize="0"/>
          <p:nvPr/>
        </p:nvPicPr>
        <p:blipFill>
          <a:blip r:embed="rId4">
            <a:alphaModFix/>
          </a:blip>
          <a:stretch>
            <a:fillRect/>
          </a:stretch>
        </p:blipFill>
        <p:spPr>
          <a:xfrm>
            <a:off x="450750" y="1500348"/>
            <a:ext cx="8566300" cy="2153150"/>
          </a:xfrm>
          <a:prstGeom prst="rect">
            <a:avLst/>
          </a:prstGeom>
          <a:noFill/>
          <a:ln>
            <a:noFill/>
          </a:ln>
        </p:spPr>
      </p:pic>
      <p:sp>
        <p:nvSpPr>
          <p:cNvPr id="1189" name="Google Shape;1189;p83"/>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p:nvPr/>
        </p:nvSpPr>
        <p:spPr>
          <a:xfrm>
            <a:off x="609600" y="0"/>
            <a:ext cx="98250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Why Build a New UAV?</a:t>
            </a:r>
            <a:endParaRPr sz="2300" b="1">
              <a:solidFill>
                <a:schemeClr val="dk1"/>
              </a:solidFill>
              <a:latin typeface="Century Gothic"/>
              <a:ea typeface="Century Gothic"/>
              <a:cs typeface="Century Gothic"/>
              <a:sym typeface="Century Gothic"/>
            </a:endParaRPr>
          </a:p>
        </p:txBody>
      </p:sp>
      <p:pic>
        <p:nvPicPr>
          <p:cNvPr id="207" name="Google Shape;207;p3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208" name="Google Shape;208;p30"/>
          <p:cNvSpPr txBox="1"/>
          <p:nvPr/>
        </p:nvSpPr>
        <p:spPr>
          <a:xfrm>
            <a:off x="8668988" y="4238382"/>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09" name="Google Shape;209;p30"/>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210" name="Google Shape;210;p30"/>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211" name="Google Shape;211;p30"/>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212" name="Google Shape;212;p30"/>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213" name="Google Shape;213;p30"/>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214" name="Google Shape;214;p30"/>
          <p:cNvSpPr txBox="1"/>
          <p:nvPr/>
        </p:nvSpPr>
        <p:spPr>
          <a:xfrm>
            <a:off x="906525" y="672650"/>
            <a:ext cx="87006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i="1" u="sng">
                <a:solidFill>
                  <a:schemeClr val="dk1"/>
                </a:solidFill>
                <a:latin typeface="Century Gothic"/>
                <a:ea typeface="Century Gothic"/>
                <a:cs typeface="Century Gothic"/>
                <a:sym typeface="Century Gothic"/>
              </a:rPr>
              <a:t>Current UAS solutions:</a:t>
            </a:r>
            <a:endParaRPr sz="1700" b="1" i="1" u="sng">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Lack high endurance</a:t>
            </a:r>
            <a:endParaRPr sz="1600" i="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Expensive</a:t>
            </a:r>
            <a:endParaRPr sz="1600" i="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Lack portability</a:t>
            </a:r>
            <a:endParaRPr sz="1600" i="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Require extensive training</a:t>
            </a:r>
            <a:endParaRPr sz="16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600" i="1">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sz="1600" i="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700" b="1" i="1" u="sng">
                <a:solidFill>
                  <a:schemeClr val="dk1"/>
                </a:solidFill>
                <a:latin typeface="Century Gothic"/>
                <a:ea typeface="Century Gothic"/>
                <a:cs typeface="Century Gothic"/>
                <a:sym typeface="Century Gothic"/>
              </a:rPr>
              <a:t>CU HERD solution:</a:t>
            </a:r>
            <a:endParaRPr sz="1700" b="1" i="1" u="sng">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Cumulative UAS endurance of greater than 12 hours</a:t>
            </a:r>
            <a:endParaRPr sz="1600" i="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UAV prototype cost &lt; $5,000</a:t>
            </a:r>
            <a:endParaRPr sz="1600" i="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AutoNum type="arabicPeriod"/>
            </a:pPr>
            <a:r>
              <a:rPr lang="en" sz="1600" i="1">
                <a:solidFill>
                  <a:schemeClr val="dk1"/>
                </a:solidFill>
                <a:latin typeface="Century Gothic"/>
                <a:ea typeface="Century Gothic"/>
                <a:cs typeface="Century Gothic"/>
                <a:sym typeface="Century Gothic"/>
              </a:rPr>
              <a:t>Single operator transport, launch and service</a:t>
            </a:r>
            <a:endParaRPr sz="1600" i="1">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r>
              <a:rPr lang="en" sz="1600" b="1" i="1">
                <a:solidFill>
                  <a:schemeClr val="dk1"/>
                </a:solidFill>
                <a:latin typeface="Century Gothic"/>
                <a:ea typeface="Century Gothic"/>
                <a:cs typeface="Century Gothic"/>
                <a:sym typeface="Century Gothic"/>
              </a:rPr>
              <a:t> </a:t>
            </a:r>
            <a:endParaRPr sz="1600" b="1" i="1">
              <a:solidFill>
                <a:schemeClr val="dk1"/>
              </a:solidFill>
              <a:latin typeface="Century Gothic"/>
              <a:ea typeface="Century Gothic"/>
              <a:cs typeface="Century Gothic"/>
              <a:sym typeface="Century Gothic"/>
            </a:endParaRPr>
          </a:p>
        </p:txBody>
      </p:sp>
      <p:sp>
        <p:nvSpPr>
          <p:cNvPr id="215" name="Google Shape;215;p3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16" name="Google Shape;216;p30"/>
          <p:cNvSpPr txBox="1">
            <a:spLocks noGrp="1"/>
          </p:cNvSpPr>
          <p:nvPr>
            <p:ph type="sldNum" idx="12"/>
          </p:nvPr>
        </p:nvSpPr>
        <p:spPr>
          <a:xfrm>
            <a:off x="9555702" y="4737675"/>
            <a:ext cx="762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217" name="Google Shape;217;p30"/>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84"/>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Closed Thin Wall Approximation</a:t>
            </a:r>
            <a:endParaRPr sz="1600"/>
          </a:p>
        </p:txBody>
      </p:sp>
      <p:pic>
        <p:nvPicPr>
          <p:cNvPr id="1195" name="Google Shape;1195;p8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196" name="Google Shape;1196;p8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197" name="Google Shape;1197;p84"/>
          <p:cNvSpPr txBox="1">
            <a:spLocks noGrp="1"/>
          </p:cNvSpPr>
          <p:nvPr>
            <p:ph type="sldNum" idx="12"/>
          </p:nvPr>
        </p:nvSpPr>
        <p:spPr>
          <a:xfrm>
            <a:off x="9997403" y="4737675"/>
            <a:ext cx="32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60</a:t>
            </a:fld>
            <a:endParaRPr/>
          </a:p>
        </p:txBody>
      </p:sp>
      <p:sp>
        <p:nvSpPr>
          <p:cNvPr id="1198" name="Google Shape;1198;p84"/>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199" name="Google Shape;1199;p84"/>
          <p:cNvSpPr txBox="1"/>
          <p:nvPr/>
        </p:nvSpPr>
        <p:spPr>
          <a:xfrm>
            <a:off x="129650" y="657200"/>
            <a:ext cx="97872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CTW Equations (ref: S. P. Timoshenko and J. N. Goodier, Theory of Elasticity, 3rd ed., McGraw-Hill, New York, 1969, Sec 109.). Assumed rectangular cross-section.</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Shear flow:                                 Shear:                                           </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Ae = Enclosed area</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GJ: Torsional Rigidity</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(Shear modulus * polar MOI)</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Twist angle:</a:t>
            </a: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pic>
        <p:nvPicPr>
          <p:cNvPr id="1200" name="Google Shape;1200;p84"/>
          <p:cNvPicPr preferRelativeResize="0"/>
          <p:nvPr/>
        </p:nvPicPr>
        <p:blipFill rotWithShape="1">
          <a:blip r:embed="rId4">
            <a:alphaModFix/>
          </a:blip>
          <a:srcRect t="14879" r="68396"/>
          <a:stretch/>
        </p:blipFill>
        <p:spPr>
          <a:xfrm>
            <a:off x="1539225" y="1342700"/>
            <a:ext cx="1493075" cy="924250"/>
          </a:xfrm>
          <a:prstGeom prst="rect">
            <a:avLst/>
          </a:prstGeom>
          <a:noFill/>
          <a:ln>
            <a:noFill/>
          </a:ln>
        </p:spPr>
      </p:pic>
      <p:pic>
        <p:nvPicPr>
          <p:cNvPr id="1201" name="Google Shape;1201;p84"/>
          <p:cNvPicPr preferRelativeResize="0"/>
          <p:nvPr/>
        </p:nvPicPr>
        <p:blipFill rotWithShape="1">
          <a:blip r:embed="rId4">
            <a:alphaModFix/>
          </a:blip>
          <a:srcRect l="48778" t="14879"/>
          <a:stretch/>
        </p:blipFill>
        <p:spPr>
          <a:xfrm>
            <a:off x="4367225" y="1347325"/>
            <a:ext cx="2419875" cy="924250"/>
          </a:xfrm>
          <a:prstGeom prst="rect">
            <a:avLst/>
          </a:prstGeom>
          <a:noFill/>
          <a:ln>
            <a:noFill/>
          </a:ln>
        </p:spPr>
      </p:pic>
      <p:pic>
        <p:nvPicPr>
          <p:cNvPr id="1202" name="Google Shape;1202;p84"/>
          <p:cNvPicPr preferRelativeResize="0"/>
          <p:nvPr/>
        </p:nvPicPr>
        <p:blipFill>
          <a:blip r:embed="rId5">
            <a:alphaModFix/>
          </a:blip>
          <a:stretch>
            <a:fillRect/>
          </a:stretch>
        </p:blipFill>
        <p:spPr>
          <a:xfrm>
            <a:off x="3965675" y="2190750"/>
            <a:ext cx="4210050" cy="876300"/>
          </a:xfrm>
          <a:prstGeom prst="rect">
            <a:avLst/>
          </a:prstGeom>
          <a:noFill/>
          <a:ln>
            <a:noFill/>
          </a:ln>
        </p:spPr>
      </p:pic>
      <p:pic>
        <p:nvPicPr>
          <p:cNvPr id="1203" name="Google Shape;1203;p84"/>
          <p:cNvPicPr preferRelativeResize="0"/>
          <p:nvPr/>
        </p:nvPicPr>
        <p:blipFill>
          <a:blip r:embed="rId6">
            <a:alphaModFix/>
          </a:blip>
          <a:stretch>
            <a:fillRect/>
          </a:stretch>
        </p:blipFill>
        <p:spPr>
          <a:xfrm>
            <a:off x="1539225" y="3476313"/>
            <a:ext cx="7562850" cy="952500"/>
          </a:xfrm>
          <a:prstGeom prst="rect">
            <a:avLst/>
          </a:prstGeom>
          <a:noFill/>
          <a:ln>
            <a:noFill/>
          </a:ln>
        </p:spPr>
      </p:pic>
      <p:sp>
        <p:nvSpPr>
          <p:cNvPr id="1204" name="Google Shape;1204;p8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85"/>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Open Thin Wall Approximation</a:t>
            </a:r>
            <a:endParaRPr sz="1600"/>
          </a:p>
        </p:txBody>
      </p:sp>
      <p:pic>
        <p:nvPicPr>
          <p:cNvPr id="1210" name="Google Shape;1210;p8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11" name="Google Shape;1211;p8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212" name="Google Shape;1212;p85"/>
          <p:cNvSpPr txBox="1">
            <a:spLocks noGrp="1"/>
          </p:cNvSpPr>
          <p:nvPr>
            <p:ph type="sldNum" idx="12"/>
          </p:nvPr>
        </p:nvSpPr>
        <p:spPr>
          <a:xfrm>
            <a:off x="9997403" y="4737675"/>
            <a:ext cx="32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61</a:t>
            </a:fld>
            <a:endParaRPr/>
          </a:p>
        </p:txBody>
      </p:sp>
      <p:sp>
        <p:nvSpPr>
          <p:cNvPr id="1213" name="Google Shape;1213;p85"/>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214" name="Google Shape;1214;p85"/>
          <p:cNvSpPr txBox="1"/>
          <p:nvPr/>
        </p:nvSpPr>
        <p:spPr>
          <a:xfrm>
            <a:off x="129650" y="657200"/>
            <a:ext cx="98679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OTW Equations (ref: S. P. Timoshenko and J. N. Goodier, Theory of Elasticity, 3rd ed., McGraw-Hill, New York, 1969, Sec 109.)</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Assumed constant wall thickness for max shear</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Shear:                                           </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GJ: Torsional Rigidity</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(Shear modulus * polar MOI)</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 sz="1800" b="1">
                <a:solidFill>
                  <a:schemeClr val="dk1"/>
                </a:solidFill>
                <a:latin typeface="Century Gothic"/>
                <a:ea typeface="Century Gothic"/>
                <a:cs typeface="Century Gothic"/>
                <a:sym typeface="Century Gothic"/>
              </a:rPr>
              <a:t>Twist angle:</a:t>
            </a: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pic>
        <p:nvPicPr>
          <p:cNvPr id="1215" name="Google Shape;1215;p85"/>
          <p:cNvPicPr preferRelativeResize="0"/>
          <p:nvPr/>
        </p:nvPicPr>
        <p:blipFill rotWithShape="1">
          <a:blip r:embed="rId4">
            <a:alphaModFix/>
          </a:blip>
          <a:srcRect l="11449"/>
          <a:stretch/>
        </p:blipFill>
        <p:spPr>
          <a:xfrm>
            <a:off x="988225" y="1640750"/>
            <a:ext cx="1577275" cy="866775"/>
          </a:xfrm>
          <a:prstGeom prst="rect">
            <a:avLst/>
          </a:prstGeom>
          <a:noFill/>
          <a:ln>
            <a:noFill/>
          </a:ln>
        </p:spPr>
      </p:pic>
      <p:pic>
        <p:nvPicPr>
          <p:cNvPr id="1216" name="Google Shape;1216;p85"/>
          <p:cNvPicPr preferRelativeResize="0"/>
          <p:nvPr/>
        </p:nvPicPr>
        <p:blipFill>
          <a:blip r:embed="rId5">
            <a:alphaModFix/>
          </a:blip>
          <a:stretch>
            <a:fillRect/>
          </a:stretch>
        </p:blipFill>
        <p:spPr>
          <a:xfrm>
            <a:off x="1553775" y="3712613"/>
            <a:ext cx="8134350" cy="904875"/>
          </a:xfrm>
          <a:prstGeom prst="rect">
            <a:avLst/>
          </a:prstGeom>
          <a:noFill/>
          <a:ln>
            <a:noFill/>
          </a:ln>
        </p:spPr>
      </p:pic>
      <p:sp>
        <p:nvSpPr>
          <p:cNvPr id="1217" name="Google Shape;1217;p8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86"/>
          <p:cNvSpPr txBox="1"/>
          <p:nvPr/>
        </p:nvSpPr>
        <p:spPr>
          <a:xfrm>
            <a:off x="609600" y="0"/>
            <a:ext cx="79962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Airframe Structure: Distributed Load &amp; Tip Deflection</a:t>
            </a:r>
            <a:endParaRPr sz="1600"/>
          </a:p>
        </p:txBody>
      </p:sp>
      <p:pic>
        <p:nvPicPr>
          <p:cNvPr id="1223" name="Google Shape;1223;p8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24" name="Google Shape;1224;p8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225" name="Google Shape;1225;p86"/>
          <p:cNvSpPr txBox="1">
            <a:spLocks noGrp="1"/>
          </p:cNvSpPr>
          <p:nvPr>
            <p:ph type="sldNum" idx="12"/>
          </p:nvPr>
        </p:nvSpPr>
        <p:spPr>
          <a:xfrm>
            <a:off x="9997403" y="4737675"/>
            <a:ext cx="32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62</a:t>
            </a:fld>
            <a:endParaRPr/>
          </a:p>
        </p:txBody>
      </p:sp>
      <p:sp>
        <p:nvSpPr>
          <p:cNvPr id="1226" name="Google Shape;1226;p86"/>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227" name="Google Shape;1227;p86"/>
          <p:cNvSpPr txBox="1"/>
          <p:nvPr/>
        </p:nvSpPr>
        <p:spPr>
          <a:xfrm>
            <a:off x="129650" y="657200"/>
            <a:ext cx="9586800" cy="36690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Tip deflection assumes maximum load applied at wing tip only</a:t>
            </a:r>
            <a:endParaRPr sz="1800" b="1">
              <a:solidFill>
                <a:schemeClr val="dk1"/>
              </a:solidFill>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latin typeface="Century Gothic"/>
                <a:ea typeface="Century Gothic"/>
                <a:cs typeface="Century Gothic"/>
                <a:sym typeface="Century Gothic"/>
              </a:rPr>
              <a:t>Distributed load function via </a:t>
            </a:r>
            <a:r>
              <a:rPr lang="en" sz="1800" b="1">
                <a:solidFill>
                  <a:schemeClr val="dk1"/>
                </a:solidFill>
                <a:highlight>
                  <a:schemeClr val="lt1"/>
                </a:highlight>
                <a:latin typeface="Century Gothic"/>
                <a:ea typeface="Century Gothic"/>
                <a:cs typeface="Century Gothic"/>
                <a:sym typeface="Century Gothic"/>
              </a:rPr>
              <a:t>Anderson, John D. Introduction to Flight. New York: McGraw-Hill, 1985.</a:t>
            </a:r>
            <a:endParaRPr sz="1800" b="1">
              <a:solidFill>
                <a:schemeClr val="dk1"/>
              </a:solidFill>
              <a:highlight>
                <a:schemeClr val="lt1"/>
              </a:highlight>
              <a:latin typeface="Century Gothic"/>
              <a:ea typeface="Century Gothic"/>
              <a:cs typeface="Century Gothic"/>
              <a:sym typeface="Century Gothic"/>
            </a:endParaRPr>
          </a:p>
          <a:p>
            <a:pPr marL="457200" lvl="0" indent="-342900" algn="l" rtl="0">
              <a:lnSpc>
                <a:spcPct val="115000"/>
              </a:lnSpc>
              <a:spcBef>
                <a:spcPts val="0"/>
              </a:spcBef>
              <a:spcAft>
                <a:spcPts val="0"/>
              </a:spcAft>
              <a:buClr>
                <a:schemeClr val="dk1"/>
              </a:buClr>
              <a:buSzPts val="1800"/>
              <a:buFont typeface="Century Gothic"/>
              <a:buChar char="●"/>
            </a:pPr>
            <a:r>
              <a:rPr lang="en" sz="1800" b="1">
                <a:solidFill>
                  <a:schemeClr val="dk1"/>
                </a:solidFill>
                <a:highlight>
                  <a:schemeClr val="lt1"/>
                </a:highlight>
                <a:latin typeface="Century Gothic"/>
                <a:ea typeface="Century Gothic"/>
                <a:cs typeface="Century Gothic"/>
                <a:sym typeface="Century Gothic"/>
              </a:rPr>
              <a:t>Bending moment and max shear, compression, and tension assume beam model for wing</a:t>
            </a:r>
            <a:endParaRPr sz="1800" b="1">
              <a:solidFill>
                <a:schemeClr val="dk1"/>
              </a:solidFill>
              <a:highlight>
                <a:schemeClr val="lt1"/>
              </a:highlight>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Distributed Load Function:</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Bending Stress:                       </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(t/2) is distance from neutral axis, M is bending moment, I is MOI about neutral axis</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800" b="1">
                <a:solidFill>
                  <a:schemeClr val="dk1"/>
                </a:solidFill>
                <a:latin typeface="Century Gothic"/>
                <a:ea typeface="Century Gothic"/>
                <a:cs typeface="Century Gothic"/>
                <a:sym typeface="Century Gothic"/>
              </a:rPr>
              <a:t>Tip Deflection:                   F is maximum force over wing, E is Young’s Modulus</a:t>
            </a: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pic>
        <p:nvPicPr>
          <p:cNvPr id="1228" name="Google Shape;1228;p86"/>
          <p:cNvPicPr preferRelativeResize="0"/>
          <p:nvPr/>
        </p:nvPicPr>
        <p:blipFill>
          <a:blip r:embed="rId4">
            <a:alphaModFix/>
          </a:blip>
          <a:stretch>
            <a:fillRect/>
          </a:stretch>
        </p:blipFill>
        <p:spPr>
          <a:xfrm>
            <a:off x="3037775" y="2359850"/>
            <a:ext cx="1962150" cy="657225"/>
          </a:xfrm>
          <a:prstGeom prst="rect">
            <a:avLst/>
          </a:prstGeom>
          <a:noFill/>
          <a:ln>
            <a:noFill/>
          </a:ln>
        </p:spPr>
      </p:pic>
      <p:pic>
        <p:nvPicPr>
          <p:cNvPr id="1229" name="Google Shape;1229;p86"/>
          <p:cNvPicPr preferRelativeResize="0"/>
          <p:nvPr/>
        </p:nvPicPr>
        <p:blipFill>
          <a:blip r:embed="rId5">
            <a:alphaModFix/>
          </a:blip>
          <a:stretch>
            <a:fillRect/>
          </a:stretch>
        </p:blipFill>
        <p:spPr>
          <a:xfrm>
            <a:off x="1900200" y="3124200"/>
            <a:ext cx="1306575" cy="473525"/>
          </a:xfrm>
          <a:prstGeom prst="rect">
            <a:avLst/>
          </a:prstGeom>
          <a:noFill/>
          <a:ln>
            <a:noFill/>
          </a:ln>
        </p:spPr>
      </p:pic>
      <p:pic>
        <p:nvPicPr>
          <p:cNvPr id="1230" name="Google Shape;1230;p86"/>
          <p:cNvPicPr preferRelativeResize="0"/>
          <p:nvPr/>
        </p:nvPicPr>
        <p:blipFill>
          <a:blip r:embed="rId6">
            <a:alphaModFix/>
          </a:blip>
          <a:stretch>
            <a:fillRect/>
          </a:stretch>
        </p:blipFill>
        <p:spPr>
          <a:xfrm>
            <a:off x="1747800" y="4063300"/>
            <a:ext cx="1175040" cy="473525"/>
          </a:xfrm>
          <a:prstGeom prst="rect">
            <a:avLst/>
          </a:prstGeom>
          <a:noFill/>
          <a:ln>
            <a:noFill/>
          </a:ln>
        </p:spPr>
      </p:pic>
      <p:sp>
        <p:nvSpPr>
          <p:cNvPr id="1231" name="Google Shape;1231;p8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87"/>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a:t>
            </a:r>
            <a:endParaRPr sz="1100"/>
          </a:p>
        </p:txBody>
      </p:sp>
      <p:pic>
        <p:nvPicPr>
          <p:cNvPr id="1237" name="Google Shape;1237;p8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38" name="Google Shape;1238;p87"/>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239" name="Google Shape;1239;p87"/>
          <p:cNvSpPr txBox="1"/>
          <p:nvPr/>
        </p:nvSpPr>
        <p:spPr>
          <a:xfrm>
            <a:off x="1650525" y="4917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40" name="Google Shape;1240;p87"/>
          <p:cNvPicPr preferRelativeResize="0"/>
          <p:nvPr/>
        </p:nvPicPr>
        <p:blipFill>
          <a:blip r:embed="rId4">
            <a:alphaModFix/>
          </a:blip>
          <a:stretch>
            <a:fillRect/>
          </a:stretch>
        </p:blipFill>
        <p:spPr>
          <a:xfrm>
            <a:off x="1005450" y="798663"/>
            <a:ext cx="8504701" cy="4002481"/>
          </a:xfrm>
          <a:prstGeom prst="rect">
            <a:avLst/>
          </a:prstGeom>
          <a:noFill/>
          <a:ln w="38100" cap="flat" cmpd="sng">
            <a:solidFill>
              <a:srgbClr val="C8B376"/>
            </a:solidFill>
            <a:prstDash val="solid"/>
            <a:round/>
            <a:headEnd type="none" w="sm" len="sm"/>
            <a:tailEnd type="none" w="sm" len="sm"/>
          </a:ln>
        </p:spPr>
      </p:pic>
      <p:sp>
        <p:nvSpPr>
          <p:cNvPr id="1241" name="Google Shape;1241;p87"/>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63</a:t>
            </a:fld>
            <a:endParaRPr/>
          </a:p>
        </p:txBody>
      </p:sp>
      <p:sp>
        <p:nvSpPr>
          <p:cNvPr id="1242" name="Google Shape;1242;p8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
        <p:nvSpPr>
          <p:cNvPr id="1243" name="Google Shape;1243;p8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88"/>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249" name="Google Shape;1249;p8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50" name="Google Shape;1250;p88"/>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251" name="Google Shape;1251;p88"/>
          <p:cNvSpPr txBox="1"/>
          <p:nvPr/>
        </p:nvSpPr>
        <p:spPr>
          <a:xfrm>
            <a:off x="1759425" y="60615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52" name="Google Shape;1252;p88"/>
          <p:cNvPicPr preferRelativeResize="0"/>
          <p:nvPr/>
        </p:nvPicPr>
        <p:blipFill>
          <a:blip r:embed="rId4">
            <a:alphaModFix/>
          </a:blip>
          <a:stretch>
            <a:fillRect/>
          </a:stretch>
        </p:blipFill>
        <p:spPr>
          <a:xfrm>
            <a:off x="965888" y="741100"/>
            <a:ext cx="8583831" cy="4047150"/>
          </a:xfrm>
          <a:prstGeom prst="rect">
            <a:avLst/>
          </a:prstGeom>
          <a:noFill/>
          <a:ln w="38100" cap="flat" cmpd="sng">
            <a:solidFill>
              <a:srgbClr val="C8B376"/>
            </a:solidFill>
            <a:prstDash val="solid"/>
            <a:round/>
            <a:headEnd type="none" w="sm" len="sm"/>
            <a:tailEnd type="none" w="sm" len="sm"/>
          </a:ln>
        </p:spPr>
      </p:pic>
      <p:sp>
        <p:nvSpPr>
          <p:cNvPr id="1253" name="Google Shape;1253;p88"/>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a:p>
        </p:txBody>
      </p:sp>
      <p:sp>
        <p:nvSpPr>
          <p:cNvPr id="1254" name="Google Shape;1254;p8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
        <p:nvSpPr>
          <p:cNvPr id="1255" name="Google Shape;1255;p8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89"/>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261" name="Google Shape;1261;p8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62" name="Google Shape;1262;p89"/>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263" name="Google Shape;1263;p89"/>
          <p:cNvSpPr txBox="1"/>
          <p:nvPr/>
        </p:nvSpPr>
        <p:spPr>
          <a:xfrm>
            <a:off x="1728100" y="5271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64" name="Google Shape;1264;p89"/>
          <p:cNvPicPr preferRelativeResize="0"/>
          <p:nvPr/>
        </p:nvPicPr>
        <p:blipFill>
          <a:blip r:embed="rId4">
            <a:alphaModFix/>
          </a:blip>
          <a:stretch>
            <a:fillRect/>
          </a:stretch>
        </p:blipFill>
        <p:spPr>
          <a:xfrm>
            <a:off x="2749300" y="722200"/>
            <a:ext cx="5017001" cy="4421300"/>
          </a:xfrm>
          <a:prstGeom prst="rect">
            <a:avLst/>
          </a:prstGeom>
          <a:noFill/>
          <a:ln w="38100" cap="flat" cmpd="sng">
            <a:solidFill>
              <a:srgbClr val="C8B376"/>
            </a:solidFill>
            <a:prstDash val="solid"/>
            <a:round/>
            <a:headEnd type="none" w="sm" len="sm"/>
            <a:tailEnd type="none" w="sm" len="sm"/>
          </a:ln>
        </p:spPr>
      </p:pic>
      <p:sp>
        <p:nvSpPr>
          <p:cNvPr id="1265" name="Google Shape;1265;p89"/>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65</a:t>
            </a:fld>
            <a:endParaRPr/>
          </a:p>
        </p:txBody>
      </p:sp>
      <p:sp>
        <p:nvSpPr>
          <p:cNvPr id="1266" name="Google Shape;1266;p89"/>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
        <p:nvSpPr>
          <p:cNvPr id="1267" name="Google Shape;1267;p8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90"/>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 Weight Comparisons</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273" name="Google Shape;1273;p9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74" name="Google Shape;1274;p90"/>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275" name="Google Shape;1275;p90"/>
          <p:cNvSpPr txBox="1"/>
          <p:nvPr/>
        </p:nvSpPr>
        <p:spPr>
          <a:xfrm>
            <a:off x="1759425" y="4917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76" name="Google Shape;1276;p90"/>
          <p:cNvPicPr preferRelativeResize="0"/>
          <p:nvPr/>
        </p:nvPicPr>
        <p:blipFill>
          <a:blip r:embed="rId4">
            <a:alphaModFix/>
          </a:blip>
          <a:stretch>
            <a:fillRect/>
          </a:stretch>
        </p:blipFill>
        <p:spPr>
          <a:xfrm>
            <a:off x="3570709" y="694100"/>
            <a:ext cx="3374190" cy="2944874"/>
          </a:xfrm>
          <a:prstGeom prst="rect">
            <a:avLst/>
          </a:prstGeom>
          <a:noFill/>
          <a:ln w="38100" cap="flat" cmpd="sng">
            <a:solidFill>
              <a:srgbClr val="C8B376"/>
            </a:solidFill>
            <a:prstDash val="solid"/>
            <a:round/>
            <a:headEnd type="none" w="sm" len="sm"/>
            <a:tailEnd type="none" w="sm" len="sm"/>
          </a:ln>
        </p:spPr>
      </p:pic>
      <p:pic>
        <p:nvPicPr>
          <p:cNvPr id="1277" name="Google Shape;1277;p90"/>
          <p:cNvPicPr preferRelativeResize="0"/>
          <p:nvPr/>
        </p:nvPicPr>
        <p:blipFill>
          <a:blip r:embed="rId5">
            <a:alphaModFix/>
          </a:blip>
          <a:stretch>
            <a:fillRect/>
          </a:stretch>
        </p:blipFill>
        <p:spPr>
          <a:xfrm>
            <a:off x="7071000" y="694097"/>
            <a:ext cx="3272050" cy="2944877"/>
          </a:xfrm>
          <a:prstGeom prst="rect">
            <a:avLst/>
          </a:prstGeom>
          <a:noFill/>
          <a:ln w="38100" cap="flat" cmpd="sng">
            <a:solidFill>
              <a:srgbClr val="C8B376"/>
            </a:solidFill>
            <a:prstDash val="solid"/>
            <a:round/>
            <a:headEnd type="none" w="sm" len="sm"/>
            <a:tailEnd type="none" w="sm" len="sm"/>
          </a:ln>
        </p:spPr>
      </p:pic>
      <p:pic>
        <p:nvPicPr>
          <p:cNvPr id="1278" name="Google Shape;1278;p90"/>
          <p:cNvPicPr preferRelativeResize="0"/>
          <p:nvPr/>
        </p:nvPicPr>
        <p:blipFill>
          <a:blip r:embed="rId6">
            <a:alphaModFix/>
          </a:blip>
          <a:stretch>
            <a:fillRect/>
          </a:stretch>
        </p:blipFill>
        <p:spPr>
          <a:xfrm>
            <a:off x="195745" y="704625"/>
            <a:ext cx="3248855" cy="2944875"/>
          </a:xfrm>
          <a:prstGeom prst="rect">
            <a:avLst/>
          </a:prstGeom>
          <a:noFill/>
          <a:ln w="38100" cap="flat" cmpd="sng">
            <a:solidFill>
              <a:srgbClr val="C8B376"/>
            </a:solidFill>
            <a:prstDash val="solid"/>
            <a:round/>
            <a:headEnd type="none" w="sm" len="sm"/>
            <a:tailEnd type="none" w="sm" len="sm"/>
          </a:ln>
        </p:spPr>
      </p:pic>
      <p:sp>
        <p:nvSpPr>
          <p:cNvPr id="1279" name="Google Shape;1279;p90"/>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66</a:t>
            </a:fld>
            <a:endParaRPr/>
          </a:p>
        </p:txBody>
      </p:sp>
      <p:sp>
        <p:nvSpPr>
          <p:cNvPr id="1280" name="Google Shape;1280;p90"/>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
        <p:nvSpPr>
          <p:cNvPr id="1281" name="Google Shape;1281;p9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91"/>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 Wingspan vs MTOW</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287" name="Google Shape;1287;p91"/>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288" name="Google Shape;1288;p91"/>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289" name="Google Shape;1289;p91"/>
          <p:cNvSpPr txBox="1"/>
          <p:nvPr/>
        </p:nvSpPr>
        <p:spPr>
          <a:xfrm>
            <a:off x="1884725" y="4917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90" name="Google Shape;1290;p91"/>
          <p:cNvPicPr preferRelativeResize="0"/>
          <p:nvPr/>
        </p:nvPicPr>
        <p:blipFill>
          <a:blip r:embed="rId4">
            <a:alphaModFix/>
          </a:blip>
          <a:stretch>
            <a:fillRect/>
          </a:stretch>
        </p:blipFill>
        <p:spPr>
          <a:xfrm>
            <a:off x="122550" y="741100"/>
            <a:ext cx="3717551" cy="3393176"/>
          </a:xfrm>
          <a:prstGeom prst="rect">
            <a:avLst/>
          </a:prstGeom>
          <a:noFill/>
          <a:ln w="38100" cap="flat" cmpd="sng">
            <a:solidFill>
              <a:srgbClr val="C8B376"/>
            </a:solidFill>
            <a:prstDash val="solid"/>
            <a:round/>
            <a:headEnd type="none" w="sm" len="sm"/>
            <a:tailEnd type="none" w="sm" len="sm"/>
          </a:ln>
        </p:spPr>
      </p:pic>
      <p:pic>
        <p:nvPicPr>
          <p:cNvPr id="1291" name="Google Shape;1291;p91"/>
          <p:cNvPicPr preferRelativeResize="0"/>
          <p:nvPr/>
        </p:nvPicPr>
        <p:blipFill>
          <a:blip r:embed="rId5">
            <a:alphaModFix/>
          </a:blip>
          <a:stretch>
            <a:fillRect/>
          </a:stretch>
        </p:blipFill>
        <p:spPr>
          <a:xfrm>
            <a:off x="4153003" y="741103"/>
            <a:ext cx="3717550" cy="3387576"/>
          </a:xfrm>
          <a:prstGeom prst="rect">
            <a:avLst/>
          </a:prstGeom>
          <a:noFill/>
          <a:ln w="38100" cap="flat" cmpd="sng">
            <a:solidFill>
              <a:srgbClr val="C8B376"/>
            </a:solidFill>
            <a:prstDash val="solid"/>
            <a:round/>
            <a:headEnd type="none" w="sm" len="sm"/>
            <a:tailEnd type="none" w="sm" len="sm"/>
          </a:ln>
        </p:spPr>
      </p:pic>
      <p:pic>
        <p:nvPicPr>
          <p:cNvPr id="1292" name="Google Shape;1292;p91"/>
          <p:cNvPicPr preferRelativeResize="0"/>
          <p:nvPr/>
        </p:nvPicPr>
        <p:blipFill>
          <a:blip r:embed="rId6">
            <a:alphaModFix/>
          </a:blip>
          <a:stretch>
            <a:fillRect/>
          </a:stretch>
        </p:blipFill>
        <p:spPr>
          <a:xfrm>
            <a:off x="8183461" y="741100"/>
            <a:ext cx="1900334" cy="3393175"/>
          </a:xfrm>
          <a:prstGeom prst="rect">
            <a:avLst/>
          </a:prstGeom>
          <a:noFill/>
          <a:ln w="38100" cap="flat" cmpd="sng">
            <a:solidFill>
              <a:srgbClr val="C8B376"/>
            </a:solidFill>
            <a:prstDash val="solid"/>
            <a:round/>
            <a:headEnd type="none" w="sm" len="sm"/>
            <a:tailEnd type="none" w="sm" len="sm"/>
          </a:ln>
        </p:spPr>
      </p:pic>
      <p:sp>
        <p:nvSpPr>
          <p:cNvPr id="1293" name="Google Shape;1293;p91"/>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67</a:t>
            </a:fld>
            <a:endParaRPr/>
          </a:p>
        </p:txBody>
      </p:sp>
      <p:sp>
        <p:nvSpPr>
          <p:cNvPr id="1294" name="Google Shape;1294;p91"/>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
        <p:nvSpPr>
          <p:cNvPr id="1295" name="Google Shape;1295;p91"/>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92"/>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 Endurance Comparisons</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301" name="Google Shape;1301;p92"/>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02" name="Google Shape;1302;p92"/>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303" name="Google Shape;1303;p92"/>
          <p:cNvSpPr txBox="1"/>
          <p:nvPr/>
        </p:nvSpPr>
        <p:spPr>
          <a:xfrm>
            <a:off x="1759425" y="4917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304" name="Google Shape;1304;p92"/>
          <p:cNvPicPr preferRelativeResize="0"/>
          <p:nvPr/>
        </p:nvPicPr>
        <p:blipFill>
          <a:blip r:embed="rId4">
            <a:alphaModFix/>
          </a:blip>
          <a:stretch>
            <a:fillRect/>
          </a:stretch>
        </p:blipFill>
        <p:spPr>
          <a:xfrm>
            <a:off x="489200" y="805900"/>
            <a:ext cx="4240449" cy="3555600"/>
          </a:xfrm>
          <a:prstGeom prst="rect">
            <a:avLst/>
          </a:prstGeom>
          <a:noFill/>
          <a:ln w="38100" cap="flat" cmpd="sng">
            <a:solidFill>
              <a:srgbClr val="C8B376"/>
            </a:solidFill>
            <a:prstDash val="solid"/>
            <a:round/>
            <a:headEnd type="none" w="sm" len="sm"/>
            <a:tailEnd type="none" w="sm" len="sm"/>
          </a:ln>
        </p:spPr>
      </p:pic>
      <p:pic>
        <p:nvPicPr>
          <p:cNvPr id="1305" name="Google Shape;1305;p92"/>
          <p:cNvPicPr preferRelativeResize="0"/>
          <p:nvPr/>
        </p:nvPicPr>
        <p:blipFill>
          <a:blip r:embed="rId5">
            <a:alphaModFix/>
          </a:blip>
          <a:stretch>
            <a:fillRect/>
          </a:stretch>
        </p:blipFill>
        <p:spPr>
          <a:xfrm>
            <a:off x="5476103" y="805900"/>
            <a:ext cx="4788024" cy="3555600"/>
          </a:xfrm>
          <a:prstGeom prst="rect">
            <a:avLst/>
          </a:prstGeom>
          <a:noFill/>
          <a:ln w="38100" cap="flat" cmpd="sng">
            <a:solidFill>
              <a:srgbClr val="C8B376"/>
            </a:solidFill>
            <a:prstDash val="solid"/>
            <a:round/>
            <a:headEnd type="none" w="sm" len="sm"/>
            <a:tailEnd type="none" w="sm" len="sm"/>
          </a:ln>
        </p:spPr>
      </p:pic>
      <p:sp>
        <p:nvSpPr>
          <p:cNvPr id="1306" name="Google Shape;1306;p92"/>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a:p>
        </p:txBody>
      </p:sp>
      <p:sp>
        <p:nvSpPr>
          <p:cNvPr id="1307" name="Google Shape;1307;p92"/>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
        <p:nvSpPr>
          <p:cNvPr id="1308" name="Google Shape;1308;p92"/>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93"/>
          <p:cNvSpPr/>
          <p:nvPr/>
        </p:nvSpPr>
        <p:spPr>
          <a:xfrm>
            <a:off x="0" y="0"/>
            <a:ext cx="12208500" cy="5143500"/>
          </a:xfrm>
          <a:prstGeom prst="parallelogram">
            <a:avLst>
              <a:gd name="adj" fmla="val 29000"/>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26_JAN_2017_Florida_Keys_5R_4G_3Bxxxxxxxxxxxxxxxxxxxxxxxxxxxxxxxxxxxxxxxxxxxxxxxxxxxxxxxxxxxxxxxxxxxxxxxxxxxxxxxxxxxxxxxxxxxxxxxxxxxxxx</a:t>
            </a:r>
            <a:endParaRPr sz="1100"/>
          </a:p>
        </p:txBody>
      </p:sp>
      <p:sp>
        <p:nvSpPr>
          <p:cNvPr id="1314" name="Google Shape;1314;p93"/>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Other Marketed Solutions: Weight vs Payload</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pic>
        <p:nvPicPr>
          <p:cNvPr id="1315" name="Google Shape;1315;p93"/>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16" name="Google Shape;1316;p93"/>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317" name="Google Shape;1317;p93"/>
          <p:cNvSpPr txBox="1"/>
          <p:nvPr/>
        </p:nvSpPr>
        <p:spPr>
          <a:xfrm>
            <a:off x="1728100" y="527100"/>
            <a:ext cx="8504700" cy="46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318" name="Google Shape;1318;p93"/>
          <p:cNvPicPr preferRelativeResize="0"/>
          <p:nvPr/>
        </p:nvPicPr>
        <p:blipFill>
          <a:blip r:embed="rId4">
            <a:alphaModFix/>
          </a:blip>
          <a:stretch>
            <a:fillRect/>
          </a:stretch>
        </p:blipFill>
        <p:spPr>
          <a:xfrm>
            <a:off x="141400" y="741100"/>
            <a:ext cx="10232801" cy="4054066"/>
          </a:xfrm>
          <a:prstGeom prst="rect">
            <a:avLst/>
          </a:prstGeom>
          <a:noFill/>
          <a:ln w="38100" cap="flat" cmpd="sng">
            <a:solidFill>
              <a:srgbClr val="C8B376"/>
            </a:solidFill>
            <a:prstDash val="solid"/>
            <a:round/>
            <a:headEnd type="none" w="sm" len="sm"/>
            <a:tailEnd type="none" w="sm" len="sm"/>
          </a:ln>
        </p:spPr>
      </p:pic>
      <p:sp>
        <p:nvSpPr>
          <p:cNvPr id="1319" name="Google Shape;1319;p93"/>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a:p>
        </p:txBody>
      </p:sp>
      <p:sp>
        <p:nvSpPr>
          <p:cNvPr id="1320" name="Google Shape;1320;p93"/>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
        <p:nvSpPr>
          <p:cNvPr id="1321" name="Google Shape;1321;p93"/>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Concept of Operations (CONOPS)</a:t>
            </a:r>
            <a:endParaRPr sz="1100"/>
          </a:p>
        </p:txBody>
      </p:sp>
      <p:sp>
        <p:nvSpPr>
          <p:cNvPr id="223" name="Google Shape;223;p31"/>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31"/>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25" name="Google Shape;225;p31"/>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226" name="Google Shape;226;p31"/>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227" name="Google Shape;227;p31"/>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228" name="Google Shape;228;p31"/>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229" name="Google Shape;229;p31"/>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230" name="Google Shape;230;p31"/>
          <p:cNvSpPr txBox="1">
            <a:spLocks noGrp="1"/>
          </p:cNvSpPr>
          <p:nvPr>
            <p:ph type="sldNum" idx="12"/>
          </p:nvPr>
        </p:nvSpPr>
        <p:spPr>
          <a:xfrm>
            <a:off x="9536202" y="4737675"/>
            <a:ext cx="781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31" name="Google Shape;231;p31"/>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pic>
        <p:nvPicPr>
          <p:cNvPr id="1326" name="Google Shape;1326;p94"/>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27" name="Google Shape;1327;p94"/>
          <p:cNvSpPr txBox="1"/>
          <p:nvPr/>
        </p:nvSpPr>
        <p:spPr>
          <a:xfrm>
            <a:off x="0" y="624950"/>
            <a:ext cx="109071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Confirmation:</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Matlab Wing </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Designer</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ver 1.6</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900" b="1">
                <a:solidFill>
                  <a:schemeClr val="dk1"/>
                </a:solidFill>
                <a:latin typeface="Century Gothic"/>
                <a:ea typeface="Century Gothic"/>
                <a:cs typeface="Century Gothic"/>
                <a:sym typeface="Century Gothic"/>
              </a:rPr>
              <a:t>written by </a:t>
            </a:r>
            <a:endParaRPr sz="19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900" b="1">
                <a:solidFill>
                  <a:schemeClr val="dk1"/>
                </a:solidFill>
                <a:latin typeface="Century Gothic"/>
                <a:ea typeface="Century Gothic"/>
                <a:cs typeface="Century Gothic"/>
                <a:sym typeface="Century Gothic"/>
              </a:rPr>
              <a:t>Phillip J. Root and </a:t>
            </a:r>
            <a:endParaRPr sz="19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900" b="1">
                <a:solidFill>
                  <a:schemeClr val="dk1"/>
                </a:solidFill>
                <a:latin typeface="Century Gothic"/>
                <a:ea typeface="Century Gothic"/>
                <a:cs typeface="Century Gothic"/>
                <a:sym typeface="Century Gothic"/>
              </a:rPr>
              <a:t>John R. Rogers</a:t>
            </a:r>
            <a:endParaRPr sz="19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1328" name="Google Shape;1328;p94"/>
          <p:cNvPicPr preferRelativeResize="0"/>
          <p:nvPr/>
        </p:nvPicPr>
        <p:blipFill>
          <a:blip r:embed="rId4">
            <a:alphaModFix/>
          </a:blip>
          <a:stretch>
            <a:fillRect/>
          </a:stretch>
        </p:blipFill>
        <p:spPr>
          <a:xfrm>
            <a:off x="2226875" y="757725"/>
            <a:ext cx="6347724" cy="3883876"/>
          </a:xfrm>
          <a:prstGeom prst="rect">
            <a:avLst/>
          </a:prstGeom>
          <a:noFill/>
          <a:ln w="38100" cap="flat" cmpd="sng">
            <a:solidFill>
              <a:srgbClr val="C8B376"/>
            </a:solidFill>
            <a:prstDash val="solid"/>
            <a:round/>
            <a:headEnd type="none" w="sm" len="sm"/>
            <a:tailEnd type="none" w="sm" len="sm"/>
          </a:ln>
        </p:spPr>
      </p:pic>
      <p:sp>
        <p:nvSpPr>
          <p:cNvPr id="1329" name="Google Shape;1329;p94"/>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30" name="Google Shape;1330;p94"/>
          <p:cNvSpPr txBox="1">
            <a:spLocks noGrp="1"/>
          </p:cNvSpPr>
          <p:nvPr>
            <p:ph type="sldNum" idx="12"/>
          </p:nvPr>
        </p:nvSpPr>
        <p:spPr>
          <a:xfrm>
            <a:off x="9985803" y="4737675"/>
            <a:ext cx="331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70</a:t>
            </a:fld>
            <a:endParaRPr/>
          </a:p>
        </p:txBody>
      </p:sp>
      <p:graphicFrame>
        <p:nvGraphicFramePr>
          <p:cNvPr id="1331" name="Google Shape;1331;p94"/>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1332" name="Google Shape;1332;p94"/>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NACA 4412 Data</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sp>
        <p:nvSpPr>
          <p:cNvPr id="1333" name="Google Shape;1333;p94"/>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pic>
        <p:nvPicPr>
          <p:cNvPr id="1338" name="Google Shape;1338;p95"/>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39" name="Google Shape;1339;p95"/>
          <p:cNvSpPr txBox="1"/>
          <p:nvPr/>
        </p:nvSpPr>
        <p:spPr>
          <a:xfrm>
            <a:off x="774200" y="606150"/>
            <a:ext cx="96696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Confirmation:</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Baylor-</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NACA 4412</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Wind Tunnel</a:t>
            </a:r>
            <a:endParaRPr sz="2200" b="1">
              <a:solidFill>
                <a:schemeClr val="dk1"/>
              </a:solidFill>
              <a:latin typeface="Century Gothic"/>
              <a:ea typeface="Century Gothic"/>
              <a:cs typeface="Century Gothic"/>
              <a:sym typeface="Century Gothic"/>
            </a:endParaRPr>
          </a:p>
        </p:txBody>
      </p:sp>
      <p:pic>
        <p:nvPicPr>
          <p:cNvPr id="1340" name="Google Shape;1340;p95"/>
          <p:cNvPicPr preferRelativeResize="0"/>
          <p:nvPr/>
        </p:nvPicPr>
        <p:blipFill>
          <a:blip r:embed="rId4">
            <a:alphaModFix/>
          </a:blip>
          <a:stretch>
            <a:fillRect/>
          </a:stretch>
        </p:blipFill>
        <p:spPr>
          <a:xfrm>
            <a:off x="2840425" y="758225"/>
            <a:ext cx="5680623" cy="3820125"/>
          </a:xfrm>
          <a:prstGeom prst="rect">
            <a:avLst/>
          </a:prstGeom>
          <a:noFill/>
          <a:ln w="38100" cap="flat" cmpd="sng">
            <a:solidFill>
              <a:srgbClr val="C8B376"/>
            </a:solidFill>
            <a:prstDash val="solid"/>
            <a:round/>
            <a:headEnd type="none" w="sm" len="sm"/>
            <a:tailEnd type="none" w="sm" len="sm"/>
          </a:ln>
        </p:spPr>
      </p:pic>
      <p:sp>
        <p:nvSpPr>
          <p:cNvPr id="1341" name="Google Shape;1341;p95"/>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42" name="Google Shape;1342;p95"/>
          <p:cNvSpPr txBox="1">
            <a:spLocks noGrp="1"/>
          </p:cNvSpPr>
          <p:nvPr>
            <p:ph type="sldNum" idx="12"/>
          </p:nvPr>
        </p:nvSpPr>
        <p:spPr>
          <a:xfrm>
            <a:off x="9962628" y="4737675"/>
            <a:ext cx="355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a:p>
        </p:txBody>
      </p:sp>
      <p:graphicFrame>
        <p:nvGraphicFramePr>
          <p:cNvPr id="1343" name="Google Shape;1343;p95"/>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1344" name="Google Shape;1344;p95"/>
          <p:cNvSpPr txBox="1"/>
          <p:nvPr/>
        </p:nvSpPr>
        <p:spPr>
          <a:xfrm>
            <a:off x="58113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NACA 4412 Data</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sp>
        <p:nvSpPr>
          <p:cNvPr id="1345" name="Google Shape;1345;p95"/>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pic>
        <p:nvPicPr>
          <p:cNvPr id="1350" name="Google Shape;1350;p96"/>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51" name="Google Shape;1351;p96"/>
          <p:cNvSpPr txBox="1"/>
          <p:nvPr/>
        </p:nvSpPr>
        <p:spPr>
          <a:xfrm>
            <a:off x="581150" y="737250"/>
            <a:ext cx="79503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900" b="1">
                <a:solidFill>
                  <a:schemeClr val="dk1"/>
                </a:solidFill>
                <a:latin typeface="Century Gothic"/>
                <a:ea typeface="Century Gothic"/>
                <a:cs typeface="Century Gothic"/>
                <a:sym typeface="Century Gothic"/>
              </a:rPr>
              <a:t>Validation:</a:t>
            </a:r>
            <a:endParaRPr sz="1900" b="1">
              <a:solidFill>
                <a:schemeClr val="dk1"/>
              </a:solidFill>
              <a:latin typeface="Century Gothic"/>
              <a:ea typeface="Century Gothic"/>
              <a:cs typeface="Century Gothic"/>
              <a:sym typeface="Century Gothic"/>
            </a:endParaRPr>
          </a:p>
          <a:p>
            <a:pPr marL="457200" marR="0" lvl="0"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Matlab Wing Design code (Phillip J. Root and John R. Rogers)</a:t>
            </a:r>
            <a:endParaRPr sz="1900" b="1">
              <a:solidFill>
                <a:schemeClr val="dk1"/>
              </a:solidFill>
              <a:latin typeface="Century Gothic"/>
              <a:ea typeface="Century Gothic"/>
              <a:cs typeface="Century Gothic"/>
              <a:sym typeface="Century Gothic"/>
            </a:endParaRPr>
          </a:p>
          <a:p>
            <a:pPr marL="457200" marR="0" lvl="0"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Baylor NACA 4412 Wind Tunnel Studies</a:t>
            </a:r>
            <a:endParaRPr sz="1900" b="1">
              <a:solidFill>
                <a:schemeClr val="dk1"/>
              </a:solidFill>
              <a:latin typeface="Century Gothic"/>
              <a:ea typeface="Century Gothic"/>
              <a:cs typeface="Century Gothic"/>
              <a:sym typeface="Century Gothic"/>
            </a:endParaRPr>
          </a:p>
          <a:p>
            <a:pPr marL="457200" marR="0" lvl="0" indent="-349250" algn="l" rtl="0">
              <a:spcBef>
                <a:spcPts val="0"/>
              </a:spcBef>
              <a:spcAft>
                <a:spcPts val="0"/>
              </a:spcAft>
              <a:buClr>
                <a:schemeClr val="dk1"/>
              </a:buClr>
              <a:buSzPts val="1900"/>
              <a:buFont typeface="Century Gothic"/>
              <a:buChar char="●"/>
            </a:pPr>
            <a:r>
              <a:rPr lang="en" sz="1900" b="1">
                <a:solidFill>
                  <a:schemeClr val="dk1"/>
                </a:solidFill>
                <a:latin typeface="Century Gothic"/>
                <a:ea typeface="Century Gothic"/>
                <a:cs typeface="Century Gothic"/>
                <a:sym typeface="Century Gothic"/>
              </a:rPr>
              <a:t>Ansys Fluent CFD</a:t>
            </a:r>
            <a:endParaRPr sz="19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endParaRPr sz="1000">
              <a:solidFill>
                <a:schemeClr val="dk1"/>
              </a:solidFill>
            </a:endParaRPr>
          </a:p>
          <a:p>
            <a:pPr marL="0" marR="0" lvl="0" indent="0" algn="l" rtl="0">
              <a:spcBef>
                <a:spcPts val="0"/>
              </a:spcBef>
              <a:spcAft>
                <a:spcPts val="0"/>
              </a:spcAft>
              <a:buNone/>
            </a:pPr>
            <a:r>
              <a:rPr lang="en" sz="1000">
                <a:solidFill>
                  <a:schemeClr val="dk1"/>
                </a:solidFill>
              </a:rPr>
              <a:t>                                                 </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000">
                <a:solidFill>
                  <a:schemeClr val="dk1"/>
                </a:solidFill>
              </a:rPr>
              <a:t>			</a:t>
            </a:r>
            <a:endParaRPr sz="1000">
              <a:solidFill>
                <a:schemeClr val="dk1"/>
              </a:solidFill>
            </a:endParaRPr>
          </a:p>
        </p:txBody>
      </p:sp>
      <p:sp>
        <p:nvSpPr>
          <p:cNvPr id="1352" name="Google Shape;1352;p96"/>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53" name="Google Shape;1353;p96"/>
          <p:cNvSpPr txBox="1">
            <a:spLocks noGrp="1"/>
          </p:cNvSpPr>
          <p:nvPr>
            <p:ph type="sldNum" idx="12"/>
          </p:nvPr>
        </p:nvSpPr>
        <p:spPr>
          <a:xfrm>
            <a:off x="9951053" y="4737675"/>
            <a:ext cx="366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a:p>
        </p:txBody>
      </p:sp>
      <p:sp>
        <p:nvSpPr>
          <p:cNvPr id="1354" name="Google Shape;1354;p96"/>
          <p:cNvSpPr txBox="1"/>
          <p:nvPr/>
        </p:nvSpPr>
        <p:spPr>
          <a:xfrm>
            <a:off x="672800" y="-255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NACA 4412 Data</a:t>
            </a:r>
            <a:endParaRPr sz="1100"/>
          </a:p>
        </p:txBody>
      </p:sp>
      <p:graphicFrame>
        <p:nvGraphicFramePr>
          <p:cNvPr id="1355" name="Google Shape;1355;p96"/>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1356" name="Google Shape;1356;p96"/>
          <p:cNvPicPr preferRelativeResize="0"/>
          <p:nvPr/>
        </p:nvPicPr>
        <p:blipFill>
          <a:blip r:embed="rId4">
            <a:alphaModFix/>
          </a:blip>
          <a:stretch>
            <a:fillRect/>
          </a:stretch>
        </p:blipFill>
        <p:spPr>
          <a:xfrm>
            <a:off x="2297338" y="2241318"/>
            <a:ext cx="4747124" cy="1846382"/>
          </a:xfrm>
          <a:prstGeom prst="rect">
            <a:avLst/>
          </a:prstGeom>
          <a:noFill/>
          <a:ln w="38100" cap="flat" cmpd="sng">
            <a:solidFill>
              <a:srgbClr val="C8B376"/>
            </a:solidFill>
            <a:prstDash val="solid"/>
            <a:round/>
            <a:headEnd type="none" w="sm" len="sm"/>
            <a:tailEnd type="none" w="sm" len="sm"/>
          </a:ln>
        </p:spPr>
      </p:pic>
      <p:sp>
        <p:nvSpPr>
          <p:cNvPr id="1357" name="Google Shape;1357;p96"/>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pic>
        <p:nvPicPr>
          <p:cNvPr id="1362" name="Google Shape;1362;p97"/>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63" name="Google Shape;1363;p97"/>
          <p:cNvSpPr txBox="1"/>
          <p:nvPr/>
        </p:nvSpPr>
        <p:spPr>
          <a:xfrm>
            <a:off x="51050" y="606150"/>
            <a:ext cx="9669600" cy="3669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Confirmation: CFD - Computational Fluid Dynamics</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Ansys Fluent</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Cl = 1.1553</a:t>
            </a:r>
            <a:endParaRPr sz="22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2200" b="1">
                <a:solidFill>
                  <a:schemeClr val="dk1"/>
                </a:solidFill>
                <a:latin typeface="Century Gothic"/>
                <a:ea typeface="Century Gothic"/>
                <a:cs typeface="Century Gothic"/>
                <a:sym typeface="Century Gothic"/>
              </a:rPr>
              <a:t>Cd = 0.0227</a:t>
            </a:r>
            <a:endParaRPr sz="2200" b="1">
              <a:solidFill>
                <a:schemeClr val="dk1"/>
              </a:solidFill>
              <a:latin typeface="Century Gothic"/>
              <a:ea typeface="Century Gothic"/>
              <a:cs typeface="Century Gothic"/>
              <a:sym typeface="Century Gothic"/>
            </a:endParaRPr>
          </a:p>
        </p:txBody>
      </p:sp>
      <p:sp>
        <p:nvSpPr>
          <p:cNvPr id="1364" name="Google Shape;1364;p97"/>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65" name="Google Shape;1365;p97"/>
          <p:cNvSpPr txBox="1">
            <a:spLocks noGrp="1"/>
          </p:cNvSpPr>
          <p:nvPr>
            <p:ph type="sldNum" idx="12"/>
          </p:nvPr>
        </p:nvSpPr>
        <p:spPr>
          <a:xfrm>
            <a:off x="10008978" y="4737675"/>
            <a:ext cx="308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a:p>
        </p:txBody>
      </p:sp>
      <p:graphicFrame>
        <p:nvGraphicFramePr>
          <p:cNvPr id="1366" name="Google Shape;1366;p97"/>
          <p:cNvGraphicFramePr/>
          <p:nvPr/>
        </p:nvGraphicFramePr>
        <p:xfrm>
          <a:off x="8643100" y="780197"/>
          <a:ext cx="1429475" cy="3383040"/>
        </p:xfrm>
        <a:graphic>
          <a:graphicData uri="http://schemas.openxmlformats.org/drawingml/2006/table">
            <a:tbl>
              <a:tblPr>
                <a:noFill/>
                <a:tableStyleId>{0FD32931-E195-47BC-A05E-236D1704FF6A}</a:tableStyleId>
              </a:tblPr>
              <a:tblGrid>
                <a:gridCol w="716825">
                  <a:extLst>
                    <a:ext uri="{9D8B030D-6E8A-4147-A177-3AD203B41FA5}">
                      <a16:colId xmlns:a16="http://schemas.microsoft.com/office/drawing/2014/main" val="20000"/>
                    </a:ext>
                  </a:extLst>
                </a:gridCol>
                <a:gridCol w="712650">
                  <a:extLst>
                    <a:ext uri="{9D8B030D-6E8A-4147-A177-3AD203B41FA5}">
                      <a16:colId xmlns:a16="http://schemas.microsoft.com/office/drawing/2014/main" val="20001"/>
                    </a:ext>
                  </a:extLst>
                </a:gridCol>
              </a:tblGrid>
              <a:tr h="303975">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03975">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303975">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03975">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3975">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03975">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303975">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303975">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pic>
        <p:nvPicPr>
          <p:cNvPr id="1367" name="Google Shape;1367;p97"/>
          <p:cNvPicPr preferRelativeResize="0"/>
          <p:nvPr/>
        </p:nvPicPr>
        <p:blipFill>
          <a:blip r:embed="rId4">
            <a:alphaModFix/>
          </a:blip>
          <a:stretch>
            <a:fillRect/>
          </a:stretch>
        </p:blipFill>
        <p:spPr>
          <a:xfrm>
            <a:off x="1958427" y="1176399"/>
            <a:ext cx="6497149" cy="2527051"/>
          </a:xfrm>
          <a:prstGeom prst="rect">
            <a:avLst/>
          </a:prstGeom>
          <a:noFill/>
          <a:ln w="38100" cap="flat" cmpd="sng">
            <a:solidFill>
              <a:srgbClr val="C8B376"/>
            </a:solidFill>
            <a:prstDash val="solid"/>
            <a:round/>
            <a:headEnd type="none" w="sm" len="sm"/>
            <a:tailEnd type="none" w="sm" len="sm"/>
          </a:ln>
        </p:spPr>
      </p:pic>
      <p:sp>
        <p:nvSpPr>
          <p:cNvPr id="1368" name="Google Shape;1368;p97"/>
          <p:cNvSpPr txBox="1"/>
          <p:nvPr/>
        </p:nvSpPr>
        <p:spPr>
          <a:xfrm>
            <a:off x="609588" y="85800"/>
            <a:ext cx="7996200" cy="41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NACA 4412 Data</a:t>
            </a:r>
            <a:endParaRPr sz="1100">
              <a:solidFill>
                <a:schemeClr val="dk1"/>
              </a:solidFill>
            </a:endParaRPr>
          </a:p>
          <a:p>
            <a:pPr marL="2286000" lvl="0" indent="0" algn="l" rtl="0">
              <a:spcBef>
                <a:spcPts val="0"/>
              </a:spcBef>
              <a:spcAft>
                <a:spcPts val="0"/>
              </a:spcAft>
              <a:buClr>
                <a:schemeClr val="dk1"/>
              </a:buClr>
              <a:buFont typeface="Arial"/>
              <a:buNone/>
            </a:pPr>
            <a:endParaRPr sz="2300" b="1">
              <a:solidFill>
                <a:schemeClr val="dk1"/>
              </a:solidFill>
              <a:latin typeface="Century Gothic"/>
              <a:ea typeface="Century Gothic"/>
              <a:cs typeface="Century Gothic"/>
              <a:sym typeface="Century Gothic"/>
            </a:endParaRPr>
          </a:p>
        </p:txBody>
      </p:sp>
      <p:sp>
        <p:nvSpPr>
          <p:cNvPr id="1369" name="Google Shape;1369;p97"/>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pic>
        <p:nvPicPr>
          <p:cNvPr id="1374" name="Google Shape;1374;p98"/>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75" name="Google Shape;1375;p98"/>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76" name="Google Shape;1376;p98"/>
          <p:cNvSpPr txBox="1">
            <a:spLocks noGrp="1"/>
          </p:cNvSpPr>
          <p:nvPr>
            <p:ph type="sldNum" idx="12"/>
          </p:nvPr>
        </p:nvSpPr>
        <p:spPr>
          <a:xfrm>
            <a:off x="9550827" y="4737675"/>
            <a:ext cx="766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74</a:t>
            </a:fld>
            <a:endParaRPr/>
          </a:p>
        </p:txBody>
      </p:sp>
      <p:sp>
        <p:nvSpPr>
          <p:cNvPr id="1377" name="Google Shape;1377;p98"/>
          <p:cNvSpPr txBox="1"/>
          <p:nvPr/>
        </p:nvSpPr>
        <p:spPr>
          <a:xfrm>
            <a:off x="672800" y="0"/>
            <a:ext cx="7996200" cy="592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Aerodynamics and Wing Design: Wing Specifications</a:t>
            </a:r>
            <a:endParaRPr sz="1100"/>
          </a:p>
        </p:txBody>
      </p:sp>
      <p:graphicFrame>
        <p:nvGraphicFramePr>
          <p:cNvPr id="1378" name="Google Shape;1378;p98"/>
          <p:cNvGraphicFramePr/>
          <p:nvPr/>
        </p:nvGraphicFramePr>
        <p:xfrm>
          <a:off x="2724350" y="1068622"/>
          <a:ext cx="3893100" cy="3669050"/>
        </p:xfrm>
        <a:graphic>
          <a:graphicData uri="http://schemas.openxmlformats.org/drawingml/2006/table">
            <a:tbl>
              <a:tblPr>
                <a:noFill/>
                <a:tableStyleId>{0FD32931-E195-47BC-A05E-236D1704FF6A}</a:tableStyleId>
              </a:tblPr>
              <a:tblGrid>
                <a:gridCol w="1952250">
                  <a:extLst>
                    <a:ext uri="{9D8B030D-6E8A-4147-A177-3AD203B41FA5}">
                      <a16:colId xmlns:a16="http://schemas.microsoft.com/office/drawing/2014/main" val="20000"/>
                    </a:ext>
                  </a:extLst>
                </a:gridCol>
                <a:gridCol w="1940850">
                  <a:extLst>
                    <a:ext uri="{9D8B030D-6E8A-4147-A177-3AD203B41FA5}">
                      <a16:colId xmlns:a16="http://schemas.microsoft.com/office/drawing/2014/main" val="20001"/>
                    </a:ext>
                  </a:extLst>
                </a:gridCol>
              </a:tblGrid>
              <a:tr h="398050">
                <a:tc>
                  <a:txBody>
                    <a:bodyPr/>
                    <a:lstStyle/>
                    <a:p>
                      <a:pPr marL="0" lvl="0" indent="0" algn="ctr" rtl="0">
                        <a:spcBef>
                          <a:spcPts val="0"/>
                        </a:spcBef>
                        <a:spcAft>
                          <a:spcPts val="0"/>
                        </a:spcAft>
                        <a:buNone/>
                      </a:pPr>
                      <a:r>
                        <a:rPr lang="en" b="1"/>
                        <a:t>Parameter: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b="1"/>
                        <a:t>Specification: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98050">
                <a:tc>
                  <a:txBody>
                    <a:bodyPr/>
                    <a:lstStyle/>
                    <a:p>
                      <a:pPr marL="0" lvl="0" indent="0" algn="l" rtl="0">
                        <a:spcBef>
                          <a:spcPts val="0"/>
                        </a:spcBef>
                        <a:spcAft>
                          <a:spcPts val="0"/>
                        </a:spcAft>
                        <a:buNone/>
                      </a:pPr>
                      <a:r>
                        <a:rPr lang="en" b="1"/>
                        <a:t>Span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t>10ft</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1"/>
                  </a:ext>
                </a:extLst>
              </a:tr>
              <a:tr h="398050">
                <a:tc>
                  <a:txBody>
                    <a:bodyPr/>
                    <a:lstStyle/>
                    <a:p>
                      <a:pPr marL="0" lvl="0" indent="0" algn="l" rtl="0">
                        <a:spcBef>
                          <a:spcPts val="0"/>
                        </a:spcBef>
                        <a:spcAft>
                          <a:spcPts val="0"/>
                        </a:spcAft>
                        <a:buNone/>
                      </a:pPr>
                      <a:r>
                        <a:rPr lang="en" b="1">
                          <a:solidFill>
                            <a:schemeClr val="dk1"/>
                          </a:solidFill>
                        </a:rPr>
                        <a:t>AR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solidFill>
                            <a:schemeClr val="dk1"/>
                          </a:solidFill>
                        </a:rPr>
                        <a:t>15.59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2"/>
                  </a:ext>
                </a:extLst>
              </a:tr>
              <a:tr h="398050">
                <a:tc>
                  <a:txBody>
                    <a:bodyPr/>
                    <a:lstStyle/>
                    <a:p>
                      <a:pPr marL="0" lvl="0" indent="0" algn="l" rtl="0">
                        <a:spcBef>
                          <a:spcPts val="0"/>
                        </a:spcBef>
                        <a:spcAft>
                          <a:spcPts val="0"/>
                        </a:spcAft>
                        <a:buNone/>
                      </a:pPr>
                      <a:r>
                        <a:rPr lang="en" b="1"/>
                        <a:t>Chord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t>12in</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3"/>
                  </a:ext>
                </a:extLst>
              </a:tr>
              <a:tr h="398050">
                <a:tc>
                  <a:txBody>
                    <a:bodyPr/>
                    <a:lstStyle/>
                    <a:p>
                      <a:pPr marL="0" lvl="0" indent="0" algn="l" rtl="0">
                        <a:spcBef>
                          <a:spcPts val="0"/>
                        </a:spcBef>
                        <a:spcAft>
                          <a:spcPts val="0"/>
                        </a:spcAft>
                        <a:buNone/>
                      </a:pPr>
                      <a:r>
                        <a:rPr lang="en" b="1"/>
                        <a:t>Taper</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t>0.283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4"/>
                  </a:ext>
                </a:extLst>
              </a:tr>
              <a:tr h="484650">
                <a:tc>
                  <a:txBody>
                    <a:bodyPr/>
                    <a:lstStyle/>
                    <a:p>
                      <a:pPr marL="0" lvl="0" indent="0" algn="l" rtl="0">
                        <a:spcBef>
                          <a:spcPts val="0"/>
                        </a:spcBef>
                        <a:spcAft>
                          <a:spcPts val="0"/>
                        </a:spcAft>
                        <a:buNone/>
                      </a:pPr>
                      <a:r>
                        <a:rPr lang="en" b="1"/>
                        <a:t>Airfoil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t>NACA 4412</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5"/>
                  </a:ext>
                </a:extLst>
              </a:tr>
              <a:tr h="398050">
                <a:tc>
                  <a:txBody>
                    <a:bodyPr/>
                    <a:lstStyle/>
                    <a:p>
                      <a:pPr marL="0" lvl="0" indent="0" algn="l" rtl="0">
                        <a:spcBef>
                          <a:spcPts val="0"/>
                        </a:spcBef>
                        <a:spcAft>
                          <a:spcPts val="0"/>
                        </a:spcAft>
                        <a:buNone/>
                      </a:pPr>
                      <a:r>
                        <a:rPr lang="en" b="1"/>
                        <a:t>Cl</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solidFill>
                            <a:schemeClr val="dk1"/>
                          </a:solidFill>
                        </a:rPr>
                        <a:t>1.118</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6"/>
                  </a:ext>
                </a:extLst>
              </a:tr>
              <a:tr h="398050">
                <a:tc>
                  <a:txBody>
                    <a:bodyPr/>
                    <a:lstStyle/>
                    <a:p>
                      <a:pPr marL="0" lvl="0" indent="0" algn="l" rtl="0">
                        <a:spcBef>
                          <a:spcPts val="0"/>
                        </a:spcBef>
                        <a:spcAft>
                          <a:spcPts val="0"/>
                        </a:spcAft>
                        <a:buNone/>
                      </a:pPr>
                      <a:r>
                        <a:rPr lang="en" b="1"/>
                        <a:t>Cd</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t>0.063</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7"/>
                  </a:ext>
                </a:extLst>
              </a:tr>
              <a:tr h="398050">
                <a:tc>
                  <a:txBody>
                    <a:bodyPr/>
                    <a:lstStyle/>
                    <a:p>
                      <a:pPr marL="0" lvl="0" indent="0" algn="l" rtl="0">
                        <a:spcBef>
                          <a:spcPts val="0"/>
                        </a:spcBef>
                        <a:spcAft>
                          <a:spcPts val="0"/>
                        </a:spcAft>
                        <a:buNone/>
                      </a:pPr>
                      <a:r>
                        <a:rPr lang="en" b="1"/>
                        <a:t>AoA</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tc>
                  <a:txBody>
                    <a:bodyPr/>
                    <a:lstStyle/>
                    <a:p>
                      <a:pPr marL="0" lvl="0" indent="0" algn="l" rtl="0">
                        <a:spcBef>
                          <a:spcPts val="0"/>
                        </a:spcBef>
                        <a:spcAft>
                          <a:spcPts val="0"/>
                        </a:spcAft>
                        <a:buNone/>
                      </a:pPr>
                      <a:r>
                        <a:rPr lang="en" b="1">
                          <a:solidFill>
                            <a:schemeClr val="dk1"/>
                          </a:solidFill>
                        </a:rPr>
                        <a:t>7.989°</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8"/>
                  </a:ext>
                </a:extLst>
              </a:tr>
            </a:tbl>
          </a:graphicData>
        </a:graphic>
      </p:graphicFrame>
      <p:sp>
        <p:nvSpPr>
          <p:cNvPr id="1379" name="Google Shape;1379;p98"/>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99"/>
          <p:cNvSpPr txBox="1"/>
          <p:nvPr/>
        </p:nvSpPr>
        <p:spPr>
          <a:xfrm>
            <a:off x="609600" y="0"/>
            <a:ext cx="86106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Aircraft Dynamics </a:t>
            </a:r>
            <a:endParaRPr sz="1100"/>
          </a:p>
        </p:txBody>
      </p:sp>
      <p:pic>
        <p:nvPicPr>
          <p:cNvPr id="1385" name="Google Shape;1385;p99"/>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386" name="Google Shape;1386;p99"/>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387" name="Google Shape;1387;p99"/>
          <p:cNvSpPr txBox="1">
            <a:spLocks noGrp="1"/>
          </p:cNvSpPr>
          <p:nvPr>
            <p:ph type="sldNum" idx="12"/>
          </p:nvPr>
        </p:nvSpPr>
        <p:spPr>
          <a:xfrm>
            <a:off x="9893127" y="4737675"/>
            <a:ext cx="424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a:p>
        </p:txBody>
      </p:sp>
      <p:sp>
        <p:nvSpPr>
          <p:cNvPr id="1388" name="Google Shape;1388;p99"/>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389" name="Google Shape;1389;p99"/>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390" name="Google Shape;1390;p99"/>
          <p:cNvSpPr txBox="1"/>
          <p:nvPr/>
        </p:nvSpPr>
        <p:spPr>
          <a:xfrm>
            <a:off x="896350" y="793563"/>
            <a:ext cx="5350800" cy="3669000"/>
          </a:xfrm>
          <a:prstGeom prst="rect">
            <a:avLst/>
          </a:prstGeom>
          <a:noFill/>
          <a:ln>
            <a:noFill/>
          </a:ln>
        </p:spPr>
        <p:txBody>
          <a:bodyPr spcFirstLastPara="1" wrap="square" lIns="68575" tIns="34275" rIns="68575" bIns="34275" anchor="t" anchorCtr="0">
            <a:noAutofit/>
          </a:bodyPr>
          <a:lstStyle/>
          <a:p>
            <a:pPr marL="0" lvl="0" indent="0" algn="r" rtl="0">
              <a:lnSpc>
                <a:spcPct val="115000"/>
              </a:lnSpc>
              <a:spcBef>
                <a:spcPts val="0"/>
              </a:spcBef>
              <a:spcAft>
                <a:spcPts val="0"/>
              </a:spcAft>
              <a:buNone/>
            </a:pPr>
            <a:endParaRPr sz="1000">
              <a:highlight>
                <a:srgbClr val="FFFFFF"/>
              </a:highlight>
            </a:endParaRPr>
          </a:p>
          <a:p>
            <a:pPr marL="0" lvl="0" indent="0" algn="l" rtl="0">
              <a:lnSpc>
                <a:spcPct val="115000"/>
              </a:lnSpc>
              <a:spcBef>
                <a:spcPts val="0"/>
              </a:spcBef>
              <a:spcAft>
                <a:spcPts val="0"/>
              </a:spcAft>
              <a:buNone/>
            </a:pPr>
            <a:r>
              <a:rPr lang="en" sz="2200" b="1">
                <a:solidFill>
                  <a:schemeClr val="dk1"/>
                </a:solidFill>
                <a:latin typeface="Century Gothic"/>
                <a:ea typeface="Century Gothic"/>
                <a:cs typeface="Century Gothic"/>
                <a:sym typeface="Century Gothic"/>
              </a:rPr>
              <a:t>Pitch Stiffness</a:t>
            </a: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600" b="1">
                <a:solidFill>
                  <a:schemeClr val="dk1"/>
                </a:solidFill>
                <a:latin typeface="Century Gothic"/>
                <a:ea typeface="Century Gothic"/>
                <a:cs typeface="Century Gothic"/>
                <a:sym typeface="Century Gothic"/>
              </a:rPr>
              <a:t>Range of Values</a:t>
            </a:r>
            <a:endParaRPr sz="1600" b="1">
              <a:solidFill>
                <a:schemeClr val="dk1"/>
              </a:solidFill>
              <a:latin typeface="Century Gothic"/>
              <a:ea typeface="Century Gothic"/>
              <a:cs typeface="Century Gothic"/>
              <a:sym typeface="Century Gothic"/>
            </a:endParaRPr>
          </a:p>
          <a:p>
            <a:pPr marL="914400" lvl="2"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Static Margin: 0.25 - 0.32 </a:t>
            </a:r>
            <a:r>
              <a:rPr lang="en" sz="1600" b="1" i="1">
                <a:solidFill>
                  <a:schemeClr val="dk1"/>
                </a:solidFill>
                <a:latin typeface="Century Gothic"/>
                <a:ea typeface="Century Gothic"/>
                <a:cs typeface="Century Gothic"/>
                <a:sym typeface="Century Gothic"/>
              </a:rPr>
              <a:t>%</a:t>
            </a:r>
            <a:endParaRPr sz="1600" b="1" i="1">
              <a:solidFill>
                <a:schemeClr val="dk1"/>
              </a:solidFill>
              <a:latin typeface="Century Gothic"/>
              <a:ea typeface="Century Gothic"/>
              <a:cs typeface="Century Gothic"/>
              <a:sym typeface="Century Gothic"/>
            </a:endParaRPr>
          </a:p>
          <a:p>
            <a:pPr marL="914400" lvl="2"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Horizontal Tail Volume: 0.33 - 0.42 </a:t>
            </a:r>
            <a:r>
              <a:rPr lang="en" sz="1700" b="1" i="1">
                <a:solidFill>
                  <a:schemeClr val="dk1"/>
                </a:solidFill>
                <a:latin typeface="Century Gothic"/>
                <a:ea typeface="Century Gothic"/>
                <a:cs typeface="Century Gothic"/>
                <a:sym typeface="Century Gothic"/>
              </a:rPr>
              <a:t>ft</a:t>
            </a:r>
            <a:r>
              <a:rPr lang="en" sz="1700" b="1" i="1" baseline="30000">
                <a:solidFill>
                  <a:schemeClr val="dk1"/>
                </a:solidFill>
                <a:latin typeface="Century Gothic"/>
                <a:ea typeface="Century Gothic"/>
                <a:cs typeface="Century Gothic"/>
                <a:sym typeface="Century Gothic"/>
              </a:rPr>
              <a:t>3</a:t>
            </a:r>
            <a:endParaRPr sz="1600" b="1" i="1">
              <a:solidFill>
                <a:schemeClr val="dk1"/>
              </a:solidFill>
              <a:latin typeface="Century Gothic"/>
              <a:ea typeface="Century Gothic"/>
              <a:cs typeface="Century Gothic"/>
              <a:sym typeface="Century Gothic"/>
            </a:endParaRPr>
          </a:p>
          <a:p>
            <a:pPr marL="914400" lvl="2"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Horizontal Weight: 0.58 - 0.75 </a:t>
            </a:r>
            <a:r>
              <a:rPr lang="en" sz="1600" b="1" i="1">
                <a:solidFill>
                  <a:schemeClr val="dk1"/>
                </a:solidFill>
                <a:latin typeface="Century Gothic"/>
                <a:ea typeface="Century Gothic"/>
                <a:cs typeface="Century Gothic"/>
                <a:sym typeface="Century Gothic"/>
              </a:rPr>
              <a:t>lbs</a:t>
            </a:r>
            <a:endParaRPr sz="1600" b="1" i="1">
              <a:solidFill>
                <a:schemeClr val="dk1"/>
              </a:solidFill>
              <a:latin typeface="Century Gothic"/>
              <a:ea typeface="Century Gothic"/>
              <a:cs typeface="Century Gothic"/>
              <a:sym typeface="Century Gothic"/>
            </a:endParaRPr>
          </a:p>
          <a:p>
            <a:pPr marL="914400" lvl="2" indent="-330200" algn="l" rtl="0">
              <a:lnSpc>
                <a:spcPct val="115000"/>
              </a:lnSpc>
              <a:spcBef>
                <a:spcPts val="0"/>
              </a:spcBef>
              <a:spcAft>
                <a:spcPts val="0"/>
              </a:spcAft>
              <a:buClr>
                <a:schemeClr val="dk1"/>
              </a:buClr>
              <a:buSzPts val="1600"/>
              <a:buFont typeface="Century Gothic"/>
              <a:buChar char="-"/>
            </a:pPr>
            <a:r>
              <a:rPr lang="en" sz="1600" b="1">
                <a:solidFill>
                  <a:schemeClr val="dk1"/>
                </a:solidFill>
                <a:latin typeface="Century Gothic"/>
                <a:ea typeface="Century Gothic"/>
                <a:cs typeface="Century Gothic"/>
                <a:sym typeface="Century Gothic"/>
              </a:rPr>
              <a:t>Horizontal Surface Area: 0.71 - 0.91 </a:t>
            </a:r>
            <a:r>
              <a:rPr lang="en" sz="1700" b="1" i="1">
                <a:solidFill>
                  <a:schemeClr val="dk1"/>
                </a:solidFill>
                <a:latin typeface="Century Gothic"/>
                <a:ea typeface="Century Gothic"/>
                <a:cs typeface="Century Gothic"/>
                <a:sym typeface="Century Gothic"/>
              </a:rPr>
              <a:t>ft</a:t>
            </a:r>
            <a:r>
              <a:rPr lang="en" sz="1700" b="1" i="1" baseline="30000">
                <a:solidFill>
                  <a:schemeClr val="dk1"/>
                </a:solidFill>
                <a:latin typeface="Century Gothic"/>
                <a:ea typeface="Century Gothic"/>
                <a:cs typeface="Century Gothic"/>
                <a:sym typeface="Century Gothic"/>
              </a:rPr>
              <a:t>2</a:t>
            </a:r>
            <a:endParaRPr sz="2300" b="1">
              <a:solidFill>
                <a:schemeClr val="dk1"/>
              </a:solidFill>
              <a:latin typeface="Century Gothic"/>
              <a:ea typeface="Century Gothic"/>
              <a:cs typeface="Century Gothic"/>
              <a:sym typeface="Century Gothic"/>
            </a:endParaRPr>
          </a:p>
          <a:p>
            <a:pPr marL="914400" lvl="2" indent="-342900" algn="l" rtl="0">
              <a:lnSpc>
                <a:spcPct val="115000"/>
              </a:lnSpc>
              <a:spcBef>
                <a:spcPts val="0"/>
              </a:spcBef>
              <a:spcAft>
                <a:spcPts val="0"/>
              </a:spcAft>
              <a:buClr>
                <a:schemeClr val="dk1"/>
              </a:buClr>
              <a:buSzPts val="1800"/>
              <a:buFont typeface="Century Gothic"/>
              <a:buChar char="-"/>
            </a:pPr>
            <a:r>
              <a:rPr lang="en" sz="1600" b="1">
                <a:solidFill>
                  <a:schemeClr val="dk1"/>
                </a:solidFill>
                <a:latin typeface="Century Gothic"/>
                <a:ea typeface="Century Gothic"/>
                <a:cs typeface="Century Gothic"/>
                <a:sym typeface="Century Gothic"/>
              </a:rPr>
              <a:t>Horizontal Span: 1.41 - 1.81</a:t>
            </a:r>
            <a:r>
              <a:rPr lang="en" sz="1800" b="1">
                <a:solidFill>
                  <a:schemeClr val="dk1"/>
                </a:solidFill>
                <a:latin typeface="Century Gothic"/>
                <a:ea typeface="Century Gothic"/>
                <a:cs typeface="Century Gothic"/>
                <a:sym typeface="Century Gothic"/>
              </a:rPr>
              <a:t> ft</a:t>
            </a:r>
            <a:endParaRPr sz="1800" b="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1391" name="Google Shape;1391;p99"/>
          <p:cNvPicPr preferRelativeResize="0"/>
          <p:nvPr/>
        </p:nvPicPr>
        <p:blipFill>
          <a:blip r:embed="rId4">
            <a:alphaModFix/>
          </a:blip>
          <a:stretch>
            <a:fillRect/>
          </a:stretch>
        </p:blipFill>
        <p:spPr>
          <a:xfrm>
            <a:off x="3754275" y="954700"/>
            <a:ext cx="2448975" cy="415450"/>
          </a:xfrm>
          <a:prstGeom prst="rect">
            <a:avLst/>
          </a:prstGeom>
          <a:noFill/>
          <a:ln>
            <a:noFill/>
          </a:ln>
        </p:spPr>
      </p:pic>
      <p:pic>
        <p:nvPicPr>
          <p:cNvPr id="1392" name="Google Shape;1392;p99"/>
          <p:cNvPicPr preferRelativeResize="0"/>
          <p:nvPr/>
        </p:nvPicPr>
        <p:blipFill>
          <a:blip r:embed="rId5">
            <a:alphaModFix/>
          </a:blip>
          <a:stretch>
            <a:fillRect/>
          </a:stretch>
        </p:blipFill>
        <p:spPr>
          <a:xfrm>
            <a:off x="6289950" y="1069001"/>
            <a:ext cx="3872849" cy="2904625"/>
          </a:xfrm>
          <a:prstGeom prst="rect">
            <a:avLst/>
          </a:prstGeom>
          <a:noFill/>
          <a:ln w="38100" cap="flat" cmpd="sng">
            <a:solidFill>
              <a:srgbClr val="C8B376"/>
            </a:solidFill>
            <a:prstDash val="solid"/>
            <a:round/>
            <a:headEnd type="none" w="sm" len="sm"/>
            <a:tailEnd type="none" w="sm" len="sm"/>
          </a:ln>
        </p:spPr>
      </p:pic>
      <p:sp>
        <p:nvSpPr>
          <p:cNvPr id="1393" name="Google Shape;1393;p99"/>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6"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00"/>
          <p:cNvSpPr txBox="1"/>
          <p:nvPr/>
        </p:nvSpPr>
        <p:spPr>
          <a:xfrm>
            <a:off x="609600" y="0"/>
            <a:ext cx="8610600" cy="5922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a:solidFill>
                  <a:schemeClr val="dk1"/>
                </a:solidFill>
                <a:latin typeface="Century Gothic"/>
                <a:ea typeface="Century Gothic"/>
                <a:cs typeface="Century Gothic"/>
                <a:sym typeface="Century Gothic"/>
              </a:rPr>
              <a:t>Aircraft Dynamics </a:t>
            </a:r>
            <a:endParaRPr sz="1100"/>
          </a:p>
        </p:txBody>
      </p:sp>
      <p:pic>
        <p:nvPicPr>
          <p:cNvPr id="1399" name="Google Shape;1399;p100"/>
          <p:cNvPicPr preferRelativeResize="0"/>
          <p:nvPr/>
        </p:nvPicPr>
        <p:blipFill rotWithShape="1">
          <a:blip r:embed="rId3">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400" name="Google Shape;1400;p100"/>
          <p:cNvSpPr/>
          <p:nvPr/>
        </p:nvSpPr>
        <p:spPr>
          <a:xfrm rot="10800000">
            <a:off x="0" y="592250"/>
            <a:ext cx="10515600" cy="57900"/>
          </a:xfrm>
          <a:prstGeom prst="rect">
            <a:avLst/>
          </a:prstGeom>
          <a:gradFill>
            <a:gsLst>
              <a:gs pos="0">
                <a:schemeClr val="dk1"/>
              </a:gs>
              <a:gs pos="80000">
                <a:srgbClr val="C8B376"/>
              </a:gs>
              <a:gs pos="100000">
                <a:srgbClr val="C8B376">
                  <a:alpha val="0"/>
                </a:srgbClr>
              </a:gs>
              <a:gs pos="100000">
                <a:srgbClr val="C8B376">
                  <a:alpha val="0"/>
                </a:srgbClr>
              </a:gs>
            </a:gsLst>
            <a:lin ang="10801400"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1401" name="Google Shape;1401;p100"/>
          <p:cNvSpPr txBox="1">
            <a:spLocks noGrp="1"/>
          </p:cNvSpPr>
          <p:nvPr>
            <p:ph type="sldNum" idx="12"/>
          </p:nvPr>
        </p:nvSpPr>
        <p:spPr>
          <a:xfrm>
            <a:off x="9985803" y="4737675"/>
            <a:ext cx="331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a:p>
        </p:txBody>
      </p:sp>
      <p:sp>
        <p:nvSpPr>
          <p:cNvPr id="1402" name="Google Shape;1402;p100"/>
          <p:cNvSpPr txBox="1"/>
          <p:nvPr/>
        </p:nvSpPr>
        <p:spPr>
          <a:xfrm>
            <a:off x="262850" y="686825"/>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403" name="Google Shape;1403;p100"/>
          <p:cNvSpPr txBox="1"/>
          <p:nvPr/>
        </p:nvSpPr>
        <p:spPr>
          <a:xfrm>
            <a:off x="129650" y="657200"/>
            <a:ext cx="7332300" cy="3669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endParaRPr sz="1800">
              <a:solidFill>
                <a:srgbClr val="6AA84F"/>
              </a:solidFill>
              <a:latin typeface="Century Gothic"/>
              <a:ea typeface="Century Gothic"/>
              <a:cs typeface="Century Gothic"/>
              <a:sym typeface="Century Gothic"/>
            </a:endParaRPr>
          </a:p>
        </p:txBody>
      </p:sp>
      <p:sp>
        <p:nvSpPr>
          <p:cNvPr id="1404" name="Google Shape;1404;p100"/>
          <p:cNvSpPr txBox="1"/>
          <p:nvPr/>
        </p:nvSpPr>
        <p:spPr>
          <a:xfrm>
            <a:off x="909725" y="737250"/>
            <a:ext cx="5604000" cy="3669000"/>
          </a:xfrm>
          <a:prstGeom prst="rect">
            <a:avLst/>
          </a:prstGeom>
          <a:noFill/>
          <a:ln>
            <a:noFill/>
          </a:ln>
        </p:spPr>
        <p:txBody>
          <a:bodyPr spcFirstLastPara="1" wrap="square" lIns="68575" tIns="34275" rIns="68575" bIns="34275" anchor="t" anchorCtr="0">
            <a:noAutofit/>
          </a:bodyPr>
          <a:lstStyle/>
          <a:p>
            <a:pPr marL="0" lvl="0" indent="0" algn="r" rtl="0">
              <a:lnSpc>
                <a:spcPct val="115000"/>
              </a:lnSpc>
              <a:spcBef>
                <a:spcPts val="0"/>
              </a:spcBef>
              <a:spcAft>
                <a:spcPts val="0"/>
              </a:spcAft>
              <a:buNone/>
            </a:pPr>
            <a:endParaRPr sz="1000">
              <a:highlight>
                <a:srgbClr val="FFFFFF"/>
              </a:highlight>
            </a:endParaRPr>
          </a:p>
          <a:p>
            <a:pPr marL="0" lvl="0" indent="0" algn="l" rtl="0">
              <a:lnSpc>
                <a:spcPct val="115000"/>
              </a:lnSpc>
              <a:spcBef>
                <a:spcPts val="0"/>
              </a:spcBef>
              <a:spcAft>
                <a:spcPts val="0"/>
              </a:spcAft>
              <a:buNone/>
            </a:pPr>
            <a:r>
              <a:rPr lang="en" sz="2200" b="1">
                <a:solidFill>
                  <a:schemeClr val="dk1"/>
                </a:solidFill>
                <a:latin typeface="Century Gothic"/>
                <a:ea typeface="Century Gothic"/>
                <a:cs typeface="Century Gothic"/>
                <a:sym typeface="Century Gothic"/>
              </a:rPr>
              <a:t>Yaw Stiffness</a:t>
            </a:r>
            <a:endParaRPr sz="22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 sz="1700" b="1">
                <a:solidFill>
                  <a:schemeClr val="dk1"/>
                </a:solidFill>
                <a:latin typeface="Century Gothic"/>
                <a:ea typeface="Century Gothic"/>
                <a:cs typeface="Century Gothic"/>
                <a:sym typeface="Century Gothic"/>
              </a:rPr>
              <a:t>Range of Values</a:t>
            </a:r>
            <a:endParaRPr sz="1700" b="1">
              <a:solidFill>
                <a:schemeClr val="dk1"/>
              </a:solidFill>
              <a:latin typeface="Century Gothic"/>
              <a:ea typeface="Century Gothic"/>
              <a:cs typeface="Century Gothic"/>
              <a:sym typeface="Century Gothic"/>
            </a:endParaRPr>
          </a:p>
          <a:p>
            <a:pPr marL="914400" lvl="2"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Static Margin: 0.25 - 0.32 </a:t>
            </a:r>
            <a:r>
              <a:rPr lang="en" sz="1700" b="1" i="1">
                <a:solidFill>
                  <a:schemeClr val="dk1"/>
                </a:solidFill>
                <a:latin typeface="Century Gothic"/>
                <a:ea typeface="Century Gothic"/>
                <a:cs typeface="Century Gothic"/>
                <a:sym typeface="Century Gothic"/>
              </a:rPr>
              <a:t>%</a:t>
            </a:r>
            <a:endParaRPr sz="1700" b="1" i="1">
              <a:solidFill>
                <a:schemeClr val="dk1"/>
              </a:solidFill>
              <a:latin typeface="Century Gothic"/>
              <a:ea typeface="Century Gothic"/>
              <a:cs typeface="Century Gothic"/>
              <a:sym typeface="Century Gothic"/>
            </a:endParaRPr>
          </a:p>
          <a:p>
            <a:pPr marL="914400" lvl="2"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Vertical Tail Volume: 0.02 - 0.01 </a:t>
            </a:r>
            <a:r>
              <a:rPr lang="en" sz="1700" b="1" i="1">
                <a:solidFill>
                  <a:schemeClr val="dk1"/>
                </a:solidFill>
                <a:latin typeface="Century Gothic"/>
                <a:ea typeface="Century Gothic"/>
                <a:cs typeface="Century Gothic"/>
                <a:sym typeface="Century Gothic"/>
              </a:rPr>
              <a:t>ft</a:t>
            </a:r>
            <a:r>
              <a:rPr lang="en" sz="1700" b="1" i="1" baseline="30000">
                <a:solidFill>
                  <a:schemeClr val="dk1"/>
                </a:solidFill>
                <a:latin typeface="Century Gothic"/>
                <a:ea typeface="Century Gothic"/>
                <a:cs typeface="Century Gothic"/>
                <a:sym typeface="Century Gothic"/>
              </a:rPr>
              <a:t>3</a:t>
            </a:r>
            <a:endParaRPr sz="1700" b="1">
              <a:solidFill>
                <a:schemeClr val="dk1"/>
              </a:solidFill>
              <a:latin typeface="Century Gothic"/>
              <a:ea typeface="Century Gothic"/>
              <a:cs typeface="Century Gothic"/>
              <a:sym typeface="Century Gothic"/>
            </a:endParaRPr>
          </a:p>
          <a:p>
            <a:pPr marL="914400" lvl="2"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Vertical Weight: 0.42 - 0.25 </a:t>
            </a:r>
            <a:r>
              <a:rPr lang="en" sz="1700" b="1" i="1">
                <a:solidFill>
                  <a:schemeClr val="dk1"/>
                </a:solidFill>
                <a:latin typeface="Century Gothic"/>
                <a:ea typeface="Century Gothic"/>
                <a:cs typeface="Century Gothic"/>
                <a:sym typeface="Century Gothic"/>
              </a:rPr>
              <a:t>lbs</a:t>
            </a:r>
            <a:endParaRPr sz="1700" b="1" i="1">
              <a:solidFill>
                <a:schemeClr val="dk1"/>
              </a:solidFill>
              <a:latin typeface="Century Gothic"/>
              <a:ea typeface="Century Gothic"/>
              <a:cs typeface="Century Gothic"/>
              <a:sym typeface="Century Gothic"/>
            </a:endParaRPr>
          </a:p>
          <a:p>
            <a:pPr marL="914400" lvl="2"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Vertical Surface Area: 0.5 - 0.3 </a:t>
            </a:r>
            <a:r>
              <a:rPr lang="en" sz="1700" b="1" i="1">
                <a:solidFill>
                  <a:schemeClr val="dk1"/>
                </a:solidFill>
                <a:latin typeface="Century Gothic"/>
                <a:ea typeface="Century Gothic"/>
                <a:cs typeface="Century Gothic"/>
                <a:sym typeface="Century Gothic"/>
              </a:rPr>
              <a:t>ft</a:t>
            </a:r>
            <a:r>
              <a:rPr lang="en" sz="1700" b="1" i="1" baseline="30000">
                <a:solidFill>
                  <a:schemeClr val="dk1"/>
                </a:solidFill>
                <a:latin typeface="Century Gothic"/>
                <a:ea typeface="Century Gothic"/>
                <a:cs typeface="Century Gothic"/>
                <a:sym typeface="Century Gothic"/>
              </a:rPr>
              <a:t>2</a:t>
            </a:r>
            <a:endParaRPr sz="1700" b="1">
              <a:solidFill>
                <a:schemeClr val="dk1"/>
              </a:solidFill>
              <a:latin typeface="Century Gothic"/>
              <a:ea typeface="Century Gothic"/>
              <a:cs typeface="Century Gothic"/>
              <a:sym typeface="Century Gothic"/>
            </a:endParaRPr>
          </a:p>
          <a:p>
            <a:pPr marL="914400" lvl="2" indent="-336550" algn="l" rtl="0">
              <a:lnSpc>
                <a:spcPct val="115000"/>
              </a:lnSpc>
              <a:spcBef>
                <a:spcPts val="0"/>
              </a:spcBef>
              <a:spcAft>
                <a:spcPts val="0"/>
              </a:spcAft>
              <a:buClr>
                <a:schemeClr val="dk1"/>
              </a:buClr>
              <a:buSzPts val="1700"/>
              <a:buFont typeface="Century Gothic"/>
              <a:buChar char="-"/>
            </a:pPr>
            <a:r>
              <a:rPr lang="en" sz="1700" b="1">
                <a:solidFill>
                  <a:schemeClr val="dk1"/>
                </a:solidFill>
                <a:latin typeface="Century Gothic"/>
                <a:ea typeface="Century Gothic"/>
                <a:cs typeface="Century Gothic"/>
                <a:sym typeface="Century Gothic"/>
              </a:rPr>
              <a:t>Vertical Span: 1.01 - 0.60 </a:t>
            </a:r>
            <a:r>
              <a:rPr lang="en" sz="1700" b="1" i="1">
                <a:solidFill>
                  <a:schemeClr val="dk1"/>
                </a:solidFill>
                <a:latin typeface="Century Gothic"/>
                <a:ea typeface="Century Gothic"/>
                <a:cs typeface="Century Gothic"/>
                <a:sym typeface="Century Gothic"/>
              </a:rPr>
              <a:t>ft</a:t>
            </a:r>
            <a:endParaRPr sz="1700" b="1" i="1">
              <a:solidFill>
                <a:schemeClr val="dk1"/>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914400" marR="0" lvl="0" indent="0" algn="l" rtl="0">
              <a:lnSpc>
                <a:spcPct val="115000"/>
              </a:lnSpc>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b="1">
              <a:solidFill>
                <a:schemeClr val="dk1"/>
              </a:solidFill>
              <a:latin typeface="Century Gothic"/>
              <a:ea typeface="Century Gothic"/>
              <a:cs typeface="Century Gothic"/>
              <a:sym typeface="Century Gothic"/>
            </a:endParaRPr>
          </a:p>
        </p:txBody>
      </p:sp>
      <p:pic>
        <p:nvPicPr>
          <p:cNvPr id="1405" name="Google Shape;1405;p100"/>
          <p:cNvPicPr preferRelativeResize="0"/>
          <p:nvPr/>
        </p:nvPicPr>
        <p:blipFill>
          <a:blip r:embed="rId4">
            <a:alphaModFix/>
          </a:blip>
          <a:stretch>
            <a:fillRect/>
          </a:stretch>
        </p:blipFill>
        <p:spPr>
          <a:xfrm>
            <a:off x="5881050" y="1924200"/>
            <a:ext cx="3872550" cy="688125"/>
          </a:xfrm>
          <a:prstGeom prst="rect">
            <a:avLst/>
          </a:prstGeom>
          <a:noFill/>
          <a:ln>
            <a:noFill/>
          </a:ln>
        </p:spPr>
      </p:pic>
      <p:sp>
        <p:nvSpPr>
          <p:cNvPr id="1406" name="Google Shape;1406;p100"/>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5"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101"/>
          <p:cNvPicPr preferRelativeResize="0"/>
          <p:nvPr/>
        </p:nvPicPr>
        <p:blipFill rotWithShape="1">
          <a:blip r:embed="rId3">
            <a:alphaModFix/>
          </a:blip>
          <a:srcRect l="49326"/>
          <a:stretch/>
        </p:blipFill>
        <p:spPr>
          <a:xfrm>
            <a:off x="-173495" y="0"/>
            <a:ext cx="2624475" cy="5143500"/>
          </a:xfrm>
          <a:prstGeom prst="rect">
            <a:avLst/>
          </a:prstGeom>
          <a:noFill/>
          <a:ln>
            <a:noFill/>
          </a:ln>
        </p:spPr>
      </p:pic>
      <p:sp>
        <p:nvSpPr>
          <p:cNvPr id="1412" name="Google Shape;1412;p101"/>
          <p:cNvSpPr/>
          <p:nvPr/>
        </p:nvSpPr>
        <p:spPr>
          <a:xfrm>
            <a:off x="-173507" y="0"/>
            <a:ext cx="12208500" cy="5143500"/>
          </a:xfrm>
          <a:prstGeom prst="parallelogram">
            <a:avLst>
              <a:gd name="adj" fmla="val 2900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3" name="Google Shape;1413;p101"/>
          <p:cNvSpPr/>
          <p:nvPr/>
        </p:nvSpPr>
        <p:spPr>
          <a:xfrm>
            <a:off x="0" y="0"/>
            <a:ext cx="12208500" cy="5143500"/>
          </a:xfrm>
          <a:prstGeom prst="parallelogram">
            <a:avLst>
              <a:gd name="adj" fmla="val 29000"/>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26_JAN_2017_Florida_Keys_5R_4G_3Bxxxxxxxxxxxxxxxxxxxxxxxxxxxxxxxxxxxxxxxxxxxxxxxxxxxxxxxxxxxxxxxxxxxxxxxxxxxxxxxxxxxxxxxxxxxxxxxxxxxxxx</a:t>
            </a:r>
            <a:endParaRPr sz="1100"/>
          </a:p>
        </p:txBody>
      </p:sp>
      <p:sp>
        <p:nvSpPr>
          <p:cNvPr id="1414" name="Google Shape;1414;p101"/>
          <p:cNvSpPr txBox="1"/>
          <p:nvPr/>
        </p:nvSpPr>
        <p:spPr>
          <a:xfrm>
            <a:off x="2519363" y="76200"/>
            <a:ext cx="7996200" cy="415500"/>
          </a:xfrm>
          <a:prstGeom prst="rect">
            <a:avLst/>
          </a:prstGeom>
          <a:noFill/>
          <a:ln>
            <a:noFill/>
          </a:ln>
        </p:spPr>
        <p:txBody>
          <a:bodyPr spcFirstLastPara="1" wrap="square" lIns="68575" tIns="34275" rIns="68575" bIns="34275" anchor="t" anchorCtr="0">
            <a:noAutofit/>
          </a:bodyPr>
          <a:lstStyle/>
          <a:p>
            <a:pPr marL="2286000" lvl="0" indent="0" algn="l" rtl="0">
              <a:spcBef>
                <a:spcPts val="0"/>
              </a:spcBef>
              <a:spcAft>
                <a:spcPts val="0"/>
              </a:spcAft>
              <a:buClr>
                <a:schemeClr val="dk1"/>
              </a:buClr>
              <a:buFont typeface="Arial"/>
              <a:buNone/>
            </a:pPr>
            <a:r>
              <a:rPr lang="en" sz="2300" b="1">
                <a:solidFill>
                  <a:schemeClr val="dk1"/>
                </a:solidFill>
                <a:latin typeface="Century Gothic"/>
                <a:ea typeface="Century Gothic"/>
                <a:cs typeface="Century Gothic"/>
                <a:sym typeface="Century Gothic"/>
              </a:rPr>
              <a:t>Sources</a:t>
            </a:r>
            <a:endParaRPr sz="1100"/>
          </a:p>
        </p:txBody>
      </p:sp>
      <p:sp>
        <p:nvSpPr>
          <p:cNvPr id="1415" name="Google Shape;1415;p101"/>
          <p:cNvSpPr/>
          <p:nvPr/>
        </p:nvSpPr>
        <p:spPr>
          <a:xfrm>
            <a:off x="1508179" y="624947"/>
            <a:ext cx="10800300" cy="47700"/>
          </a:xfrm>
          <a:prstGeom prst="rect">
            <a:avLst/>
          </a:prstGeom>
          <a:gradFill>
            <a:gsLst>
              <a:gs pos="0">
                <a:srgbClr val="C8B376"/>
              </a:gs>
              <a:gs pos="57000">
                <a:srgbClr val="C8B376">
                  <a:alpha val="66666"/>
                </a:srgbClr>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pic>
        <p:nvPicPr>
          <p:cNvPr id="1416" name="Google Shape;1416;p101"/>
          <p:cNvPicPr preferRelativeResize="0"/>
          <p:nvPr/>
        </p:nvPicPr>
        <p:blipFill rotWithShape="1">
          <a:blip r:embed="rId4">
            <a:alphaModFix/>
          </a:blip>
          <a:srcRect l="25242" t="-8147" r="36533" b="42655"/>
          <a:stretch/>
        </p:blipFill>
        <p:spPr>
          <a:xfrm>
            <a:off x="-129692" y="-19050"/>
            <a:ext cx="710830" cy="625191"/>
          </a:xfrm>
          <a:prstGeom prst="rect">
            <a:avLst/>
          </a:prstGeom>
          <a:noFill/>
          <a:ln>
            <a:noFill/>
          </a:ln>
          <a:effectLst>
            <a:outerShdw blurRad="63500" dist="38100" dir="9600000" sx="102000" sy="102000" algn="t" rotWithShape="0">
              <a:srgbClr val="000000">
                <a:alpha val="40000"/>
              </a:srgbClr>
            </a:outerShdw>
          </a:effectLst>
        </p:spPr>
      </p:pic>
      <p:sp>
        <p:nvSpPr>
          <p:cNvPr id="1417" name="Google Shape;1417;p101"/>
          <p:cNvSpPr txBox="1"/>
          <p:nvPr/>
        </p:nvSpPr>
        <p:spPr>
          <a:xfrm>
            <a:off x="1508168" y="805900"/>
            <a:ext cx="9007200" cy="8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b="1">
              <a:solidFill>
                <a:schemeClr val="dk1"/>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a:latin typeface="Calibri"/>
              <a:ea typeface="Calibri"/>
              <a:cs typeface="Calibri"/>
              <a:sym typeface="Calibri"/>
            </a:endParaRPr>
          </a:p>
        </p:txBody>
      </p:sp>
      <p:sp>
        <p:nvSpPr>
          <p:cNvPr id="1418" name="Google Shape;1418;p101"/>
          <p:cNvSpPr txBox="1"/>
          <p:nvPr/>
        </p:nvSpPr>
        <p:spPr>
          <a:xfrm>
            <a:off x="1759425" y="751050"/>
            <a:ext cx="8504700" cy="43569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[1] Traub, Lance W., et al. “Range and Endurance Estimates for Battery-Powered Aircraft.” </a:t>
            </a:r>
            <a:r>
              <a:rPr lang="en" sz="1100" i="1">
                <a:solidFill>
                  <a:schemeClr val="dk1"/>
                </a:solidFill>
                <a:latin typeface="Calibri"/>
                <a:ea typeface="Calibri"/>
                <a:cs typeface="Calibri"/>
                <a:sym typeface="Calibri"/>
              </a:rPr>
              <a:t>Journal of Aircraft</a:t>
            </a:r>
            <a:r>
              <a:rPr lang="en" sz="1100">
                <a:solidFill>
                  <a:schemeClr val="dk1"/>
                </a:solidFill>
                <a:latin typeface="Calibri"/>
                <a:ea typeface="Calibri"/>
                <a:cs typeface="Calibri"/>
                <a:sym typeface="Calibri"/>
              </a:rPr>
              <a:t>, 22 May 2012, https://arc.aiaa.org/doi/10.2514/1.C031027. </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[2] Anderson, J. D., &amp; Bowden, M. L. (2022). </a:t>
            </a:r>
            <a:r>
              <a:rPr lang="en" sz="1100" i="1">
                <a:solidFill>
                  <a:schemeClr val="dk1"/>
                </a:solidFill>
                <a:latin typeface="Calibri"/>
                <a:ea typeface="Calibri"/>
                <a:cs typeface="Calibri"/>
                <a:sym typeface="Calibri"/>
              </a:rPr>
              <a:t>Introduction to flight</a:t>
            </a:r>
            <a:r>
              <a:rPr lang="en" sz="1100">
                <a:solidFill>
                  <a:schemeClr val="dk1"/>
                </a:solidFill>
                <a:latin typeface="Calibri"/>
                <a:ea typeface="Calibri"/>
                <a:cs typeface="Calibri"/>
                <a:sym typeface="Calibri"/>
              </a:rPr>
              <a:t>. McGraw-Hill. </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[3] PROPDRIVE v2 5050 580KV Brushless Outrunner Motor. (n.d.). Retrieved October 8, 2021, from https://hobbyking.com/en_us/propdrive-v2-5050-580kv-brushless-outrunner-motor.html#qa[bW9kZT03JnBhZ2U9MSZxdWVzdGlvbl9zZWFyY2hfY29udGVudD0=]. </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[4] Performance data. APC Propellers. (2021, March 9). Retrieved October 8, 2021, from </a:t>
            </a:r>
            <a:r>
              <a:rPr lang="en" sz="1100" u="sng">
                <a:solidFill>
                  <a:schemeClr val="hlink"/>
                </a:solidFill>
                <a:latin typeface="Calibri"/>
                <a:ea typeface="Calibri"/>
                <a:cs typeface="Calibri"/>
                <a:sym typeface="Calibri"/>
                <a:hlinkClick r:id="rId5"/>
              </a:rPr>
              <a:t>https://www.apcprop.com/technical-information/performance-data/</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[5] </a:t>
            </a:r>
            <a:r>
              <a:rPr lang="en" sz="1100">
                <a:solidFill>
                  <a:srgbClr val="2E2E2E"/>
                </a:solidFill>
                <a:latin typeface="Calibri"/>
                <a:ea typeface="Calibri"/>
                <a:cs typeface="Calibri"/>
                <a:sym typeface="Calibri"/>
              </a:rPr>
              <a:t>T.H.G. Megson, in </a:t>
            </a:r>
            <a:r>
              <a:rPr lang="en" sz="1100">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Aircraft Structures for Engineering Students (Sixth Edition)</a:t>
            </a:r>
            <a:r>
              <a:rPr lang="en" sz="1100">
                <a:solidFill>
                  <a:srgbClr val="2E2E2E"/>
                </a:solidFill>
                <a:latin typeface="Calibri"/>
                <a:ea typeface="Calibri"/>
                <a:cs typeface="Calibri"/>
                <a:sym typeface="Calibri"/>
              </a:rPr>
              <a:t>, 2017</a:t>
            </a:r>
            <a:endParaRPr sz="1100">
              <a:solidFill>
                <a:srgbClr val="2E2E2E"/>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rgbClr val="2E2E2E"/>
                </a:solidFill>
                <a:latin typeface="Calibri"/>
                <a:ea typeface="Calibri"/>
                <a:cs typeface="Calibri"/>
                <a:sym typeface="Calibri"/>
              </a:rPr>
              <a:t>[6] </a:t>
            </a:r>
            <a:r>
              <a:rPr lang="en" sz="1100">
                <a:solidFill>
                  <a:schemeClr val="dk1"/>
                </a:solidFill>
                <a:latin typeface="Calibri"/>
                <a:ea typeface="Calibri"/>
                <a:cs typeface="Calibri"/>
                <a:sym typeface="Calibri"/>
              </a:rPr>
              <a:t>W. C. Young, Roark’s Formulas for Stress &amp; Strain, McGraw-Hill, 6th ed., 1989, p. 34.</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r>
              <a:rPr lang="en" sz="1100">
                <a:solidFill>
                  <a:schemeClr val="dk1"/>
                </a:solidFill>
                <a:latin typeface="Calibri"/>
                <a:ea typeface="Calibri"/>
                <a:cs typeface="Calibri"/>
                <a:sym typeface="Calibri"/>
              </a:rPr>
              <a:t>[7] S. P. Timoshenko and J. N. Goodier, Theory of Elasticity, 3rd ed., McGraw-Hill, New York, 1969, Sec 109.</a:t>
            </a: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None/>
            </a:pPr>
            <a:endParaRPr sz="1100">
              <a:solidFill>
                <a:schemeClr val="dk1"/>
              </a:solidFill>
              <a:latin typeface="Calibri"/>
              <a:ea typeface="Calibri"/>
              <a:cs typeface="Calibri"/>
              <a:sym typeface="Calibri"/>
            </a:endParaRPr>
          </a:p>
          <a:p>
            <a:pPr marL="457200" lvl="0" indent="-457200" algn="l" rtl="0">
              <a:lnSpc>
                <a:spcPct val="115000"/>
              </a:lnSpc>
              <a:spcBef>
                <a:spcPts val="12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1419" name="Google Shape;1419;p101"/>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77</a:t>
            </a:fld>
            <a:endParaRPr/>
          </a:p>
        </p:txBody>
      </p:sp>
      <p:sp>
        <p:nvSpPr>
          <p:cNvPr id="1420" name="Google Shape;1420;p101"/>
          <p:cNvSpPr txBox="1"/>
          <p:nvPr/>
        </p:nvSpPr>
        <p:spPr>
          <a:xfrm>
            <a:off x="8634250" y="36300"/>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7"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2"/>
          <p:cNvPicPr preferRelativeResize="0"/>
          <p:nvPr/>
        </p:nvPicPr>
        <p:blipFill>
          <a:blip r:embed="rId3">
            <a:alphaModFix/>
          </a:blip>
          <a:stretch>
            <a:fillRect/>
          </a:stretch>
        </p:blipFill>
        <p:spPr>
          <a:xfrm>
            <a:off x="781300" y="37775"/>
            <a:ext cx="8953001" cy="5067950"/>
          </a:xfrm>
          <a:prstGeom prst="rect">
            <a:avLst/>
          </a:prstGeom>
          <a:noFill/>
          <a:ln w="38100" cap="flat" cmpd="sng">
            <a:solidFill>
              <a:srgbClr val="C8B376"/>
            </a:solidFill>
            <a:prstDash val="solid"/>
            <a:round/>
            <a:headEnd type="none" w="sm" len="sm"/>
            <a:tailEnd type="none" w="sm" len="sm"/>
          </a:ln>
        </p:spPr>
      </p:pic>
      <p:sp>
        <p:nvSpPr>
          <p:cNvPr id="237" name="Google Shape;237;p32"/>
          <p:cNvSpPr txBox="1">
            <a:spLocks noGrp="1"/>
          </p:cNvSpPr>
          <p:nvPr>
            <p:ph type="sldNum" idx="12"/>
          </p:nvPr>
        </p:nvSpPr>
        <p:spPr>
          <a:xfrm>
            <a:off x="7949528" y="4737663"/>
            <a:ext cx="2368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38" name="Google Shape;238;p32"/>
          <p:cNvSpPr txBox="1"/>
          <p:nvPr/>
        </p:nvSpPr>
        <p:spPr>
          <a:xfrm rot="-5400000">
            <a:off x="-519625" y="3987825"/>
            <a:ext cx="170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Century Gothic"/>
                <a:ea typeface="Century Gothic"/>
                <a:cs typeface="Century Gothic"/>
                <a:sym typeface="Century Gothic"/>
                <a:hlinkClick r:id="rId4" action="ppaction://hlinksldjump"/>
              </a:rPr>
              <a:t>Appendix Slide</a:t>
            </a:r>
            <a:endParaRPr sz="10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p:nvPr/>
        </p:nvSpPr>
        <p:spPr>
          <a:xfrm>
            <a:off x="1774811" y="2777065"/>
            <a:ext cx="79962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1">
                <a:solidFill>
                  <a:schemeClr val="dk1"/>
                </a:solidFill>
                <a:latin typeface="Century Gothic"/>
                <a:ea typeface="Century Gothic"/>
                <a:cs typeface="Century Gothic"/>
                <a:sym typeface="Century Gothic"/>
              </a:rPr>
              <a:t>Functional Block Diagram (FBD)</a:t>
            </a:r>
            <a:endParaRPr sz="1100"/>
          </a:p>
        </p:txBody>
      </p:sp>
      <p:sp>
        <p:nvSpPr>
          <p:cNvPr id="244" name="Google Shape;244;p33"/>
          <p:cNvSpPr/>
          <p:nvPr/>
        </p:nvSpPr>
        <p:spPr>
          <a:xfrm>
            <a:off x="1291345" y="3308072"/>
            <a:ext cx="8963100" cy="49200"/>
          </a:xfrm>
          <a:prstGeom prst="rect">
            <a:avLst/>
          </a:prstGeom>
          <a:gradFill>
            <a:gsLst>
              <a:gs pos="0">
                <a:srgbClr val="C8B376">
                  <a:alpha val="0"/>
                </a:srgbClr>
              </a:gs>
              <a:gs pos="50000">
                <a:srgbClr val="C8B376"/>
              </a:gs>
              <a:gs pos="99000">
                <a:srgbClr val="C8B376">
                  <a:alpha val="0"/>
                </a:srgbClr>
              </a:gs>
              <a:gs pos="100000">
                <a:srgbClr val="C8B376">
                  <a:alpha val="0"/>
                </a:srgbClr>
              </a:gs>
            </a:gsLst>
            <a:lin ang="10800025" scaled="0"/>
          </a:gra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a:solidFill>
                <a:schemeClr val="lt1"/>
              </a:solidFill>
              <a:latin typeface="Calibri"/>
              <a:ea typeface="Calibri"/>
              <a:cs typeface="Calibri"/>
              <a:sym typeface="Calibri"/>
            </a:endParaRPr>
          </a:p>
        </p:txBody>
      </p:sp>
      <p:sp>
        <p:nvSpPr>
          <p:cNvPr id="245" name="Google Shape;245;p33"/>
          <p:cNvSpPr txBox="1"/>
          <p:nvPr/>
        </p:nvSpPr>
        <p:spPr>
          <a:xfrm>
            <a:off x="6751213" y="2076207"/>
            <a:ext cx="18465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6" name="Google Shape;246;p33"/>
          <p:cNvSpPr/>
          <p:nvPr/>
        </p:nvSpPr>
        <p:spPr>
          <a:xfrm>
            <a:off x="609600" y="4663925"/>
            <a:ext cx="1828800" cy="385500"/>
          </a:xfrm>
          <a:prstGeom prst="homePlate">
            <a:avLst>
              <a:gd name="adj" fmla="val 50000"/>
            </a:avLst>
          </a:prstGeom>
          <a:gradFill>
            <a:gsLst>
              <a:gs pos="0">
                <a:srgbClr val="FFD042"/>
              </a:gs>
              <a:gs pos="100000">
                <a:srgbClr val="B88B07"/>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Overview</a:t>
            </a:r>
            <a:endParaRPr sz="1100" b="1">
              <a:latin typeface="Century Gothic"/>
              <a:ea typeface="Century Gothic"/>
              <a:cs typeface="Century Gothic"/>
              <a:sym typeface="Century Gothic"/>
            </a:endParaRPr>
          </a:p>
        </p:txBody>
      </p:sp>
      <p:sp>
        <p:nvSpPr>
          <p:cNvPr id="247" name="Google Shape;247;p33"/>
          <p:cNvSpPr/>
          <p:nvPr/>
        </p:nvSpPr>
        <p:spPr>
          <a:xfrm>
            <a:off x="24384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Baseline Designs</a:t>
            </a:r>
            <a:endParaRPr sz="1100" b="1">
              <a:latin typeface="Century Gothic"/>
              <a:ea typeface="Century Gothic"/>
              <a:cs typeface="Century Gothic"/>
              <a:sym typeface="Century Gothic"/>
            </a:endParaRPr>
          </a:p>
        </p:txBody>
      </p:sp>
      <p:sp>
        <p:nvSpPr>
          <p:cNvPr id="248" name="Google Shape;248;p33"/>
          <p:cNvSpPr/>
          <p:nvPr/>
        </p:nvSpPr>
        <p:spPr>
          <a:xfrm>
            <a:off x="4267200" y="466391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Century Gothic"/>
                <a:ea typeface="Century Gothic"/>
                <a:cs typeface="Century Gothic"/>
                <a:sym typeface="Century Gothic"/>
              </a:rPr>
              <a:t>Feasibility Analysis</a:t>
            </a:r>
            <a:endParaRPr sz="1100" b="1">
              <a:latin typeface="Century Gothic"/>
              <a:ea typeface="Century Gothic"/>
              <a:cs typeface="Century Gothic"/>
              <a:sym typeface="Century Gothic"/>
            </a:endParaRPr>
          </a:p>
        </p:txBody>
      </p:sp>
      <p:sp>
        <p:nvSpPr>
          <p:cNvPr id="249" name="Google Shape;249;p33"/>
          <p:cNvSpPr/>
          <p:nvPr/>
        </p:nvSpPr>
        <p:spPr>
          <a:xfrm>
            <a:off x="60960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Summary</a:t>
            </a:r>
            <a:endParaRPr sz="1100">
              <a:latin typeface="Century Gothic"/>
              <a:ea typeface="Century Gothic"/>
              <a:cs typeface="Century Gothic"/>
              <a:sym typeface="Century Gothic"/>
            </a:endParaRPr>
          </a:p>
        </p:txBody>
      </p:sp>
      <p:sp>
        <p:nvSpPr>
          <p:cNvPr id="250" name="Google Shape;250;p33"/>
          <p:cNvSpPr/>
          <p:nvPr/>
        </p:nvSpPr>
        <p:spPr>
          <a:xfrm>
            <a:off x="7924800" y="4663925"/>
            <a:ext cx="1828800" cy="385500"/>
          </a:xfrm>
          <a:prstGeom prst="chevron">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Logistics</a:t>
            </a:r>
            <a:endParaRPr sz="1100">
              <a:latin typeface="Century Gothic"/>
              <a:ea typeface="Century Gothic"/>
              <a:cs typeface="Century Gothic"/>
              <a:sym typeface="Century Gothic"/>
            </a:endParaRPr>
          </a:p>
        </p:txBody>
      </p:sp>
      <p:sp>
        <p:nvSpPr>
          <p:cNvPr id="251" name="Google Shape;251;p33"/>
          <p:cNvSpPr txBox="1">
            <a:spLocks noGrp="1"/>
          </p:cNvSpPr>
          <p:nvPr>
            <p:ph type="sldNum" idx="12"/>
          </p:nvPr>
        </p:nvSpPr>
        <p:spPr>
          <a:xfrm>
            <a:off x="9575202" y="4737675"/>
            <a:ext cx="742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52" name="Google Shape;252;p33"/>
          <p:cNvPicPr preferRelativeResize="0"/>
          <p:nvPr/>
        </p:nvPicPr>
        <p:blipFill>
          <a:blip r:embed="rId3">
            <a:alphaModFix/>
          </a:blip>
          <a:stretch>
            <a:fillRect/>
          </a:stretch>
        </p:blipFill>
        <p:spPr>
          <a:xfrm>
            <a:off x="0" y="-4"/>
            <a:ext cx="3409975" cy="688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4903</Words>
  <Application>Microsoft Office PowerPoint</Application>
  <PresentationFormat>Custom</PresentationFormat>
  <Paragraphs>1673</Paragraphs>
  <Slides>77</Slides>
  <Notes>77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77</vt:i4>
      </vt:variant>
    </vt:vector>
  </HeadingPairs>
  <TitlesOfParts>
    <vt:vector size="82" baseType="lpstr">
      <vt:lpstr>Arial</vt:lpstr>
      <vt:lpstr>Century Gothic</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 Peloquin</cp:lastModifiedBy>
  <cp:revision>1</cp:revision>
  <dcterms:modified xsi:type="dcterms:W3CDTF">2021-10-11T01:33:59Z</dcterms:modified>
</cp:coreProperties>
</file>