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Lst>
  <p:sldSz cy="5143500" cx="9144000"/>
  <p:notesSz cx="6858000" cy="9144000"/>
  <p:embeddedFontLst>
    <p:embeddedFont>
      <p:font typeface="Roboto"/>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Conner Martin"/>
  <p:cmAuthor clrIdx="1" id="1" initials="" lastIdx="1" name="Trace Valade"/>
  <p:cmAuthor clrIdx="2" id="2" initials="" lastIdx="1" name="Cameron Turman"/>
  <p:cmAuthor clrIdx="3" id="3" initials="" lastIdx="1" name="Isaac Goldn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1A6AD5-D9E6-41DD-951E-E5E2C89819D0}">
  <a:tblStyle styleId="{671A6AD5-D9E6-41DD-951E-E5E2C89819D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90A6DE7-3DD1-4424-A1CB-4434118F401E}"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1BBB8C6-3704-4B68-8199-9C6065EE1FBC}"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2" Type="http://schemas.openxmlformats.org/officeDocument/2006/relationships/font" Target="fonts/Roboto-boldItalic.fntdata"/><Relationship Id="rId101" Type="http://schemas.openxmlformats.org/officeDocument/2006/relationships/font" Target="fonts/Roboto-italic.fntdata"/><Relationship Id="rId100" Type="http://schemas.openxmlformats.org/officeDocument/2006/relationships/font" Target="fonts/Roboto-bold.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font" Target="fonts/Roboto-regular.fntdata"/><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23T04:05:47.611">
    <p:pos x="196" y="725"/>
    <p:text>Comes from 0.538 m/s^2 available from gantry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11-23T03:57:39.245">
    <p:pos x="6000" y="0"/>
    <p:text>Tweak satellite acceleration to match gantry specs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11-22T00:58:05.180">
    <p:pos x="2344" y="2137"/>
    <p:text>@trace.valade@colorado.edu Can we compare our sample to nyquist? A bit confused on the satisfaction statement here
_Reassigned to Trace Valade_</p:text>
  </p:cm>
  <p:cm authorId="1" idx="1" dt="2020-11-22T00:58:05.180">
    <p:pos x="2344" y="2137"/>
    <p:text>I think this one is kinda difficult to specify entirely. Satisfaction of this requirement is a continuous issue that will change as development progresses. Our current code has the 4.1ms margin, but we expect that margin to be halved as we finish more code and it will have to be continuously reexamined, I intend to speak to this during the presentation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11-21T21:04:36.779">
    <p:pos x="1979" y="684"/>
    <p:text>This plot is hard to see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0-11-20T06:16:25.539">
    <p:pos x="6000" y="0"/>
    <p:text>@samuel.hartman@colorado.edu Can you add this please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0-11-22T02:13:26.355">
    <p:pos x="196" y="280"/>
    <p:text>Need to be clear these are initial risk w/out mitigation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b535b52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b535b52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ab535b520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ab535b520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2 Collision determination </a:t>
            </a:r>
            <a:endParaRPr/>
          </a:p>
          <a:p>
            <a:pPr indent="0" lvl="0" marL="0" rtl="0" algn="l">
              <a:spcBef>
                <a:spcPts val="0"/>
              </a:spcBef>
              <a:spcAft>
                <a:spcPts val="0"/>
              </a:spcAft>
              <a:buNone/>
            </a:pPr>
            <a:r>
              <a:rPr lang="en"/>
              <a:t>Phase 1 Sense incoming object, collision detection and state estimation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b535b520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ab535b520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b535b520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b535b520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afcb9c0c5_0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afcb9c0c5_0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afcb9c0c5_0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aafcb9c0c5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afcb9c0c5_0_1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afcb9c0c5_0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afcb9c0c5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aafcb9c0c5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afcb9c0c5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afcb9c0c5_0_1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has been designed by IGUS to meet all acceleration, velocity, and accuracy requirements - Do not think we need to spend more time discussing this. We have proof in backup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23ea3466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23ea3466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afcb9c0c5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afcb9c0c5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ac682512d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ac682512d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54269cfd28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54269cfd28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cf9c76ad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acf9c76ad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54269cfd28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4269cfd28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aafcb9c0c5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aafcb9c0c5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265251def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a265251def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 </a:t>
            </a:r>
            <a:r>
              <a:rPr lang="en"/>
              <a:t>involved</a:t>
            </a:r>
            <a:r>
              <a:rPr lang="en"/>
              <a:t> choosing a sensor that would meet accuracy requirements for state estimation</a:t>
            </a:r>
            <a:endParaRPr/>
          </a:p>
          <a:p>
            <a:pPr indent="0" lvl="0" marL="0" rtl="0" algn="l">
              <a:spcBef>
                <a:spcPts val="0"/>
              </a:spcBef>
              <a:spcAft>
                <a:spcPts val="0"/>
              </a:spcAft>
              <a:buNone/>
            </a:pPr>
            <a:r>
              <a:rPr lang="en"/>
              <a:t>Mechanical - Gantry robot provided and </a:t>
            </a:r>
            <a:r>
              <a:rPr lang="en"/>
              <a:t>validated</a:t>
            </a:r>
            <a:r>
              <a:rPr lang="en"/>
              <a:t> by IGUS which means it is not as important to talk about here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aafcb9c0c5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aafcb9c0c5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265251def_1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a265251def_1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two FR </a:t>
            </a:r>
            <a:r>
              <a:rPr lang="en"/>
              <a:t>address</a:t>
            </a:r>
            <a:r>
              <a:rPr lang="en"/>
              <a:t> the identified CPE’s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c68251496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ac68251496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-Kalman filter proven to be optimal estimator for discrete time systems with additive white gaussian noise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need to keep one measurement and then toss it out (want our system to be very fast and don’t need to invert large matrices)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sensor is range bearing and we need to convert to x and y position. This is done before feeding into filter. We are debiasing the converted measurement based on state prediction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 estimation error gets down to 60mm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-Satisfaction: proven we can get a good enough idea of where the object is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ac68251496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ac68251496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covariance on the plot is 95% confident that the object will be there at the time of collision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-Satisfaction: more measurements we have, the tighter the covariance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afcb9c0c5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afcb9c0c5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c68251496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ac68251496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ac68251496_3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ac68251496_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0000"/>
              </a:buClr>
              <a:buSzPts val="1800"/>
              <a:buChar char="●"/>
            </a:pPr>
            <a:r>
              <a:rPr lang="en" sz="1800">
                <a:solidFill>
                  <a:srgbClr val="FF0000"/>
                </a:solidFill>
              </a:rPr>
              <a:t>Talk about lookup table</a:t>
            </a:r>
            <a:endParaRPr sz="1800">
              <a:solidFill>
                <a:srgbClr val="FF0000"/>
              </a:solidFill>
            </a:endParaRPr>
          </a:p>
          <a:p>
            <a:pPr indent="-342900" lvl="0" marL="457200" rtl="0" algn="l">
              <a:lnSpc>
                <a:spcPct val="115000"/>
              </a:lnSpc>
              <a:spcBef>
                <a:spcPts val="0"/>
              </a:spcBef>
              <a:spcAft>
                <a:spcPts val="0"/>
              </a:spcAft>
              <a:buClr>
                <a:srgbClr val="FF0000"/>
              </a:buClr>
              <a:buSzPts val="1800"/>
              <a:buChar char="●"/>
            </a:pPr>
            <a:r>
              <a:rPr lang="en" sz="1800">
                <a:solidFill>
                  <a:srgbClr val="FF0000"/>
                </a:solidFill>
              </a:rPr>
              <a:t>From lookup table, maneuver commanded to stepper motors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ac68251496_6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ac68251496_6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ac68251496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ac68251496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aafcb9c0c5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aafcb9c0c5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a265251def_8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a265251def_8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here are the risks that we’ll actually discuss. The rest of the risk analysis can be found in our backup slides.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a265251def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a265251def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a265251def_1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a265251def_1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afcb9c0c5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aafcb9c0c5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afcb9c0c5_0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aafcb9c0c5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Reade - </a:t>
            </a:r>
            <a:r>
              <a:rPr lang="en"/>
              <a:t>These are key tests that have been deemed important in some way (complicated, high risk, final product, etc). Many other tests are planned.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afcb9c0c5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aafcb9c0c5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a214c774c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a214c774c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a214c774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a214c774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ab5199e3a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ab5199e3a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acf9c76ad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acf9c76ad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aafcb9c0c5_0_9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aafcb9c0c5_0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aafcb9c0c5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aafcb9c0c5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aafcb9c0c5_0_10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aafcb9c0c5_0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PCB</a:t>
            </a:r>
            <a:endParaRPr/>
          </a:p>
          <a:p>
            <a:pPr indent="-298450" lvl="0" marL="457200" rtl="0" algn="l">
              <a:spcBef>
                <a:spcPts val="0"/>
              </a:spcBef>
              <a:spcAft>
                <a:spcPts val="0"/>
              </a:spcAft>
              <a:buSzPts val="1100"/>
              <a:buChar char="-"/>
            </a:pPr>
            <a:r>
              <a:rPr lang="en"/>
              <a:t>Algorithim optimizations</a:t>
            </a:r>
            <a:endParaRPr/>
          </a:p>
          <a:p>
            <a:pPr indent="-298450" lvl="0" marL="457200" rtl="0" algn="l">
              <a:spcBef>
                <a:spcPts val="0"/>
              </a:spcBef>
              <a:spcAft>
                <a:spcPts val="0"/>
              </a:spcAft>
              <a:buSzPts val="1100"/>
              <a:buChar char="-"/>
            </a:pPr>
            <a:r>
              <a:rPr lang="en"/>
              <a:t>-Subsystem testing and integration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aafcb9c0c5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aafcb9c0c5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path to system level</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aafcb9c0c5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aafcb9c0c5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aafcb9c0c5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aafcb9c0c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23ea3466c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23ea3466c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 added - although not scaled from orbital scenario (besides acceleration profile) we are able to verify the control law in a physical implementation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aafcb9c0c5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aafcb9c0c5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aafcb9c0c5_0_1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aafcb9c0c5_0_1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ab5199e3a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ab5199e3a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a23ea33bc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a23ea33bc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ac68251496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ac68251496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acd246a79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acd246a79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acd246a7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acd246a7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acf1ad9f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acf1ad9f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a23ea33bc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a23ea33bc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a265251def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a265251def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23ea3466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23ea3466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a23ea33bc7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a23ea33bc7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a23ea33bc7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a23ea33bc7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a23ea33bc7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a23ea33bc7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a23ea33bc7_2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a23ea33bc7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a23ea33bc7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a23ea33bc7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a23ea33bc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a23ea33bc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a23ea33bc7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a23ea33bc7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a23ea33bc7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a23ea33bc7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a23ea3466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a23ea3466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ac68251496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ac68251496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23ea3466c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23ea3466c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ac68251496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ac68251496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a265251def_8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a265251def_8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visual walkthrough of the time steps that constitute a live test.</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a265251def_8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a265251def_8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a265251def_8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a265251def_8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visual walkthrough of the time steps that constitute a live test.</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a265251def_8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a265251def_8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sensor data packet size is unknown because the data format and length changes depending on what is detected, according to the RPLIDAR datasheet.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loop iteration rate is provided by the software team after running the main loop many times and timing it.</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a265251def_8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a265251def_8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a265251def_8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a265251def_8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a265251def_8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a265251def_8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a23ea3466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a23ea3466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a23ea3466c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a23ea3466c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afcb9c0c5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afcb9c0c5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a23ea3466c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a23ea3466c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ac68251496_3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ac68251496_3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ac68251496_3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ac68251496_3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ac68251496_3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ac68251496_3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ac68251496_3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ac68251496_3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ac68251496_3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ac68251496_3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ac68251496_3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ac68251496_3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a265251def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a265251def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Griffin</a:t>
            </a:r>
            <a:endParaRPr/>
          </a:p>
          <a:p>
            <a:pPr indent="0" lvl="0" marL="0" rtl="0" algn="l">
              <a:spcBef>
                <a:spcPts val="0"/>
              </a:spcBef>
              <a:spcAft>
                <a:spcPts val="0"/>
              </a:spcAft>
              <a:buNone/>
            </a:pPr>
            <a:r>
              <a:rPr lang="en"/>
              <a:t>Based off circular orbit monte carlo</a:t>
            </a:r>
            <a:endParaRPr/>
          </a:p>
          <a:p>
            <a:pPr indent="0" lvl="0" marL="0" rtl="0" algn="l">
              <a:spcBef>
                <a:spcPts val="0"/>
              </a:spcBef>
              <a:spcAft>
                <a:spcPts val="0"/>
              </a:spcAft>
              <a:buNone/>
            </a:pPr>
            <a:r>
              <a:rPr b="1" lang="en" sz="1000"/>
              <a:t>Time Interval</a:t>
            </a:r>
            <a:endParaRPr b="1" sz="1000"/>
          </a:p>
          <a:p>
            <a:pPr indent="0" lvl="0" marL="0" rtl="0" algn="l">
              <a:spcBef>
                <a:spcPts val="0"/>
              </a:spcBef>
              <a:spcAft>
                <a:spcPts val="0"/>
              </a:spcAft>
              <a:buNone/>
            </a:pPr>
            <a:r>
              <a:rPr b="1" lang="en" sz="1000"/>
              <a:t>Max planar deviation</a:t>
            </a:r>
            <a:endParaRPr b="1" sz="1000"/>
          </a:p>
          <a:p>
            <a:pPr indent="0" lvl="0" marL="0" rtl="0" algn="l">
              <a:spcBef>
                <a:spcPts val="0"/>
              </a:spcBef>
              <a:spcAft>
                <a:spcPts val="0"/>
              </a:spcAft>
              <a:buNone/>
            </a:pPr>
            <a:r>
              <a:rPr b="1" lang="en">
                <a:solidFill>
                  <a:schemeClr val="dk1"/>
                </a:solidFill>
              </a:rPr>
              <a:t>R</a:t>
            </a:r>
            <a:r>
              <a:rPr b="1" baseline="30000" lang="en">
                <a:solidFill>
                  <a:schemeClr val="dk1"/>
                </a:solidFill>
              </a:rPr>
              <a:t>2</a:t>
            </a:r>
            <a:endParaRPr b="1" sz="1000"/>
          </a:p>
          <a:p>
            <a:pPr indent="0" lvl="0" marL="0" rtl="0" algn="l">
              <a:spcBef>
                <a:spcPts val="0"/>
              </a:spcBef>
              <a:spcAft>
                <a:spcPts val="0"/>
              </a:spcAft>
              <a:buNone/>
            </a:pPr>
            <a:r>
              <a:rPr lang="en" sz="1000"/>
              <a:t>500s</a:t>
            </a:r>
            <a:endParaRPr sz="1000"/>
          </a:p>
          <a:p>
            <a:pPr indent="0" lvl="0" marL="0" rtl="0" algn="l">
              <a:spcBef>
                <a:spcPts val="0"/>
              </a:spcBef>
              <a:spcAft>
                <a:spcPts val="0"/>
              </a:spcAft>
              <a:buNone/>
            </a:pPr>
            <a:r>
              <a:rPr lang="en" sz="1000">
                <a:solidFill>
                  <a:schemeClr val="dk1"/>
                </a:solidFill>
              </a:rPr>
              <a:t>20.0°</a:t>
            </a:r>
            <a:endParaRPr sz="1300"/>
          </a:p>
          <a:p>
            <a:pPr indent="0" lvl="0" marL="0" rtl="0" algn="l">
              <a:spcBef>
                <a:spcPts val="0"/>
              </a:spcBef>
              <a:spcAft>
                <a:spcPts val="0"/>
              </a:spcAft>
              <a:buNone/>
            </a:pPr>
            <a:r>
              <a:rPr lang="en" sz="1000">
                <a:solidFill>
                  <a:schemeClr val="dk1"/>
                </a:solidFill>
              </a:rPr>
              <a:t>0.97874</a:t>
            </a:r>
            <a:endParaRPr sz="1000">
              <a:solidFill>
                <a:schemeClr val="dk1"/>
              </a:solidFill>
            </a:endParaRPr>
          </a:p>
          <a:p>
            <a:pPr indent="0" lvl="0" marL="0" rtl="0" algn="l">
              <a:spcBef>
                <a:spcPts val="0"/>
              </a:spcBef>
              <a:spcAft>
                <a:spcPts val="0"/>
              </a:spcAft>
              <a:buNone/>
            </a:pPr>
            <a:r>
              <a:rPr lang="en" sz="1000"/>
              <a:t>100s</a:t>
            </a:r>
            <a:endParaRPr sz="1000"/>
          </a:p>
          <a:p>
            <a:pPr indent="0" lvl="0" marL="0" rtl="0" algn="l">
              <a:spcBef>
                <a:spcPts val="0"/>
              </a:spcBef>
              <a:spcAft>
                <a:spcPts val="0"/>
              </a:spcAft>
              <a:buNone/>
            </a:pPr>
            <a:r>
              <a:rPr lang="en" sz="1000"/>
              <a:t>4.09°</a:t>
            </a:r>
            <a:endParaRPr sz="1000"/>
          </a:p>
          <a:p>
            <a:pPr indent="0" lvl="0" marL="0" rtl="0" algn="l">
              <a:spcBef>
                <a:spcPts val="0"/>
              </a:spcBef>
              <a:spcAft>
                <a:spcPts val="0"/>
              </a:spcAft>
              <a:buNone/>
            </a:pPr>
            <a:r>
              <a:rPr lang="en" sz="1000"/>
              <a:t>0.99997</a:t>
            </a:r>
            <a:endParaRPr sz="1000"/>
          </a:p>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acd246a7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acd246a7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ac68251496_6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ac68251496_6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afcb9c0c5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afcb9c0c5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ac68251496_3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ac68251496_3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54269cfd28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54269cfd28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5">
  <p:cSld name="TITLE_AND_BODY_1_5">
    <p:spTree>
      <p:nvGrpSpPr>
        <p:cNvPr id="102" name="Shape 102"/>
        <p:cNvGrpSpPr/>
        <p:nvPr/>
      </p:nvGrpSpPr>
      <p:grpSpPr>
        <a:xfrm>
          <a:off x="0" y="0"/>
          <a:ext cx="0" cy="0"/>
          <a:chOff x="0" y="0"/>
          <a:chExt cx="0" cy="0"/>
        </a:xfrm>
      </p:grpSpPr>
      <p:sp>
        <p:nvSpPr>
          <p:cNvPr id="103" name="Google Shape;103;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5" name="Google Shape;10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11"/>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107" name="Google Shape;107;p11"/>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108" name="Google Shape;108;p11"/>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109" name="Google Shape;109;p11"/>
          <p:cNvSpPr/>
          <p:nvPr/>
        </p:nvSpPr>
        <p:spPr>
          <a:xfrm>
            <a:off x="7035249" y="4663221"/>
            <a:ext cx="13896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110" name="Google Shape;110;p11"/>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111" name="Google Shape;111;p11"/>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112" name="Google Shape;112;p11"/>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13" name="Google Shape;113;p11"/>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114" name="Google Shape;114;p11"/>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115" name="Shape 115"/>
        <p:cNvGrpSpPr/>
        <p:nvPr/>
      </p:nvGrpSpPr>
      <p:grpSpPr>
        <a:xfrm>
          <a:off x="0" y="0"/>
          <a:ext cx="0" cy="0"/>
          <a:chOff x="0" y="0"/>
          <a:chExt cx="0" cy="0"/>
        </a:xfrm>
      </p:grpSpPr>
      <p:sp>
        <p:nvSpPr>
          <p:cNvPr id="116" name="Google Shape;116;p1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12"/>
          <p:cNvSpPr/>
          <p:nvPr/>
        </p:nvSpPr>
        <p:spPr>
          <a:xfrm>
            <a:off x="223800" y="4663221"/>
            <a:ext cx="1389600" cy="350400"/>
          </a:xfrm>
          <a:prstGeom prst="homePlate">
            <a:avLst>
              <a:gd fmla="val 50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119" name="Google Shape;119;p12"/>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120" name="Google Shape;120;p12"/>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121" name="Google Shape;121;p12"/>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122" name="Google Shape;122;p12"/>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123" name="Google Shape;123;p12"/>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124" name="Google Shape;124;p12"/>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25" name="Google Shape;125;p12"/>
          <p:cNvPicPr preferRelativeResize="0"/>
          <p:nvPr/>
        </p:nvPicPr>
        <p:blipFill>
          <a:blip r:embed="rId2">
            <a:alphaModFix/>
          </a:blip>
          <a:stretch>
            <a:fillRect/>
          </a:stretch>
        </p:blipFill>
        <p:spPr>
          <a:xfrm>
            <a:off x="8077200" y="65175"/>
            <a:ext cx="1021124" cy="1000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1">
  <p:cSld name="SECTION_HEADER_2_1">
    <p:spTree>
      <p:nvGrpSpPr>
        <p:cNvPr id="126" name="Shape 126"/>
        <p:cNvGrpSpPr/>
        <p:nvPr/>
      </p:nvGrpSpPr>
      <p:grpSpPr>
        <a:xfrm>
          <a:off x="0" y="0"/>
          <a:ext cx="0" cy="0"/>
          <a:chOff x="0" y="0"/>
          <a:chExt cx="0" cy="0"/>
        </a:xfrm>
      </p:grpSpPr>
      <p:sp>
        <p:nvSpPr>
          <p:cNvPr id="127" name="Google Shape;127;p1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8" name="Google Shape;12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9" name="Google Shape;129;p13"/>
          <p:cNvPicPr preferRelativeResize="0"/>
          <p:nvPr/>
        </p:nvPicPr>
        <p:blipFill>
          <a:blip r:embed="rId2">
            <a:alphaModFix/>
          </a:blip>
          <a:stretch>
            <a:fillRect/>
          </a:stretch>
        </p:blipFill>
        <p:spPr>
          <a:xfrm>
            <a:off x="8077200" y="65175"/>
            <a:ext cx="1021124" cy="1000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0" name="Shape 130"/>
        <p:cNvGrpSpPr/>
        <p:nvPr/>
      </p:nvGrpSpPr>
      <p:grpSpPr>
        <a:xfrm>
          <a:off x="0" y="0"/>
          <a:ext cx="0" cy="0"/>
          <a:chOff x="0" y="0"/>
          <a:chExt cx="0" cy="0"/>
        </a:xfrm>
      </p:grpSpPr>
      <p:sp>
        <p:nvSpPr>
          <p:cNvPr id="131" name="Google Shape;13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3" name="Google Shape;133;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4" name="Google Shape;13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4"/>
          <p:cNvSpPr/>
          <p:nvPr/>
        </p:nvSpPr>
        <p:spPr>
          <a:xfrm>
            <a:off x="223800" y="4663221"/>
            <a:ext cx="1389600" cy="350400"/>
          </a:xfrm>
          <a:prstGeom prst="homePlate">
            <a:avLst>
              <a:gd fmla="val 50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136" name="Google Shape;136;p14"/>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137" name="Google Shape;137;p14"/>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138" name="Google Shape;138;p14"/>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139" name="Google Shape;139;p14"/>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140" name="Google Shape;140;p14"/>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141" name="Google Shape;141;p14"/>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42" name="Google Shape;142;p14"/>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143" name="Google Shape;143;p14"/>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15"/>
          <p:cNvSpPr/>
          <p:nvPr/>
        </p:nvSpPr>
        <p:spPr>
          <a:xfrm>
            <a:off x="223800" y="4663221"/>
            <a:ext cx="1389600" cy="350400"/>
          </a:xfrm>
          <a:prstGeom prst="homePlate">
            <a:avLst>
              <a:gd fmla="val 50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148" name="Google Shape;148;p15"/>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149" name="Google Shape;149;p15"/>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150" name="Google Shape;150;p15"/>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151" name="Google Shape;151;p15"/>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152" name="Google Shape;152;p15"/>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153" name="Google Shape;153;p15"/>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54" name="Google Shape;154;p15"/>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155" name="Google Shape;155;p15"/>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6" name="Shape 156"/>
        <p:cNvGrpSpPr/>
        <p:nvPr/>
      </p:nvGrpSpPr>
      <p:grpSpPr>
        <a:xfrm>
          <a:off x="0" y="0"/>
          <a:ext cx="0" cy="0"/>
          <a:chOff x="0" y="0"/>
          <a:chExt cx="0" cy="0"/>
        </a:xfrm>
      </p:grpSpPr>
      <p:sp>
        <p:nvSpPr>
          <p:cNvPr id="157" name="Google Shape;157;p1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 name="Google Shape;158;p1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9" name="Google Shape;15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16"/>
          <p:cNvSpPr/>
          <p:nvPr/>
        </p:nvSpPr>
        <p:spPr>
          <a:xfrm>
            <a:off x="223800" y="4663221"/>
            <a:ext cx="1389600" cy="350400"/>
          </a:xfrm>
          <a:prstGeom prst="homePlate">
            <a:avLst>
              <a:gd fmla="val 50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161" name="Google Shape;161;p16"/>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162" name="Google Shape;162;p16"/>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163" name="Google Shape;163;p16"/>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164" name="Google Shape;164;p16"/>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165" name="Google Shape;165;p16"/>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166" name="Google Shape;166;p16"/>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67" name="Google Shape;167;p16"/>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168" name="Google Shape;168;p16"/>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9" name="Shape 169"/>
        <p:cNvGrpSpPr/>
        <p:nvPr/>
      </p:nvGrpSpPr>
      <p:grpSpPr>
        <a:xfrm>
          <a:off x="0" y="0"/>
          <a:ext cx="0" cy="0"/>
          <a:chOff x="0" y="0"/>
          <a:chExt cx="0" cy="0"/>
        </a:xfrm>
      </p:grpSpPr>
      <p:sp>
        <p:nvSpPr>
          <p:cNvPr id="170" name="Google Shape;170;p1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sp>
        <p:nvSpPr>
          <p:cNvPr id="173" name="Google Shape;173;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5" name="Google Shape;175;p1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6" name="Google Shape;176;p1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7" name="Google Shape;17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8" name="Shape 178"/>
        <p:cNvGrpSpPr/>
        <p:nvPr/>
      </p:nvGrpSpPr>
      <p:grpSpPr>
        <a:xfrm>
          <a:off x="0" y="0"/>
          <a:ext cx="0" cy="0"/>
          <a:chOff x="0" y="0"/>
          <a:chExt cx="0" cy="0"/>
        </a:xfrm>
      </p:grpSpPr>
      <p:sp>
        <p:nvSpPr>
          <p:cNvPr id="179" name="Google Shape;179;p1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80" name="Google Shape;18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1" name="Shape 181"/>
        <p:cNvGrpSpPr/>
        <p:nvPr/>
      </p:nvGrpSpPr>
      <p:grpSpPr>
        <a:xfrm>
          <a:off x="0" y="0"/>
          <a:ext cx="0" cy="0"/>
          <a:chOff x="0" y="0"/>
          <a:chExt cx="0" cy="0"/>
        </a:xfrm>
      </p:grpSpPr>
      <p:sp>
        <p:nvSpPr>
          <p:cNvPr id="182" name="Google Shape;182;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3" name="Google Shape;183;p2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4" name="Google Shape;18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0" y="1834350"/>
            <a:ext cx="9144000" cy="14748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8077200" y="65175"/>
            <a:ext cx="1021124" cy="10005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4"/>
          <p:cNvPicPr preferRelativeResize="0"/>
          <p:nvPr/>
        </p:nvPicPr>
        <p:blipFill>
          <a:blip r:embed="rId2">
            <a:alphaModFix/>
          </a:blip>
          <a:stretch>
            <a:fillRect/>
          </a:stretch>
        </p:blipFill>
        <p:spPr>
          <a:xfrm>
            <a:off x="8077200" y="65175"/>
            <a:ext cx="1021124" cy="1000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5"/>
          <p:cNvSpPr/>
          <p:nvPr/>
        </p:nvSpPr>
        <p:spPr>
          <a:xfrm>
            <a:off x="223800" y="4663221"/>
            <a:ext cx="1389600" cy="350400"/>
          </a:xfrm>
          <a:prstGeom prst="homePlate">
            <a:avLst>
              <a:gd fmla="val 50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29" name="Google Shape;29;p5"/>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30" name="Google Shape;30;p5"/>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31" name="Google Shape;31;p5"/>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32" name="Google Shape;32;p5"/>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33" name="Google Shape;33;p5"/>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34" name="Google Shape;34;p5"/>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35" name="Google Shape;35;p5"/>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36" name="Google Shape;36;p5"/>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6"/>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42" name="Google Shape;42;p6"/>
          <p:cNvSpPr/>
          <p:nvPr/>
        </p:nvSpPr>
        <p:spPr>
          <a:xfrm>
            <a:off x="1347341" y="4663221"/>
            <a:ext cx="13896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43" name="Google Shape;43;p6"/>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44" name="Google Shape;44;p6"/>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45" name="Google Shape;45;p6"/>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46" name="Google Shape;46;p6"/>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47" name="Google Shape;47;p6"/>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48" name="Google Shape;48;p6"/>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49" name="Google Shape;49;p6"/>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50" name="Shape 50"/>
        <p:cNvGrpSpPr/>
        <p:nvPr/>
      </p:nvGrpSpPr>
      <p:grpSpPr>
        <a:xfrm>
          <a:off x="0" y="0"/>
          <a:ext cx="0" cy="0"/>
          <a:chOff x="0" y="0"/>
          <a:chExt cx="0" cy="0"/>
        </a:xfrm>
      </p:grpSpPr>
      <p:sp>
        <p:nvSpPr>
          <p:cNvPr id="51" name="Google Shape;51;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7"/>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55" name="Google Shape;55;p7"/>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56" name="Google Shape;56;p7"/>
          <p:cNvSpPr/>
          <p:nvPr/>
        </p:nvSpPr>
        <p:spPr>
          <a:xfrm>
            <a:off x="2470883" y="4663221"/>
            <a:ext cx="13896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57" name="Google Shape;57;p7"/>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58" name="Google Shape;58;p7"/>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59" name="Google Shape;59;p7"/>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60" name="Google Shape;60;p7"/>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61" name="Google Shape;61;p7"/>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62" name="Google Shape;62;p7"/>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63" name="Shape 63"/>
        <p:cNvGrpSpPr/>
        <p:nvPr/>
      </p:nvGrpSpPr>
      <p:grpSpPr>
        <a:xfrm>
          <a:off x="0" y="0"/>
          <a:ext cx="0" cy="0"/>
          <a:chOff x="0" y="0"/>
          <a:chExt cx="0" cy="0"/>
        </a:xfrm>
      </p:grpSpPr>
      <p:sp>
        <p:nvSpPr>
          <p:cNvPr id="64" name="Google Shape;64;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8"/>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68" name="Google Shape;68;p8"/>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70" name="Google Shape;70;p8"/>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71" name="Google Shape;71;p8"/>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72" name="Google Shape;72;p8"/>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73" name="Google Shape;73;p8"/>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74" name="Google Shape;74;p8"/>
          <p:cNvSpPr/>
          <p:nvPr/>
        </p:nvSpPr>
        <p:spPr>
          <a:xfrm>
            <a:off x="3594424" y="4663221"/>
            <a:ext cx="14598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75" name="Google Shape;75;p8"/>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p:cSld name="TITLE_AND_BODY_1_3">
    <p:spTree>
      <p:nvGrpSpPr>
        <p:cNvPr id="76" name="Shape 76"/>
        <p:cNvGrpSpPr/>
        <p:nvPr/>
      </p:nvGrpSpPr>
      <p:grpSpPr>
        <a:xfrm>
          <a:off x="0" y="0"/>
          <a:ext cx="0" cy="0"/>
          <a:chOff x="0" y="0"/>
          <a:chExt cx="0" cy="0"/>
        </a:xfrm>
      </p:grpSpPr>
      <p:sp>
        <p:nvSpPr>
          <p:cNvPr id="77" name="Google Shape;77;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Google Shape;7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9"/>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81" name="Google Shape;81;p9"/>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82" name="Google Shape;82;p9"/>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83" name="Google Shape;83;p9"/>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84" name="Google Shape;84;p9"/>
          <p:cNvSpPr/>
          <p:nvPr/>
        </p:nvSpPr>
        <p:spPr>
          <a:xfrm>
            <a:off x="4788166" y="4663221"/>
            <a:ext cx="13896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85" name="Google Shape;85;p9"/>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86" name="Google Shape;86;p9"/>
          <p:cNvSpPr/>
          <p:nvPr/>
        </p:nvSpPr>
        <p:spPr>
          <a:xfrm>
            <a:off x="5911707"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87" name="Google Shape;87;p9"/>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88" name="Google Shape;88;p9"/>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4">
  <p:cSld name="TITLE_AND_BODY_1_4">
    <p:spTree>
      <p:nvGrpSpPr>
        <p:cNvPr id="89" name="Shape 89"/>
        <p:cNvGrpSpPr/>
        <p:nvPr/>
      </p:nvGrpSpPr>
      <p:grpSpPr>
        <a:xfrm>
          <a:off x="0" y="0"/>
          <a:ext cx="0" cy="0"/>
          <a:chOff x="0" y="0"/>
          <a:chExt cx="0" cy="0"/>
        </a:xfrm>
      </p:grpSpPr>
      <p:sp>
        <p:nvSpPr>
          <p:cNvPr id="90" name="Google Shape;90;p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2" name="Google Shape;9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0"/>
          <p:cNvSpPr/>
          <p:nvPr/>
        </p:nvSpPr>
        <p:spPr>
          <a:xfrm>
            <a:off x="223800" y="4663221"/>
            <a:ext cx="1389600" cy="350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Overview</a:t>
            </a:r>
            <a:endParaRPr sz="900">
              <a:solidFill>
                <a:schemeClr val="dk2"/>
              </a:solidFill>
            </a:endParaRPr>
          </a:p>
        </p:txBody>
      </p:sp>
      <p:sp>
        <p:nvSpPr>
          <p:cNvPr id="94" name="Google Shape;94;p10"/>
          <p:cNvSpPr/>
          <p:nvPr/>
        </p:nvSpPr>
        <p:spPr>
          <a:xfrm>
            <a:off x="1347341"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Design Solution</a:t>
            </a:r>
            <a:endParaRPr sz="900">
              <a:solidFill>
                <a:schemeClr val="dk2"/>
              </a:solidFill>
            </a:endParaRPr>
          </a:p>
        </p:txBody>
      </p:sp>
      <p:sp>
        <p:nvSpPr>
          <p:cNvPr id="95" name="Google Shape;95;p10"/>
          <p:cNvSpPr/>
          <p:nvPr/>
        </p:nvSpPr>
        <p:spPr>
          <a:xfrm>
            <a:off x="2470883"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Critical Project Elements</a:t>
            </a:r>
            <a:endParaRPr sz="900">
              <a:solidFill>
                <a:schemeClr val="dk2"/>
              </a:solidFill>
            </a:endParaRPr>
          </a:p>
        </p:txBody>
      </p:sp>
      <p:sp>
        <p:nvSpPr>
          <p:cNvPr id="96" name="Google Shape;96;p10"/>
          <p:cNvSpPr/>
          <p:nvPr/>
        </p:nvSpPr>
        <p:spPr>
          <a:xfrm>
            <a:off x="7035249"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Project Summary</a:t>
            </a:r>
            <a:endParaRPr sz="900">
              <a:solidFill>
                <a:schemeClr val="dk2"/>
              </a:solidFill>
            </a:endParaRPr>
          </a:p>
        </p:txBody>
      </p:sp>
      <p:sp>
        <p:nvSpPr>
          <p:cNvPr id="97" name="Google Shape;97;p10"/>
          <p:cNvSpPr/>
          <p:nvPr/>
        </p:nvSpPr>
        <p:spPr>
          <a:xfrm>
            <a:off x="4788166" y="4663221"/>
            <a:ext cx="13896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Risk Analysis</a:t>
            </a:r>
            <a:endParaRPr sz="900">
              <a:solidFill>
                <a:schemeClr val="dk2"/>
              </a:solidFill>
            </a:endParaRPr>
          </a:p>
        </p:txBody>
      </p:sp>
      <p:sp>
        <p:nvSpPr>
          <p:cNvPr id="98" name="Google Shape;98;p10"/>
          <p:cNvSpPr/>
          <p:nvPr/>
        </p:nvSpPr>
        <p:spPr>
          <a:xfrm>
            <a:off x="3594424" y="4663221"/>
            <a:ext cx="1459800" cy="350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Requirements and Satisfaction</a:t>
            </a:r>
            <a:endParaRPr sz="900">
              <a:solidFill>
                <a:schemeClr val="dk2"/>
              </a:solidFill>
            </a:endParaRPr>
          </a:p>
        </p:txBody>
      </p:sp>
      <p:sp>
        <p:nvSpPr>
          <p:cNvPr id="99" name="Google Shape;99;p10"/>
          <p:cNvSpPr/>
          <p:nvPr/>
        </p:nvSpPr>
        <p:spPr>
          <a:xfrm>
            <a:off x="5911707" y="4663221"/>
            <a:ext cx="1389600" cy="350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rPr>
              <a:t>Verification and Validation</a:t>
            </a:r>
            <a:endParaRPr sz="900">
              <a:solidFill>
                <a:schemeClr val="dk2"/>
              </a:solidFill>
            </a:endParaRPr>
          </a:p>
        </p:txBody>
      </p:sp>
      <p:pic>
        <p:nvPicPr>
          <p:cNvPr id="100" name="Google Shape;100;p10"/>
          <p:cNvPicPr preferRelativeResize="0"/>
          <p:nvPr/>
        </p:nvPicPr>
        <p:blipFill>
          <a:blip r:embed="rId2">
            <a:alphaModFix/>
          </a:blip>
          <a:stretch>
            <a:fillRect/>
          </a:stretch>
        </p:blipFill>
        <p:spPr>
          <a:xfrm>
            <a:off x="8077200" y="65175"/>
            <a:ext cx="1021124" cy="1000550"/>
          </a:xfrm>
          <a:prstGeom prst="rect">
            <a:avLst/>
          </a:prstGeom>
          <a:noFill/>
          <a:ln>
            <a:noFill/>
          </a:ln>
        </p:spPr>
      </p:pic>
      <p:sp>
        <p:nvSpPr>
          <p:cNvPr id="101" name="Google Shape;101;p10"/>
          <p:cNvSpPr/>
          <p:nvPr/>
        </p:nvSpPr>
        <p:spPr>
          <a:xfrm>
            <a:off x="311700" y="1017725"/>
            <a:ext cx="6076500" cy="480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hyperlink" Target="http://drive.google.com/file/d/1WxlAVvH8wmt-dqyLikCofkmH_kpA294R/view" TargetMode="External"/><Relationship Id="rId5"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comments" Target="../comments/comment1.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comments" Target="../comments/commen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comments" Target="../comments/commen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comments" Target="../comments/commen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23.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24.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20" Type="http://schemas.openxmlformats.org/officeDocument/2006/relationships/slide" Target="/ppt/slides/slide81.xml"/><Relationship Id="rId22" Type="http://schemas.openxmlformats.org/officeDocument/2006/relationships/slide" Target="/ppt/slides/slide69.xml"/><Relationship Id="rId21" Type="http://schemas.openxmlformats.org/officeDocument/2006/relationships/slide" Target="/ppt/slides/slide91.xml"/><Relationship Id="rId24" Type="http://schemas.openxmlformats.org/officeDocument/2006/relationships/slide" Target="/ppt/slides/slide88.xml"/><Relationship Id="rId23" Type="http://schemas.openxmlformats.org/officeDocument/2006/relationships/slide" Target="/ppt/slides/slide87.xml"/><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slide" Target="/ppt/slides/slide65.xml"/><Relationship Id="rId4" Type="http://schemas.openxmlformats.org/officeDocument/2006/relationships/slide" Target="/ppt/slides/slide66.xml"/><Relationship Id="rId9" Type="http://schemas.openxmlformats.org/officeDocument/2006/relationships/slide" Target="/ppt/slides/slide59.xml"/><Relationship Id="rId25" Type="http://schemas.openxmlformats.org/officeDocument/2006/relationships/slide" Target="/ppt/slides/slide89.xml"/><Relationship Id="rId5" Type="http://schemas.openxmlformats.org/officeDocument/2006/relationships/hyperlink" Target="https://docs.google.com/spreadsheets/d/1MBPBlJeNALzqK3YmOEe8sDf4S-oKQ5_HKed-EzBTlq8/edit#gid=1319532699" TargetMode="External"/><Relationship Id="rId6" Type="http://schemas.openxmlformats.org/officeDocument/2006/relationships/slide" Target="/ppt/slides/slide67.xml"/><Relationship Id="rId7" Type="http://schemas.openxmlformats.org/officeDocument/2006/relationships/slide" Target="/ppt/slides/slide60.xml"/><Relationship Id="rId8" Type="http://schemas.openxmlformats.org/officeDocument/2006/relationships/slide" Target="/ppt/slides/slide78.xml"/><Relationship Id="rId11" Type="http://schemas.openxmlformats.org/officeDocument/2006/relationships/slide" Target="/ppt/slides/slide53.xml"/><Relationship Id="rId10" Type="http://schemas.openxmlformats.org/officeDocument/2006/relationships/slide" Target="/ppt/slides/slide52.xml"/><Relationship Id="rId13" Type="http://schemas.openxmlformats.org/officeDocument/2006/relationships/slide" Target="/ppt/slides/slide58.xml"/><Relationship Id="rId12" Type="http://schemas.openxmlformats.org/officeDocument/2006/relationships/hyperlink" Target="https://drive.google.com/file/d/14RuDUI0f_hA72DCJx1n018CfNSToqe5j/view?usp=sharing" TargetMode="External"/><Relationship Id="rId15" Type="http://schemas.openxmlformats.org/officeDocument/2006/relationships/slide" Target="/ppt/slides/slide54.xml"/><Relationship Id="rId14" Type="http://schemas.openxmlformats.org/officeDocument/2006/relationships/slide" Target="/ppt/slides/slide90.xml"/><Relationship Id="rId17" Type="http://schemas.openxmlformats.org/officeDocument/2006/relationships/slide" Target="/ppt/slides/slide56.xml"/><Relationship Id="rId16" Type="http://schemas.openxmlformats.org/officeDocument/2006/relationships/slide" Target="/ppt/slides/slide55.xml"/><Relationship Id="rId19" Type="http://schemas.openxmlformats.org/officeDocument/2006/relationships/slide" Target="/ppt/slides/slide68.xml"/><Relationship Id="rId18" Type="http://schemas.openxmlformats.org/officeDocument/2006/relationships/slide" Target="/ppt/slides/slide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slide" Target="/ppt/slides/slide51.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21.png"/><Relationship Id="rId4" Type="http://schemas.openxmlformats.org/officeDocument/2006/relationships/slide" Target="/ppt/slid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3.jpg"/><Relationship Id="rId4" Type="http://schemas.openxmlformats.org/officeDocument/2006/relationships/slide" Target="/ppt/slid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slide" Target="/ppt/slides/slide51.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2.png"/><Relationship Id="rId4" Type="http://schemas.openxmlformats.org/officeDocument/2006/relationships/slide" Target="/ppt/slid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slide" Target="/ppt/slides/slide51.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comments" Target="../comments/comment5.xml"/><Relationship Id="rId4" Type="http://schemas.openxmlformats.org/officeDocument/2006/relationships/slide" Target="/ppt/slid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 Id="rId3" Type="http://schemas.openxmlformats.org/officeDocument/2006/relationships/comments" Target="../comments/comment6.xml"/><Relationship Id="rId4" Type="http://schemas.openxmlformats.org/officeDocument/2006/relationships/slide" Target="/ppt/slid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 Id="rId3" Type="http://schemas.openxmlformats.org/officeDocument/2006/relationships/slide" Target="/ppt/slid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 Id="rId3" Type="http://schemas.openxmlformats.org/officeDocument/2006/relationships/slide" Target="/ppt/slid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 Id="rId3" Type="http://schemas.openxmlformats.org/officeDocument/2006/relationships/slide" Target="/ppt/slid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 Id="rId3" Type="http://schemas.openxmlformats.org/officeDocument/2006/relationships/slide" Target="/ppt/slid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4.jpg"/><Relationship Id="rId4" Type="http://schemas.openxmlformats.org/officeDocument/2006/relationships/slide" Target="/ppt/slid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slide" Target="/ppt/slides/slide51.xml"/><Relationship Id="rId4" Type="http://schemas.openxmlformats.org/officeDocument/2006/relationships/image" Target="../media/image1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7.xml"/><Relationship Id="rId3" Type="http://schemas.openxmlformats.org/officeDocument/2006/relationships/slide" Target="/ppt/slides/slide51.xml"/><Relationship Id="rId4" Type="http://schemas.openxmlformats.org/officeDocument/2006/relationships/image" Target="../media/image28.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8.xml"/><Relationship Id="rId3" Type="http://schemas.openxmlformats.org/officeDocument/2006/relationships/image" Target="../media/image35.jpg"/><Relationship Id="rId4" Type="http://schemas.openxmlformats.org/officeDocument/2006/relationships/slide" Target="/ppt/slides/slide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9.xml"/><Relationship Id="rId3" Type="http://schemas.openxmlformats.org/officeDocument/2006/relationships/slide" Target="/ppt/slides/slide51.xml"/><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0.xml"/><Relationship Id="rId3" Type="http://schemas.openxmlformats.org/officeDocument/2006/relationships/slide" Target="/ppt/slides/slide51.xml"/><Relationship Id="rId4" Type="http://schemas.openxmlformats.org/officeDocument/2006/relationships/image" Target="../media/image4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9.png"/><Relationship Id="rId4" Type="http://schemas.openxmlformats.org/officeDocument/2006/relationships/slide" Target="/ppt/slides/slide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slide" Target="/ppt/slid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3.xml"/><Relationship Id="rId3" Type="http://schemas.openxmlformats.org/officeDocument/2006/relationships/image" Target="../media/image39.png"/><Relationship Id="rId4" Type="http://schemas.openxmlformats.org/officeDocument/2006/relationships/slide" Target="/ppt/slides/slid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4.xml"/><Relationship Id="rId3" Type="http://schemas.openxmlformats.org/officeDocument/2006/relationships/image" Target="../media/image39.png"/><Relationship Id="rId4" Type="http://schemas.openxmlformats.org/officeDocument/2006/relationships/slide" Target="/ppt/slides/slide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5.xml"/><Relationship Id="rId3" Type="http://schemas.openxmlformats.org/officeDocument/2006/relationships/image" Target="../media/image39.png"/><Relationship Id="rId4" Type="http://schemas.openxmlformats.org/officeDocument/2006/relationships/slide" Target="/ppt/slides/slide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6.xml"/><Relationship Id="rId3" Type="http://schemas.openxmlformats.org/officeDocument/2006/relationships/image" Target="../media/image39.png"/><Relationship Id="rId4" Type="http://schemas.openxmlformats.org/officeDocument/2006/relationships/slide" Target="/ppt/slides/slide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7.xml"/><Relationship Id="rId3" Type="http://schemas.openxmlformats.org/officeDocument/2006/relationships/slide" Target="/ppt/slides/slide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8.xml"/><Relationship Id="rId3" Type="http://schemas.openxmlformats.org/officeDocument/2006/relationships/slide" Target="/ppt/slides/slide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9.xml"/><Relationship Id="rId3" Type="http://schemas.openxmlformats.org/officeDocument/2006/relationships/slide" Target="/ppt/slid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0.xml"/><Relationship Id="rId3" Type="http://schemas.openxmlformats.org/officeDocument/2006/relationships/slide" Target="/ppt/slides/slide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44.png"/><Relationship Id="rId4" Type="http://schemas.openxmlformats.org/officeDocument/2006/relationships/slide" Target="/ppt/slides/slide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42.jpg"/><Relationship Id="rId4" Type="http://schemas.openxmlformats.org/officeDocument/2006/relationships/slide" Target="/ppt/slides/slide5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slide" Target="/ppt/slides/slide51.xml"/><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47.jpg"/><Relationship Id="rId4" Type="http://schemas.openxmlformats.org/officeDocument/2006/relationships/slide" Target="/ppt/slides/slide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43.jpg"/><Relationship Id="rId4" Type="http://schemas.openxmlformats.org/officeDocument/2006/relationships/slide" Target="/ppt/slides/slide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45.jpg"/><Relationship Id="rId4" Type="http://schemas.openxmlformats.org/officeDocument/2006/relationships/slide" Target="/ppt/slides/slide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46.jpg"/><Relationship Id="rId4" Type="http://schemas.openxmlformats.org/officeDocument/2006/relationships/slide" Target="/ppt/slides/slide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49.png"/><Relationship Id="rId4" Type="http://schemas.openxmlformats.org/officeDocument/2006/relationships/image" Target="../media/image51.png"/><Relationship Id="rId5" Type="http://schemas.openxmlformats.org/officeDocument/2006/relationships/slide" Target="/ppt/slides/slide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 Id="rId3" Type="http://schemas.openxmlformats.org/officeDocument/2006/relationships/image" Target="../media/image53.png"/><Relationship Id="rId4" Type="http://schemas.openxmlformats.org/officeDocument/2006/relationships/slide" Target="/ppt/slides/slide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slide" Target="/ppt/slides/slide51.xml"/><Relationship Id="rId4" Type="http://schemas.openxmlformats.org/officeDocument/2006/relationships/image" Target="../media/image5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 Id="rId3" Type="http://schemas.openxmlformats.org/officeDocument/2006/relationships/image" Target="../media/image54.png"/><Relationship Id="rId4" Type="http://schemas.openxmlformats.org/officeDocument/2006/relationships/image" Target="../media/image52.png"/><Relationship Id="rId5" Type="http://schemas.openxmlformats.org/officeDocument/2006/relationships/slide" Target="/ppt/slides/slide5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2"/>
          <p:cNvSpPr/>
          <p:nvPr/>
        </p:nvSpPr>
        <p:spPr>
          <a:xfrm>
            <a:off x="50" y="2267875"/>
            <a:ext cx="9144000" cy="14748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2"/>
          <p:cNvPicPr preferRelativeResize="0"/>
          <p:nvPr/>
        </p:nvPicPr>
        <p:blipFill>
          <a:blip r:embed="rId3">
            <a:alphaModFix/>
          </a:blip>
          <a:stretch>
            <a:fillRect/>
          </a:stretch>
        </p:blipFill>
        <p:spPr>
          <a:xfrm>
            <a:off x="3565075" y="151800"/>
            <a:ext cx="2013851" cy="1973301"/>
          </a:xfrm>
          <a:prstGeom prst="rect">
            <a:avLst/>
          </a:prstGeom>
          <a:noFill/>
          <a:ln>
            <a:noFill/>
          </a:ln>
        </p:spPr>
      </p:pic>
      <p:sp>
        <p:nvSpPr>
          <p:cNvPr id="193" name="Google Shape;193;p22"/>
          <p:cNvSpPr txBox="1"/>
          <p:nvPr>
            <p:ph type="ctrTitle"/>
          </p:nvPr>
        </p:nvSpPr>
        <p:spPr>
          <a:xfrm>
            <a:off x="311700" y="2276718"/>
            <a:ext cx="8520600" cy="792600"/>
          </a:xfrm>
          <a:prstGeom prst="rect">
            <a:avLst/>
          </a:prstGeom>
          <a:noFill/>
        </p:spPr>
        <p:txBody>
          <a:bodyPr anchorCtr="0" anchor="b" bIns="91425" lIns="91425" spcFirstLastPara="1" rIns="91425" wrap="square" tIns="91425">
            <a:noAutofit/>
          </a:bodyPr>
          <a:lstStyle/>
          <a:p>
            <a:pPr indent="0" lvl="0" marL="0" rtl="0" algn="ctr">
              <a:spcBef>
                <a:spcPts val="0"/>
              </a:spcBef>
              <a:spcAft>
                <a:spcPts val="0"/>
              </a:spcAft>
              <a:buNone/>
            </a:pPr>
            <a:r>
              <a:rPr lang="en" sz="3800"/>
              <a:t>Collision Avoidance System Testbed </a:t>
            </a:r>
            <a:endParaRPr sz="3800"/>
          </a:p>
        </p:txBody>
      </p:sp>
      <p:sp>
        <p:nvSpPr>
          <p:cNvPr id="194" name="Google Shape;194;p22"/>
          <p:cNvSpPr txBox="1"/>
          <p:nvPr>
            <p:ph idx="1" type="subTitle"/>
          </p:nvPr>
        </p:nvSpPr>
        <p:spPr>
          <a:xfrm>
            <a:off x="311700" y="3106268"/>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Critical Design Review</a:t>
            </a:r>
            <a:endParaRPr/>
          </a:p>
        </p:txBody>
      </p:sp>
      <p:sp>
        <p:nvSpPr>
          <p:cNvPr id="195" name="Google Shape;195;p22"/>
          <p:cNvSpPr txBox="1"/>
          <p:nvPr/>
        </p:nvSpPr>
        <p:spPr>
          <a:xfrm>
            <a:off x="356100" y="3885450"/>
            <a:ext cx="8431800" cy="10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Customer: </a:t>
            </a:r>
            <a:r>
              <a:rPr lang="en">
                <a:solidFill>
                  <a:schemeClr val="dk1"/>
                </a:solidFill>
              </a:rPr>
              <a:t>John Reed and United Launch Alliance</a:t>
            </a:r>
            <a:endParaRPr b="1"/>
          </a:p>
          <a:p>
            <a:pPr indent="0" lvl="0" marL="0" rtl="0" algn="l">
              <a:spcBef>
                <a:spcPts val="0"/>
              </a:spcBef>
              <a:spcAft>
                <a:spcPts val="0"/>
              </a:spcAft>
              <a:buNone/>
            </a:pPr>
            <a:r>
              <a:rPr b="1" lang="en"/>
              <a:t>Team members</a:t>
            </a:r>
            <a:r>
              <a:rPr lang="en"/>
              <a:t>: </a:t>
            </a:r>
            <a:r>
              <a:rPr i="1" lang="en"/>
              <a:t>Trace Valade</a:t>
            </a:r>
            <a:r>
              <a:rPr lang="en"/>
              <a:t>, </a:t>
            </a:r>
            <a:r>
              <a:rPr i="1" lang="en"/>
              <a:t>Adam Holdridge</a:t>
            </a:r>
            <a:r>
              <a:rPr lang="en"/>
              <a:t>, Angel Hoffman, Cameron Turman, Conner Martin, Griffin Van Anne, </a:t>
            </a:r>
            <a:r>
              <a:rPr i="1" lang="en"/>
              <a:t>Hugo Stetz</a:t>
            </a:r>
            <a:r>
              <a:rPr lang="en"/>
              <a:t>, </a:t>
            </a:r>
            <a:r>
              <a:rPr i="1" lang="en"/>
              <a:t>Isaac Goldner</a:t>
            </a:r>
            <a:r>
              <a:rPr lang="en"/>
              <a:t>, Jason Balke, </a:t>
            </a:r>
            <a:r>
              <a:rPr i="1" lang="en"/>
              <a:t>Reade Warner</a:t>
            </a:r>
            <a:r>
              <a:rPr lang="en"/>
              <a:t>, </a:t>
            </a:r>
            <a:r>
              <a:rPr i="1" lang="en"/>
              <a:t>Roland Bailey</a:t>
            </a:r>
            <a:r>
              <a:rPr lang="en"/>
              <a:t>, Sam Hartman</a:t>
            </a:r>
            <a:endParaRPr/>
          </a:p>
          <a:p>
            <a:pPr indent="0" lvl="0" marL="0" rtl="0" algn="l">
              <a:spcBef>
                <a:spcPts val="0"/>
              </a:spcBef>
              <a:spcAft>
                <a:spcPts val="0"/>
              </a:spcAft>
              <a:buNone/>
            </a:pPr>
            <a:r>
              <a:rPr b="1" lang="en"/>
              <a:t>Advisor: </a:t>
            </a:r>
            <a:r>
              <a:rPr lang="en"/>
              <a:t>Prof. John Mah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286" name="Google Shape;28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7" name="Google Shape;287;p31"/>
          <p:cNvPicPr preferRelativeResize="0"/>
          <p:nvPr/>
        </p:nvPicPr>
        <p:blipFill>
          <a:blip r:embed="rId3">
            <a:alphaModFix/>
          </a:blip>
          <a:stretch>
            <a:fillRect/>
          </a:stretch>
        </p:blipFill>
        <p:spPr>
          <a:xfrm>
            <a:off x="530838" y="1229425"/>
            <a:ext cx="8082318" cy="3340691"/>
          </a:xfrm>
          <a:prstGeom prst="rect">
            <a:avLst/>
          </a:prstGeom>
          <a:noFill/>
          <a:ln>
            <a:noFill/>
          </a:ln>
        </p:spPr>
      </p:pic>
      <p:sp>
        <p:nvSpPr>
          <p:cNvPr id="288" name="Google Shape;288;p31"/>
          <p:cNvSpPr/>
          <p:nvPr/>
        </p:nvSpPr>
        <p:spPr>
          <a:xfrm>
            <a:off x="2613002"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4648202"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6645727"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296" name="Google Shape;29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7" name="Google Shape;297;p32"/>
          <p:cNvPicPr preferRelativeResize="0"/>
          <p:nvPr/>
        </p:nvPicPr>
        <p:blipFill>
          <a:blip r:embed="rId3">
            <a:alphaModFix/>
          </a:blip>
          <a:stretch>
            <a:fillRect/>
          </a:stretch>
        </p:blipFill>
        <p:spPr>
          <a:xfrm>
            <a:off x="530838" y="1229425"/>
            <a:ext cx="8082318" cy="3340691"/>
          </a:xfrm>
          <a:prstGeom prst="rect">
            <a:avLst/>
          </a:prstGeom>
          <a:noFill/>
          <a:ln>
            <a:noFill/>
          </a:ln>
        </p:spPr>
      </p:pic>
      <p:sp>
        <p:nvSpPr>
          <p:cNvPr id="298" name="Google Shape;298;p32"/>
          <p:cNvSpPr/>
          <p:nvPr/>
        </p:nvSpPr>
        <p:spPr>
          <a:xfrm>
            <a:off x="4648202"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p:nvPr/>
        </p:nvSpPr>
        <p:spPr>
          <a:xfrm>
            <a:off x="6645727"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305" name="Google Shape;30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6" name="Google Shape;306;p33"/>
          <p:cNvPicPr preferRelativeResize="0"/>
          <p:nvPr/>
        </p:nvPicPr>
        <p:blipFill>
          <a:blip r:embed="rId3">
            <a:alphaModFix/>
          </a:blip>
          <a:stretch>
            <a:fillRect/>
          </a:stretch>
        </p:blipFill>
        <p:spPr>
          <a:xfrm>
            <a:off x="530838" y="1229425"/>
            <a:ext cx="8082318" cy="3340691"/>
          </a:xfrm>
          <a:prstGeom prst="rect">
            <a:avLst/>
          </a:prstGeom>
          <a:noFill/>
          <a:ln>
            <a:noFill/>
          </a:ln>
        </p:spPr>
      </p:pic>
      <p:sp>
        <p:nvSpPr>
          <p:cNvPr id="307" name="Google Shape;307;p33"/>
          <p:cNvSpPr/>
          <p:nvPr/>
        </p:nvSpPr>
        <p:spPr>
          <a:xfrm>
            <a:off x="6645727"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313" name="Google Shape;31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34"/>
          <p:cNvPicPr preferRelativeResize="0"/>
          <p:nvPr/>
        </p:nvPicPr>
        <p:blipFill>
          <a:blip r:embed="rId3">
            <a:alphaModFix/>
          </a:blip>
          <a:stretch>
            <a:fillRect/>
          </a:stretch>
        </p:blipFill>
        <p:spPr>
          <a:xfrm>
            <a:off x="530838" y="1229425"/>
            <a:ext cx="8082318" cy="33406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Solution</a:t>
            </a:r>
            <a:endParaRPr/>
          </a:p>
        </p:txBody>
      </p:sp>
      <p:sp>
        <p:nvSpPr>
          <p:cNvPr id="320" name="Google Shape;32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36"/>
          <p:cNvPicPr preferRelativeResize="0"/>
          <p:nvPr/>
        </p:nvPicPr>
        <p:blipFill>
          <a:blip r:embed="rId3">
            <a:alphaModFix/>
          </a:blip>
          <a:stretch>
            <a:fillRect/>
          </a:stretch>
        </p:blipFill>
        <p:spPr>
          <a:xfrm>
            <a:off x="311700" y="1308387"/>
            <a:ext cx="7780150" cy="3102076"/>
          </a:xfrm>
          <a:prstGeom prst="rect">
            <a:avLst/>
          </a:prstGeom>
          <a:noFill/>
          <a:ln>
            <a:noFill/>
          </a:ln>
        </p:spPr>
      </p:pic>
      <p:sp>
        <p:nvSpPr>
          <p:cNvPr id="326" name="Google Shape;32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Overviews</a:t>
            </a:r>
            <a:endParaRPr/>
          </a:p>
        </p:txBody>
      </p:sp>
      <p:sp>
        <p:nvSpPr>
          <p:cNvPr id="327" name="Google Shape;32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36"/>
          <p:cNvSpPr/>
          <p:nvPr/>
        </p:nvSpPr>
        <p:spPr>
          <a:xfrm rot="-1265174">
            <a:off x="1287506" y="1893665"/>
            <a:ext cx="1013140" cy="91368"/>
          </a:xfrm>
          <a:prstGeom prst="lef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6"/>
          <p:cNvSpPr txBox="1"/>
          <p:nvPr/>
        </p:nvSpPr>
        <p:spPr>
          <a:xfrm>
            <a:off x="2237700" y="1492700"/>
            <a:ext cx="989100" cy="317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t>Launch Ramp</a:t>
            </a:r>
            <a:endParaRPr sz="1000"/>
          </a:p>
        </p:txBody>
      </p:sp>
      <p:sp>
        <p:nvSpPr>
          <p:cNvPr id="330" name="Google Shape;330;p36"/>
          <p:cNvSpPr/>
          <p:nvPr/>
        </p:nvSpPr>
        <p:spPr>
          <a:xfrm rot="-4154474">
            <a:off x="6121626" y="2407930"/>
            <a:ext cx="863348" cy="88589"/>
          </a:xfrm>
          <a:prstGeom prst="lef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6"/>
          <p:cNvSpPr txBox="1"/>
          <p:nvPr/>
        </p:nvSpPr>
        <p:spPr>
          <a:xfrm>
            <a:off x="6255175" y="1928175"/>
            <a:ext cx="978300" cy="317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1000"/>
              <a:t>IGUS Gantry</a:t>
            </a:r>
            <a:endParaRPr sz="1000"/>
          </a:p>
        </p:txBody>
      </p:sp>
      <p:sp>
        <p:nvSpPr>
          <p:cNvPr id="332" name="Google Shape;332;p36"/>
          <p:cNvSpPr/>
          <p:nvPr/>
        </p:nvSpPr>
        <p:spPr>
          <a:xfrm rot="10090456">
            <a:off x="4313399" y="4113904"/>
            <a:ext cx="1013000" cy="86725"/>
          </a:xfrm>
          <a:prstGeom prst="lef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txBox="1"/>
          <p:nvPr/>
        </p:nvSpPr>
        <p:spPr>
          <a:xfrm>
            <a:off x="3719200" y="4021300"/>
            <a:ext cx="825300" cy="317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t>Electronics</a:t>
            </a:r>
            <a:endParaRPr sz="1000"/>
          </a:p>
        </p:txBody>
      </p:sp>
      <p:sp>
        <p:nvSpPr>
          <p:cNvPr id="334" name="Google Shape;334;p36"/>
          <p:cNvSpPr/>
          <p:nvPr/>
        </p:nvSpPr>
        <p:spPr>
          <a:xfrm rot="-3379476">
            <a:off x="3644099" y="2265099"/>
            <a:ext cx="975496" cy="87459"/>
          </a:xfrm>
          <a:prstGeom prst="lef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txBox="1"/>
          <p:nvPr/>
        </p:nvSpPr>
        <p:spPr>
          <a:xfrm>
            <a:off x="4131887" y="1624578"/>
            <a:ext cx="1109700" cy="303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t>4’x8’ Test Area</a:t>
            </a:r>
            <a:endParaRPr sz="1000"/>
          </a:p>
        </p:txBody>
      </p:sp>
      <p:sp>
        <p:nvSpPr>
          <p:cNvPr id="336" name="Google Shape;336;p36"/>
          <p:cNvSpPr txBox="1"/>
          <p:nvPr/>
        </p:nvSpPr>
        <p:spPr>
          <a:xfrm>
            <a:off x="1118550" y="4068850"/>
            <a:ext cx="2769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a:t>
            </a:r>
            <a:endParaRPr/>
          </a:p>
        </p:txBody>
      </p:sp>
      <p:sp>
        <p:nvSpPr>
          <p:cNvPr id="337" name="Google Shape;337;p36"/>
          <p:cNvSpPr txBox="1"/>
          <p:nvPr/>
        </p:nvSpPr>
        <p:spPr>
          <a:xfrm>
            <a:off x="2012825" y="3972325"/>
            <a:ext cx="3111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a:t>
            </a:r>
            <a:endParaRPr/>
          </a:p>
        </p:txBody>
      </p:sp>
      <p:cxnSp>
        <p:nvCxnSpPr>
          <p:cNvPr id="338" name="Google Shape;338;p36"/>
          <p:cNvCxnSpPr/>
          <p:nvPr/>
        </p:nvCxnSpPr>
        <p:spPr>
          <a:xfrm rot="10800000">
            <a:off x="784650" y="4062425"/>
            <a:ext cx="940200" cy="143400"/>
          </a:xfrm>
          <a:prstGeom prst="straightConnector1">
            <a:avLst/>
          </a:prstGeom>
          <a:noFill/>
          <a:ln cap="flat" cmpd="sng" w="19050">
            <a:solidFill>
              <a:srgbClr val="000000"/>
            </a:solidFill>
            <a:prstDash val="solid"/>
            <a:round/>
            <a:headEnd len="med" w="med" type="none"/>
            <a:tailEnd len="med" w="med" type="triangle"/>
          </a:ln>
        </p:spPr>
      </p:cxnSp>
      <p:cxnSp>
        <p:nvCxnSpPr>
          <p:cNvPr id="339" name="Google Shape;339;p36"/>
          <p:cNvCxnSpPr/>
          <p:nvPr/>
        </p:nvCxnSpPr>
        <p:spPr>
          <a:xfrm flipH="1" rot="10800000">
            <a:off x="1713725" y="3835925"/>
            <a:ext cx="909300" cy="369900"/>
          </a:xfrm>
          <a:prstGeom prst="straightConnector1">
            <a:avLst/>
          </a:prstGeom>
          <a:noFill/>
          <a:ln cap="flat" cmpd="sng" w="19050">
            <a:solidFill>
              <a:srgbClr val="000000"/>
            </a:solidFill>
            <a:prstDash val="solid"/>
            <a:round/>
            <a:headEnd len="med" w="med" type="none"/>
            <a:tailEnd len="med" w="med" type="triangle"/>
          </a:ln>
        </p:spPr>
      </p:cxnSp>
      <p:cxnSp>
        <p:nvCxnSpPr>
          <p:cNvPr id="340" name="Google Shape;340;p36"/>
          <p:cNvCxnSpPr/>
          <p:nvPr/>
        </p:nvCxnSpPr>
        <p:spPr>
          <a:xfrm>
            <a:off x="1724850" y="2861613"/>
            <a:ext cx="1523700" cy="218100"/>
          </a:xfrm>
          <a:prstGeom prst="straightConnector1">
            <a:avLst/>
          </a:prstGeom>
          <a:noFill/>
          <a:ln cap="flat" cmpd="sng" w="9525">
            <a:solidFill>
              <a:schemeClr val="dk2"/>
            </a:solidFill>
            <a:prstDash val="solid"/>
            <a:round/>
            <a:headEnd len="med" w="med" type="none"/>
            <a:tailEnd len="med" w="med" type="triangle"/>
          </a:ln>
        </p:spPr>
      </p:cxnSp>
      <p:sp>
        <p:nvSpPr>
          <p:cNvPr id="341" name="Google Shape;341;p36"/>
          <p:cNvSpPr/>
          <p:nvPr/>
        </p:nvSpPr>
        <p:spPr>
          <a:xfrm rot="-1115753">
            <a:off x="6046701" y="3063883"/>
            <a:ext cx="1013198" cy="81018"/>
          </a:xfrm>
          <a:prstGeom prst="lef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6"/>
          <p:cNvSpPr txBox="1"/>
          <p:nvPr/>
        </p:nvSpPr>
        <p:spPr>
          <a:xfrm>
            <a:off x="6919000" y="2700875"/>
            <a:ext cx="1048200" cy="317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1000"/>
              <a:t>LIDAR Sensor</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Environment Design</a:t>
            </a:r>
            <a:endParaRPr/>
          </a:p>
        </p:txBody>
      </p:sp>
      <p:sp>
        <p:nvSpPr>
          <p:cNvPr id="348" name="Google Shape;348;p37"/>
          <p:cNvSpPr txBox="1"/>
          <p:nvPr>
            <p:ph idx="1" type="body"/>
          </p:nvPr>
        </p:nvSpPr>
        <p:spPr>
          <a:xfrm>
            <a:off x="311700" y="1152475"/>
            <a:ext cx="3388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4x8 foot testing environment</a:t>
            </a:r>
            <a:endParaRPr/>
          </a:p>
          <a:p>
            <a:pPr indent="-342900" lvl="0" marL="457200" rtl="0" algn="l">
              <a:spcBef>
                <a:spcPts val="0"/>
              </a:spcBef>
              <a:spcAft>
                <a:spcPts val="0"/>
              </a:spcAft>
              <a:buSzPts val="1800"/>
              <a:buChar char="●"/>
            </a:pPr>
            <a:r>
              <a:rPr lang="en"/>
              <a:t>MDF FOS &gt; 100</a:t>
            </a:r>
            <a:endParaRPr/>
          </a:p>
          <a:p>
            <a:pPr indent="-342900" lvl="0" marL="457200" rtl="0" algn="l">
              <a:spcBef>
                <a:spcPts val="0"/>
              </a:spcBef>
              <a:spcAft>
                <a:spcPts val="0"/>
              </a:spcAft>
              <a:buSzPts val="1800"/>
              <a:buChar char="●"/>
            </a:pPr>
            <a:r>
              <a:rPr lang="en"/>
              <a:t>Frame</a:t>
            </a:r>
            <a:endParaRPr/>
          </a:p>
          <a:p>
            <a:pPr indent="-317500" lvl="1" marL="914400" rtl="0" algn="l">
              <a:spcBef>
                <a:spcPts val="0"/>
              </a:spcBef>
              <a:spcAft>
                <a:spcPts val="0"/>
              </a:spcAft>
              <a:buSzPts val="1400"/>
              <a:buChar char="○"/>
            </a:pPr>
            <a:r>
              <a:rPr lang="en"/>
              <a:t>80/20 aluminum frame</a:t>
            </a:r>
            <a:endParaRPr/>
          </a:p>
          <a:p>
            <a:pPr indent="-317500" lvl="1" marL="914400" rtl="0" algn="l">
              <a:spcBef>
                <a:spcPts val="0"/>
              </a:spcBef>
              <a:spcAft>
                <a:spcPts val="0"/>
              </a:spcAft>
              <a:buSzPts val="1400"/>
              <a:buChar char="○"/>
            </a:pPr>
            <a:r>
              <a:rPr lang="en"/>
              <a:t>Aluminum L-brackets </a:t>
            </a:r>
            <a:endParaRPr/>
          </a:p>
        </p:txBody>
      </p:sp>
      <p:sp>
        <p:nvSpPr>
          <p:cNvPr id="349" name="Google Shape;34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0" name="Google Shape;350;p37"/>
          <p:cNvPicPr preferRelativeResize="0"/>
          <p:nvPr/>
        </p:nvPicPr>
        <p:blipFill>
          <a:blip r:embed="rId3">
            <a:alphaModFix/>
          </a:blip>
          <a:stretch>
            <a:fillRect/>
          </a:stretch>
        </p:blipFill>
        <p:spPr>
          <a:xfrm>
            <a:off x="3700200" y="1102025"/>
            <a:ext cx="4628425" cy="3508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8"/>
          <p:cNvPicPr preferRelativeResize="0"/>
          <p:nvPr/>
        </p:nvPicPr>
        <p:blipFill>
          <a:blip r:embed="rId3">
            <a:alphaModFix/>
          </a:blip>
          <a:stretch>
            <a:fillRect/>
          </a:stretch>
        </p:blipFill>
        <p:spPr>
          <a:xfrm>
            <a:off x="4250575" y="1171625"/>
            <a:ext cx="3966276" cy="3348601"/>
          </a:xfrm>
          <a:prstGeom prst="rect">
            <a:avLst/>
          </a:prstGeom>
          <a:noFill/>
          <a:ln>
            <a:noFill/>
          </a:ln>
        </p:spPr>
      </p:pic>
      <p:sp>
        <p:nvSpPr>
          <p:cNvPr id="356" name="Google Shape;35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Launching Mechanism Design</a:t>
            </a:r>
            <a:endParaRPr/>
          </a:p>
        </p:txBody>
      </p:sp>
      <p:sp>
        <p:nvSpPr>
          <p:cNvPr id="357" name="Google Shape;357;p38"/>
          <p:cNvSpPr txBox="1"/>
          <p:nvPr>
            <p:ph idx="1" type="body"/>
          </p:nvPr>
        </p:nvSpPr>
        <p:spPr>
          <a:xfrm>
            <a:off x="311700" y="1122875"/>
            <a:ext cx="3508800" cy="344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Supports</a:t>
            </a:r>
            <a:r>
              <a:rPr lang="en"/>
              <a:t> 0 - 2 m/s launch</a:t>
            </a:r>
            <a:endParaRPr/>
          </a:p>
          <a:p>
            <a:pPr indent="-342900" lvl="0" marL="457200" rtl="0" algn="l">
              <a:spcBef>
                <a:spcPts val="0"/>
              </a:spcBef>
              <a:spcAft>
                <a:spcPts val="0"/>
              </a:spcAft>
              <a:buSzPts val="1800"/>
              <a:buChar char="●"/>
            </a:pPr>
            <a:r>
              <a:rPr lang="en"/>
              <a:t>Rubber ball</a:t>
            </a:r>
            <a:endParaRPr/>
          </a:p>
          <a:p>
            <a:pPr indent="-317500" lvl="1" marL="914400" rtl="0" algn="l">
              <a:spcBef>
                <a:spcPts val="0"/>
              </a:spcBef>
              <a:spcAft>
                <a:spcPts val="0"/>
              </a:spcAft>
              <a:buSzPts val="1400"/>
              <a:buChar char="○"/>
            </a:pPr>
            <a:r>
              <a:rPr lang="en"/>
              <a:t>Size limited by gantry height</a:t>
            </a:r>
            <a:endParaRPr/>
          </a:p>
          <a:p>
            <a:pPr indent="-342900" lvl="0" marL="457200" rtl="0" algn="l">
              <a:spcBef>
                <a:spcPts val="0"/>
              </a:spcBef>
              <a:spcAft>
                <a:spcPts val="0"/>
              </a:spcAft>
              <a:buSzPts val="1800"/>
              <a:buChar char="●"/>
            </a:pPr>
            <a:r>
              <a:rPr lang="en"/>
              <a:t>Pivot Joint</a:t>
            </a:r>
            <a:endParaRPr/>
          </a:p>
          <a:p>
            <a:pPr indent="-317500" lvl="1" marL="914400" rtl="0" algn="l">
              <a:spcBef>
                <a:spcPts val="0"/>
              </a:spcBef>
              <a:spcAft>
                <a:spcPts val="0"/>
              </a:spcAft>
              <a:buSzPts val="1400"/>
              <a:buChar char="○"/>
            </a:pPr>
            <a:r>
              <a:rPr lang="en"/>
              <a:t>+/- 60</a:t>
            </a:r>
            <a:r>
              <a:rPr lang="en"/>
              <a:t>°</a:t>
            </a:r>
            <a:r>
              <a:rPr lang="en"/>
              <a:t> rotation</a:t>
            </a:r>
            <a:endParaRPr/>
          </a:p>
          <a:p>
            <a:pPr indent="-342900" lvl="0" marL="457200" rtl="0" algn="l">
              <a:spcBef>
                <a:spcPts val="0"/>
              </a:spcBef>
              <a:spcAft>
                <a:spcPts val="0"/>
              </a:spcAft>
              <a:buSzPts val="1800"/>
              <a:buChar char="●"/>
            </a:pPr>
            <a:r>
              <a:rPr lang="en"/>
              <a:t>Incremental starting positions to vary velocity</a:t>
            </a:r>
            <a:endParaRPr/>
          </a:p>
          <a:p>
            <a:pPr indent="-317500" lvl="1" marL="914400" rtl="0" algn="l">
              <a:spcBef>
                <a:spcPts val="0"/>
              </a:spcBef>
              <a:spcAft>
                <a:spcPts val="0"/>
              </a:spcAft>
              <a:buSzPts val="1400"/>
              <a:buChar char="○"/>
            </a:pPr>
            <a:r>
              <a:rPr lang="en"/>
              <a:t>0° - 40° Launch Angle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58" name="Google Shape;35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59" name="Google Shape;359;p38"/>
          <p:cNvCxnSpPr/>
          <p:nvPr/>
        </p:nvCxnSpPr>
        <p:spPr>
          <a:xfrm>
            <a:off x="4388400" y="2082675"/>
            <a:ext cx="558600" cy="0"/>
          </a:xfrm>
          <a:prstGeom prst="straightConnector1">
            <a:avLst/>
          </a:prstGeom>
          <a:noFill/>
          <a:ln cap="flat" cmpd="sng" w="28575">
            <a:solidFill>
              <a:srgbClr val="CC0000"/>
            </a:solidFill>
            <a:prstDash val="solid"/>
            <a:round/>
            <a:headEnd len="med" w="med" type="none"/>
            <a:tailEnd len="med" w="med" type="stealth"/>
          </a:ln>
        </p:spPr>
      </p:cxnSp>
      <p:cxnSp>
        <p:nvCxnSpPr>
          <p:cNvPr id="360" name="Google Shape;360;p38"/>
          <p:cNvCxnSpPr/>
          <p:nvPr/>
        </p:nvCxnSpPr>
        <p:spPr>
          <a:xfrm>
            <a:off x="4388400" y="2309475"/>
            <a:ext cx="704700" cy="0"/>
          </a:xfrm>
          <a:prstGeom prst="straightConnector1">
            <a:avLst/>
          </a:prstGeom>
          <a:noFill/>
          <a:ln cap="flat" cmpd="sng" w="28575">
            <a:solidFill>
              <a:srgbClr val="CC0000"/>
            </a:solidFill>
            <a:prstDash val="solid"/>
            <a:round/>
            <a:headEnd len="med" w="med" type="none"/>
            <a:tailEnd len="med" w="med" type="stealth"/>
          </a:ln>
        </p:spPr>
      </p:cxnSp>
      <p:cxnSp>
        <p:nvCxnSpPr>
          <p:cNvPr id="361" name="Google Shape;361;p38"/>
          <p:cNvCxnSpPr/>
          <p:nvPr/>
        </p:nvCxnSpPr>
        <p:spPr>
          <a:xfrm>
            <a:off x="4388400" y="2745500"/>
            <a:ext cx="954000" cy="0"/>
          </a:xfrm>
          <a:prstGeom prst="straightConnector1">
            <a:avLst/>
          </a:prstGeom>
          <a:noFill/>
          <a:ln cap="flat" cmpd="sng" w="28575">
            <a:solidFill>
              <a:srgbClr val="CC0000"/>
            </a:solidFill>
            <a:prstDash val="solid"/>
            <a:round/>
            <a:headEnd len="med" w="med" type="none"/>
            <a:tailEnd len="med" w="med" type="stealth"/>
          </a:ln>
        </p:spPr>
      </p:cxnSp>
      <p:pic>
        <p:nvPicPr>
          <p:cNvPr id="362" name="Google Shape;362;p38"/>
          <p:cNvPicPr preferRelativeResize="0"/>
          <p:nvPr/>
        </p:nvPicPr>
        <p:blipFill>
          <a:blip r:embed="rId4">
            <a:alphaModFix/>
          </a:blip>
          <a:stretch>
            <a:fillRect/>
          </a:stretch>
        </p:blipFill>
        <p:spPr>
          <a:xfrm>
            <a:off x="7377650" y="1670525"/>
            <a:ext cx="992200" cy="1479725"/>
          </a:xfrm>
          <a:prstGeom prst="rect">
            <a:avLst/>
          </a:prstGeom>
          <a:noFill/>
          <a:ln>
            <a:noFill/>
          </a:ln>
        </p:spPr>
      </p:pic>
      <p:sp>
        <p:nvSpPr>
          <p:cNvPr id="363" name="Google Shape;363;p38"/>
          <p:cNvSpPr txBox="1"/>
          <p:nvPr/>
        </p:nvSpPr>
        <p:spPr>
          <a:xfrm>
            <a:off x="7590750" y="1414075"/>
            <a:ext cx="779100" cy="1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u="sng">
                <a:solidFill>
                  <a:srgbClr val="666666"/>
                </a:solidFill>
              </a:rPr>
              <a:t>Top View</a:t>
            </a:r>
            <a:endParaRPr sz="700" u="sng">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Maneuvering Subsystem Design</a:t>
            </a:r>
            <a:endParaRPr/>
          </a:p>
        </p:txBody>
      </p:sp>
      <p:sp>
        <p:nvSpPr>
          <p:cNvPr id="369" name="Google Shape;369;p39"/>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Drylin E flat gantry </a:t>
            </a:r>
            <a:endParaRPr/>
          </a:p>
          <a:p>
            <a:pPr indent="-317500" lvl="1" marL="914400" rtl="0" algn="l">
              <a:spcBef>
                <a:spcPts val="0"/>
              </a:spcBef>
              <a:spcAft>
                <a:spcPts val="0"/>
              </a:spcAft>
              <a:buSzPts val="1400"/>
              <a:buChar char="○"/>
            </a:pPr>
            <a:r>
              <a:rPr lang="en"/>
              <a:t>Workspace: 1x1m</a:t>
            </a:r>
            <a:endParaRPr/>
          </a:p>
          <a:p>
            <a:pPr indent="-342900" lvl="0" marL="457200" rtl="0" algn="l">
              <a:spcBef>
                <a:spcPts val="0"/>
              </a:spcBef>
              <a:spcAft>
                <a:spcPts val="0"/>
              </a:spcAft>
              <a:buSzPts val="1800"/>
              <a:buChar char="●"/>
            </a:pPr>
            <a:r>
              <a:rPr lang="en"/>
              <a:t>Belt driven linear actuator</a:t>
            </a:r>
            <a:endParaRPr/>
          </a:p>
          <a:p>
            <a:pPr indent="-342900" lvl="0" marL="457200" rtl="0" algn="l">
              <a:spcBef>
                <a:spcPts val="0"/>
              </a:spcBef>
              <a:spcAft>
                <a:spcPts val="0"/>
              </a:spcAft>
              <a:buSzPts val="1800"/>
              <a:buChar char="●"/>
            </a:pPr>
            <a:r>
              <a:rPr lang="en"/>
              <a:t>2x NEMA23 stepper motors</a:t>
            </a:r>
            <a:endParaRPr/>
          </a:p>
          <a:p>
            <a:pPr indent="-317500" lvl="1" marL="914400" rtl="0" algn="l">
              <a:spcBef>
                <a:spcPts val="0"/>
              </a:spcBef>
              <a:spcAft>
                <a:spcPts val="0"/>
              </a:spcAft>
              <a:buSzPts val="1400"/>
              <a:buChar char="○"/>
            </a:pPr>
            <a:r>
              <a:rPr lang="en"/>
              <a:t>Top speed 0.5 m/s</a:t>
            </a:r>
            <a:endParaRPr/>
          </a:p>
          <a:p>
            <a:pPr indent="-317500" lvl="1" marL="914400" rtl="0" algn="l">
              <a:spcBef>
                <a:spcPts val="0"/>
              </a:spcBef>
              <a:spcAft>
                <a:spcPts val="0"/>
              </a:spcAft>
              <a:buSzPts val="1400"/>
              <a:buChar char="○"/>
            </a:pPr>
            <a:r>
              <a:rPr lang="en"/>
              <a:t>Top acceleration 0.538 m/s/s</a:t>
            </a:r>
            <a:endParaRPr/>
          </a:p>
          <a:p>
            <a:pPr indent="-342900" lvl="0" marL="457200" rtl="0" algn="l">
              <a:spcBef>
                <a:spcPts val="0"/>
              </a:spcBef>
              <a:spcAft>
                <a:spcPts val="0"/>
              </a:spcAft>
              <a:buSzPts val="1800"/>
              <a:buChar char="●"/>
            </a:pPr>
            <a:r>
              <a:rPr lang="en"/>
              <a:t>Mounting bracket </a:t>
            </a:r>
            <a:endParaRPr/>
          </a:p>
          <a:p>
            <a:pPr indent="-342900" lvl="0" marL="457200" rtl="0" algn="l">
              <a:spcBef>
                <a:spcPts val="0"/>
              </a:spcBef>
              <a:spcAft>
                <a:spcPts val="0"/>
              </a:spcAft>
              <a:buSzPts val="1800"/>
              <a:buChar char="●"/>
            </a:pPr>
            <a:r>
              <a:rPr lang="en"/>
              <a:t>Maneuvering accuracy requirement driven by ability to model acceleration profile with &lt;5% error </a:t>
            </a:r>
            <a:endParaRPr/>
          </a:p>
          <a:p>
            <a:pPr indent="0" lvl="0" marL="0" rtl="0" algn="l">
              <a:spcBef>
                <a:spcPts val="1600"/>
              </a:spcBef>
              <a:spcAft>
                <a:spcPts val="1600"/>
              </a:spcAft>
              <a:buNone/>
            </a:pPr>
            <a:r>
              <a:t/>
            </a:r>
            <a:endParaRPr/>
          </a:p>
        </p:txBody>
      </p:sp>
      <p:sp>
        <p:nvSpPr>
          <p:cNvPr id="370" name="Google Shape;37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39"/>
          <p:cNvSpPr txBox="1"/>
          <p:nvPr/>
        </p:nvSpPr>
        <p:spPr>
          <a:xfrm>
            <a:off x="7785825" y="3002575"/>
            <a:ext cx="276900" cy="1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a:t>
            </a:r>
            <a:endParaRPr/>
          </a:p>
        </p:txBody>
      </p:sp>
      <p:sp>
        <p:nvSpPr>
          <p:cNvPr id="372" name="Google Shape;372;p39"/>
          <p:cNvSpPr txBox="1"/>
          <p:nvPr/>
        </p:nvSpPr>
        <p:spPr>
          <a:xfrm>
            <a:off x="8306400" y="3582450"/>
            <a:ext cx="311100" cy="1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a:t>
            </a:r>
            <a:endParaRPr/>
          </a:p>
        </p:txBody>
      </p:sp>
      <p:cxnSp>
        <p:nvCxnSpPr>
          <p:cNvPr id="373" name="Google Shape;373;p39"/>
          <p:cNvCxnSpPr/>
          <p:nvPr/>
        </p:nvCxnSpPr>
        <p:spPr>
          <a:xfrm flipH="1" rot="10800000">
            <a:off x="8062725" y="2763925"/>
            <a:ext cx="6900" cy="873900"/>
          </a:xfrm>
          <a:prstGeom prst="straightConnector1">
            <a:avLst/>
          </a:prstGeom>
          <a:noFill/>
          <a:ln cap="flat" cmpd="sng" w="19050">
            <a:solidFill>
              <a:srgbClr val="000000"/>
            </a:solidFill>
            <a:prstDash val="solid"/>
            <a:round/>
            <a:headEnd len="med" w="med" type="none"/>
            <a:tailEnd len="med" w="med" type="triangle"/>
          </a:ln>
        </p:spPr>
      </p:cxnSp>
      <p:cxnSp>
        <p:nvCxnSpPr>
          <p:cNvPr id="374" name="Google Shape;374;p39"/>
          <p:cNvCxnSpPr/>
          <p:nvPr/>
        </p:nvCxnSpPr>
        <p:spPr>
          <a:xfrm>
            <a:off x="8062725" y="3637825"/>
            <a:ext cx="920400" cy="900"/>
          </a:xfrm>
          <a:prstGeom prst="straightConnector1">
            <a:avLst/>
          </a:prstGeom>
          <a:noFill/>
          <a:ln cap="flat" cmpd="sng" w="19050">
            <a:solidFill>
              <a:srgbClr val="000000"/>
            </a:solidFill>
            <a:prstDash val="solid"/>
            <a:round/>
            <a:headEnd len="med" w="med" type="none"/>
            <a:tailEnd len="med" w="med" type="triangle"/>
          </a:ln>
        </p:spPr>
      </p:cxnSp>
      <p:pic>
        <p:nvPicPr>
          <p:cNvPr id="375" name="Google Shape;375;p39"/>
          <p:cNvPicPr preferRelativeResize="0"/>
          <p:nvPr/>
        </p:nvPicPr>
        <p:blipFill>
          <a:blip r:embed="rId3">
            <a:alphaModFix/>
          </a:blip>
          <a:stretch>
            <a:fillRect/>
          </a:stretch>
        </p:blipFill>
        <p:spPr>
          <a:xfrm>
            <a:off x="4507625" y="1096125"/>
            <a:ext cx="3217624" cy="352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Subsystem Design</a:t>
            </a:r>
            <a:endParaRPr/>
          </a:p>
        </p:txBody>
      </p:sp>
      <p:sp>
        <p:nvSpPr>
          <p:cNvPr id="381" name="Google Shape;381;p40"/>
          <p:cNvSpPr txBox="1"/>
          <p:nvPr>
            <p:ph idx="1" type="body"/>
          </p:nvPr>
        </p:nvSpPr>
        <p:spPr>
          <a:xfrm>
            <a:off x="311700" y="1152475"/>
            <a:ext cx="399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RPLIDAR A2M8 360° Laser Range Scanner</a:t>
            </a:r>
            <a:endParaRPr/>
          </a:p>
          <a:p>
            <a:pPr indent="-342900" lvl="0" marL="457200" rtl="0" algn="l">
              <a:spcBef>
                <a:spcPts val="0"/>
              </a:spcBef>
              <a:spcAft>
                <a:spcPts val="0"/>
              </a:spcAft>
              <a:buSzPts val="1800"/>
              <a:buChar char="●"/>
            </a:pPr>
            <a:r>
              <a:rPr lang="en"/>
              <a:t>Sample Rate: 2 - 8 kHz</a:t>
            </a:r>
            <a:endParaRPr/>
          </a:p>
          <a:p>
            <a:pPr indent="-342900" lvl="0" marL="457200" rtl="0" algn="l">
              <a:spcBef>
                <a:spcPts val="0"/>
              </a:spcBef>
              <a:spcAft>
                <a:spcPts val="0"/>
              </a:spcAft>
              <a:buSzPts val="1800"/>
              <a:buChar char="●"/>
            </a:pPr>
            <a:r>
              <a:rPr lang="en"/>
              <a:t>Scan Rate: 5 - 15 Hz</a:t>
            </a:r>
            <a:endParaRPr/>
          </a:p>
          <a:p>
            <a:pPr indent="-342900" lvl="0" marL="457200" rtl="0" algn="l">
              <a:spcBef>
                <a:spcPts val="0"/>
              </a:spcBef>
              <a:spcAft>
                <a:spcPts val="0"/>
              </a:spcAft>
              <a:buSzPts val="1800"/>
              <a:buChar char="●"/>
            </a:pPr>
            <a:r>
              <a:rPr lang="en"/>
              <a:t>Distance Range: 0.15 - 12m</a:t>
            </a:r>
            <a:endParaRPr/>
          </a:p>
          <a:p>
            <a:pPr indent="-342900" lvl="0" marL="457200" rtl="0" algn="l">
              <a:spcBef>
                <a:spcPts val="0"/>
              </a:spcBef>
              <a:spcAft>
                <a:spcPts val="0"/>
              </a:spcAft>
              <a:buSzPts val="1800"/>
              <a:buChar char="●"/>
            </a:pPr>
            <a:r>
              <a:rPr lang="en"/>
              <a:t>Angular Resolution 0.45</a:t>
            </a:r>
            <a:r>
              <a:rPr lang="en"/>
              <a:t>° - 1.35°</a:t>
            </a:r>
            <a:endParaRPr/>
          </a:p>
          <a:p>
            <a:pPr indent="-342900" lvl="0" marL="457200" rtl="0" algn="l">
              <a:spcBef>
                <a:spcPts val="0"/>
              </a:spcBef>
              <a:spcAft>
                <a:spcPts val="0"/>
              </a:spcAft>
              <a:buSzPts val="1800"/>
              <a:buChar char="●"/>
            </a:pPr>
            <a:r>
              <a:rPr lang="en"/>
              <a:t>Distance Resolution: &lt;1.0% distance</a:t>
            </a:r>
            <a:endParaRPr/>
          </a:p>
          <a:p>
            <a:pPr indent="-342900" lvl="0" marL="457200" rtl="0" algn="l">
              <a:spcBef>
                <a:spcPts val="0"/>
              </a:spcBef>
              <a:spcAft>
                <a:spcPts val="0"/>
              </a:spcAft>
              <a:buSzPts val="1800"/>
              <a:buChar char="●"/>
            </a:pPr>
            <a:r>
              <a:rPr lang="en"/>
              <a:t>Range/bearing measurements</a:t>
            </a:r>
            <a:endParaRPr/>
          </a:p>
        </p:txBody>
      </p:sp>
      <p:sp>
        <p:nvSpPr>
          <p:cNvPr id="382" name="Google Shape;382;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3" name="Google Shape;383;p40"/>
          <p:cNvPicPr preferRelativeResize="0"/>
          <p:nvPr/>
        </p:nvPicPr>
        <p:blipFill>
          <a:blip r:embed="rId3">
            <a:alphaModFix/>
          </a:blip>
          <a:stretch>
            <a:fillRect/>
          </a:stretch>
        </p:blipFill>
        <p:spPr>
          <a:xfrm>
            <a:off x="4431975" y="1095875"/>
            <a:ext cx="3491976" cy="352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311700" y="445025"/>
            <a:ext cx="36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Presentation Outline</a:t>
            </a:r>
            <a:endParaRPr/>
          </a:p>
        </p:txBody>
      </p:sp>
      <p:sp>
        <p:nvSpPr>
          <p:cNvPr id="201" name="Google Shape;20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Project Overview</a:t>
            </a:r>
            <a:endParaRPr/>
          </a:p>
          <a:p>
            <a:pPr indent="-342900" lvl="0" marL="457200" rtl="0" algn="l">
              <a:spcBef>
                <a:spcPts val="1600"/>
              </a:spcBef>
              <a:spcAft>
                <a:spcPts val="0"/>
              </a:spcAft>
              <a:buSzPts val="1800"/>
              <a:buAutoNum type="arabicPeriod"/>
            </a:pPr>
            <a:r>
              <a:rPr lang="en"/>
              <a:t>Design Solution</a:t>
            </a:r>
            <a:endParaRPr/>
          </a:p>
          <a:p>
            <a:pPr indent="-342900" lvl="0" marL="457200" rtl="0" algn="l">
              <a:spcBef>
                <a:spcPts val="1600"/>
              </a:spcBef>
              <a:spcAft>
                <a:spcPts val="0"/>
              </a:spcAft>
              <a:buSzPts val="1800"/>
              <a:buAutoNum type="arabicPeriod"/>
            </a:pPr>
            <a:r>
              <a:rPr lang="en"/>
              <a:t>Critical Project Elements</a:t>
            </a:r>
            <a:endParaRPr/>
          </a:p>
          <a:p>
            <a:pPr indent="-342900" lvl="0" marL="457200" rtl="0" algn="l">
              <a:spcBef>
                <a:spcPts val="1600"/>
              </a:spcBef>
              <a:spcAft>
                <a:spcPts val="0"/>
              </a:spcAft>
              <a:buSzPts val="1800"/>
              <a:buAutoNum type="arabicPeriod"/>
            </a:pPr>
            <a:r>
              <a:rPr lang="en"/>
              <a:t>Requirements and their Satisfaction</a:t>
            </a:r>
            <a:endParaRPr/>
          </a:p>
          <a:p>
            <a:pPr indent="-342900" lvl="0" marL="457200" rtl="0" algn="l">
              <a:spcBef>
                <a:spcPts val="1600"/>
              </a:spcBef>
              <a:spcAft>
                <a:spcPts val="0"/>
              </a:spcAft>
              <a:buSzPts val="1800"/>
              <a:buAutoNum type="arabicPeriod"/>
            </a:pPr>
            <a:r>
              <a:rPr lang="en"/>
              <a:t>Risk Analysis</a:t>
            </a:r>
            <a:endParaRPr/>
          </a:p>
          <a:p>
            <a:pPr indent="-342900" lvl="0" marL="457200" rtl="0" algn="l">
              <a:spcBef>
                <a:spcPts val="1600"/>
              </a:spcBef>
              <a:spcAft>
                <a:spcPts val="0"/>
              </a:spcAft>
              <a:buSzPts val="1800"/>
              <a:buAutoNum type="arabicPeriod"/>
            </a:pPr>
            <a:r>
              <a:rPr lang="en"/>
              <a:t>Verification and Validation</a:t>
            </a:r>
            <a:endParaRPr/>
          </a:p>
          <a:p>
            <a:pPr indent="-342900" lvl="0" marL="457200" rtl="0" algn="l">
              <a:spcBef>
                <a:spcPts val="1600"/>
              </a:spcBef>
              <a:spcAft>
                <a:spcPts val="1600"/>
              </a:spcAft>
              <a:buSzPts val="1800"/>
              <a:buAutoNum type="arabicPeriod"/>
            </a:pPr>
            <a:r>
              <a:rPr lang="en"/>
              <a:t>Project Summary and Planning </a:t>
            </a:r>
            <a:endParaRPr/>
          </a:p>
        </p:txBody>
      </p:sp>
      <p:sp>
        <p:nvSpPr>
          <p:cNvPr id="202" name="Google Shape;2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 Component Housing</a:t>
            </a:r>
            <a:endParaRPr/>
          </a:p>
        </p:txBody>
      </p:sp>
      <p:sp>
        <p:nvSpPr>
          <p:cNvPr id="389" name="Google Shape;389;p41"/>
          <p:cNvSpPr txBox="1"/>
          <p:nvPr>
            <p:ph idx="1" type="body"/>
          </p:nvPr>
        </p:nvSpPr>
        <p:spPr>
          <a:xfrm>
            <a:off x="311700" y="1152475"/>
            <a:ext cx="3290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 power supplies </a:t>
            </a:r>
            <a:endParaRPr/>
          </a:p>
          <a:p>
            <a:pPr indent="-317500" lvl="1" marL="914400" rtl="0" algn="l">
              <a:spcBef>
                <a:spcPts val="0"/>
              </a:spcBef>
              <a:spcAft>
                <a:spcPts val="0"/>
              </a:spcAft>
              <a:buSzPts val="1400"/>
              <a:buChar char="○"/>
            </a:pPr>
            <a:r>
              <a:rPr lang="en"/>
              <a:t>400W and 100W</a:t>
            </a:r>
            <a:endParaRPr/>
          </a:p>
          <a:p>
            <a:pPr indent="-317500" lvl="1" marL="914400" rtl="0" algn="l">
              <a:spcBef>
                <a:spcPts val="0"/>
              </a:spcBef>
              <a:spcAft>
                <a:spcPts val="0"/>
              </a:spcAft>
              <a:buSzPts val="1400"/>
              <a:buChar char="○"/>
            </a:pPr>
            <a:r>
              <a:rPr lang="en"/>
              <a:t>Include kill switches</a:t>
            </a:r>
            <a:endParaRPr/>
          </a:p>
          <a:p>
            <a:pPr indent="-342900" lvl="0" marL="457200" rtl="0" algn="l">
              <a:spcBef>
                <a:spcPts val="0"/>
              </a:spcBef>
              <a:spcAft>
                <a:spcPts val="0"/>
              </a:spcAft>
              <a:buSzPts val="1800"/>
              <a:buChar char="●"/>
            </a:pPr>
            <a:r>
              <a:rPr lang="en"/>
              <a:t>2 closed loop stepper drivers</a:t>
            </a:r>
            <a:endParaRPr/>
          </a:p>
          <a:p>
            <a:pPr indent="-342900" lvl="0" marL="457200" rtl="0" algn="l">
              <a:spcBef>
                <a:spcPts val="0"/>
              </a:spcBef>
              <a:spcAft>
                <a:spcPts val="0"/>
              </a:spcAft>
              <a:buSzPts val="1800"/>
              <a:buChar char="●"/>
            </a:pPr>
            <a:r>
              <a:rPr lang="en"/>
              <a:t>Arduino Mega 2560</a:t>
            </a:r>
            <a:endParaRPr/>
          </a:p>
          <a:p>
            <a:pPr indent="-342900" lvl="0" marL="457200" rtl="0" algn="l">
              <a:spcBef>
                <a:spcPts val="0"/>
              </a:spcBef>
              <a:spcAft>
                <a:spcPts val="0"/>
              </a:spcAft>
              <a:buSzPts val="1800"/>
              <a:buChar char="●"/>
            </a:pPr>
            <a:r>
              <a:rPr lang="en"/>
              <a:t>120V AC power receptacle</a:t>
            </a:r>
            <a:endParaRPr/>
          </a:p>
          <a:p>
            <a:pPr indent="-342900" lvl="0" marL="457200" rtl="0" algn="l">
              <a:spcBef>
                <a:spcPts val="0"/>
              </a:spcBef>
              <a:spcAft>
                <a:spcPts val="0"/>
              </a:spcAft>
              <a:buSzPts val="1800"/>
              <a:buChar char="●"/>
            </a:pPr>
            <a:r>
              <a:rPr lang="en"/>
              <a:t>12V fan for heat dissipation</a:t>
            </a:r>
            <a:endParaRPr/>
          </a:p>
        </p:txBody>
      </p:sp>
      <p:sp>
        <p:nvSpPr>
          <p:cNvPr id="390" name="Google Shape;39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1" name="Google Shape;391;p41"/>
          <p:cNvPicPr preferRelativeResize="0"/>
          <p:nvPr/>
        </p:nvPicPr>
        <p:blipFill>
          <a:blip r:embed="rId3">
            <a:alphaModFix/>
          </a:blip>
          <a:stretch>
            <a:fillRect/>
          </a:stretch>
        </p:blipFill>
        <p:spPr>
          <a:xfrm>
            <a:off x="3497750" y="1592300"/>
            <a:ext cx="5293123" cy="2536754"/>
          </a:xfrm>
          <a:prstGeom prst="rect">
            <a:avLst/>
          </a:prstGeom>
          <a:noFill/>
          <a:ln>
            <a:noFill/>
          </a:ln>
        </p:spPr>
      </p:pic>
      <p:sp>
        <p:nvSpPr>
          <p:cNvPr id="392" name="Google Shape;392;p41"/>
          <p:cNvSpPr txBox="1"/>
          <p:nvPr/>
        </p:nvSpPr>
        <p:spPr>
          <a:xfrm>
            <a:off x="4917900" y="2440825"/>
            <a:ext cx="7065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400W</a:t>
            </a:r>
            <a:endParaRPr>
              <a:solidFill>
                <a:srgbClr val="FF0000"/>
              </a:solidFill>
            </a:endParaRPr>
          </a:p>
        </p:txBody>
      </p:sp>
      <p:sp>
        <p:nvSpPr>
          <p:cNvPr id="393" name="Google Shape;393;p41"/>
          <p:cNvSpPr txBox="1"/>
          <p:nvPr/>
        </p:nvSpPr>
        <p:spPr>
          <a:xfrm>
            <a:off x="4998500" y="1876188"/>
            <a:ext cx="8376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100W</a:t>
            </a:r>
            <a:endParaRPr>
              <a:solidFill>
                <a:srgbClr val="FF0000"/>
              </a:solidFill>
            </a:endParaRPr>
          </a:p>
        </p:txBody>
      </p:sp>
      <p:sp>
        <p:nvSpPr>
          <p:cNvPr id="394" name="Google Shape;394;p41"/>
          <p:cNvSpPr txBox="1"/>
          <p:nvPr/>
        </p:nvSpPr>
        <p:spPr>
          <a:xfrm>
            <a:off x="3788125" y="3097950"/>
            <a:ext cx="15630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Stepper Drivers</a:t>
            </a:r>
            <a:endParaRPr>
              <a:solidFill>
                <a:srgbClr val="FF0000"/>
              </a:solidFill>
            </a:endParaRPr>
          </a:p>
        </p:txBody>
      </p:sp>
      <p:cxnSp>
        <p:nvCxnSpPr>
          <p:cNvPr id="395" name="Google Shape;395;p41"/>
          <p:cNvCxnSpPr/>
          <p:nvPr/>
        </p:nvCxnSpPr>
        <p:spPr>
          <a:xfrm rot="10800000">
            <a:off x="4157650" y="2616075"/>
            <a:ext cx="37200" cy="489300"/>
          </a:xfrm>
          <a:prstGeom prst="straightConnector1">
            <a:avLst/>
          </a:prstGeom>
          <a:noFill/>
          <a:ln cap="flat" cmpd="sng" w="19050">
            <a:solidFill>
              <a:srgbClr val="FF0000"/>
            </a:solidFill>
            <a:prstDash val="solid"/>
            <a:round/>
            <a:headEnd len="med" w="med" type="none"/>
            <a:tailEnd len="med" w="med" type="triangle"/>
          </a:ln>
        </p:spPr>
      </p:cxnSp>
      <p:cxnSp>
        <p:nvCxnSpPr>
          <p:cNvPr id="396" name="Google Shape;396;p41"/>
          <p:cNvCxnSpPr>
            <a:stCxn id="394" idx="0"/>
          </p:cNvCxnSpPr>
          <p:nvPr/>
        </p:nvCxnSpPr>
        <p:spPr>
          <a:xfrm rot="10800000">
            <a:off x="4506025" y="2601450"/>
            <a:ext cx="63600" cy="4965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Flowchart</a:t>
            </a:r>
            <a:endParaRPr/>
          </a:p>
        </p:txBody>
      </p:sp>
      <p:sp>
        <p:nvSpPr>
          <p:cNvPr id="402" name="Google Shape;40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3" name="Google Shape;403;p42"/>
          <p:cNvPicPr preferRelativeResize="0"/>
          <p:nvPr/>
        </p:nvPicPr>
        <p:blipFill>
          <a:blip r:embed="rId3">
            <a:alphaModFix/>
          </a:blip>
          <a:stretch>
            <a:fillRect/>
          </a:stretch>
        </p:blipFill>
        <p:spPr>
          <a:xfrm>
            <a:off x="2528651" y="1277850"/>
            <a:ext cx="4086701" cy="3065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type="title"/>
          </p:nvPr>
        </p:nvSpPr>
        <p:spPr>
          <a:xfrm>
            <a:off x="311700" y="74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Simulation</a:t>
            </a:r>
            <a:endParaRPr/>
          </a:p>
        </p:txBody>
      </p:sp>
      <p:sp>
        <p:nvSpPr>
          <p:cNvPr id="409" name="Google Shape;40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0" name="Google Shape;410;p43"/>
          <p:cNvPicPr preferRelativeResize="0"/>
          <p:nvPr/>
        </p:nvPicPr>
        <p:blipFill>
          <a:blip r:embed="rId3">
            <a:alphaModFix/>
          </a:blip>
          <a:stretch>
            <a:fillRect/>
          </a:stretch>
        </p:blipFill>
        <p:spPr>
          <a:xfrm>
            <a:off x="5013825" y="1036100"/>
            <a:ext cx="4053675" cy="1332125"/>
          </a:xfrm>
          <a:prstGeom prst="rect">
            <a:avLst/>
          </a:prstGeom>
          <a:noFill/>
          <a:ln>
            <a:noFill/>
          </a:ln>
        </p:spPr>
      </p:pic>
      <p:pic>
        <p:nvPicPr>
          <p:cNvPr id="411" name="Google Shape;411;p43" title="2D_collision_avoid_Trim.mp4">
            <a:hlinkClick r:id="rId4"/>
          </p:cNvPr>
          <p:cNvPicPr preferRelativeResize="0"/>
          <p:nvPr/>
        </p:nvPicPr>
        <p:blipFill>
          <a:blip r:embed="rId5">
            <a:alphaModFix/>
          </a:blip>
          <a:stretch>
            <a:fillRect/>
          </a:stretch>
        </p:blipFill>
        <p:spPr>
          <a:xfrm>
            <a:off x="85800" y="770500"/>
            <a:ext cx="4928026" cy="3696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Block Diagram</a:t>
            </a:r>
            <a:endParaRPr/>
          </a:p>
        </p:txBody>
      </p:sp>
      <p:sp>
        <p:nvSpPr>
          <p:cNvPr id="417" name="Google Shape;417;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8" name="Google Shape;418;p44"/>
          <p:cNvPicPr preferRelativeResize="0"/>
          <p:nvPr/>
        </p:nvPicPr>
        <p:blipFill>
          <a:blip r:embed="rId3">
            <a:alphaModFix/>
          </a:blip>
          <a:stretch>
            <a:fillRect/>
          </a:stretch>
        </p:blipFill>
        <p:spPr>
          <a:xfrm>
            <a:off x="2085338" y="1095375"/>
            <a:ext cx="4973325" cy="34989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 Project Elements</a:t>
            </a:r>
            <a:endParaRPr/>
          </a:p>
        </p:txBody>
      </p:sp>
      <p:sp>
        <p:nvSpPr>
          <p:cNvPr id="424" name="Google Shape;424;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Critical Project Elements</a:t>
            </a:r>
            <a:endParaRPr/>
          </a:p>
        </p:txBody>
      </p:sp>
      <p:sp>
        <p:nvSpPr>
          <p:cNvPr id="430" name="Google Shape;43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31" name="Google Shape;431;p46"/>
          <p:cNvGraphicFramePr/>
          <p:nvPr/>
        </p:nvGraphicFramePr>
        <p:xfrm>
          <a:off x="828550" y="1110731"/>
          <a:ext cx="3000000" cy="3000000"/>
        </p:xfrm>
        <a:graphic>
          <a:graphicData uri="http://schemas.openxmlformats.org/drawingml/2006/table">
            <a:tbl>
              <a:tblPr>
                <a:noFill/>
                <a:tableStyleId>{671A6AD5-D9E6-41DD-951E-E5E2C89819D0}</a:tableStyleId>
              </a:tblPr>
              <a:tblGrid>
                <a:gridCol w="1617950"/>
                <a:gridCol w="5807000"/>
              </a:tblGrid>
              <a:tr h="328425">
                <a:tc>
                  <a:txBody>
                    <a:bodyPr/>
                    <a:lstStyle/>
                    <a:p>
                      <a:pPr indent="0" lvl="0" marL="0" rtl="0" algn="l">
                        <a:spcBef>
                          <a:spcPts val="0"/>
                        </a:spcBef>
                        <a:spcAft>
                          <a:spcPts val="0"/>
                        </a:spcAft>
                        <a:buNone/>
                      </a:pPr>
                      <a:r>
                        <a:rPr b="1" lang="en" sz="1100"/>
                        <a:t>CPE</a:t>
                      </a:r>
                      <a:endParaRPr b="1" sz="1100"/>
                    </a:p>
                  </a:txBody>
                  <a:tcPr marT="91425" marB="91425" marR="91425" marL="91425">
                    <a:solidFill>
                      <a:schemeClr val="accent3"/>
                    </a:solidFill>
                  </a:tcPr>
                </a:tc>
                <a:tc>
                  <a:txBody>
                    <a:bodyPr/>
                    <a:lstStyle/>
                    <a:p>
                      <a:pPr indent="0" lvl="0" marL="0" rtl="0" algn="l">
                        <a:spcBef>
                          <a:spcPts val="0"/>
                        </a:spcBef>
                        <a:spcAft>
                          <a:spcPts val="0"/>
                        </a:spcAft>
                        <a:buNone/>
                      </a:pPr>
                      <a:r>
                        <a:rPr b="1" lang="en" sz="1100"/>
                        <a:t>Reasoning</a:t>
                      </a:r>
                      <a:endParaRPr b="1" sz="1100"/>
                    </a:p>
                  </a:txBody>
                  <a:tcPr marT="91425" marB="91425" marR="91425" marL="91425">
                    <a:solidFill>
                      <a:schemeClr val="accent3"/>
                    </a:solidFill>
                  </a:tcPr>
                </a:tc>
              </a:tr>
              <a:tr h="491800">
                <a:tc>
                  <a:txBody>
                    <a:bodyPr/>
                    <a:lstStyle/>
                    <a:p>
                      <a:pPr indent="0" lvl="0" marL="0" rtl="0" algn="l">
                        <a:spcBef>
                          <a:spcPts val="0"/>
                        </a:spcBef>
                        <a:spcAft>
                          <a:spcPts val="0"/>
                        </a:spcAft>
                        <a:buNone/>
                      </a:pPr>
                      <a:r>
                        <a:rPr b="1" lang="en" sz="1100"/>
                        <a:t>State Estimation</a:t>
                      </a:r>
                      <a:endParaRPr b="1" sz="1100"/>
                    </a:p>
                  </a:txBody>
                  <a:tcPr marT="91425" marB="91425" marR="91425" marL="91425" anchor="ctr">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100"/>
                        <a:t>A state estimator must be implemented to process raw sensor data. This processed state is used in forward propagation to estimate collision probability.</a:t>
                      </a:r>
                      <a:endParaRPr sz="1100"/>
                    </a:p>
                  </a:txBody>
                  <a:tcPr marT="91425" marB="91425" marR="91425" marL="91425"/>
                </a:tc>
              </a:tr>
              <a:tr h="491800">
                <a:tc>
                  <a:txBody>
                    <a:bodyPr/>
                    <a:lstStyle/>
                    <a:p>
                      <a:pPr indent="0" lvl="0" marL="0" rtl="0" algn="l">
                        <a:spcBef>
                          <a:spcPts val="0"/>
                        </a:spcBef>
                        <a:spcAft>
                          <a:spcPts val="0"/>
                        </a:spcAft>
                        <a:buNone/>
                      </a:pPr>
                      <a:r>
                        <a:rPr b="1" lang="en" sz="1100"/>
                        <a:t>Control Algorithm </a:t>
                      </a:r>
                      <a:endParaRPr b="1" sz="1100"/>
                    </a:p>
                  </a:txBody>
                  <a:tcPr marT="91425" marB="91425" marR="91425" marL="91425" anchor="ctr">
                    <a:solidFill>
                      <a:srgbClr val="D9EAD3"/>
                    </a:solidFill>
                  </a:tcPr>
                </a:tc>
                <a:tc>
                  <a:txBody>
                    <a:bodyPr/>
                    <a:lstStyle/>
                    <a:p>
                      <a:pPr indent="0" lvl="0" marL="0" rtl="0" algn="l">
                        <a:spcBef>
                          <a:spcPts val="0"/>
                        </a:spcBef>
                        <a:spcAft>
                          <a:spcPts val="0"/>
                        </a:spcAft>
                        <a:buNone/>
                      </a:pPr>
                      <a:r>
                        <a:rPr lang="en" sz="1100"/>
                        <a:t>A working control algorithm is necessary to produce a maneuver which ensures successful avoidance.</a:t>
                      </a:r>
                      <a:endParaRPr sz="1100"/>
                    </a:p>
                  </a:txBody>
                  <a:tcPr marT="91425" marB="91425" marR="91425" marL="91425"/>
                </a:tc>
              </a:tr>
              <a:tr h="491800">
                <a:tc>
                  <a:txBody>
                    <a:bodyPr/>
                    <a:lstStyle/>
                    <a:p>
                      <a:pPr indent="0" lvl="0" marL="0" rtl="0" algn="l">
                        <a:spcBef>
                          <a:spcPts val="0"/>
                        </a:spcBef>
                        <a:spcAft>
                          <a:spcPts val="0"/>
                        </a:spcAft>
                        <a:buNone/>
                      </a:pPr>
                      <a:r>
                        <a:rPr b="1" lang="en" sz="1100"/>
                        <a:t>Maneuver Planning</a:t>
                      </a:r>
                      <a:endParaRPr b="1" sz="1100"/>
                    </a:p>
                  </a:txBody>
                  <a:tcPr marT="91425" marB="91425" marR="91425" marL="91425" anchor="ctr">
                    <a:solidFill>
                      <a:srgbClr val="D9EAD3"/>
                    </a:solidFill>
                  </a:tcPr>
                </a:tc>
                <a:tc>
                  <a:txBody>
                    <a:bodyPr/>
                    <a:lstStyle/>
                    <a:p>
                      <a:pPr indent="0" lvl="0" marL="0" rtl="0" algn="l">
                        <a:spcBef>
                          <a:spcPts val="0"/>
                        </a:spcBef>
                        <a:spcAft>
                          <a:spcPts val="0"/>
                        </a:spcAft>
                        <a:buNone/>
                      </a:pPr>
                      <a:r>
                        <a:rPr lang="en" sz="1100"/>
                        <a:t>Without proper acceleration profiling, the avoidance maneuver will not be representative of spacecraft motion</a:t>
                      </a:r>
                      <a:r>
                        <a:rPr lang="en" sz="1100"/>
                        <a:t>.</a:t>
                      </a:r>
                      <a:endParaRPr sz="1100"/>
                    </a:p>
                  </a:txBody>
                  <a:tcPr marT="91425" marB="91425" marR="91425" marL="91425"/>
                </a:tc>
              </a:tr>
              <a:tr h="491800">
                <a:tc>
                  <a:txBody>
                    <a:bodyPr/>
                    <a:lstStyle/>
                    <a:p>
                      <a:pPr indent="0" lvl="0" marL="0" rtl="0" algn="l">
                        <a:spcBef>
                          <a:spcPts val="0"/>
                        </a:spcBef>
                        <a:spcAft>
                          <a:spcPts val="0"/>
                        </a:spcAft>
                        <a:buNone/>
                      </a:pPr>
                      <a:r>
                        <a:rPr lang="en" sz="1100"/>
                        <a:t>Electronics</a:t>
                      </a:r>
                      <a:endParaRPr sz="1100"/>
                    </a:p>
                  </a:txBody>
                  <a:tcPr marT="91425" marB="91425" marR="91425" marL="91425" anchor="ctr"/>
                </a:tc>
                <a:tc>
                  <a:txBody>
                    <a:bodyPr/>
                    <a:lstStyle/>
                    <a:p>
                      <a:pPr indent="0" lvl="0" marL="0" rtl="0" algn="l">
                        <a:spcBef>
                          <a:spcPts val="0"/>
                        </a:spcBef>
                        <a:spcAft>
                          <a:spcPts val="0"/>
                        </a:spcAft>
                        <a:buNone/>
                      </a:pPr>
                      <a:r>
                        <a:rPr lang="en" sz="1100"/>
                        <a:t>The electrical components are essential for the communication of sensor data as well as maneuvering commands.</a:t>
                      </a:r>
                      <a:endParaRPr sz="1100"/>
                    </a:p>
                  </a:txBody>
                  <a:tcPr marT="91425" marB="91425" marR="91425" marL="91425"/>
                </a:tc>
              </a:tr>
              <a:tr h="491800">
                <a:tc>
                  <a:txBody>
                    <a:bodyPr/>
                    <a:lstStyle/>
                    <a:p>
                      <a:pPr indent="0" lvl="0" marL="0" rtl="0" algn="l">
                        <a:spcBef>
                          <a:spcPts val="0"/>
                        </a:spcBef>
                        <a:spcAft>
                          <a:spcPts val="0"/>
                        </a:spcAft>
                        <a:buNone/>
                      </a:pPr>
                      <a:r>
                        <a:rPr lang="en" sz="1100"/>
                        <a:t>Sensing</a:t>
                      </a:r>
                      <a:endParaRPr sz="11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Appropriate sensing of an incoming object is an essential step in detecting potential collisions and confirming successful avoidance.</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491800">
                <a:tc>
                  <a:txBody>
                    <a:bodyPr/>
                    <a:lstStyle/>
                    <a:p>
                      <a:pPr indent="0" lvl="0" marL="0" rtl="0" algn="l">
                        <a:spcBef>
                          <a:spcPts val="0"/>
                        </a:spcBef>
                        <a:spcAft>
                          <a:spcPts val="0"/>
                        </a:spcAft>
                        <a:buNone/>
                      </a:pPr>
                      <a:r>
                        <a:rPr lang="en" sz="1100"/>
                        <a:t>Mechanical</a:t>
                      </a:r>
                      <a:endParaRPr sz="11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A mechanical system must provide an environment to test the state estimation, control algorithm, and physical maneuvering.</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Requirements and their Satisfaction</a:t>
            </a:r>
            <a:endParaRPr/>
          </a:p>
        </p:txBody>
      </p:sp>
      <p:sp>
        <p:nvSpPr>
          <p:cNvPr id="437" name="Google Shape;43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Flowdown</a:t>
            </a:r>
            <a:endParaRPr/>
          </a:p>
        </p:txBody>
      </p:sp>
      <p:sp>
        <p:nvSpPr>
          <p:cNvPr id="443" name="Google Shape;443;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44" name="Google Shape;444;p48"/>
          <p:cNvGraphicFramePr/>
          <p:nvPr/>
        </p:nvGraphicFramePr>
        <p:xfrm>
          <a:off x="1328625" y="1188825"/>
          <a:ext cx="3000000" cy="3000000"/>
        </p:xfrm>
        <a:graphic>
          <a:graphicData uri="http://schemas.openxmlformats.org/drawingml/2006/table">
            <a:tbl>
              <a:tblPr>
                <a:noFill/>
                <a:tableStyleId>{671A6AD5-D9E6-41DD-951E-E5E2C89819D0}</a:tableStyleId>
              </a:tblPr>
              <a:tblGrid>
                <a:gridCol w="2892525"/>
                <a:gridCol w="3674350"/>
              </a:tblGrid>
              <a:tr h="313725">
                <a:tc>
                  <a:txBody>
                    <a:bodyPr/>
                    <a:lstStyle/>
                    <a:p>
                      <a:pPr indent="0" lvl="0" marL="0" rtl="0" algn="ctr">
                        <a:spcBef>
                          <a:spcPts val="0"/>
                        </a:spcBef>
                        <a:spcAft>
                          <a:spcPts val="0"/>
                        </a:spcAft>
                        <a:buNone/>
                      </a:pPr>
                      <a:r>
                        <a:rPr b="1" lang="en" sz="1200"/>
                        <a:t>Functional 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t>Design 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541175">
                <a:tc rowSpan="2">
                  <a:txBody>
                    <a:bodyPr/>
                    <a:lstStyle/>
                    <a:p>
                      <a:pPr indent="0" lvl="0" marL="0" rtl="0" algn="l">
                        <a:spcBef>
                          <a:spcPts val="0"/>
                        </a:spcBef>
                        <a:spcAft>
                          <a:spcPts val="0"/>
                        </a:spcAft>
                        <a:buNone/>
                      </a:pPr>
                      <a:r>
                        <a:rPr b="1" lang="en" sz="1100"/>
                        <a:t>FR3</a:t>
                      </a:r>
                      <a:r>
                        <a:rPr lang="en" sz="1100"/>
                        <a:t> The test system shall be capable of detecting an incoming object</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100"/>
                        <a:t>State estimation from sensor readings</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1175">
                <a:tc vMerge="1"/>
                <a:tc>
                  <a:txBody>
                    <a:bodyPr/>
                    <a:lstStyle/>
                    <a:p>
                      <a:pPr indent="0" lvl="0" marL="0" rtl="0" algn="l">
                        <a:lnSpc>
                          <a:spcPct val="115000"/>
                        </a:lnSpc>
                        <a:spcBef>
                          <a:spcPts val="0"/>
                        </a:spcBef>
                        <a:spcAft>
                          <a:spcPts val="0"/>
                        </a:spcAft>
                        <a:buNone/>
                      </a:pPr>
                      <a:r>
                        <a:rPr lang="en" sz="1100"/>
                        <a:t>Collision probability from state estimation</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41175">
                <a:tc rowSpan="3">
                  <a:txBody>
                    <a:bodyPr/>
                    <a:lstStyle/>
                    <a:p>
                      <a:pPr indent="0" lvl="0" marL="0" rtl="0" algn="l">
                        <a:spcBef>
                          <a:spcPts val="0"/>
                        </a:spcBef>
                        <a:spcAft>
                          <a:spcPts val="0"/>
                        </a:spcAft>
                        <a:buNone/>
                      </a:pPr>
                      <a:r>
                        <a:rPr b="1" lang="en" sz="1100"/>
                        <a:t>FR4 </a:t>
                      </a:r>
                      <a:r>
                        <a:rPr lang="en" sz="1100"/>
                        <a:t>The test system shall be capable of avoiding a collision using motion characteristic of a thruster response in orbit</a:t>
                      </a:r>
                      <a:endParaRPr b="1"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solidFill>
                            <a:schemeClr val="dk1"/>
                          </a:solidFill>
                        </a:rPr>
                        <a:t>R</a:t>
                      </a:r>
                      <a:r>
                        <a:rPr lang="en" sz="1100">
                          <a:solidFill>
                            <a:schemeClr val="dk1"/>
                          </a:solidFill>
                        </a:rPr>
                        <a:t>eceiving and acting upon maneuvering commands based on received sensor data</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1200">
                <a:tc vMerge="1"/>
                <a:tc>
                  <a:txBody>
                    <a:bodyPr/>
                    <a:lstStyle/>
                    <a:p>
                      <a:pPr indent="0" lvl="0" marL="0" rtl="0" algn="l">
                        <a:spcBef>
                          <a:spcPts val="0"/>
                        </a:spcBef>
                        <a:spcAft>
                          <a:spcPts val="0"/>
                        </a:spcAft>
                        <a:buNone/>
                      </a:pPr>
                      <a:r>
                        <a:rPr lang="en" sz="1100"/>
                        <a:t>S</a:t>
                      </a:r>
                      <a:r>
                        <a:rPr lang="en" sz="1100"/>
                        <a:t>ufficient force generation to avoid a collision with the covariance ellipse of the incoming object state estimation</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1175">
                <a:tc vMerge="1"/>
                <a:tc>
                  <a:txBody>
                    <a:bodyPr/>
                    <a:lstStyle/>
                    <a:p>
                      <a:pPr indent="0" lvl="0" marL="0" rtl="0" algn="l">
                        <a:spcBef>
                          <a:spcPts val="0"/>
                        </a:spcBef>
                        <a:spcAft>
                          <a:spcPts val="0"/>
                        </a:spcAft>
                        <a:buClr>
                          <a:schemeClr val="dk1"/>
                        </a:buClr>
                        <a:buSzPts val="1100"/>
                        <a:buFont typeface="Arial"/>
                        <a:buNone/>
                      </a:pPr>
                      <a:r>
                        <a:rPr lang="en" sz="1100"/>
                        <a:t>M</a:t>
                      </a:r>
                      <a:r>
                        <a:rPr lang="en" sz="1100"/>
                        <a:t>aneuver with less than 5% deviation in acceleration from a scaled orbital response acceleration curve</a:t>
                      </a:r>
                      <a:endParaRPr sz="1100"/>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Estimation</a:t>
            </a:r>
            <a:r>
              <a:rPr lang="en"/>
              <a:t>: Kalman Filter</a:t>
            </a:r>
            <a:endParaRPr/>
          </a:p>
        </p:txBody>
      </p:sp>
      <p:sp>
        <p:nvSpPr>
          <p:cNvPr id="450" name="Google Shape;450;p49"/>
          <p:cNvSpPr txBox="1"/>
          <p:nvPr>
            <p:ph idx="1" type="body"/>
          </p:nvPr>
        </p:nvSpPr>
        <p:spPr>
          <a:xfrm>
            <a:off x="311700" y="1152475"/>
            <a:ext cx="4565100" cy="216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Optimal estimator for gaussian process noise</a:t>
            </a:r>
            <a:endParaRPr/>
          </a:p>
          <a:p>
            <a:pPr indent="-342900" lvl="0" marL="457200" rtl="0" algn="l">
              <a:spcBef>
                <a:spcPts val="0"/>
              </a:spcBef>
              <a:spcAft>
                <a:spcPts val="0"/>
              </a:spcAft>
              <a:buSzPts val="1800"/>
              <a:buChar char="●"/>
            </a:pPr>
            <a:r>
              <a:rPr lang="en"/>
              <a:t>Allows for “online” prediction</a:t>
            </a:r>
            <a:endParaRPr/>
          </a:p>
          <a:p>
            <a:pPr indent="-342900" lvl="0" marL="457200" rtl="0" algn="l">
              <a:spcBef>
                <a:spcPts val="0"/>
              </a:spcBef>
              <a:spcAft>
                <a:spcPts val="0"/>
              </a:spcAft>
              <a:buSzPts val="1800"/>
              <a:buChar char="●"/>
            </a:pPr>
            <a:r>
              <a:rPr lang="en"/>
              <a:t>Linearized measurements</a:t>
            </a:r>
            <a:endParaRPr/>
          </a:p>
          <a:p>
            <a:pPr indent="-342900" lvl="0" marL="457200" rtl="0" algn="l">
              <a:spcBef>
                <a:spcPts val="0"/>
              </a:spcBef>
              <a:spcAft>
                <a:spcPts val="1600"/>
              </a:spcAft>
              <a:buSzPts val="1800"/>
              <a:buChar char="●"/>
            </a:pPr>
            <a:r>
              <a:rPr lang="en"/>
              <a:t>Estimation error driven to within 60mm (slightly larger than incoming object)</a:t>
            </a:r>
            <a:endParaRPr/>
          </a:p>
        </p:txBody>
      </p:sp>
      <p:sp>
        <p:nvSpPr>
          <p:cNvPr id="451" name="Google Shape;451;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52" name="Google Shape;452;p49"/>
          <p:cNvGraphicFramePr/>
          <p:nvPr/>
        </p:nvGraphicFramePr>
        <p:xfrm>
          <a:off x="265800" y="3165425"/>
          <a:ext cx="3000000" cy="3000000"/>
        </p:xfrm>
        <a:graphic>
          <a:graphicData uri="http://schemas.openxmlformats.org/drawingml/2006/table">
            <a:tbl>
              <a:tblPr>
                <a:noFill/>
                <a:tableStyleId>{671A6AD5-D9E6-41DD-951E-E5E2C89819D0}</a:tableStyleId>
              </a:tblPr>
              <a:tblGrid>
                <a:gridCol w="2176050"/>
                <a:gridCol w="217605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000"/>
                        <a:t>DR 3.1: </a:t>
                      </a:r>
                      <a:r>
                        <a:rPr lang="en" sz="900">
                          <a:solidFill>
                            <a:schemeClr val="dk1"/>
                          </a:solidFill>
                        </a:rPr>
                        <a:t>The test system avoidance algorithm shall be capable of estimating the state of an incoming object from sensor data, with state estimation error less than the 2σ estimate bound</a:t>
                      </a:r>
                      <a:r>
                        <a:rPr b="1" lang="en" sz="1000"/>
                        <a:t> </a:t>
                      </a:r>
                      <a:endParaRPr sz="10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000"/>
                        <a:t>Estimation error proven to be within 2σ estimation bound </a:t>
                      </a:r>
                      <a:endParaRPr sz="10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453" name="Google Shape;453;p49"/>
          <p:cNvPicPr preferRelativeResize="0"/>
          <p:nvPr/>
        </p:nvPicPr>
        <p:blipFill>
          <a:blip r:embed="rId3">
            <a:alphaModFix/>
          </a:blip>
          <a:stretch>
            <a:fillRect/>
          </a:stretch>
        </p:blipFill>
        <p:spPr>
          <a:xfrm>
            <a:off x="4770300" y="1170125"/>
            <a:ext cx="4221300" cy="3165975"/>
          </a:xfrm>
          <a:prstGeom prst="rect">
            <a:avLst/>
          </a:prstGeom>
          <a:noFill/>
          <a:ln>
            <a:noFill/>
          </a:ln>
        </p:spPr>
      </p:pic>
      <p:sp>
        <p:nvSpPr>
          <p:cNvPr id="454" name="Google Shape;454;p49"/>
          <p:cNvSpPr txBox="1"/>
          <p:nvPr/>
        </p:nvSpPr>
        <p:spPr>
          <a:xfrm>
            <a:off x="4973050" y="4336100"/>
            <a:ext cx="29274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For 1m/s, angled collision scenario</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0"/>
          <p:cNvPicPr preferRelativeResize="0"/>
          <p:nvPr/>
        </p:nvPicPr>
        <p:blipFill rotWithShape="1">
          <a:blip r:embed="rId4">
            <a:alphaModFix/>
          </a:blip>
          <a:srcRect b="0" l="23717" r="22058" t="0"/>
          <a:stretch/>
        </p:blipFill>
        <p:spPr>
          <a:xfrm>
            <a:off x="5304300" y="1100624"/>
            <a:ext cx="3839701" cy="3443576"/>
          </a:xfrm>
          <a:prstGeom prst="rect">
            <a:avLst/>
          </a:prstGeom>
          <a:noFill/>
          <a:ln>
            <a:noFill/>
          </a:ln>
        </p:spPr>
      </p:pic>
      <p:sp>
        <p:nvSpPr>
          <p:cNvPr id="460" name="Google Shape;46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Estimation: Forward </a:t>
            </a:r>
            <a:r>
              <a:rPr lang="en"/>
              <a:t>Propagation</a:t>
            </a:r>
            <a:endParaRPr/>
          </a:p>
        </p:txBody>
      </p:sp>
      <p:sp>
        <p:nvSpPr>
          <p:cNvPr id="461" name="Google Shape;461;p50"/>
          <p:cNvSpPr txBox="1"/>
          <p:nvPr>
            <p:ph idx="1" type="body"/>
          </p:nvPr>
        </p:nvSpPr>
        <p:spPr>
          <a:xfrm>
            <a:off x="311700" y="1152475"/>
            <a:ext cx="4992600" cy="200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Minimum covariance radius driven to 366mm with 1.2s to collision</a:t>
            </a:r>
            <a:endParaRPr/>
          </a:p>
          <a:p>
            <a:pPr indent="-342900" lvl="0" marL="457200" rtl="0" algn="l">
              <a:spcBef>
                <a:spcPts val="0"/>
              </a:spcBef>
              <a:spcAft>
                <a:spcPts val="0"/>
              </a:spcAft>
              <a:buSzPts val="1800"/>
              <a:buChar char="●"/>
            </a:pPr>
            <a:r>
              <a:rPr lang="en"/>
              <a:t>With 25ms for calculation delay, this allows 1.175s to maneuver</a:t>
            </a:r>
            <a:endParaRPr/>
          </a:p>
          <a:p>
            <a:pPr indent="-342900" lvl="0" marL="457200" rtl="0" algn="l">
              <a:spcBef>
                <a:spcPts val="0"/>
              </a:spcBef>
              <a:spcAft>
                <a:spcPts val="0"/>
              </a:spcAft>
              <a:buSzPts val="1800"/>
              <a:buChar char="●"/>
            </a:pPr>
            <a:r>
              <a:rPr lang="en"/>
              <a:t>Maneuver will allow us </a:t>
            </a:r>
            <a:r>
              <a:rPr lang="en"/>
              <a:t>371</a:t>
            </a:r>
            <a:r>
              <a:rPr lang="en"/>
              <a:t>mm of travel. Putting us outside the </a:t>
            </a:r>
            <a:r>
              <a:rPr lang="en"/>
              <a:t>2σ </a:t>
            </a:r>
            <a:r>
              <a:rPr lang="en"/>
              <a:t>bound</a:t>
            </a:r>
            <a:endParaRPr/>
          </a:p>
        </p:txBody>
      </p:sp>
      <p:sp>
        <p:nvSpPr>
          <p:cNvPr id="462" name="Google Shape;46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63" name="Google Shape;463;p50"/>
          <p:cNvGraphicFramePr/>
          <p:nvPr/>
        </p:nvGraphicFramePr>
        <p:xfrm>
          <a:off x="311700" y="3281325"/>
          <a:ext cx="3000000" cy="3000000"/>
        </p:xfrm>
        <a:graphic>
          <a:graphicData uri="http://schemas.openxmlformats.org/drawingml/2006/table">
            <a:tbl>
              <a:tblPr>
                <a:noFill/>
                <a:tableStyleId>{671A6AD5-D9E6-41DD-951E-E5E2C89819D0}</a:tableStyleId>
              </a:tblPr>
              <a:tblGrid>
                <a:gridCol w="2413025"/>
                <a:gridCol w="2463550"/>
              </a:tblGrid>
              <a:tr h="3031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619325">
                <a:tc>
                  <a:txBody>
                    <a:bodyPr/>
                    <a:lstStyle/>
                    <a:p>
                      <a:pPr indent="0" lvl="0" marL="0" rtl="0" algn="l">
                        <a:spcBef>
                          <a:spcPts val="0"/>
                        </a:spcBef>
                        <a:spcAft>
                          <a:spcPts val="0"/>
                        </a:spcAft>
                        <a:buNone/>
                      </a:pPr>
                      <a:r>
                        <a:rPr b="1" lang="en" sz="1100"/>
                        <a:t>DR 2.6: </a:t>
                      </a:r>
                      <a:r>
                        <a:rPr lang="en" sz="1000">
                          <a:solidFill>
                            <a:schemeClr val="dk1"/>
                          </a:solidFill>
                        </a:rPr>
                        <a:t>The detection sensor sampling rate shall be high enough to drive the 2 sigma covariance ellipse into an avoidable region.</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A2M8 sensor provides sufficient information to drive 2σ to avoidable region</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464" name="Google Shape;464;p50"/>
          <p:cNvSpPr txBox="1"/>
          <p:nvPr/>
        </p:nvSpPr>
        <p:spPr>
          <a:xfrm rot="5400000">
            <a:off x="8339700" y="2829475"/>
            <a:ext cx="1402200" cy="2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Time Until Collision(s)</a:t>
            </a:r>
            <a:endParaRPr b="1"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Overview</a:t>
            </a:r>
            <a:endParaRPr/>
          </a:p>
        </p:txBody>
      </p:sp>
      <p:sp>
        <p:nvSpPr>
          <p:cNvPr id="208" name="Google Shape;20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Algorithm: Collision Threshold Probability</a:t>
            </a:r>
            <a:endParaRPr/>
          </a:p>
        </p:txBody>
      </p:sp>
      <p:sp>
        <p:nvSpPr>
          <p:cNvPr id="470" name="Google Shape;470;p51"/>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Integrating the probability density function (PDF) over the area of the sensor mount gives the collision probability</a:t>
            </a:r>
            <a:endParaRPr/>
          </a:p>
          <a:p>
            <a:pPr indent="-342900" lvl="0" marL="457200" rtl="0" algn="l">
              <a:spcBef>
                <a:spcPts val="0"/>
              </a:spcBef>
              <a:spcAft>
                <a:spcPts val="0"/>
              </a:spcAft>
              <a:buSzPts val="1800"/>
              <a:buChar char="●"/>
            </a:pPr>
            <a:r>
              <a:rPr lang="en"/>
              <a:t>Probability threshold ensures gantry does not maneuver too soon</a:t>
            </a:r>
            <a:endParaRPr/>
          </a:p>
          <a:p>
            <a:pPr indent="-342900" lvl="0" marL="457200" rtl="0" algn="l">
              <a:spcBef>
                <a:spcPts val="0"/>
              </a:spcBef>
              <a:spcAft>
                <a:spcPts val="0"/>
              </a:spcAft>
              <a:buSzPts val="1800"/>
              <a:buChar char="●"/>
            </a:pPr>
            <a:r>
              <a:rPr lang="en"/>
              <a:t>Probability threshold set at 25%</a:t>
            </a:r>
            <a:endParaRPr/>
          </a:p>
          <a:p>
            <a:pPr indent="-342900" lvl="0" marL="457200" rtl="0" algn="l">
              <a:spcBef>
                <a:spcPts val="0"/>
              </a:spcBef>
              <a:spcAft>
                <a:spcPts val="0"/>
              </a:spcAft>
              <a:buSzPts val="1800"/>
              <a:buChar char="●"/>
            </a:pPr>
            <a:r>
              <a:rPr lang="en"/>
              <a:t>Current thrust available: Gantry acceleration corresponds to roughly 275 N for a 500 kg satellite</a:t>
            </a:r>
            <a:endParaRPr baseline="30000">
              <a:solidFill>
                <a:srgbClr val="FF0000"/>
              </a:solidFill>
            </a:endParaRPr>
          </a:p>
        </p:txBody>
      </p:sp>
      <p:sp>
        <p:nvSpPr>
          <p:cNvPr id="471" name="Google Shape;471;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72" name="Google Shape;472;p51"/>
          <p:cNvGraphicFramePr/>
          <p:nvPr/>
        </p:nvGraphicFramePr>
        <p:xfrm>
          <a:off x="4669175" y="3394025"/>
          <a:ext cx="3000000" cy="3000000"/>
        </p:xfrm>
        <a:graphic>
          <a:graphicData uri="http://schemas.openxmlformats.org/drawingml/2006/table">
            <a:tbl>
              <a:tblPr>
                <a:noFill/>
                <a:tableStyleId>{671A6AD5-D9E6-41DD-951E-E5E2C89819D0}</a:tableStyleId>
              </a:tblPr>
              <a:tblGrid>
                <a:gridCol w="2176050"/>
                <a:gridCol w="217605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000"/>
                        <a:t>DR 3.2: </a:t>
                      </a:r>
                      <a:r>
                        <a:rPr lang="en" sz="1000">
                          <a:solidFill>
                            <a:schemeClr val="dk1"/>
                          </a:solidFill>
                          <a:highlight>
                            <a:srgbClr val="FFFFFF"/>
                          </a:highlight>
                        </a:rPr>
                        <a:t>The test system avoidance algorithm shall be capable of predicting collision probability from state estimation data</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000"/>
                        <a:t>Probability threshold is set to a level which allows the spacecraft to </a:t>
                      </a:r>
                      <a:r>
                        <a:rPr lang="en" sz="1000"/>
                        <a:t>maneuver</a:t>
                      </a:r>
                      <a:r>
                        <a:rPr lang="en" sz="1000"/>
                        <a:t> with sufficient time to avoid debris</a:t>
                      </a:r>
                      <a:endParaRPr sz="10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473" name="Google Shape;473;p51"/>
          <p:cNvPicPr preferRelativeResize="0"/>
          <p:nvPr/>
        </p:nvPicPr>
        <p:blipFill>
          <a:blip r:embed="rId4">
            <a:alphaModFix/>
          </a:blip>
          <a:stretch>
            <a:fillRect/>
          </a:stretch>
        </p:blipFill>
        <p:spPr>
          <a:xfrm>
            <a:off x="4669175" y="1065987"/>
            <a:ext cx="4260299" cy="2203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Algorithm: Direction Determination</a:t>
            </a:r>
            <a:endParaRPr/>
          </a:p>
        </p:txBody>
      </p:sp>
      <p:sp>
        <p:nvSpPr>
          <p:cNvPr id="479" name="Google Shape;479;p5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gradient of the PDF at the gantries location gives the direction towards highest collision probability</a:t>
            </a:r>
            <a:endParaRPr/>
          </a:p>
          <a:p>
            <a:pPr indent="-342900" lvl="0" marL="457200" rtl="0" algn="l">
              <a:spcBef>
                <a:spcPts val="0"/>
              </a:spcBef>
              <a:spcAft>
                <a:spcPts val="0"/>
              </a:spcAft>
              <a:buSzPts val="1800"/>
              <a:buChar char="●"/>
            </a:pPr>
            <a:r>
              <a:rPr lang="en"/>
              <a:t>Move opposite of this direction to decrease probability of collision</a:t>
            </a:r>
            <a:endParaRPr/>
          </a:p>
          <a:p>
            <a:pPr indent="-342900" lvl="0" marL="457200" rtl="0" algn="l">
              <a:spcBef>
                <a:spcPts val="0"/>
              </a:spcBef>
              <a:spcAft>
                <a:spcPts val="0"/>
              </a:spcAft>
              <a:buSzPts val="1800"/>
              <a:buChar char="●"/>
            </a:pPr>
            <a:r>
              <a:rPr lang="en"/>
              <a:t>Lookup table for maneuvering directions</a:t>
            </a:r>
            <a:endParaRPr/>
          </a:p>
        </p:txBody>
      </p:sp>
      <p:sp>
        <p:nvSpPr>
          <p:cNvPr id="480" name="Google Shape;480;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81" name="Google Shape;481;p52"/>
          <p:cNvGraphicFramePr/>
          <p:nvPr/>
        </p:nvGraphicFramePr>
        <p:xfrm>
          <a:off x="4669175" y="2995200"/>
          <a:ext cx="3000000" cy="3000000"/>
        </p:xfrm>
        <a:graphic>
          <a:graphicData uri="http://schemas.openxmlformats.org/drawingml/2006/table">
            <a:tbl>
              <a:tblPr>
                <a:noFill/>
                <a:tableStyleId>{671A6AD5-D9E6-41DD-951E-E5E2C89819D0}</a:tableStyleId>
              </a:tblPr>
              <a:tblGrid>
                <a:gridCol w="2176050"/>
                <a:gridCol w="2176050"/>
              </a:tblGrid>
              <a:tr h="352300">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1119325">
                <a:tc>
                  <a:txBody>
                    <a:bodyPr/>
                    <a:lstStyle/>
                    <a:p>
                      <a:pPr indent="0" lvl="0" marL="0" rtl="0" algn="l">
                        <a:spcBef>
                          <a:spcPts val="0"/>
                        </a:spcBef>
                        <a:spcAft>
                          <a:spcPts val="0"/>
                        </a:spcAft>
                        <a:buNone/>
                      </a:pPr>
                      <a:r>
                        <a:rPr b="1" lang="en" sz="1100"/>
                        <a:t>DR 4.2: </a:t>
                      </a:r>
                      <a:r>
                        <a:rPr lang="en" sz="1000">
                          <a:solidFill>
                            <a:schemeClr val="dk1"/>
                          </a:solidFill>
                        </a:rPr>
                        <a:t>The test system shall generate sufficient force to avoid a collision with the covariance ellipse of the incoming object state estimation for a subset of the possible relative velocities (0m/s to 2m/s)</a:t>
                      </a:r>
                      <a:endParaRPr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Gradient descent gives fastest decrease in collision probability.</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Maneuver in calculated direction until outside 2</a:t>
                      </a:r>
                      <a:r>
                        <a:rPr lang="en" sz="1100">
                          <a:solidFill>
                            <a:schemeClr val="dk1"/>
                          </a:solidFill>
                        </a:rPr>
                        <a:t>σ</a:t>
                      </a:r>
                      <a:r>
                        <a:rPr lang="en" sz="1100">
                          <a:solidFill>
                            <a:schemeClr val="dk1"/>
                          </a:solidFill>
                        </a:rPr>
                        <a:t> collision covariance.</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482" name="Google Shape;482;p52"/>
          <p:cNvPicPr preferRelativeResize="0"/>
          <p:nvPr/>
        </p:nvPicPr>
        <p:blipFill>
          <a:blip r:embed="rId3">
            <a:alphaModFix/>
          </a:blip>
          <a:stretch>
            <a:fillRect/>
          </a:stretch>
        </p:blipFill>
        <p:spPr>
          <a:xfrm>
            <a:off x="4906550" y="1085100"/>
            <a:ext cx="3998126" cy="1842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Algorithm: Update Rate</a:t>
            </a:r>
            <a:endParaRPr/>
          </a:p>
        </p:txBody>
      </p:sp>
      <p:sp>
        <p:nvSpPr>
          <p:cNvPr id="488" name="Google Shape;488;p53"/>
          <p:cNvSpPr txBox="1"/>
          <p:nvPr>
            <p:ph idx="1" type="body"/>
          </p:nvPr>
        </p:nvSpPr>
        <p:spPr>
          <a:xfrm>
            <a:off x="311700" y="1152475"/>
            <a:ext cx="34107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Nyquist sampling theorem states that the controller should be sampled at least twice as fast as the process time constant, we will use 10x as fast for safety.</a:t>
            </a:r>
            <a:endParaRPr sz="1600"/>
          </a:p>
          <a:p>
            <a:pPr indent="-330200" lvl="0" marL="457200" rtl="0" algn="l">
              <a:spcBef>
                <a:spcPts val="0"/>
              </a:spcBef>
              <a:spcAft>
                <a:spcPts val="0"/>
              </a:spcAft>
              <a:buSzPts val="1600"/>
              <a:buChar char="●"/>
            </a:pPr>
            <a:r>
              <a:rPr lang="en" sz="1600"/>
              <a:t>Process time constant estimated via maximum distance and velocity: 6.3ms.</a:t>
            </a:r>
            <a:endParaRPr sz="1600"/>
          </a:p>
          <a:p>
            <a:pPr indent="-330200" lvl="0" marL="457200" rtl="0" algn="l">
              <a:spcBef>
                <a:spcPts val="0"/>
              </a:spcBef>
              <a:spcAft>
                <a:spcPts val="0"/>
              </a:spcAft>
              <a:buSzPts val="1600"/>
              <a:buChar char="●"/>
            </a:pPr>
            <a:r>
              <a:rPr lang="en" sz="1600"/>
              <a:t>Loop runtime is dominated by filter </a:t>
            </a:r>
            <a:r>
              <a:rPr lang="en" sz="1600"/>
              <a:t>propagation</a:t>
            </a:r>
            <a:r>
              <a:rPr lang="en" sz="1600"/>
              <a:t>: 2.2ms per loop. 4.1ms margin.</a:t>
            </a:r>
            <a:endParaRPr sz="1600"/>
          </a:p>
          <a:p>
            <a:pPr indent="0" lvl="0" marL="457200" rtl="0" algn="l">
              <a:spcBef>
                <a:spcPts val="1600"/>
              </a:spcBef>
              <a:spcAft>
                <a:spcPts val="1600"/>
              </a:spcAft>
              <a:buNone/>
            </a:pPr>
            <a:r>
              <a:t/>
            </a:r>
            <a:endParaRPr sz="1600"/>
          </a:p>
        </p:txBody>
      </p:sp>
      <p:sp>
        <p:nvSpPr>
          <p:cNvPr id="489" name="Google Shape;489;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90" name="Google Shape;490;p53"/>
          <p:cNvGraphicFramePr/>
          <p:nvPr/>
        </p:nvGraphicFramePr>
        <p:xfrm>
          <a:off x="3722400" y="3393556"/>
          <a:ext cx="3000000" cy="3000000"/>
        </p:xfrm>
        <a:graphic>
          <a:graphicData uri="http://schemas.openxmlformats.org/drawingml/2006/table">
            <a:tbl>
              <a:tblPr>
                <a:noFill/>
                <a:tableStyleId>{671A6AD5-D9E6-41DD-951E-E5E2C89819D0}</a:tableStyleId>
              </a:tblPr>
              <a:tblGrid>
                <a:gridCol w="3422900"/>
                <a:gridCol w="1875950"/>
              </a:tblGrid>
              <a:tr h="196300">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4.1: </a:t>
                      </a:r>
                      <a:r>
                        <a:rPr lang="en" sz="1000">
                          <a:solidFill>
                            <a:schemeClr val="dk1"/>
                          </a:solidFill>
                          <a:highlight>
                            <a:srgbClr val="FFFFFF"/>
                          </a:highlight>
                          <a:latin typeface="Roboto"/>
                          <a:ea typeface="Roboto"/>
                          <a:cs typeface="Roboto"/>
                          <a:sym typeface="Roboto"/>
                        </a:rPr>
                        <a:t>The test system shall be capable of receiving and acting upon maneuvering commands based on received sensor data as an object is incoming (a live scenario)</a:t>
                      </a:r>
                      <a:endParaRPr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Empirical timing measurements during development.</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491" name="Google Shape;491;p53"/>
          <p:cNvSpPr/>
          <p:nvPr/>
        </p:nvSpPr>
        <p:spPr>
          <a:xfrm>
            <a:off x="4669175" y="1282175"/>
            <a:ext cx="4352100" cy="17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IMAGE</a:t>
            </a:r>
            <a:endParaRPr/>
          </a:p>
        </p:txBody>
      </p:sp>
      <p:pic>
        <p:nvPicPr>
          <p:cNvPr id="492" name="Google Shape;492;p53"/>
          <p:cNvPicPr preferRelativeResize="0"/>
          <p:nvPr/>
        </p:nvPicPr>
        <p:blipFill>
          <a:blip r:embed="rId4">
            <a:alphaModFix/>
          </a:blip>
          <a:stretch>
            <a:fillRect/>
          </a:stretch>
        </p:blipFill>
        <p:spPr>
          <a:xfrm>
            <a:off x="3680241" y="1152475"/>
            <a:ext cx="5463758" cy="21208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54"/>
          <p:cNvPicPr preferRelativeResize="0"/>
          <p:nvPr/>
        </p:nvPicPr>
        <p:blipFill rotWithShape="1">
          <a:blip r:embed="rId4">
            <a:alphaModFix/>
          </a:blip>
          <a:srcRect b="1616" l="0" r="0" t="1606"/>
          <a:stretch/>
        </p:blipFill>
        <p:spPr>
          <a:xfrm>
            <a:off x="3142650" y="1087225"/>
            <a:ext cx="6001349" cy="2382201"/>
          </a:xfrm>
          <a:prstGeom prst="rect">
            <a:avLst/>
          </a:prstGeom>
          <a:noFill/>
          <a:ln>
            <a:noFill/>
          </a:ln>
        </p:spPr>
      </p:pic>
      <p:sp>
        <p:nvSpPr>
          <p:cNvPr id="498" name="Google Shape;498;p54"/>
          <p:cNvSpPr txBox="1"/>
          <p:nvPr>
            <p:ph type="title"/>
          </p:nvPr>
        </p:nvSpPr>
        <p:spPr>
          <a:xfrm>
            <a:off x="75950" y="220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Maneuver: Stepper Motor Thruster Tracking</a:t>
            </a:r>
            <a:endParaRPr/>
          </a:p>
        </p:txBody>
      </p:sp>
      <p:sp>
        <p:nvSpPr>
          <p:cNvPr id="499" name="Google Shape;499;p54"/>
          <p:cNvSpPr txBox="1"/>
          <p:nvPr>
            <p:ph idx="1" type="body"/>
          </p:nvPr>
        </p:nvSpPr>
        <p:spPr>
          <a:xfrm>
            <a:off x="311700" y="1152475"/>
            <a:ext cx="31014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Acceleration tracking with open loop control of an ideal stepper motor</a:t>
            </a:r>
            <a:endParaRPr sz="1600"/>
          </a:p>
          <a:p>
            <a:pPr indent="-330200" lvl="0" marL="457200" rtl="0" algn="l">
              <a:spcBef>
                <a:spcPts val="0"/>
              </a:spcBef>
              <a:spcAft>
                <a:spcPts val="0"/>
              </a:spcAft>
              <a:buSzPts val="1600"/>
              <a:buChar char="●"/>
            </a:pPr>
            <a:r>
              <a:rPr lang="en" sz="1600"/>
              <a:t>Thrust decays linearly over</a:t>
            </a:r>
            <a:r>
              <a:rPr lang="en" sz="1600"/>
              <a:t> the desired time scale</a:t>
            </a:r>
            <a:endParaRPr sz="1600"/>
          </a:p>
          <a:p>
            <a:pPr indent="-330200" lvl="0" marL="457200" rtl="0" algn="l">
              <a:spcBef>
                <a:spcPts val="0"/>
              </a:spcBef>
              <a:spcAft>
                <a:spcPts val="0"/>
              </a:spcAft>
              <a:buSzPts val="1600"/>
              <a:buChar char="●"/>
            </a:pPr>
            <a:r>
              <a:rPr lang="en" sz="1600"/>
              <a:t>Rounding errors cause jitter when step delay is small.</a:t>
            </a:r>
            <a:endParaRPr sz="1600"/>
          </a:p>
          <a:p>
            <a:pPr indent="-330200" lvl="0" marL="457200" rtl="0" algn="l">
              <a:spcBef>
                <a:spcPts val="0"/>
              </a:spcBef>
              <a:spcAft>
                <a:spcPts val="0"/>
              </a:spcAft>
              <a:buSzPts val="1600"/>
              <a:buChar char="●"/>
            </a:pPr>
            <a:r>
              <a:rPr lang="en" sz="1600"/>
              <a:t>Cumulative acceleration error is 0.79% of the initial              acceleration.</a:t>
            </a:r>
            <a:endParaRPr sz="1600"/>
          </a:p>
        </p:txBody>
      </p:sp>
      <p:sp>
        <p:nvSpPr>
          <p:cNvPr id="500" name="Google Shape;500;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01" name="Google Shape;501;p54"/>
          <p:cNvGraphicFramePr/>
          <p:nvPr/>
        </p:nvGraphicFramePr>
        <p:xfrm>
          <a:off x="3413100" y="3430738"/>
          <a:ext cx="3000000" cy="3000000"/>
        </p:xfrm>
        <a:graphic>
          <a:graphicData uri="http://schemas.openxmlformats.org/drawingml/2006/table">
            <a:tbl>
              <a:tblPr>
                <a:noFill/>
                <a:tableStyleId>{671A6AD5-D9E6-41DD-951E-E5E2C89819D0}</a:tableStyleId>
              </a:tblPr>
              <a:tblGrid>
                <a:gridCol w="2899200"/>
                <a:gridCol w="2727075"/>
              </a:tblGrid>
              <a:tr h="112450">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617275">
                <a:tc>
                  <a:txBody>
                    <a:bodyPr/>
                    <a:lstStyle/>
                    <a:p>
                      <a:pPr indent="0" lvl="0" marL="0" rtl="0" algn="l">
                        <a:spcBef>
                          <a:spcPts val="0"/>
                        </a:spcBef>
                        <a:spcAft>
                          <a:spcPts val="0"/>
                        </a:spcAft>
                        <a:buNone/>
                      </a:pPr>
                      <a:r>
                        <a:rPr b="1" lang="en" sz="1100"/>
                        <a:t>DR 4.3: </a:t>
                      </a:r>
                      <a:r>
                        <a:rPr lang="en" sz="1000">
                          <a:solidFill>
                            <a:schemeClr val="dk1"/>
                          </a:solidFill>
                        </a:rPr>
                        <a:t>The test system shall produce a maneuver that does not deviate more than 5% in acceleration from a chosen scaled orbital response acceleration curve</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Open loop cumulative acceleration error on linear acceleration decay is 0.79% of initial acceleration, PID control variate is step delay in clock cycles.</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Risk Analysis</a:t>
            </a:r>
            <a:endParaRPr/>
          </a:p>
        </p:txBody>
      </p:sp>
      <p:sp>
        <p:nvSpPr>
          <p:cNvPr id="507" name="Google Shape;507;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513" name="Google Shape;513;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14" name="Google Shape;514;p56"/>
          <p:cNvGraphicFramePr/>
          <p:nvPr/>
        </p:nvGraphicFramePr>
        <p:xfrm>
          <a:off x="89750" y="1156775"/>
          <a:ext cx="3000000" cy="3000000"/>
        </p:xfrm>
        <a:graphic>
          <a:graphicData uri="http://schemas.openxmlformats.org/drawingml/2006/table">
            <a:tbl>
              <a:tblPr>
                <a:noFill/>
                <a:tableStyleId>{290A6DE7-3DD1-4424-A1CB-4434118F401E}</a:tableStyleId>
              </a:tblPr>
              <a:tblGrid>
                <a:gridCol w="327000"/>
                <a:gridCol w="1637375"/>
              </a:tblGrid>
              <a:tr h="108650">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Structural Failure</a:t>
                      </a:r>
                      <a:endParaRPr sz="1000">
                        <a:latin typeface="Times New Roman"/>
                        <a:ea typeface="Times New Roman"/>
                        <a:cs typeface="Times New Roman"/>
                        <a:sym typeface="Times New Roman"/>
                      </a:endParaRPr>
                    </a:p>
                  </a:txBody>
                  <a:tcPr marT="63500" marB="63500" marR="63500" marL="63500" anchor="ct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a:t>
                      </a:r>
                      <a:endParaRPr sz="10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COVID Shutdown</a:t>
                      </a:r>
                      <a:endParaRPr sz="1000">
                        <a:latin typeface="Times New Roman"/>
                        <a:ea typeface="Times New Roman"/>
                        <a:cs typeface="Times New Roman"/>
                        <a:sym typeface="Times New Roman"/>
                      </a:endParaRPr>
                    </a:p>
                  </a:txBody>
                  <a:tcPr marT="63500" marB="63500" marR="63500" marL="63500" anchor="ct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endParaRPr sz="1000">
                        <a:latin typeface="Times New Roman"/>
                        <a:ea typeface="Times New Roman"/>
                        <a:cs typeface="Times New Roman"/>
                        <a:sym typeface="Times New Roman"/>
                      </a:endParaRPr>
                    </a:p>
                  </a:txBody>
                  <a:tcPr marT="63500" marB="63500" marR="63500" marL="63500" anchor="ct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Shipping Delays</a:t>
                      </a:r>
                      <a:endParaRPr sz="1000">
                        <a:latin typeface="Times New Roman"/>
                        <a:ea typeface="Times New Roman"/>
                        <a:cs typeface="Times New Roman"/>
                        <a:sym typeface="Times New Roman"/>
                      </a:endParaRPr>
                    </a:p>
                  </a:txBody>
                  <a:tcPr marT="63500" marB="63500" marR="63500" marL="63500" anchor="ctr">
                    <a:solidFill>
                      <a:srgbClr val="FCE5CD"/>
                    </a:solidFill>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t>
                      </a:r>
                      <a:endParaRPr sz="10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Shorting Electronics</a:t>
                      </a:r>
                      <a:endParaRPr sz="1000">
                        <a:latin typeface="Times New Roman"/>
                        <a:ea typeface="Times New Roman"/>
                        <a:cs typeface="Times New Roman"/>
                        <a:sym typeface="Times New Roman"/>
                      </a:endParaRPr>
                    </a:p>
                  </a:txBody>
                  <a:tcPr marT="63500" marB="63500" marR="63500" marL="63500" anchor="ctr">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E</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Shorting Motors</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Weather Interference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G</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Medical or Personal Emergency</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H</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Communication Losses</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Insufficient Data Rate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J</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Gantry System Malfunction</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bl>
          </a:graphicData>
        </a:graphic>
      </p:graphicFrame>
      <p:graphicFrame>
        <p:nvGraphicFramePr>
          <p:cNvPr id="515" name="Google Shape;515;p56"/>
          <p:cNvGraphicFramePr/>
          <p:nvPr/>
        </p:nvGraphicFramePr>
        <p:xfrm>
          <a:off x="2139750" y="1156775"/>
          <a:ext cx="3000000" cy="3000000"/>
        </p:xfrm>
        <a:graphic>
          <a:graphicData uri="http://schemas.openxmlformats.org/drawingml/2006/table">
            <a:tbl>
              <a:tblPr>
                <a:noFill/>
                <a:tableStyleId>{290A6DE7-3DD1-4424-A1CB-4434118F401E}</a:tableStyleId>
              </a:tblPr>
              <a:tblGrid>
                <a:gridCol w="327000"/>
                <a:gridCol w="1637375"/>
              </a:tblGrid>
              <a:tr h="175200">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K</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Failure to Interface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Excess of Noise Invalidates Sensor Reading</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Budget Violation</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Limit Switch Failure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Improper Gantry Operation</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Computation Time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Q</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Collision Object Damages System</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R</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Bodily Injury</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Overheating Electronics</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T="63500" marB="63500" marR="63500" marL="63500" anchor="ctr">
                    <a:lnR cap="flat" cmpd="sng" w="12700">
                      <a:solidFill>
                        <a:srgbClr val="000000"/>
                      </a:solidFill>
                      <a:prstDash val="solid"/>
                      <a:round/>
                      <a:headEnd len="sm" w="sm" type="none"/>
                      <a:tailEnd len="sm" w="sm" type="none"/>
                    </a:lnR>
                    <a:solidFill>
                      <a:srgbClr val="FCE5CD"/>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Damage on Arrival</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bl>
          </a:graphicData>
        </a:graphic>
      </p:graphicFrame>
      <p:graphicFrame>
        <p:nvGraphicFramePr>
          <p:cNvPr id="516" name="Google Shape;516;p56"/>
          <p:cNvGraphicFramePr/>
          <p:nvPr/>
        </p:nvGraphicFramePr>
        <p:xfrm>
          <a:off x="4203350" y="1904795"/>
          <a:ext cx="3000000" cy="3000000"/>
        </p:xfrm>
        <a:graphic>
          <a:graphicData uri="http://schemas.openxmlformats.org/drawingml/2006/table">
            <a:tbl>
              <a:tblPr>
                <a:noFill/>
                <a:tableStyleId>{290A6DE7-3DD1-4424-A1CB-4434118F401E}</a:tableStyleId>
              </a:tblPr>
              <a:tblGrid>
                <a:gridCol w="595900"/>
                <a:gridCol w="826225"/>
                <a:gridCol w="593500"/>
                <a:gridCol w="717875"/>
                <a:gridCol w="725975"/>
                <a:gridCol w="709850"/>
                <a:gridCol w="717875"/>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73975">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rPr b="1" lang="en" sz="1100" u="sng">
                          <a:solidFill>
                            <a:schemeClr val="dk1"/>
                          </a:solidFill>
                          <a:latin typeface="Times New Roman"/>
                          <a:ea typeface="Times New Roman"/>
                          <a:cs typeface="Times New Roman"/>
                          <a:sym typeface="Times New Roman"/>
                        </a:rPr>
                        <a:t>P</a:t>
                      </a:r>
                      <a:endParaRPr b="1" sz="1100" u="sng">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B</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Clr>
                          <a:schemeClr val="dk1"/>
                        </a:buClr>
                        <a:buSzPts val="1100"/>
                        <a:buFont typeface="Arial"/>
                        <a:buNone/>
                      </a:pPr>
                      <a:r>
                        <a:rPr b="1" lang="en" sz="1100" u="sng">
                          <a:solidFill>
                            <a:schemeClr val="dk1"/>
                          </a:solidFill>
                          <a:latin typeface="Times New Roman"/>
                          <a:ea typeface="Times New Roman"/>
                          <a:cs typeface="Times New Roman"/>
                          <a:sym typeface="Times New Roman"/>
                        </a:rPr>
                        <a:t>C, J</a:t>
                      </a:r>
                      <a:r>
                        <a:rPr lang="en" sz="1100" u="sng">
                          <a:solidFill>
                            <a:schemeClr val="dk1"/>
                          </a:solidFill>
                          <a:latin typeface="Times New Roman"/>
                          <a:ea typeface="Times New Roman"/>
                          <a:cs typeface="Times New Roman"/>
                          <a:sym typeface="Times New Roman"/>
                        </a:rPr>
                        <a:t>, </a:t>
                      </a:r>
                      <a:r>
                        <a:rPr b="1" lang="en" sz="1100" u="sng">
                          <a:solidFill>
                            <a:schemeClr val="dk1"/>
                          </a:solidFill>
                          <a:latin typeface="Times New Roman"/>
                          <a:ea typeface="Times New Roman"/>
                          <a:cs typeface="Times New Roman"/>
                          <a:sym typeface="Times New Roman"/>
                        </a:rPr>
                        <a:t>K</a:t>
                      </a:r>
                      <a:endParaRPr b="1" sz="1100" u="sng">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T</a:t>
                      </a:r>
                      <a:endParaRPr b="1" sz="1100" u="sng">
                        <a:latin typeface="Times New Roman"/>
                        <a:ea typeface="Times New Roman"/>
                        <a:cs typeface="Times New Roman"/>
                        <a:sym typeface="Times New Roman"/>
                      </a:endParaRPr>
                    </a:p>
                  </a:txBody>
                  <a:tcPr marT="63500" marB="63500" marR="63500" marL="63500" anchor="ctr">
                    <a:solidFill>
                      <a:srgbClr val="FFFF00"/>
                    </a:solidFill>
                  </a:tcPr>
                </a:tc>
              </a:tr>
              <a:tr h="4549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Clr>
                          <a:schemeClr val="dk1"/>
                        </a:buClr>
                        <a:buSzPts val="1100"/>
                        <a:buFont typeface="Arial"/>
                        <a:buNone/>
                      </a:pPr>
                      <a:r>
                        <a:rPr b="1" lang="en" sz="1100" u="sng">
                          <a:solidFill>
                            <a:schemeClr val="dk1"/>
                          </a:solidFill>
                          <a:latin typeface="Times New Roman"/>
                          <a:ea typeface="Times New Roman"/>
                          <a:cs typeface="Times New Roman"/>
                          <a:sym typeface="Times New Roman"/>
                        </a:rPr>
                        <a:t>I</a:t>
                      </a:r>
                      <a:endParaRPr b="1" sz="1100" u="sng">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M</a:t>
                      </a:r>
                      <a:endParaRPr b="1" sz="1100" u="sng">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A</a:t>
                      </a:r>
                      <a:r>
                        <a:rPr lang="en" sz="1100">
                          <a:latin typeface="Times New Roman"/>
                          <a:ea typeface="Times New Roman"/>
                          <a:cs typeface="Times New Roman"/>
                          <a:sym typeface="Times New Roman"/>
                        </a:rPr>
                        <a:t>,E,G</a:t>
                      </a:r>
                      <a:endParaRPr sz="1100">
                        <a:latin typeface="Times New Roman"/>
                        <a:ea typeface="Times New Roman"/>
                        <a:cs typeface="Times New Roman"/>
                        <a:sym typeface="Times New Roman"/>
                      </a:endParaRPr>
                    </a:p>
                  </a:txBody>
                  <a:tcPr marT="63500" marB="63500" marR="63500" marL="63500" anchor="ctr">
                    <a:solidFill>
                      <a:srgbClr val="8AD16A"/>
                    </a:solidFill>
                  </a:tcPr>
                </a:tc>
              </a:tr>
              <a:tr h="43587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F</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D</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L</a:t>
                      </a:r>
                      <a:r>
                        <a:rPr lang="en" sz="1100">
                          <a:latin typeface="Times New Roman"/>
                          <a:ea typeface="Times New Roman"/>
                          <a:cs typeface="Times New Roman"/>
                          <a:sym typeface="Times New Roman"/>
                        </a:rPr>
                        <a:t>,N,O</a:t>
                      </a:r>
                      <a:endParaRPr sz="1100">
                        <a:latin typeface="Times New Roman"/>
                        <a:ea typeface="Times New Roman"/>
                        <a:cs typeface="Times New Roman"/>
                        <a:sym typeface="Times New Roman"/>
                      </a:endParaRPr>
                    </a:p>
                  </a:txBody>
                  <a:tcPr marT="63500" marB="63500" marR="63500" marL="63500" anchor="ctr">
                    <a:solidFill>
                      <a:srgbClr val="8AD16A"/>
                    </a:solidFill>
                  </a:tcPr>
                </a:tc>
              </a:tr>
              <a:tr h="4168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S</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H</a:t>
                      </a:r>
                      <a:r>
                        <a:rPr lang="en" sz="1100">
                          <a:latin typeface="Times New Roman"/>
                          <a:ea typeface="Times New Roman"/>
                          <a:cs typeface="Times New Roman"/>
                          <a:sym typeface="Times New Roman"/>
                        </a:rPr>
                        <a:t>,Q,R</a:t>
                      </a:r>
                      <a:endParaRPr sz="1100">
                        <a:latin typeface="Times New Roman"/>
                        <a:ea typeface="Times New Roman"/>
                        <a:cs typeface="Times New Roman"/>
                        <a:sym typeface="Times New Roman"/>
                      </a:endParaRPr>
                    </a:p>
                  </a:txBody>
                  <a:tcPr marT="63500" marB="63500" marR="63500" marL="63500" anchor="ctr">
                    <a:solidFill>
                      <a:srgbClr val="8AD16A"/>
                    </a:solidFill>
                  </a:tcPr>
                </a:tc>
              </a:tr>
            </a:tbl>
          </a:graphicData>
        </a:graphic>
      </p:graphicFrame>
      <p:graphicFrame>
        <p:nvGraphicFramePr>
          <p:cNvPr id="517" name="Google Shape;517;p56"/>
          <p:cNvGraphicFramePr/>
          <p:nvPr/>
        </p:nvGraphicFramePr>
        <p:xfrm>
          <a:off x="4475238"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523" name="Google Shape;523;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4" name="Google Shape;524;p57"/>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412650"/>
                <a:gridCol w="1425900"/>
                <a:gridCol w="1991900"/>
              </a:tblGrid>
              <a:tr h="181625">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783675">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Shipping Delays</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-Early order of gantry</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-Shipped from RI via FedEx</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925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Insufficient Data Rate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-Research conducted into data rate</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-Simplify acceleration profile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925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J</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Gantry System Malfunction</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-Warranty services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 Replace parts</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0775">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K</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Failure to Interface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 </a:t>
                      </a:r>
                      <a:r>
                        <a:rPr lang="en" sz="1000">
                          <a:latin typeface="Times New Roman"/>
                          <a:ea typeface="Times New Roman"/>
                          <a:cs typeface="Times New Roman"/>
                          <a:sym typeface="Times New Roman"/>
                        </a:rPr>
                        <a:t>Power and protocol schematics</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 Research into normal interfacing</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 Confirmation of our general interfacing path</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 Point to point circuit debugging</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525" name="Google Shape;525;p57"/>
          <p:cNvGraphicFramePr/>
          <p:nvPr/>
        </p:nvGraphicFramePr>
        <p:xfrm>
          <a:off x="4203350" y="1904795"/>
          <a:ext cx="3000000" cy="3000000"/>
        </p:xfrm>
        <a:graphic>
          <a:graphicData uri="http://schemas.openxmlformats.org/drawingml/2006/table">
            <a:tbl>
              <a:tblPr>
                <a:noFill/>
                <a:tableStyleId>{290A6DE7-3DD1-4424-A1CB-4434118F401E}</a:tableStyleId>
              </a:tblPr>
              <a:tblGrid>
                <a:gridCol w="595900"/>
                <a:gridCol w="826225"/>
                <a:gridCol w="593500"/>
                <a:gridCol w="717875"/>
                <a:gridCol w="725975"/>
                <a:gridCol w="709850"/>
                <a:gridCol w="717875"/>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73975">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r>
              <a:tr h="4549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b="1"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C, J, K</a:t>
                      </a:r>
                      <a:endParaRPr b="1" sz="1100" u="sng">
                        <a:latin typeface="Times New Roman"/>
                        <a:ea typeface="Times New Roman"/>
                        <a:cs typeface="Times New Roman"/>
                        <a:sym typeface="Times New Roman"/>
                      </a:endParaRPr>
                    </a:p>
                  </a:txBody>
                  <a:tcPr marT="63500" marB="63500" marR="63500" marL="63500" anchor="ctr">
                    <a:solidFill>
                      <a:srgbClr val="8AD16A"/>
                    </a:solidFill>
                  </a:tcPr>
                </a:tc>
              </a:tr>
              <a:tr h="43587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I</a:t>
                      </a:r>
                      <a:endParaRPr b="1" sz="1100" u="sng">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r>
              <a:tr h="4168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r>
            </a:tbl>
          </a:graphicData>
        </a:graphic>
      </p:graphicFrame>
      <p:graphicFrame>
        <p:nvGraphicFramePr>
          <p:cNvPr id="526" name="Google Shape;526;p57"/>
          <p:cNvGraphicFramePr/>
          <p:nvPr/>
        </p:nvGraphicFramePr>
        <p:xfrm>
          <a:off x="4475238"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cxnSp>
        <p:nvCxnSpPr>
          <p:cNvPr id="527" name="Google Shape;527;p57"/>
          <p:cNvCxnSpPr/>
          <p:nvPr/>
        </p:nvCxnSpPr>
        <p:spPr>
          <a:xfrm>
            <a:off x="7387400" y="3460575"/>
            <a:ext cx="531900" cy="320700"/>
          </a:xfrm>
          <a:prstGeom prst="straightConnector1">
            <a:avLst/>
          </a:prstGeom>
          <a:noFill/>
          <a:ln cap="flat" cmpd="sng" w="19050">
            <a:solidFill>
              <a:srgbClr val="000000"/>
            </a:solidFill>
            <a:prstDash val="dot"/>
            <a:round/>
            <a:headEnd len="med" w="med" type="none"/>
            <a:tailEnd len="med" w="med" type="triangle"/>
          </a:ln>
        </p:spPr>
      </p:cxnSp>
      <p:cxnSp>
        <p:nvCxnSpPr>
          <p:cNvPr id="528" name="Google Shape;528;p57"/>
          <p:cNvCxnSpPr/>
          <p:nvPr/>
        </p:nvCxnSpPr>
        <p:spPr>
          <a:xfrm>
            <a:off x="7970325" y="2936025"/>
            <a:ext cx="582900" cy="357000"/>
          </a:xfrm>
          <a:prstGeom prst="straightConnector1">
            <a:avLst/>
          </a:prstGeom>
          <a:noFill/>
          <a:ln cap="flat" cmpd="sng" w="19050">
            <a:solidFill>
              <a:srgbClr val="000000"/>
            </a:solidFill>
            <a:prstDash val="dot"/>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534" name="Google Shape;534;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35" name="Google Shape;535;p58"/>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412650"/>
                <a:gridCol w="1425900"/>
                <a:gridCol w="1991900"/>
              </a:tblGrid>
              <a:tr h="181625">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783675">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Budget Violation</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-Full budget set</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-Margin for additional expenses maintained</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925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Computation Time</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-Computational optimizations</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-Parallel processing</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-Offload maneuvering</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9250">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Damage on Arrival</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Times New Roman"/>
                          <a:ea typeface="Times New Roman"/>
                          <a:cs typeface="Times New Roman"/>
                          <a:sym typeface="Times New Roman"/>
                        </a:rPr>
                        <a:t>-Warranty services utilized</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-Scheduling</a:t>
                      </a:r>
                      <a:endParaRPr sz="10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536" name="Google Shape;536;p58"/>
          <p:cNvGraphicFramePr/>
          <p:nvPr/>
        </p:nvGraphicFramePr>
        <p:xfrm>
          <a:off x="4203350" y="1904795"/>
          <a:ext cx="3000000" cy="3000000"/>
        </p:xfrm>
        <a:graphic>
          <a:graphicData uri="http://schemas.openxmlformats.org/drawingml/2006/table">
            <a:tbl>
              <a:tblPr>
                <a:noFill/>
                <a:tableStyleId>{290A6DE7-3DD1-4424-A1CB-4434118F401E}</a:tableStyleId>
              </a:tblPr>
              <a:tblGrid>
                <a:gridCol w="595900"/>
                <a:gridCol w="826225"/>
                <a:gridCol w="593500"/>
                <a:gridCol w="717875"/>
                <a:gridCol w="725975"/>
                <a:gridCol w="709850"/>
                <a:gridCol w="717875"/>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73975">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b="1" sz="1100" u="sng">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b="1"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b="1" sz="1100" u="sng">
                        <a:latin typeface="Times New Roman"/>
                        <a:ea typeface="Times New Roman"/>
                        <a:cs typeface="Times New Roman"/>
                        <a:sym typeface="Times New Roman"/>
                      </a:endParaRPr>
                    </a:p>
                  </a:txBody>
                  <a:tcPr marT="63500" marB="63500" marR="63500" marL="63500" anchor="ctr">
                    <a:solidFill>
                      <a:srgbClr val="FFFF00"/>
                    </a:solidFill>
                  </a:tcPr>
                </a:tc>
              </a:tr>
              <a:tr h="4549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00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b="1"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b="1" sz="1100" u="sng">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T</a:t>
                      </a:r>
                      <a:endParaRPr sz="1100">
                        <a:latin typeface="Times New Roman"/>
                        <a:ea typeface="Times New Roman"/>
                        <a:cs typeface="Times New Roman"/>
                        <a:sym typeface="Times New Roman"/>
                      </a:endParaRPr>
                    </a:p>
                  </a:txBody>
                  <a:tcPr marT="63500" marB="63500" marR="63500" marL="63500" anchor="ctr">
                    <a:solidFill>
                      <a:srgbClr val="8AD16A"/>
                    </a:solidFill>
                  </a:tcPr>
                </a:tc>
              </a:tr>
              <a:tr h="43587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99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P</a:t>
                      </a:r>
                      <a:endParaRPr b="1" sz="1100" u="sng">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rPr b="1" lang="en" sz="1100" u="sng">
                          <a:latin typeface="Times New Roman"/>
                          <a:ea typeface="Times New Roman"/>
                          <a:cs typeface="Times New Roman"/>
                          <a:sym typeface="Times New Roman"/>
                        </a:rPr>
                        <a:t>M</a:t>
                      </a:r>
                      <a:endParaRPr b="1" sz="1100" u="sng">
                        <a:latin typeface="Times New Roman"/>
                        <a:ea typeface="Times New Roman"/>
                        <a:cs typeface="Times New Roman"/>
                        <a:sym typeface="Times New Roman"/>
                      </a:endParaRPr>
                    </a:p>
                  </a:txBody>
                  <a:tcPr marT="63500" marB="63500" marR="63500" marL="63500" anchor="ctr">
                    <a:solidFill>
                      <a:srgbClr val="8AD16A"/>
                    </a:solidFill>
                  </a:tcPr>
                </a:tc>
              </a:tr>
              <a:tr h="416825">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FFFF00"/>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solidFill>
                      <a:srgbClr val="8AD16A"/>
                    </a:solidFill>
                  </a:tcPr>
                </a:tc>
              </a:tr>
            </a:tbl>
          </a:graphicData>
        </a:graphic>
      </p:graphicFrame>
      <p:graphicFrame>
        <p:nvGraphicFramePr>
          <p:cNvPr id="537" name="Google Shape;537;p58"/>
          <p:cNvGraphicFramePr/>
          <p:nvPr/>
        </p:nvGraphicFramePr>
        <p:xfrm>
          <a:off x="4475238"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cxnSp>
        <p:nvCxnSpPr>
          <p:cNvPr id="538" name="Google Shape;538;p58"/>
          <p:cNvCxnSpPr/>
          <p:nvPr/>
        </p:nvCxnSpPr>
        <p:spPr>
          <a:xfrm>
            <a:off x="8050350" y="3446000"/>
            <a:ext cx="531900" cy="320700"/>
          </a:xfrm>
          <a:prstGeom prst="straightConnector1">
            <a:avLst/>
          </a:prstGeom>
          <a:noFill/>
          <a:ln cap="flat" cmpd="sng" w="19050">
            <a:solidFill>
              <a:srgbClr val="000000"/>
            </a:solidFill>
            <a:prstDash val="dot"/>
            <a:round/>
            <a:headEnd len="med" w="med" type="none"/>
            <a:tailEnd len="med" w="med" type="triangle"/>
          </a:ln>
        </p:spPr>
      </p:cxnSp>
      <p:cxnSp>
        <p:nvCxnSpPr>
          <p:cNvPr id="539" name="Google Shape;539;p58"/>
          <p:cNvCxnSpPr/>
          <p:nvPr/>
        </p:nvCxnSpPr>
        <p:spPr>
          <a:xfrm>
            <a:off x="6713625" y="3081150"/>
            <a:ext cx="455100" cy="729000"/>
          </a:xfrm>
          <a:prstGeom prst="straightConnector1">
            <a:avLst/>
          </a:prstGeom>
          <a:noFill/>
          <a:ln cap="flat" cmpd="sng" w="19050">
            <a:solidFill>
              <a:srgbClr val="000000"/>
            </a:solidFill>
            <a:prstDash val="dot"/>
            <a:round/>
            <a:headEnd len="med" w="med" type="none"/>
            <a:tailEnd len="med" w="med" type="triangle"/>
          </a:ln>
        </p:spPr>
      </p:cxnSp>
      <p:cxnSp>
        <p:nvCxnSpPr>
          <p:cNvPr id="540" name="Google Shape;540;p58"/>
          <p:cNvCxnSpPr/>
          <p:nvPr/>
        </p:nvCxnSpPr>
        <p:spPr>
          <a:xfrm>
            <a:off x="8720625" y="3052575"/>
            <a:ext cx="0" cy="298800"/>
          </a:xfrm>
          <a:prstGeom prst="straightConnector1">
            <a:avLst/>
          </a:prstGeom>
          <a:noFill/>
          <a:ln cap="flat" cmpd="sng" w="19050">
            <a:solidFill>
              <a:srgbClr val="000000"/>
            </a:solidFill>
            <a:prstDash val="dot"/>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Verification and Validation</a:t>
            </a:r>
            <a:endParaRPr/>
          </a:p>
        </p:txBody>
      </p:sp>
      <p:sp>
        <p:nvSpPr>
          <p:cNvPr id="546" name="Google Shape;546;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 Overview</a:t>
            </a:r>
            <a:endParaRPr/>
          </a:p>
        </p:txBody>
      </p:sp>
      <p:sp>
        <p:nvSpPr>
          <p:cNvPr id="552" name="Google Shape;552;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53" name="Google Shape;553;p60"/>
          <p:cNvGraphicFramePr/>
          <p:nvPr/>
        </p:nvGraphicFramePr>
        <p:xfrm>
          <a:off x="697575" y="1471075"/>
          <a:ext cx="3000000" cy="3000000"/>
        </p:xfrm>
        <a:graphic>
          <a:graphicData uri="http://schemas.openxmlformats.org/drawingml/2006/table">
            <a:tbl>
              <a:tblPr>
                <a:noFill/>
                <a:tableStyleId>{671A6AD5-D9E6-41DD-951E-E5E2C89819D0}</a:tableStyleId>
              </a:tblPr>
              <a:tblGrid>
                <a:gridCol w="2582950"/>
                <a:gridCol w="2582950"/>
                <a:gridCol w="2582950"/>
              </a:tblGrid>
              <a:tr h="609350">
                <a:tc>
                  <a:txBody>
                    <a:bodyPr/>
                    <a:lstStyle/>
                    <a:p>
                      <a:pPr indent="0" lvl="0" marL="0" rtl="0" algn="ctr">
                        <a:spcBef>
                          <a:spcPts val="0"/>
                        </a:spcBef>
                        <a:spcAft>
                          <a:spcPts val="0"/>
                        </a:spcAft>
                        <a:buNone/>
                      </a:pPr>
                      <a:r>
                        <a:rPr lang="en">
                          <a:solidFill>
                            <a:schemeClr val="lt1"/>
                          </a:solidFill>
                        </a:rPr>
                        <a:t>Component Level</a:t>
                      </a:r>
                      <a:endParaRPr>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chemeClr val="lt1"/>
                          </a:solidFill>
                        </a:rPr>
                        <a:t>Sub-System</a:t>
                      </a:r>
                      <a:endParaRPr>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a:solidFill>
                            <a:schemeClr val="lt1"/>
                          </a:solidFill>
                        </a:rPr>
                        <a:t>Full System</a:t>
                      </a:r>
                      <a:endParaRPr>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CC0000"/>
                    </a:solidFill>
                  </a:tcPr>
                </a:tc>
              </a:tr>
              <a:tr h="691125">
                <a:tc>
                  <a:txBody>
                    <a:bodyPr/>
                    <a:lstStyle/>
                    <a:p>
                      <a:pPr indent="0" lvl="0" marL="0" rtl="0" algn="ctr">
                        <a:spcBef>
                          <a:spcPts val="0"/>
                        </a:spcBef>
                        <a:spcAft>
                          <a:spcPts val="0"/>
                        </a:spcAft>
                        <a:buClr>
                          <a:schemeClr val="dk1"/>
                        </a:buClr>
                        <a:buSzPts val="1100"/>
                        <a:buFont typeface="Arial"/>
                        <a:buNone/>
                      </a:pPr>
                      <a:r>
                        <a:rPr lang="en">
                          <a:solidFill>
                            <a:schemeClr val="dk2"/>
                          </a:solidFill>
                        </a:rPr>
                        <a:t>Launching Mechanism Test</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a:solidFill>
                            <a:schemeClr val="dk2"/>
                          </a:solidFill>
                        </a:rPr>
                        <a:t>Gantry </a:t>
                      </a:r>
                      <a:r>
                        <a:rPr lang="en">
                          <a:solidFill>
                            <a:schemeClr val="dk2"/>
                          </a:solidFill>
                        </a:rPr>
                        <a:t>Characterization and</a:t>
                      </a:r>
                      <a:r>
                        <a:rPr lang="en">
                          <a:solidFill>
                            <a:schemeClr val="dk2"/>
                          </a:solidFill>
                        </a:rPr>
                        <a:t> Test</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a:solidFill>
                            <a:schemeClr val="dk2"/>
                          </a:solidFill>
                        </a:rPr>
                        <a:t>Necessary Maneuver Test</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4CCCC"/>
                    </a:solidFill>
                  </a:tcPr>
                </a:tc>
              </a:tr>
              <a:tr h="730775">
                <a:tc>
                  <a:txBody>
                    <a:bodyPr/>
                    <a:lstStyle/>
                    <a:p>
                      <a:pPr indent="0" lvl="0" marL="0" rtl="0" algn="ctr">
                        <a:spcBef>
                          <a:spcPts val="0"/>
                        </a:spcBef>
                        <a:spcAft>
                          <a:spcPts val="0"/>
                        </a:spcAft>
                        <a:buClr>
                          <a:schemeClr val="dk1"/>
                        </a:buClr>
                        <a:buSzPts val="1100"/>
                        <a:buFont typeface="Arial"/>
                        <a:buNone/>
                      </a:pPr>
                      <a:r>
                        <a:rPr lang="en">
                          <a:solidFill>
                            <a:schemeClr val="dk2"/>
                          </a:solidFill>
                        </a:rPr>
                        <a:t>Lidar Sensor</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
                          <a:solidFill>
                            <a:schemeClr val="dk2"/>
                          </a:solidFill>
                        </a:rPr>
                        <a:t>Gantry Vibration Characterization Test</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
                          <a:solidFill>
                            <a:schemeClr val="dk2"/>
                          </a:solidFill>
                        </a:rPr>
                        <a:t>Clear No-Maneuver </a:t>
                      </a:r>
                      <a:r>
                        <a:rPr lang="en">
                          <a:solidFill>
                            <a:schemeClr val="dk2"/>
                          </a:solidFill>
                        </a:rPr>
                        <a:t>Test</a:t>
                      </a:r>
                      <a:r>
                        <a:rPr lang="en">
                          <a:solidFill>
                            <a:schemeClr val="dk2"/>
                          </a:solidFill>
                        </a:rPr>
                        <a:t> </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A9999"/>
                    </a:solidFill>
                  </a:tcPr>
                </a:tc>
              </a:tr>
              <a:tr h="730775">
                <a:tc>
                  <a:txBody>
                    <a:bodyPr/>
                    <a:lstStyle/>
                    <a:p>
                      <a:pPr indent="0" lvl="0" marL="0" rtl="0" algn="ctr">
                        <a:spcBef>
                          <a:spcPts val="0"/>
                        </a:spcBef>
                        <a:spcAft>
                          <a:spcPts val="0"/>
                        </a:spcAft>
                        <a:buNone/>
                      </a:pPr>
                      <a:r>
                        <a:rPr lang="en">
                          <a:solidFill>
                            <a:schemeClr val="dk2"/>
                          </a:solidFill>
                        </a:rPr>
                        <a:t>Software Unit Testing</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Clr>
                          <a:schemeClr val="dk1"/>
                        </a:buClr>
                        <a:buSzPts val="1100"/>
                        <a:buFont typeface="Arial"/>
                        <a:buNone/>
                      </a:pPr>
                      <a:r>
                        <a:rPr lang="en">
                          <a:solidFill>
                            <a:schemeClr val="dk2"/>
                          </a:solidFill>
                        </a:rPr>
                        <a:t>Sensor/Software Integration</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a:solidFill>
                            <a:schemeClr val="dk2"/>
                          </a:solidFill>
                        </a:rPr>
                        <a:t>Covariance Ellipse Collision </a:t>
                      </a:r>
                      <a:r>
                        <a:rPr lang="en">
                          <a:solidFill>
                            <a:schemeClr val="dk2"/>
                          </a:solidFill>
                        </a:rPr>
                        <a:t>Test / Questionable Cases</a:t>
                      </a:r>
                      <a:endParaRPr>
                        <a:solidFill>
                          <a:schemeClr val="dk2"/>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4CCCC"/>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Motivation</a:t>
            </a:r>
            <a:endParaRPr/>
          </a:p>
        </p:txBody>
      </p:sp>
      <p:sp>
        <p:nvSpPr>
          <p:cNvPr id="214" name="Google Shape;214;p25"/>
          <p:cNvSpPr txBox="1"/>
          <p:nvPr>
            <p:ph idx="1" type="body"/>
          </p:nvPr>
        </p:nvSpPr>
        <p:spPr>
          <a:xfrm>
            <a:off x="311700" y="1152475"/>
            <a:ext cx="5194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Space is cluttered. At orbital velocities, any colliding object may pose a mission ending threat to spacecraft.</a:t>
            </a:r>
            <a:endParaRPr/>
          </a:p>
          <a:p>
            <a:pPr indent="-342900" lvl="0" marL="457200" rtl="0" algn="l">
              <a:spcBef>
                <a:spcPts val="1600"/>
              </a:spcBef>
              <a:spcAft>
                <a:spcPts val="0"/>
              </a:spcAft>
              <a:buSzPts val="1800"/>
              <a:buChar char="●"/>
            </a:pPr>
            <a:r>
              <a:rPr lang="en"/>
              <a:t>Typical ground station debris tracking allows errors up to tens of kilometers</a:t>
            </a:r>
            <a:endParaRPr/>
          </a:p>
          <a:p>
            <a:pPr indent="-342900" lvl="0" marL="457200" rtl="0" algn="l">
              <a:spcBef>
                <a:spcPts val="1600"/>
              </a:spcBef>
              <a:spcAft>
                <a:spcPts val="1600"/>
              </a:spcAft>
              <a:buSzPts val="1800"/>
              <a:buChar char="●"/>
            </a:pPr>
            <a:r>
              <a:rPr lang="en"/>
              <a:t>If incoming object is detected at the last minute, need to decide between ending the mission, or making a reaction maneuver</a:t>
            </a:r>
            <a:endParaRPr/>
          </a:p>
        </p:txBody>
      </p:sp>
      <p:sp>
        <p:nvSpPr>
          <p:cNvPr id="215" name="Google Shape;21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25"/>
          <p:cNvPicPr preferRelativeResize="0"/>
          <p:nvPr/>
        </p:nvPicPr>
        <p:blipFill>
          <a:blip r:embed="rId3">
            <a:alphaModFix/>
          </a:blip>
          <a:stretch>
            <a:fillRect/>
          </a:stretch>
        </p:blipFill>
        <p:spPr>
          <a:xfrm>
            <a:off x="5708100" y="1550175"/>
            <a:ext cx="3124199" cy="2369309"/>
          </a:xfrm>
          <a:prstGeom prst="rect">
            <a:avLst/>
          </a:prstGeom>
          <a:noFill/>
          <a:ln>
            <a:noFill/>
          </a:ln>
        </p:spPr>
      </p:pic>
      <p:sp>
        <p:nvSpPr>
          <p:cNvPr id="217" name="Google Shape;217;p25"/>
          <p:cNvSpPr txBox="1"/>
          <p:nvPr/>
        </p:nvSpPr>
        <p:spPr>
          <a:xfrm>
            <a:off x="6468888" y="3919475"/>
            <a:ext cx="16026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Credit: CelesTrak</a:t>
            </a:r>
            <a:endParaRPr i="1" sz="1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Component Level Testing</a:t>
            </a:r>
            <a:endParaRPr/>
          </a:p>
        </p:txBody>
      </p:sp>
      <p:sp>
        <p:nvSpPr>
          <p:cNvPr id="559" name="Google Shape;559;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60" name="Google Shape;560;p61"/>
          <p:cNvGraphicFramePr/>
          <p:nvPr/>
        </p:nvGraphicFramePr>
        <p:xfrm>
          <a:off x="729188" y="1186075"/>
          <a:ext cx="3000000" cy="3000000"/>
        </p:xfrm>
        <a:graphic>
          <a:graphicData uri="http://schemas.openxmlformats.org/drawingml/2006/table">
            <a:tbl>
              <a:tblPr>
                <a:noFill/>
                <a:tableStyleId>{671A6AD5-D9E6-41DD-951E-E5E2C89819D0}</a:tableStyleId>
              </a:tblPr>
              <a:tblGrid>
                <a:gridCol w="1212275"/>
                <a:gridCol w="2150725"/>
                <a:gridCol w="1221275"/>
                <a:gridCol w="1564225"/>
                <a:gridCol w="1537125"/>
              </a:tblGrid>
              <a:tr h="601500">
                <a:tc>
                  <a:txBody>
                    <a:bodyPr/>
                    <a:lstStyle/>
                    <a:p>
                      <a:pPr indent="0" lvl="0" marL="0" rtl="0" algn="ctr">
                        <a:spcBef>
                          <a:spcPts val="0"/>
                        </a:spcBef>
                        <a:spcAft>
                          <a:spcPts val="0"/>
                        </a:spcAft>
                        <a:buNone/>
                      </a:pPr>
                      <a:r>
                        <a:rPr lang="en">
                          <a:solidFill>
                            <a:srgbClr val="FFFFFF"/>
                          </a:solidFill>
                        </a:rPr>
                        <a:t>Test</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rgbClr val="FFFFFF"/>
                          </a:solidFill>
                        </a:rPr>
                        <a:t>Objective</a:t>
                      </a:r>
                      <a:endParaRPr>
                        <a:solidFill>
                          <a:srgbClr val="FFFFFF"/>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rgbClr val="FFFFFF"/>
                          </a:solidFill>
                        </a:rPr>
                        <a:t>Requirement Motivation</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rgbClr val="FFFFFF"/>
                          </a:solidFill>
                        </a:rPr>
                        <a:t>Key Measurements</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rgbClr val="FFFFFF"/>
                          </a:solidFill>
                        </a:rPr>
                        <a:t>Predictive Model</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AA84F"/>
                    </a:solidFill>
                  </a:tcPr>
                </a:tc>
              </a:tr>
              <a:tr h="783725">
                <a:tc>
                  <a:txBody>
                    <a:bodyPr/>
                    <a:lstStyle/>
                    <a:p>
                      <a:pPr indent="0" lvl="0" marL="0" rtl="0" algn="ctr">
                        <a:spcBef>
                          <a:spcPts val="0"/>
                        </a:spcBef>
                        <a:spcAft>
                          <a:spcPts val="0"/>
                        </a:spcAft>
                        <a:buNone/>
                      </a:pPr>
                      <a:r>
                        <a:rPr lang="en">
                          <a:solidFill>
                            <a:srgbClr val="FFFFFF"/>
                          </a:solidFill>
                        </a:rPr>
                        <a:t>Launching Mechanism</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3C47D"/>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Ensure objects can be launched within required velocity and angle bounds</a:t>
                      </a:r>
                      <a:endParaRPr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 sz="1100">
                          <a:solidFill>
                            <a:schemeClr val="dk2"/>
                          </a:solidFill>
                        </a:rPr>
                        <a:t>DR</a:t>
                      </a:r>
                      <a:r>
                        <a:rPr lang="en" sz="1100">
                          <a:solidFill>
                            <a:schemeClr val="dk2"/>
                          </a:solidFill>
                        </a:rPr>
                        <a:t>: 1.1, 1.2, </a:t>
                      </a:r>
                      <a:r>
                        <a:rPr lang="en" sz="1100">
                          <a:solidFill>
                            <a:schemeClr val="dk2"/>
                          </a:solidFill>
                        </a:rPr>
                        <a:t>1.</a:t>
                      </a:r>
                      <a:r>
                        <a:rPr lang="en" sz="1100">
                          <a:solidFill>
                            <a:schemeClr val="dk2"/>
                          </a:solidFill>
                        </a:rPr>
                        <a:t>5</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Object position vs Time</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Rolling sphere motion developed from rigid body kinematics</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r>
              <a:tr h="1184500">
                <a:tc>
                  <a:txBody>
                    <a:bodyPr/>
                    <a:lstStyle/>
                    <a:p>
                      <a:pPr indent="0" lvl="0" marL="0" rtl="0" algn="ctr">
                        <a:spcBef>
                          <a:spcPts val="0"/>
                        </a:spcBef>
                        <a:spcAft>
                          <a:spcPts val="0"/>
                        </a:spcAft>
                        <a:buNone/>
                      </a:pPr>
                      <a:r>
                        <a:rPr lang="en">
                          <a:solidFill>
                            <a:srgbClr val="FFFFFF"/>
                          </a:solidFill>
                        </a:rPr>
                        <a:t>Lidar </a:t>
                      </a:r>
                      <a:r>
                        <a:rPr lang="en">
                          <a:solidFill>
                            <a:srgbClr val="FFFFFF"/>
                          </a:solidFill>
                        </a:rPr>
                        <a:t>Sensor</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3C47D"/>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Determine if sensor is ready for integration</a:t>
                      </a:r>
                      <a:endParaRPr sz="1100">
                        <a:solidFill>
                          <a:schemeClr val="dk2"/>
                        </a:solidFill>
                      </a:endParaRPr>
                    </a:p>
                    <a:p>
                      <a:pPr indent="-298450" lvl="0" marL="457200" rtl="0" algn="l">
                        <a:spcBef>
                          <a:spcPts val="0"/>
                        </a:spcBef>
                        <a:spcAft>
                          <a:spcPts val="0"/>
                        </a:spcAft>
                        <a:buClr>
                          <a:schemeClr val="dk2"/>
                        </a:buClr>
                        <a:buSzPts val="1100"/>
                        <a:buChar char="●"/>
                      </a:pPr>
                      <a:r>
                        <a:rPr lang="en" sz="1100">
                          <a:solidFill>
                            <a:schemeClr val="dk2"/>
                          </a:solidFill>
                        </a:rPr>
                        <a:t>Characterize sensor (accuracy, precision, etc.)</a:t>
                      </a:r>
                      <a:endParaRPr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 sz="1100">
                          <a:solidFill>
                            <a:schemeClr val="dk2"/>
                          </a:solidFill>
                        </a:rPr>
                        <a:t>DR</a:t>
                      </a:r>
                      <a:r>
                        <a:rPr lang="en" sz="1100">
                          <a:solidFill>
                            <a:schemeClr val="dk2"/>
                          </a:solidFill>
                        </a:rPr>
                        <a:t>: 2.1, 2.1.2, 2.2</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Measured Object P</a:t>
                      </a:r>
                      <a:r>
                        <a:rPr lang="en" sz="1100">
                          <a:solidFill>
                            <a:schemeClr val="dk2"/>
                          </a:solidFill>
                        </a:rPr>
                        <a:t>osition vs Time</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Motion of sensed object</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r>
              <a:tr h="639950">
                <a:tc>
                  <a:txBody>
                    <a:bodyPr/>
                    <a:lstStyle/>
                    <a:p>
                      <a:pPr indent="0" lvl="0" marL="0" rtl="0" algn="ctr">
                        <a:spcBef>
                          <a:spcPts val="0"/>
                        </a:spcBef>
                        <a:spcAft>
                          <a:spcPts val="0"/>
                        </a:spcAft>
                        <a:buNone/>
                      </a:pPr>
                      <a:r>
                        <a:rPr lang="en">
                          <a:solidFill>
                            <a:srgbClr val="FFFFFF"/>
                          </a:solidFill>
                        </a:rPr>
                        <a:t>Software Unit Testing</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3C47D"/>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Verify code portions and functions</a:t>
                      </a:r>
                      <a:endParaRPr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100">
                          <a:solidFill>
                            <a:schemeClr val="dk2"/>
                          </a:solidFill>
                        </a:rPr>
                        <a:t>(</a:t>
                      </a:r>
                      <a:r>
                        <a:rPr b="1" lang="en" sz="1100">
                          <a:solidFill>
                            <a:schemeClr val="dk2"/>
                          </a:solidFill>
                        </a:rPr>
                        <a:t>FR</a:t>
                      </a:r>
                      <a:r>
                        <a:rPr lang="en" sz="1100">
                          <a:solidFill>
                            <a:schemeClr val="dk2"/>
                          </a:solidFill>
                        </a:rPr>
                        <a:t>: 1-4</a:t>
                      </a:r>
                      <a:endParaRPr sz="1100">
                        <a:solidFill>
                          <a:schemeClr val="dk2"/>
                        </a:solidFill>
                      </a:endParaRPr>
                    </a:p>
                    <a:p>
                      <a:pPr indent="0" lvl="0" marL="0" rtl="0" algn="l">
                        <a:spcBef>
                          <a:spcPts val="0"/>
                        </a:spcBef>
                        <a:spcAft>
                          <a:spcPts val="0"/>
                        </a:spcAft>
                        <a:buNone/>
                      </a:pPr>
                      <a:r>
                        <a:rPr b="1" lang="en" sz="1100">
                          <a:solidFill>
                            <a:schemeClr val="dk2"/>
                          </a:solidFill>
                        </a:rPr>
                        <a:t>DR</a:t>
                      </a:r>
                      <a:r>
                        <a:rPr lang="en" sz="1100">
                          <a:solidFill>
                            <a:schemeClr val="dk2"/>
                          </a:solidFill>
                        </a:rPr>
                        <a:t>: 3.2)</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Code Outputs</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Expected Code Outputs</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Subsystem Level Testing</a:t>
            </a:r>
            <a:endParaRPr/>
          </a:p>
        </p:txBody>
      </p:sp>
      <p:sp>
        <p:nvSpPr>
          <p:cNvPr id="566" name="Google Shape;566;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67" name="Google Shape;567;p62"/>
          <p:cNvGraphicFramePr/>
          <p:nvPr/>
        </p:nvGraphicFramePr>
        <p:xfrm>
          <a:off x="729175" y="1121900"/>
          <a:ext cx="3000000" cy="3000000"/>
        </p:xfrm>
        <a:graphic>
          <a:graphicData uri="http://schemas.openxmlformats.org/drawingml/2006/table">
            <a:tbl>
              <a:tblPr>
                <a:noFill/>
                <a:tableStyleId>{671A6AD5-D9E6-41DD-951E-E5E2C89819D0}</a:tableStyleId>
              </a:tblPr>
              <a:tblGrid>
                <a:gridCol w="1446875"/>
                <a:gridCol w="1988325"/>
                <a:gridCol w="1230300"/>
                <a:gridCol w="1618350"/>
                <a:gridCol w="1401775"/>
              </a:tblGrid>
              <a:tr h="574425">
                <a:tc>
                  <a:txBody>
                    <a:bodyPr/>
                    <a:lstStyle/>
                    <a:p>
                      <a:pPr indent="0" lvl="0" marL="0" rtl="0" algn="ctr">
                        <a:spcBef>
                          <a:spcPts val="0"/>
                        </a:spcBef>
                        <a:spcAft>
                          <a:spcPts val="0"/>
                        </a:spcAft>
                        <a:buNone/>
                      </a:pPr>
                      <a:r>
                        <a:rPr lang="en">
                          <a:solidFill>
                            <a:srgbClr val="FFFFFF"/>
                          </a:solidFill>
                        </a:rPr>
                        <a:t>Test</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a:solidFill>
                            <a:srgbClr val="FFFFFF"/>
                          </a:solidFill>
                        </a:rPr>
                        <a:t>Objective</a:t>
                      </a:r>
                      <a:endParaRPr>
                        <a:solidFill>
                          <a:srgbClr val="FFFFFF"/>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a:solidFill>
                            <a:srgbClr val="FFFFFF"/>
                          </a:solidFill>
                        </a:rPr>
                        <a:t>Requirement Motivation</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a:solidFill>
                            <a:srgbClr val="FFFFFF"/>
                          </a:solidFill>
                        </a:rPr>
                        <a:t>Key Measurements</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a:solidFill>
                            <a:srgbClr val="FFFFFF"/>
                          </a:solidFill>
                        </a:rPr>
                        <a:t>Predictive Model</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1C232"/>
                    </a:solidFill>
                  </a:tcPr>
                </a:tc>
              </a:tr>
              <a:tr h="639950">
                <a:tc>
                  <a:txBody>
                    <a:bodyPr/>
                    <a:lstStyle/>
                    <a:p>
                      <a:pPr indent="0" lvl="0" marL="0" rtl="0" algn="ctr">
                        <a:spcBef>
                          <a:spcPts val="0"/>
                        </a:spcBef>
                        <a:spcAft>
                          <a:spcPts val="0"/>
                        </a:spcAft>
                        <a:buClr>
                          <a:schemeClr val="dk1"/>
                        </a:buClr>
                        <a:buSzPts val="1100"/>
                        <a:buFont typeface="Arial"/>
                        <a:buNone/>
                      </a:pPr>
                      <a:r>
                        <a:rPr lang="en" sz="1300">
                          <a:solidFill>
                            <a:schemeClr val="dk2"/>
                          </a:solidFill>
                        </a:rPr>
                        <a:t>Gantry Characterization and Test</a:t>
                      </a:r>
                      <a:endParaRPr sz="13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D966"/>
                    </a:solidFill>
                  </a:tcPr>
                </a:tc>
                <a:tc>
                  <a:txBody>
                    <a:bodyPr/>
                    <a:lstStyle/>
                    <a:p>
                      <a:pPr indent="-292100" lvl="0" marL="457200" rtl="0" algn="l">
                        <a:spcBef>
                          <a:spcPts val="0"/>
                        </a:spcBef>
                        <a:spcAft>
                          <a:spcPts val="0"/>
                        </a:spcAft>
                        <a:buClr>
                          <a:schemeClr val="dk2"/>
                        </a:buClr>
                        <a:buSzPts val="1000"/>
                        <a:buChar char="●"/>
                      </a:pPr>
                      <a:r>
                        <a:rPr lang="en" sz="1000">
                          <a:solidFill>
                            <a:schemeClr val="dk2"/>
                          </a:solidFill>
                        </a:rPr>
                        <a:t>Confirm Gantry can be moved in a way to represent a realistic thrust curve</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Verify positional feedback is accurate</a:t>
                      </a:r>
                      <a:endParaRPr sz="10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 sz="1000">
                          <a:solidFill>
                            <a:schemeClr val="dk2"/>
                          </a:solidFill>
                        </a:rPr>
                        <a:t>DR</a:t>
                      </a:r>
                      <a:r>
                        <a:rPr lang="en" sz="1000">
                          <a:solidFill>
                            <a:schemeClr val="dk2"/>
                          </a:solidFill>
                        </a:rPr>
                        <a:t>: 4.1, 4.2</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000">
                          <a:solidFill>
                            <a:schemeClr val="dk2"/>
                          </a:solidFill>
                        </a:rPr>
                        <a:t>Gantry max acceleration, max speed, position, encoder feedback</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000">
                          <a:solidFill>
                            <a:schemeClr val="dk2"/>
                          </a:solidFill>
                        </a:rPr>
                        <a:t>Gantry Documentation, Thrust Curve/Blowdown Model</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r>
              <a:tr h="639950">
                <a:tc>
                  <a:txBody>
                    <a:bodyPr/>
                    <a:lstStyle/>
                    <a:p>
                      <a:pPr indent="0" lvl="0" marL="0" rtl="0" algn="ctr">
                        <a:spcBef>
                          <a:spcPts val="0"/>
                        </a:spcBef>
                        <a:spcAft>
                          <a:spcPts val="0"/>
                        </a:spcAft>
                        <a:buClr>
                          <a:schemeClr val="dk1"/>
                        </a:buClr>
                        <a:buSzPts val="1100"/>
                        <a:buFont typeface="Arial"/>
                        <a:buNone/>
                      </a:pPr>
                      <a:r>
                        <a:rPr lang="en" sz="1300">
                          <a:solidFill>
                            <a:schemeClr val="dk2"/>
                          </a:solidFill>
                        </a:rPr>
                        <a:t>Vibration Characterization Test</a:t>
                      </a:r>
                      <a:endParaRPr sz="13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D966"/>
                    </a:solidFill>
                  </a:tcPr>
                </a:tc>
                <a:tc>
                  <a:txBody>
                    <a:bodyPr/>
                    <a:lstStyle/>
                    <a:p>
                      <a:pPr indent="-292100" lvl="0" marL="457200" rtl="0" algn="l">
                        <a:spcBef>
                          <a:spcPts val="0"/>
                        </a:spcBef>
                        <a:spcAft>
                          <a:spcPts val="0"/>
                        </a:spcAft>
                        <a:buClr>
                          <a:schemeClr val="dk2"/>
                        </a:buClr>
                        <a:buSzPts val="1000"/>
                        <a:buChar char="●"/>
                      </a:pPr>
                      <a:r>
                        <a:rPr lang="en" sz="1000">
                          <a:solidFill>
                            <a:schemeClr val="dk2"/>
                          </a:solidFill>
                        </a:rPr>
                        <a:t>Characterize system vibration</a:t>
                      </a:r>
                      <a:endParaRPr sz="1000">
                        <a:solidFill>
                          <a:schemeClr val="dk2"/>
                        </a:solidFill>
                      </a:endParaRPr>
                    </a:p>
                    <a:p>
                      <a:pPr indent="-292100" lvl="0" marL="457200" rtl="0" algn="l">
                        <a:spcBef>
                          <a:spcPts val="0"/>
                        </a:spcBef>
                        <a:spcAft>
                          <a:spcPts val="0"/>
                        </a:spcAft>
                        <a:buClr>
                          <a:schemeClr val="dk2"/>
                        </a:buClr>
                        <a:buSzPts val="1000"/>
                        <a:buChar char="●"/>
                      </a:pPr>
                      <a:r>
                        <a:rPr lang="en" sz="1000">
                          <a:solidFill>
                            <a:schemeClr val="dk2"/>
                          </a:solidFill>
                        </a:rPr>
                        <a:t>Confirm sensor will be unaffected</a:t>
                      </a:r>
                      <a:endParaRPr sz="10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 sz="1000">
                          <a:solidFill>
                            <a:schemeClr val="dk2"/>
                          </a:solidFill>
                        </a:rPr>
                        <a:t>DR</a:t>
                      </a:r>
                      <a:r>
                        <a:rPr lang="en" sz="1000">
                          <a:solidFill>
                            <a:schemeClr val="dk2"/>
                          </a:solidFill>
                        </a:rPr>
                        <a:t>: 2.5</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000">
                          <a:solidFill>
                            <a:schemeClr val="dk2"/>
                          </a:solidFill>
                        </a:rPr>
                        <a:t>Vibration (acceleration) in out of plane directions</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000">
                          <a:solidFill>
                            <a:schemeClr val="dk2"/>
                          </a:solidFill>
                        </a:rPr>
                        <a:t>Vibration Model (and Lidar Data Sheet)</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r>
              <a:tr h="639950">
                <a:tc>
                  <a:txBody>
                    <a:bodyPr/>
                    <a:lstStyle/>
                    <a:p>
                      <a:pPr indent="0" lvl="0" marL="0" rtl="0" algn="ctr">
                        <a:spcBef>
                          <a:spcPts val="0"/>
                        </a:spcBef>
                        <a:spcAft>
                          <a:spcPts val="0"/>
                        </a:spcAft>
                        <a:buClr>
                          <a:schemeClr val="dk1"/>
                        </a:buClr>
                        <a:buSzPts val="1100"/>
                        <a:buFont typeface="Arial"/>
                        <a:buNone/>
                      </a:pPr>
                      <a:r>
                        <a:rPr lang="en" sz="1300">
                          <a:solidFill>
                            <a:schemeClr val="dk2"/>
                          </a:solidFill>
                        </a:rPr>
                        <a:t>Sensor/Software Integration</a:t>
                      </a:r>
                      <a:endParaRPr sz="13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D966"/>
                    </a:solidFill>
                  </a:tcPr>
                </a:tc>
                <a:tc>
                  <a:txBody>
                    <a:bodyPr/>
                    <a:lstStyle/>
                    <a:p>
                      <a:pPr indent="-292100" lvl="0" marL="457200" rtl="0" algn="l">
                        <a:spcBef>
                          <a:spcPts val="0"/>
                        </a:spcBef>
                        <a:spcAft>
                          <a:spcPts val="0"/>
                        </a:spcAft>
                        <a:buClr>
                          <a:schemeClr val="dk2"/>
                        </a:buClr>
                        <a:buSzPts val="1000"/>
                        <a:buChar char="●"/>
                      </a:pPr>
                      <a:r>
                        <a:rPr lang="en" sz="1000">
                          <a:solidFill>
                            <a:schemeClr val="dk2"/>
                          </a:solidFill>
                        </a:rPr>
                        <a:t>Confirm ability to sense an incoming object and accurately estimate its state and predict trajectory</a:t>
                      </a:r>
                      <a:endParaRPr sz="10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 sz="1000">
                          <a:solidFill>
                            <a:schemeClr val="dk2"/>
                          </a:solidFill>
                        </a:rPr>
                        <a:t>DR</a:t>
                      </a:r>
                      <a:r>
                        <a:rPr lang="en" sz="1000">
                          <a:solidFill>
                            <a:schemeClr val="dk2"/>
                          </a:solidFill>
                        </a:rPr>
                        <a:t>: 2.1, 2.2, 2.3, 2.4</a:t>
                      </a:r>
                      <a:endParaRPr sz="1000">
                        <a:solidFill>
                          <a:schemeClr val="dk2"/>
                        </a:solidFill>
                      </a:endParaRPr>
                    </a:p>
                    <a:p>
                      <a:pPr indent="0" lvl="0" marL="0" rtl="0" algn="l">
                        <a:spcBef>
                          <a:spcPts val="0"/>
                        </a:spcBef>
                        <a:spcAft>
                          <a:spcPts val="0"/>
                        </a:spcAft>
                        <a:buNone/>
                      </a:pPr>
                      <a:r>
                        <a:rPr b="1" lang="en" sz="1000">
                          <a:solidFill>
                            <a:schemeClr val="dk2"/>
                          </a:solidFill>
                        </a:rPr>
                        <a:t>DR</a:t>
                      </a:r>
                      <a:r>
                        <a:rPr lang="en" sz="1000">
                          <a:solidFill>
                            <a:schemeClr val="dk2"/>
                          </a:solidFill>
                        </a:rPr>
                        <a:t>: </a:t>
                      </a:r>
                      <a:r>
                        <a:rPr lang="en" sz="1000">
                          <a:solidFill>
                            <a:schemeClr val="dk2"/>
                          </a:solidFill>
                        </a:rPr>
                        <a:t>3.</a:t>
                      </a:r>
                      <a:r>
                        <a:rPr lang="en" sz="1000">
                          <a:solidFill>
                            <a:schemeClr val="dk2"/>
                          </a:solidFill>
                        </a:rPr>
                        <a:t>2</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000">
                          <a:solidFill>
                            <a:schemeClr val="dk2"/>
                          </a:solidFill>
                        </a:rPr>
                        <a:t>Object position vs Time (Trajectory) and predicted trajectory based on sensor data</a:t>
                      </a:r>
                      <a:endParaRPr sz="9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000">
                          <a:solidFill>
                            <a:schemeClr val="dk2"/>
                          </a:solidFill>
                        </a:rPr>
                        <a:t>2D Linear Motion Kinematics</a:t>
                      </a:r>
                      <a:endParaRPr sz="10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3"/>
          <p:cNvSpPr txBox="1"/>
          <p:nvPr>
            <p:ph type="title"/>
          </p:nvPr>
        </p:nvSpPr>
        <p:spPr>
          <a:xfrm>
            <a:off x="315825" y="445025"/>
            <a:ext cx="605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Full System</a:t>
            </a:r>
            <a:r>
              <a:rPr lang="en"/>
              <a:t> Level Testing</a:t>
            </a:r>
            <a:endParaRPr/>
          </a:p>
        </p:txBody>
      </p:sp>
      <p:sp>
        <p:nvSpPr>
          <p:cNvPr id="573" name="Google Shape;573;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74" name="Google Shape;574;p63"/>
          <p:cNvGraphicFramePr/>
          <p:nvPr/>
        </p:nvGraphicFramePr>
        <p:xfrm>
          <a:off x="729175" y="1204125"/>
          <a:ext cx="3000000" cy="3000000"/>
        </p:xfrm>
        <a:graphic>
          <a:graphicData uri="http://schemas.openxmlformats.org/drawingml/2006/table">
            <a:tbl>
              <a:tblPr>
                <a:noFill/>
                <a:tableStyleId>{671A6AD5-D9E6-41DD-951E-E5E2C89819D0}</a:tableStyleId>
              </a:tblPr>
              <a:tblGrid>
                <a:gridCol w="1446875"/>
                <a:gridCol w="1988325"/>
                <a:gridCol w="1230300"/>
                <a:gridCol w="1618350"/>
                <a:gridCol w="1401775"/>
              </a:tblGrid>
              <a:tr h="701575">
                <a:tc>
                  <a:txBody>
                    <a:bodyPr/>
                    <a:lstStyle/>
                    <a:p>
                      <a:pPr indent="0" lvl="0" marL="0" rtl="0" algn="ctr">
                        <a:spcBef>
                          <a:spcPts val="0"/>
                        </a:spcBef>
                        <a:spcAft>
                          <a:spcPts val="0"/>
                        </a:spcAft>
                        <a:buNone/>
                      </a:pPr>
                      <a:r>
                        <a:rPr lang="en">
                          <a:solidFill>
                            <a:srgbClr val="FFFFFF"/>
                          </a:solidFill>
                        </a:rPr>
                        <a:t>Full System Test</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0000"/>
                    </a:solidFill>
                  </a:tcPr>
                </a:tc>
                <a:tc>
                  <a:txBody>
                    <a:bodyPr/>
                    <a:lstStyle/>
                    <a:p>
                      <a:pPr indent="0" lvl="0" marL="0" rtl="0" algn="ctr">
                        <a:spcBef>
                          <a:spcPts val="0"/>
                        </a:spcBef>
                        <a:spcAft>
                          <a:spcPts val="0"/>
                        </a:spcAft>
                        <a:buNone/>
                      </a:pPr>
                      <a:r>
                        <a:rPr lang="en">
                          <a:solidFill>
                            <a:srgbClr val="FFFFFF"/>
                          </a:solidFill>
                        </a:rPr>
                        <a:t>Objective</a:t>
                      </a:r>
                      <a:endParaRPr>
                        <a:solidFill>
                          <a:srgbClr val="FFFFFF"/>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0000"/>
                    </a:solidFill>
                  </a:tcPr>
                </a:tc>
                <a:tc>
                  <a:txBody>
                    <a:bodyPr/>
                    <a:lstStyle/>
                    <a:p>
                      <a:pPr indent="0" lvl="0" marL="0" rtl="0" algn="ctr">
                        <a:spcBef>
                          <a:spcPts val="0"/>
                        </a:spcBef>
                        <a:spcAft>
                          <a:spcPts val="0"/>
                        </a:spcAft>
                        <a:buNone/>
                      </a:pPr>
                      <a:r>
                        <a:rPr lang="en">
                          <a:solidFill>
                            <a:srgbClr val="FFFFFF"/>
                          </a:solidFill>
                        </a:rPr>
                        <a:t>Requirement Motivation</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0000"/>
                    </a:solidFill>
                  </a:tcPr>
                </a:tc>
                <a:tc>
                  <a:txBody>
                    <a:bodyPr/>
                    <a:lstStyle/>
                    <a:p>
                      <a:pPr indent="0" lvl="0" marL="0" rtl="0" algn="ctr">
                        <a:spcBef>
                          <a:spcPts val="0"/>
                        </a:spcBef>
                        <a:spcAft>
                          <a:spcPts val="0"/>
                        </a:spcAft>
                        <a:buNone/>
                      </a:pPr>
                      <a:r>
                        <a:rPr lang="en">
                          <a:solidFill>
                            <a:srgbClr val="FFFFFF"/>
                          </a:solidFill>
                        </a:rPr>
                        <a:t>Key Measurements</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0000"/>
                    </a:solidFill>
                  </a:tcPr>
                </a:tc>
                <a:tc>
                  <a:txBody>
                    <a:bodyPr/>
                    <a:lstStyle/>
                    <a:p>
                      <a:pPr indent="0" lvl="0" marL="0" rtl="0" algn="ctr">
                        <a:spcBef>
                          <a:spcPts val="0"/>
                        </a:spcBef>
                        <a:spcAft>
                          <a:spcPts val="0"/>
                        </a:spcAft>
                        <a:buNone/>
                      </a:pPr>
                      <a:r>
                        <a:rPr lang="en">
                          <a:solidFill>
                            <a:srgbClr val="FFFFFF"/>
                          </a:solidFill>
                        </a:rPr>
                        <a:t>Predictive Model</a:t>
                      </a:r>
                      <a:endParaRPr>
                        <a:solidFill>
                          <a:srgbClr val="FFFFFF"/>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0000"/>
                    </a:solidFill>
                  </a:tcPr>
                </a:tc>
              </a:tr>
              <a:tr h="812600">
                <a:tc>
                  <a:txBody>
                    <a:bodyPr/>
                    <a:lstStyle/>
                    <a:p>
                      <a:pPr indent="0" lvl="0" marL="0" rtl="0" algn="ctr">
                        <a:spcBef>
                          <a:spcPts val="0"/>
                        </a:spcBef>
                        <a:spcAft>
                          <a:spcPts val="0"/>
                        </a:spcAft>
                        <a:buClr>
                          <a:schemeClr val="dk1"/>
                        </a:buClr>
                        <a:buSzPts val="1100"/>
                        <a:buFont typeface="Arial"/>
                        <a:buNone/>
                      </a:pPr>
                      <a:r>
                        <a:rPr lang="en">
                          <a:solidFill>
                            <a:schemeClr val="lt1"/>
                          </a:solidFill>
                        </a:rPr>
                        <a:t>Miss Case</a:t>
                      </a:r>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6666"/>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Full System Integration</a:t>
                      </a:r>
                      <a:endParaRPr sz="1100">
                        <a:solidFill>
                          <a:schemeClr val="dk2"/>
                        </a:solidFill>
                      </a:endParaRPr>
                    </a:p>
                    <a:p>
                      <a:pPr indent="-298450" lvl="0" marL="457200" rtl="0" algn="l">
                        <a:spcBef>
                          <a:spcPts val="0"/>
                        </a:spcBef>
                        <a:spcAft>
                          <a:spcPts val="0"/>
                        </a:spcAft>
                        <a:buClr>
                          <a:schemeClr val="dk2"/>
                        </a:buClr>
                        <a:buSzPts val="1100"/>
                        <a:buChar char="●"/>
                      </a:pPr>
                      <a:r>
                        <a:rPr b="1" lang="en" sz="1100">
                          <a:solidFill>
                            <a:schemeClr val="dk2"/>
                          </a:solidFill>
                        </a:rPr>
                        <a:t>No Maneuver</a:t>
                      </a:r>
                      <a:endParaRPr b="1"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c rowSpan="3">
                  <a:txBody>
                    <a:bodyPr/>
                    <a:lstStyle/>
                    <a:p>
                      <a:pPr indent="0" lvl="0" marL="0" rtl="0" algn="l">
                        <a:spcBef>
                          <a:spcPts val="0"/>
                        </a:spcBef>
                        <a:spcAft>
                          <a:spcPts val="0"/>
                        </a:spcAft>
                        <a:buNone/>
                      </a:pPr>
                      <a:r>
                        <a:rPr b="1" lang="en" sz="1100">
                          <a:solidFill>
                            <a:schemeClr val="dk2"/>
                          </a:solidFill>
                        </a:rPr>
                        <a:t>FR</a:t>
                      </a:r>
                      <a:r>
                        <a:rPr lang="en" sz="1100">
                          <a:solidFill>
                            <a:schemeClr val="dk2"/>
                          </a:solidFill>
                        </a:rPr>
                        <a:t>: 1-4</a:t>
                      </a:r>
                      <a:endParaRPr sz="1100">
                        <a:solidFill>
                          <a:schemeClr val="dk2"/>
                        </a:solidFill>
                      </a:endParaRPr>
                    </a:p>
                    <a:p>
                      <a:pPr indent="0" lvl="0" marL="0" rtl="0" algn="l">
                        <a:spcBef>
                          <a:spcPts val="0"/>
                        </a:spcBef>
                        <a:spcAft>
                          <a:spcPts val="0"/>
                        </a:spcAft>
                        <a:buNone/>
                      </a:pPr>
                      <a:r>
                        <a:rPr b="1" lang="en" sz="1100">
                          <a:solidFill>
                            <a:schemeClr val="dk2"/>
                          </a:solidFill>
                        </a:rPr>
                        <a:t>DR</a:t>
                      </a:r>
                      <a:r>
                        <a:rPr lang="en" sz="1100">
                          <a:solidFill>
                            <a:schemeClr val="dk2"/>
                          </a:solidFill>
                        </a:rPr>
                        <a:t>: </a:t>
                      </a:r>
                      <a:r>
                        <a:rPr lang="en" sz="1100">
                          <a:solidFill>
                            <a:schemeClr val="dk2"/>
                          </a:solidFill>
                        </a:rPr>
                        <a:t>1.</a:t>
                      </a:r>
                      <a:r>
                        <a:rPr lang="en" sz="1100">
                          <a:solidFill>
                            <a:schemeClr val="dk2"/>
                          </a:solidFill>
                        </a:rPr>
                        <a:t>3, 2.7, 3.2, 4.1, 4.2</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c rowSpan="3">
                  <a:txBody>
                    <a:bodyPr/>
                    <a:lstStyle/>
                    <a:p>
                      <a:pPr indent="0" lvl="0" marL="0" rtl="0" algn="l">
                        <a:spcBef>
                          <a:spcPts val="0"/>
                        </a:spcBef>
                        <a:spcAft>
                          <a:spcPts val="0"/>
                        </a:spcAft>
                        <a:buNone/>
                      </a:pPr>
                      <a:r>
                        <a:rPr lang="en" sz="1100">
                          <a:solidFill>
                            <a:schemeClr val="dk2"/>
                          </a:solidFill>
                        </a:rPr>
                        <a:t>Incoming object state estimation in collision plane, gantry position, </a:t>
                      </a:r>
                      <a:r>
                        <a:rPr lang="en" sz="1100">
                          <a:solidFill>
                            <a:schemeClr val="dk2"/>
                          </a:solidFill>
                        </a:rPr>
                        <a:t>object position vs time</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c rowSpan="3">
                  <a:txBody>
                    <a:bodyPr/>
                    <a:lstStyle/>
                    <a:p>
                      <a:pPr indent="0" lvl="0" marL="0" rtl="0" algn="l">
                        <a:spcBef>
                          <a:spcPts val="0"/>
                        </a:spcBef>
                        <a:spcAft>
                          <a:spcPts val="0"/>
                        </a:spcAft>
                        <a:buNone/>
                      </a:pPr>
                      <a:r>
                        <a:rPr lang="en" sz="1100">
                          <a:solidFill>
                            <a:schemeClr val="dk2"/>
                          </a:solidFill>
                        </a:rPr>
                        <a:t>Control laws, incoming object trajectory, full system simulation</a:t>
                      </a:r>
                      <a:endParaRPr sz="1100">
                        <a:solidFill>
                          <a:schemeClr val="dk2"/>
                        </a:solidFill>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r>
              <a:tr h="859025">
                <a:tc>
                  <a:txBody>
                    <a:bodyPr/>
                    <a:lstStyle/>
                    <a:p>
                      <a:pPr indent="0" lvl="0" marL="0" rtl="0" algn="ctr">
                        <a:spcBef>
                          <a:spcPts val="0"/>
                        </a:spcBef>
                        <a:spcAft>
                          <a:spcPts val="0"/>
                        </a:spcAft>
                        <a:buClr>
                          <a:schemeClr val="dk1"/>
                        </a:buClr>
                        <a:buSzPts val="1100"/>
                        <a:buFont typeface="Arial"/>
                        <a:buNone/>
                      </a:pPr>
                      <a:r>
                        <a:rPr lang="en">
                          <a:solidFill>
                            <a:schemeClr val="lt1"/>
                          </a:solidFill>
                        </a:rPr>
                        <a:t>Collision Case</a:t>
                      </a:r>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6666"/>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Full System Integration</a:t>
                      </a:r>
                      <a:endParaRPr sz="1100">
                        <a:solidFill>
                          <a:schemeClr val="dk2"/>
                        </a:solidFill>
                      </a:endParaRPr>
                    </a:p>
                    <a:p>
                      <a:pPr indent="-298450" lvl="0" marL="457200" rtl="0" algn="l">
                        <a:spcBef>
                          <a:spcPts val="0"/>
                        </a:spcBef>
                        <a:spcAft>
                          <a:spcPts val="0"/>
                        </a:spcAft>
                        <a:buClr>
                          <a:schemeClr val="dk2"/>
                        </a:buClr>
                        <a:buSzPts val="1100"/>
                        <a:buChar char="●"/>
                      </a:pPr>
                      <a:r>
                        <a:rPr b="1" lang="en" sz="1100">
                          <a:solidFill>
                            <a:schemeClr val="dk2"/>
                          </a:solidFill>
                        </a:rPr>
                        <a:t>Maneuver to avoid collision</a:t>
                      </a:r>
                      <a:endParaRPr b="1"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c vMerge="1"/>
                <a:tc vMerge="1"/>
                <a:tc vMerge="1"/>
              </a:tr>
              <a:tr h="745875">
                <a:tc>
                  <a:txBody>
                    <a:bodyPr/>
                    <a:lstStyle/>
                    <a:p>
                      <a:pPr indent="0" lvl="0" marL="0" rtl="0" algn="ctr">
                        <a:spcBef>
                          <a:spcPts val="0"/>
                        </a:spcBef>
                        <a:spcAft>
                          <a:spcPts val="0"/>
                        </a:spcAft>
                        <a:buClr>
                          <a:schemeClr val="dk1"/>
                        </a:buClr>
                        <a:buSzPts val="1100"/>
                        <a:buFont typeface="Arial"/>
                        <a:buNone/>
                      </a:pPr>
                      <a:r>
                        <a:rPr lang="en">
                          <a:solidFill>
                            <a:schemeClr val="lt1"/>
                          </a:solidFill>
                        </a:rPr>
                        <a:t>Questionable Cases</a:t>
                      </a:r>
                      <a:endParaRPr/>
                    </a:p>
                  </a:txBody>
                  <a:tcPr marT="91425" marB="91425" marR="91425" marL="91425" anchor="ctr">
                    <a:lnL cap="flat" cmpd="sng" w="1905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6666"/>
                    </a:solidFill>
                  </a:tcPr>
                </a:tc>
                <a:tc>
                  <a:txBody>
                    <a:bodyPr/>
                    <a:lstStyle/>
                    <a:p>
                      <a:pPr indent="-298450" lvl="0" marL="457200" rtl="0" algn="l">
                        <a:spcBef>
                          <a:spcPts val="0"/>
                        </a:spcBef>
                        <a:spcAft>
                          <a:spcPts val="0"/>
                        </a:spcAft>
                        <a:buClr>
                          <a:schemeClr val="dk2"/>
                        </a:buClr>
                        <a:buSzPts val="1100"/>
                        <a:buChar char="●"/>
                      </a:pPr>
                      <a:r>
                        <a:rPr lang="en" sz="1100">
                          <a:solidFill>
                            <a:schemeClr val="dk2"/>
                          </a:solidFill>
                        </a:rPr>
                        <a:t>Full System Integration</a:t>
                      </a:r>
                      <a:endParaRPr sz="1100">
                        <a:solidFill>
                          <a:schemeClr val="dk2"/>
                        </a:solidFill>
                      </a:endParaRPr>
                    </a:p>
                    <a:p>
                      <a:pPr indent="-298450" lvl="0" marL="457200" rtl="0" algn="l">
                        <a:spcBef>
                          <a:spcPts val="0"/>
                        </a:spcBef>
                        <a:spcAft>
                          <a:spcPts val="0"/>
                        </a:spcAft>
                        <a:buClr>
                          <a:schemeClr val="dk2"/>
                        </a:buClr>
                        <a:buSzPts val="1100"/>
                        <a:buChar char="●"/>
                      </a:pPr>
                      <a:r>
                        <a:rPr b="1" lang="en" sz="1100">
                          <a:solidFill>
                            <a:schemeClr val="dk2"/>
                          </a:solidFill>
                        </a:rPr>
                        <a:t>Maneuver to avoid covariance ellipse</a:t>
                      </a:r>
                      <a:endParaRPr b="1" sz="1100">
                        <a:solidFill>
                          <a:schemeClr val="dk2"/>
                        </a:solidFill>
                      </a:endParaRPr>
                    </a:p>
                  </a:txBody>
                  <a:tcPr marT="91425" marB="91425" marR="91425" marL="91425" anchor="ctr">
                    <a:lnL cap="flat" cmpd="sng" w="381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6B8AF"/>
                    </a:solidFill>
                  </a:tcPr>
                </a:tc>
                <a:tc vMerge="1"/>
                <a:tc vMerge="1"/>
                <a:tc vMerge="1"/>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4"/>
          <p:cNvSpPr txBox="1"/>
          <p:nvPr>
            <p:ph type="title"/>
          </p:nvPr>
        </p:nvSpPr>
        <p:spPr>
          <a:xfrm>
            <a:off x="315825" y="445025"/>
            <a:ext cx="605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p:txBody>
      </p:sp>
      <p:sp>
        <p:nvSpPr>
          <p:cNvPr id="580" name="Google Shape;580;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81" name="Google Shape;581;p64"/>
          <p:cNvGraphicFramePr/>
          <p:nvPr/>
        </p:nvGraphicFramePr>
        <p:xfrm>
          <a:off x="776475" y="1141016"/>
          <a:ext cx="3000000" cy="3000000"/>
        </p:xfrm>
        <a:graphic>
          <a:graphicData uri="http://schemas.openxmlformats.org/drawingml/2006/table">
            <a:tbl>
              <a:tblPr>
                <a:noFill/>
                <a:tableStyleId>{671A6AD5-D9E6-41DD-951E-E5E2C89819D0}</a:tableStyleId>
              </a:tblPr>
              <a:tblGrid>
                <a:gridCol w="2418200"/>
                <a:gridCol w="1311100"/>
                <a:gridCol w="2474950"/>
                <a:gridCol w="1386800"/>
              </a:tblGrid>
              <a:tr h="511725">
                <a:tc>
                  <a:txBody>
                    <a:bodyPr/>
                    <a:lstStyle/>
                    <a:p>
                      <a:pPr indent="0" lvl="0" marL="0" rtl="0" algn="ctr">
                        <a:spcBef>
                          <a:spcPts val="0"/>
                        </a:spcBef>
                        <a:spcAft>
                          <a:spcPts val="0"/>
                        </a:spcAft>
                        <a:buNone/>
                      </a:pPr>
                      <a:r>
                        <a:rPr b="1" lang="en">
                          <a:solidFill>
                            <a:schemeClr val="dk2"/>
                          </a:solidFill>
                        </a:rPr>
                        <a:t>Test</a:t>
                      </a:r>
                      <a:endParaRPr b="1">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solidFill>
                            <a:schemeClr val="dk2"/>
                          </a:solidFill>
                        </a:rPr>
                        <a:t>Location</a:t>
                      </a:r>
                      <a:endParaRPr b="1">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solidFill>
                            <a:schemeClr val="dk2"/>
                          </a:solidFill>
                        </a:rPr>
                        <a:t>Special Test Equipment</a:t>
                      </a:r>
                      <a:endParaRPr b="1">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solidFill>
                            <a:schemeClr val="dk2"/>
                          </a:solidFill>
                        </a:rPr>
                        <a:t>Approximate Date</a:t>
                      </a:r>
                      <a:endParaRPr b="1">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r>
              <a:tr h="367025">
                <a:tc>
                  <a:txBody>
                    <a:bodyPr/>
                    <a:lstStyle/>
                    <a:p>
                      <a:pPr indent="0" lvl="0" marL="0" rtl="0" algn="l">
                        <a:spcBef>
                          <a:spcPts val="0"/>
                        </a:spcBef>
                        <a:spcAft>
                          <a:spcPts val="0"/>
                        </a:spcAft>
                        <a:buNone/>
                      </a:pPr>
                      <a:r>
                        <a:rPr b="1" lang="en" sz="1300">
                          <a:solidFill>
                            <a:schemeClr val="dk2"/>
                          </a:solidFill>
                        </a:rPr>
                        <a:t>Launching Mechanism</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6D7A8"/>
                    </a:solidFill>
                  </a:tcPr>
                </a:tc>
                <a:tc rowSpan="3">
                  <a:txBody>
                    <a:bodyPr/>
                    <a:lstStyle/>
                    <a:p>
                      <a:pPr indent="0" lvl="0" marL="0" rtl="0" algn="ctr">
                        <a:spcBef>
                          <a:spcPts val="0"/>
                        </a:spcBef>
                        <a:spcAft>
                          <a:spcPts val="0"/>
                        </a:spcAft>
                        <a:buNone/>
                      </a:pPr>
                      <a:r>
                        <a:rPr lang="en" sz="1300">
                          <a:solidFill>
                            <a:schemeClr val="dk2"/>
                          </a:solidFill>
                        </a:rPr>
                        <a:t>AERO Building</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100">
                          <a:solidFill>
                            <a:schemeClr val="dk2"/>
                          </a:solidFill>
                        </a:rPr>
                        <a:t>Video Analysis/Tracking Software</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300">
                          <a:solidFill>
                            <a:schemeClr val="dk2"/>
                          </a:solidFill>
                        </a:rPr>
                        <a:t>Feb 01</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r>
              <a:tr h="367025">
                <a:tc>
                  <a:txBody>
                    <a:bodyPr/>
                    <a:lstStyle/>
                    <a:p>
                      <a:pPr indent="0" lvl="0" marL="0" rtl="0" algn="l">
                        <a:spcBef>
                          <a:spcPts val="0"/>
                        </a:spcBef>
                        <a:spcAft>
                          <a:spcPts val="0"/>
                        </a:spcAft>
                        <a:buNone/>
                      </a:pPr>
                      <a:r>
                        <a:rPr b="1" lang="en" sz="1300">
                          <a:solidFill>
                            <a:schemeClr val="dk2"/>
                          </a:solidFill>
                        </a:rPr>
                        <a:t>Lidar Sensor</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6D7A8"/>
                    </a:solidFill>
                  </a:tcPr>
                </a:tc>
                <a:tc vMerge="1"/>
                <a:tc>
                  <a:txBody>
                    <a:bodyPr/>
                    <a:lstStyle/>
                    <a:p>
                      <a:pPr indent="0" lvl="0" marL="0" rtl="0" algn="ctr">
                        <a:spcBef>
                          <a:spcPts val="0"/>
                        </a:spcBef>
                        <a:spcAft>
                          <a:spcPts val="0"/>
                        </a:spcAft>
                        <a:buClr>
                          <a:schemeClr val="dk1"/>
                        </a:buClr>
                        <a:buSzPts val="1100"/>
                        <a:buFont typeface="Arial"/>
                        <a:buNone/>
                      </a:pPr>
                      <a:r>
                        <a:rPr lang="en" sz="1100">
                          <a:solidFill>
                            <a:schemeClr val="dk2"/>
                          </a:solidFill>
                        </a:rPr>
                        <a:t>Video Analysis/Tracking Software</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300">
                          <a:solidFill>
                            <a:schemeClr val="dk2"/>
                          </a:solidFill>
                        </a:rPr>
                        <a:t>Jan 23</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r>
              <a:tr h="367025">
                <a:tc>
                  <a:txBody>
                    <a:bodyPr/>
                    <a:lstStyle/>
                    <a:p>
                      <a:pPr indent="0" lvl="0" marL="0" rtl="0" algn="l">
                        <a:spcBef>
                          <a:spcPts val="0"/>
                        </a:spcBef>
                        <a:spcAft>
                          <a:spcPts val="0"/>
                        </a:spcAft>
                        <a:buNone/>
                      </a:pPr>
                      <a:r>
                        <a:rPr b="1" lang="en" sz="1300">
                          <a:solidFill>
                            <a:schemeClr val="dk2"/>
                          </a:solidFill>
                        </a:rPr>
                        <a:t>Software Unit Testing</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6D7A8"/>
                    </a:solidFill>
                  </a:tcPr>
                </a:tc>
                <a:tc vMerge="1"/>
                <a:tc>
                  <a:txBody>
                    <a:bodyPr/>
                    <a:lstStyle/>
                    <a:p>
                      <a:pPr indent="0" lvl="0" marL="0" rtl="0" algn="ctr">
                        <a:spcBef>
                          <a:spcPts val="0"/>
                        </a:spcBef>
                        <a:spcAft>
                          <a:spcPts val="0"/>
                        </a:spcAft>
                        <a:buNone/>
                      </a:pPr>
                      <a:r>
                        <a:rPr lang="en" sz="1100">
                          <a:solidFill>
                            <a:schemeClr val="dk2"/>
                          </a:solidFill>
                        </a:rPr>
                        <a:t>N/A</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300">
                          <a:solidFill>
                            <a:schemeClr val="dk2"/>
                          </a:solidFill>
                        </a:rPr>
                        <a:t>Jan 18</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EAD3"/>
                    </a:solidFill>
                  </a:tcPr>
                </a:tc>
              </a:tr>
              <a:tr h="367025">
                <a:tc>
                  <a:txBody>
                    <a:bodyPr/>
                    <a:lstStyle/>
                    <a:p>
                      <a:pPr indent="0" lvl="0" marL="0" rtl="0" algn="l">
                        <a:spcBef>
                          <a:spcPts val="0"/>
                        </a:spcBef>
                        <a:spcAft>
                          <a:spcPts val="0"/>
                        </a:spcAft>
                        <a:buNone/>
                      </a:pPr>
                      <a:r>
                        <a:rPr b="1" lang="en" sz="1300">
                          <a:solidFill>
                            <a:schemeClr val="dk2"/>
                          </a:solidFill>
                        </a:rPr>
                        <a:t>Gantry Characterization</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E599"/>
                    </a:solidFill>
                  </a:tcPr>
                </a:tc>
                <a:tc rowSpan="3">
                  <a:txBody>
                    <a:bodyPr/>
                    <a:lstStyle/>
                    <a:p>
                      <a:pPr indent="0" lvl="0" marL="0" rtl="0" algn="ctr">
                        <a:spcBef>
                          <a:spcPts val="0"/>
                        </a:spcBef>
                        <a:spcAft>
                          <a:spcPts val="0"/>
                        </a:spcAft>
                        <a:buClr>
                          <a:schemeClr val="dk1"/>
                        </a:buClr>
                        <a:buSzPts val="1100"/>
                        <a:buFont typeface="Arial"/>
                        <a:buNone/>
                      </a:pPr>
                      <a:r>
                        <a:rPr lang="en" sz="1300">
                          <a:solidFill>
                            <a:schemeClr val="dk2"/>
                          </a:solidFill>
                        </a:rPr>
                        <a:t>AERO Building</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100">
                          <a:solidFill>
                            <a:schemeClr val="dk2"/>
                          </a:solidFill>
                        </a:rPr>
                        <a:t>Accelerometer, Calipers</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300">
                          <a:solidFill>
                            <a:schemeClr val="dk2"/>
                          </a:solidFill>
                        </a:rPr>
                        <a:t>Feb 17</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r>
              <a:tr h="367025">
                <a:tc>
                  <a:txBody>
                    <a:bodyPr/>
                    <a:lstStyle/>
                    <a:p>
                      <a:pPr indent="0" lvl="0" marL="0" rtl="0" algn="l">
                        <a:spcBef>
                          <a:spcPts val="0"/>
                        </a:spcBef>
                        <a:spcAft>
                          <a:spcPts val="0"/>
                        </a:spcAft>
                        <a:buNone/>
                      </a:pPr>
                      <a:r>
                        <a:rPr b="1" lang="en" sz="1300">
                          <a:solidFill>
                            <a:schemeClr val="dk2"/>
                          </a:solidFill>
                        </a:rPr>
                        <a:t>Vibration Characterization</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E599"/>
                    </a:solidFill>
                  </a:tcPr>
                </a:tc>
                <a:tc vMerge="1"/>
                <a:tc>
                  <a:txBody>
                    <a:bodyPr/>
                    <a:lstStyle/>
                    <a:p>
                      <a:pPr indent="0" lvl="0" marL="0" rtl="0" algn="ctr">
                        <a:spcBef>
                          <a:spcPts val="0"/>
                        </a:spcBef>
                        <a:spcAft>
                          <a:spcPts val="0"/>
                        </a:spcAft>
                        <a:buNone/>
                      </a:pPr>
                      <a:r>
                        <a:rPr lang="en" sz="1100">
                          <a:solidFill>
                            <a:schemeClr val="dk2"/>
                          </a:solidFill>
                        </a:rPr>
                        <a:t>Accelerometer</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300">
                          <a:solidFill>
                            <a:schemeClr val="dk2"/>
                          </a:solidFill>
                        </a:rPr>
                        <a:t>Feb 17</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r>
              <a:tr h="563025">
                <a:tc>
                  <a:txBody>
                    <a:bodyPr/>
                    <a:lstStyle/>
                    <a:p>
                      <a:pPr indent="0" lvl="0" marL="0" rtl="0" algn="l">
                        <a:spcBef>
                          <a:spcPts val="0"/>
                        </a:spcBef>
                        <a:spcAft>
                          <a:spcPts val="0"/>
                        </a:spcAft>
                        <a:buNone/>
                      </a:pPr>
                      <a:r>
                        <a:rPr b="1" lang="en" sz="1300">
                          <a:solidFill>
                            <a:schemeClr val="dk2"/>
                          </a:solidFill>
                        </a:rPr>
                        <a:t>Software/Sensor Integration</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E599"/>
                    </a:solidFill>
                  </a:tcPr>
                </a:tc>
                <a:tc vMerge="1"/>
                <a:tc>
                  <a:txBody>
                    <a:bodyPr/>
                    <a:lstStyle/>
                    <a:p>
                      <a:pPr indent="0" lvl="0" marL="0" rtl="0" algn="ctr">
                        <a:spcBef>
                          <a:spcPts val="0"/>
                        </a:spcBef>
                        <a:spcAft>
                          <a:spcPts val="0"/>
                        </a:spcAft>
                        <a:buClr>
                          <a:schemeClr val="dk1"/>
                        </a:buClr>
                        <a:buSzPts val="1100"/>
                        <a:buFont typeface="Arial"/>
                        <a:buNone/>
                      </a:pPr>
                      <a:r>
                        <a:rPr lang="en" sz="1100">
                          <a:solidFill>
                            <a:schemeClr val="dk2"/>
                          </a:solidFill>
                        </a:rPr>
                        <a:t>Video Analysis/Tracking Software</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300">
                          <a:solidFill>
                            <a:schemeClr val="dk2"/>
                          </a:solidFill>
                        </a:rPr>
                        <a:t>Feb 12</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r>
              <a:tr h="367025">
                <a:tc>
                  <a:txBody>
                    <a:bodyPr/>
                    <a:lstStyle/>
                    <a:p>
                      <a:pPr indent="0" lvl="0" marL="0" rtl="0" algn="l">
                        <a:spcBef>
                          <a:spcPts val="0"/>
                        </a:spcBef>
                        <a:spcAft>
                          <a:spcPts val="0"/>
                        </a:spcAft>
                        <a:buNone/>
                      </a:pPr>
                      <a:r>
                        <a:rPr b="1" lang="en" sz="1300">
                          <a:solidFill>
                            <a:schemeClr val="dk2"/>
                          </a:solidFill>
                        </a:rPr>
                        <a:t>All Full System Tests</a:t>
                      </a:r>
                      <a:endParaRPr b="1" sz="1300">
                        <a:solidFill>
                          <a:schemeClr val="dk2"/>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300">
                          <a:solidFill>
                            <a:schemeClr val="dk2"/>
                          </a:solidFill>
                        </a:rPr>
                        <a:t>AERO</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100">
                          <a:solidFill>
                            <a:schemeClr val="dk2"/>
                          </a:solidFill>
                        </a:rPr>
                        <a:t>N/A</a:t>
                      </a:r>
                      <a:endParaRPr sz="11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300">
                          <a:solidFill>
                            <a:schemeClr val="dk2"/>
                          </a:solidFill>
                        </a:rPr>
                        <a:t>Mar 18</a:t>
                      </a:r>
                      <a:endParaRPr sz="1300">
                        <a:solidFill>
                          <a:schemeClr val="dk2"/>
                        </a:solidFill>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4CCCC"/>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Summary and Planning </a:t>
            </a:r>
            <a:endParaRPr/>
          </a:p>
        </p:txBody>
      </p:sp>
      <p:sp>
        <p:nvSpPr>
          <p:cNvPr id="587" name="Google Shape;587;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Organizational Chart</a:t>
            </a:r>
            <a:endParaRPr/>
          </a:p>
        </p:txBody>
      </p:sp>
      <p:sp>
        <p:nvSpPr>
          <p:cNvPr id="593" name="Google Shape;593;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94" name="Google Shape;594;p66"/>
          <p:cNvPicPr preferRelativeResize="0"/>
          <p:nvPr/>
        </p:nvPicPr>
        <p:blipFill rotWithShape="1">
          <a:blip r:embed="rId3">
            <a:alphaModFix/>
          </a:blip>
          <a:srcRect b="0" l="0" r="0" t="0"/>
          <a:stretch/>
        </p:blipFill>
        <p:spPr>
          <a:xfrm>
            <a:off x="359925" y="1077175"/>
            <a:ext cx="8424150" cy="35995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Breakdown Structure</a:t>
            </a:r>
            <a:endParaRPr/>
          </a:p>
        </p:txBody>
      </p:sp>
      <p:sp>
        <p:nvSpPr>
          <p:cNvPr id="600" name="Google Shape;600;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1" name="Google Shape;601;p67"/>
          <p:cNvPicPr preferRelativeResize="0"/>
          <p:nvPr/>
        </p:nvPicPr>
        <p:blipFill>
          <a:blip r:embed="rId3">
            <a:alphaModFix/>
          </a:blip>
          <a:stretch>
            <a:fillRect/>
          </a:stretch>
        </p:blipFill>
        <p:spPr>
          <a:xfrm>
            <a:off x="633388" y="1081607"/>
            <a:ext cx="7877227" cy="3569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68"/>
          <p:cNvPicPr preferRelativeResize="0"/>
          <p:nvPr/>
        </p:nvPicPr>
        <p:blipFill>
          <a:blip r:embed="rId3">
            <a:alphaModFix/>
          </a:blip>
          <a:stretch>
            <a:fillRect/>
          </a:stretch>
        </p:blipFill>
        <p:spPr>
          <a:xfrm>
            <a:off x="237400" y="1086225"/>
            <a:ext cx="8235049" cy="3577009"/>
          </a:xfrm>
          <a:prstGeom prst="rect">
            <a:avLst/>
          </a:prstGeom>
          <a:noFill/>
          <a:ln>
            <a:noFill/>
          </a:ln>
        </p:spPr>
      </p:pic>
      <p:sp>
        <p:nvSpPr>
          <p:cNvPr id="607" name="Google Shape;607;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Plan</a:t>
            </a:r>
            <a:endParaRPr/>
          </a:p>
        </p:txBody>
      </p:sp>
      <p:sp>
        <p:nvSpPr>
          <p:cNvPr id="608" name="Google Shape;608;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9" name="Google Shape;609;p68"/>
          <p:cNvPicPr preferRelativeResize="0"/>
          <p:nvPr/>
        </p:nvPicPr>
        <p:blipFill>
          <a:blip r:embed="rId4">
            <a:alphaModFix/>
          </a:blip>
          <a:stretch>
            <a:fillRect/>
          </a:stretch>
        </p:blipFill>
        <p:spPr>
          <a:xfrm>
            <a:off x="237400" y="1086225"/>
            <a:ext cx="8203274" cy="3577001"/>
          </a:xfrm>
          <a:prstGeom prst="rect">
            <a:avLst/>
          </a:prstGeom>
          <a:noFill/>
          <a:ln>
            <a:noFill/>
          </a:ln>
        </p:spPr>
      </p:pic>
      <p:grpSp>
        <p:nvGrpSpPr>
          <p:cNvPr id="610" name="Google Shape;610;p68"/>
          <p:cNvGrpSpPr/>
          <p:nvPr/>
        </p:nvGrpSpPr>
        <p:grpSpPr>
          <a:xfrm>
            <a:off x="7466000" y="1317599"/>
            <a:ext cx="1599600" cy="2864058"/>
            <a:chOff x="9770700" y="1249274"/>
            <a:chExt cx="1599600" cy="2864058"/>
          </a:xfrm>
        </p:grpSpPr>
        <p:sp>
          <p:nvSpPr>
            <p:cNvPr id="611" name="Google Shape;611;p68"/>
            <p:cNvSpPr/>
            <p:nvPr/>
          </p:nvSpPr>
          <p:spPr>
            <a:xfrm>
              <a:off x="9770700" y="1249274"/>
              <a:ext cx="1599600" cy="2864058"/>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Key</a:t>
              </a:r>
              <a:endParaRPr/>
            </a:p>
          </p:txBody>
        </p:sp>
        <p:sp>
          <p:nvSpPr>
            <p:cNvPr id="612" name="Google Shape;612;p68"/>
            <p:cNvSpPr/>
            <p:nvPr/>
          </p:nvSpPr>
          <p:spPr>
            <a:xfrm>
              <a:off x="9858325" y="1624949"/>
              <a:ext cx="244500" cy="269415"/>
            </a:xfrm>
            <a:prstGeom prst="rect">
              <a:avLst/>
            </a:prstGeom>
            <a:solidFill>
              <a:srgbClr val="FFF8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8"/>
            <p:cNvSpPr txBox="1"/>
            <p:nvPr/>
          </p:nvSpPr>
          <p:spPr>
            <a:xfrm>
              <a:off x="10173991" y="1569579"/>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Testing</a:t>
              </a:r>
              <a:endParaRPr sz="1100"/>
            </a:p>
          </p:txBody>
        </p:sp>
        <p:sp>
          <p:nvSpPr>
            <p:cNvPr id="614" name="Google Shape;614;p68"/>
            <p:cNvSpPr/>
            <p:nvPr/>
          </p:nvSpPr>
          <p:spPr>
            <a:xfrm>
              <a:off x="9858325" y="1985563"/>
              <a:ext cx="244500" cy="269415"/>
            </a:xfrm>
            <a:prstGeom prst="rect">
              <a:avLst/>
            </a:prstGeom>
            <a:solidFill>
              <a:srgbClr val="D6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8"/>
            <p:cNvSpPr txBox="1"/>
            <p:nvPr/>
          </p:nvSpPr>
          <p:spPr>
            <a:xfrm>
              <a:off x="10173991" y="1930186"/>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General</a:t>
              </a:r>
              <a:endParaRPr sz="1100"/>
            </a:p>
          </p:txBody>
        </p:sp>
        <p:sp>
          <p:nvSpPr>
            <p:cNvPr id="616" name="Google Shape;616;p68"/>
            <p:cNvSpPr/>
            <p:nvPr/>
          </p:nvSpPr>
          <p:spPr>
            <a:xfrm>
              <a:off x="9858325" y="2346150"/>
              <a:ext cx="244500" cy="269415"/>
            </a:xfrm>
            <a:prstGeom prst="rect">
              <a:avLst/>
            </a:prstGeom>
            <a:solidFill>
              <a:srgbClr val="FFC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8"/>
            <p:cNvSpPr txBox="1"/>
            <p:nvPr/>
          </p:nvSpPr>
          <p:spPr>
            <a:xfrm>
              <a:off x="10173991" y="2290793"/>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Manufacturing</a:t>
              </a:r>
              <a:endParaRPr sz="1100"/>
            </a:p>
          </p:txBody>
        </p:sp>
        <p:sp>
          <p:nvSpPr>
            <p:cNvPr id="618" name="Google Shape;618;p68"/>
            <p:cNvSpPr/>
            <p:nvPr/>
          </p:nvSpPr>
          <p:spPr>
            <a:xfrm>
              <a:off x="9858325" y="2706764"/>
              <a:ext cx="244500" cy="269415"/>
            </a:xfrm>
            <a:prstGeom prst="rect">
              <a:avLst/>
            </a:prstGeom>
            <a:solidFill>
              <a:srgbClr val="B1F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8"/>
            <p:cNvSpPr txBox="1"/>
            <p:nvPr/>
          </p:nvSpPr>
          <p:spPr>
            <a:xfrm>
              <a:off x="10173991" y="2651400"/>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Electronics</a:t>
              </a:r>
              <a:endParaRPr sz="1100"/>
            </a:p>
          </p:txBody>
        </p:sp>
        <p:sp>
          <p:nvSpPr>
            <p:cNvPr id="620" name="Google Shape;620;p68"/>
            <p:cNvSpPr/>
            <p:nvPr/>
          </p:nvSpPr>
          <p:spPr>
            <a:xfrm>
              <a:off x="9858325" y="3067350"/>
              <a:ext cx="244500" cy="269415"/>
            </a:xfrm>
            <a:prstGeom prst="rect">
              <a:avLst/>
            </a:prstGeom>
            <a:solidFill>
              <a:srgbClr val="8ACA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8"/>
            <p:cNvSpPr txBox="1"/>
            <p:nvPr/>
          </p:nvSpPr>
          <p:spPr>
            <a:xfrm>
              <a:off x="10173991" y="3012008"/>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Software</a:t>
              </a:r>
              <a:endParaRPr sz="1100"/>
            </a:p>
          </p:txBody>
        </p:sp>
        <p:sp>
          <p:nvSpPr>
            <p:cNvPr id="622" name="Google Shape;622;p68"/>
            <p:cNvSpPr/>
            <p:nvPr/>
          </p:nvSpPr>
          <p:spPr>
            <a:xfrm>
              <a:off x="9858323" y="3427996"/>
              <a:ext cx="244500" cy="2694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8"/>
            <p:cNvSpPr txBox="1"/>
            <p:nvPr/>
          </p:nvSpPr>
          <p:spPr>
            <a:xfrm>
              <a:off x="10173991" y="3372615"/>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Margin</a:t>
              </a:r>
              <a:endParaRPr sz="1100"/>
            </a:p>
          </p:txBody>
        </p:sp>
        <p:sp>
          <p:nvSpPr>
            <p:cNvPr id="624" name="Google Shape;624;p68"/>
            <p:cNvSpPr txBox="1"/>
            <p:nvPr/>
          </p:nvSpPr>
          <p:spPr>
            <a:xfrm>
              <a:off x="10173991" y="3733222"/>
              <a:ext cx="10821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Critical Path</a:t>
              </a:r>
              <a:endParaRPr sz="1100"/>
            </a:p>
          </p:txBody>
        </p:sp>
        <p:cxnSp>
          <p:nvCxnSpPr>
            <p:cNvPr id="625" name="Google Shape;625;p68"/>
            <p:cNvCxnSpPr/>
            <p:nvPr/>
          </p:nvCxnSpPr>
          <p:spPr>
            <a:xfrm>
              <a:off x="9865675" y="3923275"/>
              <a:ext cx="229800" cy="0"/>
            </a:xfrm>
            <a:prstGeom prst="straightConnector1">
              <a:avLst/>
            </a:prstGeom>
            <a:noFill/>
            <a:ln cap="flat" cmpd="sng" w="19050">
              <a:solidFill>
                <a:srgbClr val="FF0000"/>
              </a:solidFill>
              <a:prstDash val="solid"/>
              <a:round/>
              <a:headEnd len="med" w="med" type="none"/>
              <a:tailEnd len="med" w="med" type="none"/>
            </a:ln>
          </p:spPr>
        </p:cxn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Cost Plan</a:t>
            </a:r>
            <a:endParaRPr/>
          </a:p>
        </p:txBody>
      </p:sp>
      <p:sp>
        <p:nvSpPr>
          <p:cNvPr id="631" name="Google Shape;631;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32" name="Google Shape;632;p69"/>
          <p:cNvGraphicFramePr/>
          <p:nvPr/>
        </p:nvGraphicFramePr>
        <p:xfrm>
          <a:off x="311700" y="1179145"/>
          <a:ext cx="3000000" cy="3000000"/>
        </p:xfrm>
        <a:graphic>
          <a:graphicData uri="http://schemas.openxmlformats.org/drawingml/2006/table">
            <a:tbl>
              <a:tblPr>
                <a:noFill/>
                <a:tableStyleId>{671A6AD5-D9E6-41DD-951E-E5E2C89819D0}</a:tableStyleId>
              </a:tblPr>
              <a:tblGrid>
                <a:gridCol w="1151450"/>
                <a:gridCol w="792125"/>
                <a:gridCol w="946550"/>
                <a:gridCol w="888550"/>
              </a:tblGrid>
              <a:tr h="409050">
                <a:tc>
                  <a:txBody>
                    <a:bodyPr/>
                    <a:lstStyle/>
                    <a:p>
                      <a:pPr indent="0" lvl="0" marL="0" rtl="0" algn="l">
                        <a:spcBef>
                          <a:spcPts val="0"/>
                        </a:spcBef>
                        <a:spcAft>
                          <a:spcPts val="0"/>
                        </a:spcAft>
                        <a:buNone/>
                      </a:pPr>
                      <a:r>
                        <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900"/>
                        <a:t>Budget ($)</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900"/>
                        <a:t>Expected ($)</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900"/>
                        <a:t>Lead Time</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r>
              <a:tr h="522050">
                <a:tc>
                  <a:txBody>
                    <a:bodyPr/>
                    <a:lstStyle/>
                    <a:p>
                      <a:pPr indent="0" lvl="0" marL="0" rtl="0" algn="l">
                        <a:spcBef>
                          <a:spcPts val="0"/>
                        </a:spcBef>
                        <a:spcAft>
                          <a:spcPts val="0"/>
                        </a:spcAft>
                        <a:buNone/>
                      </a:pPr>
                      <a:r>
                        <a:rPr b="1" lang="en" sz="900"/>
                        <a:t>Maneuvering</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3100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3070</a:t>
                      </a:r>
                      <a:endParaRPr sz="900">
                        <a:solidFill>
                          <a:srgbClr val="000000"/>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4-6 Weeks</a:t>
                      </a:r>
                      <a:endParaRPr sz="900">
                        <a:solidFill>
                          <a:srgbClr val="000000"/>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05125">
                <a:tc>
                  <a:txBody>
                    <a:bodyPr/>
                    <a:lstStyle/>
                    <a:p>
                      <a:pPr indent="0" lvl="0" marL="0" rtl="0" algn="l">
                        <a:spcBef>
                          <a:spcPts val="0"/>
                        </a:spcBef>
                        <a:spcAft>
                          <a:spcPts val="0"/>
                        </a:spcAft>
                        <a:buNone/>
                      </a:pPr>
                      <a:r>
                        <a:rPr b="1" lang="en" sz="900"/>
                        <a:t>Testing Environment</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500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460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0-2 Weeks</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46350">
                <a:tc>
                  <a:txBody>
                    <a:bodyPr/>
                    <a:lstStyle/>
                    <a:p>
                      <a:pPr indent="0" lvl="0" marL="0" rtl="0" algn="l">
                        <a:spcBef>
                          <a:spcPts val="0"/>
                        </a:spcBef>
                        <a:spcAft>
                          <a:spcPts val="0"/>
                        </a:spcAft>
                        <a:buClr>
                          <a:srgbClr val="000000"/>
                        </a:buClr>
                        <a:buSzPts val="1100"/>
                        <a:buFont typeface="Arial"/>
                        <a:buNone/>
                      </a:pPr>
                      <a:r>
                        <a:rPr b="1" lang="en" sz="900">
                          <a:solidFill>
                            <a:srgbClr val="000000"/>
                          </a:solidFill>
                        </a:rPr>
                        <a:t>Electronics</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350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t>310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0-2 Weeks</a:t>
                      </a:r>
                      <a:endParaRPr sz="900">
                        <a:solidFill>
                          <a:srgbClr val="000000"/>
                        </a:solidFill>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05125">
                <a:tc>
                  <a:txBody>
                    <a:bodyPr/>
                    <a:lstStyle/>
                    <a:p>
                      <a:pPr indent="0" lvl="0" marL="0" rtl="0" algn="l">
                        <a:spcBef>
                          <a:spcPts val="0"/>
                        </a:spcBef>
                        <a:spcAft>
                          <a:spcPts val="0"/>
                        </a:spcAft>
                        <a:buNone/>
                      </a:pPr>
                      <a:r>
                        <a:rPr b="1" lang="en" sz="900"/>
                        <a:t>Sensor</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330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319</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0-2 Weeks</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66650">
                <a:tc>
                  <a:txBody>
                    <a:bodyPr/>
                    <a:lstStyle/>
                    <a:p>
                      <a:pPr indent="0" lvl="0" marL="0" rtl="0" algn="l">
                        <a:spcBef>
                          <a:spcPts val="0"/>
                        </a:spcBef>
                        <a:spcAft>
                          <a:spcPts val="0"/>
                        </a:spcAft>
                        <a:buNone/>
                      </a:pPr>
                      <a:r>
                        <a:rPr b="1" lang="en" sz="900"/>
                        <a:t>Shipping</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150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150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05125">
                <a:tc>
                  <a:txBody>
                    <a:bodyPr/>
                    <a:lstStyle/>
                    <a:p>
                      <a:pPr indent="0" lvl="0" marL="0" rtl="0" algn="l">
                        <a:spcBef>
                          <a:spcPts val="0"/>
                        </a:spcBef>
                        <a:spcAft>
                          <a:spcPts val="0"/>
                        </a:spcAft>
                        <a:buNone/>
                      </a:pPr>
                      <a:r>
                        <a:rPr b="1" lang="en" sz="900"/>
                        <a:t>Total </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4430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4310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28175">
                <a:tc>
                  <a:txBody>
                    <a:bodyPr/>
                    <a:lstStyle/>
                    <a:p>
                      <a:pPr indent="0" lvl="0" marL="0" rtl="0" algn="l">
                        <a:spcBef>
                          <a:spcPts val="0"/>
                        </a:spcBef>
                        <a:spcAft>
                          <a:spcPts val="0"/>
                        </a:spcAft>
                        <a:buNone/>
                      </a:pPr>
                      <a:r>
                        <a:rPr b="1" lang="en" sz="900"/>
                        <a:t>Remaining</a:t>
                      </a:r>
                      <a:endParaRPr b="1"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900"/>
                        <a:t>570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900"/>
                        <a:t>690</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pic>
        <p:nvPicPr>
          <p:cNvPr id="633" name="Google Shape;633;p69"/>
          <p:cNvPicPr preferRelativeResize="0"/>
          <p:nvPr/>
        </p:nvPicPr>
        <p:blipFill>
          <a:blip r:embed="rId3">
            <a:alphaModFix/>
          </a:blip>
          <a:stretch>
            <a:fillRect/>
          </a:stretch>
        </p:blipFill>
        <p:spPr>
          <a:xfrm>
            <a:off x="4090375" y="1179150"/>
            <a:ext cx="3235167" cy="3285426"/>
          </a:xfrm>
          <a:prstGeom prst="rect">
            <a:avLst/>
          </a:prstGeom>
          <a:noFill/>
          <a:ln>
            <a:noFill/>
          </a:ln>
        </p:spPr>
      </p:pic>
      <p:pic>
        <p:nvPicPr>
          <p:cNvPr id="634" name="Google Shape;634;p69"/>
          <p:cNvPicPr preferRelativeResize="0"/>
          <p:nvPr/>
        </p:nvPicPr>
        <p:blipFill>
          <a:blip r:embed="rId4">
            <a:alphaModFix/>
          </a:blip>
          <a:stretch>
            <a:fillRect/>
          </a:stretch>
        </p:blipFill>
        <p:spPr>
          <a:xfrm>
            <a:off x="7325550" y="2110250"/>
            <a:ext cx="1470525" cy="13024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640" name="Google Shape;640;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Updates from PDR</a:t>
            </a:r>
            <a:endParaRPr/>
          </a:p>
        </p:txBody>
      </p:sp>
      <p:sp>
        <p:nvSpPr>
          <p:cNvPr id="223" name="Google Shape;223;p26"/>
          <p:cNvSpPr txBox="1"/>
          <p:nvPr>
            <p:ph idx="1" type="body"/>
          </p:nvPr>
        </p:nvSpPr>
        <p:spPr>
          <a:xfrm>
            <a:off x="311700" y="1152475"/>
            <a:ext cx="8160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Not feasible</a:t>
            </a:r>
            <a:r>
              <a:rPr lang="en"/>
              <a:t> to scale down relative orbital motion to physically representable scales</a:t>
            </a:r>
            <a:endParaRPr/>
          </a:p>
          <a:p>
            <a:pPr indent="-317500" lvl="1" marL="914400" rtl="0" algn="l">
              <a:spcBef>
                <a:spcPts val="0"/>
              </a:spcBef>
              <a:spcAft>
                <a:spcPts val="0"/>
              </a:spcAft>
              <a:buSzPts val="1400"/>
              <a:buChar char="○"/>
            </a:pPr>
            <a:r>
              <a:rPr lang="en"/>
              <a:t>Time frame</a:t>
            </a:r>
            <a:endParaRPr/>
          </a:p>
          <a:p>
            <a:pPr indent="-317500" lvl="1" marL="914400" rtl="0" algn="l">
              <a:spcBef>
                <a:spcPts val="0"/>
              </a:spcBef>
              <a:spcAft>
                <a:spcPts val="0"/>
              </a:spcAft>
              <a:buSzPts val="1400"/>
              <a:buChar char="○"/>
            </a:pPr>
            <a:r>
              <a:rPr lang="en"/>
              <a:t>Available resources</a:t>
            </a:r>
            <a:endParaRPr/>
          </a:p>
          <a:p>
            <a:pPr indent="-342900" lvl="0" marL="457200" rtl="0" algn="l">
              <a:spcBef>
                <a:spcPts val="1000"/>
              </a:spcBef>
              <a:spcAft>
                <a:spcPts val="0"/>
              </a:spcAft>
              <a:buSzPts val="1800"/>
              <a:buChar char="●"/>
            </a:pPr>
            <a:r>
              <a:rPr lang="en"/>
              <a:t>Previously, we have shown near rectilinear motion in plane of collision</a:t>
            </a:r>
            <a:endParaRPr/>
          </a:p>
          <a:p>
            <a:pPr indent="-342900" lvl="0" marL="457200" rtl="0" algn="l">
              <a:spcBef>
                <a:spcPts val="1600"/>
              </a:spcBef>
              <a:spcAft>
                <a:spcPts val="0"/>
              </a:spcAft>
              <a:buSzPts val="1800"/>
              <a:buChar char="●"/>
            </a:pPr>
            <a:r>
              <a:rPr b="1" lang="en"/>
              <a:t>Feasible </a:t>
            </a:r>
            <a:r>
              <a:rPr lang="en"/>
              <a:t>to create control law, state estimator, and collision detection algorithm for unscaled, rectilinear motion</a:t>
            </a:r>
            <a:endParaRPr/>
          </a:p>
          <a:p>
            <a:pPr indent="-342900" lvl="0" marL="457200" rtl="0" algn="l">
              <a:spcBef>
                <a:spcPts val="1600"/>
              </a:spcBef>
              <a:spcAft>
                <a:spcPts val="1600"/>
              </a:spcAft>
              <a:buSzPts val="1800"/>
              <a:buChar char="●"/>
            </a:pPr>
            <a:r>
              <a:rPr b="1" lang="en"/>
              <a:t>Feasible </a:t>
            </a:r>
            <a:r>
              <a:rPr lang="en"/>
              <a:t>for reaction maneuver to match acceleration profile of thruster </a:t>
            </a:r>
            <a:endParaRPr/>
          </a:p>
        </p:txBody>
      </p:sp>
      <p:sp>
        <p:nvSpPr>
          <p:cNvPr id="224" name="Google Shape;22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Backup Slides</a:t>
            </a:r>
            <a:endParaRPr/>
          </a:p>
        </p:txBody>
      </p:sp>
      <p:sp>
        <p:nvSpPr>
          <p:cNvPr id="646" name="Google Shape;646;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Backup Slide Directory</a:t>
            </a:r>
            <a:endParaRPr/>
          </a:p>
        </p:txBody>
      </p:sp>
      <p:sp>
        <p:nvSpPr>
          <p:cNvPr id="652" name="Google Shape;652;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3" name="Google Shape;653;p72"/>
          <p:cNvSpPr txBox="1"/>
          <p:nvPr>
            <p:ph idx="1" type="body"/>
          </p:nvPr>
        </p:nvSpPr>
        <p:spPr>
          <a:xfrm>
            <a:off x="177775" y="1152475"/>
            <a:ext cx="2141100" cy="3462900"/>
          </a:xfrm>
          <a:prstGeom prst="rect">
            <a:avLst/>
          </a:prstGeom>
          <a:solidFill>
            <a:srgbClr val="FCE5CD"/>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u="sng"/>
              <a:t>General</a:t>
            </a:r>
            <a:endParaRPr b="1" u="sng"/>
          </a:p>
          <a:p>
            <a:pPr indent="0" lvl="0" marL="0" rtl="0" algn="ctr">
              <a:lnSpc>
                <a:spcPct val="115000"/>
              </a:lnSpc>
              <a:spcBef>
                <a:spcPts val="0"/>
              </a:spcBef>
              <a:spcAft>
                <a:spcPts val="0"/>
              </a:spcAft>
              <a:buClr>
                <a:schemeClr val="dk1"/>
              </a:buClr>
              <a:buSzPts val="1100"/>
              <a:buFont typeface="Arial"/>
              <a:buNone/>
            </a:pPr>
            <a:r>
              <a:rPr lang="en" u="sng">
                <a:solidFill>
                  <a:schemeClr val="accent5"/>
                </a:solidFill>
                <a:hlinkClick action="ppaction://hlinksldjump" r:id="rId3">
                  <a:extLst>
                    <a:ext uri="{A12FA001-AC4F-418D-AE19-62706E023703}">
                      <ahyp:hlinkClr val="tx"/>
                    </a:ext>
                  </a:extLst>
                </a:hlinkClick>
              </a:rPr>
              <a:t>CONOPs</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accent5"/>
                </a:solidFill>
                <a:hlinkClick action="ppaction://hlinksldjump" r:id="rId4">
                  <a:extLst>
                    <a:ext uri="{A12FA001-AC4F-418D-AE19-62706E023703}">
                      <ahyp:hlinkClr val="tx"/>
                    </a:ext>
                  </a:extLst>
                </a:hlinkClick>
              </a:rPr>
              <a:t>Block Diagram</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V&amp;V Plans</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accent5"/>
                </a:solidFill>
                <a:hlinkClick action="ppaction://hlinksldjump" r:id="rId6">
                  <a:extLst>
                    <a:ext uri="{A12FA001-AC4F-418D-AE19-62706E023703}">
                      <ahyp:hlinkClr val="tx"/>
                    </a:ext>
                  </a:extLst>
                </a:hlinkClick>
              </a:rPr>
              <a:t>Budget Breakdown</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accent5"/>
                </a:solidFill>
                <a:hlinkClick action="ppaction://hlinksldjump" r:id="rId7">
                  <a:extLst>
                    <a:ext uri="{A12FA001-AC4F-418D-AE19-62706E023703}">
                      <ahyp:hlinkClr val="tx"/>
                    </a:ext>
                  </a:extLst>
                </a:hlinkClick>
              </a:rPr>
              <a:t>Risk Analysis</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hlink"/>
                </a:solidFill>
                <a:hlinkClick action="ppaction://hlinksldjump" r:id="rId8"/>
              </a:rPr>
              <a:t>Requirements</a:t>
            </a:r>
            <a:endParaRPr/>
          </a:p>
          <a:p>
            <a:pPr indent="0" lvl="0" marL="0" rtl="0" algn="ctr">
              <a:lnSpc>
                <a:spcPct val="115000"/>
              </a:lnSpc>
              <a:spcBef>
                <a:spcPts val="0"/>
              </a:spcBef>
              <a:spcAft>
                <a:spcPts val="0"/>
              </a:spcAft>
              <a:buClr>
                <a:schemeClr val="dk1"/>
              </a:buClr>
              <a:buSzPts val="1100"/>
              <a:buFont typeface="Arial"/>
              <a:buNone/>
            </a:pPr>
            <a:r>
              <a:rPr lang="en" u="sng">
                <a:solidFill>
                  <a:schemeClr val="hlink"/>
                </a:solidFill>
                <a:hlinkClick action="ppaction://hlinksldjump" r:id="rId9"/>
              </a:rPr>
              <a:t>Components List</a:t>
            </a:r>
            <a:endParaRPr/>
          </a:p>
          <a:p>
            <a:pPr indent="0" lvl="0" marL="0" rtl="0" algn="ctr">
              <a:lnSpc>
                <a:spcPct val="100000"/>
              </a:lnSpc>
              <a:spcBef>
                <a:spcPts val="0"/>
              </a:spcBef>
              <a:spcAft>
                <a:spcPts val="0"/>
              </a:spcAft>
              <a:buClr>
                <a:schemeClr val="dk1"/>
              </a:buClr>
              <a:buSzPts val="1100"/>
              <a:buFont typeface="Arial"/>
              <a:buNone/>
            </a:pPr>
            <a:r>
              <a:rPr lang="en" u="sng">
                <a:solidFill>
                  <a:schemeClr val="hlink"/>
                </a:solidFill>
                <a:hlinkClick action="ppaction://hlinksldjump" r:id="rId10"/>
              </a:rPr>
              <a:t>Full Test Outline</a:t>
            </a:r>
            <a:endParaRPr/>
          </a:p>
          <a:p>
            <a:pPr indent="0" lvl="0" marL="0" rtl="0" algn="ctr">
              <a:lnSpc>
                <a:spcPct val="100000"/>
              </a:lnSpc>
              <a:spcBef>
                <a:spcPts val="0"/>
              </a:spcBef>
              <a:spcAft>
                <a:spcPts val="0"/>
              </a:spcAft>
              <a:buNone/>
            </a:pPr>
            <a:r>
              <a:t/>
            </a:r>
            <a:endParaRPr/>
          </a:p>
        </p:txBody>
      </p:sp>
      <p:sp>
        <p:nvSpPr>
          <p:cNvPr id="654" name="Google Shape;654;p72"/>
          <p:cNvSpPr txBox="1"/>
          <p:nvPr>
            <p:ph idx="1" type="body"/>
          </p:nvPr>
        </p:nvSpPr>
        <p:spPr>
          <a:xfrm>
            <a:off x="2430900" y="1152475"/>
            <a:ext cx="2141100" cy="3462900"/>
          </a:xfrm>
          <a:prstGeom prst="rect">
            <a:avLst/>
          </a:prstGeom>
          <a:solidFill>
            <a:srgbClr val="F4CCCC"/>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u="sng"/>
              <a:t>Maneuvering</a:t>
            </a:r>
            <a:endParaRPr b="1" u="sng"/>
          </a:p>
          <a:p>
            <a:pPr indent="0" lvl="0" marL="0" rtl="0" algn="ctr">
              <a:lnSpc>
                <a:spcPct val="115000"/>
              </a:lnSpc>
              <a:spcBef>
                <a:spcPts val="0"/>
              </a:spcBef>
              <a:spcAft>
                <a:spcPts val="0"/>
              </a:spcAft>
              <a:buNone/>
            </a:pPr>
            <a:r>
              <a:rPr lang="en" u="sng">
                <a:solidFill>
                  <a:schemeClr val="hlink"/>
                </a:solidFill>
                <a:hlinkClick action="ppaction://hlinksldjump" r:id="rId11"/>
              </a:rPr>
              <a:t>IGUS Quote</a:t>
            </a:r>
            <a:endParaRPr/>
          </a:p>
          <a:p>
            <a:pPr indent="0" lvl="0" marL="0" rtl="0" algn="ctr">
              <a:lnSpc>
                <a:spcPct val="115000"/>
              </a:lnSpc>
              <a:spcBef>
                <a:spcPts val="0"/>
              </a:spcBef>
              <a:spcAft>
                <a:spcPts val="0"/>
              </a:spcAft>
              <a:buNone/>
            </a:pPr>
            <a:r>
              <a:rPr lang="en" u="sng">
                <a:solidFill>
                  <a:schemeClr val="hlink"/>
                </a:solidFill>
                <a:hlinkClick r:id="rId12"/>
              </a:rPr>
              <a:t>IGUS App Review</a:t>
            </a:r>
            <a:endParaRPr/>
          </a:p>
          <a:p>
            <a:pPr indent="0" lvl="0" marL="0" rtl="0" algn="ctr">
              <a:lnSpc>
                <a:spcPct val="115000"/>
              </a:lnSpc>
              <a:spcBef>
                <a:spcPts val="0"/>
              </a:spcBef>
              <a:spcAft>
                <a:spcPts val="0"/>
              </a:spcAft>
              <a:buNone/>
            </a:pPr>
            <a:r>
              <a:rPr lang="en" u="sng">
                <a:solidFill>
                  <a:schemeClr val="accent5"/>
                </a:solidFill>
                <a:hlinkClick action="ppaction://hlinksldjump" r:id="rId13">
                  <a:extLst>
                    <a:ext uri="{A12FA001-AC4F-418D-AE19-62706E023703}">
                      <ahyp:hlinkClr val="tx"/>
                    </a:ext>
                  </a:extLst>
                </a:hlinkClick>
              </a:rPr>
              <a:t>Past Scaling</a:t>
            </a:r>
            <a:endParaRPr/>
          </a:p>
          <a:p>
            <a:pPr indent="0" lvl="0" marL="0" rtl="0" algn="ctr">
              <a:lnSpc>
                <a:spcPct val="115000"/>
              </a:lnSpc>
              <a:spcBef>
                <a:spcPts val="0"/>
              </a:spcBef>
              <a:spcAft>
                <a:spcPts val="0"/>
              </a:spcAft>
              <a:buNone/>
            </a:pPr>
            <a:r>
              <a:rPr lang="en" u="sng">
                <a:solidFill>
                  <a:schemeClr val="hlink"/>
                </a:solidFill>
                <a:hlinkClick action="ppaction://hlinksldjump" r:id="rId14"/>
              </a:rPr>
              <a:t>Thruster Model</a:t>
            </a:r>
            <a:endParaRPr/>
          </a:p>
          <a:p>
            <a:pPr indent="0" lvl="0" marL="0" rtl="0" algn="ctr">
              <a:lnSpc>
                <a:spcPct val="115000"/>
              </a:lnSpc>
              <a:spcBef>
                <a:spcPts val="0"/>
              </a:spcBef>
              <a:spcAft>
                <a:spcPts val="0"/>
              </a:spcAft>
              <a:buNone/>
            </a:pPr>
            <a:r>
              <a:rPr lang="en" u="sng">
                <a:solidFill>
                  <a:schemeClr val="hlink"/>
                </a:solidFill>
                <a:hlinkClick action="ppaction://hlinksldjump" r:id="rId15"/>
              </a:rPr>
              <a:t>Launching Velocity</a:t>
            </a:r>
            <a:endParaRPr/>
          </a:p>
          <a:p>
            <a:pPr indent="0" lvl="0" marL="0" rtl="0" algn="ctr">
              <a:lnSpc>
                <a:spcPct val="115000"/>
              </a:lnSpc>
              <a:spcBef>
                <a:spcPts val="0"/>
              </a:spcBef>
              <a:spcAft>
                <a:spcPts val="0"/>
              </a:spcAft>
              <a:buNone/>
            </a:pPr>
            <a:r>
              <a:rPr lang="en" u="sng">
                <a:solidFill>
                  <a:schemeClr val="hlink"/>
                </a:solidFill>
                <a:hlinkClick action="ppaction://hlinksldjump" r:id="rId16"/>
              </a:rPr>
              <a:t>Vibration Analysis</a:t>
            </a:r>
            <a:endParaRPr/>
          </a:p>
          <a:p>
            <a:pPr indent="0" lvl="0" marL="0" rtl="0" algn="ctr">
              <a:lnSpc>
                <a:spcPct val="115000"/>
              </a:lnSpc>
              <a:spcBef>
                <a:spcPts val="0"/>
              </a:spcBef>
              <a:spcAft>
                <a:spcPts val="0"/>
              </a:spcAft>
              <a:buNone/>
            </a:pPr>
            <a:r>
              <a:rPr lang="en" u="sng">
                <a:solidFill>
                  <a:schemeClr val="hlink"/>
                </a:solidFill>
                <a:hlinkClick action="ppaction://hlinksldjump" r:id="rId17"/>
              </a:rPr>
              <a:t>Thermal Analysis</a:t>
            </a:r>
            <a:endParaRPr/>
          </a:p>
          <a:p>
            <a:pPr indent="0" lvl="0" marL="0" rtl="0" algn="ctr">
              <a:lnSpc>
                <a:spcPct val="115000"/>
              </a:lnSpc>
              <a:spcBef>
                <a:spcPts val="0"/>
              </a:spcBef>
              <a:spcAft>
                <a:spcPts val="0"/>
              </a:spcAft>
              <a:buNone/>
            </a:pPr>
            <a:r>
              <a:rPr lang="en" u="sng">
                <a:solidFill>
                  <a:schemeClr val="hlink"/>
                </a:solidFill>
                <a:hlinkClick action="ppaction://hlinksldjump" r:id="rId18"/>
              </a:rPr>
              <a:t>Structural Analysis</a:t>
            </a:r>
            <a:endParaRPr/>
          </a:p>
        </p:txBody>
      </p:sp>
      <p:sp>
        <p:nvSpPr>
          <p:cNvPr id="655" name="Google Shape;655;p72"/>
          <p:cNvSpPr txBox="1"/>
          <p:nvPr>
            <p:ph idx="1" type="body"/>
          </p:nvPr>
        </p:nvSpPr>
        <p:spPr>
          <a:xfrm>
            <a:off x="4684025" y="1152475"/>
            <a:ext cx="2141100" cy="3462900"/>
          </a:xfrm>
          <a:prstGeom prst="rect">
            <a:avLst/>
          </a:prstGeom>
          <a:solidFill>
            <a:srgbClr val="D9D2E9"/>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u="sng"/>
              <a:t>Electronics</a:t>
            </a:r>
            <a:endParaRPr b="1" u="sng"/>
          </a:p>
          <a:p>
            <a:pPr indent="0" lvl="0" marL="0" rtl="0" algn="ctr">
              <a:lnSpc>
                <a:spcPct val="115000"/>
              </a:lnSpc>
              <a:spcBef>
                <a:spcPts val="0"/>
              </a:spcBef>
              <a:spcAft>
                <a:spcPts val="0"/>
              </a:spcAft>
              <a:buNone/>
            </a:pPr>
            <a:r>
              <a:rPr lang="en" u="sng">
                <a:solidFill>
                  <a:schemeClr val="hlink"/>
                </a:solidFill>
                <a:hlinkClick action="ppaction://hlinksldjump" r:id="rId19"/>
              </a:rPr>
              <a:t>Wiring Diagram</a:t>
            </a:r>
            <a:endParaRPr/>
          </a:p>
          <a:p>
            <a:pPr indent="0" lvl="0" marL="0" rtl="0" algn="ctr">
              <a:lnSpc>
                <a:spcPct val="115000"/>
              </a:lnSpc>
              <a:spcBef>
                <a:spcPts val="0"/>
              </a:spcBef>
              <a:spcAft>
                <a:spcPts val="0"/>
              </a:spcAft>
              <a:buNone/>
            </a:pPr>
            <a:r>
              <a:rPr lang="en" u="sng">
                <a:solidFill>
                  <a:schemeClr val="hlink"/>
                </a:solidFill>
                <a:hlinkClick action="ppaction://hlinksldjump" r:id="rId20"/>
              </a:rPr>
              <a:t>Power</a:t>
            </a:r>
            <a:endParaRPr/>
          </a:p>
          <a:p>
            <a:pPr indent="0" lvl="0" marL="0" rtl="0" algn="ctr">
              <a:lnSpc>
                <a:spcPct val="115000"/>
              </a:lnSpc>
              <a:spcBef>
                <a:spcPts val="0"/>
              </a:spcBef>
              <a:spcAft>
                <a:spcPts val="0"/>
              </a:spcAft>
              <a:buNone/>
            </a:pPr>
            <a:r>
              <a:rPr lang="en" u="sng">
                <a:solidFill>
                  <a:schemeClr val="hlink"/>
                </a:solidFill>
                <a:hlinkClick action="ppaction://hlinksldjump" r:id="rId21"/>
              </a:rPr>
              <a:t>Timing Delays</a:t>
            </a:r>
            <a:endParaRPr/>
          </a:p>
          <a:p>
            <a:pPr indent="0" lvl="0" marL="0" rtl="0" algn="ctr">
              <a:lnSpc>
                <a:spcPct val="115000"/>
              </a:lnSpc>
              <a:spcBef>
                <a:spcPts val="0"/>
              </a:spcBef>
              <a:spcAft>
                <a:spcPts val="0"/>
              </a:spcAft>
              <a:buNone/>
            </a:pPr>
            <a:r>
              <a:rPr lang="en" u="sng">
                <a:solidFill>
                  <a:schemeClr val="hlink"/>
                </a:solidFill>
                <a:hlinkClick action="ppaction://hlinksldjump" r:id="rId22"/>
              </a:rPr>
              <a:t>PCB</a:t>
            </a:r>
            <a:endParaRPr/>
          </a:p>
        </p:txBody>
      </p:sp>
      <p:sp>
        <p:nvSpPr>
          <p:cNvPr id="656" name="Google Shape;656;p72"/>
          <p:cNvSpPr txBox="1"/>
          <p:nvPr>
            <p:ph idx="1" type="body"/>
          </p:nvPr>
        </p:nvSpPr>
        <p:spPr>
          <a:xfrm>
            <a:off x="6937150" y="1152475"/>
            <a:ext cx="2141100" cy="3462900"/>
          </a:xfrm>
          <a:prstGeom prst="rect">
            <a:avLst/>
          </a:prstGeom>
          <a:solidFill>
            <a:srgbClr val="D9EAD3"/>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u="sng"/>
              <a:t>Software</a:t>
            </a:r>
            <a:endParaRPr b="1" u="sng"/>
          </a:p>
          <a:p>
            <a:pPr indent="0" lvl="0" marL="0" rtl="0" algn="ctr">
              <a:lnSpc>
                <a:spcPct val="115000"/>
              </a:lnSpc>
              <a:spcBef>
                <a:spcPts val="0"/>
              </a:spcBef>
              <a:spcAft>
                <a:spcPts val="0"/>
              </a:spcAft>
              <a:buNone/>
            </a:pPr>
            <a:r>
              <a:rPr lang="en" u="sng">
                <a:solidFill>
                  <a:schemeClr val="hlink"/>
                </a:solidFill>
                <a:hlinkClick action="ppaction://hlinksldjump" r:id="rId23"/>
              </a:rPr>
              <a:t>Planar Deviation</a:t>
            </a:r>
            <a:endParaRPr/>
          </a:p>
          <a:p>
            <a:pPr indent="0" lvl="0" marL="0" rtl="0" algn="ctr">
              <a:lnSpc>
                <a:spcPct val="115000"/>
              </a:lnSpc>
              <a:spcBef>
                <a:spcPts val="0"/>
              </a:spcBef>
              <a:spcAft>
                <a:spcPts val="0"/>
              </a:spcAft>
              <a:buNone/>
            </a:pPr>
            <a:r>
              <a:rPr lang="en" u="sng">
                <a:solidFill>
                  <a:schemeClr val="hlink"/>
                </a:solidFill>
                <a:hlinkClick action="ppaction://hlinksldjump" r:id="rId24"/>
              </a:rPr>
              <a:t>Estimation Error</a:t>
            </a:r>
            <a:endParaRPr/>
          </a:p>
          <a:p>
            <a:pPr indent="0" lvl="0" marL="0" rtl="0" algn="ctr">
              <a:lnSpc>
                <a:spcPct val="115000"/>
              </a:lnSpc>
              <a:spcBef>
                <a:spcPts val="0"/>
              </a:spcBef>
              <a:spcAft>
                <a:spcPts val="0"/>
              </a:spcAft>
              <a:buNone/>
            </a:pPr>
            <a:r>
              <a:rPr lang="en" u="sng">
                <a:solidFill>
                  <a:schemeClr val="hlink"/>
                </a:solidFill>
                <a:hlinkClick action="ppaction://hlinksldjump" r:id="rId25"/>
              </a:rPr>
              <a:t>Linearizing Measurements</a:t>
            </a:r>
            <a:endParaRPr/>
          </a:p>
          <a:p>
            <a:pPr indent="0" lvl="0" marL="0" rtl="0" algn="ctr">
              <a:lnSpc>
                <a:spcPct val="115000"/>
              </a:lnSpc>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System Test Outline</a:t>
            </a:r>
            <a:endParaRPr/>
          </a:p>
        </p:txBody>
      </p:sp>
      <p:sp>
        <p:nvSpPr>
          <p:cNvPr id="662" name="Google Shape;662;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3" name="Google Shape;663;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98450" lvl="0" marL="457200" rtl="0" algn="just">
              <a:spcBef>
                <a:spcPts val="0"/>
              </a:spcBef>
              <a:spcAft>
                <a:spcPts val="0"/>
              </a:spcAft>
              <a:buSzPts val="1100"/>
              <a:buAutoNum type="arabicPeriod"/>
            </a:pPr>
            <a:r>
              <a:rPr lang="en" sz="1100"/>
              <a:t>Launch incoming object along desired trajectory</a:t>
            </a:r>
            <a:endParaRPr sz="1100"/>
          </a:p>
          <a:p>
            <a:pPr indent="-298450" lvl="1" marL="914400" rtl="0" algn="just">
              <a:spcBef>
                <a:spcPts val="0"/>
              </a:spcBef>
              <a:spcAft>
                <a:spcPts val="0"/>
              </a:spcAft>
              <a:buSzPts val="1100"/>
              <a:buChar char="○"/>
            </a:pPr>
            <a:r>
              <a:rPr lang="en" sz="1100"/>
              <a:t>Clear miss cases (maneuver required)</a:t>
            </a:r>
            <a:endParaRPr sz="1100"/>
          </a:p>
          <a:p>
            <a:pPr indent="-298450" lvl="1" marL="914400" rtl="0" algn="just">
              <a:spcBef>
                <a:spcPts val="0"/>
              </a:spcBef>
              <a:spcAft>
                <a:spcPts val="0"/>
              </a:spcAft>
              <a:buSzPts val="1100"/>
              <a:buChar char="○"/>
            </a:pPr>
            <a:r>
              <a:rPr lang="en" sz="1100"/>
              <a:t>Clear collision cases (no maneuver)</a:t>
            </a:r>
            <a:endParaRPr sz="1100"/>
          </a:p>
          <a:p>
            <a:pPr indent="-298450" lvl="1" marL="914400" rtl="0" algn="just">
              <a:spcBef>
                <a:spcPts val="0"/>
              </a:spcBef>
              <a:spcAft>
                <a:spcPts val="0"/>
              </a:spcAft>
              <a:buSzPts val="1100"/>
              <a:buChar char="○"/>
            </a:pPr>
            <a:r>
              <a:rPr lang="en" sz="1100"/>
              <a:t>Case where object won’t collide but object covariance ellipse could (Near collision case, maneuver required)</a:t>
            </a:r>
            <a:endParaRPr sz="1100"/>
          </a:p>
          <a:p>
            <a:pPr indent="-298450" lvl="0" marL="457200" rtl="0" algn="just">
              <a:spcBef>
                <a:spcPts val="1000"/>
              </a:spcBef>
              <a:spcAft>
                <a:spcPts val="0"/>
              </a:spcAft>
              <a:buSzPts val="1100"/>
              <a:buAutoNum type="arabicPeriod"/>
            </a:pPr>
            <a:r>
              <a:rPr lang="en" sz="1100"/>
              <a:t>Sensor outputs data on potential colliding object position and time</a:t>
            </a:r>
            <a:endParaRPr sz="1100"/>
          </a:p>
          <a:p>
            <a:pPr indent="-298450" lvl="0" marL="457200" rtl="0" algn="just">
              <a:spcBef>
                <a:spcPts val="1000"/>
              </a:spcBef>
              <a:spcAft>
                <a:spcPts val="0"/>
              </a:spcAft>
              <a:buSzPts val="1100"/>
              <a:buAutoNum type="arabicPeriod"/>
            </a:pPr>
            <a:r>
              <a:rPr lang="en" sz="1100"/>
              <a:t>Determine speed, trajectory, and covariance of oncoming object (state estimation)</a:t>
            </a:r>
            <a:endParaRPr sz="1100"/>
          </a:p>
          <a:p>
            <a:pPr indent="-298450" lvl="0" marL="457200" rtl="0" algn="just">
              <a:spcBef>
                <a:spcPts val="1000"/>
              </a:spcBef>
              <a:spcAft>
                <a:spcPts val="0"/>
              </a:spcAft>
              <a:buSzPts val="1100"/>
              <a:buAutoNum type="arabicPeriod"/>
            </a:pPr>
            <a:r>
              <a:rPr lang="en" sz="1100"/>
              <a:t>Control laws determine:</a:t>
            </a:r>
            <a:endParaRPr sz="1100"/>
          </a:p>
          <a:p>
            <a:pPr indent="-298450" lvl="1" marL="914400" rtl="0" algn="just">
              <a:spcBef>
                <a:spcPts val="0"/>
              </a:spcBef>
              <a:spcAft>
                <a:spcPts val="0"/>
              </a:spcAft>
              <a:buSzPts val="1100"/>
              <a:buChar char="○"/>
            </a:pPr>
            <a:r>
              <a:rPr lang="en" sz="1100"/>
              <a:t>If maneuver is necessary</a:t>
            </a:r>
            <a:endParaRPr sz="1100"/>
          </a:p>
          <a:p>
            <a:pPr indent="-298450" lvl="1" marL="914400" rtl="0" algn="just">
              <a:spcBef>
                <a:spcPts val="0"/>
              </a:spcBef>
              <a:spcAft>
                <a:spcPts val="0"/>
              </a:spcAft>
              <a:buSzPts val="1100"/>
              <a:buChar char="○"/>
            </a:pPr>
            <a:r>
              <a:rPr lang="en" sz="1100"/>
              <a:t>Direction and acceleration of maneuver</a:t>
            </a:r>
            <a:endParaRPr sz="1100"/>
          </a:p>
          <a:p>
            <a:pPr indent="-298450" lvl="0" marL="457200" rtl="0" algn="just">
              <a:spcBef>
                <a:spcPts val="1000"/>
              </a:spcBef>
              <a:spcAft>
                <a:spcPts val="0"/>
              </a:spcAft>
              <a:buSzPts val="1100"/>
              <a:buAutoNum type="arabicPeriod"/>
            </a:pPr>
            <a:r>
              <a:rPr lang="en" sz="1100"/>
              <a:t>Maneuver plan sent to testbed</a:t>
            </a:r>
            <a:endParaRPr sz="1100"/>
          </a:p>
          <a:p>
            <a:pPr indent="-298450" lvl="0" marL="457200" rtl="0" algn="just">
              <a:spcBef>
                <a:spcPts val="1000"/>
              </a:spcBef>
              <a:spcAft>
                <a:spcPts val="0"/>
              </a:spcAft>
              <a:buSzPts val="1100"/>
              <a:buAutoNum type="arabicPeriod"/>
            </a:pPr>
            <a:r>
              <a:rPr lang="en" sz="1100"/>
              <a:t>Testbed maneuvers</a:t>
            </a:r>
            <a:endParaRPr sz="1100"/>
          </a:p>
          <a:p>
            <a:pPr indent="-298450" lvl="0" marL="457200" rtl="0" algn="just">
              <a:spcBef>
                <a:spcPts val="1000"/>
              </a:spcBef>
              <a:spcAft>
                <a:spcPts val="0"/>
              </a:spcAft>
              <a:buSzPts val="1100"/>
              <a:buAutoNum type="arabicPeriod"/>
            </a:pPr>
            <a:r>
              <a:rPr lang="en" sz="1100"/>
              <a:t>Avoidance of colliding object (and its 2σ covariance ellipse) verified through visual confirmation, live plot, and post data analysis (DR 1.5)</a:t>
            </a:r>
            <a:endParaRPr sz="11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Quote from IGUS</a:t>
            </a:r>
            <a:endParaRPr/>
          </a:p>
        </p:txBody>
      </p:sp>
      <p:sp>
        <p:nvSpPr>
          <p:cNvPr id="669" name="Google Shape;669;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sp>
        <p:nvSpPr>
          <p:cNvPr id="670" name="Google Shape;670;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1" name="Google Shape;671;p74"/>
          <p:cNvPicPr preferRelativeResize="0"/>
          <p:nvPr/>
        </p:nvPicPr>
        <p:blipFill>
          <a:blip r:embed="rId4">
            <a:alphaModFix/>
          </a:blip>
          <a:stretch>
            <a:fillRect/>
          </a:stretch>
        </p:blipFill>
        <p:spPr>
          <a:xfrm>
            <a:off x="2102411" y="1152475"/>
            <a:ext cx="4939176" cy="37918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Launching Velocity Analysis</a:t>
            </a:r>
            <a:endParaRPr/>
          </a:p>
        </p:txBody>
      </p:sp>
      <p:sp>
        <p:nvSpPr>
          <p:cNvPr id="677" name="Google Shape;677;p7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Rigid Body Conservation of Energy</a:t>
            </a:r>
            <a:endParaRPr/>
          </a:p>
          <a:p>
            <a:pPr indent="-317500" lvl="1" marL="914400" rtl="0" algn="l">
              <a:spcBef>
                <a:spcPts val="0"/>
              </a:spcBef>
              <a:spcAft>
                <a:spcPts val="0"/>
              </a:spcAft>
              <a:buSzPts val="1400"/>
              <a:buChar char="○"/>
            </a:pPr>
            <a:r>
              <a:rPr lang="en"/>
              <a:t>Rolling without slipping</a:t>
            </a:r>
            <a:endParaRPr/>
          </a:p>
          <a:p>
            <a:pPr indent="-342900" lvl="0" marL="457200" rtl="0" algn="l">
              <a:spcBef>
                <a:spcPts val="0"/>
              </a:spcBef>
              <a:spcAft>
                <a:spcPts val="0"/>
              </a:spcAft>
              <a:buSzPts val="1800"/>
              <a:buChar char="●"/>
            </a:pPr>
            <a:r>
              <a:rPr lang="en"/>
              <a:t>Incoming object treated as solid sphere</a:t>
            </a:r>
            <a:endParaRPr/>
          </a:p>
          <a:p>
            <a:pPr indent="-317500" lvl="1" marL="914400" rtl="0" algn="l">
              <a:spcBef>
                <a:spcPts val="0"/>
              </a:spcBef>
              <a:spcAft>
                <a:spcPts val="0"/>
              </a:spcAft>
              <a:buSzPts val="1400"/>
              <a:buChar char="○"/>
            </a:pPr>
            <a:r>
              <a:rPr lang="en"/>
              <a:t>Moment of Inertia: I = ⅖ MR</a:t>
            </a:r>
            <a:r>
              <a:rPr baseline="30000" lang="en"/>
              <a:t>2</a:t>
            </a:r>
            <a:endParaRPr baseline="30000"/>
          </a:p>
          <a:p>
            <a:pPr indent="-342900" lvl="0" marL="457200" rtl="0" algn="l">
              <a:spcBef>
                <a:spcPts val="0"/>
              </a:spcBef>
              <a:spcAft>
                <a:spcPts val="0"/>
              </a:spcAft>
              <a:buSzPts val="1800"/>
              <a:buChar char="●"/>
            </a:pPr>
            <a:r>
              <a:rPr lang="en"/>
              <a:t>Results:</a:t>
            </a:r>
            <a:endParaRPr/>
          </a:p>
          <a:p>
            <a:pPr indent="-317500" lvl="1" marL="914400" rtl="0" algn="l">
              <a:spcBef>
                <a:spcPts val="1600"/>
              </a:spcBef>
              <a:spcAft>
                <a:spcPts val="0"/>
              </a:spcAft>
              <a:buSzPts val="1400"/>
              <a:buChar char="○"/>
            </a:pPr>
            <a:r>
              <a:rPr lang="en"/>
              <a:t>30°, 7.5cm tall ramp sufficient for 1m/s</a:t>
            </a:r>
            <a:endParaRPr/>
          </a:p>
          <a:p>
            <a:pPr indent="-317500" lvl="1" marL="914400" rtl="0" algn="l">
              <a:spcBef>
                <a:spcPts val="1600"/>
              </a:spcBef>
              <a:spcAft>
                <a:spcPts val="1600"/>
              </a:spcAft>
              <a:buSzPts val="1400"/>
              <a:buChar char="○"/>
            </a:pPr>
            <a:r>
              <a:rPr lang="en"/>
              <a:t>30°, 0.3m tall ramp sufficient for 2m/s</a:t>
            </a:r>
            <a:endParaRPr/>
          </a:p>
        </p:txBody>
      </p:sp>
      <p:sp>
        <p:nvSpPr>
          <p:cNvPr id="678" name="Google Shape;678;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79" name="Google Shape;679;p75"/>
          <p:cNvGraphicFramePr/>
          <p:nvPr/>
        </p:nvGraphicFramePr>
        <p:xfrm>
          <a:off x="4669050" y="3335488"/>
          <a:ext cx="3000000" cy="3000000"/>
        </p:xfrm>
        <a:graphic>
          <a:graphicData uri="http://schemas.openxmlformats.org/drawingml/2006/table">
            <a:tbl>
              <a:tblPr>
                <a:noFill/>
                <a:tableStyleId>{671A6AD5-D9E6-41DD-951E-E5E2C89819D0}</a:tableStyleId>
              </a:tblPr>
              <a:tblGrid>
                <a:gridCol w="2176050"/>
                <a:gridCol w="217605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1.5: </a:t>
                      </a:r>
                      <a:r>
                        <a:rPr lang="en" sz="1100"/>
                        <a:t>Incoming object maintain velocity within 5%</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Ramp can generate sufficient velocity, table can be tilted to account for velocity if frictional losses are too great</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descr="37.2 Worked Example - Wheel Rolling Without Slipping Down Inclined Plane |  Week 12: Rotations and Translation - Rolling | Classical Mechanics |  Physics | MIT OpenCourseWare" id="680" name="Google Shape;680;p75"/>
          <p:cNvPicPr preferRelativeResize="0"/>
          <p:nvPr/>
        </p:nvPicPr>
        <p:blipFill>
          <a:blip r:embed="rId3">
            <a:alphaModFix/>
          </a:blip>
          <a:stretch>
            <a:fillRect/>
          </a:stretch>
        </p:blipFill>
        <p:spPr>
          <a:xfrm>
            <a:off x="4669050" y="1204350"/>
            <a:ext cx="4124325" cy="1871415"/>
          </a:xfrm>
          <a:prstGeom prst="rect">
            <a:avLst/>
          </a:prstGeom>
          <a:noFill/>
          <a:ln>
            <a:noFill/>
          </a:ln>
        </p:spPr>
      </p:pic>
      <p:sp>
        <p:nvSpPr>
          <p:cNvPr id="681" name="Google Shape;681;p75"/>
          <p:cNvSpPr txBox="1"/>
          <p:nvPr/>
        </p:nvSpPr>
        <p:spPr>
          <a:xfrm>
            <a:off x="6225575" y="2978300"/>
            <a:ext cx="19092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Credit: MITOPENCOURSEWARE</a:t>
            </a:r>
            <a:endParaRPr sz="900"/>
          </a:p>
        </p:txBody>
      </p:sp>
      <p:sp>
        <p:nvSpPr>
          <p:cNvPr id="682" name="Google Shape;682;p75"/>
          <p:cNvSpPr txBox="1"/>
          <p:nvPr/>
        </p:nvSpPr>
        <p:spPr>
          <a:xfrm>
            <a:off x="222100" y="4209875"/>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Vibration Analysis</a:t>
            </a:r>
            <a:endParaRPr/>
          </a:p>
        </p:txBody>
      </p:sp>
      <p:sp>
        <p:nvSpPr>
          <p:cNvPr id="688" name="Google Shape;688;p76"/>
          <p:cNvSpPr txBox="1"/>
          <p:nvPr>
            <p:ph idx="1" type="body"/>
          </p:nvPr>
        </p:nvSpPr>
        <p:spPr>
          <a:xfrm>
            <a:off x="311700" y="1152475"/>
            <a:ext cx="3758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Stepping induced vibration</a:t>
            </a:r>
            <a:endParaRPr/>
          </a:p>
          <a:p>
            <a:pPr indent="-317500" lvl="1" marL="914400" rtl="0" algn="l">
              <a:spcBef>
                <a:spcPts val="0"/>
              </a:spcBef>
              <a:spcAft>
                <a:spcPts val="0"/>
              </a:spcAft>
              <a:buSzPts val="1400"/>
              <a:buChar char="○"/>
            </a:pPr>
            <a:r>
              <a:rPr lang="en"/>
              <a:t>Vibration increases with speed</a:t>
            </a:r>
            <a:endParaRPr/>
          </a:p>
          <a:p>
            <a:pPr indent="-342900" lvl="0" marL="457200" rtl="0" algn="l">
              <a:spcBef>
                <a:spcPts val="0"/>
              </a:spcBef>
              <a:spcAft>
                <a:spcPts val="0"/>
              </a:spcAft>
              <a:buSzPts val="1800"/>
              <a:buChar char="●"/>
            </a:pPr>
            <a:r>
              <a:rPr lang="en"/>
              <a:t>Main concern is resonance</a:t>
            </a:r>
            <a:endParaRPr/>
          </a:p>
          <a:p>
            <a:pPr indent="-317500" lvl="1" marL="914400" rtl="0" algn="l">
              <a:spcBef>
                <a:spcPts val="0"/>
              </a:spcBef>
              <a:spcAft>
                <a:spcPts val="0"/>
              </a:spcAft>
              <a:buSzPts val="1400"/>
              <a:buChar char="○"/>
            </a:pPr>
            <a:r>
              <a:rPr lang="en"/>
              <a:t>Frequency sweep of beams</a:t>
            </a:r>
            <a:endParaRPr/>
          </a:p>
          <a:p>
            <a:pPr indent="-342900" lvl="0" marL="457200" rtl="0" algn="l">
              <a:spcBef>
                <a:spcPts val="0"/>
              </a:spcBef>
              <a:spcAft>
                <a:spcPts val="0"/>
              </a:spcAft>
              <a:buSzPts val="1800"/>
              <a:buChar char="●"/>
            </a:pPr>
            <a:r>
              <a:rPr lang="en"/>
              <a:t>Direction of maximum resonance</a:t>
            </a:r>
            <a:endParaRPr/>
          </a:p>
          <a:p>
            <a:pPr indent="-342900" lvl="0" marL="457200" rtl="0" algn="l">
              <a:spcBef>
                <a:spcPts val="0"/>
              </a:spcBef>
              <a:spcAft>
                <a:spcPts val="0"/>
              </a:spcAft>
              <a:buSzPts val="1800"/>
              <a:buChar char="●"/>
            </a:pPr>
            <a:r>
              <a:rPr lang="en"/>
              <a:t>0.5mm negligible relative to foreign object size (&lt;1%)</a:t>
            </a:r>
            <a:endParaRPr/>
          </a:p>
          <a:p>
            <a:pPr indent="-317500" lvl="1" marL="914400" rtl="0" algn="l">
              <a:spcBef>
                <a:spcPts val="0"/>
              </a:spcBef>
              <a:spcAft>
                <a:spcPts val="0"/>
              </a:spcAft>
              <a:buSzPts val="1400"/>
              <a:buChar char="○"/>
            </a:pPr>
            <a:r>
              <a:rPr lang="en"/>
              <a:t>Vibration will not interfere with object detection</a:t>
            </a:r>
            <a:endParaRPr/>
          </a:p>
        </p:txBody>
      </p:sp>
      <p:sp>
        <p:nvSpPr>
          <p:cNvPr id="689" name="Google Shape;689;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90" name="Google Shape;690;p76"/>
          <p:cNvGraphicFramePr/>
          <p:nvPr/>
        </p:nvGraphicFramePr>
        <p:xfrm>
          <a:off x="4669175" y="3317825"/>
          <a:ext cx="3000000" cy="3000000"/>
        </p:xfrm>
        <a:graphic>
          <a:graphicData uri="http://schemas.openxmlformats.org/drawingml/2006/table">
            <a:tbl>
              <a:tblPr>
                <a:noFill/>
                <a:tableStyleId>{671A6AD5-D9E6-41DD-951E-E5E2C89819D0}</a:tableStyleId>
              </a:tblPr>
              <a:tblGrid>
                <a:gridCol w="2176050"/>
                <a:gridCol w="217605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2.5: </a:t>
                      </a:r>
                      <a:r>
                        <a:rPr lang="en" sz="1100">
                          <a:solidFill>
                            <a:schemeClr val="dk1"/>
                          </a:solidFill>
                        </a:rPr>
                        <a:t>The sensor shall be capable of detecting an object while the maneuvering system is operating</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Maximum resonance in beam structure adds 0.5 mm of amplitude to stepping motion </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691" name="Google Shape;691;p76"/>
          <p:cNvPicPr preferRelativeResize="0"/>
          <p:nvPr/>
        </p:nvPicPr>
        <p:blipFill rotWithShape="1">
          <a:blip r:embed="rId3">
            <a:alphaModFix/>
          </a:blip>
          <a:srcRect b="16722" l="0" r="0" t="0"/>
          <a:stretch/>
        </p:blipFill>
        <p:spPr>
          <a:xfrm>
            <a:off x="4314325" y="445025"/>
            <a:ext cx="3701450" cy="2806450"/>
          </a:xfrm>
          <a:prstGeom prst="rect">
            <a:avLst/>
          </a:prstGeom>
          <a:noFill/>
          <a:ln>
            <a:noFill/>
          </a:ln>
        </p:spPr>
      </p:pic>
      <p:sp>
        <p:nvSpPr>
          <p:cNvPr id="692" name="Google Shape;692;p76"/>
          <p:cNvSpPr txBox="1"/>
          <p:nvPr/>
        </p:nvSpPr>
        <p:spPr>
          <a:xfrm>
            <a:off x="7983450" y="2846800"/>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Thermal </a:t>
            </a:r>
            <a:r>
              <a:rPr lang="en"/>
              <a:t>Analysis</a:t>
            </a:r>
            <a:endParaRPr/>
          </a:p>
        </p:txBody>
      </p:sp>
      <p:sp>
        <p:nvSpPr>
          <p:cNvPr id="698" name="Google Shape;698;p77"/>
          <p:cNvSpPr txBox="1"/>
          <p:nvPr>
            <p:ph idx="1" type="body"/>
          </p:nvPr>
        </p:nvSpPr>
        <p:spPr>
          <a:xfrm>
            <a:off x="311700" y="1152475"/>
            <a:ext cx="4352100" cy="3192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Forced convection with 12V fan</a:t>
            </a:r>
            <a:endParaRPr/>
          </a:p>
          <a:p>
            <a:pPr indent="-342900" lvl="0" marL="457200" rtl="0" algn="l">
              <a:spcBef>
                <a:spcPts val="0"/>
              </a:spcBef>
              <a:spcAft>
                <a:spcPts val="0"/>
              </a:spcAft>
              <a:buSzPts val="1800"/>
              <a:buChar char="●"/>
            </a:pPr>
            <a:r>
              <a:rPr lang="en"/>
              <a:t>All waste power treated as heat</a:t>
            </a:r>
            <a:endParaRPr/>
          </a:p>
          <a:p>
            <a:pPr indent="-317500" lvl="1" marL="914400" rtl="0" algn="l">
              <a:spcBef>
                <a:spcPts val="0"/>
              </a:spcBef>
              <a:spcAft>
                <a:spcPts val="0"/>
              </a:spcAft>
              <a:buSzPts val="1400"/>
              <a:buChar char="○"/>
            </a:pPr>
            <a:r>
              <a:rPr lang="en"/>
              <a:t>Utilize component efficiencies</a:t>
            </a:r>
            <a:endParaRPr/>
          </a:p>
          <a:p>
            <a:pPr indent="-342900" lvl="0" marL="457200" rtl="0" algn="l">
              <a:spcBef>
                <a:spcPts val="0"/>
              </a:spcBef>
              <a:spcAft>
                <a:spcPts val="0"/>
              </a:spcAft>
              <a:buSzPts val="1800"/>
              <a:buChar char="●"/>
            </a:pPr>
            <a:r>
              <a:rPr lang="en"/>
              <a:t>Max allowable temperature of 50° C from power supply specs</a:t>
            </a:r>
            <a:endParaRPr/>
          </a:p>
          <a:p>
            <a:pPr indent="-317500" lvl="1" marL="914400" rtl="0" algn="l">
              <a:spcBef>
                <a:spcPts val="0"/>
              </a:spcBef>
              <a:spcAft>
                <a:spcPts val="0"/>
              </a:spcAft>
              <a:buSzPts val="1400"/>
              <a:buChar char="○"/>
            </a:pPr>
            <a:r>
              <a:rPr lang="en"/>
              <a:t>Actual max of 47.1</a:t>
            </a:r>
            <a:r>
              <a:rPr lang="en"/>
              <a:t>° C</a:t>
            </a:r>
            <a:r>
              <a:rPr lang="en"/>
              <a:t> </a:t>
            </a:r>
            <a:r>
              <a:rPr lang="en"/>
              <a:t>reached</a:t>
            </a:r>
            <a:endParaRPr/>
          </a:p>
          <a:p>
            <a:pPr indent="-342900" lvl="0" marL="457200" rtl="0" algn="l">
              <a:spcBef>
                <a:spcPts val="0"/>
              </a:spcBef>
              <a:spcAft>
                <a:spcPts val="0"/>
              </a:spcAft>
              <a:buSzPts val="1800"/>
              <a:buChar char="●"/>
            </a:pPr>
            <a:r>
              <a:rPr lang="en"/>
              <a:t>Actual temperatures much lower due to lower required current</a:t>
            </a:r>
            <a:endParaRPr/>
          </a:p>
          <a:p>
            <a:pPr indent="-317500" lvl="1" marL="914400" rtl="0" algn="l">
              <a:spcBef>
                <a:spcPts val="0"/>
              </a:spcBef>
              <a:spcAft>
                <a:spcPts val="0"/>
              </a:spcAft>
              <a:buSzPts val="1400"/>
              <a:buChar char="○"/>
            </a:pPr>
            <a:r>
              <a:rPr lang="en"/>
              <a:t>Figure at right is severe worst case scenario</a:t>
            </a:r>
            <a:endParaRPr/>
          </a:p>
        </p:txBody>
      </p:sp>
      <p:sp>
        <p:nvSpPr>
          <p:cNvPr id="699" name="Google Shape;699;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0" name="Google Shape;700;p77"/>
          <p:cNvSpPr txBox="1"/>
          <p:nvPr/>
        </p:nvSpPr>
        <p:spPr>
          <a:xfrm>
            <a:off x="8080700" y="4134950"/>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3">
                  <a:extLst>
                    <a:ext uri="{A12FA001-AC4F-418D-AE19-62706E023703}">
                      <ahyp:hlinkClr val="tx"/>
                    </a:ext>
                  </a:extLst>
                </a:hlinkClick>
              </a:rPr>
              <a:t>Back</a:t>
            </a:r>
            <a:endParaRPr/>
          </a:p>
        </p:txBody>
      </p:sp>
      <p:pic>
        <p:nvPicPr>
          <p:cNvPr id="701" name="Google Shape;701;p77"/>
          <p:cNvPicPr preferRelativeResize="0"/>
          <p:nvPr/>
        </p:nvPicPr>
        <p:blipFill>
          <a:blip r:embed="rId4">
            <a:alphaModFix/>
          </a:blip>
          <a:stretch>
            <a:fillRect/>
          </a:stretch>
        </p:blipFill>
        <p:spPr>
          <a:xfrm>
            <a:off x="4572000" y="1071750"/>
            <a:ext cx="4380826" cy="241924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MDF </a:t>
            </a:r>
            <a:r>
              <a:rPr lang="en"/>
              <a:t>Structural</a:t>
            </a:r>
            <a:r>
              <a:rPr lang="en"/>
              <a:t> Analysis</a:t>
            </a:r>
            <a:endParaRPr/>
          </a:p>
        </p:txBody>
      </p:sp>
      <p:sp>
        <p:nvSpPr>
          <p:cNvPr id="707" name="Google Shape;707;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Max displacement of 0.014 mm</a:t>
            </a:r>
            <a:endParaRPr/>
          </a:p>
          <a:p>
            <a:pPr indent="-342900" lvl="0" marL="457200" rtl="0" algn="l">
              <a:spcBef>
                <a:spcPts val="0"/>
              </a:spcBef>
              <a:spcAft>
                <a:spcPts val="0"/>
              </a:spcAft>
              <a:buSzPts val="1800"/>
              <a:buChar char="●"/>
            </a:pPr>
            <a:r>
              <a:rPr lang="en"/>
              <a:t>FOS &gt; 100 everywhere</a:t>
            </a:r>
            <a:endParaRPr/>
          </a:p>
        </p:txBody>
      </p:sp>
      <p:sp>
        <p:nvSpPr>
          <p:cNvPr id="708" name="Google Shape;708;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09" name="Google Shape;709;p78"/>
          <p:cNvPicPr preferRelativeResize="0"/>
          <p:nvPr/>
        </p:nvPicPr>
        <p:blipFill>
          <a:blip r:embed="rId3">
            <a:alphaModFix/>
          </a:blip>
          <a:stretch>
            <a:fillRect/>
          </a:stretch>
        </p:blipFill>
        <p:spPr>
          <a:xfrm>
            <a:off x="2112100" y="1879575"/>
            <a:ext cx="6720200" cy="2689300"/>
          </a:xfrm>
          <a:prstGeom prst="rect">
            <a:avLst/>
          </a:prstGeom>
          <a:noFill/>
          <a:ln>
            <a:noFill/>
          </a:ln>
        </p:spPr>
      </p:pic>
      <p:sp>
        <p:nvSpPr>
          <p:cNvPr id="710" name="Google Shape;710;p78"/>
          <p:cNvSpPr txBox="1"/>
          <p:nvPr/>
        </p:nvSpPr>
        <p:spPr>
          <a:xfrm>
            <a:off x="353100" y="3996450"/>
            <a:ext cx="129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action="ppaction://hlinksldjump" r:id="rId4"/>
              </a:rPr>
              <a:t>Back</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Past Scaling Results</a:t>
            </a:r>
            <a:endParaRPr/>
          </a:p>
        </p:txBody>
      </p:sp>
      <p:sp>
        <p:nvSpPr>
          <p:cNvPr id="716" name="Google Shape;716;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7" name="Google Shape;717;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pic>
        <p:nvPicPr>
          <p:cNvPr id="718" name="Google Shape;718;p79"/>
          <p:cNvPicPr preferRelativeResize="0"/>
          <p:nvPr/>
        </p:nvPicPr>
        <p:blipFill>
          <a:blip r:embed="rId4">
            <a:alphaModFix/>
          </a:blip>
          <a:stretch>
            <a:fillRect/>
          </a:stretch>
        </p:blipFill>
        <p:spPr>
          <a:xfrm>
            <a:off x="1026325" y="1303400"/>
            <a:ext cx="7091357" cy="34164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 List</a:t>
            </a:r>
            <a:endParaRPr/>
          </a:p>
        </p:txBody>
      </p:sp>
      <p:sp>
        <p:nvSpPr>
          <p:cNvPr id="724" name="Google Shape;724;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725" name="Google Shape;725;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1200">
                <a:solidFill>
                  <a:srgbClr val="525155"/>
                </a:solidFill>
              </a:rPr>
              <a:t>RPLIDAR A2M8 360° Laser Scanner</a:t>
            </a:r>
            <a:endParaRPr sz="1200">
              <a:solidFill>
                <a:srgbClr val="525155"/>
              </a:solidFill>
            </a:endParaRPr>
          </a:p>
          <a:p>
            <a:pPr indent="0" lvl="0" marL="0" rtl="0" algn="l">
              <a:spcBef>
                <a:spcPts val="0"/>
              </a:spcBef>
              <a:spcAft>
                <a:spcPts val="0"/>
              </a:spcAft>
              <a:buNone/>
            </a:pPr>
            <a:r>
              <a:rPr lang="en" sz="1200">
                <a:solidFill>
                  <a:srgbClr val="000000"/>
                </a:solidFill>
              </a:rPr>
              <a:t>Component</a:t>
            </a:r>
            <a:endParaRPr sz="1200">
              <a:solidFill>
                <a:srgbClr val="000000"/>
              </a:solidFill>
            </a:endParaRPr>
          </a:p>
          <a:p>
            <a:pPr indent="0" lvl="0" marL="0" rtl="0" algn="l">
              <a:spcBef>
                <a:spcPts val="0"/>
              </a:spcBef>
              <a:spcAft>
                <a:spcPts val="0"/>
              </a:spcAft>
              <a:buNone/>
            </a:pPr>
            <a:r>
              <a:rPr lang="en" sz="1200">
                <a:solidFill>
                  <a:srgbClr val="000000"/>
                </a:solidFill>
              </a:rPr>
              <a:t>1mx1m Linear Rail Gantry</a:t>
            </a:r>
            <a:endParaRPr sz="1200">
              <a:solidFill>
                <a:srgbClr val="000000"/>
              </a:solidFill>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graphicFrame>
        <p:nvGraphicFramePr>
          <p:cNvPr id="727" name="Google Shape;727;p80"/>
          <p:cNvGraphicFramePr/>
          <p:nvPr/>
        </p:nvGraphicFramePr>
        <p:xfrm>
          <a:off x="311700" y="1152475"/>
          <a:ext cx="3000000" cy="3000000"/>
        </p:xfrm>
        <a:graphic>
          <a:graphicData uri="http://schemas.openxmlformats.org/drawingml/2006/table">
            <a:tbl>
              <a:tblPr>
                <a:noFill/>
                <a:tableStyleId>{21BBB8C6-3704-4B68-8199-9C6065EE1FBC}</a:tableStyleId>
              </a:tblPr>
              <a:tblGrid>
                <a:gridCol w="3067150"/>
              </a:tblGrid>
              <a:tr h="260950">
                <a:tc>
                  <a:txBody>
                    <a:bodyPr/>
                    <a:lstStyle/>
                    <a:p>
                      <a:pPr indent="0" lvl="0" marL="0" rtl="0" algn="l">
                        <a:lnSpc>
                          <a:spcPct val="115000"/>
                        </a:lnSpc>
                        <a:spcBef>
                          <a:spcPts val="0"/>
                        </a:spcBef>
                        <a:spcAft>
                          <a:spcPts val="0"/>
                        </a:spcAft>
                        <a:buNone/>
                      </a:pPr>
                      <a:r>
                        <a:rPr b="1" lang="en" sz="1200"/>
                        <a:t>Testing Environment</a:t>
                      </a:r>
                      <a:endParaRPr b="1"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T-Slot Framing</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96900">
                <a:tc>
                  <a:txBody>
                    <a:bodyPr/>
                    <a:lstStyle/>
                    <a:p>
                      <a:pPr indent="0" lvl="0" marL="0" rtl="0" algn="l">
                        <a:lnSpc>
                          <a:spcPct val="115000"/>
                        </a:lnSpc>
                        <a:spcBef>
                          <a:spcPts val="0"/>
                        </a:spcBef>
                        <a:spcAft>
                          <a:spcPts val="0"/>
                        </a:spcAft>
                        <a:buNone/>
                      </a:pPr>
                      <a:r>
                        <a:rPr lang="en" sz="800"/>
                        <a:t>Anti-Slit Leveling Mount</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Uncoated High-speed Steel Tap</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Silver Corner Bracket Large</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Silver Corner Bracket Small</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Hanger for Solid Panels (Wall Bracket)</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4675">
                <a:tc>
                  <a:txBody>
                    <a:bodyPr/>
                    <a:lstStyle/>
                    <a:p>
                      <a:pPr indent="0" lvl="0" marL="0" rtl="0" algn="l">
                        <a:lnSpc>
                          <a:spcPct val="115000"/>
                        </a:lnSpc>
                        <a:spcBef>
                          <a:spcPts val="0"/>
                        </a:spcBef>
                        <a:spcAft>
                          <a:spcPts val="0"/>
                        </a:spcAft>
                        <a:buNone/>
                      </a:pPr>
                      <a:r>
                        <a:rPr lang="en" sz="800"/>
                        <a:t>End-Feed Single Nut w/ Button Head</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Inline Pivot</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T-Slot Framing</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MDF</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Ramp</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0225">
                <a:tc>
                  <a:txBody>
                    <a:bodyPr/>
                    <a:lstStyle/>
                    <a:p>
                      <a:pPr indent="0" lvl="0" marL="0" rtl="0" algn="l">
                        <a:lnSpc>
                          <a:spcPct val="115000"/>
                        </a:lnSpc>
                        <a:spcBef>
                          <a:spcPts val="0"/>
                        </a:spcBef>
                        <a:spcAft>
                          <a:spcPts val="0"/>
                        </a:spcAft>
                        <a:buNone/>
                      </a:pPr>
                      <a:r>
                        <a:rPr lang="en" sz="800"/>
                        <a:t>Wall</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r h="278350">
                <a:tc>
                  <a:txBody>
                    <a:bodyPr/>
                    <a:lstStyle/>
                    <a:p>
                      <a:pPr indent="0" lvl="0" marL="0" rtl="0" algn="l">
                        <a:lnSpc>
                          <a:spcPct val="115000"/>
                        </a:lnSpc>
                        <a:spcBef>
                          <a:spcPts val="0"/>
                        </a:spcBef>
                        <a:spcAft>
                          <a:spcPts val="0"/>
                        </a:spcAft>
                        <a:buNone/>
                      </a:pPr>
                      <a:r>
                        <a:rPr lang="en" sz="800">
                          <a:solidFill>
                            <a:srgbClr val="1D1C1D"/>
                          </a:solidFill>
                        </a:rPr>
                        <a:t>Fastening hardware</a:t>
                      </a:r>
                      <a:endParaRPr sz="800">
                        <a:solidFill>
                          <a:srgbClr val="1D1C1D"/>
                        </a:solidFill>
                      </a:endParaRPr>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9D2E9"/>
                    </a:solidFill>
                  </a:tcPr>
                </a:tc>
              </a:tr>
            </a:tbl>
          </a:graphicData>
        </a:graphic>
      </p:graphicFrame>
      <p:graphicFrame>
        <p:nvGraphicFramePr>
          <p:cNvPr id="728" name="Google Shape;728;p80"/>
          <p:cNvGraphicFramePr/>
          <p:nvPr/>
        </p:nvGraphicFramePr>
        <p:xfrm>
          <a:off x="3621313" y="1152450"/>
          <a:ext cx="3000000" cy="3000000"/>
        </p:xfrm>
        <a:graphic>
          <a:graphicData uri="http://schemas.openxmlformats.org/drawingml/2006/table">
            <a:tbl>
              <a:tblPr>
                <a:noFill/>
                <a:tableStyleId>{21BBB8C6-3704-4B68-8199-9C6065EE1FBC}</a:tableStyleId>
              </a:tblPr>
              <a:tblGrid>
                <a:gridCol w="2241925"/>
              </a:tblGrid>
              <a:tr h="251200">
                <a:tc>
                  <a:txBody>
                    <a:bodyPr/>
                    <a:lstStyle/>
                    <a:p>
                      <a:pPr indent="0" lvl="0" marL="0" rtl="0" algn="l">
                        <a:lnSpc>
                          <a:spcPct val="115000"/>
                        </a:lnSpc>
                        <a:spcBef>
                          <a:spcPts val="0"/>
                        </a:spcBef>
                        <a:spcAft>
                          <a:spcPts val="0"/>
                        </a:spcAft>
                        <a:buNone/>
                      </a:pPr>
                      <a:r>
                        <a:rPr b="1" lang="en" sz="1200"/>
                        <a:t>Electronics</a:t>
                      </a:r>
                      <a:endParaRPr b="1"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27875">
                <a:tc>
                  <a:txBody>
                    <a:bodyPr/>
                    <a:lstStyle/>
                    <a:p>
                      <a:pPr indent="0" lvl="0" marL="0" rtl="0" algn="l">
                        <a:lnSpc>
                          <a:spcPct val="115000"/>
                        </a:lnSpc>
                        <a:spcBef>
                          <a:spcPts val="0"/>
                        </a:spcBef>
                        <a:spcAft>
                          <a:spcPts val="0"/>
                        </a:spcAft>
                        <a:buNone/>
                      </a:pPr>
                      <a:r>
                        <a:rPr lang="en" sz="800"/>
                        <a:t>CL57T Closed Loop Stepper Driver</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27875">
                <a:tc>
                  <a:txBody>
                    <a:bodyPr/>
                    <a:lstStyle/>
                    <a:p>
                      <a:pPr indent="0" lvl="0" marL="0" rtl="0" algn="l">
                        <a:lnSpc>
                          <a:spcPct val="115000"/>
                        </a:lnSpc>
                        <a:spcBef>
                          <a:spcPts val="0"/>
                        </a:spcBef>
                        <a:spcAft>
                          <a:spcPts val="0"/>
                        </a:spcAft>
                        <a:buNone/>
                      </a:pPr>
                      <a:r>
                        <a:rPr lang="en" sz="800"/>
                        <a:t>RS232 Adapter Cable to USB 2.0</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14750">
                <a:tc>
                  <a:txBody>
                    <a:bodyPr/>
                    <a:lstStyle/>
                    <a:p>
                      <a:pPr indent="0" lvl="0" marL="0" rtl="0" algn="l">
                        <a:lnSpc>
                          <a:spcPct val="115000"/>
                        </a:lnSpc>
                        <a:spcBef>
                          <a:spcPts val="0"/>
                        </a:spcBef>
                        <a:spcAft>
                          <a:spcPts val="0"/>
                        </a:spcAft>
                        <a:buNone/>
                      </a:pPr>
                      <a:r>
                        <a:rPr lang="en" sz="800"/>
                        <a:t>Switching power supply - 400W, 36V,11A</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199850">
                <a:tc>
                  <a:txBody>
                    <a:bodyPr/>
                    <a:lstStyle/>
                    <a:p>
                      <a:pPr indent="0" lvl="0" marL="0" rtl="0" algn="l">
                        <a:lnSpc>
                          <a:spcPct val="115000"/>
                        </a:lnSpc>
                        <a:spcBef>
                          <a:spcPts val="0"/>
                        </a:spcBef>
                        <a:spcAft>
                          <a:spcPts val="0"/>
                        </a:spcAft>
                        <a:buNone/>
                      </a:pPr>
                      <a:r>
                        <a:rPr lang="en" sz="800"/>
                        <a:t>Switching power supply - 100W, 24V, 4.5A</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Arduino Mega 2560</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Arduino cable</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Power plug to pigtail</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27875">
                <a:tc>
                  <a:txBody>
                    <a:bodyPr/>
                    <a:lstStyle/>
                    <a:p>
                      <a:pPr indent="0" lvl="0" marL="0" rtl="0" algn="l">
                        <a:lnSpc>
                          <a:spcPct val="115000"/>
                        </a:lnSpc>
                        <a:spcBef>
                          <a:spcPts val="0"/>
                        </a:spcBef>
                        <a:spcAft>
                          <a:spcPts val="0"/>
                        </a:spcAft>
                        <a:buNone/>
                      </a:pPr>
                      <a:r>
                        <a:rPr lang="en" sz="800"/>
                        <a:t>12 gauge wire (100 ft)</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27875">
                <a:tc>
                  <a:txBody>
                    <a:bodyPr/>
                    <a:lstStyle/>
                    <a:p>
                      <a:pPr indent="0" lvl="0" marL="0" rtl="0" algn="l">
                        <a:lnSpc>
                          <a:spcPct val="115000"/>
                        </a:lnSpc>
                        <a:spcBef>
                          <a:spcPts val="0"/>
                        </a:spcBef>
                        <a:spcAft>
                          <a:spcPts val="0"/>
                        </a:spcAft>
                        <a:buNone/>
                      </a:pPr>
                      <a:r>
                        <a:rPr lang="en" sz="800"/>
                        <a:t>24 gauge wire (100 ft)</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Shielding wire mesh</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12 fan</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Switch</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5V wall adapter</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Power receptacle</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PCBs</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27875">
                <a:tc>
                  <a:txBody>
                    <a:bodyPr/>
                    <a:lstStyle/>
                    <a:p>
                      <a:pPr indent="0" lvl="0" marL="0" rtl="0" algn="l">
                        <a:lnSpc>
                          <a:spcPct val="115000"/>
                        </a:lnSpc>
                        <a:spcBef>
                          <a:spcPts val="0"/>
                        </a:spcBef>
                        <a:spcAft>
                          <a:spcPts val="0"/>
                        </a:spcAft>
                        <a:buNone/>
                      </a:pPr>
                      <a:r>
                        <a:rPr lang="en" sz="800">
                          <a:solidFill>
                            <a:srgbClr val="1D1C1D"/>
                          </a:solidFill>
                        </a:rPr>
                        <a:t>Mesh for electronics enclosure</a:t>
                      </a:r>
                      <a:endParaRPr sz="800">
                        <a:solidFill>
                          <a:srgbClr val="1D1C1D"/>
                        </a:solidFill>
                      </a:endParaRPr>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200800">
                <a:tc>
                  <a:txBody>
                    <a:bodyPr/>
                    <a:lstStyle/>
                    <a:p>
                      <a:pPr indent="0" lvl="0" marL="0" rtl="0" algn="l">
                        <a:lnSpc>
                          <a:spcPct val="115000"/>
                        </a:lnSpc>
                        <a:spcBef>
                          <a:spcPts val="0"/>
                        </a:spcBef>
                        <a:spcAft>
                          <a:spcPts val="0"/>
                        </a:spcAft>
                        <a:buNone/>
                      </a:pPr>
                      <a:r>
                        <a:rPr lang="en" sz="800"/>
                        <a:t>Extra Connections</a:t>
                      </a:r>
                      <a:endParaRPr sz="8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bl>
          </a:graphicData>
        </a:graphic>
      </p:graphicFrame>
      <p:graphicFrame>
        <p:nvGraphicFramePr>
          <p:cNvPr id="729" name="Google Shape;729;p80"/>
          <p:cNvGraphicFramePr/>
          <p:nvPr/>
        </p:nvGraphicFramePr>
        <p:xfrm>
          <a:off x="6105725" y="1152470"/>
          <a:ext cx="3000000" cy="3000000"/>
        </p:xfrm>
        <a:graphic>
          <a:graphicData uri="http://schemas.openxmlformats.org/drawingml/2006/table">
            <a:tbl>
              <a:tblPr>
                <a:noFill/>
                <a:tableStyleId>{21BBB8C6-3704-4B68-8199-9C6065EE1FBC}</a:tableStyleId>
              </a:tblPr>
              <a:tblGrid>
                <a:gridCol w="2726600"/>
              </a:tblGrid>
              <a:tr h="208575">
                <a:tc>
                  <a:txBody>
                    <a:bodyPr/>
                    <a:lstStyle/>
                    <a:p>
                      <a:pPr indent="0" lvl="0" marL="0" rtl="0" algn="l">
                        <a:spcBef>
                          <a:spcPts val="0"/>
                        </a:spcBef>
                        <a:spcAft>
                          <a:spcPts val="0"/>
                        </a:spcAft>
                        <a:buNone/>
                      </a:pPr>
                      <a:r>
                        <a:rPr b="1" lang="en"/>
                        <a:t>Sensor</a:t>
                      </a:r>
                      <a:endParaRPr b="1"/>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0E0E3"/>
                    </a:solidFill>
                  </a:tcPr>
                </a:tc>
              </a:tr>
              <a:tr h="473350">
                <a:tc>
                  <a:txBody>
                    <a:bodyPr/>
                    <a:lstStyle/>
                    <a:p>
                      <a:pPr indent="0" lvl="0" marL="0" rtl="0" algn="l">
                        <a:lnSpc>
                          <a:spcPct val="115000"/>
                        </a:lnSpc>
                        <a:spcBef>
                          <a:spcPts val="0"/>
                        </a:spcBef>
                        <a:spcAft>
                          <a:spcPts val="0"/>
                        </a:spcAft>
                        <a:buNone/>
                      </a:pPr>
                      <a:r>
                        <a:rPr lang="en" sz="1200"/>
                        <a:t>RPLIDAR A2M8 360° Laser Scanner</a:t>
                      </a:r>
                      <a:endParaRPr sz="12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0E0E3"/>
                    </a:solidFill>
                  </a:tcPr>
                </a:tc>
              </a:tr>
            </a:tbl>
          </a:graphicData>
        </a:graphic>
      </p:graphicFrame>
      <p:graphicFrame>
        <p:nvGraphicFramePr>
          <p:cNvPr id="730" name="Google Shape;730;p80"/>
          <p:cNvGraphicFramePr/>
          <p:nvPr/>
        </p:nvGraphicFramePr>
        <p:xfrm>
          <a:off x="6105725" y="2250770"/>
          <a:ext cx="3000000" cy="3000000"/>
        </p:xfrm>
        <a:graphic>
          <a:graphicData uri="http://schemas.openxmlformats.org/drawingml/2006/table">
            <a:tbl>
              <a:tblPr>
                <a:noFill/>
                <a:tableStyleId>{21BBB8C6-3704-4B68-8199-9C6065EE1FBC}</a:tableStyleId>
              </a:tblPr>
              <a:tblGrid>
                <a:gridCol w="2726600"/>
              </a:tblGrid>
              <a:tr h="191375">
                <a:tc>
                  <a:txBody>
                    <a:bodyPr/>
                    <a:lstStyle/>
                    <a:p>
                      <a:pPr indent="0" lvl="0" marL="0" rtl="0" algn="l">
                        <a:spcBef>
                          <a:spcPts val="0"/>
                        </a:spcBef>
                        <a:spcAft>
                          <a:spcPts val="0"/>
                        </a:spcAft>
                        <a:buNone/>
                      </a:pPr>
                      <a:r>
                        <a:rPr b="1" lang="en"/>
                        <a:t>Maneuvering</a:t>
                      </a:r>
                      <a:endParaRPr b="1"/>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CE5CD"/>
                    </a:solidFill>
                  </a:tcPr>
                </a:tc>
              </a:tr>
              <a:tr h="434275">
                <a:tc>
                  <a:txBody>
                    <a:bodyPr/>
                    <a:lstStyle/>
                    <a:p>
                      <a:pPr indent="0" lvl="0" marL="0" rtl="0" algn="l">
                        <a:lnSpc>
                          <a:spcPct val="115000"/>
                        </a:lnSpc>
                        <a:spcBef>
                          <a:spcPts val="0"/>
                        </a:spcBef>
                        <a:spcAft>
                          <a:spcPts val="0"/>
                        </a:spcAft>
                        <a:buNone/>
                      </a:pPr>
                      <a:r>
                        <a:rPr lang="en" sz="1200"/>
                        <a:t>1mx1m Linear Rail Gantry</a:t>
                      </a:r>
                      <a:endParaRPr sz="1200"/>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CE5CD"/>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Objectives</a:t>
            </a:r>
            <a:endParaRPr/>
          </a:p>
        </p:txBody>
      </p:sp>
      <p:sp>
        <p:nvSpPr>
          <p:cNvPr id="230" name="Google Shape;230;p27"/>
          <p:cNvSpPr txBox="1"/>
          <p:nvPr>
            <p:ph idx="1" type="body"/>
          </p:nvPr>
        </p:nvSpPr>
        <p:spPr>
          <a:xfrm>
            <a:off x="311700" y="1152475"/>
            <a:ext cx="816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Implement p</a:t>
            </a:r>
            <a:r>
              <a:rPr lang="en" sz="1700"/>
              <a:t>hysical 2D demonstration that implements a </a:t>
            </a:r>
            <a:r>
              <a:rPr b="1" lang="en" sz="1700"/>
              <a:t>detect and react </a:t>
            </a:r>
            <a:r>
              <a:rPr lang="en" sz="1700"/>
              <a:t>algorithm</a:t>
            </a:r>
            <a:endParaRPr sz="1700"/>
          </a:p>
          <a:p>
            <a:pPr indent="-342900" lvl="0" marL="457200" rtl="0" algn="l">
              <a:spcBef>
                <a:spcPts val="1600"/>
              </a:spcBef>
              <a:spcAft>
                <a:spcPts val="0"/>
              </a:spcAft>
              <a:buSzPts val="1800"/>
              <a:buChar char="●"/>
            </a:pPr>
            <a:r>
              <a:rPr b="1" lang="en"/>
              <a:t>Detect </a:t>
            </a:r>
            <a:r>
              <a:rPr lang="en"/>
              <a:t>foreign incoming object in detection space of testing environment</a:t>
            </a:r>
            <a:endParaRPr/>
          </a:p>
          <a:p>
            <a:pPr indent="-342900" lvl="0" marL="457200" rtl="0" algn="l">
              <a:spcBef>
                <a:spcPts val="1600"/>
              </a:spcBef>
              <a:spcAft>
                <a:spcPts val="0"/>
              </a:spcAft>
              <a:buSzPts val="1800"/>
              <a:buChar char="●"/>
            </a:pPr>
            <a:r>
              <a:rPr lang="en"/>
              <a:t>Perform </a:t>
            </a:r>
            <a:r>
              <a:rPr b="1" lang="en"/>
              <a:t>s</a:t>
            </a:r>
            <a:r>
              <a:rPr b="1" lang="en"/>
              <a:t>tate estimation</a:t>
            </a:r>
            <a:r>
              <a:rPr lang="en"/>
              <a:t> and motion prediction of foreign object</a:t>
            </a:r>
            <a:endParaRPr/>
          </a:p>
          <a:p>
            <a:pPr indent="-342900" lvl="0" marL="457200" rtl="0" algn="l">
              <a:spcBef>
                <a:spcPts val="1600"/>
              </a:spcBef>
              <a:spcAft>
                <a:spcPts val="0"/>
              </a:spcAft>
              <a:buSzPts val="1800"/>
              <a:buChar char="●"/>
            </a:pPr>
            <a:r>
              <a:rPr lang="en"/>
              <a:t>Develop </a:t>
            </a:r>
            <a:r>
              <a:rPr b="1" lang="en"/>
              <a:t>c</a:t>
            </a:r>
            <a:r>
              <a:rPr b="1" lang="en"/>
              <a:t>ontrol law </a:t>
            </a:r>
            <a:r>
              <a:rPr lang="en"/>
              <a:t>that </a:t>
            </a:r>
            <a:r>
              <a:rPr lang="en"/>
              <a:t>determines </a:t>
            </a:r>
            <a:r>
              <a:rPr b="1" lang="en"/>
              <a:t>reaction</a:t>
            </a:r>
            <a:r>
              <a:rPr lang="en"/>
              <a:t> </a:t>
            </a:r>
            <a:r>
              <a:rPr b="1" lang="en"/>
              <a:t>maneuver </a:t>
            </a:r>
            <a:r>
              <a:rPr lang="en"/>
              <a:t>in relative frame while</a:t>
            </a:r>
            <a:r>
              <a:rPr lang="en"/>
              <a:t> </a:t>
            </a:r>
            <a:r>
              <a:rPr lang="en"/>
              <a:t>mimicking</a:t>
            </a:r>
            <a:r>
              <a:rPr lang="en"/>
              <a:t> thruster motion</a:t>
            </a:r>
            <a:endParaRPr/>
          </a:p>
          <a:p>
            <a:pPr indent="-342900" lvl="0" marL="457200" rtl="0" algn="l">
              <a:spcBef>
                <a:spcPts val="1600"/>
              </a:spcBef>
              <a:spcAft>
                <a:spcPts val="1600"/>
              </a:spcAft>
              <a:buSzPts val="1800"/>
              <a:buChar char="●"/>
            </a:pPr>
            <a:r>
              <a:rPr b="1" lang="en"/>
              <a:t>Prove </a:t>
            </a:r>
            <a:r>
              <a:rPr lang="en"/>
              <a:t>control law against various collision scenarios</a:t>
            </a:r>
            <a:endParaRPr/>
          </a:p>
        </p:txBody>
      </p:sp>
      <p:sp>
        <p:nvSpPr>
          <p:cNvPr id="231" name="Google Shape;23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736" name="Google Shape;736;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37" name="Google Shape;737;p81"/>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327000"/>
                <a:gridCol w="1083775"/>
                <a:gridCol w="1252050"/>
                <a:gridCol w="1252050"/>
              </a:tblGrid>
              <a:tr h="284150">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Description</a:t>
                      </a:r>
                      <a:endParaRPr b="1"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tc>
              </a:tr>
              <a:tr h="845225">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A</a:t>
                      </a:r>
                      <a:endParaRPr sz="9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Structural Failure</a:t>
                      </a:r>
                      <a:endParaRPr sz="800">
                        <a:latin typeface="Times New Roman"/>
                        <a:ea typeface="Times New Roman"/>
                        <a:cs typeface="Times New Roman"/>
                        <a:sym typeface="Times New Roman"/>
                      </a:endParaRPr>
                    </a:p>
                    <a:p>
                      <a:pPr indent="0" lvl="0" marL="0" rtl="0" algn="ctr">
                        <a:spcBef>
                          <a:spcPts val="0"/>
                        </a:spcBef>
                        <a:spcAft>
                          <a:spcPts val="0"/>
                        </a:spcAft>
                        <a:buNone/>
                      </a:pPr>
                      <a:r>
                        <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Failure or breakage of either the ramp system, MDF platform, structural supports, or gantry system.</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Analytic structural analysis performed on all built components, IGUS load analysis and solidworks load analysis of the entire system.</a:t>
                      </a:r>
                      <a:endParaRPr sz="800">
                        <a:latin typeface="Times New Roman"/>
                        <a:ea typeface="Times New Roman"/>
                        <a:cs typeface="Times New Roman"/>
                        <a:sym typeface="Times New Roman"/>
                      </a:endParaRPr>
                    </a:p>
                  </a:txBody>
                  <a:tcPr marT="63500" marB="63500" marR="63500" marL="63500"/>
                </a:tc>
              </a:tr>
              <a:tr h="598125">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B</a:t>
                      </a:r>
                      <a:endParaRPr sz="9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COVID Shutdown</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Spike in COVID cases that requires partial or complete shutdown of project operations.</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None</a:t>
                      </a:r>
                      <a:endParaRPr sz="800">
                        <a:latin typeface="Times New Roman"/>
                        <a:ea typeface="Times New Roman"/>
                        <a:cs typeface="Times New Roman"/>
                        <a:sym typeface="Times New Roman"/>
                      </a:endParaRPr>
                    </a:p>
                  </a:txBody>
                  <a:tcPr marT="63500" marB="63500" marR="63500" marL="63500"/>
                </a:tc>
              </a:tr>
              <a:tr h="758025">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C</a:t>
                      </a:r>
                      <a:endParaRPr sz="9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Shipping Delays</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Shipment of Gantry from IGUS is delayed or severely delayed due to COVID conditions or unforeseen circumstances.</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Early order of Gantry with estimated lead time of 4-6 weeks gives several week margin before the beginning of the semester.</a:t>
                      </a:r>
                      <a:endParaRPr sz="800">
                        <a:latin typeface="Times New Roman"/>
                        <a:ea typeface="Times New Roman"/>
                        <a:cs typeface="Times New Roman"/>
                        <a:sym typeface="Times New Roman"/>
                      </a:endParaRPr>
                    </a:p>
                  </a:txBody>
                  <a:tcPr marT="63500" marB="63500" marR="63500" marL="63500"/>
                </a:tc>
              </a:tr>
              <a:tr h="758025">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D</a:t>
                      </a:r>
                      <a:endParaRPr sz="9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Shorting Electronics</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Surging or misconnecting electronics in a way that destroys or damages damages beyond repair.</a:t>
                      </a:r>
                      <a:endParaRPr sz="8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Careful research into electronics design and verification of proper connections by subject matter experts preceding testing.</a:t>
                      </a:r>
                      <a:endParaRPr sz="800">
                        <a:latin typeface="Times New Roman"/>
                        <a:ea typeface="Times New Roman"/>
                        <a:cs typeface="Times New Roman"/>
                        <a:sym typeface="Times New Roman"/>
                      </a:endParaRPr>
                    </a:p>
                  </a:txBody>
                  <a:tcPr marT="63500" marB="63500" marR="63500" marL="63500"/>
                </a:tc>
              </a:tr>
            </a:tbl>
          </a:graphicData>
        </a:graphic>
      </p:graphicFrame>
      <p:graphicFrame>
        <p:nvGraphicFramePr>
          <p:cNvPr id="738" name="Google Shape;738;p81"/>
          <p:cNvGraphicFramePr/>
          <p:nvPr/>
        </p:nvGraphicFramePr>
        <p:xfrm>
          <a:off x="4280975" y="1959395"/>
          <a:ext cx="3000000" cy="3000000"/>
        </p:xfrm>
        <a:graphic>
          <a:graphicData uri="http://schemas.openxmlformats.org/drawingml/2006/table">
            <a:tbl>
              <a:tblPr>
                <a:noFill/>
                <a:tableStyleId>{290A6DE7-3DD1-4424-A1CB-4434118F401E}</a:tableStyleId>
              </a:tblPr>
              <a:tblGrid>
                <a:gridCol w="615025"/>
                <a:gridCol w="807600"/>
                <a:gridCol w="580100"/>
                <a:gridCol w="701700"/>
                <a:gridCol w="709600"/>
                <a:gridCol w="693850"/>
                <a:gridCol w="701700"/>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91100">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B</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r>
                        <a:rPr lang="en" sz="1000">
                          <a:latin typeface="Times New Roman"/>
                          <a:ea typeface="Times New Roman"/>
                          <a:cs typeface="Times New Roman"/>
                          <a:sym typeface="Times New Roman"/>
                        </a:rPr>
                        <a:t>,J,K,T</a:t>
                      </a:r>
                      <a:endParaRPr sz="1000">
                        <a:latin typeface="Times New Roman"/>
                        <a:ea typeface="Times New Roman"/>
                        <a:cs typeface="Times New Roman"/>
                        <a:sym typeface="Times New Roman"/>
                      </a:endParaRPr>
                    </a:p>
                  </a:txBody>
                  <a:tcPr marT="63500" marB="63500" marR="63500" marL="63500">
                    <a:solidFill>
                      <a:srgbClr val="FFFF00"/>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C</a:t>
                      </a: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A</a:t>
                      </a:r>
                      <a:r>
                        <a:rPr lang="en" sz="1000">
                          <a:latin typeface="Times New Roman"/>
                          <a:ea typeface="Times New Roman"/>
                          <a:cs typeface="Times New Roman"/>
                          <a:sym typeface="Times New Roman"/>
                        </a:rPr>
                        <a:t>,E,G</a:t>
                      </a:r>
                      <a:endParaRPr sz="1000">
                        <a:latin typeface="Times New Roman"/>
                        <a:ea typeface="Times New Roman"/>
                        <a:cs typeface="Times New Roman"/>
                        <a:sym typeface="Times New Roman"/>
                      </a:endParaRPr>
                    </a:p>
                  </a:txBody>
                  <a:tcPr marT="63500" marB="63500" marR="63500" marL="63500">
                    <a:solidFill>
                      <a:srgbClr val="8AD16A"/>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D</a:t>
                      </a:r>
                      <a:endParaRPr b="1"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a:t>
                      </a:r>
                      <a:r>
                        <a:rPr lang="en" sz="1000">
                          <a:latin typeface="Times New Roman"/>
                          <a:ea typeface="Times New Roman"/>
                          <a:cs typeface="Times New Roman"/>
                          <a:sym typeface="Times New Roman"/>
                        </a:rPr>
                        <a:t>,N,O</a:t>
                      </a:r>
                      <a:endParaRPr sz="1000">
                        <a:latin typeface="Times New Roman"/>
                        <a:ea typeface="Times New Roman"/>
                        <a:cs typeface="Times New Roman"/>
                        <a:sym typeface="Times New Roman"/>
                      </a:endParaRPr>
                    </a:p>
                  </a:txBody>
                  <a:tcPr marT="63500" marB="63500" marR="63500" marL="63500">
                    <a:solidFill>
                      <a:srgbClr val="8AD16A"/>
                    </a:solidFill>
                  </a:tcPr>
                </a:tc>
              </a:tr>
              <a:tr h="491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H</a:t>
                      </a:r>
                      <a:r>
                        <a:rPr lang="en" sz="1000">
                          <a:latin typeface="Times New Roman"/>
                          <a:ea typeface="Times New Roman"/>
                          <a:cs typeface="Times New Roman"/>
                          <a:sym typeface="Times New Roman"/>
                        </a:rPr>
                        <a:t>,Q,R</a:t>
                      </a:r>
                      <a:endParaRPr sz="1000">
                        <a:latin typeface="Times New Roman"/>
                        <a:ea typeface="Times New Roman"/>
                        <a:cs typeface="Times New Roman"/>
                        <a:sym typeface="Times New Roman"/>
                      </a:endParaRPr>
                    </a:p>
                  </a:txBody>
                  <a:tcPr marT="63500" marB="63500" marR="63500" marL="63500">
                    <a:solidFill>
                      <a:srgbClr val="8AD16A"/>
                    </a:solidFill>
                  </a:tcPr>
                </a:tc>
              </a:tr>
            </a:tbl>
          </a:graphicData>
        </a:graphic>
      </p:graphicFrame>
      <p:graphicFrame>
        <p:nvGraphicFramePr>
          <p:cNvPr id="739" name="Google Shape;739;p81"/>
          <p:cNvGraphicFramePr/>
          <p:nvPr/>
        </p:nvGraphicFramePr>
        <p:xfrm>
          <a:off x="4514063"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
        <p:nvSpPr>
          <p:cNvPr id="740" name="Google Shape;740;p81"/>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746" name="Google Shape;746;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47" name="Google Shape;747;p82"/>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328375"/>
                <a:gridCol w="1072050"/>
                <a:gridCol w="1238525"/>
                <a:gridCol w="1238525"/>
              </a:tblGrid>
              <a:tr h="256950">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Description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76430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E</a:t>
                      </a:r>
                      <a:endParaRPr sz="9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Shorting Motors</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Surging or misconnecting motors in a way that destroys or damages them beyond repair.</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Careful attention will be given to motor design specifications and power sources. </a:t>
                      </a:r>
                      <a:endParaRPr sz="800">
                        <a:highlight>
                          <a:srgbClr val="FFFF00"/>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320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F</a:t>
                      </a:r>
                      <a:endParaRPr sz="9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Weather Interference</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Adverse weather conditions that prevent meeting, access to facilities, or testing.</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Significant time buffer accounted for to ease stress on time constraints.</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653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G</a:t>
                      </a:r>
                      <a:endParaRPr sz="9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Medical or Personal Emergency</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A team member becomes ill or suffers from some other personal emergency that prohibits or serves as a serious obstacle to them continuing work on the project.</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Safety precautions taken by all members to avoid illness, subsystems filled with enough people to replace if a subsystem leader or someone in that subsystem can no longer continue.</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5425">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H</a:t>
                      </a:r>
                      <a:endParaRPr sz="9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Communication Losses</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Packets are lost at a rate that makes full operation of the system fail.</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latin typeface="Times New Roman"/>
                          <a:ea typeface="Times New Roman"/>
                          <a:cs typeface="Times New Roman"/>
                          <a:sym typeface="Times New Roman"/>
                        </a:rPr>
                        <a:t>Ensuring connections are fully correct and that better connections are created if needed.</a:t>
                      </a:r>
                      <a:endParaRPr sz="8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748" name="Google Shape;748;p82"/>
          <p:cNvGraphicFramePr/>
          <p:nvPr/>
        </p:nvGraphicFramePr>
        <p:xfrm>
          <a:off x="4280975" y="1959395"/>
          <a:ext cx="3000000" cy="3000000"/>
        </p:xfrm>
        <a:graphic>
          <a:graphicData uri="http://schemas.openxmlformats.org/drawingml/2006/table">
            <a:tbl>
              <a:tblPr>
                <a:noFill/>
                <a:tableStyleId>{290A6DE7-3DD1-4424-A1CB-4434118F401E}</a:tableStyleId>
              </a:tblPr>
              <a:tblGrid>
                <a:gridCol w="615025"/>
                <a:gridCol w="807600"/>
                <a:gridCol w="580100"/>
                <a:gridCol w="701700"/>
                <a:gridCol w="709600"/>
                <a:gridCol w="693850"/>
                <a:gridCol w="701700"/>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91100">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r>
                        <a:rPr lang="en" sz="1000">
                          <a:latin typeface="Times New Roman"/>
                          <a:ea typeface="Times New Roman"/>
                          <a:cs typeface="Times New Roman"/>
                          <a:sym typeface="Times New Roman"/>
                        </a:rPr>
                        <a:t>,J,K,T</a:t>
                      </a:r>
                      <a:endParaRPr sz="1000">
                        <a:latin typeface="Times New Roman"/>
                        <a:ea typeface="Times New Roman"/>
                        <a:cs typeface="Times New Roman"/>
                        <a:sym typeface="Times New Roman"/>
                      </a:endParaRPr>
                    </a:p>
                  </a:txBody>
                  <a:tcPr marT="63500" marB="63500" marR="63500" marL="63500">
                    <a:solidFill>
                      <a:srgbClr val="FFFF00"/>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A</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E</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G</a:t>
                      </a:r>
                      <a:endParaRPr b="1" sz="1000">
                        <a:latin typeface="Times New Roman"/>
                        <a:ea typeface="Times New Roman"/>
                        <a:cs typeface="Times New Roman"/>
                        <a:sym typeface="Times New Roman"/>
                      </a:endParaRPr>
                    </a:p>
                  </a:txBody>
                  <a:tcPr marT="63500" marB="63500" marR="63500" marL="63500">
                    <a:solidFill>
                      <a:srgbClr val="8AD16A"/>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F</a:t>
                      </a:r>
                      <a:endParaRPr b="1"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a:t>
                      </a:r>
                      <a:r>
                        <a:rPr lang="en" sz="1000">
                          <a:latin typeface="Times New Roman"/>
                          <a:ea typeface="Times New Roman"/>
                          <a:cs typeface="Times New Roman"/>
                          <a:sym typeface="Times New Roman"/>
                        </a:rPr>
                        <a:t>,N,O</a:t>
                      </a:r>
                      <a:endParaRPr sz="1000">
                        <a:latin typeface="Times New Roman"/>
                        <a:ea typeface="Times New Roman"/>
                        <a:cs typeface="Times New Roman"/>
                        <a:sym typeface="Times New Roman"/>
                      </a:endParaRPr>
                    </a:p>
                  </a:txBody>
                  <a:tcPr marT="63500" marB="63500" marR="63500" marL="63500">
                    <a:solidFill>
                      <a:srgbClr val="8AD16A"/>
                    </a:solidFill>
                  </a:tcPr>
                </a:tc>
              </a:tr>
              <a:tr h="491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H</a:t>
                      </a:r>
                      <a:r>
                        <a:rPr lang="en" sz="1000">
                          <a:latin typeface="Times New Roman"/>
                          <a:ea typeface="Times New Roman"/>
                          <a:cs typeface="Times New Roman"/>
                          <a:sym typeface="Times New Roman"/>
                        </a:rPr>
                        <a:t>,Q,R</a:t>
                      </a:r>
                      <a:endParaRPr sz="1000">
                        <a:latin typeface="Times New Roman"/>
                        <a:ea typeface="Times New Roman"/>
                        <a:cs typeface="Times New Roman"/>
                        <a:sym typeface="Times New Roman"/>
                      </a:endParaRPr>
                    </a:p>
                  </a:txBody>
                  <a:tcPr marT="63500" marB="63500" marR="63500" marL="63500">
                    <a:solidFill>
                      <a:srgbClr val="8AD16A"/>
                    </a:solidFill>
                  </a:tcPr>
                </a:tc>
              </a:tr>
            </a:tbl>
          </a:graphicData>
        </a:graphic>
      </p:graphicFrame>
      <p:graphicFrame>
        <p:nvGraphicFramePr>
          <p:cNvPr id="749" name="Google Shape;749;p82"/>
          <p:cNvGraphicFramePr/>
          <p:nvPr/>
        </p:nvGraphicFramePr>
        <p:xfrm>
          <a:off x="4514063"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
        <p:nvSpPr>
          <p:cNvPr id="750" name="Google Shape;750;p82"/>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3">
                  <a:extLst>
                    <a:ext uri="{A12FA001-AC4F-418D-AE19-62706E023703}">
                      <ahyp:hlinkClr val="tx"/>
                    </a:ext>
                  </a:extLst>
                </a:hlinkClick>
              </a:rPr>
              <a:t>Back</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756" name="Google Shape;756;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57" name="Google Shape;757;p83"/>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328850"/>
                <a:gridCol w="1067975"/>
                <a:gridCol w="1233775"/>
                <a:gridCol w="1233775"/>
              </a:tblGrid>
              <a:tr h="250475">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Description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5690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I</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Insufficient Data Rate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data rate is not fast enough to produce desired response in time to avoid collision.</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Shorthand analysis of data rate required and time delay produced by data rate.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08700">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J</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Gantry System Malfunction</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gantry system is delivered improperly calibrated or damaged to the point where it does not work correctly and the solution to this issue cannot be found.</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Warranty services will be utilized.</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19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K</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Failure to Interface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Interface does not work as intended and/or communication between different components requires technological expertise outside of the scope of current team skill.</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Detailed research into documentation of similar protocols has been done in order to ensure that .</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2250">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L</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Excess of Noise Invalidates Sensor Reading</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noise around or within the testbed environment is too prominent to accurately rely on sensor readings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Testbed designed to reduce external visual noise, and sensor noise parameters studied and tested.</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758" name="Google Shape;758;p83"/>
          <p:cNvGraphicFramePr/>
          <p:nvPr/>
        </p:nvGraphicFramePr>
        <p:xfrm>
          <a:off x="4280975" y="1959395"/>
          <a:ext cx="3000000" cy="3000000"/>
        </p:xfrm>
        <a:graphic>
          <a:graphicData uri="http://schemas.openxmlformats.org/drawingml/2006/table">
            <a:tbl>
              <a:tblPr>
                <a:noFill/>
                <a:tableStyleId>{290A6DE7-3DD1-4424-A1CB-4434118F401E}</a:tableStyleId>
              </a:tblPr>
              <a:tblGrid>
                <a:gridCol w="615025"/>
                <a:gridCol w="807600"/>
                <a:gridCol w="580100"/>
                <a:gridCol w="701700"/>
                <a:gridCol w="709600"/>
                <a:gridCol w="693850"/>
                <a:gridCol w="701700"/>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91100">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I</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J</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K</a:t>
                      </a: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T="63500" marB="63500" marR="63500" marL="63500">
                    <a:solidFill>
                      <a:srgbClr val="FFFF00"/>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A</a:t>
                      </a:r>
                      <a:r>
                        <a:rPr lang="en" sz="1000">
                          <a:latin typeface="Times New Roman"/>
                          <a:ea typeface="Times New Roman"/>
                          <a:cs typeface="Times New Roman"/>
                          <a:sym typeface="Times New Roman"/>
                        </a:rPr>
                        <a:t>,E,G</a:t>
                      </a:r>
                      <a:endParaRPr sz="1000">
                        <a:latin typeface="Times New Roman"/>
                        <a:ea typeface="Times New Roman"/>
                        <a:cs typeface="Times New Roman"/>
                        <a:sym typeface="Times New Roman"/>
                      </a:endParaRPr>
                    </a:p>
                  </a:txBody>
                  <a:tcPr marT="63500" marB="63500" marR="63500" marL="63500">
                    <a:solidFill>
                      <a:srgbClr val="8AD16A"/>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L</a:t>
                      </a:r>
                      <a:r>
                        <a:rPr lang="en" sz="1000">
                          <a:latin typeface="Times New Roman"/>
                          <a:ea typeface="Times New Roman"/>
                          <a:cs typeface="Times New Roman"/>
                          <a:sym typeface="Times New Roman"/>
                        </a:rPr>
                        <a:t>,N,O</a:t>
                      </a:r>
                      <a:endParaRPr sz="1000">
                        <a:latin typeface="Times New Roman"/>
                        <a:ea typeface="Times New Roman"/>
                        <a:cs typeface="Times New Roman"/>
                        <a:sym typeface="Times New Roman"/>
                      </a:endParaRPr>
                    </a:p>
                  </a:txBody>
                  <a:tcPr marT="63500" marB="63500" marR="63500" marL="63500">
                    <a:solidFill>
                      <a:srgbClr val="8AD16A"/>
                    </a:solidFill>
                  </a:tcPr>
                </a:tc>
              </a:tr>
              <a:tr h="491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H</a:t>
                      </a:r>
                      <a:r>
                        <a:rPr lang="en" sz="1000">
                          <a:latin typeface="Times New Roman"/>
                          <a:ea typeface="Times New Roman"/>
                          <a:cs typeface="Times New Roman"/>
                          <a:sym typeface="Times New Roman"/>
                        </a:rPr>
                        <a:t>,Q,R</a:t>
                      </a:r>
                      <a:endParaRPr sz="1000">
                        <a:latin typeface="Times New Roman"/>
                        <a:ea typeface="Times New Roman"/>
                        <a:cs typeface="Times New Roman"/>
                        <a:sym typeface="Times New Roman"/>
                      </a:endParaRPr>
                    </a:p>
                  </a:txBody>
                  <a:tcPr marT="63500" marB="63500" marR="63500" marL="63500">
                    <a:solidFill>
                      <a:srgbClr val="8AD16A"/>
                    </a:solidFill>
                  </a:tcPr>
                </a:tc>
              </a:tr>
            </a:tbl>
          </a:graphicData>
        </a:graphic>
      </p:graphicFrame>
      <p:graphicFrame>
        <p:nvGraphicFramePr>
          <p:cNvPr id="759" name="Google Shape;759;p83"/>
          <p:cNvGraphicFramePr/>
          <p:nvPr/>
        </p:nvGraphicFramePr>
        <p:xfrm>
          <a:off x="4514063"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
        <p:nvSpPr>
          <p:cNvPr id="760" name="Google Shape;760;p83"/>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3">
                  <a:extLst>
                    <a:ext uri="{A12FA001-AC4F-418D-AE19-62706E023703}">
                      <ahyp:hlinkClr val="tx"/>
                    </a:ext>
                  </a:extLst>
                </a:hlinkClick>
              </a:rPr>
              <a:t>Back</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766" name="Google Shape;766;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67" name="Google Shape;767;p84"/>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333050"/>
                <a:gridCol w="1058675"/>
                <a:gridCol w="1223000"/>
                <a:gridCol w="1223000"/>
              </a:tblGrid>
              <a:tr h="237875">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Description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6418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M</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Budget Violation</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$5000 budget is violated due to replacement of purchased items or other unforeseen circumstances.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Budget analysis performed and additional budget put aside to replace any needed attributes.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957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N</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Limit Switch Failure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limit switch for the motor is not connected properly or malfunctions causing damage to the motor when it’s design limits are exceeded.</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Electronics diagram created and careful care will be taken in ensuring exactly correct connections that follow this diagram prior to testing. </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4350">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O</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Improper Operation of Gantry</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Gantry is connected to the system improperly, or specifications of the Gantry are violated during the experiment.</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Application review for the Gantry produced by IGUS reviewed in detail, and all specifications not exceeded.</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40050">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P</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Computation Time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algorithm takes too long to run, and the Gantry can not respond to the collision object in time to avoid it.</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Computation shortcuts will be used if needed, and if the computation time is still an issue the Gantry will predict experimental collisions based on ballistic experiments of common trajectories.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768" name="Google Shape;768;p84"/>
          <p:cNvGraphicFramePr/>
          <p:nvPr/>
        </p:nvGraphicFramePr>
        <p:xfrm>
          <a:off x="4280975" y="1959395"/>
          <a:ext cx="3000000" cy="3000000"/>
        </p:xfrm>
        <a:graphic>
          <a:graphicData uri="http://schemas.openxmlformats.org/drawingml/2006/table">
            <a:tbl>
              <a:tblPr>
                <a:noFill/>
                <a:tableStyleId>{290A6DE7-3DD1-4424-A1CB-4434118F401E}</a:tableStyleId>
              </a:tblPr>
              <a:tblGrid>
                <a:gridCol w="615025"/>
                <a:gridCol w="807600"/>
                <a:gridCol w="580100"/>
                <a:gridCol w="701700"/>
                <a:gridCol w="709600"/>
                <a:gridCol w="693850"/>
                <a:gridCol w="701700"/>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91100">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r>
                        <a:rPr lang="en" sz="1000">
                          <a:latin typeface="Times New Roman"/>
                          <a:ea typeface="Times New Roman"/>
                          <a:cs typeface="Times New Roman"/>
                          <a:sym typeface="Times New Roman"/>
                        </a:rPr>
                        <a:t>,J,K,T</a:t>
                      </a:r>
                      <a:endParaRPr sz="1000">
                        <a:latin typeface="Times New Roman"/>
                        <a:ea typeface="Times New Roman"/>
                        <a:cs typeface="Times New Roman"/>
                        <a:sym typeface="Times New Roman"/>
                      </a:endParaRPr>
                    </a:p>
                  </a:txBody>
                  <a:tcPr marT="63500" marB="63500" marR="63500" marL="63500">
                    <a:solidFill>
                      <a:srgbClr val="FFFF00"/>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M</a:t>
                      </a:r>
                      <a:endParaRPr b="1"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A</a:t>
                      </a:r>
                      <a:r>
                        <a:rPr lang="en" sz="1000">
                          <a:latin typeface="Times New Roman"/>
                          <a:ea typeface="Times New Roman"/>
                          <a:cs typeface="Times New Roman"/>
                          <a:sym typeface="Times New Roman"/>
                        </a:rPr>
                        <a:t>,E,G</a:t>
                      </a:r>
                      <a:endParaRPr sz="1000">
                        <a:latin typeface="Times New Roman"/>
                        <a:ea typeface="Times New Roman"/>
                        <a:cs typeface="Times New Roman"/>
                        <a:sym typeface="Times New Roman"/>
                      </a:endParaRPr>
                    </a:p>
                  </a:txBody>
                  <a:tcPr marT="63500" marB="63500" marR="63500" marL="63500">
                    <a:solidFill>
                      <a:srgbClr val="8AD16A"/>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N</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O</a:t>
                      </a:r>
                      <a:endParaRPr b="1" sz="1000">
                        <a:latin typeface="Times New Roman"/>
                        <a:ea typeface="Times New Roman"/>
                        <a:cs typeface="Times New Roman"/>
                        <a:sym typeface="Times New Roman"/>
                      </a:endParaRPr>
                    </a:p>
                  </a:txBody>
                  <a:tcPr marT="63500" marB="63500" marR="63500" marL="63500">
                    <a:solidFill>
                      <a:srgbClr val="8AD16A"/>
                    </a:solidFill>
                  </a:tcPr>
                </a:tc>
              </a:tr>
              <a:tr h="491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H</a:t>
                      </a:r>
                      <a:r>
                        <a:rPr lang="en" sz="1000">
                          <a:latin typeface="Times New Roman"/>
                          <a:ea typeface="Times New Roman"/>
                          <a:cs typeface="Times New Roman"/>
                          <a:sym typeface="Times New Roman"/>
                        </a:rPr>
                        <a:t>,Q,R</a:t>
                      </a:r>
                      <a:endParaRPr sz="1000">
                        <a:latin typeface="Times New Roman"/>
                        <a:ea typeface="Times New Roman"/>
                        <a:cs typeface="Times New Roman"/>
                        <a:sym typeface="Times New Roman"/>
                      </a:endParaRPr>
                    </a:p>
                  </a:txBody>
                  <a:tcPr marT="63500" marB="63500" marR="63500" marL="63500">
                    <a:solidFill>
                      <a:srgbClr val="8AD16A"/>
                    </a:solidFill>
                  </a:tcPr>
                </a:tc>
              </a:tr>
            </a:tbl>
          </a:graphicData>
        </a:graphic>
      </p:graphicFrame>
      <p:graphicFrame>
        <p:nvGraphicFramePr>
          <p:cNvPr id="769" name="Google Shape;769;p84"/>
          <p:cNvGraphicFramePr/>
          <p:nvPr/>
        </p:nvGraphicFramePr>
        <p:xfrm>
          <a:off x="4514063"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
        <p:nvSpPr>
          <p:cNvPr id="770" name="Google Shape;770;p84"/>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3">
                  <a:extLst>
                    <a:ext uri="{A12FA001-AC4F-418D-AE19-62706E023703}">
                      <ahyp:hlinkClr val="tx"/>
                    </a:ext>
                  </a:extLst>
                </a:hlinkClick>
              </a:rPr>
              <a:t>Back</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Analysis</a:t>
            </a:r>
            <a:endParaRPr/>
          </a:p>
        </p:txBody>
      </p:sp>
      <p:sp>
        <p:nvSpPr>
          <p:cNvPr id="776" name="Google Shape;776;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77" name="Google Shape;777;p85"/>
          <p:cNvGraphicFramePr/>
          <p:nvPr/>
        </p:nvGraphicFramePr>
        <p:xfrm>
          <a:off x="311700" y="1156775"/>
          <a:ext cx="3000000" cy="3000000"/>
        </p:xfrm>
        <a:graphic>
          <a:graphicData uri="http://schemas.openxmlformats.org/drawingml/2006/table">
            <a:tbl>
              <a:tblPr>
                <a:noFill/>
                <a:tableStyleId>{290A6DE7-3DD1-4424-A1CB-4434118F401E}</a:tableStyleId>
              </a:tblPr>
              <a:tblGrid>
                <a:gridCol w="336800"/>
                <a:gridCol w="1070625"/>
                <a:gridCol w="1236775"/>
                <a:gridCol w="1236775"/>
              </a:tblGrid>
              <a:tr h="243975">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ID</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Risk</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Description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Times New Roman"/>
                          <a:ea typeface="Times New Roman"/>
                          <a:cs typeface="Times New Roman"/>
                          <a:sym typeface="Times New Roman"/>
                        </a:rPr>
                        <a:t>Mitigation</a:t>
                      </a:r>
                      <a:endParaRPr b="1" sz="800">
                        <a:latin typeface="Times New Roman"/>
                        <a:ea typeface="Times New Roman"/>
                        <a:cs typeface="Times New Roman"/>
                        <a:sym typeface="Times New Roman"/>
                      </a:endParaRPr>
                    </a:p>
                  </a:txBody>
                  <a:tcPr marT="63500" marB="63500" marR="63500" marL="63500">
                    <a:lnB cap="flat" cmpd="sng" w="12700">
                      <a:solidFill>
                        <a:srgbClr val="000000"/>
                      </a:solidFill>
                      <a:prstDash val="solid"/>
                      <a:round/>
                      <a:headEnd len="sm" w="sm" type="none"/>
                      <a:tailEnd len="sm" w="sm" type="none"/>
                    </a:lnB>
                  </a:tcPr>
                </a:tc>
              </a:tr>
              <a:tr h="6135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Q</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Collision Object Damages System</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collision object colliding with either the gantry or anything else on the testbed causes damage to the system.</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If deemed necessary, padding will be used along surfaces with the potential to receive a collision from the object.</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57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R</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Bodily Injury</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gantry or collision object movement causes the bodily injury of a team member.</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The safety lead will be in charge of ensuring that safety protocols and common sense are being followed during all tests.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0825">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Overheating Electronics</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Electronics systems overheat due to external temperatures and/or overuse.</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Breaks will be taken during long periods of testing, and tests will be done sparingly and with thought in mind for exactly what needs to be accomplished prior to each test as detailed in the test plan.</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5250">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T</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Damage on Arrival</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Shipped items are damaged on arrival and either need repairs or complete replacement.</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Times New Roman"/>
                          <a:ea typeface="Times New Roman"/>
                          <a:cs typeface="Times New Roman"/>
                          <a:sym typeface="Times New Roman"/>
                        </a:rPr>
                        <a:t>Warranty services will be utilized, and adjustments to plans will be made accordingly.</a:t>
                      </a:r>
                      <a:endParaRPr sz="7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778" name="Google Shape;778;p85"/>
          <p:cNvGraphicFramePr/>
          <p:nvPr/>
        </p:nvGraphicFramePr>
        <p:xfrm>
          <a:off x="4280975" y="1959395"/>
          <a:ext cx="3000000" cy="3000000"/>
        </p:xfrm>
        <a:graphic>
          <a:graphicData uri="http://schemas.openxmlformats.org/drawingml/2006/table">
            <a:tbl>
              <a:tblPr>
                <a:noFill/>
                <a:tableStyleId>{290A6DE7-3DD1-4424-A1CB-4434118F401E}</a:tableStyleId>
              </a:tblPr>
              <a:tblGrid>
                <a:gridCol w="615025"/>
                <a:gridCol w="807600"/>
                <a:gridCol w="580100"/>
                <a:gridCol w="701700"/>
                <a:gridCol w="709600"/>
                <a:gridCol w="693850"/>
                <a:gridCol w="701700"/>
              </a:tblGrid>
              <a:tr h="311925">
                <a:tc gridSpan="2" rowSpan="2">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Risk Assessment Matrix - CAST</a:t>
                      </a:r>
                      <a:endParaRPr b="1" sz="1000">
                        <a:latin typeface="Times New Roman"/>
                        <a:ea typeface="Times New Roman"/>
                        <a:cs typeface="Times New Roman"/>
                        <a:sym typeface="Times New Roman"/>
                      </a:endParaRPr>
                    </a:p>
                  </a:txBody>
                  <a:tcPr marT="63500" marB="63500" marR="63500" marL="63500"/>
                </a:tc>
                <a:tc rowSpan="2" hMerge="1"/>
                <a:tc gridSpan="5">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Probability</a:t>
                      </a:r>
                      <a:endParaRPr b="1" sz="1000">
                        <a:latin typeface="Times New Roman"/>
                        <a:ea typeface="Times New Roman"/>
                        <a:cs typeface="Times New Roman"/>
                        <a:sym typeface="Times New Roman"/>
                      </a:endParaRPr>
                    </a:p>
                  </a:txBody>
                  <a:tcPr marT="63500" marB="63500" marR="63500" marL="63500"/>
                </a:tc>
                <a:tc hMerge="1"/>
                <a:tc hMerge="1"/>
                <a:tc hMerge="1"/>
                <a:tc hMerge="1"/>
              </a:tr>
              <a:tr h="491100">
                <a:tc gridSpan="2" vMerge="1"/>
                <a:tc hMerge="1"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Frequent</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Likely</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Occasional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Seldom</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Unlikely</a:t>
                      </a:r>
                      <a:endParaRPr sz="1000">
                        <a:latin typeface="Times New Roman"/>
                        <a:ea typeface="Times New Roman"/>
                        <a:cs typeface="Times New Roman"/>
                        <a:sym typeface="Times New Roman"/>
                      </a:endParaRPr>
                    </a:p>
                  </a:txBody>
                  <a:tcPr marT="63500" marB="63500" marR="63500" marL="63500"/>
                </a:tc>
              </a:tr>
              <a:tr h="491100">
                <a:tc rowSpan="4">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t/>
                      </a:r>
                      <a:endParaRPr b="1" sz="1000">
                        <a:latin typeface="Times New Roman"/>
                        <a:ea typeface="Times New Roman"/>
                        <a:cs typeface="Times New Roman"/>
                        <a:sym typeface="Times New Roman"/>
                      </a:endParaRPr>
                    </a:p>
                    <a:p>
                      <a:pPr indent="0" lvl="0" marL="0" rtl="0" algn="ctr">
                        <a:spcBef>
                          <a:spcPts val="0"/>
                        </a:spcBef>
                        <a:spcAft>
                          <a:spcPts val="0"/>
                        </a:spcAft>
                        <a:buNone/>
                      </a:pPr>
                      <a:r>
                        <a:rPr b="1" lang="en" sz="1000">
                          <a:latin typeface="Times New Roman"/>
                          <a:ea typeface="Times New Roman"/>
                          <a:cs typeface="Times New Roman"/>
                          <a:sym typeface="Times New Roman"/>
                        </a:rPr>
                        <a:t>Severity</a:t>
                      </a:r>
                      <a:endParaRPr b="1"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Catastrophic</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B</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b="1"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I</a:t>
                      </a:r>
                      <a:r>
                        <a:rPr lang="en" sz="1000">
                          <a:latin typeface="Times New Roman"/>
                          <a:ea typeface="Times New Roman"/>
                          <a:cs typeface="Times New Roman"/>
                          <a:sym typeface="Times New Roman"/>
                        </a:rPr>
                        <a:t>,J,K,</a:t>
                      </a:r>
                      <a:r>
                        <a:rPr b="1" lang="en" sz="1000">
                          <a:latin typeface="Times New Roman"/>
                          <a:ea typeface="Times New Roman"/>
                          <a:cs typeface="Times New Roman"/>
                          <a:sym typeface="Times New Roman"/>
                        </a:rPr>
                        <a:t>T</a:t>
                      </a:r>
                      <a:endParaRPr b="1" sz="1000">
                        <a:latin typeface="Times New Roman"/>
                        <a:ea typeface="Times New Roman"/>
                        <a:cs typeface="Times New Roman"/>
                        <a:sym typeface="Times New Roman"/>
                      </a:endParaRPr>
                    </a:p>
                  </a:txBody>
                  <a:tcPr marT="63500" marB="63500" marR="63500" marL="63500">
                    <a:solidFill>
                      <a:srgbClr val="FFFF00"/>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Critical</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00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P</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C</a:t>
                      </a:r>
                      <a:r>
                        <a:rPr lang="en" sz="1000">
                          <a:latin typeface="Times New Roman"/>
                          <a:ea typeface="Times New Roman"/>
                          <a:cs typeface="Times New Roman"/>
                          <a:sym typeface="Times New Roman"/>
                        </a:rPr>
                        <a:t>,M</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A</a:t>
                      </a:r>
                      <a:r>
                        <a:rPr lang="en" sz="1000">
                          <a:latin typeface="Times New Roman"/>
                          <a:ea typeface="Times New Roman"/>
                          <a:cs typeface="Times New Roman"/>
                          <a:sym typeface="Times New Roman"/>
                        </a:rPr>
                        <a:t>,E,G</a:t>
                      </a:r>
                      <a:endParaRPr sz="1000">
                        <a:latin typeface="Times New Roman"/>
                        <a:ea typeface="Times New Roman"/>
                        <a:cs typeface="Times New Roman"/>
                        <a:sym typeface="Times New Roman"/>
                      </a:endParaRPr>
                    </a:p>
                  </a:txBody>
                  <a:tcPr marT="63500" marB="63500" marR="63500" marL="63500">
                    <a:solidFill>
                      <a:srgbClr val="8AD16A"/>
                    </a:solidFill>
                  </a:tcPr>
                </a:tc>
              </a:tr>
              <a:tr h="345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Moderate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F</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D</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L</a:t>
                      </a:r>
                      <a:r>
                        <a:rPr lang="en" sz="1000">
                          <a:latin typeface="Times New Roman"/>
                          <a:ea typeface="Times New Roman"/>
                          <a:cs typeface="Times New Roman"/>
                          <a:sym typeface="Times New Roman"/>
                        </a:rPr>
                        <a:t>,N,O</a:t>
                      </a:r>
                      <a:endParaRPr sz="1000">
                        <a:latin typeface="Times New Roman"/>
                        <a:ea typeface="Times New Roman"/>
                        <a:cs typeface="Times New Roman"/>
                        <a:sym typeface="Times New Roman"/>
                      </a:endParaRPr>
                    </a:p>
                  </a:txBody>
                  <a:tcPr marT="63500" marB="63500" marR="63500" marL="63500">
                    <a:solidFill>
                      <a:srgbClr val="8AD16A"/>
                    </a:solidFill>
                  </a:tcPr>
                </a:tc>
              </a:tr>
              <a:tr h="491100">
                <a:tc vMerge="1"/>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Negligible</a:t>
                      </a:r>
                      <a:endParaRPr sz="10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000">
                          <a:latin typeface="Times New Roman"/>
                          <a:ea typeface="Times New Roman"/>
                          <a:cs typeface="Times New Roman"/>
                          <a:sym typeface="Times New Roman"/>
                        </a:rPr>
                        <a:t>S</a:t>
                      </a:r>
                      <a:endParaRPr b="1" sz="10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lang="en" sz="1000">
                          <a:latin typeface="Times New Roman"/>
                          <a:ea typeface="Times New Roman"/>
                          <a:cs typeface="Times New Roman"/>
                          <a:sym typeface="Times New Roman"/>
                        </a:rPr>
                        <a:t>H</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Q</a:t>
                      </a:r>
                      <a:r>
                        <a:rPr lang="en" sz="1000">
                          <a:latin typeface="Times New Roman"/>
                          <a:ea typeface="Times New Roman"/>
                          <a:cs typeface="Times New Roman"/>
                          <a:sym typeface="Times New Roman"/>
                        </a:rPr>
                        <a:t>,</a:t>
                      </a:r>
                      <a:r>
                        <a:rPr b="1" lang="en" sz="1000">
                          <a:latin typeface="Times New Roman"/>
                          <a:ea typeface="Times New Roman"/>
                          <a:cs typeface="Times New Roman"/>
                          <a:sym typeface="Times New Roman"/>
                        </a:rPr>
                        <a:t>R</a:t>
                      </a:r>
                      <a:endParaRPr b="1" sz="1000">
                        <a:latin typeface="Times New Roman"/>
                        <a:ea typeface="Times New Roman"/>
                        <a:cs typeface="Times New Roman"/>
                        <a:sym typeface="Times New Roman"/>
                      </a:endParaRPr>
                    </a:p>
                  </a:txBody>
                  <a:tcPr marT="63500" marB="63500" marR="63500" marL="63500">
                    <a:solidFill>
                      <a:srgbClr val="8AD16A"/>
                    </a:solidFill>
                  </a:tcPr>
                </a:tc>
              </a:tr>
            </a:tbl>
          </a:graphicData>
        </a:graphic>
      </p:graphicFrame>
      <p:graphicFrame>
        <p:nvGraphicFramePr>
          <p:cNvPr id="779" name="Google Shape;779;p85"/>
          <p:cNvGraphicFramePr/>
          <p:nvPr/>
        </p:nvGraphicFramePr>
        <p:xfrm>
          <a:off x="4514063" y="1423025"/>
          <a:ext cx="3000000" cy="3000000"/>
        </p:xfrm>
        <a:graphic>
          <a:graphicData uri="http://schemas.openxmlformats.org/drawingml/2006/table">
            <a:tbl>
              <a:tblPr>
                <a:noFill/>
                <a:tableStyleId>{290A6DE7-3DD1-4424-A1CB-4434118F401E}</a:tableStyleId>
              </a:tblPr>
              <a:tblGrid>
                <a:gridCol w="1171575"/>
                <a:gridCol w="1066800"/>
                <a:gridCol w="1066800"/>
                <a:gridCol w="1038225"/>
              </a:tblGrid>
              <a:tr h="2794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Negligible Risk</a:t>
                      </a:r>
                      <a:endParaRPr b="1" sz="1200">
                        <a:latin typeface="Times New Roman"/>
                        <a:ea typeface="Times New Roman"/>
                        <a:cs typeface="Times New Roman"/>
                        <a:sym typeface="Times New Roman"/>
                      </a:endParaRPr>
                    </a:p>
                  </a:txBody>
                  <a:tcPr marT="63500" marB="63500" marR="63500" marL="63500">
                    <a:solidFill>
                      <a:srgbClr val="8AD16A"/>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Low Risk</a:t>
                      </a:r>
                      <a:endParaRPr b="1" sz="1200">
                        <a:latin typeface="Times New Roman"/>
                        <a:ea typeface="Times New Roman"/>
                        <a:cs typeface="Times New Roman"/>
                        <a:sym typeface="Times New Roman"/>
                      </a:endParaRPr>
                    </a:p>
                  </a:txBody>
                  <a:tcPr marT="63500" marB="63500" marR="63500" marL="63500">
                    <a:solidFill>
                      <a:srgbClr val="FFFF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Medium Risk</a:t>
                      </a:r>
                      <a:endParaRPr b="1" sz="1200">
                        <a:latin typeface="Times New Roman"/>
                        <a:ea typeface="Times New Roman"/>
                        <a:cs typeface="Times New Roman"/>
                        <a:sym typeface="Times New Roman"/>
                      </a:endParaRPr>
                    </a:p>
                  </a:txBody>
                  <a:tcPr marT="63500" marB="63500" marR="63500" marL="63500">
                    <a:solidFill>
                      <a:srgbClr val="FF9900"/>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High Risk</a:t>
                      </a:r>
                      <a:endParaRPr b="1" sz="12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
        <p:nvSpPr>
          <p:cNvPr id="780" name="Google Shape;780;p85"/>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3">
                  <a:extLst>
                    <a:ext uri="{A12FA001-AC4F-418D-AE19-62706E023703}">
                      <ahyp:hlinkClr val="tx"/>
                    </a:ext>
                  </a:extLst>
                </a:hlinkClick>
              </a:rPr>
              <a:t>Back</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786" name="Google Shape;786;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7" name="Google Shape;787;p86"/>
          <p:cNvPicPr preferRelativeResize="0"/>
          <p:nvPr/>
        </p:nvPicPr>
        <p:blipFill>
          <a:blip r:embed="rId3">
            <a:alphaModFix/>
          </a:blip>
          <a:stretch>
            <a:fillRect/>
          </a:stretch>
        </p:blipFill>
        <p:spPr>
          <a:xfrm>
            <a:off x="530838" y="1229425"/>
            <a:ext cx="8082318" cy="3340691"/>
          </a:xfrm>
          <a:prstGeom prst="rect">
            <a:avLst/>
          </a:prstGeom>
          <a:noFill/>
          <a:ln>
            <a:noFill/>
          </a:ln>
        </p:spPr>
      </p:pic>
      <p:sp>
        <p:nvSpPr>
          <p:cNvPr id="788" name="Google Shape;788;p86"/>
          <p:cNvSpPr txBox="1"/>
          <p:nvPr/>
        </p:nvSpPr>
        <p:spPr>
          <a:xfrm>
            <a:off x="5973450" y="4411925"/>
            <a:ext cx="304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sp>
        <p:nvSpPr>
          <p:cNvPr id="794" name="Google Shape;794;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Block Diagram</a:t>
            </a:r>
            <a:endParaRPr/>
          </a:p>
        </p:txBody>
      </p:sp>
      <p:sp>
        <p:nvSpPr>
          <p:cNvPr id="795" name="Google Shape;795;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96" name="Google Shape;796;p87"/>
          <p:cNvPicPr preferRelativeResize="0"/>
          <p:nvPr/>
        </p:nvPicPr>
        <p:blipFill>
          <a:blip r:embed="rId4">
            <a:alphaModFix/>
          </a:blip>
          <a:stretch>
            <a:fillRect/>
          </a:stretch>
        </p:blipFill>
        <p:spPr>
          <a:xfrm>
            <a:off x="2085338" y="1095375"/>
            <a:ext cx="4973325" cy="349892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Cost Plan Breakdown</a:t>
            </a:r>
            <a:endParaRPr/>
          </a:p>
        </p:txBody>
      </p:sp>
      <p:sp>
        <p:nvSpPr>
          <p:cNvPr id="802" name="Google Shape;802;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3" name="Google Shape;803;p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pic>
        <p:nvPicPr>
          <p:cNvPr id="804" name="Google Shape;804;p88"/>
          <p:cNvPicPr preferRelativeResize="0"/>
          <p:nvPr/>
        </p:nvPicPr>
        <p:blipFill>
          <a:blip r:embed="rId4">
            <a:alphaModFix/>
          </a:blip>
          <a:stretch>
            <a:fillRect/>
          </a:stretch>
        </p:blipFill>
        <p:spPr>
          <a:xfrm>
            <a:off x="311700" y="1152475"/>
            <a:ext cx="4678075" cy="2988051"/>
          </a:xfrm>
          <a:prstGeom prst="rect">
            <a:avLst/>
          </a:prstGeom>
          <a:noFill/>
          <a:ln>
            <a:noFill/>
          </a:ln>
        </p:spPr>
      </p:pic>
      <p:pic>
        <p:nvPicPr>
          <p:cNvPr id="805" name="Google Shape;805;p88"/>
          <p:cNvPicPr preferRelativeResize="0"/>
          <p:nvPr/>
        </p:nvPicPr>
        <p:blipFill>
          <a:blip r:embed="rId5">
            <a:alphaModFix/>
          </a:blip>
          <a:stretch>
            <a:fillRect/>
          </a:stretch>
        </p:blipFill>
        <p:spPr>
          <a:xfrm>
            <a:off x="4989775" y="1152475"/>
            <a:ext cx="3922684" cy="2988050"/>
          </a:xfrm>
          <a:prstGeom prst="rect">
            <a:avLst/>
          </a:prstGeom>
          <a:noFill/>
          <a:ln>
            <a:noFill/>
          </a:ln>
        </p:spPr>
      </p:pic>
      <p:pic>
        <p:nvPicPr>
          <p:cNvPr id="806" name="Google Shape;806;p88"/>
          <p:cNvPicPr preferRelativeResize="0"/>
          <p:nvPr/>
        </p:nvPicPr>
        <p:blipFill>
          <a:blip r:embed="rId6">
            <a:alphaModFix/>
          </a:blip>
          <a:stretch>
            <a:fillRect/>
          </a:stretch>
        </p:blipFill>
        <p:spPr>
          <a:xfrm>
            <a:off x="4412900" y="4140526"/>
            <a:ext cx="3317667" cy="353700"/>
          </a:xfrm>
          <a:prstGeom prst="rect">
            <a:avLst/>
          </a:prstGeom>
          <a:noFill/>
          <a:ln>
            <a:noFill/>
          </a:ln>
        </p:spPr>
      </p:pic>
      <p:pic>
        <p:nvPicPr>
          <p:cNvPr id="807" name="Google Shape;807;p88"/>
          <p:cNvPicPr preferRelativeResize="0"/>
          <p:nvPr/>
        </p:nvPicPr>
        <p:blipFill>
          <a:blip r:embed="rId7">
            <a:alphaModFix/>
          </a:blip>
          <a:stretch>
            <a:fillRect/>
          </a:stretch>
        </p:blipFill>
        <p:spPr>
          <a:xfrm>
            <a:off x="311700" y="4140525"/>
            <a:ext cx="4101204" cy="353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Wiring Diagram</a:t>
            </a:r>
            <a:endParaRPr/>
          </a:p>
        </p:txBody>
      </p:sp>
      <p:sp>
        <p:nvSpPr>
          <p:cNvPr id="813" name="Google Shape;813;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14" name="Google Shape;814;p89"/>
          <p:cNvPicPr preferRelativeResize="0"/>
          <p:nvPr/>
        </p:nvPicPr>
        <p:blipFill>
          <a:blip r:embed="rId3">
            <a:alphaModFix/>
          </a:blip>
          <a:stretch>
            <a:fillRect/>
          </a:stretch>
        </p:blipFill>
        <p:spPr>
          <a:xfrm>
            <a:off x="1230625" y="1078529"/>
            <a:ext cx="5866852" cy="3570127"/>
          </a:xfrm>
          <a:prstGeom prst="rect">
            <a:avLst/>
          </a:prstGeom>
          <a:noFill/>
          <a:ln>
            <a:noFill/>
          </a:ln>
        </p:spPr>
      </p:pic>
      <p:sp>
        <p:nvSpPr>
          <p:cNvPr id="815" name="Google Shape;815;p89"/>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PCB</a:t>
            </a:r>
            <a:endParaRPr/>
          </a:p>
        </p:txBody>
      </p:sp>
      <p:sp>
        <p:nvSpPr>
          <p:cNvPr id="821" name="Google Shape;821;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2" name="Google Shape;822;p90"/>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pic>
        <p:nvPicPr>
          <p:cNvPr id="823" name="Google Shape;823;p90"/>
          <p:cNvPicPr preferRelativeResize="0"/>
          <p:nvPr/>
        </p:nvPicPr>
        <p:blipFill>
          <a:blip r:embed="rId4">
            <a:alphaModFix/>
          </a:blip>
          <a:stretch>
            <a:fillRect/>
          </a:stretch>
        </p:blipFill>
        <p:spPr>
          <a:xfrm>
            <a:off x="3281400" y="1366763"/>
            <a:ext cx="5597173" cy="2947424"/>
          </a:xfrm>
          <a:prstGeom prst="rect">
            <a:avLst/>
          </a:prstGeom>
          <a:noFill/>
          <a:ln>
            <a:noFill/>
          </a:ln>
        </p:spPr>
      </p:pic>
      <p:sp>
        <p:nvSpPr>
          <p:cNvPr id="824" name="Google Shape;824;p90"/>
          <p:cNvSpPr txBox="1"/>
          <p:nvPr/>
        </p:nvSpPr>
        <p:spPr>
          <a:xfrm>
            <a:off x="311700" y="2138325"/>
            <a:ext cx="2757600" cy="743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2 layer</a:t>
            </a:r>
            <a:endParaRPr/>
          </a:p>
          <a:p>
            <a:pPr indent="-317500" lvl="0" marL="457200" rtl="0" algn="l">
              <a:spcBef>
                <a:spcPts val="0"/>
              </a:spcBef>
              <a:spcAft>
                <a:spcPts val="0"/>
              </a:spcAft>
              <a:buSzPts val="1400"/>
              <a:buChar char="●"/>
            </a:pPr>
            <a:r>
              <a:rPr lang="en"/>
              <a:t>0.5080 mm trace width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p:nvPr/>
        </p:nvSpPr>
        <p:spPr>
          <a:xfrm>
            <a:off x="311700" y="1593075"/>
            <a:ext cx="2022900" cy="24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a:off x="937500" y="3147690"/>
            <a:ext cx="771300" cy="771300"/>
          </a:xfrm>
          <a:prstGeom prst="ellipse">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Collision Scenario Varieties</a:t>
            </a:r>
            <a:endParaRPr/>
          </a:p>
        </p:txBody>
      </p:sp>
      <p:sp>
        <p:nvSpPr>
          <p:cNvPr id="239" name="Google Shape;23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0" name="Google Shape;240;p28"/>
          <p:cNvSpPr/>
          <p:nvPr/>
        </p:nvSpPr>
        <p:spPr>
          <a:xfrm>
            <a:off x="2549100" y="1593075"/>
            <a:ext cx="2022900" cy="24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4786500" y="1593075"/>
            <a:ext cx="2022900" cy="24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402900" y="1758038"/>
            <a:ext cx="335700" cy="3357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3392700" y="1894113"/>
            <a:ext cx="335700" cy="3357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5254766" y="1894113"/>
            <a:ext cx="335700" cy="3357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5" name="Google Shape;245;p28"/>
          <p:cNvCxnSpPr/>
          <p:nvPr/>
        </p:nvCxnSpPr>
        <p:spPr>
          <a:xfrm>
            <a:off x="3560550" y="2229813"/>
            <a:ext cx="0" cy="700200"/>
          </a:xfrm>
          <a:prstGeom prst="straightConnector1">
            <a:avLst/>
          </a:prstGeom>
          <a:noFill/>
          <a:ln cap="flat" cmpd="sng" w="19050">
            <a:solidFill>
              <a:schemeClr val="dk2"/>
            </a:solidFill>
            <a:prstDash val="solid"/>
            <a:round/>
            <a:headEnd len="med" w="med" type="none"/>
            <a:tailEnd len="med" w="med" type="triangle"/>
          </a:ln>
        </p:spPr>
      </p:cxnSp>
      <p:sp>
        <p:nvSpPr>
          <p:cNvPr id="246" name="Google Shape;246;p28"/>
          <p:cNvSpPr txBox="1"/>
          <p:nvPr/>
        </p:nvSpPr>
        <p:spPr>
          <a:xfrm>
            <a:off x="311700" y="4087875"/>
            <a:ext cx="2022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Collision Angle</a:t>
            </a:r>
            <a:endParaRPr/>
          </a:p>
        </p:txBody>
      </p:sp>
      <p:sp>
        <p:nvSpPr>
          <p:cNvPr id="247" name="Google Shape;247;p28"/>
          <p:cNvSpPr txBox="1"/>
          <p:nvPr/>
        </p:nvSpPr>
        <p:spPr>
          <a:xfrm>
            <a:off x="2549100" y="4087875"/>
            <a:ext cx="2022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Increased </a:t>
            </a:r>
            <a:r>
              <a:rPr lang="en"/>
              <a:t>S</a:t>
            </a:r>
            <a:r>
              <a:rPr lang="en"/>
              <a:t>peed of Incoming Object</a:t>
            </a:r>
            <a:endParaRPr/>
          </a:p>
        </p:txBody>
      </p:sp>
      <p:sp>
        <p:nvSpPr>
          <p:cNvPr id="248" name="Google Shape;248;p28"/>
          <p:cNvSpPr txBox="1"/>
          <p:nvPr/>
        </p:nvSpPr>
        <p:spPr>
          <a:xfrm>
            <a:off x="4786500" y="4087875"/>
            <a:ext cx="2022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Near-miss Situation</a:t>
            </a:r>
            <a:endParaRPr/>
          </a:p>
        </p:txBody>
      </p:sp>
      <p:sp>
        <p:nvSpPr>
          <p:cNvPr id="249" name="Google Shape;249;p28"/>
          <p:cNvSpPr/>
          <p:nvPr/>
        </p:nvSpPr>
        <p:spPr>
          <a:xfrm>
            <a:off x="1155300" y="3365500"/>
            <a:ext cx="335700" cy="335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3392700" y="3365500"/>
            <a:ext cx="335700" cy="335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5630100" y="3365500"/>
            <a:ext cx="335700" cy="335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p28"/>
          <p:cNvCxnSpPr>
            <a:stCxn id="244" idx="4"/>
          </p:cNvCxnSpPr>
          <p:nvPr/>
        </p:nvCxnSpPr>
        <p:spPr>
          <a:xfrm>
            <a:off x="5422616" y="2229813"/>
            <a:ext cx="0" cy="391800"/>
          </a:xfrm>
          <a:prstGeom prst="straightConnector1">
            <a:avLst/>
          </a:prstGeom>
          <a:noFill/>
          <a:ln cap="flat" cmpd="sng" w="19050">
            <a:solidFill>
              <a:schemeClr val="dk2"/>
            </a:solidFill>
            <a:prstDash val="solid"/>
            <a:round/>
            <a:headEnd len="med" w="med" type="none"/>
            <a:tailEnd len="med" w="med" type="triangle"/>
          </a:ln>
        </p:spPr>
      </p:cxnSp>
      <p:cxnSp>
        <p:nvCxnSpPr>
          <p:cNvPr id="253" name="Google Shape;253;p28"/>
          <p:cNvCxnSpPr>
            <a:stCxn id="242" idx="5"/>
          </p:cNvCxnSpPr>
          <p:nvPr/>
        </p:nvCxnSpPr>
        <p:spPr>
          <a:xfrm>
            <a:off x="689438" y="2044575"/>
            <a:ext cx="258600" cy="432000"/>
          </a:xfrm>
          <a:prstGeom prst="straightConnector1">
            <a:avLst/>
          </a:prstGeom>
          <a:noFill/>
          <a:ln cap="flat" cmpd="sng" w="19050">
            <a:solidFill>
              <a:schemeClr val="dk2"/>
            </a:solidFill>
            <a:prstDash val="solid"/>
            <a:round/>
            <a:headEnd len="med" w="med" type="none"/>
            <a:tailEnd len="med" w="med" type="triangle"/>
          </a:ln>
        </p:spPr>
      </p:cxnSp>
      <p:sp>
        <p:nvSpPr>
          <p:cNvPr id="254" name="Google Shape;254;p28"/>
          <p:cNvSpPr/>
          <p:nvPr/>
        </p:nvSpPr>
        <p:spPr>
          <a:xfrm>
            <a:off x="3040925" y="3013728"/>
            <a:ext cx="1039200" cy="1039200"/>
          </a:xfrm>
          <a:prstGeom prst="ellipse">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5036975" y="3147690"/>
            <a:ext cx="771300" cy="771300"/>
          </a:xfrm>
          <a:prstGeom prst="ellipse">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8377000" y="1991563"/>
            <a:ext cx="335700" cy="3357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8377000" y="2539375"/>
            <a:ext cx="335700" cy="335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8313650" y="3020121"/>
            <a:ext cx="462300" cy="462300"/>
          </a:xfrm>
          <a:prstGeom prst="ellipse">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nvSpPr>
        <p:spPr>
          <a:xfrm>
            <a:off x="7181623" y="1978675"/>
            <a:ext cx="12918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Incoming </a:t>
            </a:r>
            <a:r>
              <a:rPr lang="en" sz="1200"/>
              <a:t>object</a:t>
            </a:r>
            <a:endParaRPr sz="1200"/>
          </a:p>
        </p:txBody>
      </p:sp>
      <p:sp>
        <p:nvSpPr>
          <p:cNvPr id="260" name="Google Shape;260;p28"/>
          <p:cNvSpPr txBox="1"/>
          <p:nvPr/>
        </p:nvSpPr>
        <p:spPr>
          <a:xfrm>
            <a:off x="7181623" y="2541100"/>
            <a:ext cx="12918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Spacecraft</a:t>
            </a:r>
            <a:endParaRPr sz="1200"/>
          </a:p>
        </p:txBody>
      </p:sp>
      <p:sp>
        <p:nvSpPr>
          <p:cNvPr id="261" name="Google Shape;261;p28"/>
          <p:cNvSpPr txBox="1"/>
          <p:nvPr/>
        </p:nvSpPr>
        <p:spPr>
          <a:xfrm>
            <a:off x="7181623" y="3043975"/>
            <a:ext cx="12918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2σ prediction</a:t>
            </a:r>
            <a:endParaRPr sz="1200"/>
          </a:p>
        </p:txBody>
      </p:sp>
      <p:sp>
        <p:nvSpPr>
          <p:cNvPr id="262" name="Google Shape;262;p28"/>
          <p:cNvSpPr txBox="1"/>
          <p:nvPr/>
        </p:nvSpPr>
        <p:spPr>
          <a:xfrm>
            <a:off x="311700" y="1132600"/>
            <a:ext cx="64977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Test cases involve changing aspects of the incoming object’s trajectory: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PCB</a:t>
            </a:r>
            <a:endParaRPr/>
          </a:p>
        </p:txBody>
      </p:sp>
      <p:sp>
        <p:nvSpPr>
          <p:cNvPr id="830" name="Google Shape;830;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1" name="Google Shape;831;p91"/>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sp>
        <p:nvSpPr>
          <p:cNvPr id="832" name="Google Shape;832;p91"/>
          <p:cNvSpPr/>
          <p:nvPr/>
        </p:nvSpPr>
        <p:spPr>
          <a:xfrm>
            <a:off x="5936100" y="1791600"/>
            <a:ext cx="2896200" cy="22125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3" name="Google Shape;833;p91"/>
          <p:cNvPicPr preferRelativeResize="0"/>
          <p:nvPr/>
        </p:nvPicPr>
        <p:blipFill>
          <a:blip r:embed="rId4">
            <a:alphaModFix/>
          </a:blip>
          <a:stretch>
            <a:fillRect/>
          </a:stretch>
        </p:blipFill>
        <p:spPr>
          <a:xfrm>
            <a:off x="138713" y="1287913"/>
            <a:ext cx="5597173" cy="2947424"/>
          </a:xfrm>
          <a:prstGeom prst="rect">
            <a:avLst/>
          </a:prstGeom>
          <a:noFill/>
          <a:ln>
            <a:noFill/>
          </a:ln>
        </p:spPr>
      </p:pic>
      <p:sp>
        <p:nvSpPr>
          <p:cNvPr id="834" name="Google Shape;834;p91"/>
          <p:cNvSpPr/>
          <p:nvPr/>
        </p:nvSpPr>
        <p:spPr>
          <a:xfrm>
            <a:off x="4920600" y="2427275"/>
            <a:ext cx="272400" cy="6687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91"/>
          <p:cNvSpPr/>
          <p:nvPr/>
        </p:nvSpPr>
        <p:spPr>
          <a:xfrm>
            <a:off x="1453050" y="1585150"/>
            <a:ext cx="627600" cy="3936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91"/>
          <p:cNvSpPr/>
          <p:nvPr/>
        </p:nvSpPr>
        <p:spPr>
          <a:xfrm>
            <a:off x="2191625" y="1910925"/>
            <a:ext cx="627600" cy="3936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91"/>
          <p:cNvSpPr/>
          <p:nvPr/>
        </p:nvSpPr>
        <p:spPr>
          <a:xfrm>
            <a:off x="2930200" y="1634025"/>
            <a:ext cx="627600" cy="3936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91"/>
          <p:cNvSpPr/>
          <p:nvPr/>
        </p:nvSpPr>
        <p:spPr>
          <a:xfrm>
            <a:off x="4516050" y="1642950"/>
            <a:ext cx="404400" cy="6687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91"/>
          <p:cNvSpPr/>
          <p:nvPr/>
        </p:nvSpPr>
        <p:spPr>
          <a:xfrm>
            <a:off x="4028925" y="3104275"/>
            <a:ext cx="2724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91"/>
          <p:cNvSpPr/>
          <p:nvPr/>
        </p:nvSpPr>
        <p:spPr>
          <a:xfrm>
            <a:off x="3611650" y="3141100"/>
            <a:ext cx="2724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1"/>
          <p:cNvSpPr/>
          <p:nvPr/>
        </p:nvSpPr>
        <p:spPr>
          <a:xfrm>
            <a:off x="2945400" y="2889600"/>
            <a:ext cx="404400" cy="302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91"/>
          <p:cNvSpPr/>
          <p:nvPr/>
        </p:nvSpPr>
        <p:spPr>
          <a:xfrm>
            <a:off x="1366025" y="3463100"/>
            <a:ext cx="2724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91"/>
          <p:cNvSpPr/>
          <p:nvPr/>
        </p:nvSpPr>
        <p:spPr>
          <a:xfrm>
            <a:off x="191675" y="3856700"/>
            <a:ext cx="404400" cy="302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91"/>
          <p:cNvSpPr/>
          <p:nvPr/>
        </p:nvSpPr>
        <p:spPr>
          <a:xfrm>
            <a:off x="2224650" y="3609025"/>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91"/>
          <p:cNvSpPr/>
          <p:nvPr/>
        </p:nvSpPr>
        <p:spPr>
          <a:xfrm>
            <a:off x="2550425" y="3609025"/>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91"/>
          <p:cNvSpPr/>
          <p:nvPr/>
        </p:nvSpPr>
        <p:spPr>
          <a:xfrm>
            <a:off x="1394825" y="2365350"/>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91"/>
          <p:cNvSpPr/>
          <p:nvPr/>
        </p:nvSpPr>
        <p:spPr>
          <a:xfrm>
            <a:off x="238075" y="3095975"/>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91"/>
          <p:cNvSpPr/>
          <p:nvPr/>
        </p:nvSpPr>
        <p:spPr>
          <a:xfrm>
            <a:off x="4057725" y="1910925"/>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91"/>
          <p:cNvSpPr/>
          <p:nvPr/>
        </p:nvSpPr>
        <p:spPr>
          <a:xfrm>
            <a:off x="138725" y="1898875"/>
            <a:ext cx="670500" cy="206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91"/>
          <p:cNvSpPr/>
          <p:nvPr/>
        </p:nvSpPr>
        <p:spPr>
          <a:xfrm>
            <a:off x="388700" y="1534950"/>
            <a:ext cx="214800" cy="2064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91"/>
          <p:cNvSpPr/>
          <p:nvPr/>
        </p:nvSpPr>
        <p:spPr>
          <a:xfrm>
            <a:off x="238075" y="3476338"/>
            <a:ext cx="670500" cy="206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1"/>
          <p:cNvSpPr/>
          <p:nvPr/>
        </p:nvSpPr>
        <p:spPr>
          <a:xfrm>
            <a:off x="2355175" y="3302375"/>
            <a:ext cx="670500" cy="206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91"/>
          <p:cNvSpPr/>
          <p:nvPr/>
        </p:nvSpPr>
        <p:spPr>
          <a:xfrm>
            <a:off x="3025675" y="3619450"/>
            <a:ext cx="670500" cy="206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91"/>
          <p:cNvSpPr/>
          <p:nvPr/>
        </p:nvSpPr>
        <p:spPr>
          <a:xfrm>
            <a:off x="4053700" y="2278650"/>
            <a:ext cx="214800" cy="734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5" name="Google Shape;855;p91"/>
          <p:cNvCxnSpPr/>
          <p:nvPr/>
        </p:nvCxnSpPr>
        <p:spPr>
          <a:xfrm flipH="1" rot="10800000">
            <a:off x="6068175" y="2352850"/>
            <a:ext cx="462300" cy="8400"/>
          </a:xfrm>
          <a:prstGeom prst="straightConnector1">
            <a:avLst/>
          </a:prstGeom>
          <a:noFill/>
          <a:ln cap="flat" cmpd="sng" w="28575">
            <a:solidFill>
              <a:srgbClr val="00FFFF"/>
            </a:solidFill>
            <a:prstDash val="solid"/>
            <a:round/>
            <a:headEnd len="med" w="med" type="none"/>
            <a:tailEnd len="med" w="med" type="none"/>
          </a:ln>
        </p:spPr>
      </p:cxnSp>
      <p:cxnSp>
        <p:nvCxnSpPr>
          <p:cNvPr id="856" name="Google Shape;856;p91"/>
          <p:cNvCxnSpPr/>
          <p:nvPr/>
        </p:nvCxnSpPr>
        <p:spPr>
          <a:xfrm flipH="1" rot="10800000">
            <a:off x="6068175" y="2705850"/>
            <a:ext cx="462300" cy="8400"/>
          </a:xfrm>
          <a:prstGeom prst="straightConnector1">
            <a:avLst/>
          </a:prstGeom>
          <a:noFill/>
          <a:ln cap="flat" cmpd="sng" w="28575">
            <a:solidFill>
              <a:srgbClr val="00FF00"/>
            </a:solidFill>
            <a:prstDash val="solid"/>
            <a:round/>
            <a:headEnd len="med" w="med" type="none"/>
            <a:tailEnd len="med" w="med" type="none"/>
          </a:ln>
        </p:spPr>
      </p:cxnSp>
      <p:cxnSp>
        <p:nvCxnSpPr>
          <p:cNvPr id="857" name="Google Shape;857;p91"/>
          <p:cNvCxnSpPr/>
          <p:nvPr/>
        </p:nvCxnSpPr>
        <p:spPr>
          <a:xfrm flipH="1" rot="10800000">
            <a:off x="6068175" y="3164450"/>
            <a:ext cx="462300" cy="8400"/>
          </a:xfrm>
          <a:prstGeom prst="straightConnector1">
            <a:avLst/>
          </a:prstGeom>
          <a:noFill/>
          <a:ln cap="flat" cmpd="sng" w="28575">
            <a:solidFill>
              <a:srgbClr val="FF0000"/>
            </a:solidFill>
            <a:prstDash val="solid"/>
            <a:round/>
            <a:headEnd len="med" w="med" type="none"/>
            <a:tailEnd len="med" w="med" type="none"/>
          </a:ln>
        </p:spPr>
      </p:cxnSp>
      <p:cxnSp>
        <p:nvCxnSpPr>
          <p:cNvPr id="858" name="Google Shape;858;p91"/>
          <p:cNvCxnSpPr/>
          <p:nvPr/>
        </p:nvCxnSpPr>
        <p:spPr>
          <a:xfrm flipH="1" rot="10800000">
            <a:off x="6068175" y="3406250"/>
            <a:ext cx="462300" cy="8400"/>
          </a:xfrm>
          <a:prstGeom prst="straightConnector1">
            <a:avLst/>
          </a:prstGeom>
          <a:noFill/>
          <a:ln cap="flat" cmpd="sng" w="28575">
            <a:solidFill>
              <a:srgbClr val="FFFF00"/>
            </a:solidFill>
            <a:prstDash val="solid"/>
            <a:round/>
            <a:headEnd len="med" w="med" type="none"/>
            <a:tailEnd len="med" w="med" type="none"/>
          </a:ln>
        </p:spPr>
      </p:cxnSp>
      <p:cxnSp>
        <p:nvCxnSpPr>
          <p:cNvPr id="859" name="Google Shape;859;p91"/>
          <p:cNvCxnSpPr/>
          <p:nvPr/>
        </p:nvCxnSpPr>
        <p:spPr>
          <a:xfrm flipH="1" rot="10800000">
            <a:off x="6068175" y="3696375"/>
            <a:ext cx="462300" cy="8400"/>
          </a:xfrm>
          <a:prstGeom prst="straightConnector1">
            <a:avLst/>
          </a:prstGeom>
          <a:noFill/>
          <a:ln cap="flat" cmpd="sng" w="28575">
            <a:solidFill>
              <a:srgbClr val="000000"/>
            </a:solidFill>
            <a:prstDash val="solid"/>
            <a:round/>
            <a:headEnd len="med" w="med" type="none"/>
            <a:tailEnd len="med" w="med" type="none"/>
          </a:ln>
        </p:spPr>
      </p:cxnSp>
      <p:sp>
        <p:nvSpPr>
          <p:cNvPr id="860" name="Google Shape;860;p91"/>
          <p:cNvSpPr txBox="1"/>
          <p:nvPr/>
        </p:nvSpPr>
        <p:spPr>
          <a:xfrm>
            <a:off x="6026900" y="1890625"/>
            <a:ext cx="9000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Legend</a:t>
            </a:r>
            <a:endParaRPr/>
          </a:p>
        </p:txBody>
      </p:sp>
      <p:sp>
        <p:nvSpPr>
          <p:cNvPr id="861" name="Google Shape;861;p91"/>
          <p:cNvSpPr txBox="1"/>
          <p:nvPr/>
        </p:nvSpPr>
        <p:spPr>
          <a:xfrm>
            <a:off x="6687375" y="2154750"/>
            <a:ext cx="20970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300">
                <a:solidFill>
                  <a:srgbClr val="000000"/>
                </a:solidFill>
              </a:rPr>
              <a:t>330k  ohm resistors</a:t>
            </a:r>
            <a:endParaRPr sz="1300"/>
          </a:p>
        </p:txBody>
      </p:sp>
      <p:sp>
        <p:nvSpPr>
          <p:cNvPr id="862" name="Google Shape;862;p91"/>
          <p:cNvSpPr txBox="1"/>
          <p:nvPr/>
        </p:nvSpPr>
        <p:spPr>
          <a:xfrm>
            <a:off x="6654350" y="2493300"/>
            <a:ext cx="21780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rPr>
              <a:t>4 way female terminal block</a:t>
            </a:r>
            <a:endParaRPr sz="1300"/>
          </a:p>
        </p:txBody>
      </p:sp>
      <p:sp>
        <p:nvSpPr>
          <p:cNvPr id="863" name="Google Shape;863;p91"/>
          <p:cNvSpPr txBox="1"/>
          <p:nvPr/>
        </p:nvSpPr>
        <p:spPr>
          <a:xfrm>
            <a:off x="6654350" y="2962200"/>
            <a:ext cx="21780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rPr>
              <a:t>Switch</a:t>
            </a:r>
            <a:endParaRPr sz="1300"/>
          </a:p>
        </p:txBody>
      </p:sp>
      <p:sp>
        <p:nvSpPr>
          <p:cNvPr id="864" name="Google Shape;864;p91"/>
          <p:cNvSpPr txBox="1"/>
          <p:nvPr/>
        </p:nvSpPr>
        <p:spPr>
          <a:xfrm>
            <a:off x="6646875" y="3222625"/>
            <a:ext cx="21780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rPr>
              <a:t>LED</a:t>
            </a:r>
            <a:endParaRPr sz="1300"/>
          </a:p>
        </p:txBody>
      </p:sp>
      <p:sp>
        <p:nvSpPr>
          <p:cNvPr id="865" name="Google Shape;865;p91"/>
          <p:cNvSpPr txBox="1"/>
          <p:nvPr/>
        </p:nvSpPr>
        <p:spPr>
          <a:xfrm>
            <a:off x="6646875" y="3483050"/>
            <a:ext cx="21780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rPr>
              <a:t>470k resistor</a:t>
            </a:r>
            <a:endParaRPr sz="13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871" name="Google Shape;871;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72" name="Google Shape;872;p92"/>
          <p:cNvPicPr preferRelativeResize="0"/>
          <p:nvPr/>
        </p:nvPicPr>
        <p:blipFill rotWithShape="1">
          <a:blip r:embed="rId3">
            <a:alphaModFix/>
          </a:blip>
          <a:srcRect b="-1918" l="-709" r="-689" t="-1237"/>
          <a:stretch/>
        </p:blipFill>
        <p:spPr>
          <a:xfrm>
            <a:off x="878375" y="1113875"/>
            <a:ext cx="7387251" cy="3496875"/>
          </a:xfrm>
          <a:prstGeom prst="rect">
            <a:avLst/>
          </a:prstGeom>
          <a:noFill/>
          <a:ln>
            <a:noFill/>
          </a:ln>
        </p:spPr>
      </p:pic>
      <p:sp>
        <p:nvSpPr>
          <p:cNvPr id="873" name="Google Shape;873;p92"/>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93"/>
          <p:cNvPicPr preferRelativeResize="0"/>
          <p:nvPr/>
        </p:nvPicPr>
        <p:blipFill rotWithShape="1">
          <a:blip r:embed="rId3">
            <a:alphaModFix/>
          </a:blip>
          <a:srcRect b="7433" l="766" r="904" t="15690"/>
          <a:stretch/>
        </p:blipFill>
        <p:spPr>
          <a:xfrm>
            <a:off x="4801050" y="4353475"/>
            <a:ext cx="3135685" cy="186025"/>
          </a:xfrm>
          <a:prstGeom prst="rect">
            <a:avLst/>
          </a:prstGeom>
          <a:noFill/>
          <a:ln>
            <a:noFill/>
          </a:ln>
        </p:spPr>
      </p:pic>
      <p:sp>
        <p:nvSpPr>
          <p:cNvPr id="879" name="Google Shape;879;p93"/>
          <p:cNvSpPr/>
          <p:nvPr/>
        </p:nvSpPr>
        <p:spPr>
          <a:xfrm>
            <a:off x="6376875" y="3314850"/>
            <a:ext cx="1611300" cy="22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881" name="Google Shape;881;p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882" name="Google Shape;882;p93"/>
          <p:cNvGraphicFramePr/>
          <p:nvPr/>
        </p:nvGraphicFramePr>
        <p:xfrm>
          <a:off x="1155863" y="1516850"/>
          <a:ext cx="3000000" cy="3000000"/>
        </p:xfrm>
        <a:graphic>
          <a:graphicData uri="http://schemas.openxmlformats.org/drawingml/2006/table">
            <a:tbl>
              <a:tblPr>
                <a:noFill/>
                <a:tableStyleId>{671A6AD5-D9E6-41DD-951E-E5E2C89819D0}</a:tableStyleId>
              </a:tblPr>
              <a:tblGrid>
                <a:gridCol w="3186900"/>
                <a:gridCol w="2034075"/>
                <a:gridCol w="1611250"/>
              </a:tblGrid>
              <a:tr h="222100">
                <a:tc>
                  <a:txBody>
                    <a:bodyPr/>
                    <a:lstStyle/>
                    <a:p>
                      <a:pPr indent="0" lvl="0" marL="0" rtl="0" algn="ctr">
                        <a:spcBef>
                          <a:spcPts val="0"/>
                        </a:spcBef>
                        <a:spcAft>
                          <a:spcPts val="0"/>
                        </a:spcAft>
                        <a:buNone/>
                      </a:pPr>
                      <a:r>
                        <a:rPr b="1" lang="en" sz="900"/>
                        <a:t>Action</a:t>
                      </a:r>
                      <a:endParaRPr b="1" sz="900"/>
                    </a:p>
                  </a:txBody>
                  <a:tcPr marT="45700" marB="45700" marR="45700" marL="45700"/>
                </a:tc>
                <a:tc>
                  <a:txBody>
                    <a:bodyPr/>
                    <a:lstStyle/>
                    <a:p>
                      <a:pPr indent="0" lvl="0" marL="0" rtl="0" algn="ctr">
                        <a:spcBef>
                          <a:spcPts val="0"/>
                        </a:spcBef>
                        <a:spcAft>
                          <a:spcPts val="0"/>
                        </a:spcAft>
                        <a:buNone/>
                      </a:pPr>
                      <a:r>
                        <a:rPr b="1" lang="en" sz="900"/>
                        <a:t>Location</a:t>
                      </a:r>
                      <a:endParaRPr b="1" sz="900"/>
                    </a:p>
                  </a:txBody>
                  <a:tcPr marT="45700" marB="45700" marR="45700" marL="45700"/>
                </a:tc>
                <a:tc>
                  <a:txBody>
                    <a:bodyPr/>
                    <a:lstStyle/>
                    <a:p>
                      <a:pPr indent="0" lvl="0" marL="0" rtl="0" algn="ctr">
                        <a:spcBef>
                          <a:spcPts val="0"/>
                        </a:spcBef>
                        <a:spcAft>
                          <a:spcPts val="0"/>
                        </a:spcAft>
                        <a:buNone/>
                      </a:pPr>
                      <a:r>
                        <a:rPr b="1" lang="en" sz="900"/>
                        <a:t>Expected Timespan</a:t>
                      </a:r>
                      <a:endParaRPr b="1" sz="900"/>
                    </a:p>
                  </a:txBody>
                  <a:tcPr marT="45700" marB="45700" marR="45700" marL="45700"/>
                </a:tc>
              </a:tr>
              <a:tr h="222100">
                <a:tc>
                  <a:txBody>
                    <a:bodyPr/>
                    <a:lstStyle/>
                    <a:p>
                      <a:pPr indent="0" lvl="0" marL="0" rtl="0" algn="l">
                        <a:spcBef>
                          <a:spcPts val="0"/>
                        </a:spcBef>
                        <a:spcAft>
                          <a:spcPts val="0"/>
                        </a:spcAft>
                        <a:buNone/>
                      </a:pPr>
                      <a:r>
                        <a:rPr lang="en" sz="900"/>
                        <a:t>Transfer of sensor data to primary computer</a:t>
                      </a:r>
                      <a:endParaRPr sz="900"/>
                    </a:p>
                  </a:txBody>
                  <a:tcPr marT="45700" marB="45700" marR="45700" marL="45700"/>
                </a:tc>
                <a:tc>
                  <a:txBody>
                    <a:bodyPr/>
                    <a:lstStyle/>
                    <a:p>
                      <a:pPr indent="0" lvl="0" marL="0" rtl="0" algn="l">
                        <a:spcBef>
                          <a:spcPts val="0"/>
                        </a:spcBef>
                        <a:spcAft>
                          <a:spcPts val="0"/>
                        </a:spcAft>
                        <a:buNone/>
                      </a:pPr>
                      <a:r>
                        <a:rPr lang="en" sz="900">
                          <a:solidFill>
                            <a:schemeClr val="dk1"/>
                          </a:solidFill>
                        </a:rPr>
                        <a:t>Sensor-primary computer connection</a:t>
                      </a:r>
                      <a:endParaRPr sz="900"/>
                    </a:p>
                  </a:txBody>
                  <a:tcPr marT="45700" marB="45700" marR="45700" marL="45700"/>
                </a:tc>
                <a:tc>
                  <a:txBody>
                    <a:bodyPr/>
                    <a:lstStyle/>
                    <a:p>
                      <a:pPr indent="0" lvl="0" marL="0" rtl="0" algn="l">
                        <a:spcBef>
                          <a:spcPts val="0"/>
                        </a:spcBef>
                        <a:spcAft>
                          <a:spcPts val="0"/>
                        </a:spcAft>
                        <a:buNone/>
                      </a:pPr>
                      <a:r>
                        <a:rPr lang="en" sz="900"/>
                        <a:t>0.1 ms</a:t>
                      </a:r>
                      <a:endParaRPr sz="900"/>
                    </a:p>
                  </a:txBody>
                  <a:tcPr marT="45700" marB="45700" marR="45700" marL="45700"/>
                </a:tc>
              </a:tr>
              <a:tr h="222100">
                <a:tc>
                  <a:txBody>
                    <a:bodyPr/>
                    <a:lstStyle/>
                    <a:p>
                      <a:pPr indent="0" lvl="0" marL="0" rtl="0" algn="l">
                        <a:spcBef>
                          <a:spcPts val="0"/>
                        </a:spcBef>
                        <a:spcAft>
                          <a:spcPts val="0"/>
                        </a:spcAft>
                        <a:buNone/>
                      </a:pPr>
                      <a:r>
                        <a:rPr lang="en" sz="900"/>
                        <a:t>State estimation; maneuver check and generation</a:t>
                      </a:r>
                      <a:endParaRPr sz="900"/>
                    </a:p>
                  </a:txBody>
                  <a:tcPr marT="45700" marB="45700" marR="45700" marL="45700"/>
                </a:tc>
                <a:tc>
                  <a:txBody>
                    <a:bodyPr/>
                    <a:lstStyle/>
                    <a:p>
                      <a:pPr indent="0" lvl="0" marL="0" rtl="0" algn="l">
                        <a:spcBef>
                          <a:spcPts val="0"/>
                        </a:spcBef>
                        <a:spcAft>
                          <a:spcPts val="0"/>
                        </a:spcAft>
                        <a:buNone/>
                      </a:pPr>
                      <a:r>
                        <a:rPr lang="en" sz="900"/>
                        <a:t>Primary computer</a:t>
                      </a:r>
                      <a:endParaRPr sz="900"/>
                    </a:p>
                  </a:txBody>
                  <a:tcPr marT="45700" marB="45700" marR="45700" marL="45700"/>
                </a:tc>
                <a:tc>
                  <a:txBody>
                    <a:bodyPr/>
                    <a:lstStyle/>
                    <a:p>
                      <a:pPr indent="0" lvl="0" marL="0" rtl="0" algn="l">
                        <a:spcBef>
                          <a:spcPts val="0"/>
                        </a:spcBef>
                        <a:spcAft>
                          <a:spcPts val="0"/>
                        </a:spcAft>
                        <a:buNone/>
                      </a:pPr>
                      <a:r>
                        <a:rPr lang="en" sz="900"/>
                        <a:t>2 ms</a:t>
                      </a:r>
                      <a:endParaRPr sz="900"/>
                    </a:p>
                  </a:txBody>
                  <a:tcPr marT="45700" marB="45700" marR="45700" marL="45700"/>
                </a:tc>
              </a:tr>
              <a:tr h="222100">
                <a:tc>
                  <a:txBody>
                    <a:bodyPr/>
                    <a:lstStyle/>
                    <a:p>
                      <a:pPr indent="0" lvl="0" marL="0" rtl="0" algn="l">
                        <a:spcBef>
                          <a:spcPts val="0"/>
                        </a:spcBef>
                        <a:spcAft>
                          <a:spcPts val="0"/>
                        </a:spcAft>
                        <a:buNone/>
                      </a:pPr>
                      <a:r>
                        <a:rPr lang="en" sz="900"/>
                        <a:t>Thrust profile pull</a:t>
                      </a:r>
                      <a:endParaRPr sz="900"/>
                    </a:p>
                  </a:txBody>
                  <a:tcPr marT="45700" marB="45700" marR="45700" marL="45700"/>
                </a:tc>
                <a:tc>
                  <a:txBody>
                    <a:bodyPr/>
                    <a:lstStyle/>
                    <a:p>
                      <a:pPr indent="0" lvl="0" marL="0" rtl="0" algn="l">
                        <a:spcBef>
                          <a:spcPts val="0"/>
                        </a:spcBef>
                        <a:spcAft>
                          <a:spcPts val="0"/>
                        </a:spcAft>
                        <a:buNone/>
                      </a:pPr>
                      <a:r>
                        <a:rPr lang="en" sz="900"/>
                        <a:t>Primary computer</a:t>
                      </a:r>
                      <a:endParaRPr sz="900"/>
                    </a:p>
                  </a:txBody>
                  <a:tcPr marT="45700" marB="45700" marR="45700" marL="45700"/>
                </a:tc>
                <a:tc>
                  <a:txBody>
                    <a:bodyPr/>
                    <a:lstStyle/>
                    <a:p>
                      <a:pPr indent="0" lvl="0" marL="0" rtl="0" algn="l">
                        <a:spcBef>
                          <a:spcPts val="0"/>
                        </a:spcBef>
                        <a:spcAft>
                          <a:spcPts val="0"/>
                        </a:spcAft>
                        <a:buNone/>
                      </a:pPr>
                      <a:r>
                        <a:rPr lang="en" sz="900"/>
                        <a:t>2 ms</a:t>
                      </a:r>
                      <a:endParaRPr sz="900"/>
                    </a:p>
                  </a:txBody>
                  <a:tcPr marT="45700" marB="45700" marR="45700" marL="45700"/>
                </a:tc>
              </a:tr>
              <a:tr h="222100">
                <a:tc>
                  <a:txBody>
                    <a:bodyPr/>
                    <a:lstStyle/>
                    <a:p>
                      <a:pPr indent="0" lvl="0" marL="0" rtl="0" algn="l">
                        <a:spcBef>
                          <a:spcPts val="0"/>
                        </a:spcBef>
                        <a:spcAft>
                          <a:spcPts val="0"/>
                        </a:spcAft>
                        <a:buNone/>
                      </a:pPr>
                      <a:r>
                        <a:rPr lang="en" sz="900"/>
                        <a:t>Thrust profile transfer to Arduino</a:t>
                      </a:r>
                      <a:endParaRPr sz="900"/>
                    </a:p>
                  </a:txBody>
                  <a:tcPr marT="45700" marB="45700" marR="45700" marL="45700"/>
                </a:tc>
                <a:tc>
                  <a:txBody>
                    <a:bodyPr/>
                    <a:lstStyle/>
                    <a:p>
                      <a:pPr indent="0" lvl="0" marL="0" rtl="0" algn="l">
                        <a:spcBef>
                          <a:spcPts val="0"/>
                        </a:spcBef>
                        <a:spcAft>
                          <a:spcPts val="0"/>
                        </a:spcAft>
                        <a:buNone/>
                      </a:pPr>
                      <a:r>
                        <a:rPr lang="en" sz="900">
                          <a:solidFill>
                            <a:schemeClr val="dk1"/>
                          </a:solidFill>
                        </a:rPr>
                        <a:t>Primary computer-Arduino connection</a:t>
                      </a:r>
                      <a:endParaRPr sz="900"/>
                    </a:p>
                  </a:txBody>
                  <a:tcPr marT="45700" marB="45700" marR="45700" marL="45700"/>
                </a:tc>
                <a:tc>
                  <a:txBody>
                    <a:bodyPr/>
                    <a:lstStyle/>
                    <a:p>
                      <a:pPr indent="0" lvl="0" marL="0" rtl="0" algn="l">
                        <a:spcBef>
                          <a:spcPts val="0"/>
                        </a:spcBef>
                        <a:spcAft>
                          <a:spcPts val="0"/>
                        </a:spcAft>
                        <a:buNone/>
                      </a:pPr>
                      <a:r>
                        <a:rPr lang="en" sz="900"/>
                        <a:t>0.13 ms</a:t>
                      </a:r>
                      <a:endParaRPr sz="900"/>
                    </a:p>
                  </a:txBody>
                  <a:tcPr marT="45700" marB="45700" marR="45700" marL="45700"/>
                </a:tc>
              </a:tr>
              <a:tr h="222100">
                <a:tc>
                  <a:txBody>
                    <a:bodyPr/>
                    <a:lstStyle/>
                    <a:p>
                      <a:pPr indent="0" lvl="0" marL="0" rtl="0" algn="l">
                        <a:spcBef>
                          <a:spcPts val="0"/>
                        </a:spcBef>
                        <a:spcAft>
                          <a:spcPts val="0"/>
                        </a:spcAft>
                        <a:buNone/>
                      </a:pPr>
                      <a:r>
                        <a:rPr lang="en" sz="900"/>
                        <a:t>Saving thrust profile</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Negligible</a:t>
                      </a:r>
                      <a:endParaRPr sz="900"/>
                    </a:p>
                  </a:txBody>
                  <a:tcPr marT="45700" marB="45700" marR="45700" marL="45700"/>
                </a:tc>
              </a:tr>
              <a:tr h="222100">
                <a:tc>
                  <a:txBody>
                    <a:bodyPr/>
                    <a:lstStyle/>
                    <a:p>
                      <a:pPr indent="0" lvl="0" marL="0" rtl="0" algn="l">
                        <a:spcBef>
                          <a:spcPts val="0"/>
                        </a:spcBef>
                        <a:spcAft>
                          <a:spcPts val="0"/>
                        </a:spcAft>
                        <a:buNone/>
                      </a:pPr>
                      <a:r>
                        <a:rPr lang="en" sz="900"/>
                        <a:t>Step delay calculation</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1.4 ms</a:t>
                      </a:r>
                      <a:endParaRPr sz="900"/>
                    </a:p>
                  </a:txBody>
                  <a:tcPr marT="45700" marB="45700" marR="45700" marL="45700"/>
                </a:tc>
              </a:tr>
              <a:tr h="222100">
                <a:tc>
                  <a:txBody>
                    <a:bodyPr/>
                    <a:lstStyle/>
                    <a:p>
                      <a:pPr indent="0" lvl="0" marL="0" rtl="0" algn="l">
                        <a:spcBef>
                          <a:spcPts val="0"/>
                        </a:spcBef>
                        <a:spcAft>
                          <a:spcPts val="0"/>
                        </a:spcAft>
                        <a:buNone/>
                      </a:pPr>
                      <a:r>
                        <a:rPr lang="en" sz="900"/>
                        <a:t>Generation of motor commands</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Negligible</a:t>
                      </a:r>
                      <a:endParaRPr sz="900"/>
                    </a:p>
                  </a:txBody>
                  <a:tcPr marT="45700" marB="45700" marR="45700" marL="45700"/>
                </a:tc>
              </a:tr>
              <a:tr h="222100">
                <a:tc gridSpan="2">
                  <a:txBody>
                    <a:bodyPr/>
                    <a:lstStyle/>
                    <a:p>
                      <a:pPr indent="0" lvl="0" marL="0" rtl="0" algn="r">
                        <a:spcBef>
                          <a:spcPts val="0"/>
                        </a:spcBef>
                        <a:spcAft>
                          <a:spcPts val="0"/>
                        </a:spcAft>
                        <a:buNone/>
                      </a:pPr>
                      <a:r>
                        <a:rPr lang="en" sz="900" u="sng"/>
                        <a:t>Total:</a:t>
                      </a:r>
                      <a:endParaRPr sz="900" u="sng"/>
                    </a:p>
                  </a:txBody>
                  <a:tcPr marT="45700" marB="45700" marR="45700" marL="45700"/>
                </a:tc>
                <a:tc hMerge="1"/>
                <a:tc>
                  <a:txBody>
                    <a:bodyPr/>
                    <a:lstStyle/>
                    <a:p>
                      <a:pPr indent="0" lvl="0" marL="0" rtl="0" algn="l">
                        <a:spcBef>
                          <a:spcPts val="0"/>
                        </a:spcBef>
                        <a:spcAft>
                          <a:spcPts val="0"/>
                        </a:spcAft>
                        <a:buNone/>
                      </a:pPr>
                      <a:r>
                        <a:rPr lang="en" sz="900"/>
                        <a:t>5.63 ms</a:t>
                      </a:r>
                      <a:endParaRPr sz="900"/>
                    </a:p>
                  </a:txBody>
                  <a:tcPr marT="45700" marB="45700" marR="45700" marL="45700"/>
                </a:tc>
              </a:tr>
            </a:tbl>
          </a:graphicData>
        </a:graphic>
      </p:graphicFrame>
      <p:sp>
        <p:nvSpPr>
          <p:cNvPr id="883" name="Google Shape;883;p93"/>
          <p:cNvSpPr txBox="1"/>
          <p:nvPr/>
        </p:nvSpPr>
        <p:spPr>
          <a:xfrm>
            <a:off x="311700" y="1131375"/>
            <a:ext cx="5013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Accounting for major time delays:</a:t>
            </a:r>
            <a:endParaRPr/>
          </a:p>
        </p:txBody>
      </p:sp>
      <p:sp>
        <p:nvSpPr>
          <p:cNvPr id="884" name="Google Shape;884;p93"/>
          <p:cNvSpPr txBox="1"/>
          <p:nvPr/>
        </p:nvSpPr>
        <p:spPr>
          <a:xfrm>
            <a:off x="311700" y="3633575"/>
            <a:ext cx="7676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Our need:</a:t>
            </a:r>
            <a:endParaRPr/>
          </a:p>
          <a:p>
            <a:pPr indent="-304800" lvl="0" marL="457200" rtl="0" algn="l">
              <a:lnSpc>
                <a:spcPct val="200000"/>
              </a:lnSpc>
              <a:spcBef>
                <a:spcPts val="0"/>
              </a:spcBef>
              <a:spcAft>
                <a:spcPts val="0"/>
              </a:spcAft>
              <a:buSzPts val="1200"/>
              <a:buChar char="●"/>
            </a:pPr>
            <a:r>
              <a:rPr lang="en" sz="1200"/>
              <a:t>Our process time constant is...</a:t>
            </a:r>
            <a:endParaRPr sz="1200"/>
          </a:p>
          <a:p>
            <a:pPr indent="-304800" lvl="0" marL="457200" rtl="0" algn="l">
              <a:spcBef>
                <a:spcPts val="0"/>
              </a:spcBef>
              <a:spcAft>
                <a:spcPts val="0"/>
              </a:spcAft>
              <a:buSzPts val="1200"/>
              <a:buChar char="●"/>
            </a:pPr>
            <a:r>
              <a:rPr lang="en" sz="1200"/>
              <a:t>Our delay time (applying a 10% sampling rule) is thus...</a:t>
            </a:r>
            <a:endParaRPr sz="1200"/>
          </a:p>
        </p:txBody>
      </p:sp>
      <p:cxnSp>
        <p:nvCxnSpPr>
          <p:cNvPr id="885" name="Google Shape;885;p93"/>
          <p:cNvCxnSpPr/>
          <p:nvPr/>
        </p:nvCxnSpPr>
        <p:spPr>
          <a:xfrm>
            <a:off x="311700" y="3633575"/>
            <a:ext cx="8241900" cy="0"/>
          </a:xfrm>
          <a:prstGeom prst="straightConnector1">
            <a:avLst/>
          </a:prstGeom>
          <a:noFill/>
          <a:ln cap="flat" cmpd="sng" w="9525">
            <a:solidFill>
              <a:schemeClr val="dk2"/>
            </a:solidFill>
            <a:prstDash val="solid"/>
            <a:round/>
            <a:headEnd len="med" w="med" type="none"/>
            <a:tailEnd len="med" w="med" type="none"/>
          </a:ln>
        </p:spPr>
      </p:cxnSp>
      <p:pic>
        <p:nvPicPr>
          <p:cNvPr id="886" name="Google Shape;886;p93"/>
          <p:cNvPicPr preferRelativeResize="0"/>
          <p:nvPr/>
        </p:nvPicPr>
        <p:blipFill rotWithShape="1">
          <a:blip r:embed="rId4">
            <a:alphaModFix/>
          </a:blip>
          <a:srcRect b="8778" l="1186" r="774" t="8405"/>
          <a:stretch/>
        </p:blipFill>
        <p:spPr>
          <a:xfrm>
            <a:off x="3134275" y="3846625"/>
            <a:ext cx="4381215" cy="452937"/>
          </a:xfrm>
          <a:prstGeom prst="rect">
            <a:avLst/>
          </a:prstGeom>
          <a:noFill/>
          <a:ln>
            <a:noFill/>
          </a:ln>
        </p:spPr>
      </p:pic>
      <p:cxnSp>
        <p:nvCxnSpPr>
          <p:cNvPr id="887" name="Google Shape;887;p93"/>
          <p:cNvCxnSpPr/>
          <p:nvPr/>
        </p:nvCxnSpPr>
        <p:spPr>
          <a:xfrm>
            <a:off x="7489125" y="4492225"/>
            <a:ext cx="447600" cy="0"/>
          </a:xfrm>
          <a:prstGeom prst="straightConnector1">
            <a:avLst/>
          </a:prstGeom>
          <a:noFill/>
          <a:ln cap="flat" cmpd="sng" w="9525">
            <a:solidFill>
              <a:srgbClr val="000000"/>
            </a:solidFill>
            <a:prstDash val="solid"/>
            <a:round/>
            <a:headEnd len="med" w="med" type="none"/>
            <a:tailEnd len="med" w="med" type="none"/>
          </a:ln>
        </p:spPr>
      </p:cxnSp>
      <p:sp>
        <p:nvSpPr>
          <p:cNvPr id="888" name="Google Shape;888;p93"/>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5"/>
              </a:rPr>
              <a:t>Back</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894" name="Google Shape;894;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95" name="Google Shape;895;p94"/>
          <p:cNvPicPr preferRelativeResize="0"/>
          <p:nvPr/>
        </p:nvPicPr>
        <p:blipFill rotWithShape="1">
          <a:blip r:embed="rId3">
            <a:alphaModFix/>
          </a:blip>
          <a:srcRect b="-1918" l="-709" r="-689" t="-1237"/>
          <a:stretch/>
        </p:blipFill>
        <p:spPr>
          <a:xfrm>
            <a:off x="878375" y="1113875"/>
            <a:ext cx="7387251" cy="3496875"/>
          </a:xfrm>
          <a:prstGeom prst="rect">
            <a:avLst/>
          </a:prstGeom>
          <a:noFill/>
          <a:ln>
            <a:noFill/>
          </a:ln>
        </p:spPr>
      </p:pic>
      <p:sp>
        <p:nvSpPr>
          <p:cNvPr id="896" name="Google Shape;896;p94"/>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902" name="Google Shape;902;p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03" name="Google Shape;903;p95"/>
          <p:cNvSpPr txBox="1"/>
          <p:nvPr/>
        </p:nvSpPr>
        <p:spPr>
          <a:xfrm>
            <a:off x="1619250" y="2428875"/>
            <a:ext cx="2267100" cy="523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t>Unknown data packet size.</a:t>
            </a:r>
            <a:endParaRPr sz="1100"/>
          </a:p>
          <a:p>
            <a:pPr indent="0" lvl="0" marL="0" rtl="0" algn="l">
              <a:spcBef>
                <a:spcPts val="0"/>
              </a:spcBef>
              <a:spcAft>
                <a:spcPts val="0"/>
              </a:spcAft>
              <a:buNone/>
            </a:pPr>
            <a:r>
              <a:rPr lang="en" sz="1100"/>
              <a:t>Estimated transfer speed: 0.1 ms</a:t>
            </a:r>
            <a:endParaRPr sz="1000"/>
          </a:p>
        </p:txBody>
      </p:sp>
      <p:cxnSp>
        <p:nvCxnSpPr>
          <p:cNvPr id="904" name="Google Shape;904;p95"/>
          <p:cNvCxnSpPr/>
          <p:nvPr/>
        </p:nvCxnSpPr>
        <p:spPr>
          <a:xfrm flipH="1" rot="10800000">
            <a:off x="3362325" y="2000175"/>
            <a:ext cx="114300" cy="428700"/>
          </a:xfrm>
          <a:prstGeom prst="straightConnector1">
            <a:avLst/>
          </a:prstGeom>
          <a:noFill/>
          <a:ln cap="flat" cmpd="sng" w="9525">
            <a:solidFill>
              <a:srgbClr val="000000"/>
            </a:solidFill>
            <a:prstDash val="solid"/>
            <a:round/>
            <a:headEnd len="med" w="med" type="none"/>
            <a:tailEnd len="med" w="med" type="triangle"/>
          </a:ln>
        </p:spPr>
      </p:cxnSp>
      <p:sp>
        <p:nvSpPr>
          <p:cNvPr id="905" name="Google Shape;905;p95"/>
          <p:cNvSpPr txBox="1"/>
          <p:nvPr/>
        </p:nvSpPr>
        <p:spPr>
          <a:xfrm>
            <a:off x="2990850" y="3238500"/>
            <a:ext cx="2867100" cy="840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t>Main loop iteration rate currently ~900 Hz.</a:t>
            </a:r>
            <a:endParaRPr sz="1100"/>
          </a:p>
          <a:p>
            <a:pPr indent="0" lvl="0" marL="0" rtl="0" algn="l">
              <a:lnSpc>
                <a:spcPct val="150000"/>
              </a:lnSpc>
              <a:spcBef>
                <a:spcPts val="0"/>
              </a:spcBef>
              <a:spcAft>
                <a:spcPts val="0"/>
              </a:spcAft>
              <a:buNone/>
            </a:pPr>
            <a:r>
              <a:rPr lang="en" sz="1100"/>
              <a:t>Final rate estimated at ~500 Hz.</a:t>
            </a:r>
            <a:endParaRPr sz="1100"/>
          </a:p>
          <a:p>
            <a:pPr indent="0" lvl="0" marL="0" rtl="0" algn="l">
              <a:lnSpc>
                <a:spcPct val="100000"/>
              </a:lnSpc>
              <a:spcBef>
                <a:spcPts val="0"/>
              </a:spcBef>
              <a:spcAft>
                <a:spcPts val="0"/>
              </a:spcAft>
              <a:buNone/>
            </a:pPr>
            <a:r>
              <a:rPr lang="en" sz="1100"/>
              <a:t>Resultant iteration speed: 2 ms</a:t>
            </a:r>
            <a:endParaRPr sz="1100"/>
          </a:p>
        </p:txBody>
      </p:sp>
      <p:cxnSp>
        <p:nvCxnSpPr>
          <p:cNvPr id="906" name="Google Shape;906;p95"/>
          <p:cNvCxnSpPr/>
          <p:nvPr/>
        </p:nvCxnSpPr>
        <p:spPr>
          <a:xfrm flipH="1" rot="10800000">
            <a:off x="4895850" y="1838400"/>
            <a:ext cx="476400" cy="1400100"/>
          </a:xfrm>
          <a:prstGeom prst="straightConnector1">
            <a:avLst/>
          </a:prstGeom>
          <a:noFill/>
          <a:ln cap="flat" cmpd="sng" w="9525">
            <a:solidFill>
              <a:srgbClr val="000000"/>
            </a:solidFill>
            <a:prstDash val="solid"/>
            <a:round/>
            <a:headEnd len="med" w="med" type="none"/>
            <a:tailEnd len="med" w="med" type="triangle"/>
          </a:ln>
        </p:spPr>
      </p:cxnSp>
      <p:sp>
        <p:nvSpPr>
          <p:cNvPr id="907" name="Google Shape;907;p95"/>
          <p:cNvSpPr txBox="1"/>
          <p:nvPr/>
        </p:nvSpPr>
        <p:spPr>
          <a:xfrm>
            <a:off x="5934150" y="2514600"/>
            <a:ext cx="2752500" cy="635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t>Speed unknown but can be easily found.</a:t>
            </a:r>
            <a:endParaRPr sz="1100"/>
          </a:p>
          <a:p>
            <a:pPr indent="0" lvl="0" marL="0" rtl="0" algn="l">
              <a:lnSpc>
                <a:spcPct val="100000"/>
              </a:lnSpc>
              <a:spcBef>
                <a:spcPts val="0"/>
              </a:spcBef>
              <a:spcAft>
                <a:spcPts val="0"/>
              </a:spcAft>
              <a:buNone/>
            </a:pPr>
            <a:r>
              <a:rPr lang="en" sz="1100"/>
              <a:t>Estimated speed: 2 ms</a:t>
            </a:r>
            <a:endParaRPr sz="1100"/>
          </a:p>
          <a:p>
            <a:pPr indent="457200" lvl="0" marL="457200" rtl="0" algn="l">
              <a:lnSpc>
                <a:spcPct val="100000"/>
              </a:lnSpc>
              <a:spcBef>
                <a:spcPts val="0"/>
              </a:spcBef>
              <a:spcAft>
                <a:spcPts val="0"/>
              </a:spcAft>
              <a:buNone/>
            </a:pPr>
            <a:r>
              <a:rPr lang="en" sz="800"/>
              <a:t>(No slower than main loop)</a:t>
            </a:r>
            <a:endParaRPr sz="800"/>
          </a:p>
        </p:txBody>
      </p:sp>
      <p:cxnSp>
        <p:nvCxnSpPr>
          <p:cNvPr id="908" name="Google Shape;908;p95"/>
          <p:cNvCxnSpPr/>
          <p:nvPr/>
        </p:nvCxnSpPr>
        <p:spPr>
          <a:xfrm flipH="1" rot="10800000">
            <a:off x="7038975" y="1866600"/>
            <a:ext cx="247500" cy="648000"/>
          </a:xfrm>
          <a:prstGeom prst="straightConnector1">
            <a:avLst/>
          </a:prstGeom>
          <a:noFill/>
          <a:ln cap="flat" cmpd="sng" w="9525">
            <a:solidFill>
              <a:srgbClr val="000000"/>
            </a:solidFill>
            <a:prstDash val="solid"/>
            <a:round/>
            <a:headEnd len="med" w="med" type="none"/>
            <a:tailEnd len="med" w="med" type="triangle"/>
          </a:ln>
        </p:spPr>
      </p:cxnSp>
      <p:pic>
        <p:nvPicPr>
          <p:cNvPr id="909" name="Google Shape;909;p95"/>
          <p:cNvPicPr preferRelativeResize="0"/>
          <p:nvPr/>
        </p:nvPicPr>
        <p:blipFill rotWithShape="1">
          <a:blip r:embed="rId3">
            <a:alphaModFix/>
          </a:blip>
          <a:srcRect b="72784" l="-709" r="-689" t="-1237"/>
          <a:stretch/>
        </p:blipFill>
        <p:spPr>
          <a:xfrm>
            <a:off x="878375" y="1113875"/>
            <a:ext cx="7387251" cy="964525"/>
          </a:xfrm>
          <a:prstGeom prst="rect">
            <a:avLst/>
          </a:prstGeom>
          <a:noFill/>
          <a:ln>
            <a:noFill/>
          </a:ln>
        </p:spPr>
      </p:pic>
      <p:sp>
        <p:nvSpPr>
          <p:cNvPr id="910" name="Google Shape;910;p95"/>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pic>
        <p:nvPicPr>
          <p:cNvPr id="915" name="Google Shape;915;p96"/>
          <p:cNvPicPr preferRelativeResize="0"/>
          <p:nvPr/>
        </p:nvPicPr>
        <p:blipFill rotWithShape="1">
          <a:blip r:embed="rId3">
            <a:alphaModFix/>
          </a:blip>
          <a:srcRect b="45225" l="56536" r="-688" t="27158"/>
          <a:stretch/>
        </p:blipFill>
        <p:spPr>
          <a:xfrm>
            <a:off x="5049026" y="2076475"/>
            <a:ext cx="3216599" cy="936150"/>
          </a:xfrm>
          <a:prstGeom prst="rect">
            <a:avLst/>
          </a:prstGeom>
          <a:noFill/>
          <a:ln>
            <a:noFill/>
          </a:ln>
        </p:spPr>
      </p:pic>
      <p:sp>
        <p:nvSpPr>
          <p:cNvPr id="916" name="Google Shape;916;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917" name="Google Shape;917;p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18" name="Google Shape;918;p96"/>
          <p:cNvSpPr txBox="1"/>
          <p:nvPr/>
        </p:nvSpPr>
        <p:spPr>
          <a:xfrm>
            <a:off x="2476500" y="3552825"/>
            <a:ext cx="3543300" cy="523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t>Using instruction clock cycle lengths with clock rate...</a:t>
            </a:r>
            <a:endParaRPr sz="1100"/>
          </a:p>
          <a:p>
            <a:pPr indent="0" lvl="0" marL="0" rtl="0" algn="l">
              <a:lnSpc>
                <a:spcPct val="100000"/>
              </a:lnSpc>
              <a:spcBef>
                <a:spcPts val="0"/>
              </a:spcBef>
              <a:spcAft>
                <a:spcPts val="0"/>
              </a:spcAft>
              <a:buNone/>
            </a:pPr>
            <a:r>
              <a:rPr lang="en" sz="1100"/>
              <a:t>Theoretical calculation speed: 1.4 ms</a:t>
            </a:r>
            <a:endParaRPr sz="1100"/>
          </a:p>
        </p:txBody>
      </p:sp>
      <p:cxnSp>
        <p:nvCxnSpPr>
          <p:cNvPr id="919" name="Google Shape;919;p96"/>
          <p:cNvCxnSpPr>
            <a:stCxn id="918" idx="0"/>
          </p:cNvCxnSpPr>
          <p:nvPr/>
        </p:nvCxnSpPr>
        <p:spPr>
          <a:xfrm flipH="1" rot="10800000">
            <a:off x="4248150" y="2781825"/>
            <a:ext cx="905700" cy="771000"/>
          </a:xfrm>
          <a:prstGeom prst="straightConnector1">
            <a:avLst/>
          </a:prstGeom>
          <a:noFill/>
          <a:ln cap="flat" cmpd="sng" w="9525">
            <a:solidFill>
              <a:srgbClr val="000000"/>
            </a:solidFill>
            <a:prstDash val="solid"/>
            <a:round/>
            <a:headEnd len="med" w="med" type="none"/>
            <a:tailEnd len="med" w="med" type="triangle"/>
          </a:ln>
        </p:spPr>
      </p:cxnSp>
      <p:sp>
        <p:nvSpPr>
          <p:cNvPr id="920" name="Google Shape;920;p96"/>
          <p:cNvSpPr txBox="1"/>
          <p:nvPr/>
        </p:nvSpPr>
        <p:spPr>
          <a:xfrm>
            <a:off x="5953200" y="1162638"/>
            <a:ext cx="2752500" cy="768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t>Thrust profile estimated size: 8 kB</a:t>
            </a:r>
            <a:endParaRPr sz="1100"/>
          </a:p>
          <a:p>
            <a:pPr indent="0" lvl="0" marL="0" rtl="0" algn="l">
              <a:lnSpc>
                <a:spcPct val="150000"/>
              </a:lnSpc>
              <a:spcBef>
                <a:spcPts val="0"/>
              </a:spcBef>
              <a:spcAft>
                <a:spcPts val="0"/>
              </a:spcAft>
              <a:buNone/>
            </a:pPr>
            <a:r>
              <a:rPr lang="en" sz="1100"/>
              <a:t>Transfer rate: 480 Mbps</a:t>
            </a:r>
            <a:endParaRPr sz="1100"/>
          </a:p>
          <a:p>
            <a:pPr indent="0" lvl="0" marL="0" rtl="0" algn="l">
              <a:lnSpc>
                <a:spcPct val="100000"/>
              </a:lnSpc>
              <a:spcBef>
                <a:spcPts val="0"/>
              </a:spcBef>
              <a:spcAft>
                <a:spcPts val="0"/>
              </a:spcAft>
              <a:buNone/>
            </a:pPr>
            <a:r>
              <a:rPr lang="en" sz="1100"/>
              <a:t>Resultant speed: 0.13 ms</a:t>
            </a:r>
            <a:endParaRPr sz="800"/>
          </a:p>
        </p:txBody>
      </p:sp>
      <p:cxnSp>
        <p:nvCxnSpPr>
          <p:cNvPr id="921" name="Google Shape;921;p96"/>
          <p:cNvCxnSpPr>
            <a:stCxn id="920" idx="2"/>
          </p:cNvCxnSpPr>
          <p:nvPr/>
        </p:nvCxnSpPr>
        <p:spPr>
          <a:xfrm>
            <a:off x="7329450" y="1931538"/>
            <a:ext cx="52500" cy="411600"/>
          </a:xfrm>
          <a:prstGeom prst="straightConnector1">
            <a:avLst/>
          </a:prstGeom>
          <a:noFill/>
          <a:ln cap="flat" cmpd="sng" w="9525">
            <a:solidFill>
              <a:srgbClr val="000000"/>
            </a:solidFill>
            <a:prstDash val="solid"/>
            <a:round/>
            <a:headEnd len="med" w="med" type="none"/>
            <a:tailEnd len="med" w="med" type="triangle"/>
          </a:ln>
        </p:spPr>
      </p:cxnSp>
      <p:sp>
        <p:nvSpPr>
          <p:cNvPr id="922" name="Google Shape;922;p96"/>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928" name="Google Shape;928;p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29" name="Google Shape;929;p97"/>
          <p:cNvSpPr txBox="1"/>
          <p:nvPr/>
        </p:nvSpPr>
        <p:spPr>
          <a:xfrm>
            <a:off x="5229300" y="1718798"/>
            <a:ext cx="2752500" cy="61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100"/>
              <a:t>At the lowest level, mechanical and electrical components add negligible additional time delays.</a:t>
            </a:r>
            <a:endParaRPr sz="800"/>
          </a:p>
        </p:txBody>
      </p:sp>
      <p:pic>
        <p:nvPicPr>
          <p:cNvPr id="930" name="Google Shape;930;p97"/>
          <p:cNvPicPr preferRelativeResize="0"/>
          <p:nvPr/>
        </p:nvPicPr>
        <p:blipFill rotWithShape="1">
          <a:blip r:embed="rId3">
            <a:alphaModFix/>
          </a:blip>
          <a:srcRect b="0" l="28812" r="-1497" t="55535"/>
          <a:stretch/>
        </p:blipFill>
        <p:spPr>
          <a:xfrm>
            <a:off x="3028950" y="3038475"/>
            <a:ext cx="5295124" cy="1507201"/>
          </a:xfrm>
          <a:prstGeom prst="rect">
            <a:avLst/>
          </a:prstGeom>
          <a:noFill/>
          <a:ln>
            <a:noFill/>
          </a:ln>
        </p:spPr>
      </p:pic>
      <p:pic>
        <p:nvPicPr>
          <p:cNvPr id="931" name="Google Shape;931;p97"/>
          <p:cNvPicPr preferRelativeResize="0"/>
          <p:nvPr/>
        </p:nvPicPr>
        <p:blipFill rotWithShape="1">
          <a:blip r:embed="rId3">
            <a:alphaModFix/>
          </a:blip>
          <a:srcRect b="44465" l="28812" r="43314" t="28759"/>
          <a:stretch/>
        </p:blipFill>
        <p:spPr>
          <a:xfrm>
            <a:off x="3028950" y="2130875"/>
            <a:ext cx="2030575" cy="907601"/>
          </a:xfrm>
          <a:prstGeom prst="rect">
            <a:avLst/>
          </a:prstGeom>
          <a:noFill/>
          <a:ln>
            <a:noFill/>
          </a:ln>
        </p:spPr>
      </p:pic>
      <p:sp>
        <p:nvSpPr>
          <p:cNvPr id="932" name="Google Shape;932;p97"/>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Delays</a:t>
            </a:r>
            <a:endParaRPr/>
          </a:p>
        </p:txBody>
      </p:sp>
      <p:sp>
        <p:nvSpPr>
          <p:cNvPr id="938" name="Google Shape;938;p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9" name="Google Shape;939;p98"/>
          <p:cNvGraphicFramePr/>
          <p:nvPr/>
        </p:nvGraphicFramePr>
        <p:xfrm>
          <a:off x="311700" y="1155525"/>
          <a:ext cx="3000000" cy="3000000"/>
        </p:xfrm>
        <a:graphic>
          <a:graphicData uri="http://schemas.openxmlformats.org/drawingml/2006/table">
            <a:tbl>
              <a:tblPr>
                <a:noFill/>
                <a:tableStyleId>{671A6AD5-D9E6-41DD-951E-E5E2C89819D0}</a:tableStyleId>
              </a:tblPr>
              <a:tblGrid>
                <a:gridCol w="3658225"/>
                <a:gridCol w="3065975"/>
                <a:gridCol w="1796400"/>
              </a:tblGrid>
              <a:tr h="196850">
                <a:tc>
                  <a:txBody>
                    <a:bodyPr/>
                    <a:lstStyle/>
                    <a:p>
                      <a:pPr indent="0" lvl="0" marL="0" rtl="0" algn="ctr">
                        <a:spcBef>
                          <a:spcPts val="0"/>
                        </a:spcBef>
                        <a:spcAft>
                          <a:spcPts val="0"/>
                        </a:spcAft>
                        <a:buNone/>
                      </a:pPr>
                      <a:r>
                        <a:rPr b="1" lang="en" sz="600"/>
                        <a:t>Action</a:t>
                      </a:r>
                      <a:endParaRPr b="1" sz="600"/>
                    </a:p>
                  </a:txBody>
                  <a:tcPr marT="45700" marB="45700" marR="45700" marL="45700"/>
                </a:tc>
                <a:tc>
                  <a:txBody>
                    <a:bodyPr/>
                    <a:lstStyle/>
                    <a:p>
                      <a:pPr indent="0" lvl="0" marL="0" rtl="0" algn="ctr">
                        <a:spcBef>
                          <a:spcPts val="0"/>
                        </a:spcBef>
                        <a:spcAft>
                          <a:spcPts val="0"/>
                        </a:spcAft>
                        <a:buNone/>
                      </a:pPr>
                      <a:r>
                        <a:rPr b="1" lang="en" sz="600"/>
                        <a:t>Location</a:t>
                      </a:r>
                      <a:endParaRPr b="1" sz="600"/>
                    </a:p>
                  </a:txBody>
                  <a:tcPr marT="45700" marB="45700" marR="45700" marL="45700"/>
                </a:tc>
                <a:tc>
                  <a:txBody>
                    <a:bodyPr/>
                    <a:lstStyle/>
                    <a:p>
                      <a:pPr indent="0" lvl="0" marL="0" rtl="0" algn="ctr">
                        <a:spcBef>
                          <a:spcPts val="0"/>
                        </a:spcBef>
                        <a:spcAft>
                          <a:spcPts val="0"/>
                        </a:spcAft>
                        <a:buNone/>
                      </a:pPr>
                      <a:r>
                        <a:rPr b="1" lang="en" sz="600"/>
                        <a:t>Expected Timespan</a:t>
                      </a:r>
                      <a:endParaRPr b="1" sz="600"/>
                    </a:p>
                  </a:txBody>
                  <a:tcPr marT="45700" marB="45700" marR="45700" marL="45700"/>
                </a:tc>
              </a:tr>
              <a:tr h="100000">
                <a:tc>
                  <a:txBody>
                    <a:bodyPr/>
                    <a:lstStyle/>
                    <a:p>
                      <a:pPr indent="0" lvl="0" marL="0" rtl="0" algn="l">
                        <a:spcBef>
                          <a:spcPts val="0"/>
                        </a:spcBef>
                        <a:spcAft>
                          <a:spcPts val="0"/>
                        </a:spcAft>
                        <a:buNone/>
                      </a:pPr>
                      <a:r>
                        <a:rPr lang="en" sz="600"/>
                        <a:t>Transfer of sensor data to primary computer</a:t>
                      </a:r>
                      <a:endParaRPr sz="600"/>
                    </a:p>
                  </a:txBody>
                  <a:tcPr marT="45700" marB="45700" marR="45700" marL="45700"/>
                </a:tc>
                <a:tc>
                  <a:txBody>
                    <a:bodyPr/>
                    <a:lstStyle/>
                    <a:p>
                      <a:pPr indent="0" lvl="0" marL="0" rtl="0" algn="l">
                        <a:spcBef>
                          <a:spcPts val="0"/>
                        </a:spcBef>
                        <a:spcAft>
                          <a:spcPts val="0"/>
                        </a:spcAft>
                        <a:buNone/>
                      </a:pPr>
                      <a:r>
                        <a:rPr lang="en" sz="600">
                          <a:solidFill>
                            <a:schemeClr val="dk1"/>
                          </a:solidFill>
                        </a:rPr>
                        <a:t>Sensor-primary computer connection</a:t>
                      </a:r>
                      <a:endParaRPr sz="600"/>
                    </a:p>
                  </a:txBody>
                  <a:tcPr marT="45700" marB="45700" marR="45700" marL="45700"/>
                </a:tc>
                <a:tc>
                  <a:txBody>
                    <a:bodyPr/>
                    <a:lstStyle/>
                    <a:p>
                      <a:pPr indent="0" lvl="0" marL="0" rtl="0" algn="l">
                        <a:spcBef>
                          <a:spcPts val="0"/>
                        </a:spcBef>
                        <a:spcAft>
                          <a:spcPts val="0"/>
                        </a:spcAft>
                        <a:buNone/>
                      </a:pPr>
                      <a:r>
                        <a:rPr lang="en" sz="600"/>
                        <a:t>0.1 ms</a:t>
                      </a:r>
                      <a:endParaRPr sz="600"/>
                    </a:p>
                  </a:txBody>
                  <a:tcPr marT="45700" marB="45700" marR="45700" marL="45700"/>
                </a:tc>
              </a:tr>
              <a:tr h="100000">
                <a:tc>
                  <a:txBody>
                    <a:bodyPr/>
                    <a:lstStyle/>
                    <a:p>
                      <a:pPr indent="0" lvl="0" marL="0" rtl="0" algn="l">
                        <a:spcBef>
                          <a:spcPts val="0"/>
                        </a:spcBef>
                        <a:spcAft>
                          <a:spcPts val="0"/>
                        </a:spcAft>
                        <a:buNone/>
                      </a:pPr>
                      <a:r>
                        <a:rPr lang="en" sz="600"/>
                        <a:t>State estimation and maneuver check and generation</a:t>
                      </a:r>
                      <a:endParaRPr sz="600"/>
                    </a:p>
                  </a:txBody>
                  <a:tcPr marT="45700" marB="45700" marR="45700" marL="45700"/>
                </a:tc>
                <a:tc>
                  <a:txBody>
                    <a:bodyPr/>
                    <a:lstStyle/>
                    <a:p>
                      <a:pPr indent="0" lvl="0" marL="0" rtl="0" algn="l">
                        <a:spcBef>
                          <a:spcPts val="0"/>
                        </a:spcBef>
                        <a:spcAft>
                          <a:spcPts val="0"/>
                        </a:spcAft>
                        <a:buNone/>
                      </a:pPr>
                      <a:r>
                        <a:rPr lang="en" sz="600"/>
                        <a:t>Primary computer</a:t>
                      </a:r>
                      <a:endParaRPr sz="600"/>
                    </a:p>
                  </a:txBody>
                  <a:tcPr marT="45700" marB="45700" marR="45700" marL="45700"/>
                </a:tc>
                <a:tc>
                  <a:txBody>
                    <a:bodyPr/>
                    <a:lstStyle/>
                    <a:p>
                      <a:pPr indent="0" lvl="0" marL="0" rtl="0" algn="l">
                        <a:spcBef>
                          <a:spcPts val="0"/>
                        </a:spcBef>
                        <a:spcAft>
                          <a:spcPts val="0"/>
                        </a:spcAft>
                        <a:buNone/>
                      </a:pPr>
                      <a:r>
                        <a:rPr lang="en" sz="600"/>
                        <a:t>2 ms</a:t>
                      </a:r>
                      <a:endParaRPr sz="600"/>
                    </a:p>
                  </a:txBody>
                  <a:tcPr marT="45700" marB="45700" marR="45700" marL="45700"/>
                </a:tc>
              </a:tr>
              <a:tr h="129075">
                <a:tc>
                  <a:txBody>
                    <a:bodyPr/>
                    <a:lstStyle/>
                    <a:p>
                      <a:pPr indent="0" lvl="0" marL="0" rtl="0" algn="l">
                        <a:spcBef>
                          <a:spcPts val="0"/>
                        </a:spcBef>
                        <a:spcAft>
                          <a:spcPts val="0"/>
                        </a:spcAft>
                        <a:buNone/>
                      </a:pPr>
                      <a:r>
                        <a:rPr lang="en" sz="600"/>
                        <a:t>Thrust profile pull</a:t>
                      </a:r>
                      <a:endParaRPr sz="600"/>
                    </a:p>
                  </a:txBody>
                  <a:tcPr marT="45700" marB="45700" marR="45700" marL="45700"/>
                </a:tc>
                <a:tc>
                  <a:txBody>
                    <a:bodyPr/>
                    <a:lstStyle/>
                    <a:p>
                      <a:pPr indent="0" lvl="0" marL="0" rtl="0" algn="l">
                        <a:spcBef>
                          <a:spcPts val="0"/>
                        </a:spcBef>
                        <a:spcAft>
                          <a:spcPts val="0"/>
                        </a:spcAft>
                        <a:buNone/>
                      </a:pPr>
                      <a:r>
                        <a:rPr lang="en" sz="600"/>
                        <a:t>Primary computer</a:t>
                      </a:r>
                      <a:endParaRPr sz="600"/>
                    </a:p>
                  </a:txBody>
                  <a:tcPr marT="45700" marB="45700" marR="45700" marL="45700"/>
                </a:tc>
                <a:tc>
                  <a:txBody>
                    <a:bodyPr/>
                    <a:lstStyle/>
                    <a:p>
                      <a:pPr indent="0" lvl="0" marL="0" rtl="0" algn="l">
                        <a:spcBef>
                          <a:spcPts val="0"/>
                        </a:spcBef>
                        <a:spcAft>
                          <a:spcPts val="0"/>
                        </a:spcAft>
                        <a:buNone/>
                      </a:pPr>
                      <a:r>
                        <a:rPr lang="en" sz="600"/>
                        <a:t>2 ms</a:t>
                      </a:r>
                      <a:endParaRPr sz="600"/>
                    </a:p>
                  </a:txBody>
                  <a:tcPr marT="45700" marB="45700" marR="45700" marL="45700"/>
                </a:tc>
              </a:tr>
              <a:tr h="160550">
                <a:tc>
                  <a:txBody>
                    <a:bodyPr/>
                    <a:lstStyle/>
                    <a:p>
                      <a:pPr indent="0" lvl="0" marL="0" rtl="0" algn="l">
                        <a:spcBef>
                          <a:spcPts val="0"/>
                        </a:spcBef>
                        <a:spcAft>
                          <a:spcPts val="0"/>
                        </a:spcAft>
                        <a:buNone/>
                      </a:pPr>
                      <a:r>
                        <a:rPr lang="en" sz="600"/>
                        <a:t>Thrust profile transfer to Arduino</a:t>
                      </a:r>
                      <a:endParaRPr sz="600"/>
                    </a:p>
                  </a:txBody>
                  <a:tcPr marT="45700" marB="45700" marR="45700" marL="45700"/>
                </a:tc>
                <a:tc>
                  <a:txBody>
                    <a:bodyPr/>
                    <a:lstStyle/>
                    <a:p>
                      <a:pPr indent="0" lvl="0" marL="0" rtl="0" algn="l">
                        <a:spcBef>
                          <a:spcPts val="0"/>
                        </a:spcBef>
                        <a:spcAft>
                          <a:spcPts val="0"/>
                        </a:spcAft>
                        <a:buNone/>
                      </a:pPr>
                      <a:r>
                        <a:rPr lang="en" sz="600">
                          <a:solidFill>
                            <a:schemeClr val="dk1"/>
                          </a:solidFill>
                        </a:rPr>
                        <a:t>Primary computer-Arduino connection</a:t>
                      </a:r>
                      <a:endParaRPr sz="600"/>
                    </a:p>
                  </a:txBody>
                  <a:tcPr marT="45700" marB="45700" marR="45700" marL="45700"/>
                </a:tc>
                <a:tc>
                  <a:txBody>
                    <a:bodyPr/>
                    <a:lstStyle/>
                    <a:p>
                      <a:pPr indent="0" lvl="0" marL="0" rtl="0" algn="l">
                        <a:spcBef>
                          <a:spcPts val="0"/>
                        </a:spcBef>
                        <a:spcAft>
                          <a:spcPts val="0"/>
                        </a:spcAft>
                        <a:buNone/>
                      </a:pPr>
                      <a:r>
                        <a:rPr lang="en" sz="600"/>
                        <a:t>0.13 ms</a:t>
                      </a:r>
                      <a:endParaRPr sz="600"/>
                    </a:p>
                  </a:txBody>
                  <a:tcPr marT="45700" marB="45700" marR="45700" marL="45700"/>
                </a:tc>
              </a:tr>
              <a:tr h="100000">
                <a:tc>
                  <a:txBody>
                    <a:bodyPr/>
                    <a:lstStyle/>
                    <a:p>
                      <a:pPr indent="0" lvl="0" marL="0" rtl="0" algn="l">
                        <a:spcBef>
                          <a:spcPts val="0"/>
                        </a:spcBef>
                        <a:spcAft>
                          <a:spcPts val="0"/>
                        </a:spcAft>
                        <a:buNone/>
                      </a:pPr>
                      <a:r>
                        <a:rPr lang="en" sz="600"/>
                        <a:t>Saving thrust profile</a:t>
                      </a:r>
                      <a:endParaRPr sz="600"/>
                    </a:p>
                  </a:txBody>
                  <a:tcPr marT="45700" marB="45700" marR="45700" marL="45700"/>
                </a:tc>
                <a:tc>
                  <a:txBody>
                    <a:bodyPr/>
                    <a:lstStyle/>
                    <a:p>
                      <a:pPr indent="0" lvl="0" marL="0" rtl="0" algn="l">
                        <a:spcBef>
                          <a:spcPts val="0"/>
                        </a:spcBef>
                        <a:spcAft>
                          <a:spcPts val="0"/>
                        </a:spcAft>
                        <a:buNone/>
                      </a:pPr>
                      <a:r>
                        <a:rPr lang="en" sz="600"/>
                        <a:t>Arduino</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Step delay calculation</a:t>
                      </a:r>
                      <a:endParaRPr sz="600"/>
                    </a:p>
                  </a:txBody>
                  <a:tcPr marT="45700" marB="45700" marR="45700" marL="45700"/>
                </a:tc>
                <a:tc>
                  <a:txBody>
                    <a:bodyPr/>
                    <a:lstStyle/>
                    <a:p>
                      <a:pPr indent="0" lvl="0" marL="0" rtl="0" algn="l">
                        <a:spcBef>
                          <a:spcPts val="0"/>
                        </a:spcBef>
                        <a:spcAft>
                          <a:spcPts val="0"/>
                        </a:spcAft>
                        <a:buNone/>
                      </a:pPr>
                      <a:r>
                        <a:rPr lang="en" sz="600"/>
                        <a:t>Arduino</a:t>
                      </a:r>
                      <a:endParaRPr sz="600"/>
                    </a:p>
                  </a:txBody>
                  <a:tcPr marT="45700" marB="45700" marR="45700" marL="45700"/>
                </a:tc>
                <a:tc>
                  <a:txBody>
                    <a:bodyPr/>
                    <a:lstStyle/>
                    <a:p>
                      <a:pPr indent="0" lvl="0" marL="0" rtl="0" algn="l">
                        <a:spcBef>
                          <a:spcPts val="0"/>
                        </a:spcBef>
                        <a:spcAft>
                          <a:spcPts val="0"/>
                        </a:spcAft>
                        <a:buNone/>
                      </a:pPr>
                      <a:r>
                        <a:rPr lang="en" sz="600"/>
                        <a:t>1.4 ms</a:t>
                      </a:r>
                      <a:endParaRPr sz="600"/>
                    </a:p>
                  </a:txBody>
                  <a:tcPr marT="45700" marB="45700" marR="45700" marL="45700"/>
                </a:tc>
              </a:tr>
              <a:tr h="75775">
                <a:tc>
                  <a:txBody>
                    <a:bodyPr/>
                    <a:lstStyle/>
                    <a:p>
                      <a:pPr indent="0" lvl="0" marL="0" rtl="0" algn="l">
                        <a:spcBef>
                          <a:spcPts val="0"/>
                        </a:spcBef>
                        <a:spcAft>
                          <a:spcPts val="0"/>
                        </a:spcAft>
                        <a:buNone/>
                      </a:pPr>
                      <a:r>
                        <a:rPr lang="en" sz="600"/>
                        <a:t>Generation of motor commands</a:t>
                      </a:r>
                      <a:endParaRPr sz="600"/>
                    </a:p>
                  </a:txBody>
                  <a:tcPr marT="45700" marB="45700" marR="45700" marL="45700"/>
                </a:tc>
                <a:tc>
                  <a:txBody>
                    <a:bodyPr/>
                    <a:lstStyle/>
                    <a:p>
                      <a:pPr indent="0" lvl="0" marL="0" rtl="0" algn="l">
                        <a:spcBef>
                          <a:spcPts val="0"/>
                        </a:spcBef>
                        <a:spcAft>
                          <a:spcPts val="0"/>
                        </a:spcAft>
                        <a:buNone/>
                      </a:pPr>
                      <a:r>
                        <a:rPr lang="en" sz="600"/>
                        <a:t>Arduino</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1675">
                <a:tc>
                  <a:txBody>
                    <a:bodyPr/>
                    <a:lstStyle/>
                    <a:p>
                      <a:pPr indent="0" lvl="0" marL="0" rtl="0" algn="l">
                        <a:spcBef>
                          <a:spcPts val="0"/>
                        </a:spcBef>
                        <a:spcAft>
                          <a:spcPts val="0"/>
                        </a:spcAft>
                        <a:buNone/>
                      </a:pPr>
                      <a:r>
                        <a:rPr lang="en" sz="600"/>
                        <a:t>Transfer of motor commands to drivers</a:t>
                      </a:r>
                      <a:endParaRPr sz="600"/>
                    </a:p>
                  </a:txBody>
                  <a:tcPr marT="45700" marB="45700" marR="45700" marL="45700"/>
                </a:tc>
                <a:tc>
                  <a:txBody>
                    <a:bodyPr/>
                    <a:lstStyle/>
                    <a:p>
                      <a:pPr indent="0" lvl="0" marL="0" rtl="0" algn="l">
                        <a:spcBef>
                          <a:spcPts val="0"/>
                        </a:spcBef>
                        <a:spcAft>
                          <a:spcPts val="0"/>
                        </a:spcAft>
                        <a:buNone/>
                      </a:pPr>
                      <a:r>
                        <a:rPr lang="en" sz="600"/>
                        <a:t>Arduino-driver connection</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Motor actuation</a:t>
                      </a:r>
                      <a:endParaRPr sz="600"/>
                    </a:p>
                  </a:txBody>
                  <a:tcPr marT="45700" marB="45700" marR="45700" marL="45700"/>
                </a:tc>
                <a:tc>
                  <a:txBody>
                    <a:bodyPr/>
                    <a:lstStyle/>
                    <a:p>
                      <a:pPr indent="0" lvl="0" marL="0" rtl="0" algn="l">
                        <a:spcBef>
                          <a:spcPts val="0"/>
                        </a:spcBef>
                        <a:spcAft>
                          <a:spcPts val="0"/>
                        </a:spcAft>
                        <a:buNone/>
                      </a:pPr>
                      <a:r>
                        <a:rPr lang="en" sz="600"/>
                        <a:t>Drivers</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Motor motion</a:t>
                      </a:r>
                      <a:endParaRPr sz="600"/>
                    </a:p>
                  </a:txBody>
                  <a:tcPr marT="45700" marB="45700" marR="45700" marL="45700"/>
                </a:tc>
                <a:tc>
                  <a:txBody>
                    <a:bodyPr/>
                    <a:lstStyle/>
                    <a:p>
                      <a:pPr indent="0" lvl="0" marL="0" rtl="0" algn="l">
                        <a:spcBef>
                          <a:spcPts val="0"/>
                        </a:spcBef>
                        <a:spcAft>
                          <a:spcPts val="0"/>
                        </a:spcAft>
                        <a:buNone/>
                      </a:pPr>
                      <a:r>
                        <a:rPr lang="en" sz="600"/>
                        <a:t>Motors</a:t>
                      </a:r>
                      <a:endParaRPr sz="600"/>
                    </a:p>
                  </a:txBody>
                  <a:tcPr marT="45700" marB="45700" marR="45700" marL="45700"/>
                </a:tc>
                <a:tc>
                  <a:txBody>
                    <a:bodyPr/>
                    <a:lstStyle/>
                    <a:p>
                      <a:pPr indent="0" lvl="0" marL="0" rtl="0" algn="l">
                        <a:spcBef>
                          <a:spcPts val="0"/>
                        </a:spcBef>
                        <a:spcAft>
                          <a:spcPts val="0"/>
                        </a:spcAft>
                        <a:buNone/>
                      </a:pPr>
                      <a:r>
                        <a:rPr lang="en" sz="600"/>
                        <a:t>0</a:t>
                      </a:r>
                      <a:endParaRPr sz="600"/>
                    </a:p>
                  </a:txBody>
                  <a:tcPr marT="45700" marB="45700" marR="45700" marL="45700"/>
                </a:tc>
              </a:tr>
              <a:tr h="100000">
                <a:tc>
                  <a:txBody>
                    <a:bodyPr/>
                    <a:lstStyle/>
                    <a:p>
                      <a:pPr indent="0" lvl="0" marL="0" rtl="0" algn="l">
                        <a:spcBef>
                          <a:spcPts val="0"/>
                        </a:spcBef>
                        <a:spcAft>
                          <a:spcPts val="0"/>
                        </a:spcAft>
                        <a:buNone/>
                      </a:pPr>
                      <a:r>
                        <a:rPr lang="en" sz="600"/>
                        <a:t>Motor motion tracking</a:t>
                      </a:r>
                      <a:endParaRPr sz="600"/>
                    </a:p>
                  </a:txBody>
                  <a:tcPr marT="45700" marB="45700" marR="45700" marL="45700"/>
                </a:tc>
                <a:tc>
                  <a:txBody>
                    <a:bodyPr/>
                    <a:lstStyle/>
                    <a:p>
                      <a:pPr indent="0" lvl="0" marL="0" rtl="0" algn="l">
                        <a:spcBef>
                          <a:spcPts val="0"/>
                        </a:spcBef>
                        <a:spcAft>
                          <a:spcPts val="0"/>
                        </a:spcAft>
                        <a:buNone/>
                      </a:pPr>
                      <a:r>
                        <a:rPr lang="en" sz="600"/>
                        <a:t>Encoders</a:t>
                      </a:r>
                      <a:endParaRPr sz="600"/>
                    </a:p>
                  </a:txBody>
                  <a:tcPr marT="45700" marB="45700" marR="45700" marL="45700"/>
                </a:tc>
                <a:tc>
                  <a:txBody>
                    <a:bodyPr/>
                    <a:lstStyle/>
                    <a:p>
                      <a:pPr indent="0" lvl="0" marL="0" rtl="0" algn="l">
                        <a:spcBef>
                          <a:spcPts val="0"/>
                        </a:spcBef>
                        <a:spcAft>
                          <a:spcPts val="0"/>
                        </a:spcAft>
                        <a:buNone/>
                      </a:pPr>
                      <a:r>
                        <a:rPr lang="en" sz="600"/>
                        <a:t>0</a:t>
                      </a:r>
                      <a:endParaRPr sz="600"/>
                    </a:p>
                  </a:txBody>
                  <a:tcPr marT="45700" marB="45700" marR="45700" marL="45700"/>
                </a:tc>
              </a:tr>
              <a:tr h="143125">
                <a:tc>
                  <a:txBody>
                    <a:bodyPr/>
                    <a:lstStyle/>
                    <a:p>
                      <a:pPr indent="0" lvl="0" marL="0" rtl="0" algn="l">
                        <a:spcBef>
                          <a:spcPts val="0"/>
                        </a:spcBef>
                        <a:spcAft>
                          <a:spcPts val="0"/>
                        </a:spcAft>
                        <a:buNone/>
                      </a:pPr>
                      <a:r>
                        <a:rPr lang="en" sz="600"/>
                        <a:t>Encoder information returned to driver</a:t>
                      </a:r>
                      <a:endParaRPr sz="600"/>
                    </a:p>
                  </a:txBody>
                  <a:tcPr marT="45700" marB="45700" marR="45700" marL="45700"/>
                </a:tc>
                <a:tc>
                  <a:txBody>
                    <a:bodyPr/>
                    <a:lstStyle/>
                    <a:p>
                      <a:pPr indent="0" lvl="0" marL="0" rtl="0" algn="l">
                        <a:spcBef>
                          <a:spcPts val="0"/>
                        </a:spcBef>
                        <a:spcAft>
                          <a:spcPts val="0"/>
                        </a:spcAft>
                        <a:buNone/>
                      </a:pPr>
                      <a:r>
                        <a:rPr lang="en" sz="600"/>
                        <a:t>Encoder-drivers connections</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PID control implementation</a:t>
                      </a:r>
                      <a:endParaRPr sz="600"/>
                    </a:p>
                  </a:txBody>
                  <a:tcPr marT="45700" marB="45700" marR="45700" marL="45700"/>
                </a:tc>
                <a:tc>
                  <a:txBody>
                    <a:bodyPr/>
                    <a:lstStyle/>
                    <a:p>
                      <a:pPr indent="0" lvl="0" marL="0" rtl="0" algn="l">
                        <a:spcBef>
                          <a:spcPts val="0"/>
                        </a:spcBef>
                        <a:spcAft>
                          <a:spcPts val="0"/>
                        </a:spcAft>
                        <a:buNone/>
                      </a:pPr>
                      <a:r>
                        <a:rPr lang="en" sz="600"/>
                        <a:t>Drivers</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Updated motor actuation</a:t>
                      </a:r>
                      <a:endParaRPr sz="600"/>
                    </a:p>
                  </a:txBody>
                  <a:tcPr marT="45700" marB="45700" marR="45700" marL="45700"/>
                </a:tc>
                <a:tc>
                  <a:txBody>
                    <a:bodyPr/>
                    <a:lstStyle/>
                    <a:p>
                      <a:pPr indent="0" lvl="0" marL="0" rtl="0" algn="l">
                        <a:spcBef>
                          <a:spcPts val="0"/>
                        </a:spcBef>
                        <a:spcAft>
                          <a:spcPts val="0"/>
                        </a:spcAft>
                        <a:buNone/>
                      </a:pPr>
                      <a:r>
                        <a:rPr lang="en" sz="600"/>
                        <a:t>Drivers</a:t>
                      </a:r>
                      <a:endParaRPr sz="600"/>
                    </a:p>
                  </a:txBody>
                  <a:tcPr marT="45700" marB="45700" marR="45700" marL="45700"/>
                </a:tc>
                <a:tc>
                  <a:txBody>
                    <a:bodyPr/>
                    <a:lstStyle/>
                    <a:p>
                      <a:pPr indent="0" lvl="0" marL="0" rtl="0" algn="l">
                        <a:spcBef>
                          <a:spcPts val="0"/>
                        </a:spcBef>
                        <a:spcAft>
                          <a:spcPts val="0"/>
                        </a:spcAft>
                        <a:buNone/>
                      </a:pPr>
                      <a:r>
                        <a:rPr lang="en" sz="600"/>
                        <a:t>Negligible</a:t>
                      </a:r>
                      <a:endParaRPr sz="600"/>
                    </a:p>
                  </a:txBody>
                  <a:tcPr marT="45700" marB="45700" marR="45700" marL="45700"/>
                </a:tc>
              </a:tr>
              <a:tr h="100000">
                <a:tc>
                  <a:txBody>
                    <a:bodyPr/>
                    <a:lstStyle/>
                    <a:p>
                      <a:pPr indent="0" lvl="0" marL="0" rtl="0" algn="l">
                        <a:spcBef>
                          <a:spcPts val="0"/>
                        </a:spcBef>
                        <a:spcAft>
                          <a:spcPts val="0"/>
                        </a:spcAft>
                        <a:buNone/>
                      </a:pPr>
                      <a:r>
                        <a:rPr lang="en" sz="600"/>
                        <a:t>Updated motor motion</a:t>
                      </a:r>
                      <a:endParaRPr sz="600"/>
                    </a:p>
                  </a:txBody>
                  <a:tcPr marT="45700" marB="45700" marR="45700" marL="45700"/>
                </a:tc>
                <a:tc>
                  <a:txBody>
                    <a:bodyPr/>
                    <a:lstStyle/>
                    <a:p>
                      <a:pPr indent="0" lvl="0" marL="0" rtl="0" algn="l">
                        <a:spcBef>
                          <a:spcPts val="0"/>
                        </a:spcBef>
                        <a:spcAft>
                          <a:spcPts val="0"/>
                        </a:spcAft>
                        <a:buNone/>
                      </a:pPr>
                      <a:r>
                        <a:rPr lang="en" sz="600"/>
                        <a:t>Motors</a:t>
                      </a:r>
                      <a:endParaRPr sz="600"/>
                    </a:p>
                  </a:txBody>
                  <a:tcPr marT="45700" marB="45700" marR="45700" marL="45700"/>
                </a:tc>
                <a:tc>
                  <a:txBody>
                    <a:bodyPr/>
                    <a:lstStyle/>
                    <a:p>
                      <a:pPr indent="0" lvl="0" marL="0" rtl="0" algn="l">
                        <a:spcBef>
                          <a:spcPts val="0"/>
                        </a:spcBef>
                        <a:spcAft>
                          <a:spcPts val="0"/>
                        </a:spcAft>
                        <a:buNone/>
                      </a:pPr>
                      <a:r>
                        <a:rPr lang="en" sz="600"/>
                        <a:t>0</a:t>
                      </a:r>
                      <a:endParaRPr sz="600"/>
                    </a:p>
                  </a:txBody>
                  <a:tcPr marT="45700" marB="45700" marR="45700" marL="45700"/>
                </a:tc>
              </a:tr>
              <a:tr h="100000">
                <a:tc>
                  <a:txBody>
                    <a:bodyPr/>
                    <a:lstStyle/>
                    <a:p>
                      <a:pPr indent="0" lvl="0" marL="0" rtl="0" algn="l">
                        <a:spcBef>
                          <a:spcPts val="0"/>
                        </a:spcBef>
                        <a:spcAft>
                          <a:spcPts val="0"/>
                        </a:spcAft>
                        <a:buNone/>
                      </a:pPr>
                      <a:r>
                        <a:rPr lang="en" sz="600"/>
                        <a:t>Gantry motion</a:t>
                      </a:r>
                      <a:endParaRPr sz="600"/>
                    </a:p>
                  </a:txBody>
                  <a:tcPr marT="45700" marB="45700" marR="45700" marL="45700"/>
                </a:tc>
                <a:tc>
                  <a:txBody>
                    <a:bodyPr/>
                    <a:lstStyle/>
                    <a:p>
                      <a:pPr indent="0" lvl="0" marL="0" rtl="0" algn="l">
                        <a:spcBef>
                          <a:spcPts val="0"/>
                        </a:spcBef>
                        <a:spcAft>
                          <a:spcPts val="0"/>
                        </a:spcAft>
                        <a:buNone/>
                      </a:pPr>
                      <a:r>
                        <a:rPr lang="en" sz="600"/>
                        <a:t>Gantry</a:t>
                      </a:r>
                      <a:endParaRPr sz="600"/>
                    </a:p>
                  </a:txBody>
                  <a:tcPr marT="45700" marB="45700" marR="45700" marL="45700"/>
                </a:tc>
                <a:tc>
                  <a:txBody>
                    <a:bodyPr/>
                    <a:lstStyle/>
                    <a:p>
                      <a:pPr indent="0" lvl="0" marL="0" rtl="0" algn="l">
                        <a:spcBef>
                          <a:spcPts val="0"/>
                        </a:spcBef>
                        <a:spcAft>
                          <a:spcPts val="0"/>
                        </a:spcAft>
                        <a:buNone/>
                      </a:pPr>
                      <a:r>
                        <a:rPr lang="en" sz="600"/>
                        <a:t>0</a:t>
                      </a:r>
                      <a:endParaRPr sz="600"/>
                    </a:p>
                  </a:txBody>
                  <a:tcPr marT="45700" marB="45700" marR="45700" marL="45700"/>
                </a:tc>
              </a:tr>
              <a:tr h="166375">
                <a:tc gridSpan="2">
                  <a:txBody>
                    <a:bodyPr/>
                    <a:lstStyle/>
                    <a:p>
                      <a:pPr indent="0" lvl="0" marL="0" rtl="0" algn="r">
                        <a:spcBef>
                          <a:spcPts val="0"/>
                        </a:spcBef>
                        <a:spcAft>
                          <a:spcPts val="0"/>
                        </a:spcAft>
                        <a:buNone/>
                      </a:pPr>
                      <a:r>
                        <a:rPr lang="en" sz="600" u="sng"/>
                        <a:t>Total:</a:t>
                      </a:r>
                      <a:endParaRPr sz="600" u="sng"/>
                    </a:p>
                  </a:txBody>
                  <a:tcPr marT="45700" marB="45700" marR="45700" marL="45700"/>
                </a:tc>
                <a:tc hMerge="1"/>
                <a:tc>
                  <a:txBody>
                    <a:bodyPr/>
                    <a:lstStyle/>
                    <a:p>
                      <a:pPr indent="0" lvl="0" marL="0" rtl="0" algn="l">
                        <a:spcBef>
                          <a:spcPts val="0"/>
                        </a:spcBef>
                        <a:spcAft>
                          <a:spcPts val="0"/>
                        </a:spcAft>
                        <a:buNone/>
                      </a:pPr>
                      <a:r>
                        <a:rPr lang="en" sz="600" u="sng"/>
                        <a:t>5.63 ms</a:t>
                      </a:r>
                      <a:endParaRPr sz="600" u="sng"/>
                    </a:p>
                  </a:txBody>
                  <a:tcPr marT="45700" marB="45700" marR="45700" marL="45700"/>
                </a:tc>
              </a:tr>
            </a:tbl>
          </a:graphicData>
        </a:graphic>
      </p:graphicFrame>
      <p:sp>
        <p:nvSpPr>
          <p:cNvPr id="940" name="Google Shape;940;p98"/>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Requirements</a:t>
            </a:r>
            <a:endParaRPr/>
          </a:p>
        </p:txBody>
      </p:sp>
      <p:sp>
        <p:nvSpPr>
          <p:cNvPr id="946" name="Google Shape;946;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47" name="Google Shape;947;p99"/>
          <p:cNvSpPr txBox="1"/>
          <p:nvPr>
            <p:ph idx="1" type="body"/>
          </p:nvPr>
        </p:nvSpPr>
        <p:spPr>
          <a:xfrm>
            <a:off x="6586000" y="1260350"/>
            <a:ext cx="237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graphicFrame>
        <p:nvGraphicFramePr>
          <p:cNvPr id="948" name="Google Shape;948;p99"/>
          <p:cNvGraphicFramePr/>
          <p:nvPr/>
        </p:nvGraphicFramePr>
        <p:xfrm>
          <a:off x="491625" y="1430438"/>
          <a:ext cx="3000000" cy="3000000"/>
        </p:xfrm>
        <a:graphic>
          <a:graphicData uri="http://schemas.openxmlformats.org/drawingml/2006/table">
            <a:tbl>
              <a:tblPr>
                <a:noFill/>
                <a:tableStyleId>{21BBB8C6-3704-4B68-8199-9C6065EE1FBC}</a:tableStyleId>
              </a:tblPr>
              <a:tblGrid>
                <a:gridCol w="1214425"/>
                <a:gridCol w="1661000"/>
                <a:gridCol w="5285325"/>
              </a:tblGrid>
              <a:tr h="469350">
                <a:tc>
                  <a:txBody>
                    <a:bodyPr/>
                    <a:lstStyle/>
                    <a:p>
                      <a:pPr indent="0" lvl="0" marL="0" rtl="0" algn="l">
                        <a:lnSpc>
                          <a:spcPct val="115000"/>
                        </a:lnSpc>
                        <a:spcBef>
                          <a:spcPts val="0"/>
                        </a:spcBef>
                        <a:spcAft>
                          <a:spcPts val="0"/>
                        </a:spcAft>
                        <a:buNone/>
                      </a:pPr>
                      <a:r>
                        <a:rPr b="1" lang="en" sz="1200"/>
                        <a:t>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Parent 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Requirement Text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1125">
                <a:tc>
                  <a:txBody>
                    <a:bodyPr/>
                    <a:lstStyle/>
                    <a:p>
                      <a:pPr indent="0" lvl="0" marL="0" rtl="0" algn="l">
                        <a:lnSpc>
                          <a:spcPct val="115000"/>
                        </a:lnSpc>
                        <a:spcBef>
                          <a:spcPts val="0"/>
                        </a:spcBef>
                        <a:spcAft>
                          <a:spcPts val="0"/>
                        </a:spcAft>
                        <a:buNone/>
                      </a:pPr>
                      <a:r>
                        <a:rPr lang="en" sz="1000"/>
                        <a:t>DR1.1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shall be capable of creating various trajectories of the incoming object to create a collision or miss scenario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7150">
                <a:tc>
                  <a:txBody>
                    <a:bodyPr/>
                    <a:lstStyle/>
                    <a:p>
                      <a:pPr indent="0" lvl="0" marL="0" rtl="0" algn="l">
                        <a:lnSpc>
                          <a:spcPct val="115000"/>
                        </a:lnSpc>
                        <a:spcBef>
                          <a:spcPts val="0"/>
                        </a:spcBef>
                        <a:spcAft>
                          <a:spcPts val="0"/>
                        </a:spcAft>
                        <a:buNone/>
                      </a:pPr>
                      <a:r>
                        <a:rPr lang="en" sz="1000"/>
                        <a:t>DR1.2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incoming object trajectory shall be within the plane of collision. In other words, the trajectory of the avoidance maneuver and the incoming object will reside within the same 2D domain.</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175">
                <a:tc>
                  <a:txBody>
                    <a:bodyPr/>
                    <a:lstStyle/>
                    <a:p>
                      <a:pPr indent="0" lvl="0" marL="0" rtl="0" algn="l">
                        <a:lnSpc>
                          <a:spcPct val="115000"/>
                        </a:lnSpc>
                        <a:spcBef>
                          <a:spcPts val="0"/>
                        </a:spcBef>
                        <a:spcAft>
                          <a:spcPts val="0"/>
                        </a:spcAft>
                        <a:buNone/>
                      </a:pPr>
                      <a:r>
                        <a:rPr lang="en" sz="1000"/>
                        <a:t>DR1.3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shall be fully functional after repeated detect and react procedures, where full functionality is defined as the ability to sense position and velocity data for an incoming object, integrate this data into the avoidance algorithm software, and perform an avoidance maneuver</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8150">
                <a:tc>
                  <a:txBody>
                    <a:bodyPr/>
                    <a:lstStyle/>
                    <a:p>
                      <a:pPr indent="0" lvl="0" marL="0" rtl="0" algn="l">
                        <a:lnSpc>
                          <a:spcPct val="115000"/>
                        </a:lnSpc>
                        <a:spcBef>
                          <a:spcPts val="0"/>
                        </a:spcBef>
                        <a:spcAft>
                          <a:spcPts val="0"/>
                        </a:spcAft>
                        <a:buNone/>
                      </a:pPr>
                      <a:r>
                        <a:rPr lang="en" sz="1000"/>
                        <a:t>DR1.4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total cost of the test bed system shall be less than $5000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1125">
                <a:tc>
                  <a:txBody>
                    <a:bodyPr/>
                    <a:lstStyle/>
                    <a:p>
                      <a:pPr indent="0" lvl="0" marL="0" rtl="0" algn="l">
                        <a:lnSpc>
                          <a:spcPct val="115000"/>
                        </a:lnSpc>
                        <a:spcBef>
                          <a:spcPts val="0"/>
                        </a:spcBef>
                        <a:spcAft>
                          <a:spcPts val="0"/>
                        </a:spcAft>
                        <a:buNone/>
                      </a:pPr>
                      <a:r>
                        <a:rPr lang="en" sz="1000"/>
                        <a:t>DR1.5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incoming object shall maintain constant velocity to within 5% of its initial velocity upon launch</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Requirements</a:t>
            </a:r>
            <a:endParaRPr/>
          </a:p>
        </p:txBody>
      </p:sp>
      <p:sp>
        <p:nvSpPr>
          <p:cNvPr id="954" name="Google Shape;954;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5" name="Google Shape;955;p100"/>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graphicFrame>
        <p:nvGraphicFramePr>
          <p:cNvPr id="956" name="Google Shape;956;p100"/>
          <p:cNvGraphicFramePr/>
          <p:nvPr/>
        </p:nvGraphicFramePr>
        <p:xfrm>
          <a:off x="471600" y="1093250"/>
          <a:ext cx="3000000" cy="3000000"/>
        </p:xfrm>
        <a:graphic>
          <a:graphicData uri="http://schemas.openxmlformats.org/drawingml/2006/table">
            <a:tbl>
              <a:tblPr>
                <a:noFill/>
                <a:tableStyleId>{21BBB8C6-3704-4B68-8199-9C6065EE1FBC}</a:tableStyleId>
              </a:tblPr>
              <a:tblGrid>
                <a:gridCol w="1103275"/>
                <a:gridCol w="1696600"/>
                <a:gridCol w="5400900"/>
              </a:tblGrid>
              <a:tr h="380150">
                <a:tc>
                  <a:txBody>
                    <a:bodyPr/>
                    <a:lstStyle/>
                    <a:p>
                      <a:pPr indent="0" lvl="0" marL="0" rtl="0" algn="l">
                        <a:lnSpc>
                          <a:spcPct val="115000"/>
                        </a:lnSpc>
                        <a:spcBef>
                          <a:spcPts val="0"/>
                        </a:spcBef>
                        <a:spcAft>
                          <a:spcPts val="0"/>
                        </a:spcAft>
                        <a:buNone/>
                      </a:pPr>
                      <a:r>
                        <a:rPr b="1" lang="en" sz="1200"/>
                        <a:t>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Parent 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Requirement Text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5300">
                <a:tc>
                  <a:txBody>
                    <a:bodyPr/>
                    <a:lstStyle/>
                    <a:p>
                      <a:pPr indent="0" lvl="0" marL="0" rtl="0" algn="l">
                        <a:lnSpc>
                          <a:spcPct val="115000"/>
                        </a:lnSpc>
                        <a:spcBef>
                          <a:spcPts val="0"/>
                        </a:spcBef>
                        <a:spcAft>
                          <a:spcPts val="0"/>
                        </a:spcAft>
                        <a:buNone/>
                      </a:pPr>
                      <a:r>
                        <a:rPr lang="en" sz="1000"/>
                        <a:t>DR2.1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shall be capable of detecting one incoming object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0900">
                <a:tc>
                  <a:txBody>
                    <a:bodyPr/>
                    <a:lstStyle/>
                    <a:p>
                      <a:pPr indent="0" lvl="0" marL="0" rtl="0" algn="ctr">
                        <a:lnSpc>
                          <a:spcPct val="115000"/>
                        </a:lnSpc>
                        <a:spcBef>
                          <a:spcPts val="0"/>
                        </a:spcBef>
                        <a:spcAft>
                          <a:spcPts val="0"/>
                        </a:spcAft>
                        <a:buNone/>
                      </a:pPr>
                      <a:r>
                        <a:rPr lang="en" sz="1000"/>
                        <a:t>DR2.1.2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shall be capable of sensing an incoming sphere of 50mm or greater diameter</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300">
                <a:tc>
                  <a:txBody>
                    <a:bodyPr/>
                    <a:lstStyle/>
                    <a:p>
                      <a:pPr indent="0" lvl="0" marL="0" rtl="0" algn="l">
                        <a:lnSpc>
                          <a:spcPct val="115000"/>
                        </a:lnSpc>
                        <a:spcBef>
                          <a:spcPts val="0"/>
                        </a:spcBef>
                        <a:spcAft>
                          <a:spcPts val="0"/>
                        </a:spcAft>
                        <a:buNone/>
                      </a:pPr>
                      <a:r>
                        <a:rPr lang="en" sz="1000"/>
                        <a:t>DR2.2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shall be capable of returning distance and bearing measurements of the incoming object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0900">
                <a:tc>
                  <a:txBody>
                    <a:bodyPr/>
                    <a:lstStyle/>
                    <a:p>
                      <a:pPr indent="0" lvl="0" marL="0" rtl="0" algn="l">
                        <a:lnSpc>
                          <a:spcPct val="115000"/>
                        </a:lnSpc>
                        <a:spcBef>
                          <a:spcPts val="0"/>
                        </a:spcBef>
                        <a:spcAft>
                          <a:spcPts val="0"/>
                        </a:spcAft>
                        <a:buNone/>
                      </a:pPr>
                      <a:r>
                        <a:rPr lang="en" sz="1000"/>
                        <a:t>DR2.3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shall be capable of sensing within a preset domain of a 2x1 meter rectangle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5300">
                <a:tc>
                  <a:txBody>
                    <a:bodyPr/>
                    <a:lstStyle/>
                    <a:p>
                      <a:pPr indent="0" lvl="0" marL="0" rtl="0" algn="l">
                        <a:lnSpc>
                          <a:spcPct val="115000"/>
                        </a:lnSpc>
                        <a:spcBef>
                          <a:spcPts val="0"/>
                        </a:spcBef>
                        <a:spcAft>
                          <a:spcPts val="0"/>
                        </a:spcAft>
                        <a:buNone/>
                      </a:pPr>
                      <a:r>
                        <a:rPr lang="en" sz="1000"/>
                        <a:t>DR2.4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field of view shall be at least 30 degrees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0900">
                <a:tc>
                  <a:txBody>
                    <a:bodyPr/>
                    <a:lstStyle/>
                    <a:p>
                      <a:pPr indent="0" lvl="0" marL="0" rtl="0" algn="l">
                        <a:lnSpc>
                          <a:spcPct val="115000"/>
                        </a:lnSpc>
                        <a:spcBef>
                          <a:spcPts val="0"/>
                        </a:spcBef>
                        <a:spcAft>
                          <a:spcPts val="0"/>
                        </a:spcAft>
                        <a:buNone/>
                      </a:pPr>
                      <a:r>
                        <a:rPr lang="en" sz="1000"/>
                        <a:t>DR2.5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sensor shall be capable of detecting an object while the maneuvering system is operating</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700">
                <a:tc>
                  <a:txBody>
                    <a:bodyPr/>
                    <a:lstStyle/>
                    <a:p>
                      <a:pPr indent="0" lvl="0" marL="0" rtl="0" algn="l">
                        <a:lnSpc>
                          <a:spcPct val="115000"/>
                        </a:lnSpc>
                        <a:spcBef>
                          <a:spcPts val="0"/>
                        </a:spcBef>
                        <a:spcAft>
                          <a:spcPts val="0"/>
                        </a:spcAft>
                        <a:buNone/>
                      </a:pPr>
                      <a:r>
                        <a:rPr lang="en" sz="1000"/>
                        <a:t>DR2.6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detection sensor sampling rate shall be high enough to drive the 2 sigma covariance ellipse into an avoidable region, where the avoidable region is defined as the 2D domain of the max distance the maneuvering system can operate in at any given time until collision</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0900">
                <a:tc>
                  <a:txBody>
                    <a:bodyPr/>
                    <a:lstStyle/>
                    <a:p>
                      <a:pPr indent="0" lvl="0" marL="0" rtl="0" algn="l">
                        <a:lnSpc>
                          <a:spcPct val="115000"/>
                        </a:lnSpc>
                        <a:spcBef>
                          <a:spcPts val="0"/>
                        </a:spcBef>
                        <a:spcAft>
                          <a:spcPts val="0"/>
                        </a:spcAft>
                        <a:buNone/>
                      </a:pPr>
                      <a:r>
                        <a:rPr lang="en" sz="1000"/>
                        <a:t>DR2.7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A reorientation maneuver shall not be required for the test system to sense an incoming object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268" name="Google Shape;26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The test system shall consist of a </a:t>
            </a:r>
            <a:r>
              <a:rPr lang="en"/>
              <a:t>physical testbed capable of creating relative motion between two objects</a:t>
            </a:r>
            <a:endParaRPr/>
          </a:p>
          <a:p>
            <a:pPr indent="-342900" lvl="0" marL="457200" rtl="0" algn="l">
              <a:spcBef>
                <a:spcPts val="1600"/>
              </a:spcBef>
              <a:spcAft>
                <a:spcPts val="0"/>
              </a:spcAft>
              <a:buSzPts val="1800"/>
              <a:buAutoNum type="arabicPeriod"/>
            </a:pPr>
            <a:r>
              <a:rPr lang="en"/>
              <a:t>The test system shall be capable of detecting a live, incoming object</a:t>
            </a:r>
            <a:endParaRPr/>
          </a:p>
          <a:p>
            <a:pPr indent="-342900" lvl="0" marL="457200" rtl="0" algn="l">
              <a:spcBef>
                <a:spcPts val="1600"/>
              </a:spcBef>
              <a:spcAft>
                <a:spcPts val="0"/>
              </a:spcAft>
              <a:buSzPts val="1800"/>
              <a:buAutoNum type="arabicPeriod"/>
            </a:pPr>
            <a:r>
              <a:rPr lang="en"/>
              <a:t>The test system shall be capable of determining if a collision will occur</a:t>
            </a:r>
            <a:endParaRPr/>
          </a:p>
          <a:p>
            <a:pPr indent="-342900" lvl="0" marL="457200" rtl="0" algn="l">
              <a:spcBef>
                <a:spcPts val="1600"/>
              </a:spcBef>
              <a:spcAft>
                <a:spcPts val="1600"/>
              </a:spcAft>
              <a:buSzPts val="1800"/>
              <a:buAutoNum type="arabicPeriod"/>
            </a:pPr>
            <a:r>
              <a:rPr lang="en"/>
              <a:t>The test system shall be capable of avoiding a physical collision using motion characteristic of a thruster response in orbit</a:t>
            </a:r>
            <a:endParaRPr/>
          </a:p>
        </p:txBody>
      </p:sp>
      <p:sp>
        <p:nvSpPr>
          <p:cNvPr id="269" name="Google Shape;2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Requirements</a:t>
            </a:r>
            <a:endParaRPr/>
          </a:p>
        </p:txBody>
      </p:sp>
      <p:sp>
        <p:nvSpPr>
          <p:cNvPr id="962" name="Google Shape;962;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63" name="Google Shape;963;p101"/>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graphicFrame>
        <p:nvGraphicFramePr>
          <p:cNvPr id="964" name="Google Shape;964;p101"/>
          <p:cNvGraphicFramePr/>
          <p:nvPr/>
        </p:nvGraphicFramePr>
        <p:xfrm>
          <a:off x="491625" y="1494788"/>
          <a:ext cx="3000000" cy="3000000"/>
        </p:xfrm>
        <a:graphic>
          <a:graphicData uri="http://schemas.openxmlformats.org/drawingml/2006/table">
            <a:tbl>
              <a:tblPr>
                <a:noFill/>
                <a:tableStyleId>{21BBB8C6-3704-4B68-8199-9C6065EE1FBC}</a:tableStyleId>
              </a:tblPr>
              <a:tblGrid>
                <a:gridCol w="1011075"/>
                <a:gridCol w="1577300"/>
                <a:gridCol w="5572375"/>
              </a:tblGrid>
              <a:tr h="462350">
                <a:tc>
                  <a:txBody>
                    <a:bodyPr/>
                    <a:lstStyle/>
                    <a:p>
                      <a:pPr indent="0" lvl="0" marL="0" rtl="0" algn="l">
                        <a:lnSpc>
                          <a:spcPct val="115000"/>
                        </a:lnSpc>
                        <a:spcBef>
                          <a:spcPts val="0"/>
                        </a:spcBef>
                        <a:spcAft>
                          <a:spcPts val="0"/>
                        </a:spcAft>
                        <a:buNone/>
                      </a:pPr>
                      <a:r>
                        <a:rPr b="1" lang="en" sz="1200"/>
                        <a:t>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Parent Requirement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Requirement Text</a:t>
                      </a:r>
                      <a:endParaRPr b="1" sz="1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5300">
                <a:tc>
                  <a:txBody>
                    <a:bodyPr/>
                    <a:lstStyle/>
                    <a:p>
                      <a:pPr indent="0" lvl="0" marL="0" rtl="0" algn="l">
                        <a:lnSpc>
                          <a:spcPct val="115000"/>
                        </a:lnSpc>
                        <a:spcBef>
                          <a:spcPts val="0"/>
                        </a:spcBef>
                        <a:spcAft>
                          <a:spcPts val="0"/>
                        </a:spcAft>
                        <a:buNone/>
                      </a:pPr>
                      <a:r>
                        <a:rPr lang="en" sz="1000"/>
                        <a:t>DR3.1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avoidance algorithm shall be capable of estimating the state of an incoming object from sensor data, with state estimation error less than the 2 sigma estimate bound</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5300">
                <a:tc>
                  <a:txBody>
                    <a:bodyPr/>
                    <a:lstStyle/>
                    <a:p>
                      <a:pPr indent="0" lvl="0" marL="0" rtl="0" algn="l">
                        <a:lnSpc>
                          <a:spcPct val="115000"/>
                        </a:lnSpc>
                        <a:spcBef>
                          <a:spcPts val="0"/>
                        </a:spcBef>
                        <a:spcAft>
                          <a:spcPts val="0"/>
                        </a:spcAft>
                        <a:buNone/>
                      </a:pPr>
                      <a:r>
                        <a:rPr lang="en" sz="1000"/>
                        <a:t>DR3.2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avoidance algorithm shall be capable of predicting collision probability from state estimation data</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5300">
                <a:tc>
                  <a:txBody>
                    <a:bodyPr/>
                    <a:lstStyle/>
                    <a:p>
                      <a:pPr indent="0" lvl="0" marL="0" rtl="0" algn="l">
                        <a:lnSpc>
                          <a:spcPct val="115000"/>
                        </a:lnSpc>
                        <a:spcBef>
                          <a:spcPts val="0"/>
                        </a:spcBef>
                        <a:spcAft>
                          <a:spcPts val="0"/>
                        </a:spcAft>
                        <a:buNone/>
                      </a:pPr>
                      <a:r>
                        <a:rPr lang="en" sz="1000"/>
                        <a:t>DR3.3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avoidance algorithm, maneuvering hardware, and sensor shall be capable communicating data between subsystems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5300">
                <a:tc>
                  <a:txBody>
                    <a:bodyPr/>
                    <a:lstStyle/>
                    <a:p>
                      <a:pPr indent="0" lvl="0" marL="0" rtl="0" algn="l">
                        <a:lnSpc>
                          <a:spcPct val="115000"/>
                        </a:lnSpc>
                        <a:spcBef>
                          <a:spcPts val="0"/>
                        </a:spcBef>
                        <a:spcAft>
                          <a:spcPts val="0"/>
                        </a:spcAft>
                        <a:buNone/>
                      </a:pPr>
                      <a:r>
                        <a:rPr lang="en" sz="1000"/>
                        <a:t>DR4.1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shall be capable of receiving and acting upon maneuvering commands based on received sensor data as an object is incoming (a live scenario)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558675">
                <a:tc>
                  <a:txBody>
                    <a:bodyPr/>
                    <a:lstStyle/>
                    <a:p>
                      <a:pPr indent="0" lvl="0" marL="0" rtl="0" algn="l">
                        <a:lnSpc>
                          <a:spcPct val="115000"/>
                        </a:lnSpc>
                        <a:spcBef>
                          <a:spcPts val="0"/>
                        </a:spcBef>
                        <a:spcAft>
                          <a:spcPts val="0"/>
                        </a:spcAft>
                        <a:buNone/>
                      </a:pPr>
                      <a:r>
                        <a:rPr lang="en" sz="1000"/>
                        <a:t>DR4.2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shall generate sufficient force to avoid a collision with the covariance ellipse of the incoming object state estimation for a subset of the possible relative velocities (0m/s to 2m/s)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5300">
                <a:tc>
                  <a:txBody>
                    <a:bodyPr/>
                    <a:lstStyle/>
                    <a:p>
                      <a:pPr indent="0" lvl="0" marL="0" rtl="0" algn="l">
                        <a:lnSpc>
                          <a:spcPct val="115000"/>
                        </a:lnSpc>
                        <a:spcBef>
                          <a:spcPts val="0"/>
                        </a:spcBef>
                        <a:spcAft>
                          <a:spcPts val="0"/>
                        </a:spcAft>
                        <a:buNone/>
                      </a:pPr>
                      <a:r>
                        <a:rPr lang="en" sz="1000"/>
                        <a:t>DR4.3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FR4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The test system shall produce a maneuver that does not deviate more than 5% in acceleration from a chosen scaled orbital response acceleration curve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02"/>
          <p:cNvSpPr txBox="1"/>
          <p:nvPr>
            <p:ph idx="1" type="body"/>
          </p:nvPr>
        </p:nvSpPr>
        <p:spPr>
          <a:xfrm>
            <a:off x="311700" y="1152475"/>
            <a:ext cx="3753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Closed loop stepper motor drivers used to close loop on position</a:t>
            </a:r>
            <a:endParaRPr/>
          </a:p>
          <a:p>
            <a:pPr indent="-317500" lvl="1" marL="914400" rtl="0" algn="l">
              <a:spcBef>
                <a:spcPts val="0"/>
              </a:spcBef>
              <a:spcAft>
                <a:spcPts val="0"/>
              </a:spcAft>
              <a:buSzPts val="1400"/>
              <a:buChar char="○"/>
            </a:pPr>
            <a:r>
              <a:rPr lang="en"/>
              <a:t>Powered at 36 V</a:t>
            </a:r>
            <a:endParaRPr/>
          </a:p>
          <a:p>
            <a:pPr indent="-317500" lvl="1" marL="914400" rtl="0" algn="l">
              <a:spcBef>
                <a:spcPts val="0"/>
              </a:spcBef>
              <a:spcAft>
                <a:spcPts val="0"/>
              </a:spcAft>
              <a:buSzPts val="1400"/>
              <a:buChar char="○"/>
            </a:pPr>
            <a:r>
              <a:rPr lang="en"/>
              <a:t>Power encoders with 5 V</a:t>
            </a:r>
            <a:endParaRPr/>
          </a:p>
          <a:p>
            <a:pPr indent="-342900" lvl="0" marL="457200" rtl="0" algn="l">
              <a:spcBef>
                <a:spcPts val="0"/>
              </a:spcBef>
              <a:spcAft>
                <a:spcPts val="0"/>
              </a:spcAft>
              <a:buSzPts val="1800"/>
              <a:buChar char="●"/>
            </a:pPr>
            <a:r>
              <a:rPr lang="en"/>
              <a:t>Limit switches detect axis limits</a:t>
            </a:r>
            <a:endParaRPr/>
          </a:p>
          <a:p>
            <a:pPr indent="-317500" lvl="1" marL="914400" rtl="0" algn="l">
              <a:spcBef>
                <a:spcPts val="0"/>
              </a:spcBef>
              <a:spcAft>
                <a:spcPts val="0"/>
              </a:spcAft>
              <a:buSzPts val="1400"/>
              <a:buChar char="○"/>
            </a:pPr>
            <a:r>
              <a:rPr lang="en"/>
              <a:t>PNP normally closed type</a:t>
            </a:r>
            <a:endParaRPr/>
          </a:p>
          <a:p>
            <a:pPr indent="-317500" lvl="1" marL="914400" rtl="0" algn="l">
              <a:spcBef>
                <a:spcPts val="0"/>
              </a:spcBef>
              <a:spcAft>
                <a:spcPts val="0"/>
              </a:spcAft>
              <a:buSzPts val="1400"/>
              <a:buChar char="○"/>
            </a:pPr>
            <a:r>
              <a:rPr lang="en"/>
              <a:t>24 V</a:t>
            </a:r>
            <a:endParaRPr/>
          </a:p>
          <a:p>
            <a:pPr indent="-342900" lvl="0" marL="457200" rtl="0" algn="l">
              <a:spcBef>
                <a:spcPts val="0"/>
              </a:spcBef>
              <a:spcAft>
                <a:spcPts val="0"/>
              </a:spcAft>
              <a:buSzPts val="1800"/>
              <a:buChar char="●"/>
            </a:pPr>
            <a:r>
              <a:rPr lang="en"/>
              <a:t>Arduino Mega selected over Uno due to DIO pin count</a:t>
            </a:r>
            <a:endParaRPr/>
          </a:p>
        </p:txBody>
      </p:sp>
      <p:sp>
        <p:nvSpPr>
          <p:cNvPr id="970" name="Google Shape;970;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1" name="Google Shape;971;p102"/>
          <p:cNvGraphicFramePr/>
          <p:nvPr/>
        </p:nvGraphicFramePr>
        <p:xfrm>
          <a:off x="4131650" y="2842088"/>
          <a:ext cx="3000000" cy="3000000"/>
        </p:xfrm>
        <a:graphic>
          <a:graphicData uri="http://schemas.openxmlformats.org/drawingml/2006/table">
            <a:tbl>
              <a:tblPr>
                <a:noFill/>
                <a:tableStyleId>{671A6AD5-D9E6-41DD-951E-E5E2C89819D0}</a:tableStyleId>
              </a:tblPr>
              <a:tblGrid>
                <a:gridCol w="2473400"/>
                <a:gridCol w="247340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1.3: </a:t>
                      </a:r>
                      <a:r>
                        <a:rPr lang="en" sz="1100">
                          <a:solidFill>
                            <a:schemeClr val="dk1"/>
                          </a:solidFill>
                        </a:rPr>
                        <a:t>The test system avoidance algorithm, maneuvering hardware, and sensor shall be capable communicating data between subsystems</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Stepper motors, stepper motor drivers, encoders, Arduino, sensor, and limit switches are provided sufficient power to operate and successfully pass data</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72" name="Google Shape;972;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a:t>
            </a:r>
            <a:endParaRPr/>
          </a:p>
        </p:txBody>
      </p:sp>
      <p:pic>
        <p:nvPicPr>
          <p:cNvPr id="973" name="Google Shape;973;p102"/>
          <p:cNvPicPr preferRelativeResize="0"/>
          <p:nvPr/>
        </p:nvPicPr>
        <p:blipFill>
          <a:blip r:embed="rId3">
            <a:alphaModFix/>
          </a:blip>
          <a:stretch>
            <a:fillRect/>
          </a:stretch>
        </p:blipFill>
        <p:spPr>
          <a:xfrm>
            <a:off x="6564962" y="801983"/>
            <a:ext cx="1432273" cy="1979449"/>
          </a:xfrm>
          <a:prstGeom prst="rect">
            <a:avLst/>
          </a:prstGeom>
          <a:noFill/>
          <a:ln>
            <a:noFill/>
          </a:ln>
        </p:spPr>
      </p:pic>
      <p:sp>
        <p:nvSpPr>
          <p:cNvPr id="974" name="Google Shape;974;p102"/>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 (Encoder)</a:t>
            </a:r>
            <a:endParaRPr/>
          </a:p>
        </p:txBody>
      </p:sp>
      <p:sp>
        <p:nvSpPr>
          <p:cNvPr id="980" name="Google Shape;980;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81" name="Google Shape;981;p103"/>
          <p:cNvPicPr preferRelativeResize="0"/>
          <p:nvPr/>
        </p:nvPicPr>
        <p:blipFill>
          <a:blip r:embed="rId3">
            <a:alphaModFix/>
          </a:blip>
          <a:stretch>
            <a:fillRect/>
          </a:stretch>
        </p:blipFill>
        <p:spPr>
          <a:xfrm>
            <a:off x="311700" y="1105300"/>
            <a:ext cx="5685187" cy="3510750"/>
          </a:xfrm>
          <a:prstGeom prst="rect">
            <a:avLst/>
          </a:prstGeom>
          <a:noFill/>
          <a:ln>
            <a:noFill/>
          </a:ln>
        </p:spPr>
      </p:pic>
      <p:graphicFrame>
        <p:nvGraphicFramePr>
          <p:cNvPr id="982" name="Google Shape;982;p103"/>
          <p:cNvGraphicFramePr/>
          <p:nvPr/>
        </p:nvGraphicFramePr>
        <p:xfrm>
          <a:off x="6325775" y="1264288"/>
          <a:ext cx="3000000" cy="3000000"/>
        </p:xfrm>
        <a:graphic>
          <a:graphicData uri="http://schemas.openxmlformats.org/drawingml/2006/table">
            <a:tbl>
              <a:tblPr>
                <a:noFill/>
                <a:tableStyleId>{671A6AD5-D9E6-41DD-951E-E5E2C89819D0}</a:tableStyleId>
              </a:tblPr>
              <a:tblGrid>
                <a:gridCol w="1403475"/>
                <a:gridCol w="859750"/>
              </a:tblGrid>
              <a:tr h="381000">
                <a:tc>
                  <a:txBody>
                    <a:bodyPr/>
                    <a:lstStyle/>
                    <a:p>
                      <a:pPr indent="0" lvl="0" marL="0" rtl="0" algn="ctr">
                        <a:spcBef>
                          <a:spcPts val="0"/>
                        </a:spcBef>
                        <a:spcAft>
                          <a:spcPts val="0"/>
                        </a:spcAft>
                        <a:buNone/>
                      </a:pPr>
                      <a:r>
                        <a:t/>
                      </a:r>
                      <a:endParaRPr sz="1050"/>
                    </a:p>
                  </a:txBody>
                  <a:tcPr marT="91425" marB="91425" marR="91425" marL="91425" anchor="ctr"/>
                </a:tc>
                <a:tc>
                  <a:txBody>
                    <a:bodyPr/>
                    <a:lstStyle/>
                    <a:p>
                      <a:pPr indent="0" lvl="0" marL="0" rtl="0" algn="ctr">
                        <a:spcBef>
                          <a:spcPts val="0"/>
                        </a:spcBef>
                        <a:spcAft>
                          <a:spcPts val="0"/>
                        </a:spcAft>
                        <a:buNone/>
                      </a:pPr>
                      <a:r>
                        <a:rPr b="1" lang="en" sz="1050"/>
                        <a:t>Voltage</a:t>
                      </a:r>
                      <a:endParaRPr b="1" sz="1050"/>
                    </a:p>
                  </a:txBody>
                  <a:tcPr marT="91425" marB="91425" marR="91425" marL="91425" anchor="ctr"/>
                </a:tc>
              </a:tr>
              <a:tr h="381000">
                <a:tc>
                  <a:txBody>
                    <a:bodyPr/>
                    <a:lstStyle/>
                    <a:p>
                      <a:pPr indent="0" lvl="0" marL="0" rtl="0" algn="ctr">
                        <a:spcBef>
                          <a:spcPts val="0"/>
                        </a:spcBef>
                        <a:spcAft>
                          <a:spcPts val="0"/>
                        </a:spcAft>
                        <a:buNone/>
                      </a:pPr>
                      <a:r>
                        <a:rPr b="1" lang="en" sz="1050"/>
                        <a:t>Encoder: </a:t>
                      </a:r>
                      <a:r>
                        <a:rPr b="1" i="1" lang="en" sz="1050"/>
                        <a:t>Output</a:t>
                      </a:r>
                      <a:endParaRPr b="1" i="1" sz="1050"/>
                    </a:p>
                  </a:txBody>
                  <a:tcPr marT="91425" marB="91425" marR="91425" marL="91425" anchor="ctr"/>
                </a:tc>
                <a:tc>
                  <a:txBody>
                    <a:bodyPr/>
                    <a:lstStyle/>
                    <a:p>
                      <a:pPr indent="0" lvl="0" marL="0" rtl="0" algn="ctr">
                        <a:spcBef>
                          <a:spcPts val="0"/>
                        </a:spcBef>
                        <a:spcAft>
                          <a:spcPts val="0"/>
                        </a:spcAft>
                        <a:buNone/>
                      </a:pPr>
                      <a:r>
                        <a:rPr lang="en" sz="1050"/>
                        <a:t>5 V</a:t>
                      </a:r>
                      <a:endParaRPr sz="1050"/>
                    </a:p>
                  </a:txBody>
                  <a:tcPr marT="91425" marB="91425" marR="91425" marL="91425" anchor="ctr"/>
                </a:tc>
              </a:tr>
              <a:tr h="381000">
                <a:tc>
                  <a:txBody>
                    <a:bodyPr/>
                    <a:lstStyle/>
                    <a:p>
                      <a:pPr indent="0" lvl="0" marL="0" rtl="0" algn="ctr">
                        <a:spcBef>
                          <a:spcPts val="0"/>
                        </a:spcBef>
                        <a:spcAft>
                          <a:spcPts val="0"/>
                        </a:spcAft>
                        <a:buNone/>
                      </a:pPr>
                      <a:r>
                        <a:rPr b="1" lang="en" sz="1050"/>
                        <a:t>Stepper Motor Driver:</a:t>
                      </a:r>
                      <a:endParaRPr b="1" sz="1050"/>
                    </a:p>
                    <a:p>
                      <a:pPr indent="0" lvl="0" marL="0" rtl="0" algn="ctr">
                        <a:spcBef>
                          <a:spcPts val="0"/>
                        </a:spcBef>
                        <a:spcAft>
                          <a:spcPts val="0"/>
                        </a:spcAft>
                        <a:buNone/>
                      </a:pPr>
                      <a:r>
                        <a:rPr b="1" i="1" lang="en" sz="1050"/>
                        <a:t>Input</a:t>
                      </a:r>
                      <a:endParaRPr b="1" i="1" sz="105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 V</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r>
              <a:tr h="381000">
                <a:tc>
                  <a:txBody>
                    <a:bodyPr/>
                    <a:lstStyle/>
                    <a:p>
                      <a:pPr indent="0" lvl="0" marL="0" rtl="0" algn="ctr">
                        <a:spcBef>
                          <a:spcPts val="0"/>
                        </a:spcBef>
                        <a:spcAft>
                          <a:spcPts val="0"/>
                        </a:spcAft>
                        <a:buNone/>
                      </a:pPr>
                      <a:r>
                        <a:rPr b="1" lang="en" sz="1050"/>
                        <a:t>Arduino Digital:</a:t>
                      </a:r>
                      <a:endParaRPr b="1" sz="1050"/>
                    </a:p>
                    <a:p>
                      <a:pPr indent="0" lvl="0" marL="0" rtl="0" algn="ctr">
                        <a:spcBef>
                          <a:spcPts val="0"/>
                        </a:spcBef>
                        <a:spcAft>
                          <a:spcPts val="0"/>
                        </a:spcAft>
                        <a:buNone/>
                      </a:pPr>
                      <a:r>
                        <a:rPr b="1" i="1" lang="en" sz="1050"/>
                        <a:t>Input</a:t>
                      </a:r>
                      <a:endParaRPr b="1" i="1"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5V</a:t>
                      </a:r>
                      <a:endParaRPr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r>
            </a:tbl>
          </a:graphicData>
        </a:graphic>
      </p:graphicFrame>
      <p:graphicFrame>
        <p:nvGraphicFramePr>
          <p:cNvPr id="983" name="Google Shape;983;p103"/>
          <p:cNvGraphicFramePr/>
          <p:nvPr/>
        </p:nvGraphicFramePr>
        <p:xfrm>
          <a:off x="6325775" y="3281738"/>
          <a:ext cx="3000000" cy="3000000"/>
        </p:xfrm>
        <a:graphic>
          <a:graphicData uri="http://schemas.openxmlformats.org/drawingml/2006/table">
            <a:tbl>
              <a:tblPr>
                <a:noFill/>
                <a:tableStyleId>{671A6AD5-D9E6-41DD-951E-E5E2C89819D0}</a:tableStyleId>
              </a:tblPr>
              <a:tblGrid>
                <a:gridCol w="1403475"/>
                <a:gridCol w="859750"/>
              </a:tblGrid>
              <a:tr h="381000">
                <a:tc>
                  <a:txBody>
                    <a:bodyPr/>
                    <a:lstStyle/>
                    <a:p>
                      <a:pPr indent="0" lvl="0" marL="0" rtl="0" algn="ctr">
                        <a:spcBef>
                          <a:spcPts val="0"/>
                        </a:spcBef>
                        <a:spcAft>
                          <a:spcPts val="0"/>
                        </a:spcAft>
                        <a:buNone/>
                      </a:pPr>
                      <a:r>
                        <a:rPr b="1" lang="en" sz="1050"/>
                        <a:t>Stepper Motor Driver: </a:t>
                      </a:r>
                      <a:endParaRPr b="1" sz="1050"/>
                    </a:p>
                    <a:p>
                      <a:pPr indent="0" lvl="0" marL="0" rtl="0" algn="ctr">
                        <a:spcBef>
                          <a:spcPts val="0"/>
                        </a:spcBef>
                        <a:spcAft>
                          <a:spcPts val="0"/>
                        </a:spcAft>
                        <a:buNone/>
                      </a:pPr>
                      <a:r>
                        <a:rPr b="1" i="1" lang="en" sz="1050"/>
                        <a:t>Output</a:t>
                      </a:r>
                      <a:endParaRPr b="1" i="1"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 V</a:t>
                      </a:r>
                      <a:endParaRPr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050"/>
                        <a:t>Encoder:</a:t>
                      </a:r>
                      <a:endParaRPr b="1" sz="1050"/>
                    </a:p>
                    <a:p>
                      <a:pPr indent="0" lvl="0" marL="0" rtl="0" algn="ctr">
                        <a:spcBef>
                          <a:spcPts val="0"/>
                        </a:spcBef>
                        <a:spcAft>
                          <a:spcPts val="0"/>
                        </a:spcAft>
                        <a:buNone/>
                      </a:pPr>
                      <a:r>
                        <a:rPr b="1" i="1" lang="en" sz="1050"/>
                        <a:t>Input</a:t>
                      </a:r>
                      <a:endParaRPr b="1" sz="105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50"/>
                        <a:t>5 V</a:t>
                      </a:r>
                      <a:endParaRPr sz="1050"/>
                    </a:p>
                  </a:txBody>
                  <a:tcPr marT="91425" marB="91425" marR="91425" marL="91425" anchor="ctr">
                    <a:lnT cap="flat" cmpd="sng" w="9525">
                      <a:solidFill>
                        <a:srgbClr val="9E9E9E"/>
                      </a:solidFill>
                      <a:prstDash val="solid"/>
                      <a:round/>
                      <a:headEnd len="sm" w="sm" type="none"/>
                      <a:tailEnd len="sm" w="sm" type="none"/>
                    </a:lnT>
                    <a:solidFill>
                      <a:srgbClr val="B6D7A8"/>
                    </a:solidFill>
                  </a:tcPr>
                </a:tc>
              </a:tr>
            </a:tbl>
          </a:graphicData>
        </a:graphic>
      </p:graphicFrame>
      <p:sp>
        <p:nvSpPr>
          <p:cNvPr id="984" name="Google Shape;984;p103"/>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04"/>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pic>
        <p:nvPicPr>
          <p:cNvPr id="990" name="Google Shape;990;p104"/>
          <p:cNvPicPr preferRelativeResize="0"/>
          <p:nvPr/>
        </p:nvPicPr>
        <p:blipFill>
          <a:blip r:embed="rId4">
            <a:alphaModFix/>
          </a:blip>
          <a:stretch>
            <a:fillRect/>
          </a:stretch>
        </p:blipFill>
        <p:spPr>
          <a:xfrm>
            <a:off x="311688" y="1105309"/>
            <a:ext cx="5685174" cy="3510724"/>
          </a:xfrm>
          <a:prstGeom prst="rect">
            <a:avLst/>
          </a:prstGeom>
          <a:noFill/>
          <a:ln>
            <a:noFill/>
          </a:ln>
        </p:spPr>
      </p:pic>
      <p:sp>
        <p:nvSpPr>
          <p:cNvPr id="991" name="Google Shape;991;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 (Stepper Motor Driver)</a:t>
            </a:r>
            <a:endParaRPr/>
          </a:p>
        </p:txBody>
      </p:sp>
      <p:sp>
        <p:nvSpPr>
          <p:cNvPr id="992" name="Google Shape;992;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93" name="Google Shape;993;p104"/>
          <p:cNvGraphicFramePr/>
          <p:nvPr/>
        </p:nvGraphicFramePr>
        <p:xfrm>
          <a:off x="6106575" y="1177473"/>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t/>
                      </a:r>
                      <a:endParaRPr sz="1050"/>
                    </a:p>
                  </a:txBody>
                  <a:tcPr marT="91425" marB="91425" marR="91425" marL="91425" anchor="ctr"/>
                </a:tc>
                <a:tc>
                  <a:txBody>
                    <a:bodyPr/>
                    <a:lstStyle/>
                    <a:p>
                      <a:pPr indent="0" lvl="0" marL="0" rtl="0" algn="ctr">
                        <a:spcBef>
                          <a:spcPts val="0"/>
                        </a:spcBef>
                        <a:spcAft>
                          <a:spcPts val="0"/>
                        </a:spcAft>
                        <a:buNone/>
                      </a:pPr>
                      <a:r>
                        <a:rPr b="1" lang="en" sz="1050"/>
                        <a:t>Current</a:t>
                      </a:r>
                      <a:endParaRPr b="1" sz="1050"/>
                    </a:p>
                  </a:txBody>
                  <a:tcPr marT="91425" marB="91425" marR="91425" marL="91425" anchor="ctr"/>
                </a:tc>
                <a:tc>
                  <a:txBody>
                    <a:bodyPr/>
                    <a:lstStyle/>
                    <a:p>
                      <a:pPr indent="0" lvl="0" marL="0" rtl="0" algn="ctr">
                        <a:spcBef>
                          <a:spcPts val="0"/>
                        </a:spcBef>
                        <a:spcAft>
                          <a:spcPts val="0"/>
                        </a:spcAft>
                        <a:buNone/>
                      </a:pPr>
                      <a:r>
                        <a:rPr b="1" lang="en" sz="1050"/>
                        <a:t>Voltage</a:t>
                      </a:r>
                      <a:endParaRPr b="1" sz="1050"/>
                    </a:p>
                  </a:txBody>
                  <a:tcPr marT="91425" marB="91425" marR="91425" marL="91425" anchor="ctr"/>
                </a:tc>
              </a:tr>
              <a:tr h="381000">
                <a:tc>
                  <a:txBody>
                    <a:bodyPr/>
                    <a:lstStyle/>
                    <a:p>
                      <a:pPr indent="0" lvl="0" marL="0" rtl="0" algn="ctr">
                        <a:spcBef>
                          <a:spcPts val="0"/>
                        </a:spcBef>
                        <a:spcAft>
                          <a:spcPts val="0"/>
                        </a:spcAft>
                        <a:buNone/>
                      </a:pPr>
                      <a:r>
                        <a:rPr b="1" lang="en" sz="1050"/>
                        <a:t>Arduino Digital:</a:t>
                      </a:r>
                      <a:endParaRPr b="1" sz="1050"/>
                    </a:p>
                    <a:p>
                      <a:pPr indent="0" lvl="0" marL="0" rtl="0" algn="ctr">
                        <a:spcBef>
                          <a:spcPts val="0"/>
                        </a:spcBef>
                        <a:spcAft>
                          <a:spcPts val="0"/>
                        </a:spcAft>
                        <a:buNone/>
                      </a:pPr>
                      <a:r>
                        <a:rPr b="1" i="1" lang="en" sz="1050"/>
                        <a:t>Output</a:t>
                      </a:r>
                      <a:endParaRPr b="1" i="1" sz="1050"/>
                    </a:p>
                  </a:txBody>
                  <a:tcPr marT="91425" marB="91425" marR="91425" marL="91425" anchor="ctr"/>
                </a:tc>
                <a:tc>
                  <a:txBody>
                    <a:bodyPr/>
                    <a:lstStyle/>
                    <a:p>
                      <a:pPr indent="0" lvl="0" marL="0" rtl="0" algn="ctr">
                        <a:spcBef>
                          <a:spcPts val="0"/>
                        </a:spcBef>
                        <a:spcAft>
                          <a:spcPts val="0"/>
                        </a:spcAft>
                        <a:buNone/>
                      </a:pPr>
                      <a:r>
                        <a:rPr lang="en" sz="1050"/>
                        <a:t>0-20 mA</a:t>
                      </a:r>
                      <a:endParaRPr sz="1050"/>
                    </a:p>
                  </a:txBody>
                  <a:tcPr marT="91425" marB="91425" marR="91425" marL="91425" anchor="ctr"/>
                </a:tc>
                <a:tc>
                  <a:txBody>
                    <a:bodyPr/>
                    <a:lstStyle/>
                    <a:p>
                      <a:pPr indent="0" lvl="0" marL="0" rtl="0" algn="ctr">
                        <a:spcBef>
                          <a:spcPts val="0"/>
                        </a:spcBef>
                        <a:spcAft>
                          <a:spcPts val="0"/>
                        </a:spcAft>
                        <a:buNone/>
                      </a:pPr>
                      <a:r>
                        <a:rPr lang="en" sz="1050"/>
                        <a:t>5 V</a:t>
                      </a:r>
                      <a:endParaRPr sz="1050"/>
                    </a:p>
                  </a:txBody>
                  <a:tcPr marT="91425" marB="91425" marR="91425" marL="91425" anchor="ctr"/>
                </a:tc>
              </a:tr>
              <a:tr h="381000">
                <a:tc>
                  <a:txBody>
                    <a:bodyPr/>
                    <a:lstStyle/>
                    <a:p>
                      <a:pPr indent="0" lvl="0" marL="0" rtl="0" algn="ctr">
                        <a:spcBef>
                          <a:spcPts val="0"/>
                        </a:spcBef>
                        <a:spcAft>
                          <a:spcPts val="0"/>
                        </a:spcAft>
                        <a:buNone/>
                      </a:pPr>
                      <a:r>
                        <a:rPr b="1" lang="en" sz="1050"/>
                        <a:t>Stepper Motor Driver Control Signal:</a:t>
                      </a:r>
                      <a:endParaRPr b="1" sz="1050"/>
                    </a:p>
                    <a:p>
                      <a:pPr indent="0" lvl="0" marL="0" rtl="0" algn="ctr">
                        <a:spcBef>
                          <a:spcPts val="0"/>
                        </a:spcBef>
                        <a:spcAft>
                          <a:spcPts val="0"/>
                        </a:spcAft>
                        <a:buNone/>
                      </a:pPr>
                      <a:r>
                        <a:rPr b="1" i="1" lang="en" sz="1050"/>
                        <a:t>Input</a:t>
                      </a:r>
                      <a:endParaRPr b="1" i="1" sz="105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7-16 mA</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050"/>
                        <a:t>4.5-24 V</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r>
            </a:tbl>
          </a:graphicData>
        </a:graphic>
      </p:graphicFrame>
      <p:graphicFrame>
        <p:nvGraphicFramePr>
          <p:cNvPr id="994" name="Google Shape;994;p104"/>
          <p:cNvGraphicFramePr/>
          <p:nvPr/>
        </p:nvGraphicFramePr>
        <p:xfrm>
          <a:off x="6106575" y="3145906"/>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rPr b="1" lang="en" sz="1050"/>
                        <a:t>DC Power Supply:</a:t>
                      </a:r>
                      <a:endParaRPr b="1" sz="1050"/>
                    </a:p>
                    <a:p>
                      <a:pPr indent="0" lvl="0" marL="0" rtl="0" algn="ctr">
                        <a:spcBef>
                          <a:spcPts val="0"/>
                        </a:spcBef>
                        <a:spcAft>
                          <a:spcPts val="0"/>
                        </a:spcAft>
                        <a:buNone/>
                      </a:pPr>
                      <a:r>
                        <a:rPr b="1" i="1" lang="en" sz="1050"/>
                        <a:t>Output</a:t>
                      </a:r>
                      <a:endParaRPr b="1" i="1" sz="105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50"/>
                        <a:t>0-11 A</a:t>
                      </a:r>
                      <a:endParaRPr sz="105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50"/>
                        <a:t>36 V</a:t>
                      </a:r>
                      <a:endParaRPr sz="1050"/>
                    </a:p>
                  </a:txBody>
                  <a:tcPr marT="91425" marB="91425" marR="91425" marL="91425" anchor="ctr">
                    <a:lnT cap="flat" cmpd="sng" w="9525">
                      <a:solidFill>
                        <a:srgbClr val="9E9E9E"/>
                      </a:solidFill>
                      <a:prstDash val="solid"/>
                      <a:round/>
                      <a:headEnd len="sm" w="sm" type="none"/>
                      <a:tailEnd len="sm" w="sm" type="none"/>
                    </a:lnT>
                  </a:tcPr>
                </a:tc>
              </a:tr>
              <a:tr h="381000">
                <a:tc>
                  <a:txBody>
                    <a:bodyPr/>
                    <a:lstStyle/>
                    <a:p>
                      <a:pPr indent="0" lvl="0" marL="0" rtl="0" algn="ctr">
                        <a:spcBef>
                          <a:spcPts val="0"/>
                        </a:spcBef>
                        <a:spcAft>
                          <a:spcPts val="0"/>
                        </a:spcAft>
                        <a:buNone/>
                      </a:pPr>
                      <a:r>
                        <a:rPr b="1" lang="en" sz="1050"/>
                        <a:t>Stepper Motor Driver Power: </a:t>
                      </a:r>
                      <a:r>
                        <a:rPr b="1" i="1" lang="en" sz="1050"/>
                        <a:t>Input</a:t>
                      </a:r>
                      <a:endParaRPr b="1" i="1" sz="1050"/>
                    </a:p>
                  </a:txBody>
                  <a:tcPr marT="91425" marB="91425" marR="91425" marL="91425" anchor="ctr"/>
                </a:tc>
                <a:tc>
                  <a:txBody>
                    <a:bodyPr/>
                    <a:lstStyle/>
                    <a:p>
                      <a:pPr indent="0" lvl="0" marL="0" rtl="0" algn="ctr">
                        <a:spcBef>
                          <a:spcPts val="0"/>
                        </a:spcBef>
                        <a:spcAft>
                          <a:spcPts val="0"/>
                        </a:spcAft>
                        <a:buNone/>
                      </a:pPr>
                      <a:r>
                        <a:rPr lang="en" sz="1050"/>
                        <a:t>0-8 A</a:t>
                      </a:r>
                      <a:endParaRPr sz="1050"/>
                    </a:p>
                  </a:txBody>
                  <a:tcPr marT="91425" marB="91425" marR="91425" marL="91425" anchor="ctr">
                    <a:solidFill>
                      <a:srgbClr val="B6D7A8"/>
                    </a:solidFill>
                  </a:tcPr>
                </a:tc>
                <a:tc>
                  <a:txBody>
                    <a:bodyPr/>
                    <a:lstStyle/>
                    <a:p>
                      <a:pPr indent="0" lvl="0" marL="0" rtl="0" algn="ctr">
                        <a:spcBef>
                          <a:spcPts val="0"/>
                        </a:spcBef>
                        <a:spcAft>
                          <a:spcPts val="0"/>
                        </a:spcAft>
                        <a:buNone/>
                      </a:pPr>
                      <a:r>
                        <a:rPr lang="en" sz="1050"/>
                        <a:t>24-48 V</a:t>
                      </a:r>
                      <a:endParaRPr sz="1050"/>
                    </a:p>
                  </a:txBody>
                  <a:tcPr marT="91425" marB="91425" marR="91425" marL="91425" anchor="ctr">
                    <a:solidFill>
                      <a:srgbClr val="B6D7A8"/>
                    </a:solid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pic>
        <p:nvPicPr>
          <p:cNvPr id="999" name="Google Shape;999;p105"/>
          <p:cNvPicPr preferRelativeResize="0"/>
          <p:nvPr/>
        </p:nvPicPr>
        <p:blipFill>
          <a:blip r:embed="rId3">
            <a:alphaModFix/>
          </a:blip>
          <a:stretch>
            <a:fillRect/>
          </a:stretch>
        </p:blipFill>
        <p:spPr>
          <a:xfrm>
            <a:off x="311712" y="1105300"/>
            <a:ext cx="5685174" cy="3510775"/>
          </a:xfrm>
          <a:prstGeom prst="rect">
            <a:avLst/>
          </a:prstGeom>
          <a:noFill/>
          <a:ln>
            <a:noFill/>
          </a:ln>
        </p:spPr>
      </p:pic>
      <p:sp>
        <p:nvSpPr>
          <p:cNvPr id="1000" name="Google Shape;1000;p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 (Stepper Motor)</a:t>
            </a:r>
            <a:endParaRPr/>
          </a:p>
        </p:txBody>
      </p:sp>
      <p:sp>
        <p:nvSpPr>
          <p:cNvPr id="1001" name="Google Shape;1001;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02" name="Google Shape;1002;p105"/>
          <p:cNvGraphicFramePr/>
          <p:nvPr/>
        </p:nvGraphicFramePr>
        <p:xfrm>
          <a:off x="6142975" y="2001550"/>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t/>
                      </a:r>
                      <a:endParaRPr sz="1050"/>
                    </a:p>
                  </a:txBody>
                  <a:tcPr marT="91425" marB="91425" marR="91425" marL="91425" anchor="ctr"/>
                </a:tc>
                <a:tc>
                  <a:txBody>
                    <a:bodyPr/>
                    <a:lstStyle/>
                    <a:p>
                      <a:pPr indent="0" lvl="0" marL="0" rtl="0" algn="ctr">
                        <a:spcBef>
                          <a:spcPts val="0"/>
                        </a:spcBef>
                        <a:spcAft>
                          <a:spcPts val="0"/>
                        </a:spcAft>
                        <a:buNone/>
                      </a:pPr>
                      <a:r>
                        <a:rPr b="1" lang="en" sz="1050"/>
                        <a:t>Current</a:t>
                      </a:r>
                      <a:endParaRPr b="1" sz="1050"/>
                    </a:p>
                  </a:txBody>
                  <a:tcPr marT="91425" marB="91425" marR="91425" marL="91425" anchor="ctr"/>
                </a:tc>
                <a:tc>
                  <a:txBody>
                    <a:bodyPr/>
                    <a:lstStyle/>
                    <a:p>
                      <a:pPr indent="0" lvl="0" marL="0" rtl="0" algn="ctr">
                        <a:spcBef>
                          <a:spcPts val="0"/>
                        </a:spcBef>
                        <a:spcAft>
                          <a:spcPts val="0"/>
                        </a:spcAft>
                        <a:buNone/>
                      </a:pPr>
                      <a:r>
                        <a:rPr b="1" lang="en" sz="1050"/>
                        <a:t>Voltage</a:t>
                      </a:r>
                      <a:endParaRPr b="1" sz="1050"/>
                    </a:p>
                  </a:txBody>
                  <a:tcPr marT="91425" marB="91425" marR="91425" marL="91425" anchor="ctr"/>
                </a:tc>
              </a:tr>
              <a:tr h="381000">
                <a:tc>
                  <a:txBody>
                    <a:bodyPr/>
                    <a:lstStyle/>
                    <a:p>
                      <a:pPr indent="0" lvl="0" marL="0" rtl="0" algn="ctr">
                        <a:spcBef>
                          <a:spcPts val="0"/>
                        </a:spcBef>
                        <a:spcAft>
                          <a:spcPts val="0"/>
                        </a:spcAft>
                        <a:buNone/>
                      </a:pPr>
                      <a:r>
                        <a:rPr b="1" lang="en" sz="1050"/>
                        <a:t>Stepper Motor Driver:</a:t>
                      </a:r>
                      <a:endParaRPr b="1" sz="1050"/>
                    </a:p>
                    <a:p>
                      <a:pPr indent="0" lvl="0" marL="0" rtl="0" algn="ctr">
                        <a:spcBef>
                          <a:spcPts val="0"/>
                        </a:spcBef>
                        <a:spcAft>
                          <a:spcPts val="0"/>
                        </a:spcAft>
                        <a:buNone/>
                      </a:pPr>
                      <a:r>
                        <a:rPr b="1" i="1" lang="en" sz="1050"/>
                        <a:t>Output</a:t>
                      </a:r>
                      <a:endParaRPr b="1" i="1" sz="1050"/>
                    </a:p>
                  </a:txBody>
                  <a:tcPr marT="91425" marB="91425" marR="91425" marL="91425" anchor="ctr"/>
                </a:tc>
                <a:tc>
                  <a:txBody>
                    <a:bodyPr/>
                    <a:lstStyle/>
                    <a:p>
                      <a:pPr indent="0" lvl="0" marL="0" rtl="0" algn="ctr">
                        <a:spcBef>
                          <a:spcPts val="0"/>
                        </a:spcBef>
                        <a:spcAft>
                          <a:spcPts val="0"/>
                        </a:spcAft>
                        <a:buNone/>
                      </a:pPr>
                      <a:r>
                        <a:rPr lang="en" sz="1050"/>
                        <a:t>0-8 A</a:t>
                      </a:r>
                      <a:endParaRPr sz="1050"/>
                    </a:p>
                  </a:txBody>
                  <a:tcPr marT="91425" marB="91425" marR="91425" marL="91425" anchor="ctr"/>
                </a:tc>
                <a:tc>
                  <a:txBody>
                    <a:bodyPr/>
                    <a:lstStyle/>
                    <a:p>
                      <a:pPr indent="0" lvl="0" marL="0" rtl="0" algn="ctr">
                        <a:spcBef>
                          <a:spcPts val="0"/>
                        </a:spcBef>
                        <a:spcAft>
                          <a:spcPts val="0"/>
                        </a:spcAft>
                        <a:buNone/>
                      </a:pPr>
                      <a:r>
                        <a:rPr lang="en" sz="1050"/>
                        <a:t>36V</a:t>
                      </a:r>
                      <a:endParaRPr sz="1050"/>
                    </a:p>
                  </a:txBody>
                  <a:tcPr marT="91425" marB="91425" marR="91425" marL="91425" anchor="ctr"/>
                </a:tc>
              </a:tr>
              <a:tr h="381000">
                <a:tc>
                  <a:txBody>
                    <a:bodyPr/>
                    <a:lstStyle/>
                    <a:p>
                      <a:pPr indent="0" lvl="0" marL="0" rtl="0" algn="ctr">
                        <a:spcBef>
                          <a:spcPts val="0"/>
                        </a:spcBef>
                        <a:spcAft>
                          <a:spcPts val="0"/>
                        </a:spcAft>
                        <a:buNone/>
                      </a:pPr>
                      <a:r>
                        <a:rPr b="1" lang="en" sz="1050"/>
                        <a:t>Stepper Motor:</a:t>
                      </a:r>
                      <a:endParaRPr b="1" sz="1050"/>
                    </a:p>
                    <a:p>
                      <a:pPr indent="0" lvl="0" marL="0" rtl="0" algn="ctr">
                        <a:spcBef>
                          <a:spcPts val="0"/>
                        </a:spcBef>
                        <a:spcAft>
                          <a:spcPts val="0"/>
                        </a:spcAft>
                        <a:buNone/>
                      </a:pPr>
                      <a:r>
                        <a:rPr b="1" i="1" lang="en" sz="1050"/>
                        <a:t>Input</a:t>
                      </a:r>
                      <a:endParaRPr b="1" i="1" sz="1050"/>
                    </a:p>
                  </a:txBody>
                  <a:tcPr marT="91425" marB="91425" marR="91425" marL="91425" anchor="ctr"/>
                </a:tc>
                <a:tc>
                  <a:txBody>
                    <a:bodyPr/>
                    <a:lstStyle/>
                    <a:p>
                      <a:pPr indent="0" lvl="0" marL="0" rtl="0" algn="ctr">
                        <a:spcBef>
                          <a:spcPts val="0"/>
                        </a:spcBef>
                        <a:spcAft>
                          <a:spcPts val="0"/>
                        </a:spcAft>
                        <a:buNone/>
                      </a:pPr>
                      <a:r>
                        <a:rPr lang="en" sz="1050"/>
                        <a:t>4.2 A</a:t>
                      </a:r>
                      <a:endParaRPr sz="1050"/>
                    </a:p>
                  </a:txBody>
                  <a:tcPr marT="91425" marB="91425" marR="91425" marL="91425" anchor="ctr">
                    <a:solidFill>
                      <a:srgbClr val="B6D7A8"/>
                    </a:solidFill>
                  </a:tcPr>
                </a:tc>
                <a:tc>
                  <a:txBody>
                    <a:bodyPr/>
                    <a:lstStyle/>
                    <a:p>
                      <a:pPr indent="0" lvl="0" marL="0" rtl="0" algn="ctr">
                        <a:spcBef>
                          <a:spcPts val="0"/>
                        </a:spcBef>
                        <a:spcAft>
                          <a:spcPts val="0"/>
                        </a:spcAft>
                        <a:buNone/>
                      </a:pPr>
                      <a:r>
                        <a:rPr lang="en" sz="1050"/>
                        <a:t>24-48 V</a:t>
                      </a:r>
                      <a:endParaRPr sz="1050"/>
                    </a:p>
                  </a:txBody>
                  <a:tcPr marT="91425" marB="91425" marR="91425" marL="91425" anchor="ctr">
                    <a:solidFill>
                      <a:srgbClr val="B6D7A8"/>
                    </a:solidFill>
                  </a:tcPr>
                </a:tc>
              </a:tr>
            </a:tbl>
          </a:graphicData>
        </a:graphic>
      </p:graphicFrame>
      <p:sp>
        <p:nvSpPr>
          <p:cNvPr id="1003" name="Google Shape;1003;p105"/>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pic>
        <p:nvPicPr>
          <p:cNvPr id="1008" name="Google Shape;1008;p106"/>
          <p:cNvPicPr preferRelativeResize="0"/>
          <p:nvPr/>
        </p:nvPicPr>
        <p:blipFill>
          <a:blip r:embed="rId3">
            <a:alphaModFix/>
          </a:blip>
          <a:stretch>
            <a:fillRect/>
          </a:stretch>
        </p:blipFill>
        <p:spPr>
          <a:xfrm>
            <a:off x="311688" y="1105300"/>
            <a:ext cx="5685174" cy="3510724"/>
          </a:xfrm>
          <a:prstGeom prst="rect">
            <a:avLst/>
          </a:prstGeom>
          <a:noFill/>
          <a:ln>
            <a:noFill/>
          </a:ln>
        </p:spPr>
      </p:pic>
      <p:sp>
        <p:nvSpPr>
          <p:cNvPr id="1009" name="Google Shape;1009;p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 (Sensor &amp; Arduino)</a:t>
            </a:r>
            <a:endParaRPr/>
          </a:p>
        </p:txBody>
      </p:sp>
      <p:sp>
        <p:nvSpPr>
          <p:cNvPr id="1010" name="Google Shape;1010;p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11" name="Google Shape;1011;p106"/>
          <p:cNvGraphicFramePr/>
          <p:nvPr/>
        </p:nvGraphicFramePr>
        <p:xfrm>
          <a:off x="6062850" y="1607513"/>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t/>
                      </a:r>
                      <a:endParaRPr sz="1050"/>
                    </a:p>
                  </a:txBody>
                  <a:tcPr marT="91425" marB="91425" marR="91425" marL="91425" anchor="ctr"/>
                </a:tc>
                <a:tc>
                  <a:txBody>
                    <a:bodyPr/>
                    <a:lstStyle/>
                    <a:p>
                      <a:pPr indent="0" lvl="0" marL="0" rtl="0" algn="ctr">
                        <a:spcBef>
                          <a:spcPts val="0"/>
                        </a:spcBef>
                        <a:spcAft>
                          <a:spcPts val="0"/>
                        </a:spcAft>
                        <a:buNone/>
                      </a:pPr>
                      <a:r>
                        <a:rPr b="1" lang="en" sz="1050"/>
                        <a:t>Current</a:t>
                      </a:r>
                      <a:endParaRPr b="1" sz="1050"/>
                    </a:p>
                  </a:txBody>
                  <a:tcPr marT="91425" marB="91425" marR="91425" marL="91425" anchor="ctr"/>
                </a:tc>
                <a:tc>
                  <a:txBody>
                    <a:bodyPr/>
                    <a:lstStyle/>
                    <a:p>
                      <a:pPr indent="0" lvl="0" marL="0" rtl="0" algn="ctr">
                        <a:spcBef>
                          <a:spcPts val="0"/>
                        </a:spcBef>
                        <a:spcAft>
                          <a:spcPts val="0"/>
                        </a:spcAft>
                        <a:buNone/>
                      </a:pPr>
                      <a:r>
                        <a:rPr b="1" lang="en" sz="1050"/>
                        <a:t>Voltage</a:t>
                      </a:r>
                      <a:endParaRPr b="1" sz="1050"/>
                    </a:p>
                  </a:txBody>
                  <a:tcPr marT="91425" marB="91425" marR="91425" marL="91425" anchor="ctr"/>
                </a:tc>
              </a:tr>
              <a:tr h="381000">
                <a:tc>
                  <a:txBody>
                    <a:bodyPr/>
                    <a:lstStyle/>
                    <a:p>
                      <a:pPr indent="0" lvl="0" marL="0" rtl="0" algn="ctr">
                        <a:spcBef>
                          <a:spcPts val="0"/>
                        </a:spcBef>
                        <a:spcAft>
                          <a:spcPts val="0"/>
                        </a:spcAft>
                        <a:buNone/>
                      </a:pPr>
                      <a:r>
                        <a:rPr b="1" lang="en" sz="1050"/>
                        <a:t>Wall Adapter: </a:t>
                      </a:r>
                      <a:r>
                        <a:rPr b="1" i="1" lang="en" sz="1050"/>
                        <a:t>Output</a:t>
                      </a:r>
                      <a:endParaRPr b="1" i="1" sz="1050"/>
                    </a:p>
                  </a:txBody>
                  <a:tcPr marT="91425" marB="91425" marR="91425" marL="91425" anchor="ctr"/>
                </a:tc>
                <a:tc>
                  <a:txBody>
                    <a:bodyPr/>
                    <a:lstStyle/>
                    <a:p>
                      <a:pPr indent="0" lvl="0" marL="0" rtl="0" algn="ctr">
                        <a:spcBef>
                          <a:spcPts val="0"/>
                        </a:spcBef>
                        <a:spcAft>
                          <a:spcPts val="0"/>
                        </a:spcAft>
                        <a:buNone/>
                      </a:pPr>
                      <a:r>
                        <a:rPr lang="en" sz="1050"/>
                        <a:t>0-2 A</a:t>
                      </a:r>
                      <a:endParaRPr sz="1050"/>
                    </a:p>
                  </a:txBody>
                  <a:tcPr marT="91425" marB="91425" marR="91425" marL="91425" anchor="ctr"/>
                </a:tc>
                <a:tc>
                  <a:txBody>
                    <a:bodyPr/>
                    <a:lstStyle/>
                    <a:p>
                      <a:pPr indent="0" lvl="0" marL="0" rtl="0" algn="ctr">
                        <a:spcBef>
                          <a:spcPts val="0"/>
                        </a:spcBef>
                        <a:spcAft>
                          <a:spcPts val="0"/>
                        </a:spcAft>
                        <a:buNone/>
                      </a:pPr>
                      <a:r>
                        <a:rPr lang="en" sz="1050"/>
                        <a:t>5 V</a:t>
                      </a:r>
                      <a:endParaRPr sz="1050"/>
                    </a:p>
                  </a:txBody>
                  <a:tcPr marT="91425" marB="91425" marR="91425" marL="91425" anchor="ctr"/>
                </a:tc>
              </a:tr>
              <a:tr h="381000">
                <a:tc>
                  <a:txBody>
                    <a:bodyPr/>
                    <a:lstStyle/>
                    <a:p>
                      <a:pPr indent="0" lvl="0" marL="0" rtl="0" algn="ctr">
                        <a:spcBef>
                          <a:spcPts val="0"/>
                        </a:spcBef>
                        <a:spcAft>
                          <a:spcPts val="0"/>
                        </a:spcAft>
                        <a:buNone/>
                      </a:pPr>
                      <a:r>
                        <a:rPr b="1" lang="en" sz="1050"/>
                        <a:t>Sensor:</a:t>
                      </a:r>
                      <a:endParaRPr b="1" sz="1050"/>
                    </a:p>
                    <a:p>
                      <a:pPr indent="0" lvl="0" marL="0" rtl="0" algn="ctr">
                        <a:spcBef>
                          <a:spcPts val="0"/>
                        </a:spcBef>
                        <a:spcAft>
                          <a:spcPts val="0"/>
                        </a:spcAft>
                        <a:buNone/>
                      </a:pPr>
                      <a:r>
                        <a:rPr b="1" i="1" lang="en" sz="1050"/>
                        <a:t>Input</a:t>
                      </a:r>
                      <a:endParaRPr b="1" i="1" sz="105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0-1.5 A</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050"/>
                        <a:t>5 V</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r>
            </a:tbl>
          </a:graphicData>
        </a:graphic>
      </p:graphicFrame>
      <p:graphicFrame>
        <p:nvGraphicFramePr>
          <p:cNvPr id="1012" name="Google Shape;1012;p106"/>
          <p:cNvGraphicFramePr/>
          <p:nvPr/>
        </p:nvGraphicFramePr>
        <p:xfrm>
          <a:off x="6062850" y="3100413"/>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rPr b="1" lang="en" sz="1050">
                          <a:solidFill>
                            <a:schemeClr val="dk1"/>
                          </a:solidFill>
                        </a:rPr>
                        <a:t>Computer: </a:t>
                      </a:r>
                      <a:r>
                        <a:rPr b="1" i="1" lang="en" sz="1050">
                          <a:solidFill>
                            <a:schemeClr val="dk1"/>
                          </a:solidFill>
                        </a:rPr>
                        <a:t>Output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0-500 mA</a:t>
                      </a:r>
                      <a:endParaRPr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5V</a:t>
                      </a:r>
                      <a:endParaRPr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050"/>
                        <a:t>Arduino:</a:t>
                      </a:r>
                      <a:endParaRPr b="1" sz="1050"/>
                    </a:p>
                    <a:p>
                      <a:pPr indent="0" lvl="0" marL="0" rtl="0" algn="ctr">
                        <a:spcBef>
                          <a:spcPts val="0"/>
                        </a:spcBef>
                        <a:spcAft>
                          <a:spcPts val="0"/>
                        </a:spcAft>
                        <a:buNone/>
                      </a:pPr>
                      <a:r>
                        <a:rPr b="1" i="1" lang="en" sz="1050"/>
                        <a:t>Input</a:t>
                      </a:r>
                      <a:endParaRPr b="1" i="1"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0-200 mA</a:t>
                      </a:r>
                      <a:endParaRPr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050"/>
                        <a:t>5V</a:t>
                      </a:r>
                      <a:endParaRPr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r>
            </a:tbl>
          </a:graphicData>
        </a:graphic>
      </p:graphicFrame>
      <p:sp>
        <p:nvSpPr>
          <p:cNvPr id="1013" name="Google Shape;1013;p106"/>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pic>
        <p:nvPicPr>
          <p:cNvPr id="1018" name="Google Shape;1018;p107"/>
          <p:cNvPicPr preferRelativeResize="0"/>
          <p:nvPr/>
        </p:nvPicPr>
        <p:blipFill>
          <a:blip r:embed="rId3">
            <a:alphaModFix/>
          </a:blip>
          <a:stretch>
            <a:fillRect/>
          </a:stretch>
        </p:blipFill>
        <p:spPr>
          <a:xfrm>
            <a:off x="311712" y="1105300"/>
            <a:ext cx="5685095" cy="3510726"/>
          </a:xfrm>
          <a:prstGeom prst="rect">
            <a:avLst/>
          </a:prstGeom>
          <a:noFill/>
          <a:ln>
            <a:noFill/>
          </a:ln>
        </p:spPr>
      </p:pic>
      <p:sp>
        <p:nvSpPr>
          <p:cNvPr id="1019" name="Google Shape;1019;p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Power (Limit Switches)</a:t>
            </a:r>
            <a:endParaRPr/>
          </a:p>
        </p:txBody>
      </p:sp>
      <p:sp>
        <p:nvSpPr>
          <p:cNvPr id="1020" name="Google Shape;1020;p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21" name="Google Shape;1021;p107"/>
          <p:cNvGraphicFramePr/>
          <p:nvPr/>
        </p:nvGraphicFramePr>
        <p:xfrm>
          <a:off x="6062850" y="1446400"/>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t/>
                      </a:r>
                      <a:endParaRPr sz="1050"/>
                    </a:p>
                  </a:txBody>
                  <a:tcPr marT="91425" marB="91425" marR="91425" marL="91425" anchor="ctr"/>
                </a:tc>
                <a:tc>
                  <a:txBody>
                    <a:bodyPr/>
                    <a:lstStyle/>
                    <a:p>
                      <a:pPr indent="0" lvl="0" marL="0" rtl="0" algn="ctr">
                        <a:spcBef>
                          <a:spcPts val="0"/>
                        </a:spcBef>
                        <a:spcAft>
                          <a:spcPts val="0"/>
                        </a:spcAft>
                        <a:buNone/>
                      </a:pPr>
                      <a:r>
                        <a:rPr b="1" lang="en" sz="1050"/>
                        <a:t>Current</a:t>
                      </a:r>
                      <a:endParaRPr b="1" sz="1050"/>
                    </a:p>
                  </a:txBody>
                  <a:tcPr marT="91425" marB="91425" marR="91425" marL="91425" anchor="ctr"/>
                </a:tc>
                <a:tc>
                  <a:txBody>
                    <a:bodyPr/>
                    <a:lstStyle/>
                    <a:p>
                      <a:pPr indent="0" lvl="0" marL="0" rtl="0" algn="ctr">
                        <a:spcBef>
                          <a:spcPts val="0"/>
                        </a:spcBef>
                        <a:spcAft>
                          <a:spcPts val="0"/>
                        </a:spcAft>
                        <a:buNone/>
                      </a:pPr>
                      <a:r>
                        <a:rPr b="1" lang="en" sz="1050"/>
                        <a:t>Voltage</a:t>
                      </a:r>
                      <a:endParaRPr b="1" sz="1050"/>
                    </a:p>
                  </a:txBody>
                  <a:tcPr marT="91425" marB="91425" marR="91425" marL="91425" anchor="ctr"/>
                </a:tc>
              </a:tr>
              <a:tr h="381000">
                <a:tc>
                  <a:txBody>
                    <a:bodyPr/>
                    <a:lstStyle/>
                    <a:p>
                      <a:pPr indent="0" lvl="0" marL="0" rtl="0" algn="ctr">
                        <a:spcBef>
                          <a:spcPts val="0"/>
                        </a:spcBef>
                        <a:spcAft>
                          <a:spcPts val="0"/>
                        </a:spcAft>
                        <a:buNone/>
                      </a:pPr>
                      <a:r>
                        <a:rPr b="1" lang="en" sz="1050"/>
                        <a:t>DC Power Supply: </a:t>
                      </a:r>
                      <a:r>
                        <a:rPr b="1" i="1" lang="en" sz="1050"/>
                        <a:t>Output</a:t>
                      </a:r>
                      <a:endParaRPr b="1" i="1" sz="1050"/>
                    </a:p>
                  </a:txBody>
                  <a:tcPr marT="91425" marB="91425" marR="91425" marL="91425" anchor="ctr"/>
                </a:tc>
                <a:tc>
                  <a:txBody>
                    <a:bodyPr/>
                    <a:lstStyle/>
                    <a:p>
                      <a:pPr indent="0" lvl="0" marL="0" rtl="0" algn="ctr">
                        <a:spcBef>
                          <a:spcPts val="0"/>
                        </a:spcBef>
                        <a:spcAft>
                          <a:spcPts val="0"/>
                        </a:spcAft>
                        <a:buNone/>
                      </a:pPr>
                      <a:r>
                        <a:rPr lang="en" sz="1050"/>
                        <a:t>0-4.5 A</a:t>
                      </a:r>
                      <a:endParaRPr sz="1050"/>
                    </a:p>
                  </a:txBody>
                  <a:tcPr marT="91425" marB="91425" marR="91425" marL="91425" anchor="ctr"/>
                </a:tc>
                <a:tc>
                  <a:txBody>
                    <a:bodyPr/>
                    <a:lstStyle/>
                    <a:p>
                      <a:pPr indent="0" lvl="0" marL="0" rtl="0" algn="ctr">
                        <a:spcBef>
                          <a:spcPts val="0"/>
                        </a:spcBef>
                        <a:spcAft>
                          <a:spcPts val="0"/>
                        </a:spcAft>
                        <a:buNone/>
                      </a:pPr>
                      <a:r>
                        <a:rPr lang="en" sz="1050"/>
                        <a:t>24 V</a:t>
                      </a:r>
                      <a:endParaRPr sz="1050"/>
                    </a:p>
                  </a:txBody>
                  <a:tcPr marT="91425" marB="91425" marR="91425" marL="91425" anchor="ctr"/>
                </a:tc>
              </a:tr>
              <a:tr h="381000">
                <a:tc>
                  <a:txBody>
                    <a:bodyPr/>
                    <a:lstStyle/>
                    <a:p>
                      <a:pPr indent="0" lvl="0" marL="0" rtl="0" algn="ctr">
                        <a:spcBef>
                          <a:spcPts val="0"/>
                        </a:spcBef>
                        <a:spcAft>
                          <a:spcPts val="0"/>
                        </a:spcAft>
                        <a:buNone/>
                      </a:pPr>
                      <a:r>
                        <a:rPr b="1" lang="en" sz="1050"/>
                        <a:t>Limit Switch:</a:t>
                      </a:r>
                      <a:endParaRPr b="1" sz="1050"/>
                    </a:p>
                    <a:p>
                      <a:pPr indent="0" lvl="0" marL="0" rtl="0" algn="ctr">
                        <a:spcBef>
                          <a:spcPts val="0"/>
                        </a:spcBef>
                        <a:spcAft>
                          <a:spcPts val="0"/>
                        </a:spcAft>
                        <a:buNone/>
                      </a:pPr>
                      <a:r>
                        <a:rPr b="1" i="1" lang="en" sz="1050"/>
                        <a:t>Input</a:t>
                      </a:r>
                      <a:endParaRPr b="1" i="1" sz="105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0-300 mA</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050"/>
                        <a:t>24 V</a:t>
                      </a:r>
                      <a:endParaRPr sz="1050"/>
                    </a:p>
                  </a:txBody>
                  <a:tcPr marT="91425" marB="91425" marR="91425" marL="91425" anchor="ctr">
                    <a:lnB cap="flat" cmpd="sng" w="9525">
                      <a:solidFill>
                        <a:srgbClr val="9E9E9E"/>
                      </a:solidFill>
                      <a:prstDash val="solid"/>
                      <a:round/>
                      <a:headEnd len="sm" w="sm" type="none"/>
                      <a:tailEnd len="sm" w="sm" type="none"/>
                    </a:lnB>
                    <a:solidFill>
                      <a:srgbClr val="B6D7A8"/>
                    </a:solidFill>
                  </a:tcPr>
                </a:tc>
              </a:tr>
            </a:tbl>
          </a:graphicData>
        </a:graphic>
      </p:graphicFrame>
      <p:graphicFrame>
        <p:nvGraphicFramePr>
          <p:cNvPr id="1022" name="Google Shape;1022;p107"/>
          <p:cNvGraphicFramePr/>
          <p:nvPr/>
        </p:nvGraphicFramePr>
        <p:xfrm>
          <a:off x="6062850" y="3099600"/>
          <a:ext cx="3000000" cy="3000000"/>
        </p:xfrm>
        <a:graphic>
          <a:graphicData uri="http://schemas.openxmlformats.org/drawingml/2006/table">
            <a:tbl>
              <a:tblPr>
                <a:noFill/>
                <a:tableStyleId>{671A6AD5-D9E6-41DD-951E-E5E2C89819D0}</a:tableStyleId>
              </a:tblPr>
              <a:tblGrid>
                <a:gridCol w="1097500"/>
                <a:gridCol w="812200"/>
                <a:gridCol w="859750"/>
              </a:tblGrid>
              <a:tr h="381000">
                <a:tc>
                  <a:txBody>
                    <a:bodyPr/>
                    <a:lstStyle/>
                    <a:p>
                      <a:pPr indent="0" lvl="0" marL="0" rtl="0" algn="ctr">
                        <a:spcBef>
                          <a:spcPts val="0"/>
                        </a:spcBef>
                        <a:spcAft>
                          <a:spcPts val="0"/>
                        </a:spcAft>
                        <a:buNone/>
                      </a:pPr>
                      <a:r>
                        <a:rPr b="1" lang="en" sz="1050">
                          <a:solidFill>
                            <a:schemeClr val="dk1"/>
                          </a:solidFill>
                        </a:rPr>
                        <a:t>Limit Switch: </a:t>
                      </a:r>
                      <a:r>
                        <a:rPr b="1" i="1" lang="en" sz="1050">
                          <a:solidFill>
                            <a:schemeClr val="dk1"/>
                          </a:solidFill>
                        </a:rPr>
                        <a:t>Output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 mA</a:t>
                      </a:r>
                      <a:endParaRPr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5 V</a:t>
                      </a:r>
                      <a:endParaRPr sz="1050"/>
                    </a:p>
                    <a:p>
                      <a:pPr indent="0" lvl="0" marL="0" rtl="0" algn="ctr">
                        <a:spcBef>
                          <a:spcPts val="0"/>
                        </a:spcBef>
                        <a:spcAft>
                          <a:spcPts val="0"/>
                        </a:spcAft>
                        <a:buNone/>
                      </a:pPr>
                      <a:r>
                        <a:rPr lang="en" sz="1050"/>
                        <a:t>(voltage divider)</a:t>
                      </a:r>
                      <a:endParaRPr sz="1050"/>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050"/>
                        <a:t>Arduino:</a:t>
                      </a:r>
                      <a:endParaRPr b="1" sz="1050"/>
                    </a:p>
                    <a:p>
                      <a:pPr indent="0" lvl="0" marL="0" rtl="0" algn="ctr">
                        <a:spcBef>
                          <a:spcPts val="0"/>
                        </a:spcBef>
                        <a:spcAft>
                          <a:spcPts val="0"/>
                        </a:spcAft>
                        <a:buNone/>
                      </a:pPr>
                      <a:r>
                        <a:rPr b="1" i="1" lang="en" sz="1050"/>
                        <a:t>Input</a:t>
                      </a:r>
                      <a:endParaRPr b="1" i="1"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50"/>
                        <a:t>20 mA</a:t>
                      </a:r>
                      <a:endParaRPr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050"/>
                        <a:t>5 V</a:t>
                      </a:r>
                      <a:endParaRPr sz="105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r>
            </a:tbl>
          </a:graphicData>
        </a:graphic>
      </p:graphicFrame>
      <p:sp>
        <p:nvSpPr>
          <p:cNvPr id="1023" name="Google Shape;1023;p107"/>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4"/>
              </a:rPr>
              <a:t>Back</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08"/>
          <p:cNvSpPr txBox="1"/>
          <p:nvPr/>
        </p:nvSpPr>
        <p:spPr>
          <a:xfrm>
            <a:off x="259900" y="786375"/>
            <a:ext cx="4017000" cy="435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2"/>
                </a:solidFill>
              </a:rPr>
              <a:t>Purpose:</a:t>
            </a:r>
            <a:endParaRPr b="1">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Can the full-scale collision be accurately scaled to a 2D rectilinear test-bed?</a:t>
            </a:r>
            <a:endParaRPr sz="1200">
              <a:solidFill>
                <a:schemeClr val="dk2"/>
              </a:solidFill>
            </a:endParaRPr>
          </a:p>
          <a:p>
            <a:pPr indent="0" lvl="0" marL="0" rtl="0" algn="l">
              <a:lnSpc>
                <a:spcPct val="100000"/>
              </a:lnSpc>
              <a:spcBef>
                <a:spcPts val="0"/>
              </a:spcBef>
              <a:spcAft>
                <a:spcPts val="0"/>
              </a:spcAft>
              <a:buNone/>
            </a:pPr>
            <a:r>
              <a:t/>
            </a:r>
            <a:endParaRPr sz="1200">
              <a:solidFill>
                <a:schemeClr val="dk2"/>
              </a:solidFill>
            </a:endParaRPr>
          </a:p>
          <a:p>
            <a:pPr indent="0" lvl="0" marL="0" rtl="0" algn="l">
              <a:lnSpc>
                <a:spcPct val="115000"/>
              </a:lnSpc>
              <a:spcBef>
                <a:spcPts val="0"/>
              </a:spcBef>
              <a:spcAft>
                <a:spcPts val="0"/>
              </a:spcAft>
              <a:buNone/>
            </a:pPr>
            <a:r>
              <a:rPr b="1" lang="en">
                <a:solidFill>
                  <a:schemeClr val="dk2"/>
                </a:solidFill>
              </a:rPr>
              <a:t>Assumptions:</a:t>
            </a:r>
            <a:endParaRPr b="1">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Both objects orbiting at same altitude</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Both objects in circular orbits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Simplified 2-body problem without perturbations</a:t>
            </a:r>
            <a:endParaRPr sz="1200">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2"/>
                </a:solidFill>
              </a:rPr>
              <a:t>Results:</a:t>
            </a:r>
            <a:endParaRPr>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Under 100s → R</a:t>
            </a:r>
            <a:r>
              <a:rPr baseline="30000" lang="en" sz="1200">
                <a:solidFill>
                  <a:schemeClr val="dk2"/>
                </a:solidFill>
              </a:rPr>
              <a:t>2 </a:t>
            </a:r>
            <a:r>
              <a:rPr lang="en" sz="1200">
                <a:solidFill>
                  <a:schemeClr val="dk2"/>
                </a:solidFill>
              </a:rPr>
              <a:t>of 0.999, max deviation of 4</a:t>
            </a:r>
            <a:r>
              <a:rPr lang="en"/>
              <a: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Small planar deviation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Very linear relative motion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Accurate 2D representation of 3D environment for 100 seconds is </a:t>
            </a:r>
            <a:r>
              <a:rPr lang="en" sz="1200">
                <a:solidFill>
                  <a:srgbClr val="38761D"/>
                </a:solidFill>
              </a:rPr>
              <a:t>feasible</a:t>
            </a:r>
            <a:endParaRPr>
              <a:solidFill>
                <a:srgbClr val="00FF00"/>
              </a:solidFill>
            </a:endParaRPr>
          </a:p>
        </p:txBody>
      </p:sp>
      <p:sp>
        <p:nvSpPr>
          <p:cNvPr id="1029" name="Google Shape;1029;p108"/>
          <p:cNvSpPr txBox="1"/>
          <p:nvPr>
            <p:ph type="title"/>
          </p:nvPr>
        </p:nvSpPr>
        <p:spPr>
          <a:xfrm>
            <a:off x="259900" y="250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Planar Deviation Analysis</a:t>
            </a:r>
            <a:endParaRPr/>
          </a:p>
        </p:txBody>
      </p:sp>
      <p:pic>
        <p:nvPicPr>
          <p:cNvPr id="1030" name="Google Shape;1030;p108"/>
          <p:cNvPicPr preferRelativeResize="0"/>
          <p:nvPr/>
        </p:nvPicPr>
        <p:blipFill rotWithShape="1">
          <a:blip r:embed="rId3">
            <a:alphaModFix/>
          </a:blip>
          <a:srcRect b="0" l="7407" r="8317" t="0"/>
          <a:stretch/>
        </p:blipFill>
        <p:spPr>
          <a:xfrm>
            <a:off x="4276899" y="1462500"/>
            <a:ext cx="4232451" cy="3260899"/>
          </a:xfrm>
          <a:prstGeom prst="rect">
            <a:avLst/>
          </a:prstGeom>
          <a:noFill/>
          <a:ln>
            <a:noFill/>
          </a:ln>
        </p:spPr>
      </p:pic>
      <p:sp>
        <p:nvSpPr>
          <p:cNvPr id="1031" name="Google Shape;1031;p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32" name="Google Shape;1032;p108"/>
          <p:cNvSpPr txBox="1"/>
          <p:nvPr/>
        </p:nvSpPr>
        <p:spPr>
          <a:xfrm>
            <a:off x="7983450" y="4306000"/>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Estimation Error</a:t>
            </a:r>
            <a:endParaRPr/>
          </a:p>
        </p:txBody>
      </p:sp>
      <p:sp>
        <p:nvSpPr>
          <p:cNvPr id="1038" name="Google Shape;1038;p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39" name="Google Shape;1039;p109"/>
          <p:cNvPicPr preferRelativeResize="0"/>
          <p:nvPr/>
        </p:nvPicPr>
        <p:blipFill>
          <a:blip r:embed="rId3">
            <a:alphaModFix/>
          </a:blip>
          <a:stretch>
            <a:fillRect/>
          </a:stretch>
        </p:blipFill>
        <p:spPr>
          <a:xfrm>
            <a:off x="271000" y="1346638"/>
            <a:ext cx="4161424" cy="3121075"/>
          </a:xfrm>
          <a:prstGeom prst="rect">
            <a:avLst/>
          </a:prstGeom>
          <a:noFill/>
          <a:ln>
            <a:noFill/>
          </a:ln>
        </p:spPr>
      </p:pic>
      <p:pic>
        <p:nvPicPr>
          <p:cNvPr id="1040" name="Google Shape;1040;p109"/>
          <p:cNvPicPr preferRelativeResize="0"/>
          <p:nvPr/>
        </p:nvPicPr>
        <p:blipFill>
          <a:blip r:embed="rId4">
            <a:alphaModFix/>
          </a:blip>
          <a:stretch>
            <a:fillRect/>
          </a:stretch>
        </p:blipFill>
        <p:spPr>
          <a:xfrm>
            <a:off x="4466750" y="1419400"/>
            <a:ext cx="3967400" cy="2975550"/>
          </a:xfrm>
          <a:prstGeom prst="rect">
            <a:avLst/>
          </a:prstGeom>
          <a:noFill/>
          <a:ln>
            <a:noFill/>
          </a:ln>
        </p:spPr>
      </p:pic>
      <p:sp>
        <p:nvSpPr>
          <p:cNvPr id="1041" name="Google Shape;1041;p109"/>
          <p:cNvSpPr txBox="1"/>
          <p:nvPr/>
        </p:nvSpPr>
        <p:spPr>
          <a:xfrm>
            <a:off x="7983450" y="4306000"/>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5">
                  <a:extLst>
                    <a:ext uri="{A12FA001-AC4F-418D-AE19-62706E023703}">
                      <ahyp:hlinkClr val="tx"/>
                    </a:ext>
                  </a:extLst>
                </a:hlinkClick>
              </a:rPr>
              <a:t>Back</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Linearizing Measurements</a:t>
            </a:r>
            <a:endParaRPr/>
          </a:p>
        </p:txBody>
      </p:sp>
      <p:sp>
        <p:nvSpPr>
          <p:cNvPr id="1047" name="Google Shape;1047;p110"/>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Conversion from polar to cartesian yields statistical bias</a:t>
            </a:r>
            <a:endParaRPr/>
          </a:p>
          <a:p>
            <a:pPr indent="-342900" lvl="0" marL="457200" rtl="0" algn="l">
              <a:spcBef>
                <a:spcPts val="0"/>
              </a:spcBef>
              <a:spcAft>
                <a:spcPts val="0"/>
              </a:spcAft>
              <a:buSzPts val="1800"/>
              <a:buChar char="●"/>
            </a:pPr>
            <a:r>
              <a:rPr lang="en"/>
              <a:t>De-bias measurement covariance before running through linear KF</a:t>
            </a:r>
            <a:endParaRPr/>
          </a:p>
          <a:p>
            <a:pPr indent="-342900" lvl="0" marL="457200" rtl="0" algn="l">
              <a:spcBef>
                <a:spcPts val="0"/>
              </a:spcBef>
              <a:spcAft>
                <a:spcPts val="0"/>
              </a:spcAft>
              <a:buSzPts val="1800"/>
              <a:buChar char="●"/>
            </a:pPr>
            <a:r>
              <a:rPr lang="en"/>
              <a:t>Condition error statistics on state prediction</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 sz="750">
                <a:solidFill>
                  <a:schemeClr val="dk1"/>
                </a:solidFill>
                <a:latin typeface="Times New Roman"/>
                <a:ea typeface="Times New Roman"/>
                <a:cs typeface="Times New Roman"/>
                <a:sym typeface="Times New Roman"/>
              </a:rPr>
              <a:t>Lianmeng Jiao, Quan Pan, Xiaoxue Feng, Feng Yang. A robust converted measurement Kalman filter</a:t>
            </a:r>
            <a:endParaRPr sz="7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750">
                <a:solidFill>
                  <a:schemeClr val="dk1"/>
                </a:solidFill>
                <a:latin typeface="Times New Roman"/>
                <a:ea typeface="Times New Roman"/>
                <a:cs typeface="Times New Roman"/>
                <a:sym typeface="Times New Roman"/>
              </a:rPr>
              <a:t>for target tracking. 2012 31st Chinese Control Conference (CCC), Jul 2012, Hefei, China. pp.3754-</a:t>
            </a:r>
            <a:endParaRPr sz="7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750">
                <a:solidFill>
                  <a:schemeClr val="dk1"/>
                </a:solidFill>
                <a:latin typeface="Times New Roman"/>
                <a:ea typeface="Times New Roman"/>
                <a:cs typeface="Times New Roman"/>
                <a:sym typeface="Times New Roman"/>
              </a:rPr>
              <a:t>3758. hal-01081009</a:t>
            </a:r>
            <a:endParaRPr sz="1300"/>
          </a:p>
        </p:txBody>
      </p:sp>
      <p:sp>
        <p:nvSpPr>
          <p:cNvPr id="1048" name="Google Shape;1048;p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9" name="Google Shape;1049;p110"/>
          <p:cNvGraphicFramePr/>
          <p:nvPr/>
        </p:nvGraphicFramePr>
        <p:xfrm>
          <a:off x="4669175" y="3317825"/>
          <a:ext cx="3000000" cy="3000000"/>
        </p:xfrm>
        <a:graphic>
          <a:graphicData uri="http://schemas.openxmlformats.org/drawingml/2006/table">
            <a:tbl>
              <a:tblPr>
                <a:noFill/>
                <a:tableStyleId>{671A6AD5-D9E6-41DD-951E-E5E2C89819D0}</a:tableStyleId>
              </a:tblPr>
              <a:tblGrid>
                <a:gridCol w="2176050"/>
                <a:gridCol w="2176050"/>
              </a:tblGrid>
              <a:tr h="399325">
                <a:tc>
                  <a:txBody>
                    <a:bodyPr/>
                    <a:lstStyle/>
                    <a:p>
                      <a:pPr indent="0" lvl="0" marL="0" rtl="0" algn="l">
                        <a:spcBef>
                          <a:spcPts val="0"/>
                        </a:spcBef>
                        <a:spcAft>
                          <a:spcPts val="0"/>
                        </a:spcAft>
                        <a:buNone/>
                      </a:pPr>
                      <a:r>
                        <a:rPr b="1" lang="en" sz="1200"/>
                        <a:t>Requirement</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t>Satisfaction</a:t>
                      </a:r>
                      <a:endParaRPr b="1" sz="12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3.1: </a:t>
                      </a:r>
                      <a:r>
                        <a:rPr lang="en" sz="1000">
                          <a:solidFill>
                            <a:schemeClr val="dk1"/>
                          </a:solidFill>
                        </a:rPr>
                        <a:t>The test system avoidance algorithm shall be capable of predicting collision probability from sensor data</a:t>
                      </a:r>
                      <a:r>
                        <a:rPr b="1" lang="en" sz="1100"/>
                        <a:t> </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100"/>
                        <a:t>We can use direct sensor measurements if we debias the conversion to cartesian</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050" name="Google Shape;1050;p110"/>
          <p:cNvPicPr preferRelativeResize="0"/>
          <p:nvPr/>
        </p:nvPicPr>
        <p:blipFill>
          <a:blip r:embed="rId3">
            <a:alphaModFix/>
          </a:blip>
          <a:stretch>
            <a:fillRect/>
          </a:stretch>
        </p:blipFill>
        <p:spPr>
          <a:xfrm>
            <a:off x="5837500" y="1170125"/>
            <a:ext cx="2015455" cy="1995300"/>
          </a:xfrm>
          <a:prstGeom prst="rect">
            <a:avLst/>
          </a:prstGeom>
          <a:noFill/>
          <a:ln>
            <a:noFill/>
          </a:ln>
        </p:spPr>
      </p:pic>
      <p:sp>
        <p:nvSpPr>
          <p:cNvPr id="1051" name="Google Shape;1051;p110"/>
          <p:cNvSpPr txBox="1"/>
          <p:nvPr/>
        </p:nvSpPr>
        <p:spPr>
          <a:xfrm>
            <a:off x="7531250" y="3020225"/>
            <a:ext cx="19092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Credit: buffalo.edu</a:t>
            </a:r>
            <a:endParaRPr sz="900"/>
          </a:p>
        </p:txBody>
      </p:sp>
      <p:sp>
        <p:nvSpPr>
          <p:cNvPr id="1052" name="Google Shape;1052;p110"/>
          <p:cNvSpPr txBox="1"/>
          <p:nvPr/>
        </p:nvSpPr>
        <p:spPr>
          <a:xfrm>
            <a:off x="7967000" y="2626625"/>
            <a:ext cx="10377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u="sng">
                <a:solidFill>
                  <a:schemeClr val="accent5"/>
                </a:solidFill>
                <a:hlinkClick action="ppaction://hlinksldjump" r:id="rId4">
                  <a:extLst>
                    <a:ext uri="{A12FA001-AC4F-418D-AE19-62706E023703}">
                      <ahyp:hlinkClr val="tx"/>
                    </a:ext>
                  </a:extLst>
                </a:hlinkClick>
              </a:rPr>
              <a:t>Back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CONOPs</a:t>
            </a:r>
            <a:endParaRPr/>
          </a:p>
        </p:txBody>
      </p:sp>
      <p:sp>
        <p:nvSpPr>
          <p:cNvPr id="275" name="Google Shape;27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6" name="Google Shape;276;p30"/>
          <p:cNvPicPr preferRelativeResize="0"/>
          <p:nvPr/>
        </p:nvPicPr>
        <p:blipFill>
          <a:blip r:embed="rId3">
            <a:alphaModFix/>
          </a:blip>
          <a:stretch>
            <a:fillRect/>
          </a:stretch>
        </p:blipFill>
        <p:spPr>
          <a:xfrm>
            <a:off x="530838" y="1229425"/>
            <a:ext cx="8082318" cy="3340691"/>
          </a:xfrm>
          <a:prstGeom prst="rect">
            <a:avLst/>
          </a:prstGeom>
          <a:noFill/>
          <a:ln>
            <a:noFill/>
          </a:ln>
        </p:spPr>
      </p:pic>
      <p:sp>
        <p:nvSpPr>
          <p:cNvPr id="277" name="Google Shape;277;p30"/>
          <p:cNvSpPr/>
          <p:nvPr/>
        </p:nvSpPr>
        <p:spPr>
          <a:xfrm>
            <a:off x="629977"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a:off x="2613002"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a:off x="4648202"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6645727" y="1949200"/>
            <a:ext cx="1860300" cy="2490300"/>
          </a:xfrm>
          <a:prstGeom prst="rect">
            <a:avLst/>
          </a:prstGeom>
          <a:solidFill>
            <a:srgbClr val="FFFFFF">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11"/>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3"/>
              </a:rPr>
              <a:t>Back</a:t>
            </a:r>
            <a:endParaRPr/>
          </a:p>
        </p:txBody>
      </p:sp>
      <p:sp>
        <p:nvSpPr>
          <p:cNvPr id="1058" name="Google Shape;1058;p111"/>
          <p:cNvSpPr txBox="1"/>
          <p:nvPr>
            <p:ph type="title"/>
          </p:nvPr>
        </p:nvSpPr>
        <p:spPr>
          <a:xfrm>
            <a:off x="311700" y="43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Thruster Blowdown Model</a:t>
            </a:r>
            <a:endParaRPr/>
          </a:p>
        </p:txBody>
      </p:sp>
      <p:sp>
        <p:nvSpPr>
          <p:cNvPr id="1059" name="Google Shape;1059;p111"/>
          <p:cNvSpPr txBox="1"/>
          <p:nvPr>
            <p:ph idx="1" type="body"/>
          </p:nvPr>
        </p:nvSpPr>
        <p:spPr>
          <a:xfrm>
            <a:off x="311700" y="1152475"/>
            <a:ext cx="3762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MR-107s hydrazine monopropellant thruster</a:t>
            </a:r>
            <a:endParaRPr/>
          </a:p>
          <a:p>
            <a:pPr indent="-317500" lvl="1" marL="914400" rtl="0" algn="l">
              <a:spcBef>
                <a:spcPts val="0"/>
              </a:spcBef>
              <a:spcAft>
                <a:spcPts val="0"/>
              </a:spcAft>
              <a:buSzPts val="1400"/>
              <a:buChar char="○"/>
            </a:pPr>
            <a:r>
              <a:rPr lang="en"/>
              <a:t>Selected due to available thrust and current use on orbit</a:t>
            </a:r>
            <a:endParaRPr/>
          </a:p>
          <a:p>
            <a:pPr indent="-342900" lvl="0" marL="457200" rtl="0" algn="l">
              <a:spcBef>
                <a:spcPts val="0"/>
              </a:spcBef>
              <a:spcAft>
                <a:spcPts val="0"/>
              </a:spcAft>
              <a:buSzPts val="1800"/>
              <a:buChar char="●"/>
            </a:pPr>
            <a:r>
              <a:rPr lang="en"/>
              <a:t>Thrust computed over time based on blowdown model</a:t>
            </a:r>
            <a:endParaRPr/>
          </a:p>
          <a:p>
            <a:pPr indent="-317500" lvl="1" marL="914400" rtl="0" algn="l">
              <a:spcBef>
                <a:spcPts val="0"/>
              </a:spcBef>
              <a:spcAft>
                <a:spcPts val="0"/>
              </a:spcAft>
              <a:buSzPts val="1400"/>
              <a:buChar char="○"/>
            </a:pPr>
            <a:r>
              <a:rPr lang="en"/>
              <a:t>Results indicate approximately linear decrease in thrust over ~30s burn</a:t>
            </a:r>
            <a:endParaRPr/>
          </a:p>
        </p:txBody>
      </p:sp>
      <p:sp>
        <p:nvSpPr>
          <p:cNvPr id="1060" name="Google Shape;1060;p1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61" name="Google Shape;1061;p111"/>
          <p:cNvGraphicFramePr/>
          <p:nvPr/>
        </p:nvGraphicFramePr>
        <p:xfrm>
          <a:off x="3921950" y="3124411"/>
          <a:ext cx="3000000" cy="3000000"/>
        </p:xfrm>
        <a:graphic>
          <a:graphicData uri="http://schemas.openxmlformats.org/drawingml/2006/table">
            <a:tbl>
              <a:tblPr>
                <a:noFill/>
                <a:tableStyleId>{671A6AD5-D9E6-41DD-951E-E5E2C89819D0}</a:tableStyleId>
              </a:tblPr>
              <a:tblGrid>
                <a:gridCol w="2473400"/>
                <a:gridCol w="2473400"/>
              </a:tblGrid>
              <a:tr h="399325">
                <a:tc>
                  <a:txBody>
                    <a:bodyPr/>
                    <a:lstStyle/>
                    <a:p>
                      <a:pPr indent="0" lvl="0" marL="0" rtl="0" algn="l">
                        <a:spcBef>
                          <a:spcPts val="0"/>
                        </a:spcBef>
                        <a:spcAft>
                          <a:spcPts val="0"/>
                        </a:spcAft>
                        <a:buNone/>
                      </a:pPr>
                      <a:r>
                        <a:rPr b="1" lang="en" sz="1100"/>
                        <a:t>Requirement</a:t>
                      </a:r>
                      <a:endParaRPr b="1"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100"/>
                        <a:t>Satisfaction</a:t>
                      </a:r>
                      <a:endParaRPr b="1"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9DAF8"/>
                    </a:solidFill>
                  </a:tcPr>
                </a:tc>
              </a:tr>
              <a:tr h="745125">
                <a:tc>
                  <a:txBody>
                    <a:bodyPr/>
                    <a:lstStyle/>
                    <a:p>
                      <a:pPr indent="0" lvl="0" marL="0" rtl="0" algn="l">
                        <a:spcBef>
                          <a:spcPts val="0"/>
                        </a:spcBef>
                        <a:spcAft>
                          <a:spcPts val="0"/>
                        </a:spcAft>
                        <a:buNone/>
                      </a:pPr>
                      <a:r>
                        <a:rPr b="1" lang="en" sz="1100"/>
                        <a:t>DR 4.3: </a:t>
                      </a:r>
                      <a:r>
                        <a:rPr lang="en" sz="1000">
                          <a:solidFill>
                            <a:schemeClr val="dk1"/>
                          </a:solidFill>
                        </a:rPr>
                        <a:t>The test system shall produce a maneuver that does not deviate more than 5% in acceleration from a chosen scaled orbital response acceleration curve</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000"/>
                        <a:t>Acceleration of stepper motor maneuvering system can be modelled off of an approximately linearly decreasing acceleration to maintain &lt;5% acceleration error</a:t>
                      </a:r>
                      <a:endParaRPr sz="10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062" name="Google Shape;1062;p111"/>
          <p:cNvPicPr preferRelativeResize="0"/>
          <p:nvPr/>
        </p:nvPicPr>
        <p:blipFill>
          <a:blip r:embed="rId4">
            <a:alphaModFix/>
          </a:blip>
          <a:stretch>
            <a:fillRect/>
          </a:stretch>
        </p:blipFill>
        <p:spPr>
          <a:xfrm>
            <a:off x="5154550" y="1080175"/>
            <a:ext cx="2704902" cy="2028099"/>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112"/>
          <p:cNvPicPr preferRelativeResize="0"/>
          <p:nvPr/>
        </p:nvPicPr>
        <p:blipFill rotWithShape="1">
          <a:blip r:embed="rId3">
            <a:alphaModFix/>
          </a:blip>
          <a:srcRect b="7433" l="766" r="904" t="15690"/>
          <a:stretch/>
        </p:blipFill>
        <p:spPr>
          <a:xfrm>
            <a:off x="4801050" y="4353475"/>
            <a:ext cx="3135685" cy="186025"/>
          </a:xfrm>
          <a:prstGeom prst="rect">
            <a:avLst/>
          </a:prstGeom>
          <a:noFill/>
          <a:ln>
            <a:noFill/>
          </a:ln>
        </p:spPr>
      </p:pic>
      <p:sp>
        <p:nvSpPr>
          <p:cNvPr id="1068" name="Google Shape;1068;p112"/>
          <p:cNvSpPr/>
          <p:nvPr/>
        </p:nvSpPr>
        <p:spPr>
          <a:xfrm>
            <a:off x="6376875" y="3314850"/>
            <a:ext cx="1611300" cy="22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Electronics: Timing</a:t>
            </a:r>
            <a:endParaRPr/>
          </a:p>
        </p:txBody>
      </p:sp>
      <p:sp>
        <p:nvSpPr>
          <p:cNvPr id="1070" name="Google Shape;1070;p1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71" name="Google Shape;1071;p112"/>
          <p:cNvGraphicFramePr/>
          <p:nvPr/>
        </p:nvGraphicFramePr>
        <p:xfrm>
          <a:off x="1155863" y="1516850"/>
          <a:ext cx="3000000" cy="3000000"/>
        </p:xfrm>
        <a:graphic>
          <a:graphicData uri="http://schemas.openxmlformats.org/drawingml/2006/table">
            <a:tbl>
              <a:tblPr>
                <a:noFill/>
                <a:tableStyleId>{671A6AD5-D9E6-41DD-951E-E5E2C89819D0}</a:tableStyleId>
              </a:tblPr>
              <a:tblGrid>
                <a:gridCol w="3186900"/>
                <a:gridCol w="2034075"/>
                <a:gridCol w="1611250"/>
              </a:tblGrid>
              <a:tr h="222100">
                <a:tc>
                  <a:txBody>
                    <a:bodyPr/>
                    <a:lstStyle/>
                    <a:p>
                      <a:pPr indent="0" lvl="0" marL="0" rtl="0" algn="ctr">
                        <a:spcBef>
                          <a:spcPts val="0"/>
                        </a:spcBef>
                        <a:spcAft>
                          <a:spcPts val="0"/>
                        </a:spcAft>
                        <a:buNone/>
                      </a:pPr>
                      <a:r>
                        <a:rPr b="1" lang="en" sz="900"/>
                        <a:t>Action</a:t>
                      </a:r>
                      <a:endParaRPr b="1" sz="900"/>
                    </a:p>
                  </a:txBody>
                  <a:tcPr marT="45700" marB="45700" marR="45700" marL="45700"/>
                </a:tc>
                <a:tc>
                  <a:txBody>
                    <a:bodyPr/>
                    <a:lstStyle/>
                    <a:p>
                      <a:pPr indent="0" lvl="0" marL="0" rtl="0" algn="ctr">
                        <a:spcBef>
                          <a:spcPts val="0"/>
                        </a:spcBef>
                        <a:spcAft>
                          <a:spcPts val="0"/>
                        </a:spcAft>
                        <a:buNone/>
                      </a:pPr>
                      <a:r>
                        <a:rPr b="1" lang="en" sz="900"/>
                        <a:t>Location</a:t>
                      </a:r>
                      <a:endParaRPr b="1" sz="900"/>
                    </a:p>
                  </a:txBody>
                  <a:tcPr marT="45700" marB="45700" marR="45700" marL="45700"/>
                </a:tc>
                <a:tc>
                  <a:txBody>
                    <a:bodyPr/>
                    <a:lstStyle/>
                    <a:p>
                      <a:pPr indent="0" lvl="0" marL="0" rtl="0" algn="ctr">
                        <a:spcBef>
                          <a:spcPts val="0"/>
                        </a:spcBef>
                        <a:spcAft>
                          <a:spcPts val="0"/>
                        </a:spcAft>
                        <a:buNone/>
                      </a:pPr>
                      <a:r>
                        <a:rPr b="1" lang="en" sz="900"/>
                        <a:t>Expected Timespan</a:t>
                      </a:r>
                      <a:endParaRPr b="1" sz="900"/>
                    </a:p>
                  </a:txBody>
                  <a:tcPr marT="45700" marB="45700" marR="45700" marL="45700"/>
                </a:tc>
              </a:tr>
              <a:tr h="222100">
                <a:tc>
                  <a:txBody>
                    <a:bodyPr/>
                    <a:lstStyle/>
                    <a:p>
                      <a:pPr indent="0" lvl="0" marL="0" rtl="0" algn="l">
                        <a:spcBef>
                          <a:spcPts val="0"/>
                        </a:spcBef>
                        <a:spcAft>
                          <a:spcPts val="0"/>
                        </a:spcAft>
                        <a:buNone/>
                      </a:pPr>
                      <a:r>
                        <a:rPr lang="en" sz="900"/>
                        <a:t>Transfer of sensor data to primary computer</a:t>
                      </a:r>
                      <a:endParaRPr sz="900"/>
                    </a:p>
                  </a:txBody>
                  <a:tcPr marT="45700" marB="45700" marR="45700" marL="45700"/>
                </a:tc>
                <a:tc>
                  <a:txBody>
                    <a:bodyPr/>
                    <a:lstStyle/>
                    <a:p>
                      <a:pPr indent="0" lvl="0" marL="0" rtl="0" algn="l">
                        <a:spcBef>
                          <a:spcPts val="0"/>
                        </a:spcBef>
                        <a:spcAft>
                          <a:spcPts val="0"/>
                        </a:spcAft>
                        <a:buNone/>
                      </a:pPr>
                      <a:r>
                        <a:rPr lang="en" sz="900">
                          <a:solidFill>
                            <a:schemeClr val="dk1"/>
                          </a:solidFill>
                        </a:rPr>
                        <a:t>Sensor-primary computer connection</a:t>
                      </a:r>
                      <a:endParaRPr sz="900"/>
                    </a:p>
                  </a:txBody>
                  <a:tcPr marT="45700" marB="45700" marR="45700" marL="45700"/>
                </a:tc>
                <a:tc>
                  <a:txBody>
                    <a:bodyPr/>
                    <a:lstStyle/>
                    <a:p>
                      <a:pPr indent="0" lvl="0" marL="0" rtl="0" algn="l">
                        <a:spcBef>
                          <a:spcPts val="0"/>
                        </a:spcBef>
                        <a:spcAft>
                          <a:spcPts val="0"/>
                        </a:spcAft>
                        <a:buNone/>
                      </a:pPr>
                      <a:r>
                        <a:rPr lang="en" sz="900"/>
                        <a:t>0.1 ms</a:t>
                      </a:r>
                      <a:endParaRPr sz="900"/>
                    </a:p>
                  </a:txBody>
                  <a:tcPr marT="45700" marB="45700" marR="45700" marL="45700"/>
                </a:tc>
              </a:tr>
              <a:tr h="222100">
                <a:tc>
                  <a:txBody>
                    <a:bodyPr/>
                    <a:lstStyle/>
                    <a:p>
                      <a:pPr indent="0" lvl="0" marL="0" rtl="0" algn="l">
                        <a:spcBef>
                          <a:spcPts val="0"/>
                        </a:spcBef>
                        <a:spcAft>
                          <a:spcPts val="0"/>
                        </a:spcAft>
                        <a:buNone/>
                      </a:pPr>
                      <a:r>
                        <a:rPr lang="en" sz="900"/>
                        <a:t>State estimation; maneuver check and generation</a:t>
                      </a:r>
                      <a:endParaRPr sz="900"/>
                    </a:p>
                  </a:txBody>
                  <a:tcPr marT="45700" marB="45700" marR="45700" marL="45700"/>
                </a:tc>
                <a:tc>
                  <a:txBody>
                    <a:bodyPr/>
                    <a:lstStyle/>
                    <a:p>
                      <a:pPr indent="0" lvl="0" marL="0" rtl="0" algn="l">
                        <a:spcBef>
                          <a:spcPts val="0"/>
                        </a:spcBef>
                        <a:spcAft>
                          <a:spcPts val="0"/>
                        </a:spcAft>
                        <a:buNone/>
                      </a:pPr>
                      <a:r>
                        <a:rPr lang="en" sz="900"/>
                        <a:t>Primary computer</a:t>
                      </a:r>
                      <a:endParaRPr sz="900"/>
                    </a:p>
                  </a:txBody>
                  <a:tcPr marT="45700" marB="45700" marR="45700" marL="45700"/>
                </a:tc>
                <a:tc>
                  <a:txBody>
                    <a:bodyPr/>
                    <a:lstStyle/>
                    <a:p>
                      <a:pPr indent="0" lvl="0" marL="0" rtl="0" algn="l">
                        <a:spcBef>
                          <a:spcPts val="0"/>
                        </a:spcBef>
                        <a:spcAft>
                          <a:spcPts val="0"/>
                        </a:spcAft>
                        <a:buNone/>
                      </a:pPr>
                      <a:r>
                        <a:rPr lang="en" sz="900"/>
                        <a:t>2 ms</a:t>
                      </a:r>
                      <a:endParaRPr sz="900"/>
                    </a:p>
                  </a:txBody>
                  <a:tcPr marT="45700" marB="45700" marR="45700" marL="45700"/>
                </a:tc>
              </a:tr>
              <a:tr h="222100">
                <a:tc>
                  <a:txBody>
                    <a:bodyPr/>
                    <a:lstStyle/>
                    <a:p>
                      <a:pPr indent="0" lvl="0" marL="0" rtl="0" algn="l">
                        <a:spcBef>
                          <a:spcPts val="0"/>
                        </a:spcBef>
                        <a:spcAft>
                          <a:spcPts val="0"/>
                        </a:spcAft>
                        <a:buNone/>
                      </a:pPr>
                      <a:r>
                        <a:rPr lang="en" sz="900"/>
                        <a:t>Thrust profile pull</a:t>
                      </a:r>
                      <a:endParaRPr sz="900"/>
                    </a:p>
                  </a:txBody>
                  <a:tcPr marT="45700" marB="45700" marR="45700" marL="45700"/>
                </a:tc>
                <a:tc>
                  <a:txBody>
                    <a:bodyPr/>
                    <a:lstStyle/>
                    <a:p>
                      <a:pPr indent="0" lvl="0" marL="0" rtl="0" algn="l">
                        <a:spcBef>
                          <a:spcPts val="0"/>
                        </a:spcBef>
                        <a:spcAft>
                          <a:spcPts val="0"/>
                        </a:spcAft>
                        <a:buNone/>
                      </a:pPr>
                      <a:r>
                        <a:rPr lang="en" sz="900"/>
                        <a:t>Primary computer</a:t>
                      </a:r>
                      <a:endParaRPr sz="900"/>
                    </a:p>
                  </a:txBody>
                  <a:tcPr marT="45700" marB="45700" marR="45700" marL="45700"/>
                </a:tc>
                <a:tc>
                  <a:txBody>
                    <a:bodyPr/>
                    <a:lstStyle/>
                    <a:p>
                      <a:pPr indent="0" lvl="0" marL="0" rtl="0" algn="l">
                        <a:spcBef>
                          <a:spcPts val="0"/>
                        </a:spcBef>
                        <a:spcAft>
                          <a:spcPts val="0"/>
                        </a:spcAft>
                        <a:buNone/>
                      </a:pPr>
                      <a:r>
                        <a:rPr lang="en" sz="900"/>
                        <a:t>2 ms</a:t>
                      </a:r>
                      <a:endParaRPr sz="900"/>
                    </a:p>
                  </a:txBody>
                  <a:tcPr marT="45700" marB="45700" marR="45700" marL="45700"/>
                </a:tc>
              </a:tr>
              <a:tr h="222100">
                <a:tc>
                  <a:txBody>
                    <a:bodyPr/>
                    <a:lstStyle/>
                    <a:p>
                      <a:pPr indent="0" lvl="0" marL="0" rtl="0" algn="l">
                        <a:spcBef>
                          <a:spcPts val="0"/>
                        </a:spcBef>
                        <a:spcAft>
                          <a:spcPts val="0"/>
                        </a:spcAft>
                        <a:buNone/>
                      </a:pPr>
                      <a:r>
                        <a:rPr lang="en" sz="900"/>
                        <a:t>Thrust profile transfer to Arduino</a:t>
                      </a:r>
                      <a:endParaRPr sz="900"/>
                    </a:p>
                  </a:txBody>
                  <a:tcPr marT="45700" marB="45700" marR="45700" marL="45700"/>
                </a:tc>
                <a:tc>
                  <a:txBody>
                    <a:bodyPr/>
                    <a:lstStyle/>
                    <a:p>
                      <a:pPr indent="0" lvl="0" marL="0" rtl="0" algn="l">
                        <a:spcBef>
                          <a:spcPts val="0"/>
                        </a:spcBef>
                        <a:spcAft>
                          <a:spcPts val="0"/>
                        </a:spcAft>
                        <a:buNone/>
                      </a:pPr>
                      <a:r>
                        <a:rPr lang="en" sz="900">
                          <a:solidFill>
                            <a:schemeClr val="dk1"/>
                          </a:solidFill>
                        </a:rPr>
                        <a:t>Primary computer-Arduino connection</a:t>
                      </a:r>
                      <a:endParaRPr sz="900"/>
                    </a:p>
                  </a:txBody>
                  <a:tcPr marT="45700" marB="45700" marR="45700" marL="45700"/>
                </a:tc>
                <a:tc>
                  <a:txBody>
                    <a:bodyPr/>
                    <a:lstStyle/>
                    <a:p>
                      <a:pPr indent="0" lvl="0" marL="0" rtl="0" algn="l">
                        <a:spcBef>
                          <a:spcPts val="0"/>
                        </a:spcBef>
                        <a:spcAft>
                          <a:spcPts val="0"/>
                        </a:spcAft>
                        <a:buNone/>
                      </a:pPr>
                      <a:r>
                        <a:rPr lang="en" sz="900"/>
                        <a:t>0.13 ms</a:t>
                      </a:r>
                      <a:endParaRPr sz="900"/>
                    </a:p>
                  </a:txBody>
                  <a:tcPr marT="45700" marB="45700" marR="45700" marL="45700"/>
                </a:tc>
              </a:tr>
              <a:tr h="222100">
                <a:tc>
                  <a:txBody>
                    <a:bodyPr/>
                    <a:lstStyle/>
                    <a:p>
                      <a:pPr indent="0" lvl="0" marL="0" rtl="0" algn="l">
                        <a:spcBef>
                          <a:spcPts val="0"/>
                        </a:spcBef>
                        <a:spcAft>
                          <a:spcPts val="0"/>
                        </a:spcAft>
                        <a:buNone/>
                      </a:pPr>
                      <a:r>
                        <a:rPr lang="en" sz="900"/>
                        <a:t>Saving thrust profile</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Negligible</a:t>
                      </a:r>
                      <a:endParaRPr sz="900"/>
                    </a:p>
                  </a:txBody>
                  <a:tcPr marT="45700" marB="45700" marR="45700" marL="45700"/>
                </a:tc>
              </a:tr>
              <a:tr h="222100">
                <a:tc>
                  <a:txBody>
                    <a:bodyPr/>
                    <a:lstStyle/>
                    <a:p>
                      <a:pPr indent="0" lvl="0" marL="0" rtl="0" algn="l">
                        <a:spcBef>
                          <a:spcPts val="0"/>
                        </a:spcBef>
                        <a:spcAft>
                          <a:spcPts val="0"/>
                        </a:spcAft>
                        <a:buNone/>
                      </a:pPr>
                      <a:r>
                        <a:rPr lang="en" sz="900"/>
                        <a:t>Step delay calculation</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1.4 ms</a:t>
                      </a:r>
                      <a:endParaRPr sz="900"/>
                    </a:p>
                  </a:txBody>
                  <a:tcPr marT="45700" marB="45700" marR="45700" marL="45700"/>
                </a:tc>
              </a:tr>
              <a:tr h="222100">
                <a:tc>
                  <a:txBody>
                    <a:bodyPr/>
                    <a:lstStyle/>
                    <a:p>
                      <a:pPr indent="0" lvl="0" marL="0" rtl="0" algn="l">
                        <a:spcBef>
                          <a:spcPts val="0"/>
                        </a:spcBef>
                        <a:spcAft>
                          <a:spcPts val="0"/>
                        </a:spcAft>
                        <a:buNone/>
                      </a:pPr>
                      <a:r>
                        <a:rPr lang="en" sz="900"/>
                        <a:t>Generation of motor commands</a:t>
                      </a:r>
                      <a:endParaRPr sz="900"/>
                    </a:p>
                  </a:txBody>
                  <a:tcPr marT="45700" marB="45700" marR="45700" marL="45700"/>
                </a:tc>
                <a:tc>
                  <a:txBody>
                    <a:bodyPr/>
                    <a:lstStyle/>
                    <a:p>
                      <a:pPr indent="0" lvl="0" marL="0" rtl="0" algn="l">
                        <a:spcBef>
                          <a:spcPts val="0"/>
                        </a:spcBef>
                        <a:spcAft>
                          <a:spcPts val="0"/>
                        </a:spcAft>
                        <a:buNone/>
                      </a:pPr>
                      <a:r>
                        <a:rPr lang="en" sz="900"/>
                        <a:t>Arduino</a:t>
                      </a:r>
                      <a:endParaRPr sz="900"/>
                    </a:p>
                  </a:txBody>
                  <a:tcPr marT="45700" marB="45700" marR="45700" marL="45700"/>
                </a:tc>
                <a:tc>
                  <a:txBody>
                    <a:bodyPr/>
                    <a:lstStyle/>
                    <a:p>
                      <a:pPr indent="0" lvl="0" marL="0" rtl="0" algn="l">
                        <a:spcBef>
                          <a:spcPts val="0"/>
                        </a:spcBef>
                        <a:spcAft>
                          <a:spcPts val="0"/>
                        </a:spcAft>
                        <a:buNone/>
                      </a:pPr>
                      <a:r>
                        <a:rPr lang="en" sz="900"/>
                        <a:t>Negligible</a:t>
                      </a:r>
                      <a:endParaRPr sz="900"/>
                    </a:p>
                  </a:txBody>
                  <a:tcPr marT="45700" marB="45700" marR="45700" marL="45700"/>
                </a:tc>
              </a:tr>
              <a:tr h="222100">
                <a:tc gridSpan="2">
                  <a:txBody>
                    <a:bodyPr/>
                    <a:lstStyle/>
                    <a:p>
                      <a:pPr indent="0" lvl="0" marL="0" rtl="0" algn="r">
                        <a:spcBef>
                          <a:spcPts val="0"/>
                        </a:spcBef>
                        <a:spcAft>
                          <a:spcPts val="0"/>
                        </a:spcAft>
                        <a:buNone/>
                      </a:pPr>
                      <a:r>
                        <a:rPr lang="en" sz="900" u="sng"/>
                        <a:t>Total:</a:t>
                      </a:r>
                      <a:endParaRPr sz="900" u="sng"/>
                    </a:p>
                  </a:txBody>
                  <a:tcPr marT="45700" marB="45700" marR="45700" marL="45700"/>
                </a:tc>
                <a:tc hMerge="1"/>
                <a:tc>
                  <a:txBody>
                    <a:bodyPr/>
                    <a:lstStyle/>
                    <a:p>
                      <a:pPr indent="0" lvl="0" marL="0" rtl="0" algn="l">
                        <a:spcBef>
                          <a:spcPts val="0"/>
                        </a:spcBef>
                        <a:spcAft>
                          <a:spcPts val="0"/>
                        </a:spcAft>
                        <a:buNone/>
                      </a:pPr>
                      <a:r>
                        <a:rPr lang="en" sz="900"/>
                        <a:t>5.63 ms</a:t>
                      </a:r>
                      <a:endParaRPr sz="900"/>
                    </a:p>
                  </a:txBody>
                  <a:tcPr marT="45700" marB="45700" marR="45700" marL="45700"/>
                </a:tc>
              </a:tr>
            </a:tbl>
          </a:graphicData>
        </a:graphic>
      </p:graphicFrame>
      <p:sp>
        <p:nvSpPr>
          <p:cNvPr id="1072" name="Google Shape;1072;p112"/>
          <p:cNvSpPr txBox="1"/>
          <p:nvPr/>
        </p:nvSpPr>
        <p:spPr>
          <a:xfrm>
            <a:off x="311700" y="1131375"/>
            <a:ext cx="5013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Accounting for major time delays:</a:t>
            </a:r>
            <a:endParaRPr/>
          </a:p>
        </p:txBody>
      </p:sp>
      <p:sp>
        <p:nvSpPr>
          <p:cNvPr id="1073" name="Google Shape;1073;p112"/>
          <p:cNvSpPr txBox="1"/>
          <p:nvPr/>
        </p:nvSpPr>
        <p:spPr>
          <a:xfrm>
            <a:off x="311700" y="3633575"/>
            <a:ext cx="7676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Our need:</a:t>
            </a:r>
            <a:endParaRPr/>
          </a:p>
          <a:p>
            <a:pPr indent="-304800" lvl="0" marL="457200" rtl="0" algn="l">
              <a:lnSpc>
                <a:spcPct val="200000"/>
              </a:lnSpc>
              <a:spcBef>
                <a:spcPts val="0"/>
              </a:spcBef>
              <a:spcAft>
                <a:spcPts val="0"/>
              </a:spcAft>
              <a:buSzPts val="1200"/>
              <a:buChar char="●"/>
            </a:pPr>
            <a:r>
              <a:rPr lang="en" sz="1200"/>
              <a:t>Our process time constant is...</a:t>
            </a:r>
            <a:endParaRPr sz="1200"/>
          </a:p>
          <a:p>
            <a:pPr indent="-304800" lvl="0" marL="457200" rtl="0" algn="l">
              <a:spcBef>
                <a:spcPts val="0"/>
              </a:spcBef>
              <a:spcAft>
                <a:spcPts val="0"/>
              </a:spcAft>
              <a:buSzPts val="1200"/>
              <a:buChar char="●"/>
            </a:pPr>
            <a:r>
              <a:rPr lang="en" sz="1200"/>
              <a:t>Our delay time (applying a 10% sampling rule) is thus...</a:t>
            </a:r>
            <a:endParaRPr sz="1200"/>
          </a:p>
        </p:txBody>
      </p:sp>
      <p:cxnSp>
        <p:nvCxnSpPr>
          <p:cNvPr id="1074" name="Google Shape;1074;p112"/>
          <p:cNvCxnSpPr/>
          <p:nvPr/>
        </p:nvCxnSpPr>
        <p:spPr>
          <a:xfrm>
            <a:off x="311700" y="3633575"/>
            <a:ext cx="8241900" cy="0"/>
          </a:xfrm>
          <a:prstGeom prst="straightConnector1">
            <a:avLst/>
          </a:prstGeom>
          <a:noFill/>
          <a:ln cap="flat" cmpd="sng" w="9525">
            <a:solidFill>
              <a:schemeClr val="dk2"/>
            </a:solidFill>
            <a:prstDash val="solid"/>
            <a:round/>
            <a:headEnd len="med" w="med" type="none"/>
            <a:tailEnd len="med" w="med" type="none"/>
          </a:ln>
        </p:spPr>
      </p:cxnSp>
      <p:pic>
        <p:nvPicPr>
          <p:cNvPr id="1075" name="Google Shape;1075;p112"/>
          <p:cNvPicPr preferRelativeResize="0"/>
          <p:nvPr/>
        </p:nvPicPr>
        <p:blipFill rotWithShape="1">
          <a:blip r:embed="rId4">
            <a:alphaModFix/>
          </a:blip>
          <a:srcRect b="8778" l="1186" r="774" t="8405"/>
          <a:stretch/>
        </p:blipFill>
        <p:spPr>
          <a:xfrm>
            <a:off x="3134275" y="3846625"/>
            <a:ext cx="4381215" cy="452937"/>
          </a:xfrm>
          <a:prstGeom prst="rect">
            <a:avLst/>
          </a:prstGeom>
          <a:noFill/>
          <a:ln>
            <a:noFill/>
          </a:ln>
        </p:spPr>
      </p:pic>
      <p:cxnSp>
        <p:nvCxnSpPr>
          <p:cNvPr id="1076" name="Google Shape;1076;p112"/>
          <p:cNvCxnSpPr/>
          <p:nvPr/>
        </p:nvCxnSpPr>
        <p:spPr>
          <a:xfrm>
            <a:off x="7489125" y="4492225"/>
            <a:ext cx="447600" cy="0"/>
          </a:xfrm>
          <a:prstGeom prst="straightConnector1">
            <a:avLst/>
          </a:prstGeom>
          <a:noFill/>
          <a:ln cap="flat" cmpd="sng" w="9525">
            <a:solidFill>
              <a:srgbClr val="000000"/>
            </a:solidFill>
            <a:prstDash val="solid"/>
            <a:round/>
            <a:headEnd len="med" w="med" type="none"/>
            <a:tailEnd len="med" w="med" type="none"/>
          </a:ln>
        </p:spPr>
      </p:cxnSp>
      <p:sp>
        <p:nvSpPr>
          <p:cNvPr id="1077" name="Google Shape;1077;p112"/>
          <p:cNvSpPr txBox="1"/>
          <p:nvPr>
            <p:ph idx="1" type="body"/>
          </p:nvPr>
        </p:nvSpPr>
        <p:spPr>
          <a:xfrm>
            <a:off x="435500" y="1260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u="sng">
                <a:solidFill>
                  <a:schemeClr val="hlink"/>
                </a:solidFill>
                <a:hlinkClick action="ppaction://hlinksldjump" r:id="rId5"/>
              </a:rPr>
              <a:t>Back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C9DAF8"/>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