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6" r:id="rId4"/>
  </p:sldMasterIdLst>
  <p:notesMasterIdLst>
    <p:notesMasterId r:id="rId78"/>
  </p:notesMasterIdLst>
  <p:sldIdLst>
    <p:sldId id="256" r:id="rId5"/>
    <p:sldId id="291" r:id="rId6"/>
    <p:sldId id="281" r:id="rId7"/>
    <p:sldId id="282" r:id="rId8"/>
    <p:sldId id="283" r:id="rId9"/>
    <p:sldId id="284" r:id="rId10"/>
    <p:sldId id="286" r:id="rId11"/>
    <p:sldId id="337" r:id="rId12"/>
    <p:sldId id="287" r:id="rId13"/>
    <p:sldId id="338" r:id="rId14"/>
    <p:sldId id="293" r:id="rId15"/>
    <p:sldId id="294" r:id="rId16"/>
    <p:sldId id="296" r:id="rId17"/>
    <p:sldId id="314" r:id="rId18"/>
    <p:sldId id="321" r:id="rId19"/>
    <p:sldId id="316" r:id="rId20"/>
    <p:sldId id="330" r:id="rId21"/>
    <p:sldId id="326" r:id="rId22"/>
    <p:sldId id="350" r:id="rId23"/>
    <p:sldId id="351" r:id="rId24"/>
    <p:sldId id="340" r:id="rId25"/>
    <p:sldId id="331" r:id="rId26"/>
    <p:sldId id="327" r:id="rId27"/>
    <p:sldId id="317" r:id="rId28"/>
    <p:sldId id="332" r:id="rId29"/>
    <p:sldId id="328" r:id="rId30"/>
    <p:sldId id="318" r:id="rId31"/>
    <p:sldId id="372" r:id="rId32"/>
    <p:sldId id="349" r:id="rId33"/>
    <p:sldId id="333" r:id="rId34"/>
    <p:sldId id="329" r:id="rId35"/>
    <p:sldId id="359" r:id="rId36"/>
    <p:sldId id="360" r:id="rId37"/>
    <p:sldId id="362" r:id="rId38"/>
    <p:sldId id="364" r:id="rId39"/>
    <p:sldId id="366" r:id="rId40"/>
    <p:sldId id="368" r:id="rId41"/>
    <p:sldId id="367" r:id="rId42"/>
    <p:sldId id="369" r:id="rId43"/>
    <p:sldId id="298" r:id="rId44"/>
    <p:sldId id="380" r:id="rId45"/>
    <p:sldId id="381" r:id="rId46"/>
    <p:sldId id="382" r:id="rId47"/>
    <p:sldId id="306" r:id="rId48"/>
    <p:sldId id="305" r:id="rId49"/>
    <p:sldId id="279" r:id="rId50"/>
    <p:sldId id="304" r:id="rId51"/>
    <p:sldId id="371" r:id="rId52"/>
    <p:sldId id="320" r:id="rId53"/>
    <p:sldId id="307" r:id="rId54"/>
    <p:sldId id="334" r:id="rId55"/>
    <p:sldId id="270" r:id="rId56"/>
    <p:sldId id="370" r:id="rId57"/>
    <p:sldId id="343" r:id="rId58"/>
    <p:sldId id="344" r:id="rId59"/>
    <p:sldId id="373" r:id="rId60"/>
    <p:sldId id="346" r:id="rId61"/>
    <p:sldId id="357" r:id="rId62"/>
    <p:sldId id="358" r:id="rId63"/>
    <p:sldId id="363" r:id="rId64"/>
    <p:sldId id="356" r:id="rId65"/>
    <p:sldId id="374" r:id="rId66"/>
    <p:sldId id="375" r:id="rId67"/>
    <p:sldId id="376" r:id="rId68"/>
    <p:sldId id="377" r:id="rId69"/>
    <p:sldId id="378" r:id="rId70"/>
    <p:sldId id="353" r:id="rId71"/>
    <p:sldId id="354" r:id="rId72"/>
    <p:sldId id="339" r:id="rId73"/>
    <p:sldId id="274" r:id="rId74"/>
    <p:sldId id="341" r:id="rId75"/>
    <p:sldId id="342" r:id="rId76"/>
    <p:sldId id="27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tlyn Olson" initials="KO" lastIdx="5" clrIdx="0">
    <p:extLst>
      <p:ext uri="{19B8F6BF-5375-455C-9EA6-DF929625EA0E}">
        <p15:presenceInfo xmlns:p15="http://schemas.microsoft.com/office/powerpoint/2012/main" userId="898463060a635d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00F00C"/>
    <a:srgbClr val="FF7D7D"/>
    <a:srgbClr val="E9EBF5"/>
    <a:srgbClr val="FC8686"/>
    <a:srgbClr val="CC66FF"/>
    <a:srgbClr val="9933FF"/>
    <a:srgbClr val="FF0DD7"/>
    <a:srgbClr val="F77272"/>
    <a:srgbClr val="FA93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D2CD4-7E87-4BC2-83A1-6983C4E180AD}" v="311" dt="2020-03-01T20:10:32.932"/>
    <p1510:client id="{98389D7C-2A13-44E5-AACF-E0025A4985B1}" v="311" dt="2020-03-01T19:58:57.211"/>
    <p1510:client id="{EA0CE6BF-4D28-4029-8D91-F83CEF5BE6A9}" v="8192" dt="2020-03-02T06:24:32.373"/>
    <p1510:client id="{EC0F1207-2DE9-43A3-8888-8600BE4C5DFE}" v="1767" dt="2020-03-01T23:06:24.275"/>
    <p1510:client id="{ED711CBE-C08D-4CA4-A6BE-13204AFA831E}" v="1104" dt="2020-03-01T23:11:19.557"/>
    <p1510:client id="{ED975F10-C74F-4286-BD01-6D841E31556B}" v="66" dt="2020-03-01T21:46:07.773"/>
    <p1510:client id="{F1B70217-C771-4631-9B4B-B2873BFC53CD}" v="298" dt="2020-03-01T23:10:32.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0" autoAdjust="0"/>
    <p:restoredTop sz="89189" autoAdjust="0"/>
  </p:normalViewPr>
  <p:slideViewPr>
    <p:cSldViewPr snapToGrid="0">
      <p:cViewPr varScale="1">
        <p:scale>
          <a:sx n="78" d="100"/>
          <a:sy n="78" d="100"/>
        </p:scale>
        <p:origin x="710" y="67"/>
      </p:cViewPr>
      <p:guideLst/>
    </p:cSldViewPr>
  </p:slideViewPr>
  <p:notesTextViewPr>
    <p:cViewPr>
      <p:scale>
        <a:sx n="1" d="1"/>
        <a:sy n="1" d="1"/>
      </p:scale>
      <p:origin x="0" y="0"/>
    </p:cViewPr>
  </p:notesTextViewPr>
  <p:sorterViewPr>
    <p:cViewPr>
      <p:scale>
        <a:sx n="100" d="100"/>
        <a:sy n="100" d="100"/>
      </p:scale>
      <p:origin x="0" y="-126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6213043481483015"/>
          <c:y val="0"/>
        </c:manualLayout>
      </c:layout>
      <c:overlay val="0"/>
      <c:spPr>
        <a:noFill/>
        <a:ln>
          <a:noFill/>
        </a:ln>
        <a:effectLst/>
      </c:spPr>
      <c:txPr>
        <a:bodyPr rot="0" spcFirstLastPara="1" vertOverflow="ellipsis" vert="horz" wrap="square" anchor="ctr" anchorCtr="1"/>
        <a:lstStyle/>
        <a:p>
          <a:pPr>
            <a:defRPr sz="40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7659611325699074"/>
          <c:y val="0.11430649567184779"/>
          <c:w val="0.53269142835545258"/>
          <c:h val="0.8646865604580446"/>
        </c:manualLayout>
      </c:layout>
      <c:pieChart>
        <c:varyColors val="1"/>
        <c:ser>
          <c:idx val="0"/>
          <c:order val="0"/>
          <c:tx>
            <c:strRef>
              <c:f>Sheet1!$B$1</c:f>
              <c:strCache>
                <c:ptCount val="1"/>
                <c:pt idx="0">
                  <c:v>Current Budget</c:v>
                </c:pt>
              </c:strCache>
            </c:strRef>
          </c:tx>
          <c:explosion val="5"/>
          <c:dPt>
            <c:idx val="0"/>
            <c:bubble3D val="0"/>
            <c:spPr>
              <a:solidFill>
                <a:srgbClr val="EE00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C889-417A-BCB0-9ABF6C43510E}"/>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6-C889-417A-BCB0-9ABF6C43510E}"/>
              </c:ext>
            </c:extLst>
          </c:dPt>
          <c:dPt>
            <c:idx val="2"/>
            <c:bubble3D val="0"/>
            <c:spPr>
              <a:solidFill>
                <a:srgbClr val="CC66FF"/>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889-417A-BCB0-9ABF6C43510E}"/>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C889-417A-BCB0-9ABF6C43510E}"/>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C889-417A-BCB0-9ABF6C43510E}"/>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C889-417A-BCB0-9ABF6C43510E}"/>
              </c:ext>
            </c:extLst>
          </c:dPt>
          <c:dPt>
            <c:idx val="6"/>
            <c:bubble3D val="0"/>
            <c:spPr>
              <a:solidFill>
                <a:schemeClr val="accent5">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889-417A-BCB0-9ABF6C43510E}"/>
              </c:ext>
            </c:extLst>
          </c:dPt>
          <c:dLbls>
            <c:dLbl>
              <c:idx val="0"/>
              <c:layout>
                <c:manualLayout>
                  <c:x val="-3.8686023622048391E-3"/>
                  <c:y val="3.274052456074529E-2"/>
                </c:manualLayout>
              </c:layout>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fld id="{82553005-456C-432D-83D5-359978A14261}" type="VALUE">
                      <a:rPr lang="en-US" sz="2000" dirty="0"/>
                      <a:pPr>
                        <a:defRPr sz="1200"/>
                      </a:pPr>
                      <a:t>[VALUE]</a:t>
                    </a:fld>
                    <a:r>
                      <a:rPr lang="en-US" sz="2000" baseline="0" dirty="0"/>
                      <a:t>, </a:t>
                    </a:r>
                    <a:fld id="{B0FBFDEE-777A-4FB1-892B-3028FF6B3CAA}" type="PERCENTAGE">
                      <a:rPr lang="en-US" sz="2000" baseline="0" dirty="0"/>
                      <a:pPr>
                        <a:defRPr sz="1200"/>
                      </a:pPr>
                      <a:t>[PERCENTAGE]</a:t>
                    </a:fld>
                    <a:endParaRPr lang="en-US" sz="2000" baseline="0" dirty="0"/>
                  </a:p>
                </c:rich>
              </c:tx>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889-417A-BCB0-9ABF6C43510E}"/>
                </c:ext>
              </c:extLst>
            </c:dLbl>
            <c:dLbl>
              <c:idx val="1"/>
              <c:layout>
                <c:manualLayout>
                  <c:x val="-1.0573449803149606E-2"/>
                  <c:y val="2.6358512158063965E-2"/>
                </c:manualLayout>
              </c:layout>
              <c:tx>
                <c:rich>
                  <a:bodyPr/>
                  <a:lstStyle/>
                  <a:p>
                    <a:fld id="{7E26F408-983F-4963-8177-0956CF535A89}" type="VALUE">
                      <a:rPr lang="en-US" sz="2000"/>
                      <a:pPr/>
                      <a:t>[VALUE]</a:t>
                    </a:fld>
                    <a:r>
                      <a:rPr lang="en-US" sz="2000" baseline="0" dirty="0"/>
                      <a:t>, </a:t>
                    </a:r>
                    <a:fld id="{E6C8948D-3BB4-4FAE-93C3-A941DA25E687}"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889-417A-BCB0-9ABF6C43510E}"/>
                </c:ext>
              </c:extLst>
            </c:dLbl>
            <c:dLbl>
              <c:idx val="2"/>
              <c:layout>
                <c:manualLayout>
                  <c:x val="-1.0878567913385827E-2"/>
                  <c:y val="-2.2541706290495431E-2"/>
                </c:manualLayout>
              </c:layout>
              <c:tx>
                <c:rich>
                  <a:bodyPr/>
                  <a:lstStyle/>
                  <a:p>
                    <a:fld id="{4F9BA0B3-8D62-4B05-85E3-7DC7BE4652FB}" type="VALUE">
                      <a:rPr lang="en-US" sz="2000"/>
                      <a:pPr/>
                      <a:t>[VALUE]</a:t>
                    </a:fld>
                    <a:r>
                      <a:rPr lang="en-US" sz="2000" baseline="0" dirty="0"/>
                      <a:t>, </a:t>
                    </a:r>
                    <a:fld id="{370FF4D5-1735-46F6-85AF-6A8B9348E04C}"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889-417A-BCB0-9ABF6C43510E}"/>
                </c:ext>
              </c:extLst>
            </c:dLbl>
            <c:dLbl>
              <c:idx val="3"/>
              <c:layout>
                <c:manualLayout>
                  <c:x val="-2.751353346456693E-3"/>
                  <c:y val="-4.1212903468694426E-2"/>
                </c:manualLayout>
              </c:layout>
              <c:tx>
                <c:rich>
                  <a:bodyPr/>
                  <a:lstStyle/>
                  <a:p>
                    <a:fld id="{F9B960A8-003C-408F-86C5-187286740CE9}" type="VALUE">
                      <a:rPr lang="en-US" sz="2000"/>
                      <a:pPr/>
                      <a:t>[VALUE]</a:t>
                    </a:fld>
                    <a:r>
                      <a:rPr lang="en-US" sz="2000" baseline="0" dirty="0"/>
                      <a:t>, </a:t>
                    </a:r>
                    <a:fld id="{42D6956C-5E2E-47FF-9D7B-F4838D844DBB}"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889-417A-BCB0-9ABF6C43510E}"/>
                </c:ext>
              </c:extLst>
            </c:dLbl>
            <c:dLbl>
              <c:idx val="4"/>
              <c:layout>
                <c:manualLayout>
                  <c:x val="-2.4647637795275592E-2"/>
                  <c:y val="-3.0432365747232251E-2"/>
                </c:manualLayout>
              </c:layout>
              <c:tx>
                <c:rich>
                  <a:bodyPr/>
                  <a:lstStyle/>
                  <a:p>
                    <a:fld id="{C4CA55CE-1D89-4104-B131-0EB8B389ED27}" type="VALUE">
                      <a:rPr lang="en-US" sz="2000"/>
                      <a:pPr/>
                      <a:t>[VALUE]</a:t>
                    </a:fld>
                    <a:r>
                      <a:rPr lang="en-US" sz="2000" baseline="0" dirty="0"/>
                      <a:t>, </a:t>
                    </a:r>
                    <a:fld id="{59B97CF8-E078-4700-8796-9FCD303E02A5}"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889-417A-BCB0-9ABF6C43510E}"/>
                </c:ext>
              </c:extLst>
            </c:dLbl>
            <c:dLbl>
              <c:idx val="5"/>
              <c:layout>
                <c:manualLayout>
                  <c:x val="-3.2653789370078741E-2"/>
                  <c:y val="-9.3081418966590085E-2"/>
                </c:manualLayout>
              </c:layout>
              <c:tx>
                <c:rich>
                  <a:bodyPr/>
                  <a:lstStyle/>
                  <a:p>
                    <a:fld id="{BC81B4B4-D831-492D-8F72-2A9BD9DE6473}" type="VALUE">
                      <a:rPr lang="en-US" sz="2000"/>
                      <a:pPr/>
                      <a:t>[VALUE]</a:t>
                    </a:fld>
                    <a:r>
                      <a:rPr lang="en-US" sz="2000" baseline="0" dirty="0"/>
                      <a:t>, </a:t>
                    </a:r>
                    <a:fld id="{2280FD2B-6530-469B-B53C-F950B1F5FF5D}"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889-417A-BCB0-9ABF6C43510E}"/>
                </c:ext>
              </c:extLst>
            </c:dLbl>
            <c:dLbl>
              <c:idx val="6"/>
              <c:layout>
                <c:manualLayout>
                  <c:x val="3.6001599409448803E-2"/>
                  <c:y val="1.2609904537915575E-2"/>
                </c:manualLayout>
              </c:layout>
              <c:tx>
                <c:rich>
                  <a:bodyPr/>
                  <a:lstStyle/>
                  <a:p>
                    <a:fld id="{E31ABC5A-73C3-4320-BB74-0F774E6C7BCC}" type="VALUE">
                      <a:rPr lang="en-US" sz="2000"/>
                      <a:pPr/>
                      <a:t>[VALUE]</a:t>
                    </a:fld>
                    <a:r>
                      <a:rPr lang="en-US" baseline="0" dirty="0"/>
                      <a:t>, </a:t>
                    </a:r>
                    <a:fld id="{202B2CCC-E3A5-49D7-90A7-9A5AB33A1EB7}" type="PERCENTAGE">
                      <a:rPr lang="en-US" sz="2000" baseline="0"/>
                      <a:pPr/>
                      <a:t>[PERCENTAGE]</a:t>
                    </a:fld>
                    <a:endParaRPr lang="en-US"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889-417A-BCB0-9ABF6C43510E}"/>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Structural</c:v>
                </c:pt>
                <c:pt idx="1">
                  <c:v>Electronics</c:v>
                </c:pt>
                <c:pt idx="2">
                  <c:v>Propulsion</c:v>
                </c:pt>
                <c:pt idx="3">
                  <c:v>FADS</c:v>
                </c:pt>
                <c:pt idx="4">
                  <c:v>Security Deposit</c:v>
                </c:pt>
                <c:pt idx="5">
                  <c:v>MK II</c:v>
                </c:pt>
                <c:pt idx="6">
                  <c:v>Remaining</c:v>
                </c:pt>
              </c:strCache>
            </c:strRef>
          </c:cat>
          <c:val>
            <c:numRef>
              <c:f>Sheet1!$B$2:$B$8</c:f>
              <c:numCache>
                <c:formatCode>"$"#,##0.00_);[Red]\("$"#,##0.00\)</c:formatCode>
                <c:ptCount val="7"/>
                <c:pt idx="0">
                  <c:v>792.43</c:v>
                </c:pt>
                <c:pt idx="1">
                  <c:v>530.32000000000005</c:v>
                </c:pt>
                <c:pt idx="2">
                  <c:v>582.20000000000005</c:v>
                </c:pt>
                <c:pt idx="3">
                  <c:v>446.7</c:v>
                </c:pt>
                <c:pt idx="4" formatCode="&quot;$&quot;#,##0_);[Red]\(&quot;$&quot;#,##0\)">
                  <c:v>200</c:v>
                </c:pt>
                <c:pt idx="5" formatCode="&quot;$&quot;#,##0_);[Red]\(&quot;$&quot;#,##0\)">
                  <c:v>1547</c:v>
                </c:pt>
                <c:pt idx="6">
                  <c:v>1551.35</c:v>
                </c:pt>
              </c:numCache>
            </c:numRef>
          </c:val>
          <c:extLst>
            <c:ext xmlns:c16="http://schemas.microsoft.com/office/drawing/2014/chart" uri="{C3380CC4-5D6E-409C-BE32-E72D297353CC}">
              <c16:uniqueId val="{00000000-C889-417A-BCB0-9ABF6C43510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1.1764871538719211E-2"/>
          <c:y val="0.29244131965110132"/>
          <c:w val="0.18747082709366875"/>
          <c:h val="0.40564522227297062"/>
        </c:manualLayout>
      </c:layout>
      <c:overlay val="1"/>
      <c:spPr>
        <a:solidFill>
          <a:schemeClr val="lt1">
            <a:alpha val="78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tx1"/>
      </a:solidFill>
      <a:round/>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baseline="0">
                <a:solidFill>
                  <a:schemeClr val="tx1">
                    <a:lumMod val="95000"/>
                    <a:lumOff val="5000"/>
                  </a:schemeClr>
                </a:solidFill>
                <a:latin typeface="+mn-lt"/>
                <a:ea typeface="+mn-ea"/>
                <a:cs typeface="+mn-cs"/>
              </a:defRPr>
            </a:pPr>
            <a:r>
              <a:rPr lang="en-US" sz="4000" baseline="0" dirty="0">
                <a:solidFill>
                  <a:schemeClr val="tx1">
                    <a:lumMod val="95000"/>
                    <a:lumOff val="5000"/>
                  </a:schemeClr>
                </a:solidFill>
              </a:rPr>
              <a:t>MK II</a:t>
            </a:r>
          </a:p>
        </c:rich>
      </c:tx>
      <c:overlay val="0"/>
      <c:spPr>
        <a:noFill/>
        <a:ln>
          <a:noFill/>
        </a:ln>
        <a:effectLst/>
      </c:spPr>
      <c:txPr>
        <a:bodyPr rot="0" spcFirstLastPara="1" vertOverflow="ellipsis" vert="horz" wrap="square" anchor="ctr" anchorCtr="1"/>
        <a:lstStyle/>
        <a:p>
          <a:pPr>
            <a:defRPr sz="4000" b="1" i="0" u="none" strike="noStrike" kern="120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0.22993111202120342"/>
          <c:y val="0.13039629891518831"/>
          <c:w val="0.54013787254758028"/>
          <c:h val="0.84653323033367256"/>
        </c:manualLayout>
      </c:layout>
      <c:pieChart>
        <c:varyColors val="1"/>
        <c:ser>
          <c:idx val="0"/>
          <c:order val="0"/>
          <c:tx>
            <c:strRef>
              <c:f>Sheet1!$B$1</c:f>
              <c:strCache>
                <c:ptCount val="1"/>
                <c:pt idx="0">
                  <c:v>MK II</c:v>
                </c:pt>
              </c:strCache>
            </c:strRef>
          </c:tx>
          <c:explosion val="3"/>
          <c:dPt>
            <c:idx val="0"/>
            <c:bubble3D val="0"/>
            <c:spPr>
              <a:solidFill>
                <a:schemeClr val="accent5">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F6B-4CA4-854B-6CE468C89CB8}"/>
              </c:ext>
            </c:extLst>
          </c:dPt>
          <c:dPt>
            <c:idx val="1"/>
            <c:bubble3D val="0"/>
            <c:spPr>
              <a:solidFill>
                <a:srgbClr val="FC868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F6B-4CA4-854B-6CE468C89CB8}"/>
              </c:ext>
            </c:extLst>
          </c:dPt>
          <c:dPt>
            <c:idx val="2"/>
            <c:bubble3D val="0"/>
            <c:spPr>
              <a:solidFill>
                <a:srgbClr val="00B05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CF6B-4CA4-854B-6CE468C89CB8}"/>
              </c:ext>
            </c:extLst>
          </c:dPt>
          <c:dLbls>
            <c:dLbl>
              <c:idx val="0"/>
              <c:layout>
                <c:manualLayout>
                  <c:x val="-2.1133502816563933E-2"/>
                  <c:y val="-2.3482832708659501E-2"/>
                </c:manualLayout>
              </c:layout>
              <c:tx>
                <c:rich>
                  <a:bodyPr/>
                  <a:lstStyle/>
                  <a:p>
                    <a:fld id="{E76F9FE5-82FC-4C9A-957A-3961D9B368FD}" type="VALUE">
                      <a:rPr lang="en-US" sz="2000">
                        <a:solidFill>
                          <a:schemeClr val="tx1"/>
                        </a:solidFill>
                      </a:rPr>
                      <a:pPr/>
                      <a:t>[VALUE]</a:t>
                    </a:fld>
                    <a:r>
                      <a:rPr lang="en-US" baseline="0" dirty="0">
                        <a:solidFill>
                          <a:schemeClr val="tx1"/>
                        </a:solidFill>
                      </a:rPr>
                      <a:t>, </a:t>
                    </a:r>
                    <a:fld id="{CF600204-241D-4EFB-8BBA-C0EF3185C744}" type="PERCENTAGE">
                      <a:rPr lang="en-US" sz="2000" baseline="0">
                        <a:solidFill>
                          <a:schemeClr val="tx1"/>
                        </a:solidFill>
                      </a:rPr>
                      <a:pPr/>
                      <a:t>[PERCENTAGE]</a:t>
                    </a:fld>
                    <a:endParaRPr lang="en-US" baseline="0" dirty="0">
                      <a:solidFill>
                        <a:schemeClr val="tx1"/>
                      </a:solidFill>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F6B-4CA4-854B-6CE468C89CB8}"/>
                </c:ext>
              </c:extLst>
            </c:dLbl>
            <c:dLbl>
              <c:idx val="1"/>
              <c:layout>
                <c:manualLayout>
                  <c:x val="0.14573516570978187"/>
                  <c:y val="-5.8416278790592635E-2"/>
                </c:manualLayout>
              </c:layout>
              <c:tx>
                <c:rich>
                  <a:bodyPr/>
                  <a:lstStyle/>
                  <a:p>
                    <a:fld id="{DA62A710-1E65-48EF-9DE6-2FC6BA7CE26B}" type="VALUE">
                      <a:rPr lang="en-US" sz="2000">
                        <a:solidFill>
                          <a:schemeClr val="tx1"/>
                        </a:solidFill>
                      </a:rPr>
                      <a:pPr/>
                      <a:t>[VALUE]</a:t>
                    </a:fld>
                    <a:r>
                      <a:rPr lang="en-US" sz="2000" baseline="0" dirty="0">
                        <a:solidFill>
                          <a:schemeClr val="tx1"/>
                        </a:solidFill>
                      </a:rPr>
                      <a:t>, </a:t>
                    </a:r>
                    <a:fld id="{B40017F0-F1B0-4C9F-832B-91E5D28852DC}" type="PERCENTAGE">
                      <a:rPr lang="en-US" sz="2000" baseline="0" smtClean="0">
                        <a:solidFill>
                          <a:schemeClr val="tx1"/>
                        </a:solidFill>
                      </a:rPr>
                      <a:pPr/>
                      <a:t>[PERCENTAGE]</a:t>
                    </a:fld>
                    <a:endParaRPr lang="en-US" sz="2000" baseline="0" dirty="0">
                      <a:solidFill>
                        <a:schemeClr val="tx1"/>
                      </a:solidFill>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F6B-4CA4-854B-6CE468C89CB8}"/>
                </c:ext>
              </c:extLst>
            </c:dLbl>
            <c:dLbl>
              <c:idx val="2"/>
              <c:layout>
                <c:manualLayout>
                  <c:x val="2.0410043813218134E-2"/>
                  <c:y val="-2.0705141974980648E-2"/>
                </c:manualLayout>
              </c:layout>
              <c:tx>
                <c:rich>
                  <a:bodyPr/>
                  <a:lstStyle/>
                  <a:p>
                    <a:fld id="{AB662A79-7120-4DE5-992C-FA534EEA601B}" type="VALUE">
                      <a:rPr lang="en-US" sz="2000">
                        <a:solidFill>
                          <a:schemeClr val="tx1"/>
                        </a:solidFill>
                      </a:rPr>
                      <a:pPr/>
                      <a:t>[VALUE]</a:t>
                    </a:fld>
                    <a:r>
                      <a:rPr lang="en-US" baseline="0" dirty="0">
                        <a:solidFill>
                          <a:schemeClr val="tx1"/>
                        </a:solidFill>
                      </a:rPr>
                      <a:t>, </a:t>
                    </a:r>
                    <a:fld id="{9B328CEC-08E0-4877-AFA7-699FA80B4D30}" type="PERCENTAGE">
                      <a:rPr lang="en-US" sz="2000" baseline="0">
                        <a:solidFill>
                          <a:schemeClr val="tx1"/>
                        </a:solidFill>
                      </a:rPr>
                      <a:pPr/>
                      <a:t>[PERCENTAGE]</a:t>
                    </a:fld>
                    <a:endParaRPr lang="en-US" baseline="0" dirty="0">
                      <a:solidFill>
                        <a:schemeClr val="tx1"/>
                      </a:solidFill>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F6B-4CA4-854B-6CE468C89CB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Structural</c:v>
                </c:pt>
                <c:pt idx="1">
                  <c:v>Electronics</c:v>
                </c:pt>
                <c:pt idx="2">
                  <c:v>Propulsion</c:v>
                </c:pt>
              </c:strCache>
            </c:strRef>
          </c:cat>
          <c:val>
            <c:numRef>
              <c:f>Sheet1!$B$2:$B$4</c:f>
              <c:numCache>
                <c:formatCode>"$"#,##0.00_);[Red]\("$"#,##0.00\)</c:formatCode>
                <c:ptCount val="3"/>
                <c:pt idx="0">
                  <c:v>501.28</c:v>
                </c:pt>
                <c:pt idx="1">
                  <c:v>458.71</c:v>
                </c:pt>
                <c:pt idx="2">
                  <c:v>587.01</c:v>
                </c:pt>
              </c:numCache>
            </c:numRef>
          </c:val>
          <c:extLst>
            <c:ext xmlns:c16="http://schemas.microsoft.com/office/drawing/2014/chart" uri="{C3380CC4-5D6E-409C-BE32-E72D297353CC}">
              <c16:uniqueId val="{00000000-CF6B-4CA4-854B-6CE468C89CB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90674159473932281"/>
          <c:y val="0.41777610047583602"/>
          <c:w val="9.3258405260677052E-2"/>
          <c:h val="0.17401356707171692"/>
        </c:manualLayout>
      </c:layout>
      <c:overlay val="1"/>
      <c:spPr>
        <a:solidFill>
          <a:schemeClr val="lt1">
            <a:alpha val="78000"/>
          </a:schemeClr>
        </a:solidFill>
        <a:ln>
          <a:noFill/>
        </a:ln>
        <a:effectLst/>
      </c:spPr>
      <c:txPr>
        <a:bodyPr rot="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baseline="0">
                <a:solidFill>
                  <a:schemeClr val="tx1"/>
                </a:solidFill>
                <a:latin typeface="+mn-lt"/>
                <a:ea typeface="+mn-ea"/>
                <a:cs typeface="+mn-cs"/>
              </a:defRPr>
            </a:pPr>
            <a:r>
              <a:rPr lang="en-US" dirty="0"/>
              <a:t>Spending</a:t>
            </a:r>
            <a:r>
              <a:rPr lang="en-US" baseline="0" dirty="0"/>
              <a:t> Thus Far </a:t>
            </a:r>
            <a:endParaRPr lang="en-US" dirty="0"/>
          </a:p>
        </c:rich>
      </c:tx>
      <c:layout>
        <c:manualLayout>
          <c:xMode val="edge"/>
          <c:yMode val="edge"/>
          <c:x val="0.36213043481483015"/>
          <c:y val="0"/>
        </c:manualLayout>
      </c:layout>
      <c:overlay val="0"/>
      <c:spPr>
        <a:noFill/>
        <a:ln>
          <a:noFill/>
        </a:ln>
        <a:effectLst/>
      </c:spPr>
      <c:txPr>
        <a:bodyPr rot="0" spcFirstLastPara="1" vertOverflow="ellipsis" vert="horz" wrap="square" anchor="ctr" anchorCtr="1"/>
        <a:lstStyle/>
        <a:p>
          <a:pPr>
            <a:defRPr sz="40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35543171064085138"/>
          <c:y val="0.11623370839303894"/>
          <c:w val="0.53269142835545258"/>
          <c:h val="0.8646865604580446"/>
        </c:manualLayout>
      </c:layout>
      <c:pieChart>
        <c:varyColors val="1"/>
        <c:ser>
          <c:idx val="0"/>
          <c:order val="0"/>
          <c:tx>
            <c:strRef>
              <c:f>Sheet1!$B$1</c:f>
              <c:strCache>
                <c:ptCount val="1"/>
                <c:pt idx="0">
                  <c:v>Current Budget</c:v>
                </c:pt>
              </c:strCache>
            </c:strRef>
          </c:tx>
          <c:spPr>
            <a:effectLst/>
          </c:spPr>
          <c:explosion val="5"/>
          <c:dPt>
            <c:idx val="0"/>
            <c:bubble3D val="0"/>
            <c:spPr>
              <a:solidFill>
                <a:srgbClr val="EE0000"/>
              </a:solidFill>
              <a:ln>
                <a:noFill/>
              </a:ln>
              <a:effectLst/>
            </c:spPr>
            <c:extLst>
              <c:ext xmlns:c16="http://schemas.microsoft.com/office/drawing/2014/chart" uri="{C3380CC4-5D6E-409C-BE32-E72D297353CC}">
                <c16:uniqueId val="{00000001-96A5-4EBB-8CE1-380643446DA1}"/>
              </c:ext>
            </c:extLst>
          </c:dPt>
          <c:dPt>
            <c:idx val="1"/>
            <c:bubble3D val="0"/>
            <c:spPr>
              <a:solidFill>
                <a:srgbClr val="EE0000"/>
              </a:solidFill>
              <a:ln>
                <a:noFill/>
              </a:ln>
              <a:effectLst/>
            </c:spPr>
            <c:extLst>
              <c:ext xmlns:c16="http://schemas.microsoft.com/office/drawing/2014/chart" uri="{C3380CC4-5D6E-409C-BE32-E72D297353CC}">
                <c16:uniqueId val="{00000003-96A5-4EBB-8CE1-380643446DA1}"/>
              </c:ext>
            </c:extLst>
          </c:dPt>
          <c:dPt>
            <c:idx val="2"/>
            <c:bubble3D val="0"/>
            <c:spPr>
              <a:solidFill>
                <a:srgbClr val="EE0000"/>
              </a:solidFill>
              <a:ln>
                <a:noFill/>
              </a:ln>
              <a:effectLst/>
            </c:spPr>
            <c:extLst>
              <c:ext xmlns:c16="http://schemas.microsoft.com/office/drawing/2014/chart" uri="{C3380CC4-5D6E-409C-BE32-E72D297353CC}">
                <c16:uniqueId val="{00000005-96A5-4EBB-8CE1-380643446DA1}"/>
              </c:ext>
            </c:extLst>
          </c:dPt>
          <c:dPt>
            <c:idx val="3"/>
            <c:bubble3D val="0"/>
            <c:spPr>
              <a:solidFill>
                <a:srgbClr val="00B050"/>
              </a:solidFill>
              <a:ln>
                <a:noFill/>
              </a:ln>
              <a:effectLst/>
            </c:spPr>
            <c:extLst>
              <c:ext xmlns:c16="http://schemas.microsoft.com/office/drawing/2014/chart" uri="{C3380CC4-5D6E-409C-BE32-E72D297353CC}">
                <c16:uniqueId val="{00000007-96A5-4EBB-8CE1-380643446DA1}"/>
              </c:ext>
            </c:extLst>
          </c:dPt>
          <c:dPt>
            <c:idx val="4"/>
            <c:bubble3D val="0"/>
            <c:spPr>
              <a:solidFill>
                <a:srgbClr val="00B050"/>
              </a:solidFill>
              <a:ln>
                <a:noFill/>
              </a:ln>
              <a:effectLst/>
            </c:spPr>
            <c:extLst>
              <c:ext xmlns:c16="http://schemas.microsoft.com/office/drawing/2014/chart" uri="{C3380CC4-5D6E-409C-BE32-E72D297353CC}">
                <c16:uniqueId val="{00000009-96A5-4EBB-8CE1-380643446DA1}"/>
              </c:ext>
            </c:extLst>
          </c:dPt>
          <c:dLbls>
            <c:dLbl>
              <c:idx val="0"/>
              <c:layout>
                <c:manualLayout>
                  <c:x val="1.9600264772799511E-2"/>
                  <c:y val="-1.9485664053555303E-3"/>
                </c:manualLayout>
              </c:layout>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fld id="{82553005-456C-432D-83D5-359978A14261}" type="VALUE">
                      <a:rPr lang="en-US" sz="2000" dirty="0"/>
                      <a:pPr>
                        <a:defRPr sz="1200"/>
                      </a:pPr>
                      <a:t>[VALUE]</a:t>
                    </a:fld>
                    <a:r>
                      <a:rPr lang="en-US" sz="2000" baseline="0" dirty="0"/>
                      <a:t>, </a:t>
                    </a:r>
                    <a:fld id="{B0FBFDEE-777A-4FB1-892B-3028FF6B3CAA}" type="PERCENTAGE">
                      <a:rPr lang="en-US" sz="2000" baseline="0" dirty="0"/>
                      <a:pPr>
                        <a:defRPr sz="1200"/>
                      </a:pPr>
                      <a:t>[PERCENTAGE]</a:t>
                    </a:fld>
                    <a:endParaRPr lang="en-US" sz="2000" baseline="0" dirty="0"/>
                  </a:p>
                </c:rich>
              </c:tx>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A5-4EBB-8CE1-380643446DA1}"/>
                </c:ext>
              </c:extLst>
            </c:dLbl>
            <c:dLbl>
              <c:idx val="1"/>
              <c:layout>
                <c:manualLayout>
                  <c:x val="7.274701040316113E-2"/>
                  <c:y val="-8.6425999013956645E-2"/>
                </c:manualLayout>
              </c:layout>
              <c:tx>
                <c:rich>
                  <a:bodyPr/>
                  <a:lstStyle/>
                  <a:p>
                    <a:fld id="{7E26F408-983F-4963-8177-0956CF535A89}" type="VALUE">
                      <a:rPr lang="en-US" sz="2000"/>
                      <a:pPr/>
                      <a:t>[VALUE]</a:t>
                    </a:fld>
                    <a:r>
                      <a:rPr lang="en-US" sz="2000" baseline="0" dirty="0"/>
                      <a:t>, </a:t>
                    </a:r>
                    <a:fld id="{E6C8948D-3BB4-4FAE-93C3-A941DA25E687}"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A5-4EBB-8CE1-380643446DA1}"/>
                </c:ext>
              </c:extLst>
            </c:dLbl>
            <c:dLbl>
              <c:idx val="2"/>
              <c:layout>
                <c:manualLayout>
                  <c:x val="5.5048552767548317E-2"/>
                  <c:y val="-4.467696605130249E-3"/>
                </c:manualLayout>
              </c:layout>
              <c:tx>
                <c:rich>
                  <a:bodyPr/>
                  <a:lstStyle/>
                  <a:p>
                    <a:fld id="{A0E24026-386A-49A6-A376-56850A3CF082}" type="VALUE">
                      <a:rPr lang="en-US" sz="2000"/>
                      <a:pPr/>
                      <a:t>[VALUE]</a:t>
                    </a:fld>
                    <a:r>
                      <a:rPr lang="en-US" sz="2000" baseline="0" dirty="0"/>
                      <a:t>, </a:t>
                    </a:r>
                    <a:fld id="{70595164-DB06-4DAB-9E94-BF286FE010D5}"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A5-4EBB-8CE1-380643446DA1}"/>
                </c:ext>
              </c:extLst>
            </c:dLbl>
            <c:dLbl>
              <c:idx val="3"/>
              <c:layout>
                <c:manualLayout>
                  <c:x val="-4.1660589805834369E-2"/>
                  <c:y val="-1.2905819189244164E-2"/>
                </c:manualLayout>
              </c:layout>
              <c:tx>
                <c:rich>
                  <a:bodyPr/>
                  <a:lstStyle/>
                  <a:p>
                    <a:fld id="{4F9BA0B3-8D62-4B05-85E3-7DC7BE4652FB}" type="VALUE">
                      <a:rPr lang="en-US" sz="2000"/>
                      <a:pPr/>
                      <a:t>[VALUE]</a:t>
                    </a:fld>
                    <a:r>
                      <a:rPr lang="en-US" sz="2000" baseline="0" dirty="0"/>
                      <a:t>, </a:t>
                    </a:r>
                    <a:fld id="{370FF4D5-1735-46F6-85AF-6A8B9348E04C}"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6A5-4EBB-8CE1-380643446DA1}"/>
                </c:ext>
              </c:extLst>
            </c:dLbl>
            <c:dLbl>
              <c:idx val="4"/>
              <c:layout>
                <c:manualLayout>
                  <c:x val="1.5293296118567909E-2"/>
                  <c:y val="-6.4338958596643722E-2"/>
                </c:manualLayout>
              </c:layout>
              <c:tx>
                <c:rich>
                  <a:bodyPr/>
                  <a:lstStyle/>
                  <a:p>
                    <a:fld id="{F9B960A8-003C-408F-86C5-187286740CE9}" type="VALUE">
                      <a:rPr lang="en-US" sz="2000"/>
                      <a:pPr/>
                      <a:t>[VALUE]</a:t>
                    </a:fld>
                    <a:r>
                      <a:rPr lang="en-US" sz="2000" baseline="0" dirty="0"/>
                      <a:t>, </a:t>
                    </a:r>
                    <a:fld id="{42D6956C-5E2E-47FF-9D7B-F4838D844DBB}" type="PERCENTAGE">
                      <a:rPr lang="en-US" sz="2000" baseline="0"/>
                      <a:pPr/>
                      <a:t>[PERCENTAGE]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6A5-4EBB-8CE1-380643446DA1}"/>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MK I Spending ($2351.65)</c:v>
                </c:pt>
                <c:pt idx="1">
                  <c:v>Security Deposit ($200.00)</c:v>
                </c:pt>
                <c:pt idx="2">
                  <c:v>MK II Spending ($176.92)</c:v>
                </c:pt>
                <c:pt idx="3">
                  <c:v>MK II ($1370.08)</c:v>
                </c:pt>
                <c:pt idx="4">
                  <c:v>Remaining ($1551.35)</c:v>
                </c:pt>
              </c:strCache>
            </c:strRef>
          </c:cat>
          <c:val>
            <c:numRef>
              <c:f>Sheet1!$B$2:$B$6</c:f>
              <c:numCache>
                <c:formatCode>_("$"* #,##0.00_);_("$"* \(#,##0.00\);_("$"* "-"??_);_(@_)</c:formatCode>
                <c:ptCount val="5"/>
                <c:pt idx="0">
                  <c:v>2351.65</c:v>
                </c:pt>
                <c:pt idx="1">
                  <c:v>200</c:v>
                </c:pt>
                <c:pt idx="2">
                  <c:v>176.92</c:v>
                </c:pt>
                <c:pt idx="3">
                  <c:v>1370.08</c:v>
                </c:pt>
                <c:pt idx="4">
                  <c:v>1551.35</c:v>
                </c:pt>
              </c:numCache>
            </c:numRef>
          </c:val>
          <c:extLst>
            <c:ext xmlns:c16="http://schemas.microsoft.com/office/drawing/2014/chart" uri="{C3380CC4-5D6E-409C-BE32-E72D297353CC}">
              <c16:uniqueId val="{0000000E-96A5-4EBB-8CE1-380643446DA1}"/>
            </c:ext>
          </c:extLst>
        </c:ser>
        <c:dLbls>
          <c:dLblPos val="inEnd"/>
          <c:showLegendKey val="0"/>
          <c:showVal val="0"/>
          <c:showCatName val="0"/>
          <c:showSerName val="0"/>
          <c:showPercent val="1"/>
          <c:showBubbleSize val="0"/>
          <c:showLeaderLines val="1"/>
        </c:dLbls>
        <c:firstSliceAng val="352"/>
      </c:pieChart>
      <c:spPr>
        <a:noFill/>
        <a:ln>
          <a:noFill/>
        </a:ln>
        <a:effectLst/>
      </c:spPr>
    </c:plotArea>
    <c:legend>
      <c:legendPos val="l"/>
      <c:layout>
        <c:manualLayout>
          <c:xMode val="edge"/>
          <c:yMode val="edge"/>
          <c:x val="1.3887754773696312E-2"/>
          <c:y val="0.23077181044596085"/>
          <c:w val="0.25975343476711032"/>
          <c:h val="0.37827150429903134"/>
        </c:manualLayout>
      </c:layout>
      <c:overlay val="0"/>
      <c:spPr>
        <a:solidFill>
          <a:schemeClr val="lt1">
            <a:alpha val="78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tx1"/>
      </a:solidFill>
      <a:round/>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0D415-ACAC-4A1B-9669-3119B2217102}"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3379B6-3A93-4D4F-89BB-05A3C6B5E484}" type="slidenum">
              <a:rPr lang="en-US" smtClean="0"/>
              <a:t>‹#›</a:t>
            </a:fld>
            <a:endParaRPr lang="en-US"/>
          </a:p>
        </p:txBody>
      </p:sp>
    </p:spTree>
    <p:extLst>
      <p:ext uri="{BB962C8B-B14F-4D97-AF65-F5344CB8AC3E}">
        <p14:creationId xmlns:p14="http://schemas.microsoft.com/office/powerpoint/2010/main" val="194649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FADS is not critical for first flight, manufacturing has been pushed to allow test flight </a:t>
            </a:r>
            <a:r>
              <a:rPr lang="en-US" dirty="0" err="1"/>
              <a:t>preperation</a:t>
            </a:r>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4</a:t>
            </a:fld>
            <a:endParaRPr lang="en-US"/>
          </a:p>
        </p:txBody>
      </p:sp>
    </p:spTree>
    <p:extLst>
      <p:ext uri="{BB962C8B-B14F-4D97-AF65-F5344CB8AC3E}">
        <p14:creationId xmlns:p14="http://schemas.microsoft.com/office/powerpoint/2010/main" val="2253890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cs typeface="Calibri"/>
              </a:rPr>
              <a:t>Magnitude is uncertain, thrust profiles appear accurate. </a:t>
            </a:r>
          </a:p>
          <a:p>
            <a:pPr lvl="1"/>
            <a:r>
              <a:rPr lang="en-US" dirty="0">
                <a:cs typeface="Calibri"/>
              </a:rPr>
              <a:t>A linear calibration error is possible.</a:t>
            </a:r>
          </a:p>
          <a:p>
            <a:pPr lvl="1"/>
            <a:r>
              <a:rPr lang="en-US" dirty="0">
                <a:cs typeface="Calibri"/>
              </a:rPr>
              <a:t>Rectify by comparison to models and manufacturer performance estimates.</a:t>
            </a:r>
          </a:p>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23</a:t>
            </a:fld>
            <a:endParaRPr lang="en-US"/>
          </a:p>
        </p:txBody>
      </p:sp>
    </p:spTree>
    <p:extLst>
      <p:ext uri="{BB962C8B-B14F-4D97-AF65-F5344CB8AC3E}">
        <p14:creationId xmlns:p14="http://schemas.microsoft.com/office/powerpoint/2010/main" val="60972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only test we have left on our critical path and it is scheduled for __</a:t>
            </a:r>
            <a:r>
              <a:rPr lang="en-US" i="0" u="sng" dirty="0"/>
              <a:t>(insert date here)</a:t>
            </a:r>
            <a:r>
              <a:rPr lang="en-US" dirty="0"/>
              <a:t>____</a:t>
            </a:r>
          </a:p>
        </p:txBody>
      </p:sp>
      <p:sp>
        <p:nvSpPr>
          <p:cNvPr id="4" name="Slide Number Placeholder 3"/>
          <p:cNvSpPr>
            <a:spLocks noGrp="1"/>
          </p:cNvSpPr>
          <p:nvPr>
            <p:ph type="sldNum" sz="quarter" idx="5"/>
          </p:nvPr>
        </p:nvSpPr>
        <p:spPr/>
        <p:txBody>
          <a:bodyPr/>
          <a:lstStyle/>
          <a:p>
            <a:fld id="{3E3379B6-3A93-4D4F-89BB-05A3C6B5E484}" type="slidenum">
              <a:rPr lang="en-US" smtClean="0"/>
              <a:t>27</a:t>
            </a:fld>
            <a:endParaRPr lang="en-US"/>
          </a:p>
        </p:txBody>
      </p:sp>
    </p:spTree>
    <p:extLst>
      <p:ext uri="{BB962C8B-B14F-4D97-AF65-F5344CB8AC3E}">
        <p14:creationId xmlns:p14="http://schemas.microsoft.com/office/powerpoint/2010/main" val="2154944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Glide test verified airframe stability, control responses</a:t>
            </a:r>
          </a:p>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29</a:t>
            </a:fld>
            <a:endParaRPr lang="en-US"/>
          </a:p>
        </p:txBody>
      </p:sp>
    </p:spTree>
    <p:extLst>
      <p:ext uri="{BB962C8B-B14F-4D97-AF65-F5344CB8AC3E}">
        <p14:creationId xmlns:p14="http://schemas.microsoft.com/office/powerpoint/2010/main" val="284866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30</a:t>
            </a:fld>
            <a:endParaRPr lang="en-US"/>
          </a:p>
        </p:txBody>
      </p:sp>
    </p:spTree>
    <p:extLst>
      <p:ext uri="{BB962C8B-B14F-4D97-AF65-F5344CB8AC3E}">
        <p14:creationId xmlns:p14="http://schemas.microsoft.com/office/powerpoint/2010/main" val="1948819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only test we have left on our critical path and it is scheduled for __</a:t>
            </a:r>
            <a:r>
              <a:rPr lang="en-US" i="0" u="sng" dirty="0"/>
              <a:t>(insert date here)</a:t>
            </a:r>
            <a:r>
              <a:rPr lang="en-US" dirty="0"/>
              <a:t>____</a:t>
            </a:r>
          </a:p>
        </p:txBody>
      </p:sp>
      <p:sp>
        <p:nvSpPr>
          <p:cNvPr id="4" name="Slide Number Placeholder 3"/>
          <p:cNvSpPr>
            <a:spLocks noGrp="1"/>
          </p:cNvSpPr>
          <p:nvPr>
            <p:ph type="sldNum" sz="quarter" idx="5"/>
          </p:nvPr>
        </p:nvSpPr>
        <p:spPr/>
        <p:txBody>
          <a:bodyPr/>
          <a:lstStyle/>
          <a:p>
            <a:fld id="{3E3379B6-3A93-4D4F-89BB-05A3C6B5E484}" type="slidenum">
              <a:rPr lang="en-US" smtClean="0"/>
              <a:t>32</a:t>
            </a:fld>
            <a:endParaRPr lang="en-US"/>
          </a:p>
        </p:txBody>
      </p:sp>
    </p:spTree>
    <p:extLst>
      <p:ext uri="{BB962C8B-B14F-4D97-AF65-F5344CB8AC3E}">
        <p14:creationId xmlns:p14="http://schemas.microsoft.com/office/powerpoint/2010/main" val="45898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MK II is about $800 less than we spent on the first iteration because we had several fixed costs from buying tools (like a heat gun) and a few bulk items (like our carbon fiber tubes) that will not need to repurchase. In addition, we are not implementing the FADS system into the first airframe to prevent damage to the system in the case of a crash on the first flight.</a:t>
            </a:r>
          </a:p>
        </p:txBody>
      </p:sp>
      <p:sp>
        <p:nvSpPr>
          <p:cNvPr id="4" name="Slide Number Placeholder 3"/>
          <p:cNvSpPr>
            <a:spLocks noGrp="1"/>
          </p:cNvSpPr>
          <p:nvPr>
            <p:ph type="sldNum" sz="quarter" idx="5"/>
          </p:nvPr>
        </p:nvSpPr>
        <p:spPr/>
        <p:txBody>
          <a:bodyPr/>
          <a:lstStyle/>
          <a:p>
            <a:fld id="{3E3379B6-3A93-4D4F-89BB-05A3C6B5E484}" type="slidenum">
              <a:rPr lang="en-US" smtClean="0"/>
              <a:t>41</a:t>
            </a:fld>
            <a:endParaRPr lang="en-US"/>
          </a:p>
        </p:txBody>
      </p:sp>
    </p:spTree>
    <p:extLst>
      <p:ext uri="{BB962C8B-B14F-4D97-AF65-F5344CB8AC3E}">
        <p14:creationId xmlns:p14="http://schemas.microsoft.com/office/powerpoint/2010/main" val="3532241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budget for MK II represents a total loss on MK I (like if the plane caught fire and we lost everything in it). We are not expecting to actually spend $1547 on the second iteration of our aircraft, but we budgeted for it just in case.</a:t>
            </a:r>
          </a:p>
          <a:p>
            <a:endParaRPr lang="en-US" dirty="0"/>
          </a:p>
          <a:p>
            <a:r>
              <a:rPr lang="en-US" dirty="0"/>
              <a:t>These charts show the items that would need to be repurchased that have been accounted for in this budget.</a:t>
            </a:r>
          </a:p>
          <a:p>
            <a:endParaRPr lang="en-US" dirty="0"/>
          </a:p>
          <a:p>
            <a:r>
              <a:rPr lang="en-US" dirty="0"/>
              <a:t>The yellow items here are more expensive items that we don’t want to have to replace if possible. To mitigate this budget risk, we are doing our maiden flight of MK I with only 4 batteries instead of 16 and we have reinforced the structure surrounding the </a:t>
            </a:r>
            <a:r>
              <a:rPr lang="en-US" dirty="0" err="1"/>
              <a:t>pixhawk</a:t>
            </a:r>
            <a:r>
              <a:rPr lang="en-US" dirty="0"/>
              <a:t> to attempt to protect it as much as possible in the case of a rough landing.</a:t>
            </a:r>
          </a:p>
        </p:txBody>
      </p:sp>
      <p:sp>
        <p:nvSpPr>
          <p:cNvPr id="4" name="Slide Number Placeholder 3"/>
          <p:cNvSpPr>
            <a:spLocks noGrp="1"/>
          </p:cNvSpPr>
          <p:nvPr>
            <p:ph type="sldNum" sz="quarter" idx="5"/>
          </p:nvPr>
        </p:nvSpPr>
        <p:spPr/>
        <p:txBody>
          <a:bodyPr/>
          <a:lstStyle/>
          <a:p>
            <a:fld id="{3E3379B6-3A93-4D4F-89BB-05A3C6B5E484}" type="slidenum">
              <a:rPr lang="en-US" smtClean="0"/>
              <a:t>42</a:t>
            </a:fld>
            <a:endParaRPr lang="en-US"/>
          </a:p>
        </p:txBody>
      </p:sp>
    </p:spTree>
    <p:extLst>
      <p:ext uri="{BB962C8B-B14F-4D97-AF65-F5344CB8AC3E}">
        <p14:creationId xmlns:p14="http://schemas.microsoft.com/office/powerpoint/2010/main" val="3749943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MK II Spending Thus Far</a:t>
            </a:r>
          </a:p>
          <a:p>
            <a:r>
              <a:rPr lang="en-US" dirty="0"/>
              <a:t>$45.97 on monokote</a:t>
            </a:r>
          </a:p>
          <a:p>
            <a:r>
              <a:rPr lang="en-US" dirty="0"/>
              <a:t>$130.95 on plywood</a:t>
            </a:r>
          </a:p>
        </p:txBody>
      </p:sp>
      <p:sp>
        <p:nvSpPr>
          <p:cNvPr id="4" name="Slide Number Placeholder 3"/>
          <p:cNvSpPr>
            <a:spLocks noGrp="1"/>
          </p:cNvSpPr>
          <p:nvPr>
            <p:ph type="sldNum" sz="quarter" idx="5"/>
          </p:nvPr>
        </p:nvSpPr>
        <p:spPr/>
        <p:txBody>
          <a:bodyPr/>
          <a:lstStyle/>
          <a:p>
            <a:fld id="{3E3379B6-3A93-4D4F-89BB-05A3C6B5E484}" type="slidenum">
              <a:rPr lang="en-US" smtClean="0"/>
              <a:t>43</a:t>
            </a:fld>
            <a:endParaRPr lang="en-US"/>
          </a:p>
        </p:txBody>
      </p:sp>
    </p:spTree>
    <p:extLst>
      <p:ext uri="{BB962C8B-B14F-4D97-AF65-F5344CB8AC3E}">
        <p14:creationId xmlns:p14="http://schemas.microsoft.com/office/powerpoint/2010/main" val="290835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49</a:t>
            </a:fld>
            <a:endParaRPr lang="en-US"/>
          </a:p>
        </p:txBody>
      </p:sp>
    </p:spTree>
    <p:extLst>
      <p:ext uri="{BB962C8B-B14F-4D97-AF65-F5344CB8AC3E}">
        <p14:creationId xmlns:p14="http://schemas.microsoft.com/office/powerpoint/2010/main" val="2556876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73</a:t>
            </a:fld>
            <a:endParaRPr lang="en-US"/>
          </a:p>
        </p:txBody>
      </p:sp>
    </p:spTree>
    <p:extLst>
      <p:ext uri="{BB962C8B-B14F-4D97-AF65-F5344CB8AC3E}">
        <p14:creationId xmlns:p14="http://schemas.microsoft.com/office/powerpoint/2010/main" val="56442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6</a:t>
            </a:fld>
            <a:endParaRPr lang="en-US"/>
          </a:p>
        </p:txBody>
      </p:sp>
    </p:spTree>
    <p:extLst>
      <p:ext uri="{BB962C8B-B14F-4D97-AF65-F5344CB8AC3E}">
        <p14:creationId xmlns:p14="http://schemas.microsoft.com/office/powerpoint/2010/main" val="387733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Boom reduces risk of damage to top wing and eliminates the unstable tumble mode</a:t>
            </a:r>
          </a:p>
        </p:txBody>
      </p:sp>
      <p:sp>
        <p:nvSpPr>
          <p:cNvPr id="4" name="Slide Number Placeholder 3"/>
          <p:cNvSpPr>
            <a:spLocks noGrp="1"/>
          </p:cNvSpPr>
          <p:nvPr>
            <p:ph type="sldNum" sz="quarter" idx="5"/>
          </p:nvPr>
        </p:nvSpPr>
        <p:spPr/>
        <p:txBody>
          <a:bodyPr/>
          <a:lstStyle/>
          <a:p>
            <a:fld id="{3E3379B6-3A93-4D4F-89BB-05A3C6B5E484}" type="slidenum">
              <a:rPr lang="en-US" smtClean="0"/>
              <a:t>10</a:t>
            </a:fld>
            <a:endParaRPr lang="en-US"/>
          </a:p>
        </p:txBody>
      </p:sp>
    </p:spTree>
    <p:extLst>
      <p:ext uri="{BB962C8B-B14F-4D97-AF65-F5344CB8AC3E}">
        <p14:creationId xmlns:p14="http://schemas.microsoft.com/office/powerpoint/2010/main" val="57555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 any major changes since CDR</a:t>
            </a:r>
          </a:p>
          <a:p>
            <a:pPr marL="171450" indent="-171450">
              <a:buFontTx/>
              <a:buChar char="-"/>
            </a:pPr>
            <a:r>
              <a:rPr lang="en-US" dirty="0">
                <a:cs typeface="Calibri"/>
              </a:rPr>
              <a:t>Whiffletree testing pushed back by one week </a:t>
            </a:r>
            <a:r>
              <a:rPr lang="en-US" dirty="0">
                <a:cs typeface="Calibri"/>
                <a:sym typeface="Wingdings" panose="05000000000000000000" pitchFamily="2" charset="2"/>
              </a:rPr>
              <a:t> this is due to the need for the CAD to be modified/updated to account for our airfoil change</a:t>
            </a:r>
            <a:endParaRPr lang="en-US" dirty="0">
              <a:cs typeface="Calibri"/>
            </a:endParaRPr>
          </a:p>
          <a:p>
            <a:pPr marL="171450" indent="-171450">
              <a:buFontTx/>
              <a:buChar char="-"/>
            </a:pPr>
            <a:r>
              <a:rPr lang="en-US" dirty="0">
                <a:cs typeface="Calibri"/>
              </a:rPr>
              <a:t>Note that we previously planned to start manufacturing the first full airframe before the whiffletree test was completed, we have decided to wait until the results of the whiffletree testing are conclusive to begin construction of the full airframe, otherwise we could be wasting materials if the whiffletree test shows previously undiscovered failures</a:t>
            </a:r>
          </a:p>
          <a:p>
            <a:pPr marL="171450" indent="-171450">
              <a:buFontTx/>
              <a:buChar char="-"/>
            </a:pPr>
            <a:r>
              <a:rPr lang="en-US" dirty="0">
                <a:cs typeface="Calibri"/>
              </a:rPr>
              <a:t>Flight test pushed back by one week </a:t>
            </a:r>
            <a:r>
              <a:rPr lang="en-US" dirty="0">
                <a:cs typeface="Calibri"/>
                <a:sym typeface="Wingdings" panose="05000000000000000000" pitchFamily="2" charset="2"/>
              </a:rPr>
              <a:t> </a:t>
            </a:r>
            <a:r>
              <a:rPr lang="en-US" dirty="0">
                <a:cs typeface="Calibri"/>
              </a:rPr>
              <a:t>this is due to the dependency on the whiffletree test which also got pushed, NOTE: flight test is a parred down version of the full plane (no sensors, minimal battery, going for very minimal flight time just a take off a circle and a landing to prove feasibility of flight)</a:t>
            </a:r>
          </a:p>
          <a:p>
            <a:pPr marL="171450" indent="-171450">
              <a:buFontTx/>
              <a:buChar char="-"/>
            </a:pPr>
            <a:endParaRPr lang="en-US" dirty="0">
              <a:cs typeface="Calibri"/>
            </a:endParaRPr>
          </a:p>
          <a:p>
            <a:pPr marL="171450" indent="-171450">
              <a:buFontTx/>
              <a:buChar char="-"/>
            </a:pPr>
            <a:endParaRPr lang="en-US" dirty="0">
              <a:cs typeface="Calibri"/>
            </a:endParaRPr>
          </a:p>
          <a:p>
            <a:r>
              <a:rPr lang="en-US" dirty="0">
                <a:cs typeface="Calibri"/>
              </a:rPr>
              <a:t>Discuss need for margin on appropriate tasks</a:t>
            </a:r>
          </a:p>
          <a:p>
            <a:r>
              <a:rPr lang="en-US" dirty="0">
                <a:cs typeface="Calibri"/>
              </a:rPr>
              <a:t>- Plenty of margin for power and endurance testing to </a:t>
            </a:r>
            <a:r>
              <a:rPr lang="en-US" dirty="0" err="1">
                <a:cs typeface="Calibri"/>
              </a:rPr>
              <a:t>chan</a:t>
            </a:r>
            <a:endParaRPr lang="en-US" dirty="0">
              <a:cs typeface="Calibri"/>
            </a:endParaRPr>
          </a:p>
          <a:p>
            <a:endParaRPr lang="en-US" dirty="0">
              <a:cs typeface="Calibri"/>
            </a:endParaRPr>
          </a:p>
          <a:p>
            <a:r>
              <a:rPr lang="en-US" dirty="0">
                <a:cs typeface="Calibri"/>
              </a:rPr>
              <a:t>Note major milestones</a:t>
            </a:r>
          </a:p>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12</a:t>
            </a:fld>
            <a:endParaRPr lang="en-US"/>
          </a:p>
        </p:txBody>
      </p:sp>
    </p:spTree>
    <p:extLst>
      <p:ext uri="{BB962C8B-B14F-4D97-AF65-F5344CB8AC3E}">
        <p14:creationId xmlns:p14="http://schemas.microsoft.com/office/powerpoint/2010/main" val="405911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13</a:t>
            </a:fld>
            <a:endParaRPr lang="en-US"/>
          </a:p>
        </p:txBody>
      </p:sp>
    </p:spTree>
    <p:extLst>
      <p:ext uri="{BB962C8B-B14F-4D97-AF65-F5344CB8AC3E}">
        <p14:creationId xmlns:p14="http://schemas.microsoft.com/office/powerpoint/2010/main" val="393979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is important to us because it means construction of the full airframe could begin and so testing can continue on schedule. </a:t>
            </a:r>
          </a:p>
          <a:p>
            <a:pPr lvl="0"/>
            <a:endParaRPr lang="en-US" dirty="0"/>
          </a:p>
          <a:p>
            <a:pPr lvl="0"/>
            <a:r>
              <a:rPr lang="en-US" dirty="0"/>
              <a:t>These results are currently being analyzed to validated our finite element analysis and to identify areas where structure could be reduced or eliminated to aid in weight reduction </a:t>
            </a:r>
          </a:p>
        </p:txBody>
      </p:sp>
      <p:sp>
        <p:nvSpPr>
          <p:cNvPr id="4" name="Slide Number Placeholder 3"/>
          <p:cNvSpPr>
            <a:spLocks noGrp="1"/>
          </p:cNvSpPr>
          <p:nvPr>
            <p:ph type="sldNum" sz="quarter" idx="5"/>
          </p:nvPr>
        </p:nvSpPr>
        <p:spPr/>
        <p:txBody>
          <a:bodyPr/>
          <a:lstStyle/>
          <a:p>
            <a:fld id="{3E3379B6-3A93-4D4F-89BB-05A3C6B5E484}" type="slidenum">
              <a:rPr lang="en-US" smtClean="0"/>
              <a:t>18</a:t>
            </a:fld>
            <a:endParaRPr lang="en-US"/>
          </a:p>
        </p:txBody>
      </p:sp>
    </p:spTree>
    <p:extLst>
      <p:ext uri="{BB962C8B-B14F-4D97-AF65-F5344CB8AC3E}">
        <p14:creationId xmlns:p14="http://schemas.microsoft.com/office/powerpoint/2010/main" val="46886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This is important to us because it means construction of the full airframe could begin and so testing can continue on schedule. </a:t>
            </a:r>
          </a:p>
          <a:p>
            <a:pPr lvl="0"/>
            <a:endParaRPr lang="en-US"/>
          </a:p>
          <a:p>
            <a:pPr lvl="0"/>
            <a:r>
              <a:rPr lang="en-US"/>
              <a:t>These results are currently being analyzed to validated our finite element analysis and to identify areas where structure could be reduced or eliminated to aid in weight reduction </a:t>
            </a:r>
          </a:p>
        </p:txBody>
      </p:sp>
      <p:sp>
        <p:nvSpPr>
          <p:cNvPr id="4" name="Slide Number Placeholder 3"/>
          <p:cNvSpPr>
            <a:spLocks noGrp="1"/>
          </p:cNvSpPr>
          <p:nvPr>
            <p:ph type="sldNum" sz="quarter" idx="5"/>
          </p:nvPr>
        </p:nvSpPr>
        <p:spPr/>
        <p:txBody>
          <a:bodyPr/>
          <a:lstStyle/>
          <a:p>
            <a:fld id="{3E3379B6-3A93-4D4F-89BB-05A3C6B5E484}" type="slidenum">
              <a:rPr lang="en-US" smtClean="0"/>
              <a:t>19</a:t>
            </a:fld>
            <a:endParaRPr lang="en-US"/>
          </a:p>
        </p:txBody>
      </p:sp>
    </p:spTree>
    <p:extLst>
      <p:ext uri="{BB962C8B-B14F-4D97-AF65-F5344CB8AC3E}">
        <p14:creationId xmlns:p14="http://schemas.microsoft.com/office/powerpoint/2010/main" val="961057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is important to us because it means construction of the full airframe could begin and so testing can continue on schedule. </a:t>
            </a:r>
          </a:p>
          <a:p>
            <a:pPr lvl="0"/>
            <a:endParaRPr lang="en-US" dirty="0"/>
          </a:p>
          <a:p>
            <a:pPr lvl="0"/>
            <a:r>
              <a:rPr lang="en-US" dirty="0"/>
              <a:t>These results are currently being analyzed to validated our finite element analysis and to identify areas where structure could be reduced or eliminated to aid in weight reduction </a:t>
            </a:r>
          </a:p>
          <a:p>
            <a:pPr lvl="0"/>
            <a:endParaRPr lang="en-US" dirty="0"/>
          </a:p>
          <a:p>
            <a:pPr lvl="0"/>
            <a:r>
              <a:rPr lang="en-US" dirty="0"/>
              <a:t>Eliminates the risk of plane breaking apart under flight loads</a:t>
            </a:r>
          </a:p>
        </p:txBody>
      </p:sp>
      <p:sp>
        <p:nvSpPr>
          <p:cNvPr id="4" name="Slide Number Placeholder 3"/>
          <p:cNvSpPr>
            <a:spLocks noGrp="1"/>
          </p:cNvSpPr>
          <p:nvPr>
            <p:ph type="sldNum" sz="quarter" idx="5"/>
          </p:nvPr>
        </p:nvSpPr>
        <p:spPr/>
        <p:txBody>
          <a:bodyPr/>
          <a:lstStyle/>
          <a:p>
            <a:fld id="{3E3379B6-3A93-4D4F-89BB-05A3C6B5E484}" type="slidenum">
              <a:rPr lang="en-US" smtClean="0"/>
              <a:t>20</a:t>
            </a:fld>
            <a:endParaRPr lang="en-US"/>
          </a:p>
        </p:txBody>
      </p:sp>
    </p:spTree>
    <p:extLst>
      <p:ext uri="{BB962C8B-B14F-4D97-AF65-F5344CB8AC3E}">
        <p14:creationId xmlns:p14="http://schemas.microsoft.com/office/powerpoint/2010/main" val="330208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Thrust testing Measures thrust of motor/propeller 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information, along with our models, is intended to aid in motor/propeller selection</a:t>
            </a:r>
          </a:p>
          <a:p>
            <a:endParaRPr lang="en-US" dirty="0"/>
          </a:p>
        </p:txBody>
      </p:sp>
      <p:sp>
        <p:nvSpPr>
          <p:cNvPr id="4" name="Slide Number Placeholder 3"/>
          <p:cNvSpPr>
            <a:spLocks noGrp="1"/>
          </p:cNvSpPr>
          <p:nvPr>
            <p:ph type="sldNum" sz="quarter" idx="5"/>
          </p:nvPr>
        </p:nvSpPr>
        <p:spPr/>
        <p:txBody>
          <a:bodyPr/>
          <a:lstStyle/>
          <a:p>
            <a:fld id="{3E3379B6-3A93-4D4F-89BB-05A3C6B5E484}" type="slidenum">
              <a:rPr lang="en-US" smtClean="0"/>
              <a:t>22</a:t>
            </a:fld>
            <a:endParaRPr lang="en-US"/>
          </a:p>
        </p:txBody>
      </p:sp>
    </p:spTree>
    <p:extLst>
      <p:ext uri="{BB962C8B-B14F-4D97-AF65-F5344CB8AC3E}">
        <p14:creationId xmlns:p14="http://schemas.microsoft.com/office/powerpoint/2010/main" val="1186272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38185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4408" y="1119674"/>
            <a:ext cx="11644910" cy="547240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E09F6397-360F-4A78-8B62-D812BFC0D753}"/>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4E3FAAA-7DA2-47D7-940A-3DD05689E858}"/>
              </a:ext>
            </a:extLst>
          </p:cNvPr>
          <p:cNvSpPr txBox="1">
            <a:spLocks/>
          </p:cNvSpPr>
          <p:nvPr userDrawn="1"/>
        </p:nvSpPr>
        <p:spPr>
          <a:xfrm>
            <a:off x="124408" y="94538"/>
            <a:ext cx="10515600" cy="1025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23665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96A5840D-67D4-44F7-8594-F01364A5C72D}"/>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389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408" y="94538"/>
            <a:ext cx="10515600" cy="1025136"/>
          </a:xfrm>
        </p:spPr>
        <p:txBody>
          <a:bodyPr/>
          <a:lstStyle/>
          <a:p>
            <a:r>
              <a:rPr lang="en-US" dirty="0"/>
              <a:t>Click to edit Master title style</a:t>
            </a:r>
          </a:p>
        </p:txBody>
      </p:sp>
      <p:sp>
        <p:nvSpPr>
          <p:cNvPr id="3" name="Content Placeholder 2"/>
          <p:cNvSpPr>
            <a:spLocks noGrp="1"/>
          </p:cNvSpPr>
          <p:nvPr>
            <p:ph idx="1"/>
          </p:nvPr>
        </p:nvSpPr>
        <p:spPr>
          <a:xfrm>
            <a:off x="124408" y="1363758"/>
            <a:ext cx="11823441" cy="52003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DDD4696-FD1F-4D2A-AF8D-9E359FDFC9EE}"/>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73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565A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1649" y="1688306"/>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14348" y="467439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7CC59F4E-07B6-4DCD-ABB8-C1CB447C583E}"/>
              </a:ext>
            </a:extLst>
          </p:cNvPr>
          <p:cNvCxnSpPr/>
          <p:nvPr userDrawn="1"/>
        </p:nvCxnSpPr>
        <p:spPr>
          <a:xfrm flipV="1">
            <a:off x="0" y="4562475"/>
            <a:ext cx="12321073" cy="26988"/>
          </a:xfrm>
          <a:prstGeom prst="line">
            <a:avLst/>
          </a:prstGeom>
          <a:ln w="25400">
            <a:solidFill>
              <a:srgbClr val="CFB8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25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4407" y="1119674"/>
            <a:ext cx="5721221" cy="5481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2023" y="1119674"/>
            <a:ext cx="5721221" cy="5481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A322E288-4DB0-4AA2-91CE-E1B992F1B6F7}"/>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24C81FF-6B87-4797-BA59-EE1FDAD2948C}"/>
              </a:ext>
            </a:extLst>
          </p:cNvPr>
          <p:cNvSpPr txBox="1">
            <a:spLocks/>
          </p:cNvSpPr>
          <p:nvPr userDrawn="1"/>
        </p:nvSpPr>
        <p:spPr>
          <a:xfrm>
            <a:off x="124408" y="94538"/>
            <a:ext cx="10515600" cy="1025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54785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4408" y="1119674"/>
            <a:ext cx="5693229" cy="5225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4408" y="1642188"/>
            <a:ext cx="5693229" cy="49452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0" y="1119674"/>
            <a:ext cx="5693229" cy="5225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96000" y="1642188"/>
            <a:ext cx="5693229" cy="49452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
        <p:nvSpPr>
          <p:cNvPr id="10" name="Rectangle 9">
            <a:extLst>
              <a:ext uri="{FF2B5EF4-FFF2-40B4-BE49-F238E27FC236}">
                <a16:creationId xmlns:a16="http://schemas.microsoft.com/office/drawing/2014/main" id="{16CB29E7-A391-4D68-8F60-3C754BE5D86A}"/>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26E47D4-7157-4E9E-8C91-81072AD90A8A}"/>
              </a:ext>
            </a:extLst>
          </p:cNvPr>
          <p:cNvSpPr txBox="1">
            <a:spLocks/>
          </p:cNvSpPr>
          <p:nvPr userDrawn="1"/>
        </p:nvSpPr>
        <p:spPr>
          <a:xfrm>
            <a:off x="124408" y="94538"/>
            <a:ext cx="10515600" cy="1025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74260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
        <p:nvSpPr>
          <p:cNvPr id="6" name="Rectangle 5">
            <a:extLst>
              <a:ext uri="{FF2B5EF4-FFF2-40B4-BE49-F238E27FC236}">
                <a16:creationId xmlns:a16="http://schemas.microsoft.com/office/drawing/2014/main" id="{5D05089D-E9FF-44D7-B6E3-665E16E66D1E}"/>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64FF67F-557A-4DAB-A9A5-3726F99CF0C4}"/>
              </a:ext>
            </a:extLst>
          </p:cNvPr>
          <p:cNvSpPr txBox="1">
            <a:spLocks/>
          </p:cNvSpPr>
          <p:nvPr userDrawn="1"/>
        </p:nvSpPr>
        <p:spPr>
          <a:xfrm>
            <a:off x="124408" y="94538"/>
            <a:ext cx="10515600" cy="1025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20339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
        <p:nvSpPr>
          <p:cNvPr id="5" name="Rectangle 4">
            <a:extLst>
              <a:ext uri="{FF2B5EF4-FFF2-40B4-BE49-F238E27FC236}">
                <a16:creationId xmlns:a16="http://schemas.microsoft.com/office/drawing/2014/main" id="{BEDD9577-1BD2-445E-88B8-5F227D293DE0}"/>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60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D608D9B0-9E7E-4FBA-B948-66E75FEC1B95}"/>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443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F2308D48-4FC9-48F7-B7B6-3CC8A715BB16}"/>
              </a:ext>
            </a:extLst>
          </p:cNvPr>
          <p:cNvSpPr/>
          <p:nvPr userDrawn="1"/>
        </p:nvSpPr>
        <p:spPr>
          <a:xfrm>
            <a:off x="-2116" y="6723591"/>
            <a:ext cx="12191999" cy="132292"/>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67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769318" y="6356349"/>
            <a:ext cx="420565" cy="365125"/>
          </a:xfrm>
          <a:prstGeom prst="rect">
            <a:avLst/>
          </a:prstGeom>
        </p:spPr>
        <p:txBody>
          <a:bodyPr vert="horz" lIns="91440" tIns="45720" rIns="91440" bIns="45720" rtlCol="0" anchor="ctr"/>
          <a:lstStyle>
            <a:lvl1pPr algn="r">
              <a:defRPr sz="1200">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7429147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9.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9.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9.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4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3" Type="http://schemas.openxmlformats.org/officeDocument/2006/relationships/slide" Target="slide12.xml"/><Relationship Id="rId18" Type="http://schemas.openxmlformats.org/officeDocument/2006/relationships/slide" Target="slide17.xml"/><Relationship Id="rId26" Type="http://schemas.openxmlformats.org/officeDocument/2006/relationships/slide" Target="slide25.xml"/><Relationship Id="rId39" Type="http://schemas.openxmlformats.org/officeDocument/2006/relationships/slide" Target="slide39.xml"/><Relationship Id="rId21" Type="http://schemas.openxmlformats.org/officeDocument/2006/relationships/slide" Target="slide20.xml"/><Relationship Id="rId34" Type="http://schemas.openxmlformats.org/officeDocument/2006/relationships/slide" Target="slide34.xml"/><Relationship Id="rId42" Type="http://schemas.openxmlformats.org/officeDocument/2006/relationships/slide" Target="slide42.xml"/><Relationship Id="rId47" Type="http://schemas.openxmlformats.org/officeDocument/2006/relationships/slide" Target="slide47.xml"/><Relationship Id="rId50" Type="http://schemas.openxmlformats.org/officeDocument/2006/relationships/slide" Target="slide73.xml"/><Relationship Id="rId55" Type="http://schemas.openxmlformats.org/officeDocument/2006/relationships/slide" Target="slide55.xml"/><Relationship Id="rId63" Type="http://schemas.openxmlformats.org/officeDocument/2006/relationships/slide" Target="slide63.xml"/><Relationship Id="rId68" Type="http://schemas.openxmlformats.org/officeDocument/2006/relationships/slide" Target="slide67.xml"/><Relationship Id="rId7" Type="http://schemas.openxmlformats.org/officeDocument/2006/relationships/slide" Target="slide5.xml"/><Relationship Id="rId71" Type="http://schemas.openxmlformats.org/officeDocument/2006/relationships/slide" Target="slide71.xml"/><Relationship Id="rId2" Type="http://schemas.openxmlformats.org/officeDocument/2006/relationships/notesSlide" Target="../notesSlides/notesSlide18.xml"/><Relationship Id="rId16" Type="http://schemas.openxmlformats.org/officeDocument/2006/relationships/slide" Target="slide15.xml"/><Relationship Id="rId29" Type="http://schemas.openxmlformats.org/officeDocument/2006/relationships/slide" Target="slide29.xml"/><Relationship Id="rId11" Type="http://schemas.openxmlformats.org/officeDocument/2006/relationships/slide" Target="slide10.xml"/><Relationship Id="rId24" Type="http://schemas.openxmlformats.org/officeDocument/2006/relationships/slide" Target="slide23.xml"/><Relationship Id="rId32" Type="http://schemas.openxmlformats.org/officeDocument/2006/relationships/slide" Target="slide32.xml"/><Relationship Id="rId37" Type="http://schemas.openxmlformats.org/officeDocument/2006/relationships/slide" Target="slide37.xml"/><Relationship Id="rId40" Type="http://schemas.openxmlformats.org/officeDocument/2006/relationships/slide" Target="slide40.xml"/><Relationship Id="rId45" Type="http://schemas.openxmlformats.org/officeDocument/2006/relationships/slide" Target="slide45.xml"/><Relationship Id="rId53" Type="http://schemas.openxmlformats.org/officeDocument/2006/relationships/slide" Target="slide53.xml"/><Relationship Id="rId58" Type="http://schemas.openxmlformats.org/officeDocument/2006/relationships/slide" Target="slide58.xml"/><Relationship Id="rId66" Type="http://schemas.openxmlformats.org/officeDocument/2006/relationships/slide" Target="slide66.xml"/><Relationship Id="rId5" Type="http://schemas.openxmlformats.org/officeDocument/2006/relationships/slide" Target="slide3.xml"/><Relationship Id="rId15" Type="http://schemas.openxmlformats.org/officeDocument/2006/relationships/slide" Target="slide14.xml"/><Relationship Id="rId23" Type="http://schemas.openxmlformats.org/officeDocument/2006/relationships/slide" Target="slide22.xml"/><Relationship Id="rId28" Type="http://schemas.openxmlformats.org/officeDocument/2006/relationships/slide" Target="slide27.xml"/><Relationship Id="rId36" Type="http://schemas.openxmlformats.org/officeDocument/2006/relationships/slide" Target="slide36.xml"/><Relationship Id="rId49" Type="http://schemas.openxmlformats.org/officeDocument/2006/relationships/slide" Target="slide49.xml"/><Relationship Id="rId57" Type="http://schemas.openxmlformats.org/officeDocument/2006/relationships/slide" Target="slide57.xml"/><Relationship Id="rId61" Type="http://schemas.openxmlformats.org/officeDocument/2006/relationships/slide" Target="slide61.xml"/><Relationship Id="rId10" Type="http://schemas.openxmlformats.org/officeDocument/2006/relationships/slide" Target="slide8.xml"/><Relationship Id="rId19" Type="http://schemas.openxmlformats.org/officeDocument/2006/relationships/slide" Target="slide18.xml"/><Relationship Id="rId31" Type="http://schemas.openxmlformats.org/officeDocument/2006/relationships/slide" Target="slide31.xml"/><Relationship Id="rId44" Type="http://schemas.openxmlformats.org/officeDocument/2006/relationships/slide" Target="slide44.xml"/><Relationship Id="rId52" Type="http://schemas.openxmlformats.org/officeDocument/2006/relationships/slide" Target="slide52.xml"/><Relationship Id="rId60" Type="http://schemas.openxmlformats.org/officeDocument/2006/relationships/slide" Target="slide60.xml"/><Relationship Id="rId65" Type="http://schemas.openxmlformats.org/officeDocument/2006/relationships/slide" Target="slide65.xml"/><Relationship Id="rId73" Type="http://schemas.openxmlformats.org/officeDocument/2006/relationships/image" Target="../media/image1.png"/><Relationship Id="rId4" Type="http://schemas.openxmlformats.org/officeDocument/2006/relationships/slide" Target="slide2.xml"/><Relationship Id="rId9" Type="http://schemas.openxmlformats.org/officeDocument/2006/relationships/slide" Target="slide7.xml"/><Relationship Id="rId14" Type="http://schemas.openxmlformats.org/officeDocument/2006/relationships/slide" Target="slide13.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30.xml"/><Relationship Id="rId35" Type="http://schemas.openxmlformats.org/officeDocument/2006/relationships/slide" Target="slide35.xml"/><Relationship Id="rId43" Type="http://schemas.openxmlformats.org/officeDocument/2006/relationships/slide" Target="slide43.xml"/><Relationship Id="rId48" Type="http://schemas.openxmlformats.org/officeDocument/2006/relationships/slide" Target="slide50.xml"/><Relationship Id="rId56" Type="http://schemas.openxmlformats.org/officeDocument/2006/relationships/slide" Target="slide56.xml"/><Relationship Id="rId64" Type="http://schemas.openxmlformats.org/officeDocument/2006/relationships/slide" Target="slide64.xml"/><Relationship Id="rId69" Type="http://schemas.openxmlformats.org/officeDocument/2006/relationships/slide" Target="slide69.xml"/><Relationship Id="rId8" Type="http://schemas.openxmlformats.org/officeDocument/2006/relationships/slide" Target="slide6.xml"/><Relationship Id="rId51" Type="http://schemas.openxmlformats.org/officeDocument/2006/relationships/slide" Target="slide51.xml"/><Relationship Id="rId72" Type="http://schemas.openxmlformats.org/officeDocument/2006/relationships/slide" Target="slide72.xml"/><Relationship Id="rId3" Type="http://schemas.openxmlformats.org/officeDocument/2006/relationships/slide" Target="slide1.xml"/><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4.xml"/><Relationship Id="rId33" Type="http://schemas.openxmlformats.org/officeDocument/2006/relationships/slide" Target="slide33.xml"/><Relationship Id="rId38" Type="http://schemas.openxmlformats.org/officeDocument/2006/relationships/slide" Target="slide38.xml"/><Relationship Id="rId46" Type="http://schemas.openxmlformats.org/officeDocument/2006/relationships/slide" Target="slide46.xml"/><Relationship Id="rId59" Type="http://schemas.openxmlformats.org/officeDocument/2006/relationships/slide" Target="slide59.xml"/><Relationship Id="rId67" Type="http://schemas.openxmlformats.org/officeDocument/2006/relationships/slide" Target="slide68.xml"/><Relationship Id="rId20" Type="http://schemas.openxmlformats.org/officeDocument/2006/relationships/slide" Target="slide19.xml"/><Relationship Id="rId41" Type="http://schemas.openxmlformats.org/officeDocument/2006/relationships/slide" Target="slide41.xml"/><Relationship Id="rId54" Type="http://schemas.openxmlformats.org/officeDocument/2006/relationships/slide" Target="slide54.xml"/><Relationship Id="rId62" Type="http://schemas.openxmlformats.org/officeDocument/2006/relationships/slide" Target="slide62.xml"/><Relationship Id="rId70" Type="http://schemas.openxmlformats.org/officeDocument/2006/relationships/slide" Target="slide70.xml"/><Relationship Id="rId1" Type="http://schemas.openxmlformats.org/officeDocument/2006/relationships/slideLayout" Target="../slideLayouts/slideLayout2.xml"/><Relationship Id="rId6" Type="http://schemas.openxmlformats.org/officeDocument/2006/relationships/slide" Target="slide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9.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B8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AD75-5409-46CB-ABA0-5E791E7828AC}"/>
              </a:ext>
            </a:extLst>
          </p:cNvPr>
          <p:cNvSpPr>
            <a:spLocks noGrp="1"/>
          </p:cNvSpPr>
          <p:nvPr>
            <p:ph type="ctrTitle"/>
          </p:nvPr>
        </p:nvSpPr>
        <p:spPr>
          <a:xfrm>
            <a:off x="228754" y="1211581"/>
            <a:ext cx="11734492" cy="2362199"/>
          </a:xfrm>
        </p:spPr>
        <p:txBody>
          <a:bodyPr>
            <a:normAutofit fontScale="90000"/>
          </a:bodyPr>
          <a:lstStyle/>
          <a:p>
            <a:r>
              <a:rPr lang="en-US" sz="7200" b="1" dirty="0">
                <a:solidFill>
                  <a:schemeClr val="bg1"/>
                </a:solidFill>
              </a:rPr>
              <a:t>BUBO </a:t>
            </a:r>
            <a:r>
              <a:rPr lang="en-US" sz="7200" b="1" dirty="0" err="1">
                <a:solidFill>
                  <a:schemeClr val="bg1"/>
                </a:solidFill>
              </a:rPr>
              <a:t>BUBO</a:t>
            </a:r>
            <a:r>
              <a:rPr lang="en-US" sz="7200" b="1" dirty="0">
                <a:solidFill>
                  <a:schemeClr val="bg1"/>
                </a:solidFill>
              </a:rPr>
              <a:t> </a:t>
            </a:r>
            <a:br>
              <a:rPr lang="en-US" sz="7200" b="1" dirty="0">
                <a:solidFill>
                  <a:schemeClr val="bg1"/>
                </a:solidFill>
              </a:rPr>
            </a:br>
            <a:r>
              <a:rPr lang="en-US" sz="7200" b="1" dirty="0">
                <a:solidFill>
                  <a:schemeClr val="bg1"/>
                </a:solidFill>
              </a:rPr>
              <a:t>Test Readiness Review </a:t>
            </a:r>
            <a:br>
              <a:rPr lang="en-US" sz="7200" b="1" dirty="0">
                <a:solidFill>
                  <a:schemeClr val="bg1"/>
                </a:solidFill>
              </a:rPr>
            </a:br>
            <a:r>
              <a:rPr lang="en-US" sz="2700" b="1" dirty="0">
                <a:solidFill>
                  <a:schemeClr val="bg1"/>
                </a:solidFill>
              </a:rPr>
              <a:t/>
            </a:r>
            <a:br>
              <a:rPr lang="en-US" sz="2700" b="1" dirty="0">
                <a:solidFill>
                  <a:schemeClr val="bg1"/>
                </a:solidFill>
              </a:rPr>
            </a:br>
            <a:r>
              <a:rPr lang="en-US" sz="2200" b="1" dirty="0">
                <a:solidFill>
                  <a:schemeClr val="bg1"/>
                </a:solidFill>
              </a:rPr>
              <a:t>March 3</a:t>
            </a:r>
            <a:r>
              <a:rPr lang="en-US" sz="2200" b="1" baseline="30000" dirty="0">
                <a:solidFill>
                  <a:schemeClr val="bg1"/>
                </a:solidFill>
              </a:rPr>
              <a:t>rd</a:t>
            </a:r>
            <a:r>
              <a:rPr lang="en-US" sz="2200" b="1" dirty="0">
                <a:solidFill>
                  <a:schemeClr val="bg1"/>
                </a:solidFill>
              </a:rPr>
              <a:t>, 2020</a:t>
            </a:r>
            <a:endParaRPr lang="en-US" sz="7200" b="1" dirty="0">
              <a:solidFill>
                <a:schemeClr val="bg1"/>
              </a:solidFill>
            </a:endParaRPr>
          </a:p>
        </p:txBody>
      </p:sp>
      <p:sp>
        <p:nvSpPr>
          <p:cNvPr id="3" name="Subtitle 2">
            <a:extLst>
              <a:ext uri="{FF2B5EF4-FFF2-40B4-BE49-F238E27FC236}">
                <a16:creationId xmlns:a16="http://schemas.microsoft.com/office/drawing/2014/main" id="{589C1A58-26F2-4AC1-9CD6-2E6CD8B5B475}"/>
              </a:ext>
            </a:extLst>
          </p:cNvPr>
          <p:cNvSpPr>
            <a:spLocks noGrp="1"/>
          </p:cNvSpPr>
          <p:nvPr>
            <p:ph type="subTitle" idx="1"/>
          </p:nvPr>
        </p:nvSpPr>
        <p:spPr>
          <a:xfrm>
            <a:off x="94517" y="4569448"/>
            <a:ext cx="12002966" cy="2288552"/>
          </a:xfrm>
        </p:spPr>
        <p:txBody>
          <a:bodyPr vert="horz" lIns="91440" tIns="45720" rIns="91440" bIns="45720" rtlCol="0" anchor="t">
            <a:normAutofit/>
          </a:bodyPr>
          <a:lstStyle/>
          <a:p>
            <a:pPr algn="l"/>
            <a:r>
              <a:rPr lang="en-US" b="1" dirty="0">
                <a:solidFill>
                  <a:schemeClr val="bg1"/>
                </a:solidFill>
              </a:rPr>
              <a:t>Presenters: </a:t>
            </a:r>
            <a:r>
              <a:rPr lang="en-US" dirty="0">
                <a:solidFill>
                  <a:schemeClr val="bg1"/>
                </a:solidFill>
              </a:rPr>
              <a:t>Charlotte </a:t>
            </a:r>
            <a:r>
              <a:rPr lang="en-US" dirty="0" err="1">
                <a:solidFill>
                  <a:schemeClr val="bg1"/>
                </a:solidFill>
              </a:rPr>
              <a:t>Bellerjeau</a:t>
            </a:r>
            <a:r>
              <a:rPr lang="en-US" dirty="0">
                <a:solidFill>
                  <a:schemeClr val="bg1"/>
                </a:solidFill>
              </a:rPr>
              <a:t>, Andrew </a:t>
            </a:r>
            <a:r>
              <a:rPr lang="en-US" dirty="0" err="1">
                <a:solidFill>
                  <a:schemeClr val="bg1"/>
                </a:solidFill>
              </a:rPr>
              <a:t>Fendel</a:t>
            </a:r>
            <a:r>
              <a:rPr lang="en-US" dirty="0">
                <a:solidFill>
                  <a:schemeClr val="bg1"/>
                </a:solidFill>
              </a:rPr>
              <a:t>, Karim </a:t>
            </a:r>
            <a:r>
              <a:rPr lang="en-US" dirty="0" err="1">
                <a:solidFill>
                  <a:schemeClr val="bg1"/>
                </a:solidFill>
              </a:rPr>
              <a:t>Krarti</a:t>
            </a:r>
            <a:r>
              <a:rPr lang="en-US" dirty="0">
                <a:solidFill>
                  <a:schemeClr val="bg1"/>
                </a:solidFill>
              </a:rPr>
              <a:t>, Kaitlyn Olson, Jesse Williams</a:t>
            </a:r>
            <a:br>
              <a:rPr lang="en-US" dirty="0">
                <a:solidFill>
                  <a:schemeClr val="bg1"/>
                </a:solidFill>
              </a:rPr>
            </a:br>
            <a:endParaRPr lang="en-US" sz="1600" b="1" dirty="0">
              <a:solidFill>
                <a:schemeClr val="bg1"/>
              </a:solidFill>
            </a:endParaRPr>
          </a:p>
          <a:p>
            <a:pPr algn="l"/>
            <a:r>
              <a:rPr lang="en-US" b="1" dirty="0">
                <a:solidFill>
                  <a:schemeClr val="bg1"/>
                </a:solidFill>
              </a:rPr>
              <a:t>Customers:</a:t>
            </a:r>
            <a:r>
              <a:rPr lang="en-US" dirty="0">
                <a:solidFill>
                  <a:schemeClr val="bg1"/>
                </a:solidFill>
              </a:rPr>
              <a:t> Dr. Brian </a:t>
            </a:r>
            <a:r>
              <a:rPr lang="en-US" dirty="0" err="1">
                <a:solidFill>
                  <a:schemeClr val="bg1"/>
                </a:solidFill>
              </a:rPr>
              <a:t>Argrow</a:t>
            </a:r>
            <a:r>
              <a:rPr lang="en-US" dirty="0">
                <a:solidFill>
                  <a:schemeClr val="bg1"/>
                </a:solidFill>
              </a:rPr>
              <a:t> and Christopher Choate 		</a:t>
            </a:r>
            <a:r>
              <a:rPr lang="en-US" b="1" dirty="0">
                <a:solidFill>
                  <a:schemeClr val="bg1"/>
                </a:solidFill>
              </a:rPr>
              <a:t>Advisor: </a:t>
            </a:r>
            <a:r>
              <a:rPr lang="en-US" dirty="0">
                <a:solidFill>
                  <a:schemeClr val="bg1"/>
                </a:solidFill>
              </a:rPr>
              <a:t>Dr. Donna </a:t>
            </a:r>
            <a:r>
              <a:rPr lang="en-US" dirty="0" err="1">
                <a:solidFill>
                  <a:schemeClr val="bg1"/>
                </a:solidFill>
              </a:rPr>
              <a:t>Gerren</a:t>
            </a:r>
            <a:r>
              <a:rPr lang="en-US" b="1" dirty="0">
                <a:solidFill>
                  <a:schemeClr val="bg1"/>
                </a:solidFill>
              </a:rPr>
              <a:t/>
            </a:r>
            <a:br>
              <a:rPr lang="en-US" b="1" dirty="0">
                <a:solidFill>
                  <a:schemeClr val="bg1"/>
                </a:solidFill>
              </a:rPr>
            </a:br>
            <a:endParaRPr lang="en-US" sz="1600" b="1" dirty="0">
              <a:solidFill>
                <a:schemeClr val="bg1"/>
              </a:solidFill>
            </a:endParaRPr>
          </a:p>
          <a:p>
            <a:pPr algn="l"/>
            <a:r>
              <a:rPr lang="en-US" b="1" dirty="0">
                <a:solidFill>
                  <a:schemeClr val="bg1"/>
                </a:solidFill>
              </a:rPr>
              <a:t>Team: </a:t>
            </a:r>
            <a:r>
              <a:rPr lang="en-US" dirty="0">
                <a:solidFill>
                  <a:schemeClr val="bg1"/>
                </a:solidFill>
              </a:rPr>
              <a:t>Charlotte </a:t>
            </a:r>
            <a:r>
              <a:rPr lang="en-US" dirty="0" err="1">
                <a:solidFill>
                  <a:schemeClr val="bg1"/>
                </a:solidFill>
              </a:rPr>
              <a:t>Bellerjeau</a:t>
            </a:r>
            <a:r>
              <a:rPr lang="en-US" dirty="0">
                <a:solidFill>
                  <a:schemeClr val="bg1"/>
                </a:solidFill>
              </a:rPr>
              <a:t>, Andrew </a:t>
            </a:r>
            <a:r>
              <a:rPr lang="en-US" dirty="0" err="1">
                <a:solidFill>
                  <a:schemeClr val="bg1"/>
                </a:solidFill>
              </a:rPr>
              <a:t>Fendel</a:t>
            </a:r>
            <a:r>
              <a:rPr lang="en-US" dirty="0">
                <a:solidFill>
                  <a:schemeClr val="bg1"/>
                </a:solidFill>
              </a:rPr>
              <a:t>, Keaton Fitton, Ethan Gabrielle, Karim </a:t>
            </a:r>
            <a:r>
              <a:rPr lang="en-US" dirty="0" err="1">
                <a:solidFill>
                  <a:schemeClr val="bg1"/>
                </a:solidFill>
              </a:rPr>
              <a:t>Krarti</a:t>
            </a:r>
            <a:r>
              <a:rPr lang="en-US" dirty="0">
                <a:solidFill>
                  <a:schemeClr val="bg1"/>
                </a:solidFill>
              </a:rPr>
              <a:t>, Nickolas </a:t>
            </a:r>
            <a:r>
              <a:rPr lang="en-US" dirty="0" err="1">
                <a:solidFill>
                  <a:schemeClr val="bg1"/>
                </a:solidFill>
              </a:rPr>
              <a:t>Mororo</a:t>
            </a:r>
            <a:r>
              <a:rPr lang="en-US" dirty="0">
                <a:solidFill>
                  <a:schemeClr val="bg1"/>
                </a:solidFill>
              </a:rPr>
              <a:t>, Kaitlyn Olson, </a:t>
            </a:r>
            <a:r>
              <a:rPr lang="en-US" dirty="0" err="1">
                <a:solidFill>
                  <a:schemeClr val="bg1"/>
                </a:solidFill>
              </a:rPr>
              <a:t>Seif</a:t>
            </a:r>
            <a:r>
              <a:rPr lang="en-US" dirty="0">
                <a:solidFill>
                  <a:schemeClr val="bg1"/>
                </a:solidFill>
              </a:rPr>
              <a:t> Said, Jesse Williams, Jeremy </a:t>
            </a:r>
            <a:r>
              <a:rPr lang="en-US" dirty="0" err="1">
                <a:solidFill>
                  <a:schemeClr val="bg1"/>
                </a:solidFill>
              </a:rPr>
              <a:t>Yanowitz</a:t>
            </a:r>
            <a:endParaRPr lang="en-US" dirty="0">
              <a:solidFill>
                <a:schemeClr val="bg1"/>
              </a:solidFill>
            </a:endParaRPr>
          </a:p>
        </p:txBody>
      </p:sp>
      <p:pic>
        <p:nvPicPr>
          <p:cNvPr id="4" name="Google Shape;62;p13">
            <a:extLst>
              <a:ext uri="{FF2B5EF4-FFF2-40B4-BE49-F238E27FC236}">
                <a16:creationId xmlns:a16="http://schemas.microsoft.com/office/drawing/2014/main" id="{6A6B8815-E924-4951-B134-158764BC5929}"/>
              </a:ext>
            </a:extLst>
          </p:cNvPr>
          <p:cNvPicPr preferRelativeResize="0"/>
          <p:nvPr/>
        </p:nvPicPr>
        <p:blipFill>
          <a:blip r:embed="rId2">
            <a:alphaModFix/>
          </a:blip>
          <a:stretch>
            <a:fillRect/>
          </a:stretch>
        </p:blipFill>
        <p:spPr>
          <a:xfrm>
            <a:off x="10119360" y="215913"/>
            <a:ext cx="1843886" cy="1701776"/>
          </a:xfrm>
          <a:prstGeom prst="rect">
            <a:avLst/>
          </a:prstGeom>
          <a:noFill/>
          <a:ln>
            <a:noFill/>
          </a:ln>
        </p:spPr>
      </p:pic>
      <p:pic>
        <p:nvPicPr>
          <p:cNvPr id="6" name="Google Shape;62;p13">
            <a:extLst>
              <a:ext uri="{FF2B5EF4-FFF2-40B4-BE49-F238E27FC236}">
                <a16:creationId xmlns:a16="http://schemas.microsoft.com/office/drawing/2014/main" id="{70F1A75B-B4C9-4EA6-BCA4-3FA6500E86D4}"/>
              </a:ext>
            </a:extLst>
          </p:cNvPr>
          <p:cNvPicPr preferRelativeResize="0"/>
          <p:nvPr/>
        </p:nvPicPr>
        <p:blipFill>
          <a:blip r:embed="rId2">
            <a:alphaModFix/>
          </a:blip>
          <a:stretch>
            <a:fillRect/>
          </a:stretch>
        </p:blipFill>
        <p:spPr>
          <a:xfrm>
            <a:off x="228754" y="215913"/>
            <a:ext cx="1843886" cy="1701776"/>
          </a:xfrm>
          <a:prstGeom prst="rect">
            <a:avLst/>
          </a:prstGeom>
          <a:noFill/>
          <a:ln>
            <a:noFill/>
          </a:ln>
        </p:spPr>
      </p:pic>
    </p:spTree>
    <p:extLst>
      <p:ext uri="{BB962C8B-B14F-4D97-AF65-F5344CB8AC3E}">
        <p14:creationId xmlns:p14="http://schemas.microsoft.com/office/powerpoint/2010/main" val="4120980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886E2-69B6-48CF-9002-8EBAFAB95517}"/>
              </a:ext>
            </a:extLst>
          </p:cNvPr>
          <p:cNvSpPr>
            <a:spLocks noGrp="1"/>
          </p:cNvSpPr>
          <p:nvPr>
            <p:ph idx="1"/>
          </p:nvPr>
        </p:nvSpPr>
        <p:spPr>
          <a:xfrm>
            <a:off x="124408" y="995896"/>
            <a:ext cx="11823441" cy="5578700"/>
          </a:xfr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r>
              <a:rPr lang="en-US" dirty="0">
                <a:cs typeface="Calibri"/>
              </a:rPr>
              <a:t>In order to address negative static margin and improve longitudinal stability, a ballasted boom was added to the front of the aircraft</a:t>
            </a:r>
          </a:p>
          <a:p>
            <a:endParaRPr lang="en-US" dirty="0">
              <a:cs typeface="Calibri"/>
            </a:endParaRPr>
          </a:p>
          <a:p>
            <a:endParaRPr lang="en-US" dirty="0">
              <a:cs typeface="Calibri"/>
            </a:endParaRPr>
          </a:p>
          <a:p>
            <a:endParaRPr lang="en-US" dirty="0">
              <a:cs typeface="Calibri"/>
            </a:endParaRPr>
          </a:p>
          <a:p>
            <a:endParaRPr lang="en-US" dirty="0">
              <a:cs typeface="Calibri"/>
            </a:endParaRPr>
          </a:p>
          <a:p>
            <a:pPr marL="0" indent="0">
              <a:buNone/>
            </a:pPr>
            <a:r>
              <a:rPr lang="en-US" dirty="0">
                <a:cs typeface="Calibri"/>
              </a:rPr>
              <a:t/>
            </a:r>
            <a:br>
              <a:rPr lang="en-US" dirty="0">
                <a:cs typeface="Calibri"/>
              </a:rPr>
            </a:br>
            <a:endParaRPr lang="en-US" dirty="0">
              <a:cs typeface="Calibri"/>
            </a:endParaRPr>
          </a:p>
          <a:p>
            <a:r>
              <a:rPr lang="en-US" dirty="0">
                <a:cs typeface="Calibri"/>
              </a:rPr>
              <a:t>Extensive vibrational analysis has been done for the boom </a:t>
            </a:r>
          </a:p>
          <a:p>
            <a:r>
              <a:rPr lang="en-US" dirty="0">
                <a:cs typeface="Calibri"/>
              </a:rPr>
              <a:t>Concluded that vibrations will not resonate with any natural frequencies, and are small enough to not have any significant effect during regular flight</a:t>
            </a:r>
          </a:p>
        </p:txBody>
      </p:sp>
      <p:sp>
        <p:nvSpPr>
          <p:cNvPr id="2" name="Title 1">
            <a:extLst>
              <a:ext uri="{FF2B5EF4-FFF2-40B4-BE49-F238E27FC236}">
                <a16:creationId xmlns:a16="http://schemas.microsoft.com/office/drawing/2014/main" id="{8A9F4294-B5B8-409E-A947-A94167AFD01A}"/>
              </a:ext>
            </a:extLst>
          </p:cNvPr>
          <p:cNvSpPr>
            <a:spLocks noGrp="1"/>
          </p:cNvSpPr>
          <p:nvPr>
            <p:ph type="title"/>
          </p:nvPr>
        </p:nvSpPr>
        <p:spPr/>
        <p:txBody>
          <a:bodyPr/>
          <a:lstStyle/>
          <a:p>
            <a:r>
              <a:rPr lang="en-US"/>
              <a:t>Boom Design</a:t>
            </a:r>
          </a:p>
        </p:txBody>
      </p:sp>
      <p:sp>
        <p:nvSpPr>
          <p:cNvPr id="4" name="Slide Number Placeholder 3">
            <a:extLst>
              <a:ext uri="{FF2B5EF4-FFF2-40B4-BE49-F238E27FC236}">
                <a16:creationId xmlns:a16="http://schemas.microsoft.com/office/drawing/2014/main" id="{9D41401E-982B-441C-824C-29AB45A4E9C8}"/>
              </a:ext>
            </a:extLst>
          </p:cNvPr>
          <p:cNvSpPr>
            <a:spLocks noGrp="1"/>
          </p:cNvSpPr>
          <p:nvPr>
            <p:ph type="sldNum" sz="quarter" idx="12"/>
          </p:nvPr>
        </p:nvSpPr>
        <p:spPr/>
        <p:txBody>
          <a:bodyPr/>
          <a:lstStyle/>
          <a:p>
            <a:fld id="{48F63A3B-78C7-47BE-AE5E-E10140E04643}" type="slidenum">
              <a:rPr lang="en-US" smtClean="0"/>
              <a:t>10</a:t>
            </a:fld>
            <a:endParaRPr lang="en-US"/>
          </a:p>
        </p:txBody>
      </p:sp>
      <p:pic>
        <p:nvPicPr>
          <p:cNvPr id="5" name="Picture 5" descr="A picture containing bird&#10;&#10;Description generated with very high confidence">
            <a:extLst>
              <a:ext uri="{FF2B5EF4-FFF2-40B4-BE49-F238E27FC236}">
                <a16:creationId xmlns:a16="http://schemas.microsoft.com/office/drawing/2014/main" id="{E3C44E70-AF4F-4ECD-B3CB-617BFF4E7199}"/>
              </a:ext>
            </a:extLst>
          </p:cNvPr>
          <p:cNvPicPr>
            <a:picLocks noChangeAspect="1"/>
          </p:cNvPicPr>
          <p:nvPr/>
        </p:nvPicPr>
        <p:blipFill>
          <a:blip r:embed="rId3"/>
          <a:stretch>
            <a:fillRect/>
          </a:stretch>
        </p:blipFill>
        <p:spPr>
          <a:xfrm>
            <a:off x="3399916" y="2259723"/>
            <a:ext cx="1371959" cy="2338553"/>
          </a:xfrm>
          <a:prstGeom prst="rect">
            <a:avLst/>
          </a:prstGeom>
        </p:spPr>
      </p:pic>
      <p:sp>
        <p:nvSpPr>
          <p:cNvPr id="69" name="Parallelogram 68">
            <a:extLst>
              <a:ext uri="{FF2B5EF4-FFF2-40B4-BE49-F238E27FC236}">
                <a16:creationId xmlns:a16="http://schemas.microsoft.com/office/drawing/2014/main" id="{372FCDDA-43F8-4628-83AD-3008AE531C17}"/>
              </a:ext>
            </a:extLst>
          </p:cNvPr>
          <p:cNvSpPr/>
          <p:nvPr/>
        </p:nvSpPr>
        <p:spPr>
          <a:xfrm>
            <a:off x="462338" y="2260709"/>
            <a:ext cx="3200399" cy="357353"/>
          </a:xfrm>
          <a:prstGeom prst="parallelogram">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Unballasted C.G. Location</a:t>
            </a:r>
            <a:endParaRPr lang="en-US" dirty="0">
              <a:solidFill>
                <a:schemeClr val="tx1"/>
              </a:solidFill>
            </a:endParaRPr>
          </a:p>
        </p:txBody>
      </p:sp>
      <p:sp>
        <p:nvSpPr>
          <p:cNvPr id="70" name="Parallelogram 69">
            <a:extLst>
              <a:ext uri="{FF2B5EF4-FFF2-40B4-BE49-F238E27FC236}">
                <a16:creationId xmlns:a16="http://schemas.microsoft.com/office/drawing/2014/main" id="{D8FA822B-200D-45C5-A68A-58380D612E70}"/>
              </a:ext>
            </a:extLst>
          </p:cNvPr>
          <p:cNvSpPr/>
          <p:nvPr/>
        </p:nvSpPr>
        <p:spPr>
          <a:xfrm>
            <a:off x="463322" y="2855530"/>
            <a:ext cx="3200400" cy="362607"/>
          </a:xfrm>
          <a:prstGeom prst="parallelogram">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cs typeface="Calibri"/>
              </a:rPr>
              <a:t>Unballasted Mass</a:t>
            </a:r>
            <a:endParaRPr lang="en-US" dirty="0">
              <a:solidFill>
                <a:srgbClr val="000000"/>
              </a:solidFill>
            </a:endParaRPr>
          </a:p>
        </p:txBody>
      </p:sp>
      <p:sp>
        <p:nvSpPr>
          <p:cNvPr id="71" name="Parallelogram 70">
            <a:extLst>
              <a:ext uri="{FF2B5EF4-FFF2-40B4-BE49-F238E27FC236}">
                <a16:creationId xmlns:a16="http://schemas.microsoft.com/office/drawing/2014/main" id="{9DB32839-8523-46AE-AAA7-613088C5139F}"/>
              </a:ext>
            </a:extLst>
          </p:cNvPr>
          <p:cNvSpPr/>
          <p:nvPr/>
        </p:nvSpPr>
        <p:spPr>
          <a:xfrm>
            <a:off x="464307" y="3455605"/>
            <a:ext cx="3200399" cy="362607"/>
          </a:xfrm>
          <a:prstGeom prst="parallelogram">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Desired C.G. Location</a:t>
            </a:r>
          </a:p>
        </p:txBody>
      </p:sp>
      <p:sp>
        <p:nvSpPr>
          <p:cNvPr id="72" name="Parallelogram 71">
            <a:extLst>
              <a:ext uri="{FF2B5EF4-FFF2-40B4-BE49-F238E27FC236}">
                <a16:creationId xmlns:a16="http://schemas.microsoft.com/office/drawing/2014/main" id="{A6234F1D-3E22-43B8-B453-BF67D3E9080C}"/>
              </a:ext>
            </a:extLst>
          </p:cNvPr>
          <p:cNvSpPr/>
          <p:nvPr/>
        </p:nvSpPr>
        <p:spPr>
          <a:xfrm>
            <a:off x="460037" y="4055679"/>
            <a:ext cx="3205653" cy="362608"/>
          </a:xfrm>
          <a:prstGeom prst="parallelogram">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Ballast Mass</a:t>
            </a:r>
          </a:p>
        </p:txBody>
      </p:sp>
      <p:sp>
        <p:nvSpPr>
          <p:cNvPr id="73" name="Rectangle 72">
            <a:extLst>
              <a:ext uri="{FF2B5EF4-FFF2-40B4-BE49-F238E27FC236}">
                <a16:creationId xmlns:a16="http://schemas.microsoft.com/office/drawing/2014/main" id="{6D515289-8874-4FC9-85BB-6E4C95C274C2}"/>
              </a:ext>
            </a:extLst>
          </p:cNvPr>
          <p:cNvSpPr/>
          <p:nvPr/>
        </p:nvSpPr>
        <p:spPr>
          <a:xfrm>
            <a:off x="4558534" y="3189562"/>
            <a:ext cx="2627586" cy="362607"/>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Boom Quadratic Solver</a:t>
            </a:r>
            <a:endParaRPr lang="en-US">
              <a:solidFill>
                <a:schemeClr val="tx1"/>
              </a:solidFill>
            </a:endParaRPr>
          </a:p>
        </p:txBody>
      </p:sp>
      <p:sp>
        <p:nvSpPr>
          <p:cNvPr id="14" name="Parallelogram 13">
            <a:extLst>
              <a:ext uri="{FF2B5EF4-FFF2-40B4-BE49-F238E27FC236}">
                <a16:creationId xmlns:a16="http://schemas.microsoft.com/office/drawing/2014/main" id="{CE974A2F-B85B-427D-9D45-65D18EA69CD9}"/>
              </a:ext>
            </a:extLst>
          </p:cNvPr>
          <p:cNvSpPr/>
          <p:nvPr/>
        </p:nvSpPr>
        <p:spPr>
          <a:xfrm>
            <a:off x="7973621" y="3187262"/>
            <a:ext cx="3200399" cy="357352"/>
          </a:xfrm>
          <a:prstGeom prst="parallelogram">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Boom Length</a:t>
            </a:r>
            <a:endParaRPr lang="en-US">
              <a:solidFill>
                <a:schemeClr val="tx1"/>
              </a:solidFill>
            </a:endParaRPr>
          </a:p>
        </p:txBody>
      </p:sp>
      <p:cxnSp>
        <p:nvCxnSpPr>
          <p:cNvPr id="15" name="Straight Arrow Connector 14">
            <a:extLst>
              <a:ext uri="{FF2B5EF4-FFF2-40B4-BE49-F238E27FC236}">
                <a16:creationId xmlns:a16="http://schemas.microsoft.com/office/drawing/2014/main" id="{D451F1F7-7D29-47B2-B5C7-0775A99A5A9F}"/>
              </a:ext>
            </a:extLst>
          </p:cNvPr>
          <p:cNvCxnSpPr/>
          <p:nvPr/>
        </p:nvCxnSpPr>
        <p:spPr>
          <a:xfrm flipV="1">
            <a:off x="7184807" y="3366925"/>
            <a:ext cx="788277" cy="52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16" name="Google Shape;82;p15">
            <a:hlinkClick r:id="rId4" action="ppaction://hlinksldjump"/>
            <a:extLst>
              <a:ext uri="{FF2B5EF4-FFF2-40B4-BE49-F238E27FC236}">
                <a16:creationId xmlns:a16="http://schemas.microsoft.com/office/drawing/2014/main" id="{60F16AB0-DC91-4718-9898-63627717813F}"/>
              </a:ext>
            </a:extLst>
          </p:cNvPr>
          <p:cNvPicPr preferRelativeResize="0"/>
          <p:nvPr/>
        </p:nvPicPr>
        <p:blipFill>
          <a:blip r:embed="rId5">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122397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ABC7-F50D-42C4-928A-1C3C136DDE97}"/>
              </a:ext>
            </a:extLst>
          </p:cNvPr>
          <p:cNvSpPr>
            <a:spLocks noGrp="1"/>
          </p:cNvSpPr>
          <p:nvPr>
            <p:ph type="title"/>
          </p:nvPr>
        </p:nvSpPr>
        <p:spPr/>
        <p:txBody>
          <a:bodyPr/>
          <a:lstStyle/>
          <a:p>
            <a:r>
              <a:rPr lang="en-US" dirty="0">
                <a:cs typeface="Calibri Light"/>
              </a:rPr>
              <a:t>Schedule</a:t>
            </a:r>
            <a:endParaRPr lang="en-US" dirty="0"/>
          </a:p>
        </p:txBody>
      </p:sp>
      <p:sp>
        <p:nvSpPr>
          <p:cNvPr id="3" name="Text Placeholder 2">
            <a:extLst>
              <a:ext uri="{FF2B5EF4-FFF2-40B4-BE49-F238E27FC236}">
                <a16:creationId xmlns:a16="http://schemas.microsoft.com/office/drawing/2014/main" id="{68F62632-EAF4-4363-A154-7E64021712CC}"/>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3106890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E8906-208A-42D9-B463-C898184CEA1B}"/>
              </a:ext>
            </a:extLst>
          </p:cNvPr>
          <p:cNvSpPr>
            <a:spLocks noGrp="1"/>
          </p:cNvSpPr>
          <p:nvPr>
            <p:ph type="sldNum" sz="quarter" idx="12"/>
          </p:nvPr>
        </p:nvSpPr>
        <p:spPr/>
        <p:txBody>
          <a:bodyPr/>
          <a:lstStyle/>
          <a:p>
            <a:fld id="{48F63A3B-78C7-47BE-AE5E-E10140E04643}" type="slidenum">
              <a:rPr lang="en-US" smtClean="0"/>
              <a:t>12</a:t>
            </a:fld>
            <a:endParaRPr lang="en-US" dirty="0"/>
          </a:p>
        </p:txBody>
      </p:sp>
      <p:pic>
        <p:nvPicPr>
          <p:cNvPr id="116" name="Google Shape;82;p15">
            <a:hlinkClick r:id="rId3" action="ppaction://hlinksldjump"/>
            <a:extLst>
              <a:ext uri="{FF2B5EF4-FFF2-40B4-BE49-F238E27FC236}">
                <a16:creationId xmlns:a16="http://schemas.microsoft.com/office/drawing/2014/main" id="{318B4DB0-7FDC-48D7-91C1-DB643F18E13A}"/>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pic>
        <p:nvPicPr>
          <p:cNvPr id="14" name="Picture 13" descr="A screenshot of a cell phone&#10;&#10;Description automatically generated">
            <a:extLst>
              <a:ext uri="{FF2B5EF4-FFF2-40B4-BE49-F238E27FC236}">
                <a16:creationId xmlns:a16="http://schemas.microsoft.com/office/drawing/2014/main" id="{0E0C8DEA-828D-4162-84FB-DD6092F6652F}"/>
              </a:ext>
            </a:extLst>
          </p:cNvPr>
          <p:cNvPicPr>
            <a:picLocks noChangeAspect="1"/>
          </p:cNvPicPr>
          <p:nvPr/>
        </p:nvPicPr>
        <p:blipFill rotWithShape="1">
          <a:blip r:embed="rId5">
            <a:extLst>
              <a:ext uri="{28A0092B-C50C-407E-A947-70E740481C1C}">
                <a14:useLocalDpi xmlns:a14="http://schemas.microsoft.com/office/drawing/2010/main" val="0"/>
              </a:ext>
            </a:extLst>
          </a:blip>
          <a:srcRect t="385"/>
          <a:stretch/>
        </p:blipFill>
        <p:spPr>
          <a:xfrm>
            <a:off x="0" y="0"/>
            <a:ext cx="10574087" cy="6845440"/>
          </a:xfrm>
          <a:prstGeom prst="rect">
            <a:avLst/>
          </a:prstGeom>
        </p:spPr>
      </p:pic>
      <p:sp>
        <p:nvSpPr>
          <p:cNvPr id="17" name="Star: 5 Points 16">
            <a:extLst>
              <a:ext uri="{FF2B5EF4-FFF2-40B4-BE49-F238E27FC236}">
                <a16:creationId xmlns:a16="http://schemas.microsoft.com/office/drawing/2014/main" id="{612E420B-A688-42A3-8075-2927B113AC66}"/>
              </a:ext>
            </a:extLst>
          </p:cNvPr>
          <p:cNvSpPr/>
          <p:nvPr/>
        </p:nvSpPr>
        <p:spPr>
          <a:xfrm>
            <a:off x="9638393" y="5980436"/>
            <a:ext cx="253863" cy="252413"/>
          </a:xfrm>
          <a:prstGeom prst="star5">
            <a:avLst/>
          </a:prstGeom>
          <a:solidFill>
            <a:srgbClr val="EE0000"/>
          </a:solidFill>
          <a:ln>
            <a:solidFill>
              <a:srgbClr val="FF0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686CE1A-41F9-4240-886C-AC0BA4A91B97}"/>
              </a:ext>
            </a:extLst>
          </p:cNvPr>
          <p:cNvCxnSpPr/>
          <p:nvPr/>
        </p:nvCxnSpPr>
        <p:spPr>
          <a:xfrm>
            <a:off x="9310911" y="152446"/>
            <a:ext cx="0" cy="7005638"/>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4570657-1679-4760-8106-2EE28FCAB92A}"/>
              </a:ext>
            </a:extLst>
          </p:cNvPr>
          <p:cNvGrpSpPr/>
          <p:nvPr/>
        </p:nvGrpSpPr>
        <p:grpSpPr>
          <a:xfrm>
            <a:off x="3859642" y="705960"/>
            <a:ext cx="6174658" cy="6233648"/>
            <a:chOff x="3850312" y="705960"/>
            <a:chExt cx="6174658" cy="6233648"/>
          </a:xfrm>
        </p:grpSpPr>
        <p:cxnSp>
          <p:nvCxnSpPr>
            <p:cNvPr id="23" name="Straight Connector 22">
              <a:extLst>
                <a:ext uri="{FF2B5EF4-FFF2-40B4-BE49-F238E27FC236}">
                  <a16:creationId xmlns:a16="http://schemas.microsoft.com/office/drawing/2014/main" id="{66E63257-C266-4C1F-ABE3-B819A16770F2}"/>
                </a:ext>
              </a:extLst>
            </p:cNvPr>
            <p:cNvCxnSpPr>
              <a:cxnSpLocks/>
            </p:cNvCxnSpPr>
            <p:nvPr/>
          </p:nvCxnSpPr>
          <p:spPr>
            <a:xfrm>
              <a:off x="3850312" y="723654"/>
              <a:ext cx="3545513" cy="0"/>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708DA78-9029-4CC6-A383-83748A984D0C}"/>
                </a:ext>
              </a:extLst>
            </p:cNvPr>
            <p:cNvCxnSpPr>
              <a:cxnSpLocks/>
            </p:cNvCxnSpPr>
            <p:nvPr/>
          </p:nvCxnSpPr>
          <p:spPr>
            <a:xfrm>
              <a:off x="7395825" y="705960"/>
              <a:ext cx="0" cy="1244760"/>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9EAC647-1808-4918-8F81-37962611ED38}"/>
                </a:ext>
              </a:extLst>
            </p:cNvPr>
            <p:cNvCxnSpPr>
              <a:cxnSpLocks/>
            </p:cNvCxnSpPr>
            <p:nvPr/>
          </p:nvCxnSpPr>
          <p:spPr>
            <a:xfrm>
              <a:off x="7378131" y="1942854"/>
              <a:ext cx="1667546" cy="3933"/>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E7615F-6122-4E93-90EE-A095168936F2}"/>
                </a:ext>
              </a:extLst>
            </p:cNvPr>
            <p:cNvCxnSpPr>
              <a:cxnSpLocks/>
            </p:cNvCxnSpPr>
            <p:nvPr/>
          </p:nvCxnSpPr>
          <p:spPr>
            <a:xfrm>
              <a:off x="9025030" y="1928109"/>
              <a:ext cx="0" cy="2932959"/>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E40A64A-D884-40C0-BDAD-059E36750E79}"/>
                </a:ext>
              </a:extLst>
            </p:cNvPr>
            <p:cNvCxnSpPr>
              <a:cxnSpLocks/>
            </p:cNvCxnSpPr>
            <p:nvPr/>
          </p:nvCxnSpPr>
          <p:spPr>
            <a:xfrm>
              <a:off x="9005370" y="4871880"/>
              <a:ext cx="526021" cy="0"/>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EC2217-4858-4A00-AA3D-BFBE9706452D}"/>
                </a:ext>
              </a:extLst>
            </p:cNvPr>
            <p:cNvCxnSpPr>
              <a:cxnSpLocks/>
            </p:cNvCxnSpPr>
            <p:nvPr/>
          </p:nvCxnSpPr>
          <p:spPr>
            <a:xfrm>
              <a:off x="9545156" y="4853204"/>
              <a:ext cx="0" cy="977325"/>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2F811E-2AE6-41CD-93FC-FABE460CF3C4}"/>
                </a:ext>
              </a:extLst>
            </p:cNvPr>
            <p:cNvCxnSpPr>
              <a:cxnSpLocks/>
            </p:cNvCxnSpPr>
            <p:nvPr/>
          </p:nvCxnSpPr>
          <p:spPr>
            <a:xfrm>
              <a:off x="9531391" y="5816760"/>
              <a:ext cx="493579" cy="0"/>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A24F0B7-B0E2-4316-B7C8-1E5AE3ACF537}"/>
                </a:ext>
              </a:extLst>
            </p:cNvPr>
            <p:cNvCxnSpPr>
              <a:cxnSpLocks/>
            </p:cNvCxnSpPr>
            <p:nvPr/>
          </p:nvCxnSpPr>
          <p:spPr>
            <a:xfrm>
              <a:off x="10006289" y="5796118"/>
              <a:ext cx="0" cy="1143490"/>
            </a:xfrm>
            <a:prstGeom prst="line">
              <a:avLst/>
            </a:prstGeom>
            <a:ln w="38100">
              <a:solidFill>
                <a:srgbClr val="FF073A"/>
              </a:solidFill>
            </a:ln>
          </p:spPr>
          <p:style>
            <a:lnRef idx="1">
              <a:schemeClr val="accent1"/>
            </a:lnRef>
            <a:fillRef idx="0">
              <a:schemeClr val="accent1"/>
            </a:fillRef>
            <a:effectRef idx="0">
              <a:schemeClr val="accent1"/>
            </a:effectRef>
            <a:fontRef idx="minor">
              <a:schemeClr val="tx1"/>
            </a:fontRef>
          </p:style>
        </p:cxnSp>
      </p:grpSp>
      <p:sp>
        <p:nvSpPr>
          <p:cNvPr id="56" name="Frame 55">
            <a:extLst>
              <a:ext uri="{FF2B5EF4-FFF2-40B4-BE49-F238E27FC236}">
                <a16:creationId xmlns:a16="http://schemas.microsoft.com/office/drawing/2014/main" id="{C334AAE5-3959-46AF-86EA-7507D7A23C87}"/>
              </a:ext>
            </a:extLst>
          </p:cNvPr>
          <p:cNvSpPr/>
          <p:nvPr/>
        </p:nvSpPr>
        <p:spPr>
          <a:xfrm>
            <a:off x="154918" y="1178897"/>
            <a:ext cx="3582029" cy="166254"/>
          </a:xfrm>
          <a:prstGeom prst="fram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a:extLst>
              <a:ext uri="{FF2B5EF4-FFF2-40B4-BE49-F238E27FC236}">
                <a16:creationId xmlns:a16="http://schemas.microsoft.com/office/drawing/2014/main" id="{1D4DB922-C0B4-407D-B0CD-A6541189725B}"/>
              </a:ext>
            </a:extLst>
          </p:cNvPr>
          <p:cNvSpPr/>
          <p:nvPr/>
        </p:nvSpPr>
        <p:spPr>
          <a:xfrm>
            <a:off x="154918" y="2914494"/>
            <a:ext cx="3582029" cy="166254"/>
          </a:xfrm>
          <a:prstGeom prst="fram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a:extLst>
              <a:ext uri="{FF2B5EF4-FFF2-40B4-BE49-F238E27FC236}">
                <a16:creationId xmlns:a16="http://schemas.microsoft.com/office/drawing/2014/main" id="{0E15F992-E83E-4D4B-BE66-C294C4FFC700}"/>
              </a:ext>
            </a:extLst>
          </p:cNvPr>
          <p:cNvSpPr/>
          <p:nvPr/>
        </p:nvSpPr>
        <p:spPr>
          <a:xfrm>
            <a:off x="154917" y="1963568"/>
            <a:ext cx="3582029" cy="166254"/>
          </a:xfrm>
          <a:prstGeom prst="fram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a:extLst>
              <a:ext uri="{FF2B5EF4-FFF2-40B4-BE49-F238E27FC236}">
                <a16:creationId xmlns:a16="http://schemas.microsoft.com/office/drawing/2014/main" id="{32B0429F-AA33-4EBF-9272-4AD2FACB2C49}"/>
              </a:ext>
            </a:extLst>
          </p:cNvPr>
          <p:cNvSpPr/>
          <p:nvPr/>
        </p:nvSpPr>
        <p:spPr>
          <a:xfrm>
            <a:off x="154916" y="4002705"/>
            <a:ext cx="3582029" cy="166254"/>
          </a:xfrm>
          <a:prstGeom prst="fram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a:extLst>
              <a:ext uri="{FF2B5EF4-FFF2-40B4-BE49-F238E27FC236}">
                <a16:creationId xmlns:a16="http://schemas.microsoft.com/office/drawing/2014/main" id="{BACE24B5-4B1E-48D0-93CE-ABD412DBF4A1}"/>
              </a:ext>
            </a:extLst>
          </p:cNvPr>
          <p:cNvSpPr/>
          <p:nvPr/>
        </p:nvSpPr>
        <p:spPr>
          <a:xfrm>
            <a:off x="154916" y="4289872"/>
            <a:ext cx="3582029" cy="166254"/>
          </a:xfrm>
          <a:prstGeom prst="fram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a:extLst>
              <a:ext uri="{FF2B5EF4-FFF2-40B4-BE49-F238E27FC236}">
                <a16:creationId xmlns:a16="http://schemas.microsoft.com/office/drawing/2014/main" id="{7AD1DB57-5005-4324-8F8F-E0102AB0B578}"/>
              </a:ext>
            </a:extLst>
          </p:cNvPr>
          <p:cNvSpPr/>
          <p:nvPr/>
        </p:nvSpPr>
        <p:spPr>
          <a:xfrm>
            <a:off x="154915" y="5090916"/>
            <a:ext cx="3582029" cy="166254"/>
          </a:xfrm>
          <a:prstGeom prst="fram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Frame 59">
            <a:extLst>
              <a:ext uri="{FF2B5EF4-FFF2-40B4-BE49-F238E27FC236}">
                <a16:creationId xmlns:a16="http://schemas.microsoft.com/office/drawing/2014/main" id="{76501F1B-B51C-4C8E-893D-EA8B1E55087F}"/>
              </a:ext>
            </a:extLst>
          </p:cNvPr>
          <p:cNvSpPr/>
          <p:nvPr/>
        </p:nvSpPr>
        <p:spPr>
          <a:xfrm>
            <a:off x="33067" y="574992"/>
            <a:ext cx="1176036" cy="221232"/>
          </a:xfrm>
          <a:prstGeom prst="fram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Frame 81">
            <a:extLst>
              <a:ext uri="{FF2B5EF4-FFF2-40B4-BE49-F238E27FC236}">
                <a16:creationId xmlns:a16="http://schemas.microsoft.com/office/drawing/2014/main" id="{03CA1416-F673-4032-A763-8151B6FB68EA}"/>
              </a:ext>
            </a:extLst>
          </p:cNvPr>
          <p:cNvSpPr/>
          <p:nvPr/>
        </p:nvSpPr>
        <p:spPr>
          <a:xfrm>
            <a:off x="60776" y="1514368"/>
            <a:ext cx="804500" cy="221232"/>
          </a:xfrm>
          <a:prstGeom prst="fram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a:extLst>
              <a:ext uri="{FF2B5EF4-FFF2-40B4-BE49-F238E27FC236}">
                <a16:creationId xmlns:a16="http://schemas.microsoft.com/office/drawing/2014/main" id="{BC5D8A10-A8EF-4E35-A227-9A827BE6917B}"/>
              </a:ext>
            </a:extLst>
          </p:cNvPr>
          <p:cNvSpPr/>
          <p:nvPr/>
        </p:nvSpPr>
        <p:spPr>
          <a:xfrm>
            <a:off x="60776" y="3244703"/>
            <a:ext cx="1087888" cy="221232"/>
          </a:xfrm>
          <a:prstGeom prst="fram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rame 83">
            <a:extLst>
              <a:ext uri="{FF2B5EF4-FFF2-40B4-BE49-F238E27FC236}">
                <a16:creationId xmlns:a16="http://schemas.microsoft.com/office/drawing/2014/main" id="{A34EA861-141C-4AC0-A7F6-25B8A63033E5}"/>
              </a:ext>
            </a:extLst>
          </p:cNvPr>
          <p:cNvSpPr/>
          <p:nvPr/>
        </p:nvSpPr>
        <p:spPr>
          <a:xfrm>
            <a:off x="60776" y="5401511"/>
            <a:ext cx="936750" cy="221232"/>
          </a:xfrm>
          <a:prstGeom prst="fram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rame 62">
            <a:extLst>
              <a:ext uri="{FF2B5EF4-FFF2-40B4-BE49-F238E27FC236}">
                <a16:creationId xmlns:a16="http://schemas.microsoft.com/office/drawing/2014/main" id="{70F86D21-C7AB-467E-8D4F-D6CD4ACA1F5A}"/>
              </a:ext>
            </a:extLst>
          </p:cNvPr>
          <p:cNvSpPr/>
          <p:nvPr/>
        </p:nvSpPr>
        <p:spPr>
          <a:xfrm>
            <a:off x="154915" y="2259003"/>
            <a:ext cx="3608468" cy="166254"/>
          </a:xfrm>
          <a:prstGeom prst="frame">
            <a:avLst/>
          </a:prstGeom>
          <a:solidFill>
            <a:srgbClr val="FF0DD7"/>
          </a:solidFill>
          <a:ln>
            <a:solidFill>
              <a:srgbClr val="FF0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a:extLst>
              <a:ext uri="{FF2B5EF4-FFF2-40B4-BE49-F238E27FC236}">
                <a16:creationId xmlns:a16="http://schemas.microsoft.com/office/drawing/2014/main" id="{49132A25-C8E3-4445-A81B-3F71C1145DB3}"/>
              </a:ext>
            </a:extLst>
          </p:cNvPr>
          <p:cNvSpPr/>
          <p:nvPr/>
        </p:nvSpPr>
        <p:spPr>
          <a:xfrm>
            <a:off x="154915" y="3075207"/>
            <a:ext cx="3608465" cy="152290"/>
          </a:xfrm>
          <a:prstGeom prst="frame">
            <a:avLst/>
          </a:prstGeom>
          <a:solidFill>
            <a:srgbClr val="FF0DD7"/>
          </a:solidFill>
          <a:ln>
            <a:solidFill>
              <a:srgbClr val="FF0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ame 86">
            <a:extLst>
              <a:ext uri="{FF2B5EF4-FFF2-40B4-BE49-F238E27FC236}">
                <a16:creationId xmlns:a16="http://schemas.microsoft.com/office/drawing/2014/main" id="{7541EBE3-CC32-4E87-8AF7-048C9EFF6A3E}"/>
              </a:ext>
            </a:extLst>
          </p:cNvPr>
          <p:cNvSpPr/>
          <p:nvPr/>
        </p:nvSpPr>
        <p:spPr>
          <a:xfrm>
            <a:off x="154912" y="6021408"/>
            <a:ext cx="3608468" cy="166254"/>
          </a:xfrm>
          <a:prstGeom prst="frame">
            <a:avLst/>
          </a:prstGeom>
          <a:solidFill>
            <a:srgbClr val="FF0DD7"/>
          </a:solidFill>
          <a:ln>
            <a:solidFill>
              <a:srgbClr val="FF0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a:extLst>
              <a:ext uri="{FF2B5EF4-FFF2-40B4-BE49-F238E27FC236}">
                <a16:creationId xmlns:a16="http://schemas.microsoft.com/office/drawing/2014/main" id="{05B543AE-5DB1-411E-80FE-669ED8B1BD99}"/>
              </a:ext>
            </a:extLst>
          </p:cNvPr>
          <p:cNvSpPr/>
          <p:nvPr/>
        </p:nvSpPr>
        <p:spPr>
          <a:xfrm>
            <a:off x="154912" y="6656198"/>
            <a:ext cx="3608468" cy="166254"/>
          </a:xfrm>
          <a:prstGeom prst="frame">
            <a:avLst/>
          </a:prstGeom>
          <a:solidFill>
            <a:srgbClr val="FF0DD7"/>
          </a:solidFill>
          <a:ln>
            <a:solidFill>
              <a:srgbClr val="FF0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2657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grpId="0" nodeType="clickEffect">
                                  <p:stCondLst>
                                    <p:cond delay="0"/>
                                  </p:stCondLst>
                                  <p:childTnLst>
                                    <p:animScale>
                                      <p:cBhvr>
                                        <p:cTn id="18" dur="1000" fill="hold"/>
                                        <p:tgtEl>
                                          <p:spTgt spid="17"/>
                                        </p:tgtEl>
                                      </p:cBhvr>
                                      <p:by x="400000" y="400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fill="hold"/>
                                        <p:tgtEl>
                                          <p:spTgt spid="74"/>
                                        </p:tgtEl>
                                        <p:attrNameLst>
                                          <p:attrName>ppt_x</p:attrName>
                                        </p:attrNameLst>
                                      </p:cBhvr>
                                      <p:tavLst>
                                        <p:tav tm="0">
                                          <p:val>
                                            <p:strVal val="#ppt_x"/>
                                          </p:val>
                                        </p:tav>
                                        <p:tav tm="100000">
                                          <p:val>
                                            <p:strVal val="#ppt_x"/>
                                          </p:val>
                                        </p:tav>
                                      </p:tavLst>
                                    </p:anim>
                                    <p:anim calcmode="lin" valueType="num">
                                      <p:cBhvr additive="base">
                                        <p:cTn id="28" dur="500" fill="hold"/>
                                        <p:tgtEl>
                                          <p:spTgt spid="7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fill="hold"/>
                                        <p:tgtEl>
                                          <p:spTgt spid="73"/>
                                        </p:tgtEl>
                                        <p:attrNameLst>
                                          <p:attrName>ppt_x</p:attrName>
                                        </p:attrNameLst>
                                      </p:cBhvr>
                                      <p:tavLst>
                                        <p:tav tm="0">
                                          <p:val>
                                            <p:strVal val="#ppt_x"/>
                                          </p:val>
                                        </p:tav>
                                        <p:tav tm="100000">
                                          <p:val>
                                            <p:strVal val="#ppt_x"/>
                                          </p:val>
                                        </p:tav>
                                      </p:tavLst>
                                    </p:anim>
                                    <p:anim calcmode="lin" valueType="num">
                                      <p:cBhvr additive="base">
                                        <p:cTn id="32" dur="500" fill="hold"/>
                                        <p:tgtEl>
                                          <p:spTgt spid="7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additive="base">
                                        <p:cTn id="39" dur="500" fill="hold"/>
                                        <p:tgtEl>
                                          <p:spTgt spid="78"/>
                                        </p:tgtEl>
                                        <p:attrNameLst>
                                          <p:attrName>ppt_x</p:attrName>
                                        </p:attrNameLst>
                                      </p:cBhvr>
                                      <p:tavLst>
                                        <p:tav tm="0">
                                          <p:val>
                                            <p:strVal val="#ppt_x"/>
                                          </p:val>
                                        </p:tav>
                                        <p:tav tm="100000">
                                          <p:val>
                                            <p:strVal val="#ppt_x"/>
                                          </p:val>
                                        </p:tav>
                                      </p:tavLst>
                                    </p:anim>
                                    <p:anim calcmode="lin" valueType="num">
                                      <p:cBhvr additive="base">
                                        <p:cTn id="40" dur="500" fill="hold"/>
                                        <p:tgtEl>
                                          <p:spTgt spid="7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500" fill="hold"/>
                                        <p:tgtEl>
                                          <p:spTgt spid="80"/>
                                        </p:tgtEl>
                                        <p:attrNameLst>
                                          <p:attrName>ppt_x</p:attrName>
                                        </p:attrNameLst>
                                      </p:cBhvr>
                                      <p:tavLst>
                                        <p:tav tm="0">
                                          <p:val>
                                            <p:strVal val="#ppt_x"/>
                                          </p:val>
                                        </p:tav>
                                        <p:tav tm="100000">
                                          <p:val>
                                            <p:strVal val="#ppt_x"/>
                                          </p:val>
                                        </p:tav>
                                      </p:tavLst>
                                    </p:anim>
                                    <p:anim calcmode="lin" valueType="num">
                                      <p:cBhvr additive="base">
                                        <p:cTn id="4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2" nodeType="clickEffect">
                                  <p:stCondLst>
                                    <p:cond delay="0"/>
                                  </p:stCondLst>
                                  <p:childTnLst>
                                    <p:anim calcmode="lin" valueType="num">
                                      <p:cBhvr additive="base">
                                        <p:cTn id="48" dur="500"/>
                                        <p:tgtEl>
                                          <p:spTgt spid="56"/>
                                        </p:tgtEl>
                                        <p:attrNameLst>
                                          <p:attrName>ppt_x</p:attrName>
                                        </p:attrNameLst>
                                      </p:cBhvr>
                                      <p:tavLst>
                                        <p:tav tm="0">
                                          <p:val>
                                            <p:strVal val="ppt_x"/>
                                          </p:val>
                                        </p:tav>
                                        <p:tav tm="100000">
                                          <p:val>
                                            <p:strVal val="ppt_x"/>
                                          </p:val>
                                        </p:tav>
                                      </p:tavLst>
                                    </p:anim>
                                    <p:anim calcmode="lin" valueType="num">
                                      <p:cBhvr additive="base">
                                        <p:cTn id="49" dur="500"/>
                                        <p:tgtEl>
                                          <p:spTgt spid="56"/>
                                        </p:tgtEl>
                                        <p:attrNameLst>
                                          <p:attrName>ppt_y</p:attrName>
                                        </p:attrNameLst>
                                      </p:cBhvr>
                                      <p:tavLst>
                                        <p:tav tm="0">
                                          <p:val>
                                            <p:strVal val="ppt_y"/>
                                          </p:val>
                                        </p:tav>
                                        <p:tav tm="100000">
                                          <p:val>
                                            <p:strVal val="1+ppt_h/2"/>
                                          </p:val>
                                        </p:tav>
                                      </p:tavLst>
                                    </p:anim>
                                    <p:set>
                                      <p:cBhvr>
                                        <p:cTn id="50" dur="1" fill="hold">
                                          <p:stCondLst>
                                            <p:cond delay="499"/>
                                          </p:stCondLst>
                                        </p:cTn>
                                        <p:tgtEl>
                                          <p:spTgt spid="56"/>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74"/>
                                        </p:tgtEl>
                                        <p:attrNameLst>
                                          <p:attrName>ppt_x</p:attrName>
                                        </p:attrNameLst>
                                      </p:cBhvr>
                                      <p:tavLst>
                                        <p:tav tm="0">
                                          <p:val>
                                            <p:strVal val="ppt_x"/>
                                          </p:val>
                                        </p:tav>
                                        <p:tav tm="100000">
                                          <p:val>
                                            <p:strVal val="ppt_x"/>
                                          </p:val>
                                        </p:tav>
                                      </p:tavLst>
                                    </p:anim>
                                    <p:anim calcmode="lin" valueType="num">
                                      <p:cBhvr additive="base">
                                        <p:cTn id="53" dur="500"/>
                                        <p:tgtEl>
                                          <p:spTgt spid="74"/>
                                        </p:tgtEl>
                                        <p:attrNameLst>
                                          <p:attrName>ppt_y</p:attrName>
                                        </p:attrNameLst>
                                      </p:cBhvr>
                                      <p:tavLst>
                                        <p:tav tm="0">
                                          <p:val>
                                            <p:strVal val="ppt_y"/>
                                          </p:val>
                                        </p:tav>
                                        <p:tav tm="100000">
                                          <p:val>
                                            <p:strVal val="1+ppt_h/2"/>
                                          </p:val>
                                        </p:tav>
                                      </p:tavLst>
                                    </p:anim>
                                    <p:set>
                                      <p:cBhvr>
                                        <p:cTn id="54" dur="1" fill="hold">
                                          <p:stCondLst>
                                            <p:cond delay="499"/>
                                          </p:stCondLst>
                                        </p:cTn>
                                        <p:tgtEl>
                                          <p:spTgt spid="74"/>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73"/>
                                        </p:tgtEl>
                                        <p:attrNameLst>
                                          <p:attrName>ppt_x</p:attrName>
                                        </p:attrNameLst>
                                      </p:cBhvr>
                                      <p:tavLst>
                                        <p:tav tm="0">
                                          <p:val>
                                            <p:strVal val="ppt_x"/>
                                          </p:val>
                                        </p:tav>
                                        <p:tav tm="100000">
                                          <p:val>
                                            <p:strVal val="ppt_x"/>
                                          </p:val>
                                        </p:tav>
                                      </p:tavLst>
                                    </p:anim>
                                    <p:anim calcmode="lin" valueType="num">
                                      <p:cBhvr additive="base">
                                        <p:cTn id="57" dur="500"/>
                                        <p:tgtEl>
                                          <p:spTgt spid="73"/>
                                        </p:tgtEl>
                                        <p:attrNameLst>
                                          <p:attrName>ppt_y</p:attrName>
                                        </p:attrNameLst>
                                      </p:cBhvr>
                                      <p:tavLst>
                                        <p:tav tm="0">
                                          <p:val>
                                            <p:strVal val="ppt_y"/>
                                          </p:val>
                                        </p:tav>
                                        <p:tav tm="100000">
                                          <p:val>
                                            <p:strVal val="1+ppt_h/2"/>
                                          </p:val>
                                        </p:tav>
                                      </p:tavLst>
                                    </p:anim>
                                    <p:set>
                                      <p:cBhvr>
                                        <p:cTn id="58" dur="1" fill="hold">
                                          <p:stCondLst>
                                            <p:cond delay="499"/>
                                          </p:stCondLst>
                                        </p:cTn>
                                        <p:tgtEl>
                                          <p:spTgt spid="73"/>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76"/>
                                        </p:tgtEl>
                                        <p:attrNameLst>
                                          <p:attrName>ppt_x</p:attrName>
                                        </p:attrNameLst>
                                      </p:cBhvr>
                                      <p:tavLst>
                                        <p:tav tm="0">
                                          <p:val>
                                            <p:strVal val="ppt_x"/>
                                          </p:val>
                                        </p:tav>
                                        <p:tav tm="100000">
                                          <p:val>
                                            <p:strVal val="ppt_x"/>
                                          </p:val>
                                        </p:tav>
                                      </p:tavLst>
                                    </p:anim>
                                    <p:anim calcmode="lin" valueType="num">
                                      <p:cBhvr additive="base">
                                        <p:cTn id="61" dur="500"/>
                                        <p:tgtEl>
                                          <p:spTgt spid="76"/>
                                        </p:tgtEl>
                                        <p:attrNameLst>
                                          <p:attrName>ppt_y</p:attrName>
                                        </p:attrNameLst>
                                      </p:cBhvr>
                                      <p:tavLst>
                                        <p:tav tm="0">
                                          <p:val>
                                            <p:strVal val="ppt_y"/>
                                          </p:val>
                                        </p:tav>
                                        <p:tav tm="100000">
                                          <p:val>
                                            <p:strVal val="1+ppt_h/2"/>
                                          </p:val>
                                        </p:tav>
                                      </p:tavLst>
                                    </p:anim>
                                    <p:set>
                                      <p:cBhvr>
                                        <p:cTn id="62" dur="1" fill="hold">
                                          <p:stCondLst>
                                            <p:cond delay="499"/>
                                          </p:stCondLst>
                                        </p:cTn>
                                        <p:tgtEl>
                                          <p:spTgt spid="76"/>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78"/>
                                        </p:tgtEl>
                                        <p:attrNameLst>
                                          <p:attrName>ppt_x</p:attrName>
                                        </p:attrNameLst>
                                      </p:cBhvr>
                                      <p:tavLst>
                                        <p:tav tm="0">
                                          <p:val>
                                            <p:strVal val="ppt_x"/>
                                          </p:val>
                                        </p:tav>
                                        <p:tav tm="100000">
                                          <p:val>
                                            <p:strVal val="ppt_x"/>
                                          </p:val>
                                        </p:tav>
                                      </p:tavLst>
                                    </p:anim>
                                    <p:anim calcmode="lin" valueType="num">
                                      <p:cBhvr additive="base">
                                        <p:cTn id="65" dur="500"/>
                                        <p:tgtEl>
                                          <p:spTgt spid="78"/>
                                        </p:tgtEl>
                                        <p:attrNameLst>
                                          <p:attrName>ppt_y</p:attrName>
                                        </p:attrNameLst>
                                      </p:cBhvr>
                                      <p:tavLst>
                                        <p:tav tm="0">
                                          <p:val>
                                            <p:strVal val="ppt_y"/>
                                          </p:val>
                                        </p:tav>
                                        <p:tav tm="100000">
                                          <p:val>
                                            <p:strVal val="1+ppt_h/2"/>
                                          </p:val>
                                        </p:tav>
                                      </p:tavLst>
                                    </p:anim>
                                    <p:set>
                                      <p:cBhvr>
                                        <p:cTn id="66" dur="1" fill="hold">
                                          <p:stCondLst>
                                            <p:cond delay="499"/>
                                          </p:stCondLst>
                                        </p:cTn>
                                        <p:tgtEl>
                                          <p:spTgt spid="78"/>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80"/>
                                        </p:tgtEl>
                                        <p:attrNameLst>
                                          <p:attrName>ppt_x</p:attrName>
                                        </p:attrNameLst>
                                      </p:cBhvr>
                                      <p:tavLst>
                                        <p:tav tm="0">
                                          <p:val>
                                            <p:strVal val="ppt_x"/>
                                          </p:val>
                                        </p:tav>
                                        <p:tav tm="100000">
                                          <p:val>
                                            <p:strVal val="ppt_x"/>
                                          </p:val>
                                        </p:tav>
                                      </p:tavLst>
                                    </p:anim>
                                    <p:anim calcmode="lin" valueType="num">
                                      <p:cBhvr additive="base">
                                        <p:cTn id="69" dur="500"/>
                                        <p:tgtEl>
                                          <p:spTgt spid="80"/>
                                        </p:tgtEl>
                                        <p:attrNameLst>
                                          <p:attrName>ppt_y</p:attrName>
                                        </p:attrNameLst>
                                      </p:cBhvr>
                                      <p:tavLst>
                                        <p:tav tm="0">
                                          <p:val>
                                            <p:strVal val="ppt_y"/>
                                          </p:val>
                                        </p:tav>
                                        <p:tav tm="100000">
                                          <p:val>
                                            <p:strVal val="1+ppt_h/2"/>
                                          </p:val>
                                        </p:tav>
                                      </p:tavLst>
                                    </p:anim>
                                    <p:set>
                                      <p:cBhvr>
                                        <p:cTn id="70" dur="1" fill="hold">
                                          <p:stCondLst>
                                            <p:cond delay="499"/>
                                          </p:stCondLst>
                                        </p:cTn>
                                        <p:tgtEl>
                                          <p:spTgt spid="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500" fill="hold"/>
                                        <p:tgtEl>
                                          <p:spTgt spid="63"/>
                                        </p:tgtEl>
                                        <p:attrNameLst>
                                          <p:attrName>ppt_x</p:attrName>
                                        </p:attrNameLst>
                                      </p:cBhvr>
                                      <p:tavLst>
                                        <p:tav tm="0">
                                          <p:val>
                                            <p:strVal val="#ppt_x"/>
                                          </p:val>
                                        </p:tav>
                                        <p:tav tm="100000">
                                          <p:val>
                                            <p:strVal val="#ppt_x"/>
                                          </p:val>
                                        </p:tav>
                                      </p:tavLst>
                                    </p:anim>
                                    <p:anim calcmode="lin" valueType="num">
                                      <p:cBhvr additive="base">
                                        <p:cTn id="76" dur="500" fill="hold"/>
                                        <p:tgtEl>
                                          <p:spTgt spid="6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500" fill="hold"/>
                                        <p:tgtEl>
                                          <p:spTgt spid="86"/>
                                        </p:tgtEl>
                                        <p:attrNameLst>
                                          <p:attrName>ppt_x</p:attrName>
                                        </p:attrNameLst>
                                      </p:cBhvr>
                                      <p:tavLst>
                                        <p:tav tm="0">
                                          <p:val>
                                            <p:strVal val="#ppt_x"/>
                                          </p:val>
                                        </p:tav>
                                        <p:tav tm="100000">
                                          <p:val>
                                            <p:strVal val="#ppt_x"/>
                                          </p:val>
                                        </p:tav>
                                      </p:tavLst>
                                    </p:anim>
                                    <p:anim calcmode="lin" valueType="num">
                                      <p:cBhvr additive="base">
                                        <p:cTn id="80" dur="500" fill="hold"/>
                                        <p:tgtEl>
                                          <p:spTgt spid="8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anim calcmode="lin" valueType="num">
                                      <p:cBhvr additive="base">
                                        <p:cTn id="83" dur="500" fill="hold"/>
                                        <p:tgtEl>
                                          <p:spTgt spid="87"/>
                                        </p:tgtEl>
                                        <p:attrNameLst>
                                          <p:attrName>ppt_x</p:attrName>
                                        </p:attrNameLst>
                                      </p:cBhvr>
                                      <p:tavLst>
                                        <p:tav tm="0">
                                          <p:val>
                                            <p:strVal val="#ppt_x"/>
                                          </p:val>
                                        </p:tav>
                                        <p:tav tm="100000">
                                          <p:val>
                                            <p:strVal val="#ppt_x"/>
                                          </p:val>
                                        </p:tav>
                                      </p:tavLst>
                                    </p:anim>
                                    <p:anim calcmode="lin" valueType="num">
                                      <p:cBhvr additive="base">
                                        <p:cTn id="84" dur="500" fill="hold"/>
                                        <p:tgtEl>
                                          <p:spTgt spid="8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9"/>
                                        </p:tgtEl>
                                        <p:attrNameLst>
                                          <p:attrName>style.visibility</p:attrName>
                                        </p:attrNameLst>
                                      </p:cBhvr>
                                      <p:to>
                                        <p:strVal val="visible"/>
                                      </p:to>
                                    </p:set>
                                    <p:anim calcmode="lin" valueType="num">
                                      <p:cBhvr additive="base">
                                        <p:cTn id="87" dur="500" fill="hold"/>
                                        <p:tgtEl>
                                          <p:spTgt spid="89"/>
                                        </p:tgtEl>
                                        <p:attrNameLst>
                                          <p:attrName>ppt_x</p:attrName>
                                        </p:attrNameLst>
                                      </p:cBhvr>
                                      <p:tavLst>
                                        <p:tav tm="0">
                                          <p:val>
                                            <p:strVal val="#ppt_x"/>
                                          </p:val>
                                        </p:tav>
                                        <p:tav tm="100000">
                                          <p:val>
                                            <p:strVal val="#ppt_x"/>
                                          </p:val>
                                        </p:tav>
                                      </p:tavLst>
                                    </p:anim>
                                    <p:anim calcmode="lin" valueType="num">
                                      <p:cBhvr additive="base">
                                        <p:cTn id="88"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63"/>
                                        </p:tgtEl>
                                        <p:attrNameLst>
                                          <p:attrName>ppt_x</p:attrName>
                                        </p:attrNameLst>
                                      </p:cBhvr>
                                      <p:tavLst>
                                        <p:tav tm="0">
                                          <p:val>
                                            <p:strVal val="ppt_x"/>
                                          </p:val>
                                        </p:tav>
                                        <p:tav tm="100000">
                                          <p:val>
                                            <p:strVal val="ppt_x"/>
                                          </p:val>
                                        </p:tav>
                                      </p:tavLst>
                                    </p:anim>
                                    <p:anim calcmode="lin" valueType="num">
                                      <p:cBhvr additive="base">
                                        <p:cTn id="93" dur="500"/>
                                        <p:tgtEl>
                                          <p:spTgt spid="63"/>
                                        </p:tgtEl>
                                        <p:attrNameLst>
                                          <p:attrName>ppt_y</p:attrName>
                                        </p:attrNameLst>
                                      </p:cBhvr>
                                      <p:tavLst>
                                        <p:tav tm="0">
                                          <p:val>
                                            <p:strVal val="ppt_y"/>
                                          </p:val>
                                        </p:tav>
                                        <p:tav tm="100000">
                                          <p:val>
                                            <p:strVal val="1+ppt_h/2"/>
                                          </p:val>
                                        </p:tav>
                                      </p:tavLst>
                                    </p:anim>
                                    <p:set>
                                      <p:cBhvr>
                                        <p:cTn id="94" dur="1" fill="hold">
                                          <p:stCondLst>
                                            <p:cond delay="499"/>
                                          </p:stCondLst>
                                        </p:cTn>
                                        <p:tgtEl>
                                          <p:spTgt spid="63"/>
                                        </p:tgtEl>
                                        <p:attrNameLst>
                                          <p:attrName>style.visibility</p:attrName>
                                        </p:attrNameLst>
                                      </p:cBhvr>
                                      <p:to>
                                        <p:strVal val="hidden"/>
                                      </p:to>
                                    </p:set>
                                  </p:childTnLst>
                                </p:cTn>
                              </p:par>
                              <p:par>
                                <p:cTn id="95" presetID="2" presetClass="exit" presetSubtype="4" fill="hold" grpId="1" nodeType="withEffect">
                                  <p:stCondLst>
                                    <p:cond delay="0"/>
                                  </p:stCondLst>
                                  <p:childTnLst>
                                    <p:anim calcmode="lin" valueType="num">
                                      <p:cBhvr additive="base">
                                        <p:cTn id="96" dur="500"/>
                                        <p:tgtEl>
                                          <p:spTgt spid="86"/>
                                        </p:tgtEl>
                                        <p:attrNameLst>
                                          <p:attrName>ppt_x</p:attrName>
                                        </p:attrNameLst>
                                      </p:cBhvr>
                                      <p:tavLst>
                                        <p:tav tm="0">
                                          <p:val>
                                            <p:strVal val="ppt_x"/>
                                          </p:val>
                                        </p:tav>
                                        <p:tav tm="100000">
                                          <p:val>
                                            <p:strVal val="ppt_x"/>
                                          </p:val>
                                        </p:tav>
                                      </p:tavLst>
                                    </p:anim>
                                    <p:anim calcmode="lin" valueType="num">
                                      <p:cBhvr additive="base">
                                        <p:cTn id="97" dur="500"/>
                                        <p:tgtEl>
                                          <p:spTgt spid="86"/>
                                        </p:tgtEl>
                                        <p:attrNameLst>
                                          <p:attrName>ppt_y</p:attrName>
                                        </p:attrNameLst>
                                      </p:cBhvr>
                                      <p:tavLst>
                                        <p:tav tm="0">
                                          <p:val>
                                            <p:strVal val="ppt_y"/>
                                          </p:val>
                                        </p:tav>
                                        <p:tav tm="100000">
                                          <p:val>
                                            <p:strVal val="1+ppt_h/2"/>
                                          </p:val>
                                        </p:tav>
                                      </p:tavLst>
                                    </p:anim>
                                    <p:set>
                                      <p:cBhvr>
                                        <p:cTn id="98" dur="1" fill="hold">
                                          <p:stCondLst>
                                            <p:cond delay="499"/>
                                          </p:stCondLst>
                                        </p:cTn>
                                        <p:tgtEl>
                                          <p:spTgt spid="86"/>
                                        </p:tgtEl>
                                        <p:attrNameLst>
                                          <p:attrName>style.visibility</p:attrName>
                                        </p:attrNameLst>
                                      </p:cBhvr>
                                      <p:to>
                                        <p:strVal val="hidden"/>
                                      </p:to>
                                    </p:set>
                                  </p:childTnLst>
                                </p:cTn>
                              </p:par>
                              <p:par>
                                <p:cTn id="99" presetID="2" presetClass="exit" presetSubtype="4" fill="hold" grpId="1" nodeType="withEffect">
                                  <p:stCondLst>
                                    <p:cond delay="0"/>
                                  </p:stCondLst>
                                  <p:childTnLst>
                                    <p:anim calcmode="lin" valueType="num">
                                      <p:cBhvr additive="base">
                                        <p:cTn id="100" dur="500"/>
                                        <p:tgtEl>
                                          <p:spTgt spid="89"/>
                                        </p:tgtEl>
                                        <p:attrNameLst>
                                          <p:attrName>ppt_x</p:attrName>
                                        </p:attrNameLst>
                                      </p:cBhvr>
                                      <p:tavLst>
                                        <p:tav tm="0">
                                          <p:val>
                                            <p:strVal val="ppt_x"/>
                                          </p:val>
                                        </p:tav>
                                        <p:tav tm="100000">
                                          <p:val>
                                            <p:strVal val="ppt_x"/>
                                          </p:val>
                                        </p:tav>
                                      </p:tavLst>
                                    </p:anim>
                                    <p:anim calcmode="lin" valueType="num">
                                      <p:cBhvr additive="base">
                                        <p:cTn id="101" dur="500"/>
                                        <p:tgtEl>
                                          <p:spTgt spid="89"/>
                                        </p:tgtEl>
                                        <p:attrNameLst>
                                          <p:attrName>ppt_y</p:attrName>
                                        </p:attrNameLst>
                                      </p:cBhvr>
                                      <p:tavLst>
                                        <p:tav tm="0">
                                          <p:val>
                                            <p:strVal val="ppt_y"/>
                                          </p:val>
                                        </p:tav>
                                        <p:tav tm="100000">
                                          <p:val>
                                            <p:strVal val="1+ppt_h/2"/>
                                          </p:val>
                                        </p:tav>
                                      </p:tavLst>
                                    </p:anim>
                                    <p:set>
                                      <p:cBhvr>
                                        <p:cTn id="102" dur="1" fill="hold">
                                          <p:stCondLst>
                                            <p:cond delay="499"/>
                                          </p:stCondLst>
                                        </p:cTn>
                                        <p:tgtEl>
                                          <p:spTgt spid="8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60"/>
                                        </p:tgtEl>
                                        <p:attrNameLst>
                                          <p:attrName>style.visibility</p:attrName>
                                        </p:attrNameLst>
                                      </p:cBhvr>
                                      <p:to>
                                        <p:strVal val="visible"/>
                                      </p:to>
                                    </p:set>
                                    <p:anim calcmode="lin" valueType="num">
                                      <p:cBhvr additive="base">
                                        <p:cTn id="107" dur="500" fill="hold"/>
                                        <p:tgtEl>
                                          <p:spTgt spid="60"/>
                                        </p:tgtEl>
                                        <p:attrNameLst>
                                          <p:attrName>ppt_x</p:attrName>
                                        </p:attrNameLst>
                                      </p:cBhvr>
                                      <p:tavLst>
                                        <p:tav tm="0">
                                          <p:val>
                                            <p:strVal val="#ppt_x"/>
                                          </p:val>
                                        </p:tav>
                                        <p:tav tm="100000">
                                          <p:val>
                                            <p:strVal val="#ppt_x"/>
                                          </p:val>
                                        </p:tav>
                                      </p:tavLst>
                                    </p:anim>
                                    <p:anim calcmode="lin" valueType="num">
                                      <p:cBhvr additive="base">
                                        <p:cTn id="108" dur="500" fill="hold"/>
                                        <p:tgtEl>
                                          <p:spTgt spid="6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82"/>
                                        </p:tgtEl>
                                        <p:attrNameLst>
                                          <p:attrName>style.visibility</p:attrName>
                                        </p:attrNameLst>
                                      </p:cBhvr>
                                      <p:to>
                                        <p:strVal val="visible"/>
                                      </p:to>
                                    </p:set>
                                    <p:anim calcmode="lin" valueType="num">
                                      <p:cBhvr additive="base">
                                        <p:cTn id="111" dur="500" fill="hold"/>
                                        <p:tgtEl>
                                          <p:spTgt spid="82"/>
                                        </p:tgtEl>
                                        <p:attrNameLst>
                                          <p:attrName>ppt_x</p:attrName>
                                        </p:attrNameLst>
                                      </p:cBhvr>
                                      <p:tavLst>
                                        <p:tav tm="0">
                                          <p:val>
                                            <p:strVal val="#ppt_x"/>
                                          </p:val>
                                        </p:tav>
                                        <p:tav tm="100000">
                                          <p:val>
                                            <p:strVal val="#ppt_x"/>
                                          </p:val>
                                        </p:tav>
                                      </p:tavLst>
                                    </p:anim>
                                    <p:anim calcmode="lin" valueType="num">
                                      <p:cBhvr additive="base">
                                        <p:cTn id="112" dur="500" fill="hold"/>
                                        <p:tgtEl>
                                          <p:spTgt spid="8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83"/>
                                        </p:tgtEl>
                                        <p:attrNameLst>
                                          <p:attrName>style.visibility</p:attrName>
                                        </p:attrNameLst>
                                      </p:cBhvr>
                                      <p:to>
                                        <p:strVal val="visible"/>
                                      </p:to>
                                    </p:set>
                                    <p:anim calcmode="lin" valueType="num">
                                      <p:cBhvr additive="base">
                                        <p:cTn id="115" dur="500" fill="hold"/>
                                        <p:tgtEl>
                                          <p:spTgt spid="83"/>
                                        </p:tgtEl>
                                        <p:attrNameLst>
                                          <p:attrName>ppt_x</p:attrName>
                                        </p:attrNameLst>
                                      </p:cBhvr>
                                      <p:tavLst>
                                        <p:tav tm="0">
                                          <p:val>
                                            <p:strVal val="#ppt_x"/>
                                          </p:val>
                                        </p:tav>
                                        <p:tav tm="100000">
                                          <p:val>
                                            <p:strVal val="#ppt_x"/>
                                          </p:val>
                                        </p:tav>
                                      </p:tavLst>
                                    </p:anim>
                                    <p:anim calcmode="lin" valueType="num">
                                      <p:cBhvr additive="base">
                                        <p:cTn id="116" dur="500" fill="hold"/>
                                        <p:tgtEl>
                                          <p:spTgt spid="8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84"/>
                                        </p:tgtEl>
                                        <p:attrNameLst>
                                          <p:attrName>style.visibility</p:attrName>
                                        </p:attrNameLst>
                                      </p:cBhvr>
                                      <p:to>
                                        <p:strVal val="visible"/>
                                      </p:to>
                                    </p:set>
                                    <p:anim calcmode="lin" valueType="num">
                                      <p:cBhvr additive="base">
                                        <p:cTn id="119" dur="500" fill="hold"/>
                                        <p:tgtEl>
                                          <p:spTgt spid="84"/>
                                        </p:tgtEl>
                                        <p:attrNameLst>
                                          <p:attrName>ppt_x</p:attrName>
                                        </p:attrNameLst>
                                      </p:cBhvr>
                                      <p:tavLst>
                                        <p:tav tm="0">
                                          <p:val>
                                            <p:strVal val="#ppt_x"/>
                                          </p:val>
                                        </p:tav>
                                        <p:tav tm="100000">
                                          <p:val>
                                            <p:strVal val="#ppt_x"/>
                                          </p:val>
                                        </p:tav>
                                      </p:tavLst>
                                    </p:anim>
                                    <p:anim calcmode="lin" valueType="num">
                                      <p:cBhvr additive="base">
                                        <p:cTn id="12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56" grpId="2" animBg="1"/>
      <p:bldP spid="73" grpId="0" animBg="1"/>
      <p:bldP spid="73" grpId="1" animBg="1"/>
      <p:bldP spid="74" grpId="0" animBg="1"/>
      <p:bldP spid="74" grpId="1" animBg="1"/>
      <p:bldP spid="76" grpId="0" animBg="1"/>
      <p:bldP spid="76" grpId="1" animBg="1"/>
      <p:bldP spid="78" grpId="0" animBg="1"/>
      <p:bldP spid="78" grpId="1" animBg="1"/>
      <p:bldP spid="80" grpId="0" animBg="1"/>
      <p:bldP spid="80" grpId="1" animBg="1"/>
      <p:bldP spid="60" grpId="0" animBg="1"/>
      <p:bldP spid="82" grpId="0" animBg="1"/>
      <p:bldP spid="83" grpId="0" animBg="1"/>
      <p:bldP spid="84" grpId="0" animBg="1"/>
      <p:bldP spid="63" grpId="0" animBg="1"/>
      <p:bldP spid="63" grpId="1" animBg="1"/>
      <p:bldP spid="86" grpId="0" animBg="1"/>
      <p:bldP spid="86" grpId="1" animBg="1"/>
      <p:bldP spid="87" grpId="0" animBg="1"/>
      <p:bldP spid="89" grpId="0" animBg="1"/>
      <p:bldP spid="8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72692DA6-B141-4927-8550-C7A7E45FA846}"/>
              </a:ext>
            </a:extLst>
          </p:cNvPr>
          <p:cNvPicPr>
            <a:picLocks noChangeAspect="1"/>
          </p:cNvPicPr>
          <p:nvPr/>
        </p:nvPicPr>
        <p:blipFill rotWithShape="1">
          <a:blip r:embed="rId3">
            <a:extLst>
              <a:ext uri="{28A0092B-C50C-407E-A947-70E740481C1C}">
                <a14:useLocalDpi xmlns:a14="http://schemas.microsoft.com/office/drawing/2010/main" val="0"/>
              </a:ext>
            </a:extLst>
          </a:blip>
          <a:srcRect l="384" t="470"/>
          <a:stretch/>
        </p:blipFill>
        <p:spPr>
          <a:xfrm>
            <a:off x="0" y="657714"/>
            <a:ext cx="11255519" cy="6063760"/>
          </a:xfrm>
          <a:prstGeom prst="rect">
            <a:avLst/>
          </a:prstGeom>
        </p:spPr>
      </p:pic>
      <p:sp>
        <p:nvSpPr>
          <p:cNvPr id="2" name="Title 1">
            <a:extLst>
              <a:ext uri="{FF2B5EF4-FFF2-40B4-BE49-F238E27FC236}">
                <a16:creationId xmlns:a16="http://schemas.microsoft.com/office/drawing/2014/main" id="{EDBCE4B3-ED25-486C-A3C0-11F6D44BDFC5}"/>
              </a:ext>
            </a:extLst>
          </p:cNvPr>
          <p:cNvSpPr>
            <a:spLocks noGrp="1"/>
          </p:cNvSpPr>
          <p:nvPr>
            <p:ph type="title"/>
          </p:nvPr>
        </p:nvSpPr>
        <p:spPr>
          <a:xfrm>
            <a:off x="0" y="21668"/>
            <a:ext cx="10515600" cy="1025136"/>
          </a:xfrm>
        </p:spPr>
        <p:txBody>
          <a:bodyPr/>
          <a:lstStyle/>
          <a:p>
            <a:r>
              <a:rPr lang="en-US" dirty="0">
                <a:cs typeface="Calibri Light"/>
              </a:rPr>
              <a:t>Overall Schedule</a:t>
            </a:r>
            <a:endParaRPr lang="en-US" dirty="0"/>
          </a:p>
        </p:txBody>
      </p:sp>
      <p:sp>
        <p:nvSpPr>
          <p:cNvPr id="5" name="Slide Number Placeholder 4">
            <a:extLst>
              <a:ext uri="{FF2B5EF4-FFF2-40B4-BE49-F238E27FC236}">
                <a16:creationId xmlns:a16="http://schemas.microsoft.com/office/drawing/2014/main" id="{FD3CE428-1311-46BF-9139-53B7C93DA15A}"/>
              </a:ext>
            </a:extLst>
          </p:cNvPr>
          <p:cNvSpPr>
            <a:spLocks noGrp="1"/>
          </p:cNvSpPr>
          <p:nvPr>
            <p:ph type="sldNum" sz="quarter" idx="12"/>
          </p:nvPr>
        </p:nvSpPr>
        <p:spPr/>
        <p:txBody>
          <a:bodyPr/>
          <a:lstStyle/>
          <a:p>
            <a:fld id="{48F63A3B-78C7-47BE-AE5E-E10140E04643}" type="slidenum">
              <a:rPr lang="en-US" smtClean="0"/>
              <a:t>13</a:t>
            </a:fld>
            <a:endParaRPr lang="en-US" dirty="0"/>
          </a:p>
        </p:txBody>
      </p:sp>
      <p:pic>
        <p:nvPicPr>
          <p:cNvPr id="8" name="Google Shape;82;p15">
            <a:hlinkClick r:id="rId4" action="ppaction://hlinksldjump"/>
            <a:extLst>
              <a:ext uri="{FF2B5EF4-FFF2-40B4-BE49-F238E27FC236}">
                <a16:creationId xmlns:a16="http://schemas.microsoft.com/office/drawing/2014/main" id="{2B662FEB-E21C-4D19-85BD-E997FFD4753A}"/>
              </a:ext>
            </a:extLst>
          </p:cNvPr>
          <p:cNvPicPr preferRelativeResize="0"/>
          <p:nvPr/>
        </p:nvPicPr>
        <p:blipFill>
          <a:blip r:embed="rId5">
            <a:alphaModFix/>
          </a:blip>
          <a:stretch>
            <a:fillRect/>
          </a:stretch>
        </p:blipFill>
        <p:spPr>
          <a:xfrm>
            <a:off x="11353800" y="78774"/>
            <a:ext cx="737119" cy="677005"/>
          </a:xfrm>
          <a:prstGeom prst="rect">
            <a:avLst/>
          </a:prstGeom>
          <a:noFill/>
          <a:ln>
            <a:noFill/>
          </a:ln>
        </p:spPr>
      </p:pic>
      <p:sp>
        <p:nvSpPr>
          <p:cNvPr id="20" name="Google Shape;932;p80">
            <a:extLst>
              <a:ext uri="{FF2B5EF4-FFF2-40B4-BE49-F238E27FC236}">
                <a16:creationId xmlns:a16="http://schemas.microsoft.com/office/drawing/2014/main" id="{7430FE53-6A6C-4720-895D-B54CA30670A9}"/>
              </a:ext>
            </a:extLst>
          </p:cNvPr>
          <p:cNvSpPr txBox="1"/>
          <p:nvPr/>
        </p:nvSpPr>
        <p:spPr>
          <a:xfrm>
            <a:off x="9321401" y="2198716"/>
            <a:ext cx="2658199" cy="946103"/>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457200" algn="l" rtl="0">
              <a:lnSpc>
                <a:spcPct val="90000"/>
              </a:lnSpc>
              <a:spcBef>
                <a:spcPts val="0"/>
              </a:spcBef>
              <a:spcAft>
                <a:spcPts val="0"/>
              </a:spcAft>
              <a:buNone/>
            </a:pPr>
            <a:r>
              <a:rPr lang="en" sz="1400" dirty="0">
                <a:latin typeface="Proxima Nova"/>
                <a:ea typeface="Proxima Nova"/>
                <a:cs typeface="Proxima Nova"/>
                <a:sym typeface="Proxima Nova"/>
              </a:rPr>
              <a:t>Critical Path</a:t>
            </a:r>
            <a:endParaRPr sz="1400" dirty="0">
              <a:latin typeface="Proxima Nova"/>
              <a:ea typeface="Proxima Nova"/>
              <a:cs typeface="Proxima Nova"/>
              <a:sym typeface="Proxima Nova"/>
            </a:endParaRPr>
          </a:p>
          <a:p>
            <a:pPr marL="0" lvl="0" indent="457200" algn="l" rtl="0">
              <a:lnSpc>
                <a:spcPct val="90000"/>
              </a:lnSpc>
              <a:spcBef>
                <a:spcPts val="0"/>
              </a:spcBef>
              <a:spcAft>
                <a:spcPts val="0"/>
              </a:spcAft>
              <a:buNone/>
            </a:pPr>
            <a:r>
              <a:rPr lang="en" sz="1400" dirty="0">
                <a:latin typeface="Proxima Nova"/>
                <a:ea typeface="Proxima Nova"/>
                <a:cs typeface="Proxima Nova"/>
                <a:sym typeface="Proxima Nova"/>
              </a:rPr>
              <a:t>Deliverables</a:t>
            </a:r>
            <a:endParaRPr sz="1400" dirty="0">
              <a:latin typeface="Proxima Nova"/>
              <a:ea typeface="Proxima Nova"/>
              <a:cs typeface="Proxima Nova"/>
              <a:sym typeface="Proxima Nova"/>
            </a:endParaRPr>
          </a:p>
          <a:p>
            <a:pPr marL="0" lvl="0" indent="457200" algn="l" rtl="0">
              <a:lnSpc>
                <a:spcPct val="90000"/>
              </a:lnSpc>
              <a:spcBef>
                <a:spcPts val="0"/>
              </a:spcBef>
              <a:spcAft>
                <a:spcPts val="0"/>
              </a:spcAft>
              <a:buNone/>
            </a:pPr>
            <a:r>
              <a:rPr lang="en" sz="1400" dirty="0">
                <a:latin typeface="Proxima Nova"/>
                <a:ea typeface="Proxima Nova"/>
                <a:cs typeface="Proxima Nova"/>
                <a:sym typeface="Proxima Nova"/>
              </a:rPr>
              <a:t>Manufacturing/Assembly</a:t>
            </a:r>
            <a:endParaRPr sz="1400" dirty="0">
              <a:latin typeface="Proxima Nova"/>
              <a:ea typeface="Proxima Nova"/>
              <a:cs typeface="Proxima Nova"/>
              <a:sym typeface="Proxima Nova"/>
            </a:endParaRPr>
          </a:p>
          <a:p>
            <a:pPr marL="0" lvl="0" indent="457200" algn="l" rtl="0">
              <a:lnSpc>
                <a:spcPct val="90000"/>
              </a:lnSpc>
              <a:spcBef>
                <a:spcPts val="0"/>
              </a:spcBef>
              <a:spcAft>
                <a:spcPts val="0"/>
              </a:spcAft>
              <a:buNone/>
            </a:pPr>
            <a:r>
              <a:rPr lang="en" sz="1400" dirty="0">
                <a:latin typeface="Proxima Nova"/>
                <a:ea typeface="Proxima Nova"/>
                <a:cs typeface="Proxima Nova"/>
                <a:sym typeface="Proxima Nova"/>
              </a:rPr>
              <a:t>Testing</a:t>
            </a:r>
            <a:endParaRPr sz="1400" dirty="0">
              <a:latin typeface="Proxima Nova"/>
              <a:ea typeface="Proxima Nova"/>
              <a:cs typeface="Proxima Nova"/>
              <a:sym typeface="Proxima Nova"/>
            </a:endParaRPr>
          </a:p>
        </p:txBody>
      </p:sp>
      <p:sp>
        <p:nvSpPr>
          <p:cNvPr id="22" name="Google Shape;934;p80">
            <a:extLst>
              <a:ext uri="{FF2B5EF4-FFF2-40B4-BE49-F238E27FC236}">
                <a16:creationId xmlns:a16="http://schemas.microsoft.com/office/drawing/2014/main" id="{9879E722-ED10-4C3D-9BF0-ACBF51FB7CC7}"/>
              </a:ext>
            </a:extLst>
          </p:cNvPr>
          <p:cNvSpPr/>
          <p:nvPr/>
        </p:nvSpPr>
        <p:spPr>
          <a:xfrm>
            <a:off x="9342407" y="2500282"/>
            <a:ext cx="512179" cy="16269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5;p80">
            <a:extLst>
              <a:ext uri="{FF2B5EF4-FFF2-40B4-BE49-F238E27FC236}">
                <a16:creationId xmlns:a16="http://schemas.microsoft.com/office/drawing/2014/main" id="{41292695-BC53-42CE-B9BB-DF03FD87ADB9}"/>
              </a:ext>
            </a:extLst>
          </p:cNvPr>
          <p:cNvSpPr/>
          <p:nvPr/>
        </p:nvSpPr>
        <p:spPr>
          <a:xfrm>
            <a:off x="9342407" y="2692857"/>
            <a:ext cx="512179" cy="162690"/>
          </a:xfrm>
          <a:prstGeom prst="roundRect">
            <a:avLst>
              <a:gd name="adj" fmla="val 16667"/>
            </a:avLst>
          </a:prstGeom>
          <a:solidFill>
            <a:srgbClr val="C18C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36;p80">
            <a:extLst>
              <a:ext uri="{FF2B5EF4-FFF2-40B4-BE49-F238E27FC236}">
                <a16:creationId xmlns:a16="http://schemas.microsoft.com/office/drawing/2014/main" id="{98F12A1A-D7A9-464B-96E7-2E1C81344AD2}"/>
              </a:ext>
            </a:extLst>
          </p:cNvPr>
          <p:cNvSpPr/>
          <p:nvPr/>
        </p:nvSpPr>
        <p:spPr>
          <a:xfrm>
            <a:off x="9342407" y="2885432"/>
            <a:ext cx="512179" cy="162690"/>
          </a:xfrm>
          <a:prstGeom prst="roundRect">
            <a:avLst>
              <a:gd name="adj" fmla="val 16667"/>
            </a:avLst>
          </a:prstGeom>
          <a:solidFill>
            <a:srgbClr val="E0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 name="Google Shape;942;p80">
            <a:extLst>
              <a:ext uri="{FF2B5EF4-FFF2-40B4-BE49-F238E27FC236}">
                <a16:creationId xmlns:a16="http://schemas.microsoft.com/office/drawing/2014/main" id="{23A5497C-40F5-4F0A-B14D-B1B0B8588EA8}"/>
              </a:ext>
            </a:extLst>
          </p:cNvPr>
          <p:cNvCxnSpPr>
            <a:cxnSpLocks/>
          </p:cNvCxnSpPr>
          <p:nvPr/>
        </p:nvCxnSpPr>
        <p:spPr>
          <a:xfrm>
            <a:off x="9370583" y="2383833"/>
            <a:ext cx="466756" cy="0"/>
          </a:xfrm>
          <a:prstGeom prst="straightConnector1">
            <a:avLst/>
          </a:prstGeom>
          <a:noFill/>
          <a:ln w="38100" cap="flat" cmpd="sng">
            <a:solidFill>
              <a:srgbClr val="00F00C"/>
            </a:solidFill>
            <a:prstDash val="solid"/>
            <a:round/>
            <a:headEnd type="none" w="med" len="med"/>
            <a:tailEnd type="none" w="med" len="med"/>
          </a:ln>
        </p:spPr>
      </p:cxnSp>
      <p:cxnSp>
        <p:nvCxnSpPr>
          <p:cNvPr id="31" name="Straight Connector 30">
            <a:extLst>
              <a:ext uri="{FF2B5EF4-FFF2-40B4-BE49-F238E27FC236}">
                <a16:creationId xmlns:a16="http://schemas.microsoft.com/office/drawing/2014/main" id="{68BDB80A-8100-42CD-B883-1A140A1707F3}"/>
              </a:ext>
            </a:extLst>
          </p:cNvPr>
          <p:cNvCxnSpPr/>
          <p:nvPr/>
        </p:nvCxnSpPr>
        <p:spPr>
          <a:xfrm>
            <a:off x="6530458" y="840609"/>
            <a:ext cx="0" cy="7005638"/>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07CB82-F650-4C00-B95D-4856172B45CC}"/>
              </a:ext>
            </a:extLst>
          </p:cNvPr>
          <p:cNvCxnSpPr/>
          <p:nvPr/>
        </p:nvCxnSpPr>
        <p:spPr>
          <a:xfrm>
            <a:off x="7848264" y="867059"/>
            <a:ext cx="0" cy="7005638"/>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125F5B4-8C7D-43EE-9151-7F429897CD4B}"/>
              </a:ext>
            </a:extLst>
          </p:cNvPr>
          <p:cNvGrpSpPr/>
          <p:nvPr/>
        </p:nvGrpSpPr>
        <p:grpSpPr>
          <a:xfrm>
            <a:off x="4067460" y="1680263"/>
            <a:ext cx="7201914" cy="5041211"/>
            <a:chOff x="4067460" y="1680263"/>
            <a:chExt cx="7201914" cy="5041211"/>
          </a:xfrm>
        </p:grpSpPr>
        <p:cxnSp>
          <p:nvCxnSpPr>
            <p:cNvPr id="41" name="Straight Connector 40">
              <a:extLst>
                <a:ext uri="{FF2B5EF4-FFF2-40B4-BE49-F238E27FC236}">
                  <a16:creationId xmlns:a16="http://schemas.microsoft.com/office/drawing/2014/main" id="{7B8F2F9A-2EDF-46B8-B962-39EAA8FA7F3D}"/>
                </a:ext>
              </a:extLst>
            </p:cNvPr>
            <p:cNvCxnSpPr>
              <a:cxnSpLocks/>
            </p:cNvCxnSpPr>
            <p:nvPr/>
          </p:nvCxnSpPr>
          <p:spPr>
            <a:xfrm>
              <a:off x="4067460" y="1698511"/>
              <a:ext cx="1025606"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4814DC4-D03A-4F0D-8144-5372491BC18D}"/>
                </a:ext>
              </a:extLst>
            </p:cNvPr>
            <p:cNvCxnSpPr>
              <a:cxnSpLocks/>
            </p:cNvCxnSpPr>
            <p:nvPr/>
          </p:nvCxnSpPr>
          <p:spPr>
            <a:xfrm>
              <a:off x="5085600" y="1680263"/>
              <a:ext cx="0" cy="414138"/>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8E2B46-CD72-4C6D-95C3-3F5D7BCCBA7B}"/>
                </a:ext>
              </a:extLst>
            </p:cNvPr>
            <p:cNvCxnSpPr>
              <a:cxnSpLocks/>
            </p:cNvCxnSpPr>
            <p:nvPr/>
          </p:nvCxnSpPr>
          <p:spPr>
            <a:xfrm>
              <a:off x="5067350" y="2084072"/>
              <a:ext cx="1355752"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206D65-245A-4581-BAB7-8C4DF51D5A91}"/>
                </a:ext>
              </a:extLst>
            </p:cNvPr>
            <p:cNvCxnSpPr>
              <a:cxnSpLocks/>
            </p:cNvCxnSpPr>
            <p:nvPr/>
          </p:nvCxnSpPr>
          <p:spPr>
            <a:xfrm>
              <a:off x="6423102" y="2066740"/>
              <a:ext cx="0" cy="626117"/>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7DA8B0E-EA8C-4457-9307-54FDAE89FA47}"/>
                </a:ext>
              </a:extLst>
            </p:cNvPr>
            <p:cNvCxnSpPr>
              <a:cxnSpLocks/>
            </p:cNvCxnSpPr>
            <p:nvPr/>
          </p:nvCxnSpPr>
          <p:spPr>
            <a:xfrm>
              <a:off x="6405835" y="2671227"/>
              <a:ext cx="209879"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1E74E49-2950-4412-A15D-77143F9A006D}"/>
                </a:ext>
              </a:extLst>
            </p:cNvPr>
            <p:cNvCxnSpPr>
              <a:cxnSpLocks/>
            </p:cNvCxnSpPr>
            <p:nvPr/>
          </p:nvCxnSpPr>
          <p:spPr>
            <a:xfrm>
              <a:off x="6615714" y="2654864"/>
              <a:ext cx="0" cy="37624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564E778-E7A7-45DA-A822-486D007C3314}"/>
                </a:ext>
              </a:extLst>
            </p:cNvPr>
            <p:cNvCxnSpPr>
              <a:cxnSpLocks/>
            </p:cNvCxnSpPr>
            <p:nvPr/>
          </p:nvCxnSpPr>
          <p:spPr>
            <a:xfrm>
              <a:off x="6596419" y="3031104"/>
              <a:ext cx="495757"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A0867EB-00A2-4EC1-83CC-BA5B34AD2BCC}"/>
                </a:ext>
              </a:extLst>
            </p:cNvPr>
            <p:cNvCxnSpPr>
              <a:cxnSpLocks/>
            </p:cNvCxnSpPr>
            <p:nvPr/>
          </p:nvCxnSpPr>
          <p:spPr>
            <a:xfrm>
              <a:off x="7110761" y="3012040"/>
              <a:ext cx="0" cy="37624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181D85-66E2-42B1-BC2D-9EE489A36C72}"/>
                </a:ext>
              </a:extLst>
            </p:cNvPr>
            <p:cNvCxnSpPr>
              <a:cxnSpLocks/>
            </p:cNvCxnSpPr>
            <p:nvPr/>
          </p:nvCxnSpPr>
          <p:spPr>
            <a:xfrm>
              <a:off x="7092176" y="3388280"/>
              <a:ext cx="495757"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14A986B-1E6D-43EF-8B36-9998FF36459C}"/>
                </a:ext>
              </a:extLst>
            </p:cNvPr>
            <p:cNvCxnSpPr>
              <a:cxnSpLocks/>
            </p:cNvCxnSpPr>
            <p:nvPr/>
          </p:nvCxnSpPr>
          <p:spPr>
            <a:xfrm>
              <a:off x="7587933" y="3369217"/>
              <a:ext cx="0" cy="900686"/>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4AB4DAA-4FD7-431A-8703-196A4AFFE479}"/>
                </a:ext>
              </a:extLst>
            </p:cNvPr>
            <p:cNvCxnSpPr>
              <a:cxnSpLocks/>
            </p:cNvCxnSpPr>
            <p:nvPr/>
          </p:nvCxnSpPr>
          <p:spPr>
            <a:xfrm>
              <a:off x="7568975" y="4288826"/>
              <a:ext cx="495757"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83C58EF-7C1A-4B1B-B25A-1DD91604D179}"/>
                </a:ext>
              </a:extLst>
            </p:cNvPr>
            <p:cNvCxnSpPr>
              <a:cxnSpLocks/>
            </p:cNvCxnSpPr>
            <p:nvPr/>
          </p:nvCxnSpPr>
          <p:spPr>
            <a:xfrm>
              <a:off x="8082268" y="4269903"/>
              <a:ext cx="0" cy="573781"/>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1719330-719C-4870-8592-E52F60B6CE9C}"/>
                </a:ext>
              </a:extLst>
            </p:cNvPr>
            <p:cNvCxnSpPr>
              <a:cxnSpLocks/>
            </p:cNvCxnSpPr>
            <p:nvPr/>
          </p:nvCxnSpPr>
          <p:spPr>
            <a:xfrm>
              <a:off x="8064732" y="4847887"/>
              <a:ext cx="1638856"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A314EC-E57E-4159-A684-8BED4C8D5463}"/>
                </a:ext>
              </a:extLst>
            </p:cNvPr>
            <p:cNvCxnSpPr>
              <a:cxnSpLocks/>
            </p:cNvCxnSpPr>
            <p:nvPr/>
          </p:nvCxnSpPr>
          <p:spPr>
            <a:xfrm>
              <a:off x="9722512" y="4829491"/>
              <a:ext cx="0" cy="239244"/>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1BC19B0-B00A-418A-B4C7-9C3AFFC89D1E}"/>
                </a:ext>
              </a:extLst>
            </p:cNvPr>
            <p:cNvCxnSpPr>
              <a:cxnSpLocks/>
            </p:cNvCxnSpPr>
            <p:nvPr/>
          </p:nvCxnSpPr>
          <p:spPr>
            <a:xfrm>
              <a:off x="9703588" y="5051502"/>
              <a:ext cx="296015"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DC6E2CD-9938-4649-828A-A1ABEACBA331}"/>
                </a:ext>
              </a:extLst>
            </p:cNvPr>
            <p:cNvCxnSpPr>
              <a:cxnSpLocks/>
            </p:cNvCxnSpPr>
            <p:nvPr/>
          </p:nvCxnSpPr>
          <p:spPr>
            <a:xfrm>
              <a:off x="10014808" y="5032241"/>
              <a:ext cx="0" cy="373058"/>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F70140F-CC88-4E84-88F5-0CEE2301BBF7}"/>
                </a:ext>
              </a:extLst>
            </p:cNvPr>
            <p:cNvCxnSpPr>
              <a:cxnSpLocks/>
            </p:cNvCxnSpPr>
            <p:nvPr/>
          </p:nvCxnSpPr>
          <p:spPr>
            <a:xfrm>
              <a:off x="9993522" y="5397864"/>
              <a:ext cx="235189"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F277A56-C6ED-45BC-82DD-DA8D5CF120A0}"/>
                </a:ext>
              </a:extLst>
            </p:cNvPr>
            <p:cNvCxnSpPr>
              <a:cxnSpLocks/>
            </p:cNvCxnSpPr>
            <p:nvPr/>
          </p:nvCxnSpPr>
          <p:spPr>
            <a:xfrm>
              <a:off x="10246280" y="5379280"/>
              <a:ext cx="0" cy="373058"/>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6AC480D-8BD2-4D97-9D8C-9202AF61DFFB}"/>
                </a:ext>
              </a:extLst>
            </p:cNvPr>
            <p:cNvCxnSpPr>
              <a:cxnSpLocks/>
            </p:cNvCxnSpPr>
            <p:nvPr/>
          </p:nvCxnSpPr>
          <p:spPr>
            <a:xfrm>
              <a:off x="10228711" y="5749295"/>
              <a:ext cx="286889" cy="3043"/>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8429E3F-B7DC-40F9-BD02-76F320E057F3}"/>
                </a:ext>
              </a:extLst>
            </p:cNvPr>
            <p:cNvCxnSpPr>
              <a:cxnSpLocks/>
            </p:cNvCxnSpPr>
            <p:nvPr/>
          </p:nvCxnSpPr>
          <p:spPr>
            <a:xfrm>
              <a:off x="10515600" y="5734429"/>
              <a:ext cx="0" cy="373058"/>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FBA22C7-B880-4E50-9A27-6FA73A59C600}"/>
                </a:ext>
              </a:extLst>
            </p:cNvPr>
            <p:cNvCxnSpPr>
              <a:cxnSpLocks/>
            </p:cNvCxnSpPr>
            <p:nvPr/>
          </p:nvCxnSpPr>
          <p:spPr>
            <a:xfrm>
              <a:off x="10498947" y="6100725"/>
              <a:ext cx="508320"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1F0CC65-519A-4484-86E9-9F88BE2B7C5B}"/>
                </a:ext>
              </a:extLst>
            </p:cNvPr>
            <p:cNvCxnSpPr>
              <a:cxnSpLocks/>
            </p:cNvCxnSpPr>
            <p:nvPr/>
          </p:nvCxnSpPr>
          <p:spPr>
            <a:xfrm>
              <a:off x="11024839" y="6082484"/>
              <a:ext cx="0" cy="254448"/>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565500C-921F-4CC9-B506-DB6AB7A99051}"/>
                </a:ext>
              </a:extLst>
            </p:cNvPr>
            <p:cNvCxnSpPr>
              <a:cxnSpLocks/>
            </p:cNvCxnSpPr>
            <p:nvPr/>
          </p:nvCxnSpPr>
          <p:spPr>
            <a:xfrm>
              <a:off x="11007267" y="6319358"/>
              <a:ext cx="262107" cy="0"/>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F1E8B90-F4A3-4C05-B067-0080FE031286}"/>
                </a:ext>
              </a:extLst>
            </p:cNvPr>
            <p:cNvCxnSpPr>
              <a:cxnSpLocks/>
            </p:cNvCxnSpPr>
            <p:nvPr/>
          </p:nvCxnSpPr>
          <p:spPr>
            <a:xfrm>
              <a:off x="11255519" y="6303138"/>
              <a:ext cx="0" cy="418336"/>
            </a:xfrm>
            <a:prstGeom prst="line">
              <a:avLst/>
            </a:prstGeom>
            <a:ln w="38100">
              <a:solidFill>
                <a:srgbClr val="00F00C"/>
              </a:solidFill>
            </a:ln>
          </p:spPr>
          <p:style>
            <a:lnRef idx="1">
              <a:schemeClr val="accent1"/>
            </a:lnRef>
            <a:fillRef idx="0">
              <a:schemeClr val="accent1"/>
            </a:fillRef>
            <a:effectRef idx="0">
              <a:schemeClr val="accent1"/>
            </a:effectRef>
            <a:fontRef idx="minor">
              <a:schemeClr val="tx1"/>
            </a:fontRef>
          </p:style>
        </p:cxnSp>
      </p:grpSp>
      <p:sp>
        <p:nvSpPr>
          <p:cNvPr id="45" name="Frame 44">
            <a:extLst>
              <a:ext uri="{FF2B5EF4-FFF2-40B4-BE49-F238E27FC236}">
                <a16:creationId xmlns:a16="http://schemas.microsoft.com/office/drawing/2014/main" id="{7D2FBC16-EA8E-4CF0-BFD5-86EFE6547584}"/>
              </a:ext>
            </a:extLst>
          </p:cNvPr>
          <p:cNvSpPr/>
          <p:nvPr/>
        </p:nvSpPr>
        <p:spPr>
          <a:xfrm>
            <a:off x="183761" y="3232816"/>
            <a:ext cx="3755810" cy="228840"/>
          </a:xfrm>
          <a:prstGeom prst="frame">
            <a:avLst/>
          </a:prstGeom>
          <a:solidFill>
            <a:srgbClr val="EE0000"/>
          </a:solid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E0000"/>
                </a:solidFill>
              </a:ln>
              <a:solidFill>
                <a:srgbClr val="EE0000"/>
              </a:solidFill>
            </a:endParaRPr>
          </a:p>
        </p:txBody>
      </p:sp>
      <p:sp>
        <p:nvSpPr>
          <p:cNvPr id="91" name="Frame 90">
            <a:extLst>
              <a:ext uri="{FF2B5EF4-FFF2-40B4-BE49-F238E27FC236}">
                <a16:creationId xmlns:a16="http://schemas.microsoft.com/office/drawing/2014/main" id="{E440A560-3419-4A4E-A34E-E62A0E52A7E1}"/>
              </a:ext>
            </a:extLst>
          </p:cNvPr>
          <p:cNvSpPr/>
          <p:nvPr/>
        </p:nvSpPr>
        <p:spPr>
          <a:xfrm>
            <a:off x="183761" y="4500583"/>
            <a:ext cx="3755810" cy="228840"/>
          </a:xfrm>
          <a:prstGeom prst="frame">
            <a:avLst/>
          </a:prstGeom>
          <a:solidFill>
            <a:srgbClr val="EE0000"/>
          </a:solid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E0000"/>
                </a:solidFill>
              </a:ln>
              <a:solidFill>
                <a:srgbClr val="EE0000"/>
              </a:solidFill>
            </a:endParaRPr>
          </a:p>
        </p:txBody>
      </p:sp>
      <p:sp>
        <p:nvSpPr>
          <p:cNvPr id="92" name="Frame 91">
            <a:extLst>
              <a:ext uri="{FF2B5EF4-FFF2-40B4-BE49-F238E27FC236}">
                <a16:creationId xmlns:a16="http://schemas.microsoft.com/office/drawing/2014/main" id="{F40332E6-4D09-4650-BF12-7CF61F76C6DC}"/>
              </a:ext>
            </a:extLst>
          </p:cNvPr>
          <p:cNvSpPr/>
          <p:nvPr/>
        </p:nvSpPr>
        <p:spPr>
          <a:xfrm>
            <a:off x="178047" y="4872372"/>
            <a:ext cx="3755810" cy="228840"/>
          </a:xfrm>
          <a:prstGeom prst="frame">
            <a:avLst/>
          </a:prstGeom>
          <a:solidFill>
            <a:srgbClr val="EE0000"/>
          </a:solid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E0000"/>
                </a:solidFill>
              </a:ln>
              <a:solidFill>
                <a:srgbClr val="EE0000"/>
              </a:solidFill>
            </a:endParaRPr>
          </a:p>
        </p:txBody>
      </p:sp>
      <p:sp>
        <p:nvSpPr>
          <p:cNvPr id="93" name="Frame 92">
            <a:extLst>
              <a:ext uri="{FF2B5EF4-FFF2-40B4-BE49-F238E27FC236}">
                <a16:creationId xmlns:a16="http://schemas.microsoft.com/office/drawing/2014/main" id="{36FE4EC7-9D02-49D8-B947-5ACA9835F7D6}"/>
              </a:ext>
            </a:extLst>
          </p:cNvPr>
          <p:cNvSpPr/>
          <p:nvPr/>
        </p:nvSpPr>
        <p:spPr>
          <a:xfrm>
            <a:off x="178047" y="4138245"/>
            <a:ext cx="3755810" cy="228840"/>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a:extLst>
              <a:ext uri="{FF2B5EF4-FFF2-40B4-BE49-F238E27FC236}">
                <a16:creationId xmlns:a16="http://schemas.microsoft.com/office/drawing/2014/main" id="{93D5626A-7ECC-437D-9CF0-6F5D52B4DA4F}"/>
              </a:ext>
            </a:extLst>
          </p:cNvPr>
          <p:cNvSpPr/>
          <p:nvPr/>
        </p:nvSpPr>
        <p:spPr>
          <a:xfrm>
            <a:off x="178047" y="5576689"/>
            <a:ext cx="3755810" cy="228840"/>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a:extLst>
              <a:ext uri="{FF2B5EF4-FFF2-40B4-BE49-F238E27FC236}">
                <a16:creationId xmlns:a16="http://schemas.microsoft.com/office/drawing/2014/main" id="{62227A5B-F72A-4570-A206-50352227F6CE}"/>
              </a:ext>
            </a:extLst>
          </p:cNvPr>
          <p:cNvSpPr/>
          <p:nvPr/>
        </p:nvSpPr>
        <p:spPr>
          <a:xfrm>
            <a:off x="178047" y="6505222"/>
            <a:ext cx="3755810" cy="228840"/>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Frame 96">
            <a:extLst>
              <a:ext uri="{FF2B5EF4-FFF2-40B4-BE49-F238E27FC236}">
                <a16:creationId xmlns:a16="http://schemas.microsoft.com/office/drawing/2014/main" id="{2EDCA15F-A9FF-4093-9B55-9E42A31EA16F}"/>
              </a:ext>
            </a:extLst>
          </p:cNvPr>
          <p:cNvSpPr/>
          <p:nvPr/>
        </p:nvSpPr>
        <p:spPr>
          <a:xfrm>
            <a:off x="178047" y="5234710"/>
            <a:ext cx="3755810" cy="228840"/>
          </a:xfrm>
          <a:prstGeom prst="fram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a:extLst>
              <a:ext uri="{FF2B5EF4-FFF2-40B4-BE49-F238E27FC236}">
                <a16:creationId xmlns:a16="http://schemas.microsoft.com/office/drawing/2014/main" id="{7DEBD182-5EE4-43E5-B6BD-A5CE8785937E}"/>
              </a:ext>
            </a:extLst>
          </p:cNvPr>
          <p:cNvSpPr/>
          <p:nvPr/>
        </p:nvSpPr>
        <p:spPr>
          <a:xfrm>
            <a:off x="178047" y="5958359"/>
            <a:ext cx="3755810" cy="228840"/>
          </a:xfrm>
          <a:prstGeom prst="fram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918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additive="base">
                                        <p:cTn id="13" dur="500" fill="hold"/>
                                        <p:tgtEl>
                                          <p:spTgt spid="82"/>
                                        </p:tgtEl>
                                        <p:attrNameLst>
                                          <p:attrName>ppt_x</p:attrName>
                                        </p:attrNameLst>
                                      </p:cBhvr>
                                      <p:tavLst>
                                        <p:tav tm="0">
                                          <p:val>
                                            <p:strVal val="#ppt_x"/>
                                          </p:val>
                                        </p:tav>
                                        <p:tav tm="100000">
                                          <p:val>
                                            <p:strVal val="#ppt_x"/>
                                          </p:val>
                                        </p:tav>
                                      </p:tavLst>
                                    </p:anim>
                                    <p:anim calcmode="lin" valueType="num">
                                      <p:cBhvr additive="base">
                                        <p:cTn id="1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anim calcmode="lin" valueType="num">
                                      <p:cBhvr additive="base">
                                        <p:cTn id="29" dur="500" fill="hold"/>
                                        <p:tgtEl>
                                          <p:spTgt spid="91"/>
                                        </p:tgtEl>
                                        <p:attrNameLst>
                                          <p:attrName>ppt_x</p:attrName>
                                        </p:attrNameLst>
                                      </p:cBhvr>
                                      <p:tavLst>
                                        <p:tav tm="0">
                                          <p:val>
                                            <p:strVal val="#ppt_x"/>
                                          </p:val>
                                        </p:tav>
                                        <p:tav tm="100000">
                                          <p:val>
                                            <p:strVal val="#ppt_x"/>
                                          </p:val>
                                        </p:tav>
                                      </p:tavLst>
                                    </p:anim>
                                    <p:anim calcmode="lin" valueType="num">
                                      <p:cBhvr additive="base">
                                        <p:cTn id="30" dur="500" fill="hold"/>
                                        <p:tgtEl>
                                          <p:spTgt spid="9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fill="hold"/>
                                        <p:tgtEl>
                                          <p:spTgt spid="92"/>
                                        </p:tgtEl>
                                        <p:attrNameLst>
                                          <p:attrName>ppt_x</p:attrName>
                                        </p:attrNameLst>
                                      </p:cBhvr>
                                      <p:tavLst>
                                        <p:tav tm="0">
                                          <p:val>
                                            <p:strVal val="#ppt_x"/>
                                          </p:val>
                                        </p:tav>
                                        <p:tav tm="100000">
                                          <p:val>
                                            <p:strVal val="#ppt_x"/>
                                          </p:val>
                                        </p:tav>
                                      </p:tavLst>
                                    </p:anim>
                                    <p:anim calcmode="lin" valueType="num">
                                      <p:cBhvr additive="base">
                                        <p:cTn id="3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5"/>
                                        </p:tgtEl>
                                        <p:attrNameLst>
                                          <p:attrName>ppt_x</p:attrName>
                                        </p:attrNameLst>
                                      </p:cBhvr>
                                      <p:tavLst>
                                        <p:tav tm="0">
                                          <p:val>
                                            <p:strVal val="ppt_x"/>
                                          </p:val>
                                        </p:tav>
                                        <p:tav tm="100000">
                                          <p:val>
                                            <p:strVal val="ppt_x"/>
                                          </p:val>
                                        </p:tav>
                                      </p:tavLst>
                                    </p:anim>
                                    <p:anim calcmode="lin" valueType="num">
                                      <p:cBhvr additive="base">
                                        <p:cTn id="39" dur="500"/>
                                        <p:tgtEl>
                                          <p:spTgt spid="45"/>
                                        </p:tgtEl>
                                        <p:attrNameLst>
                                          <p:attrName>ppt_y</p:attrName>
                                        </p:attrNameLst>
                                      </p:cBhvr>
                                      <p:tavLst>
                                        <p:tav tm="0">
                                          <p:val>
                                            <p:strVal val="ppt_y"/>
                                          </p:val>
                                        </p:tav>
                                        <p:tav tm="100000">
                                          <p:val>
                                            <p:strVal val="1+ppt_h/2"/>
                                          </p:val>
                                        </p:tav>
                                      </p:tavLst>
                                    </p:anim>
                                    <p:set>
                                      <p:cBhvr>
                                        <p:cTn id="40" dur="1" fill="hold">
                                          <p:stCondLst>
                                            <p:cond delay="499"/>
                                          </p:stCondLst>
                                        </p:cTn>
                                        <p:tgtEl>
                                          <p:spTgt spid="45"/>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91"/>
                                        </p:tgtEl>
                                        <p:attrNameLst>
                                          <p:attrName>ppt_x</p:attrName>
                                        </p:attrNameLst>
                                      </p:cBhvr>
                                      <p:tavLst>
                                        <p:tav tm="0">
                                          <p:val>
                                            <p:strVal val="ppt_x"/>
                                          </p:val>
                                        </p:tav>
                                        <p:tav tm="100000">
                                          <p:val>
                                            <p:strVal val="ppt_x"/>
                                          </p:val>
                                        </p:tav>
                                      </p:tavLst>
                                    </p:anim>
                                    <p:anim calcmode="lin" valueType="num">
                                      <p:cBhvr additive="base">
                                        <p:cTn id="43" dur="500"/>
                                        <p:tgtEl>
                                          <p:spTgt spid="91"/>
                                        </p:tgtEl>
                                        <p:attrNameLst>
                                          <p:attrName>ppt_y</p:attrName>
                                        </p:attrNameLst>
                                      </p:cBhvr>
                                      <p:tavLst>
                                        <p:tav tm="0">
                                          <p:val>
                                            <p:strVal val="ppt_y"/>
                                          </p:val>
                                        </p:tav>
                                        <p:tav tm="100000">
                                          <p:val>
                                            <p:strVal val="1+ppt_h/2"/>
                                          </p:val>
                                        </p:tav>
                                      </p:tavLst>
                                    </p:anim>
                                    <p:set>
                                      <p:cBhvr>
                                        <p:cTn id="44" dur="1" fill="hold">
                                          <p:stCondLst>
                                            <p:cond delay="499"/>
                                          </p:stCondLst>
                                        </p:cTn>
                                        <p:tgtEl>
                                          <p:spTgt spid="91"/>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92"/>
                                        </p:tgtEl>
                                        <p:attrNameLst>
                                          <p:attrName>ppt_x</p:attrName>
                                        </p:attrNameLst>
                                      </p:cBhvr>
                                      <p:tavLst>
                                        <p:tav tm="0">
                                          <p:val>
                                            <p:strVal val="ppt_x"/>
                                          </p:val>
                                        </p:tav>
                                        <p:tav tm="100000">
                                          <p:val>
                                            <p:strVal val="ppt_x"/>
                                          </p:val>
                                        </p:tav>
                                      </p:tavLst>
                                    </p:anim>
                                    <p:anim calcmode="lin" valueType="num">
                                      <p:cBhvr additive="base">
                                        <p:cTn id="47" dur="500"/>
                                        <p:tgtEl>
                                          <p:spTgt spid="92"/>
                                        </p:tgtEl>
                                        <p:attrNameLst>
                                          <p:attrName>ppt_y</p:attrName>
                                        </p:attrNameLst>
                                      </p:cBhvr>
                                      <p:tavLst>
                                        <p:tav tm="0">
                                          <p:val>
                                            <p:strVal val="ppt_y"/>
                                          </p:val>
                                        </p:tav>
                                        <p:tav tm="100000">
                                          <p:val>
                                            <p:strVal val="1+ppt_h/2"/>
                                          </p:val>
                                        </p:tav>
                                      </p:tavLst>
                                    </p:anim>
                                    <p:set>
                                      <p:cBhvr>
                                        <p:cTn id="48" dur="1" fill="hold">
                                          <p:stCondLst>
                                            <p:cond delay="499"/>
                                          </p:stCondLst>
                                        </p:cTn>
                                        <p:tgtEl>
                                          <p:spTgt spid="9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anim calcmode="lin" valueType="num">
                                      <p:cBhvr additive="base">
                                        <p:cTn id="53" dur="500" fill="hold"/>
                                        <p:tgtEl>
                                          <p:spTgt spid="93"/>
                                        </p:tgtEl>
                                        <p:attrNameLst>
                                          <p:attrName>ppt_x</p:attrName>
                                        </p:attrNameLst>
                                      </p:cBhvr>
                                      <p:tavLst>
                                        <p:tav tm="0">
                                          <p:val>
                                            <p:strVal val="#ppt_x"/>
                                          </p:val>
                                        </p:tav>
                                        <p:tav tm="100000">
                                          <p:val>
                                            <p:strVal val="#ppt_x"/>
                                          </p:val>
                                        </p:tav>
                                      </p:tavLst>
                                    </p:anim>
                                    <p:anim calcmode="lin" valueType="num">
                                      <p:cBhvr additive="base">
                                        <p:cTn id="54" dur="500" fill="hold"/>
                                        <p:tgtEl>
                                          <p:spTgt spid="9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4"/>
                                        </p:tgtEl>
                                        <p:attrNameLst>
                                          <p:attrName>style.visibility</p:attrName>
                                        </p:attrNameLst>
                                      </p:cBhvr>
                                      <p:to>
                                        <p:strVal val="visible"/>
                                      </p:to>
                                    </p:set>
                                    <p:anim calcmode="lin" valueType="num">
                                      <p:cBhvr additive="base">
                                        <p:cTn id="57" dur="500" fill="hold"/>
                                        <p:tgtEl>
                                          <p:spTgt spid="94"/>
                                        </p:tgtEl>
                                        <p:attrNameLst>
                                          <p:attrName>ppt_x</p:attrName>
                                        </p:attrNameLst>
                                      </p:cBhvr>
                                      <p:tavLst>
                                        <p:tav tm="0">
                                          <p:val>
                                            <p:strVal val="#ppt_x"/>
                                          </p:val>
                                        </p:tav>
                                        <p:tav tm="100000">
                                          <p:val>
                                            <p:strVal val="#ppt_x"/>
                                          </p:val>
                                        </p:tav>
                                      </p:tavLst>
                                    </p:anim>
                                    <p:anim calcmode="lin" valueType="num">
                                      <p:cBhvr additive="base">
                                        <p:cTn id="58" dur="500" fill="hold"/>
                                        <p:tgtEl>
                                          <p:spTgt spid="9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additive="base">
                                        <p:cTn id="61" dur="500" fill="hold"/>
                                        <p:tgtEl>
                                          <p:spTgt spid="95"/>
                                        </p:tgtEl>
                                        <p:attrNameLst>
                                          <p:attrName>ppt_x</p:attrName>
                                        </p:attrNameLst>
                                      </p:cBhvr>
                                      <p:tavLst>
                                        <p:tav tm="0">
                                          <p:val>
                                            <p:strVal val="#ppt_x"/>
                                          </p:val>
                                        </p:tav>
                                        <p:tav tm="100000">
                                          <p:val>
                                            <p:strVal val="#ppt_x"/>
                                          </p:val>
                                        </p:tav>
                                      </p:tavLst>
                                    </p:anim>
                                    <p:anim calcmode="lin" valueType="num">
                                      <p:cBhvr additive="base">
                                        <p:cTn id="6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93"/>
                                        </p:tgtEl>
                                        <p:attrNameLst>
                                          <p:attrName>ppt_x</p:attrName>
                                        </p:attrNameLst>
                                      </p:cBhvr>
                                      <p:tavLst>
                                        <p:tav tm="0">
                                          <p:val>
                                            <p:strVal val="ppt_x"/>
                                          </p:val>
                                        </p:tav>
                                        <p:tav tm="100000">
                                          <p:val>
                                            <p:strVal val="ppt_x"/>
                                          </p:val>
                                        </p:tav>
                                      </p:tavLst>
                                    </p:anim>
                                    <p:anim calcmode="lin" valueType="num">
                                      <p:cBhvr additive="base">
                                        <p:cTn id="67" dur="500"/>
                                        <p:tgtEl>
                                          <p:spTgt spid="93"/>
                                        </p:tgtEl>
                                        <p:attrNameLst>
                                          <p:attrName>ppt_y</p:attrName>
                                        </p:attrNameLst>
                                      </p:cBhvr>
                                      <p:tavLst>
                                        <p:tav tm="0">
                                          <p:val>
                                            <p:strVal val="ppt_y"/>
                                          </p:val>
                                        </p:tav>
                                        <p:tav tm="100000">
                                          <p:val>
                                            <p:strVal val="1+ppt_h/2"/>
                                          </p:val>
                                        </p:tav>
                                      </p:tavLst>
                                    </p:anim>
                                    <p:set>
                                      <p:cBhvr>
                                        <p:cTn id="68" dur="1" fill="hold">
                                          <p:stCondLst>
                                            <p:cond delay="499"/>
                                          </p:stCondLst>
                                        </p:cTn>
                                        <p:tgtEl>
                                          <p:spTgt spid="93"/>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94"/>
                                        </p:tgtEl>
                                        <p:attrNameLst>
                                          <p:attrName>ppt_x</p:attrName>
                                        </p:attrNameLst>
                                      </p:cBhvr>
                                      <p:tavLst>
                                        <p:tav tm="0">
                                          <p:val>
                                            <p:strVal val="ppt_x"/>
                                          </p:val>
                                        </p:tav>
                                        <p:tav tm="100000">
                                          <p:val>
                                            <p:strVal val="ppt_x"/>
                                          </p:val>
                                        </p:tav>
                                      </p:tavLst>
                                    </p:anim>
                                    <p:anim calcmode="lin" valueType="num">
                                      <p:cBhvr additive="base">
                                        <p:cTn id="71" dur="500"/>
                                        <p:tgtEl>
                                          <p:spTgt spid="94"/>
                                        </p:tgtEl>
                                        <p:attrNameLst>
                                          <p:attrName>ppt_y</p:attrName>
                                        </p:attrNameLst>
                                      </p:cBhvr>
                                      <p:tavLst>
                                        <p:tav tm="0">
                                          <p:val>
                                            <p:strVal val="ppt_y"/>
                                          </p:val>
                                        </p:tav>
                                        <p:tav tm="100000">
                                          <p:val>
                                            <p:strVal val="1+ppt_h/2"/>
                                          </p:val>
                                        </p:tav>
                                      </p:tavLst>
                                    </p:anim>
                                    <p:set>
                                      <p:cBhvr>
                                        <p:cTn id="72" dur="1" fill="hold">
                                          <p:stCondLst>
                                            <p:cond delay="499"/>
                                          </p:stCondLst>
                                        </p:cTn>
                                        <p:tgtEl>
                                          <p:spTgt spid="94"/>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95"/>
                                        </p:tgtEl>
                                        <p:attrNameLst>
                                          <p:attrName>ppt_x</p:attrName>
                                        </p:attrNameLst>
                                      </p:cBhvr>
                                      <p:tavLst>
                                        <p:tav tm="0">
                                          <p:val>
                                            <p:strVal val="ppt_x"/>
                                          </p:val>
                                        </p:tav>
                                        <p:tav tm="100000">
                                          <p:val>
                                            <p:strVal val="ppt_x"/>
                                          </p:val>
                                        </p:tav>
                                      </p:tavLst>
                                    </p:anim>
                                    <p:anim calcmode="lin" valueType="num">
                                      <p:cBhvr additive="base">
                                        <p:cTn id="75" dur="500"/>
                                        <p:tgtEl>
                                          <p:spTgt spid="95"/>
                                        </p:tgtEl>
                                        <p:attrNameLst>
                                          <p:attrName>ppt_y</p:attrName>
                                        </p:attrNameLst>
                                      </p:cBhvr>
                                      <p:tavLst>
                                        <p:tav tm="0">
                                          <p:val>
                                            <p:strVal val="ppt_y"/>
                                          </p:val>
                                        </p:tav>
                                        <p:tav tm="100000">
                                          <p:val>
                                            <p:strVal val="1+ppt_h/2"/>
                                          </p:val>
                                        </p:tav>
                                      </p:tavLst>
                                    </p:anim>
                                    <p:set>
                                      <p:cBhvr>
                                        <p:cTn id="76" dur="1" fill="hold">
                                          <p:stCondLst>
                                            <p:cond delay="499"/>
                                          </p:stCondLst>
                                        </p:cTn>
                                        <p:tgtEl>
                                          <p:spTgt spid="9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97"/>
                                        </p:tgtEl>
                                        <p:attrNameLst>
                                          <p:attrName>style.visibility</p:attrName>
                                        </p:attrNameLst>
                                      </p:cBhvr>
                                      <p:to>
                                        <p:strVal val="visible"/>
                                      </p:to>
                                    </p:set>
                                    <p:anim calcmode="lin" valueType="num">
                                      <p:cBhvr additive="base">
                                        <p:cTn id="81" dur="500" fill="hold"/>
                                        <p:tgtEl>
                                          <p:spTgt spid="97"/>
                                        </p:tgtEl>
                                        <p:attrNameLst>
                                          <p:attrName>ppt_x</p:attrName>
                                        </p:attrNameLst>
                                      </p:cBhvr>
                                      <p:tavLst>
                                        <p:tav tm="0">
                                          <p:val>
                                            <p:strVal val="#ppt_x"/>
                                          </p:val>
                                        </p:tav>
                                        <p:tav tm="100000">
                                          <p:val>
                                            <p:strVal val="#ppt_x"/>
                                          </p:val>
                                        </p:tav>
                                      </p:tavLst>
                                    </p:anim>
                                    <p:anim calcmode="lin" valueType="num">
                                      <p:cBhvr additive="base">
                                        <p:cTn id="82" dur="500" fill="hold"/>
                                        <p:tgtEl>
                                          <p:spTgt spid="9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98"/>
                                        </p:tgtEl>
                                        <p:attrNameLst>
                                          <p:attrName>style.visibility</p:attrName>
                                        </p:attrNameLst>
                                      </p:cBhvr>
                                      <p:to>
                                        <p:strVal val="visible"/>
                                      </p:to>
                                    </p:set>
                                    <p:anim calcmode="lin" valueType="num">
                                      <p:cBhvr additive="base">
                                        <p:cTn id="85" dur="500" fill="hold"/>
                                        <p:tgtEl>
                                          <p:spTgt spid="98"/>
                                        </p:tgtEl>
                                        <p:attrNameLst>
                                          <p:attrName>ppt_x</p:attrName>
                                        </p:attrNameLst>
                                      </p:cBhvr>
                                      <p:tavLst>
                                        <p:tav tm="0">
                                          <p:val>
                                            <p:strVal val="#ppt_x"/>
                                          </p:val>
                                        </p:tav>
                                        <p:tav tm="100000">
                                          <p:val>
                                            <p:strVal val="#ppt_x"/>
                                          </p:val>
                                        </p:tav>
                                      </p:tavLst>
                                    </p:anim>
                                    <p:anim calcmode="lin" valueType="num">
                                      <p:cBhvr additive="base">
                                        <p:cTn id="86"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7" grpId="0" animBg="1"/>
      <p:bldP spid="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D305-4DEF-4574-88D8-A81BF1DCA3EE}"/>
              </a:ext>
            </a:extLst>
          </p:cNvPr>
          <p:cNvSpPr>
            <a:spLocks noGrp="1"/>
          </p:cNvSpPr>
          <p:nvPr>
            <p:ph type="title"/>
          </p:nvPr>
        </p:nvSpPr>
        <p:spPr/>
        <p:txBody>
          <a:bodyPr/>
          <a:lstStyle/>
          <a:p>
            <a:r>
              <a:rPr lang="en-US" dirty="0">
                <a:cs typeface="Calibri Light"/>
              </a:rPr>
              <a:t>Testing</a:t>
            </a:r>
            <a:endParaRPr lang="en-US" dirty="0"/>
          </a:p>
        </p:txBody>
      </p:sp>
      <p:sp>
        <p:nvSpPr>
          <p:cNvPr id="3" name="Text Placeholder 2">
            <a:extLst>
              <a:ext uri="{FF2B5EF4-FFF2-40B4-BE49-F238E27FC236}">
                <a16:creationId xmlns:a16="http://schemas.microsoft.com/office/drawing/2014/main" id="{AC931924-1524-4666-9BF3-BCEE01AECD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722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D3D1BDC-F07C-4B75-B25F-86764E0FCECC}"/>
              </a:ext>
            </a:extLst>
          </p:cNvPr>
          <p:cNvSpPr txBox="1">
            <a:spLocks/>
          </p:cNvSpPr>
          <p:nvPr/>
        </p:nvSpPr>
        <p:spPr>
          <a:xfrm>
            <a:off x="124408" y="1363758"/>
            <a:ext cx="11823441" cy="52003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06C1A"/>
                </a:solidFill>
              </a:rPr>
              <a:t>Whiffletree </a:t>
            </a:r>
          </a:p>
          <a:p>
            <a:r>
              <a:rPr lang="en-US" dirty="0">
                <a:solidFill>
                  <a:srgbClr val="F06C1A"/>
                </a:solidFill>
              </a:rPr>
              <a:t>Static Thrust </a:t>
            </a:r>
            <a:endParaRPr lang="en-US" dirty="0">
              <a:solidFill>
                <a:srgbClr val="F06C1A"/>
              </a:solidFill>
              <a:cs typeface="Calibri"/>
            </a:endParaRPr>
          </a:p>
          <a:p>
            <a:r>
              <a:rPr lang="en-US" dirty="0">
                <a:solidFill>
                  <a:srgbClr val="F06C1A"/>
                </a:solidFill>
              </a:rPr>
              <a:t>Controls </a:t>
            </a:r>
            <a:endParaRPr lang="en-US" dirty="0">
              <a:solidFill>
                <a:srgbClr val="F06C1A"/>
              </a:solidFill>
              <a:cs typeface="Calibri"/>
            </a:endParaRPr>
          </a:p>
          <a:p>
            <a:r>
              <a:rPr lang="en-US" dirty="0">
                <a:solidFill>
                  <a:schemeClr val="bg2">
                    <a:lumMod val="90000"/>
                  </a:schemeClr>
                </a:solidFill>
              </a:rPr>
              <a:t>Power and endurance</a:t>
            </a:r>
            <a:endParaRPr lang="en-US" dirty="0">
              <a:solidFill>
                <a:schemeClr val="bg2">
                  <a:lumMod val="90000"/>
                </a:schemeClr>
              </a:solidFill>
              <a:cs typeface="Calibri"/>
            </a:endParaRPr>
          </a:p>
          <a:p>
            <a:r>
              <a:rPr lang="en-US" dirty="0">
                <a:solidFill>
                  <a:srgbClr val="F06C1A"/>
                </a:solidFill>
              </a:rPr>
              <a:t>Flight Test</a:t>
            </a:r>
            <a:endParaRPr lang="en-US" dirty="0">
              <a:solidFill>
                <a:srgbClr val="F06C1A"/>
              </a:solidFill>
              <a:cs typeface="Calibri"/>
            </a:endParaRPr>
          </a:p>
          <a:p>
            <a:pPr lvl="1"/>
            <a:r>
              <a:rPr lang="en-US" dirty="0">
                <a:solidFill>
                  <a:srgbClr val="F06C1A"/>
                </a:solidFill>
                <a:cs typeface="Calibri"/>
              </a:rPr>
              <a:t>Flight test readiness (Glide test)</a:t>
            </a:r>
          </a:p>
          <a:p>
            <a:r>
              <a:rPr lang="en-US" dirty="0">
                <a:solidFill>
                  <a:schemeClr val="bg2">
                    <a:lumMod val="90000"/>
                  </a:schemeClr>
                </a:solidFill>
              </a:rPr>
              <a:t>FADS</a:t>
            </a:r>
            <a:endParaRPr lang="en-US" dirty="0">
              <a:solidFill>
                <a:schemeClr val="bg2">
                  <a:lumMod val="90000"/>
                </a:schemeClr>
              </a:solidFill>
              <a:cs typeface="Calibri"/>
            </a:endParaRPr>
          </a:p>
        </p:txBody>
      </p:sp>
      <p:sp>
        <p:nvSpPr>
          <p:cNvPr id="2" name="Title 1">
            <a:extLst>
              <a:ext uri="{FF2B5EF4-FFF2-40B4-BE49-F238E27FC236}">
                <a16:creationId xmlns:a16="http://schemas.microsoft.com/office/drawing/2014/main" id="{E5384F59-83D0-4166-BD82-EA468D2BDAB3}"/>
              </a:ext>
            </a:extLst>
          </p:cNvPr>
          <p:cNvSpPr>
            <a:spLocks noGrp="1"/>
          </p:cNvSpPr>
          <p:nvPr>
            <p:ph type="title"/>
          </p:nvPr>
        </p:nvSpPr>
        <p:spPr/>
        <p:txBody>
          <a:bodyPr/>
          <a:lstStyle/>
          <a:p>
            <a:r>
              <a:rPr lang="en-US" dirty="0"/>
              <a:t>Test Overview</a:t>
            </a:r>
          </a:p>
        </p:txBody>
      </p:sp>
      <p:sp>
        <p:nvSpPr>
          <p:cNvPr id="3" name="Content Placeholder 2">
            <a:extLst>
              <a:ext uri="{FF2B5EF4-FFF2-40B4-BE49-F238E27FC236}">
                <a16:creationId xmlns:a16="http://schemas.microsoft.com/office/drawing/2014/main" id="{A6ECE6A0-0900-42D7-BE50-0E6DD50C6939}"/>
              </a:ext>
            </a:extLst>
          </p:cNvPr>
          <p:cNvSpPr>
            <a:spLocks noGrp="1"/>
          </p:cNvSpPr>
          <p:nvPr>
            <p:ph idx="1"/>
          </p:nvPr>
        </p:nvSpPr>
        <p:spPr>
          <a:xfrm>
            <a:off x="124407" y="1363758"/>
            <a:ext cx="11823441" cy="5200328"/>
          </a:xfrm>
        </p:spPr>
        <p:txBody>
          <a:bodyPr vert="horz" lIns="91440" tIns="45720" rIns="91440" bIns="45720" rtlCol="0" anchor="t">
            <a:normAutofit/>
          </a:bodyPr>
          <a:lstStyle/>
          <a:p>
            <a:r>
              <a:rPr lang="en-US" dirty="0"/>
              <a:t>Whiffletree </a:t>
            </a:r>
          </a:p>
          <a:p>
            <a:r>
              <a:rPr lang="en-US" dirty="0"/>
              <a:t>Static Thrust </a:t>
            </a:r>
            <a:endParaRPr lang="en-US" dirty="0">
              <a:cs typeface="Calibri"/>
            </a:endParaRPr>
          </a:p>
          <a:p>
            <a:r>
              <a:rPr lang="en-US" dirty="0"/>
              <a:t>Controls </a:t>
            </a:r>
            <a:endParaRPr lang="en-US" dirty="0">
              <a:cs typeface="Calibri"/>
            </a:endParaRPr>
          </a:p>
          <a:p>
            <a:r>
              <a:rPr lang="en-US" dirty="0"/>
              <a:t>Power and endurance</a:t>
            </a:r>
            <a:endParaRPr lang="en-US" dirty="0">
              <a:cs typeface="Calibri"/>
            </a:endParaRPr>
          </a:p>
          <a:p>
            <a:r>
              <a:rPr lang="en-US" dirty="0"/>
              <a:t>Flight Test</a:t>
            </a:r>
            <a:endParaRPr lang="en-US" dirty="0">
              <a:cs typeface="Calibri"/>
            </a:endParaRPr>
          </a:p>
          <a:p>
            <a:pPr lvl="1"/>
            <a:r>
              <a:rPr lang="en-US" dirty="0">
                <a:cs typeface="Calibri"/>
              </a:rPr>
              <a:t>Flight test readiness (Glide test)</a:t>
            </a:r>
          </a:p>
          <a:p>
            <a:r>
              <a:rPr lang="en-US" dirty="0"/>
              <a:t>FADS</a:t>
            </a:r>
            <a:endParaRPr lang="en-US" dirty="0">
              <a:cs typeface="Calibri"/>
            </a:endParaRPr>
          </a:p>
        </p:txBody>
      </p:sp>
      <p:sp>
        <p:nvSpPr>
          <p:cNvPr id="4" name="Slide Number Placeholder 3">
            <a:extLst>
              <a:ext uri="{FF2B5EF4-FFF2-40B4-BE49-F238E27FC236}">
                <a16:creationId xmlns:a16="http://schemas.microsoft.com/office/drawing/2014/main" id="{8C4AC4C9-5096-4293-8E80-6D4E36F65C24}"/>
              </a:ext>
            </a:extLst>
          </p:cNvPr>
          <p:cNvSpPr>
            <a:spLocks noGrp="1"/>
          </p:cNvSpPr>
          <p:nvPr>
            <p:ph type="sldNum" sz="quarter" idx="12"/>
          </p:nvPr>
        </p:nvSpPr>
        <p:spPr/>
        <p:txBody>
          <a:bodyPr/>
          <a:lstStyle/>
          <a:p>
            <a:fld id="{48F63A3B-78C7-47BE-AE5E-E10140E04643}" type="slidenum">
              <a:rPr lang="en-US" smtClean="0"/>
              <a:t>15</a:t>
            </a:fld>
            <a:endParaRPr lang="en-US" dirty="0"/>
          </a:p>
        </p:txBody>
      </p:sp>
      <p:pic>
        <p:nvPicPr>
          <p:cNvPr id="5" name="Google Shape;82;p15">
            <a:hlinkClick r:id="rId2" action="ppaction://hlinksldjump"/>
            <a:extLst>
              <a:ext uri="{FF2B5EF4-FFF2-40B4-BE49-F238E27FC236}">
                <a16:creationId xmlns:a16="http://schemas.microsoft.com/office/drawing/2014/main" id="{FFD49AB8-2B39-43DC-973C-46878DF93E27}"/>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9722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xEl>
                                              <p:pRg st="6" end="6"/>
                                            </p:txEl>
                                          </p:spTgt>
                                        </p:tgtEl>
                                      </p:cBhvr>
                                    </p:animEffect>
                                    <p:set>
                                      <p:cBhvr>
                                        <p:cTn id="25"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B87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p:txBody>
          <a:bodyPr/>
          <a:lstStyle/>
          <a:p>
            <a:r>
              <a:rPr lang="en-US" dirty="0"/>
              <a:t>Whiffletree Test</a:t>
            </a:r>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p:txBody>
          <a:bodyPr vert="horz" lIns="91440" tIns="45720" rIns="91440" bIns="45720" rtlCol="0" anchor="t">
            <a:normAutofit/>
          </a:bodyPr>
          <a:lstStyle/>
          <a:p>
            <a:r>
              <a:rPr lang="en-US" dirty="0"/>
              <a:t>Verifying: </a:t>
            </a:r>
            <a:r>
              <a:rPr lang="en-US" dirty="0">
                <a:ea typeface="+mn-lt"/>
                <a:cs typeface="+mn-lt"/>
              </a:rPr>
              <a:t>stress models and finite element analysis</a:t>
            </a:r>
          </a:p>
          <a:p>
            <a:r>
              <a:rPr lang="en-US" dirty="0"/>
              <a:t>Validating: </a:t>
            </a:r>
            <a:r>
              <a:rPr lang="en-US" dirty="0">
                <a:ea typeface="+mn-lt"/>
                <a:cs typeface="+mn-lt"/>
              </a:rPr>
              <a:t>ability to withstand expected aerodynamic loads, survivability </a:t>
            </a:r>
            <a:r>
              <a:rPr lang="en-US">
                <a:ea typeface="+mn-lt"/>
                <a:cs typeface="+mn-lt"/>
              </a:rPr>
              <a:t>requirement</a:t>
            </a:r>
            <a:endParaRPr lang="en-US" dirty="0">
              <a:ea typeface="+mn-lt"/>
              <a:cs typeface="+mn-lt"/>
            </a:endParaRPr>
          </a:p>
          <a:p>
            <a:endParaRPr lang="en-US" dirty="0">
              <a:cs typeface="Calibri"/>
            </a:endParaRPr>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26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0B00-52C5-49D9-BE06-5B5262A248B7}"/>
              </a:ext>
            </a:extLst>
          </p:cNvPr>
          <p:cNvSpPr>
            <a:spLocks noGrp="1"/>
          </p:cNvSpPr>
          <p:nvPr>
            <p:ph type="title"/>
          </p:nvPr>
        </p:nvSpPr>
        <p:spPr/>
        <p:txBody>
          <a:bodyPr/>
          <a:lstStyle/>
          <a:p>
            <a:r>
              <a:rPr lang="en-US" dirty="0"/>
              <a:t>Whiffletree Test </a:t>
            </a:r>
            <a:r>
              <a:rPr lang="en-US"/>
              <a:t>Setup</a:t>
            </a:r>
            <a:r>
              <a:rPr lang="en-US" dirty="0"/>
              <a:t> and Procedure</a:t>
            </a:r>
          </a:p>
        </p:txBody>
      </p:sp>
      <p:pic>
        <p:nvPicPr>
          <p:cNvPr id="6" name="Content Placeholder 5">
            <a:extLst>
              <a:ext uri="{FF2B5EF4-FFF2-40B4-BE49-F238E27FC236}">
                <a16:creationId xmlns:a16="http://schemas.microsoft.com/office/drawing/2014/main" id="{6E7F4BE6-E6CA-449A-842B-7BB355126052}"/>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2395" r="7742"/>
          <a:stretch/>
        </p:blipFill>
        <p:spPr>
          <a:xfrm rot="5400000">
            <a:off x="7177192" y="1971961"/>
            <a:ext cx="5654254" cy="3529997"/>
          </a:xfrm>
        </p:spPr>
      </p:pic>
      <p:sp>
        <p:nvSpPr>
          <p:cNvPr id="4" name="Slide Number Placeholder 3">
            <a:extLst>
              <a:ext uri="{FF2B5EF4-FFF2-40B4-BE49-F238E27FC236}">
                <a16:creationId xmlns:a16="http://schemas.microsoft.com/office/drawing/2014/main" id="{E480A0F6-6F22-4B18-B2D6-B4C34725AC0D}"/>
              </a:ext>
            </a:extLst>
          </p:cNvPr>
          <p:cNvSpPr>
            <a:spLocks noGrp="1"/>
          </p:cNvSpPr>
          <p:nvPr>
            <p:ph type="sldNum" sz="quarter" idx="12"/>
          </p:nvPr>
        </p:nvSpPr>
        <p:spPr/>
        <p:txBody>
          <a:bodyPr/>
          <a:lstStyle/>
          <a:p>
            <a:fld id="{48F63A3B-78C7-47BE-AE5E-E10140E04643}" type="slidenum">
              <a:rPr lang="en-US" smtClean="0"/>
              <a:t>17</a:t>
            </a:fld>
            <a:endParaRPr lang="en-US" dirty="0"/>
          </a:p>
        </p:txBody>
      </p:sp>
      <p:sp>
        <p:nvSpPr>
          <p:cNvPr id="7" name="Content Placeholder 2">
            <a:extLst>
              <a:ext uri="{FF2B5EF4-FFF2-40B4-BE49-F238E27FC236}">
                <a16:creationId xmlns:a16="http://schemas.microsoft.com/office/drawing/2014/main" id="{3A42F7D5-2B8E-429D-96E1-E837958C5906}"/>
              </a:ext>
            </a:extLst>
          </p:cNvPr>
          <p:cNvSpPr txBox="1">
            <a:spLocks/>
          </p:cNvSpPr>
          <p:nvPr/>
        </p:nvSpPr>
        <p:spPr>
          <a:xfrm>
            <a:off x="124409" y="1363758"/>
            <a:ext cx="7922312" cy="52003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Whiffletree used in ASEN 2001</a:t>
            </a:r>
          </a:p>
          <a:p>
            <a:pPr lvl="1"/>
            <a:r>
              <a:rPr lang="en-US" dirty="0"/>
              <a:t>Straps placed on ribs</a:t>
            </a:r>
          </a:p>
          <a:p>
            <a:pPr lvl="1"/>
            <a:r>
              <a:rPr lang="en-US" dirty="0"/>
              <a:t>Whiffletree assembled so weight is distributed close to expected aerodynamic loading conditions</a:t>
            </a:r>
            <a:br>
              <a:rPr lang="en-US" dirty="0"/>
            </a:br>
            <a:endParaRPr lang="en-US" dirty="0"/>
          </a:p>
          <a:p>
            <a:r>
              <a:rPr lang="en-US" dirty="0"/>
              <a:t>Added weight in 5/2.5 </a:t>
            </a:r>
            <a:r>
              <a:rPr lang="en-US" dirty="0" err="1"/>
              <a:t>lb</a:t>
            </a:r>
            <a:r>
              <a:rPr lang="en-US" dirty="0"/>
              <a:t> increments</a:t>
            </a:r>
          </a:p>
          <a:p>
            <a:pPr lvl="1"/>
            <a:r>
              <a:rPr lang="en-US" dirty="0"/>
              <a:t>For top wing, to failure</a:t>
            </a:r>
          </a:p>
          <a:p>
            <a:pPr lvl="1"/>
            <a:r>
              <a:rPr lang="en-US" dirty="0"/>
              <a:t>For bottom wing, until bucket was full</a:t>
            </a:r>
          </a:p>
          <a:p>
            <a:pPr lvl="1"/>
            <a:endParaRPr lang="en-US" dirty="0"/>
          </a:p>
          <a:p>
            <a:r>
              <a:rPr lang="en-US" dirty="0"/>
              <a:t>Safety Considerations</a:t>
            </a:r>
          </a:p>
          <a:p>
            <a:pPr lvl="1"/>
            <a:r>
              <a:rPr lang="en-US" dirty="0"/>
              <a:t>Safety goggles</a:t>
            </a:r>
          </a:p>
          <a:p>
            <a:pPr lvl="1"/>
            <a:r>
              <a:rPr lang="en-US" dirty="0"/>
              <a:t>Floor protection</a:t>
            </a:r>
          </a:p>
          <a:p>
            <a:pPr lvl="1"/>
            <a:r>
              <a:rPr lang="en-US" dirty="0"/>
              <a:t>Kept all team members away from testing setup</a:t>
            </a:r>
          </a:p>
          <a:p>
            <a:pPr lvl="1"/>
            <a:endParaRPr lang="en-US" dirty="0"/>
          </a:p>
          <a:p>
            <a:pPr marL="457200" lvl="1" indent="0">
              <a:buNone/>
            </a:pPr>
            <a:endParaRPr lang="en-US" dirty="0"/>
          </a:p>
        </p:txBody>
      </p:sp>
      <p:pic>
        <p:nvPicPr>
          <p:cNvPr id="8" name="Google Shape;82;p15">
            <a:hlinkClick r:id="rId3" action="ppaction://hlinksldjump"/>
            <a:extLst>
              <a:ext uri="{FF2B5EF4-FFF2-40B4-BE49-F238E27FC236}">
                <a16:creationId xmlns:a16="http://schemas.microsoft.com/office/drawing/2014/main" id="{CF7022C3-BC6F-4899-A55F-1495BD7B004E}"/>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2145396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AC8D-C95D-42C1-8B91-5EECFA90C16D}"/>
              </a:ext>
            </a:extLst>
          </p:cNvPr>
          <p:cNvSpPr>
            <a:spLocks noGrp="1"/>
          </p:cNvSpPr>
          <p:nvPr>
            <p:ph type="title"/>
          </p:nvPr>
        </p:nvSpPr>
        <p:spPr/>
        <p:txBody>
          <a:bodyPr/>
          <a:lstStyle/>
          <a:p>
            <a:r>
              <a:rPr lang="en-US" dirty="0"/>
              <a:t>Whiffletree Results</a:t>
            </a:r>
          </a:p>
        </p:txBody>
      </p:sp>
      <p:sp>
        <p:nvSpPr>
          <p:cNvPr id="3" name="Content Placeholder 2">
            <a:extLst>
              <a:ext uri="{FF2B5EF4-FFF2-40B4-BE49-F238E27FC236}">
                <a16:creationId xmlns:a16="http://schemas.microsoft.com/office/drawing/2014/main" id="{D701E40B-6C88-456A-9564-D21E1089F41F}"/>
              </a:ext>
            </a:extLst>
          </p:cNvPr>
          <p:cNvSpPr>
            <a:spLocks noGrp="1"/>
          </p:cNvSpPr>
          <p:nvPr>
            <p:ph idx="1"/>
          </p:nvPr>
        </p:nvSpPr>
        <p:spPr>
          <a:xfrm>
            <a:off x="60667" y="3891355"/>
            <a:ext cx="13741394" cy="2039544"/>
          </a:xfrm>
        </p:spPr>
        <p:txBody>
          <a:bodyPr numCol="2" spcCol="1005840">
            <a:normAutofit/>
          </a:bodyPr>
          <a:lstStyle/>
          <a:p>
            <a:pPr marL="0" indent="0">
              <a:buNone/>
            </a:pPr>
            <a:r>
              <a:rPr lang="en-US" dirty="0"/>
              <a:t>Top (Swept) wing:</a:t>
            </a:r>
          </a:p>
          <a:p>
            <a:pPr lvl="1"/>
            <a:r>
              <a:rPr lang="en-US" dirty="0"/>
              <a:t>Max Load: 70lb </a:t>
            </a:r>
          </a:p>
          <a:p>
            <a:pPr lvl="1"/>
            <a:r>
              <a:rPr lang="en-US" dirty="0"/>
              <a:t>Failure Mode: trailing edge bent </a:t>
            </a:r>
            <a:br>
              <a:rPr lang="en-US" dirty="0"/>
            </a:br>
            <a:r>
              <a:rPr lang="en-US" dirty="0"/>
              <a:t>downwards</a:t>
            </a:r>
          </a:p>
          <a:p>
            <a:pPr marL="0" indent="0">
              <a:buNone/>
            </a:pPr>
            <a:r>
              <a:rPr lang="en-US" dirty="0"/>
              <a:t>  Bottom (Straight) wing</a:t>
            </a:r>
          </a:p>
          <a:p>
            <a:pPr lvl="1"/>
            <a:r>
              <a:rPr lang="en-US" dirty="0"/>
              <a:t>Max Load: 65lbs</a:t>
            </a:r>
          </a:p>
          <a:p>
            <a:pPr lvl="1"/>
            <a:r>
              <a:rPr lang="en-US" dirty="0"/>
              <a:t>Failure Mode: 3 middle ribs </a:t>
            </a:r>
          </a:p>
        </p:txBody>
      </p:sp>
      <p:sp>
        <p:nvSpPr>
          <p:cNvPr id="4" name="Slide Number Placeholder 3">
            <a:extLst>
              <a:ext uri="{FF2B5EF4-FFF2-40B4-BE49-F238E27FC236}">
                <a16:creationId xmlns:a16="http://schemas.microsoft.com/office/drawing/2014/main" id="{7D30536B-84D8-418F-900C-6D3770239583}"/>
              </a:ext>
            </a:extLst>
          </p:cNvPr>
          <p:cNvSpPr>
            <a:spLocks noGrp="1"/>
          </p:cNvSpPr>
          <p:nvPr>
            <p:ph type="sldNum" sz="quarter" idx="12"/>
          </p:nvPr>
        </p:nvSpPr>
        <p:spPr/>
        <p:txBody>
          <a:bodyPr/>
          <a:lstStyle/>
          <a:p>
            <a:fld id="{48F63A3B-78C7-47BE-AE5E-E10140E04643}" type="slidenum">
              <a:rPr lang="en-US" smtClean="0"/>
              <a:t>18</a:t>
            </a:fld>
            <a:endParaRPr lang="en-US" dirty="0"/>
          </a:p>
        </p:txBody>
      </p:sp>
      <p:sp>
        <p:nvSpPr>
          <p:cNvPr id="7" name="Content Placeholder 2">
            <a:extLst>
              <a:ext uri="{FF2B5EF4-FFF2-40B4-BE49-F238E27FC236}">
                <a16:creationId xmlns:a16="http://schemas.microsoft.com/office/drawing/2014/main" id="{D01FA204-EAC8-404F-843B-0271CF447BF2}"/>
              </a:ext>
            </a:extLst>
          </p:cNvPr>
          <p:cNvSpPr txBox="1">
            <a:spLocks/>
          </p:cNvSpPr>
          <p:nvPr/>
        </p:nvSpPr>
        <p:spPr>
          <a:xfrm>
            <a:off x="286968" y="5930899"/>
            <a:ext cx="11823441" cy="608011"/>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Conclusion: Airframe will withstand expected flight loads</a:t>
            </a:r>
          </a:p>
        </p:txBody>
      </p:sp>
      <p:pic>
        <p:nvPicPr>
          <p:cNvPr id="11" name="Picture 10" descr="A picture containing container, table, sitting, red&#10;&#10;Description automatically generated">
            <a:extLst>
              <a:ext uri="{FF2B5EF4-FFF2-40B4-BE49-F238E27FC236}">
                <a16:creationId xmlns:a16="http://schemas.microsoft.com/office/drawing/2014/main" id="{653B0CB0-4CD3-4F95-93AA-DD47EABF4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8757" y="511652"/>
            <a:ext cx="4218790" cy="3164093"/>
          </a:xfrm>
          <a:prstGeom prst="rect">
            <a:avLst/>
          </a:prstGeom>
        </p:spPr>
      </p:pic>
      <p:pic>
        <p:nvPicPr>
          <p:cNvPr id="13" name="Picture 12" descr="A large empty room&#10;&#10;Description automatically generated">
            <a:extLst>
              <a:ext uri="{FF2B5EF4-FFF2-40B4-BE49-F238E27FC236}">
                <a16:creationId xmlns:a16="http://schemas.microsoft.com/office/drawing/2014/main" id="{0D9863C6-0AB3-4058-9808-22BF6DF4592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39" t="32480" r="9742" b="35207"/>
          <a:stretch/>
        </p:blipFill>
        <p:spPr>
          <a:xfrm>
            <a:off x="60666" y="1610285"/>
            <a:ext cx="6968459" cy="1970202"/>
          </a:xfrm>
          <a:prstGeom prst="rect">
            <a:avLst/>
          </a:prstGeom>
        </p:spPr>
      </p:pic>
      <p:sp>
        <p:nvSpPr>
          <p:cNvPr id="14" name="Circle: Hollow 13">
            <a:extLst>
              <a:ext uri="{FF2B5EF4-FFF2-40B4-BE49-F238E27FC236}">
                <a16:creationId xmlns:a16="http://schemas.microsoft.com/office/drawing/2014/main" id="{79325276-B596-42E3-8676-5B8C6779BF8C}"/>
              </a:ext>
            </a:extLst>
          </p:cNvPr>
          <p:cNvSpPr/>
          <p:nvPr/>
        </p:nvSpPr>
        <p:spPr>
          <a:xfrm>
            <a:off x="0" y="2182971"/>
            <a:ext cx="4339212" cy="1108067"/>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le: Hollow 14">
            <a:extLst>
              <a:ext uri="{FF2B5EF4-FFF2-40B4-BE49-F238E27FC236}">
                <a16:creationId xmlns:a16="http://schemas.microsoft.com/office/drawing/2014/main" id="{71342848-F021-4F43-95DE-01DE24B08F05}"/>
              </a:ext>
            </a:extLst>
          </p:cNvPr>
          <p:cNvSpPr/>
          <p:nvPr/>
        </p:nvSpPr>
        <p:spPr>
          <a:xfrm>
            <a:off x="10085294" y="2772219"/>
            <a:ext cx="914399" cy="505104"/>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A5BAF524-71FF-4394-BE7A-28B317CBCE85}"/>
              </a:ext>
            </a:extLst>
          </p:cNvPr>
          <p:cNvSpPr/>
          <p:nvPr/>
        </p:nvSpPr>
        <p:spPr>
          <a:xfrm>
            <a:off x="9257770" y="1786514"/>
            <a:ext cx="720763" cy="396457"/>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ircle: Hollow 17">
            <a:extLst>
              <a:ext uri="{FF2B5EF4-FFF2-40B4-BE49-F238E27FC236}">
                <a16:creationId xmlns:a16="http://schemas.microsoft.com/office/drawing/2014/main" id="{5645D667-29F9-4208-9AF8-24B71BDF9306}"/>
              </a:ext>
            </a:extLst>
          </p:cNvPr>
          <p:cNvSpPr/>
          <p:nvPr/>
        </p:nvSpPr>
        <p:spPr>
          <a:xfrm>
            <a:off x="8901953" y="1384200"/>
            <a:ext cx="572764" cy="305175"/>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Google Shape;82;p15">
            <a:hlinkClick r:id="rId5" action="ppaction://hlinksldjump"/>
            <a:extLst>
              <a:ext uri="{FF2B5EF4-FFF2-40B4-BE49-F238E27FC236}">
                <a16:creationId xmlns:a16="http://schemas.microsoft.com/office/drawing/2014/main" id="{FDFF3F1D-CFE0-43EE-A9E1-4CA1B792E8CB}"/>
              </a:ext>
            </a:extLst>
          </p:cNvPr>
          <p:cNvPicPr preferRelativeResize="0"/>
          <p:nvPr/>
        </p:nvPicPr>
        <p:blipFill>
          <a:blip r:embed="rId6">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16964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80A0A66E-7E4E-4414-8B34-21AC8B86054C}"/>
              </a:ext>
            </a:extLst>
          </p:cNvPr>
          <p:cNvSpPr txBox="1">
            <a:spLocks/>
          </p:cNvSpPr>
          <p:nvPr/>
        </p:nvSpPr>
        <p:spPr>
          <a:xfrm>
            <a:off x="60667" y="3891355"/>
            <a:ext cx="13741394" cy="2039544"/>
          </a:xfrm>
          <a:prstGeom prst="rect">
            <a:avLst/>
          </a:prstGeom>
        </p:spPr>
        <p:txBody>
          <a:bodyPr vert="horz" lIns="91440" tIns="45720" rIns="91440" bIns="45720" numCol="2" spcCol="10058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Top (Swept) wing:</a:t>
            </a:r>
          </a:p>
          <a:p>
            <a:pPr lvl="1"/>
            <a:r>
              <a:rPr lang="en-US" dirty="0"/>
              <a:t>Max Load: 70lb </a:t>
            </a:r>
          </a:p>
          <a:p>
            <a:pPr lvl="1"/>
            <a:r>
              <a:rPr lang="en-US" dirty="0"/>
              <a:t>Failure Mode: trailing edge bent </a:t>
            </a:r>
            <a:br>
              <a:rPr lang="en-US" dirty="0"/>
            </a:br>
            <a:r>
              <a:rPr lang="en-US" dirty="0"/>
              <a:t>downwards</a:t>
            </a:r>
          </a:p>
          <a:p>
            <a:pPr marL="0" indent="0">
              <a:buFont typeface="Arial" panose="020B0604020202020204" pitchFamily="34" charset="0"/>
              <a:buNone/>
            </a:pPr>
            <a:r>
              <a:rPr lang="en-US" dirty="0"/>
              <a:t>  Bottom (Straight) wing</a:t>
            </a:r>
          </a:p>
          <a:p>
            <a:pPr lvl="1"/>
            <a:r>
              <a:rPr lang="en-US" dirty="0"/>
              <a:t>Max Load: 65lbs</a:t>
            </a:r>
          </a:p>
          <a:p>
            <a:pPr lvl="1"/>
            <a:r>
              <a:rPr lang="en-US" dirty="0"/>
              <a:t>Failure Mode: 3 middle ribs </a:t>
            </a:r>
          </a:p>
        </p:txBody>
      </p:sp>
      <p:sp>
        <p:nvSpPr>
          <p:cNvPr id="2" name="Title 1">
            <a:extLst>
              <a:ext uri="{FF2B5EF4-FFF2-40B4-BE49-F238E27FC236}">
                <a16:creationId xmlns:a16="http://schemas.microsoft.com/office/drawing/2014/main" id="{97A8AC8D-C95D-42C1-8B91-5EECFA90C16D}"/>
              </a:ext>
            </a:extLst>
          </p:cNvPr>
          <p:cNvSpPr>
            <a:spLocks noGrp="1"/>
          </p:cNvSpPr>
          <p:nvPr>
            <p:ph type="title"/>
          </p:nvPr>
        </p:nvSpPr>
        <p:spPr/>
        <p:txBody>
          <a:bodyPr/>
          <a:lstStyle/>
          <a:p>
            <a:r>
              <a:rPr lang="en-US"/>
              <a:t>Whiffletree Results</a:t>
            </a:r>
          </a:p>
        </p:txBody>
      </p:sp>
      <p:sp>
        <p:nvSpPr>
          <p:cNvPr id="4" name="Slide Number Placeholder 3">
            <a:extLst>
              <a:ext uri="{FF2B5EF4-FFF2-40B4-BE49-F238E27FC236}">
                <a16:creationId xmlns:a16="http://schemas.microsoft.com/office/drawing/2014/main" id="{7D30536B-84D8-418F-900C-6D3770239583}"/>
              </a:ext>
            </a:extLst>
          </p:cNvPr>
          <p:cNvSpPr>
            <a:spLocks noGrp="1"/>
          </p:cNvSpPr>
          <p:nvPr>
            <p:ph type="sldNum" sz="quarter" idx="12"/>
          </p:nvPr>
        </p:nvSpPr>
        <p:spPr/>
        <p:txBody>
          <a:bodyPr/>
          <a:lstStyle/>
          <a:p>
            <a:r>
              <a:rPr lang="en-US" dirty="0"/>
              <a:t>19</a:t>
            </a:r>
          </a:p>
        </p:txBody>
      </p:sp>
      <p:sp>
        <p:nvSpPr>
          <p:cNvPr id="7" name="Content Placeholder 2">
            <a:extLst>
              <a:ext uri="{FF2B5EF4-FFF2-40B4-BE49-F238E27FC236}">
                <a16:creationId xmlns:a16="http://schemas.microsoft.com/office/drawing/2014/main" id="{D01FA204-EAC8-404F-843B-0271CF447BF2}"/>
              </a:ext>
            </a:extLst>
          </p:cNvPr>
          <p:cNvSpPr txBox="1">
            <a:spLocks/>
          </p:cNvSpPr>
          <p:nvPr/>
        </p:nvSpPr>
        <p:spPr>
          <a:xfrm>
            <a:off x="286968" y="5930899"/>
            <a:ext cx="11823441" cy="608011"/>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Conclusion: Airframe will withstand expected flight loads</a:t>
            </a:r>
          </a:p>
        </p:txBody>
      </p:sp>
      <p:pic>
        <p:nvPicPr>
          <p:cNvPr id="13" name="Picture 12" descr="A large empty room&#10;&#10;Description automatically generated">
            <a:extLst>
              <a:ext uri="{FF2B5EF4-FFF2-40B4-BE49-F238E27FC236}">
                <a16:creationId xmlns:a16="http://schemas.microsoft.com/office/drawing/2014/main" id="{0D9863C6-0AB3-4058-9808-22BF6DF459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539" t="32480" r="9742" b="35207"/>
          <a:stretch/>
        </p:blipFill>
        <p:spPr>
          <a:xfrm>
            <a:off x="60666" y="1610285"/>
            <a:ext cx="6968459" cy="1970202"/>
          </a:xfrm>
          <a:prstGeom prst="rect">
            <a:avLst/>
          </a:prstGeom>
        </p:spPr>
      </p:pic>
      <p:sp>
        <p:nvSpPr>
          <p:cNvPr id="14" name="Circle: Hollow 13">
            <a:extLst>
              <a:ext uri="{FF2B5EF4-FFF2-40B4-BE49-F238E27FC236}">
                <a16:creationId xmlns:a16="http://schemas.microsoft.com/office/drawing/2014/main" id="{79325276-B596-42E3-8676-5B8C6779BF8C}"/>
              </a:ext>
            </a:extLst>
          </p:cNvPr>
          <p:cNvSpPr/>
          <p:nvPr/>
        </p:nvSpPr>
        <p:spPr>
          <a:xfrm>
            <a:off x="0" y="2182971"/>
            <a:ext cx="4339212" cy="1108067"/>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descr="A picture containing container, table, sitting, red&#10;&#10;Description automatically generated">
            <a:extLst>
              <a:ext uri="{FF2B5EF4-FFF2-40B4-BE49-F238E27FC236}">
                <a16:creationId xmlns:a16="http://schemas.microsoft.com/office/drawing/2014/main" id="{653B0CB0-4CD3-4F95-93AA-DD47EABF44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08757" y="511652"/>
            <a:ext cx="4218790" cy="3164093"/>
          </a:xfrm>
          <a:prstGeom prst="rect">
            <a:avLst/>
          </a:prstGeom>
        </p:spPr>
      </p:pic>
      <p:sp>
        <p:nvSpPr>
          <p:cNvPr id="12" name="Circle: Hollow 11">
            <a:extLst>
              <a:ext uri="{FF2B5EF4-FFF2-40B4-BE49-F238E27FC236}">
                <a16:creationId xmlns:a16="http://schemas.microsoft.com/office/drawing/2014/main" id="{61D129BB-EC4A-4F9D-BACC-DD7A4BD8B8D8}"/>
              </a:ext>
            </a:extLst>
          </p:cNvPr>
          <p:cNvSpPr/>
          <p:nvPr/>
        </p:nvSpPr>
        <p:spPr>
          <a:xfrm>
            <a:off x="8806733" y="5608607"/>
            <a:ext cx="1095241" cy="664229"/>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ircle: Hollow 15">
            <a:extLst>
              <a:ext uri="{FF2B5EF4-FFF2-40B4-BE49-F238E27FC236}">
                <a16:creationId xmlns:a16="http://schemas.microsoft.com/office/drawing/2014/main" id="{2C6088E5-A81E-4C5A-A352-C1A804957A54}"/>
              </a:ext>
            </a:extLst>
          </p:cNvPr>
          <p:cNvSpPr/>
          <p:nvPr/>
        </p:nvSpPr>
        <p:spPr>
          <a:xfrm>
            <a:off x="6086128" y="2491298"/>
            <a:ext cx="976149" cy="623679"/>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le: Hollow 18">
            <a:extLst>
              <a:ext uri="{FF2B5EF4-FFF2-40B4-BE49-F238E27FC236}">
                <a16:creationId xmlns:a16="http://schemas.microsoft.com/office/drawing/2014/main" id="{3C74A485-899B-444E-A8CE-95E5C2578D4A}"/>
              </a:ext>
            </a:extLst>
          </p:cNvPr>
          <p:cNvSpPr/>
          <p:nvPr/>
        </p:nvSpPr>
        <p:spPr>
          <a:xfrm>
            <a:off x="4751084" y="1362522"/>
            <a:ext cx="1018742" cy="613222"/>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oogle Shape;82;p15">
            <a:hlinkClick r:id="rId5" action="ppaction://hlinksldjump"/>
            <a:extLst>
              <a:ext uri="{FF2B5EF4-FFF2-40B4-BE49-F238E27FC236}">
                <a16:creationId xmlns:a16="http://schemas.microsoft.com/office/drawing/2014/main" id="{53E8A819-08C5-45F5-8B20-AE61719474EC}"/>
              </a:ext>
            </a:extLst>
          </p:cNvPr>
          <p:cNvPicPr preferRelativeResize="0"/>
          <p:nvPr/>
        </p:nvPicPr>
        <p:blipFill>
          <a:blip r:embed="rId6">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10417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0.25299 0.17477 " pathEditMode="relative" rAng="0" ptsTypes="AA">
                                      <p:cBhvr>
                                        <p:cTn id="6" dur="1000" fill="hold"/>
                                        <p:tgtEl>
                                          <p:spTgt spid="11"/>
                                        </p:tgtEl>
                                        <p:attrNameLst>
                                          <p:attrName>ppt_x</p:attrName>
                                          <p:attrName>ppt_y</p:attrName>
                                        </p:attrNameLst>
                                      </p:cBhvr>
                                      <p:rCtr x="-12656" y="8727"/>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11"/>
                                        </p:tgtEl>
                                      </p:cBhvr>
                                      <p:by x="300000" y="300000"/>
                                    </p:animScale>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1000"/>
                                        <p:tgtEl>
                                          <p:spTgt spid="1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1D7C-30AB-4235-9D5E-2AB6E31F6415}"/>
              </a:ext>
            </a:extLst>
          </p:cNvPr>
          <p:cNvSpPr>
            <a:spLocks noGrp="1"/>
          </p:cNvSpPr>
          <p:nvPr>
            <p:ph type="title"/>
          </p:nvPr>
        </p:nvSpPr>
        <p:spPr/>
        <p:txBody>
          <a:bodyPr/>
          <a:lstStyle/>
          <a:p>
            <a:r>
              <a:rPr lang="en-US" dirty="0">
                <a:cs typeface="Calibri Light"/>
              </a:rPr>
              <a:t>Overview</a:t>
            </a:r>
            <a:endParaRPr lang="en-US" dirty="0"/>
          </a:p>
        </p:txBody>
      </p:sp>
      <p:sp>
        <p:nvSpPr>
          <p:cNvPr id="3" name="Text Placeholder 2">
            <a:extLst>
              <a:ext uri="{FF2B5EF4-FFF2-40B4-BE49-F238E27FC236}">
                <a16:creationId xmlns:a16="http://schemas.microsoft.com/office/drawing/2014/main" id="{06B3EC05-0C7B-43A2-A037-EB9317ED66B2}"/>
              </a:ext>
            </a:extLst>
          </p:cNvPr>
          <p:cNvSpPr>
            <a:spLocks noGrp="1"/>
          </p:cNvSpPr>
          <p:nvPr>
            <p:ph type="body" idx="1"/>
          </p:nvPr>
        </p:nvSpPr>
        <p:spPr>
          <a:xfrm>
            <a:off x="501649" y="4683916"/>
            <a:ext cx="10515600" cy="1500187"/>
          </a:xfrm>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6368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AC8D-C95D-42C1-8B91-5EECFA90C16D}"/>
              </a:ext>
            </a:extLst>
          </p:cNvPr>
          <p:cNvSpPr>
            <a:spLocks noGrp="1"/>
          </p:cNvSpPr>
          <p:nvPr>
            <p:ph type="title"/>
          </p:nvPr>
        </p:nvSpPr>
        <p:spPr/>
        <p:txBody>
          <a:bodyPr/>
          <a:lstStyle/>
          <a:p>
            <a:r>
              <a:rPr lang="en-US" dirty="0"/>
              <a:t>Whiffletree Results</a:t>
            </a:r>
          </a:p>
        </p:txBody>
      </p:sp>
      <p:sp>
        <p:nvSpPr>
          <p:cNvPr id="3" name="Content Placeholder 2">
            <a:extLst>
              <a:ext uri="{FF2B5EF4-FFF2-40B4-BE49-F238E27FC236}">
                <a16:creationId xmlns:a16="http://schemas.microsoft.com/office/drawing/2014/main" id="{D701E40B-6C88-456A-9564-D21E1089F41F}"/>
              </a:ext>
            </a:extLst>
          </p:cNvPr>
          <p:cNvSpPr>
            <a:spLocks noGrp="1"/>
          </p:cNvSpPr>
          <p:nvPr>
            <p:ph idx="1"/>
          </p:nvPr>
        </p:nvSpPr>
        <p:spPr>
          <a:xfrm>
            <a:off x="60667" y="3891355"/>
            <a:ext cx="13741394" cy="2039544"/>
          </a:xfrm>
        </p:spPr>
        <p:txBody>
          <a:bodyPr numCol="2" spcCol="1005840">
            <a:normAutofit/>
          </a:bodyPr>
          <a:lstStyle/>
          <a:p>
            <a:pPr marL="0" indent="0">
              <a:buNone/>
            </a:pPr>
            <a:r>
              <a:rPr lang="en-US" dirty="0"/>
              <a:t>Top (Swept) wing:</a:t>
            </a:r>
          </a:p>
          <a:p>
            <a:pPr lvl="1"/>
            <a:r>
              <a:rPr lang="en-US" dirty="0"/>
              <a:t>Max Load: 70lb </a:t>
            </a:r>
          </a:p>
          <a:p>
            <a:pPr lvl="1"/>
            <a:r>
              <a:rPr lang="en-US" dirty="0"/>
              <a:t>Failure Mode: trailing edge bent </a:t>
            </a:r>
            <a:br>
              <a:rPr lang="en-US" dirty="0"/>
            </a:br>
            <a:r>
              <a:rPr lang="en-US" dirty="0"/>
              <a:t>downwards</a:t>
            </a:r>
          </a:p>
          <a:p>
            <a:pPr marL="0" indent="0">
              <a:buNone/>
            </a:pPr>
            <a:r>
              <a:rPr lang="en-US" dirty="0"/>
              <a:t>  Bottom (Straight) wing</a:t>
            </a:r>
          </a:p>
          <a:p>
            <a:pPr lvl="1"/>
            <a:r>
              <a:rPr lang="en-US" dirty="0"/>
              <a:t>Max Load: 65lbs</a:t>
            </a:r>
          </a:p>
          <a:p>
            <a:pPr lvl="1"/>
            <a:r>
              <a:rPr lang="en-US" dirty="0"/>
              <a:t>Failure Mode: 3 middle ribs </a:t>
            </a:r>
          </a:p>
        </p:txBody>
      </p:sp>
      <p:sp>
        <p:nvSpPr>
          <p:cNvPr id="4" name="Slide Number Placeholder 3">
            <a:extLst>
              <a:ext uri="{FF2B5EF4-FFF2-40B4-BE49-F238E27FC236}">
                <a16:creationId xmlns:a16="http://schemas.microsoft.com/office/drawing/2014/main" id="{7D30536B-84D8-418F-900C-6D3770239583}"/>
              </a:ext>
            </a:extLst>
          </p:cNvPr>
          <p:cNvSpPr>
            <a:spLocks noGrp="1"/>
          </p:cNvSpPr>
          <p:nvPr>
            <p:ph type="sldNum" sz="quarter" idx="12"/>
          </p:nvPr>
        </p:nvSpPr>
        <p:spPr/>
        <p:txBody>
          <a:bodyPr/>
          <a:lstStyle/>
          <a:p>
            <a:r>
              <a:rPr lang="en-US" dirty="0"/>
              <a:t>20</a:t>
            </a:r>
          </a:p>
        </p:txBody>
      </p:sp>
      <p:sp>
        <p:nvSpPr>
          <p:cNvPr id="7" name="Content Placeholder 2">
            <a:extLst>
              <a:ext uri="{FF2B5EF4-FFF2-40B4-BE49-F238E27FC236}">
                <a16:creationId xmlns:a16="http://schemas.microsoft.com/office/drawing/2014/main" id="{D01FA204-EAC8-404F-843B-0271CF447BF2}"/>
              </a:ext>
            </a:extLst>
          </p:cNvPr>
          <p:cNvSpPr txBox="1">
            <a:spLocks/>
          </p:cNvSpPr>
          <p:nvPr/>
        </p:nvSpPr>
        <p:spPr>
          <a:xfrm>
            <a:off x="286968" y="5930899"/>
            <a:ext cx="11823441" cy="608011"/>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Conclusion: Airframe will withstand expected flight loads</a:t>
            </a:r>
          </a:p>
        </p:txBody>
      </p:sp>
      <p:pic>
        <p:nvPicPr>
          <p:cNvPr id="11" name="Picture 10" descr="A picture containing container, table, sitting, red&#10;&#10;Description automatically generated">
            <a:extLst>
              <a:ext uri="{FF2B5EF4-FFF2-40B4-BE49-F238E27FC236}">
                <a16:creationId xmlns:a16="http://schemas.microsoft.com/office/drawing/2014/main" id="{653B0CB0-4CD3-4F95-93AA-DD47EABF4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8757" y="511652"/>
            <a:ext cx="4218790" cy="3164093"/>
          </a:xfrm>
          <a:prstGeom prst="rect">
            <a:avLst/>
          </a:prstGeom>
        </p:spPr>
      </p:pic>
      <p:pic>
        <p:nvPicPr>
          <p:cNvPr id="13" name="Picture 12" descr="A large empty room&#10;&#10;Description automatically generated">
            <a:extLst>
              <a:ext uri="{FF2B5EF4-FFF2-40B4-BE49-F238E27FC236}">
                <a16:creationId xmlns:a16="http://schemas.microsoft.com/office/drawing/2014/main" id="{0D9863C6-0AB3-4058-9808-22BF6DF4592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39" t="32480" r="9742" b="35207"/>
          <a:stretch/>
        </p:blipFill>
        <p:spPr>
          <a:xfrm>
            <a:off x="60666" y="1610285"/>
            <a:ext cx="6968459" cy="1970202"/>
          </a:xfrm>
          <a:prstGeom prst="rect">
            <a:avLst/>
          </a:prstGeom>
        </p:spPr>
      </p:pic>
      <p:sp>
        <p:nvSpPr>
          <p:cNvPr id="14" name="Circle: Hollow 13">
            <a:extLst>
              <a:ext uri="{FF2B5EF4-FFF2-40B4-BE49-F238E27FC236}">
                <a16:creationId xmlns:a16="http://schemas.microsoft.com/office/drawing/2014/main" id="{79325276-B596-42E3-8676-5B8C6779BF8C}"/>
              </a:ext>
            </a:extLst>
          </p:cNvPr>
          <p:cNvSpPr/>
          <p:nvPr/>
        </p:nvSpPr>
        <p:spPr>
          <a:xfrm>
            <a:off x="0" y="2182971"/>
            <a:ext cx="4339212" cy="1108067"/>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le: Hollow 14">
            <a:extLst>
              <a:ext uri="{FF2B5EF4-FFF2-40B4-BE49-F238E27FC236}">
                <a16:creationId xmlns:a16="http://schemas.microsoft.com/office/drawing/2014/main" id="{71342848-F021-4F43-95DE-01DE24B08F05}"/>
              </a:ext>
            </a:extLst>
          </p:cNvPr>
          <p:cNvSpPr/>
          <p:nvPr/>
        </p:nvSpPr>
        <p:spPr>
          <a:xfrm>
            <a:off x="10085294" y="2772219"/>
            <a:ext cx="914399" cy="505104"/>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A5BAF524-71FF-4394-BE7A-28B317CBCE85}"/>
              </a:ext>
            </a:extLst>
          </p:cNvPr>
          <p:cNvSpPr/>
          <p:nvPr/>
        </p:nvSpPr>
        <p:spPr>
          <a:xfrm>
            <a:off x="9257770" y="1786514"/>
            <a:ext cx="720763" cy="396457"/>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ircle: Hollow 17">
            <a:extLst>
              <a:ext uri="{FF2B5EF4-FFF2-40B4-BE49-F238E27FC236}">
                <a16:creationId xmlns:a16="http://schemas.microsoft.com/office/drawing/2014/main" id="{5645D667-29F9-4208-9AF8-24B71BDF9306}"/>
              </a:ext>
            </a:extLst>
          </p:cNvPr>
          <p:cNvSpPr/>
          <p:nvPr/>
        </p:nvSpPr>
        <p:spPr>
          <a:xfrm>
            <a:off x="8901953" y="1384200"/>
            <a:ext cx="572764" cy="305175"/>
          </a:xfrm>
          <a:prstGeom prst="donut">
            <a:avLst>
              <a:gd name="adj" fmla="val 6550"/>
            </a:avLst>
          </a:prstGeom>
          <a:solidFill>
            <a:srgbClr val="00F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Google Shape;82;p15">
            <a:hlinkClick r:id="rId5" action="ppaction://hlinksldjump"/>
            <a:extLst>
              <a:ext uri="{FF2B5EF4-FFF2-40B4-BE49-F238E27FC236}">
                <a16:creationId xmlns:a16="http://schemas.microsoft.com/office/drawing/2014/main" id="{A2F1F781-7DC2-453B-B7FA-293086DEBC70}"/>
              </a:ext>
            </a:extLst>
          </p:cNvPr>
          <p:cNvPicPr preferRelativeResize="0"/>
          <p:nvPr/>
        </p:nvPicPr>
        <p:blipFill>
          <a:blip r:embed="rId6">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4192908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B87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p:txBody>
          <a:bodyPr/>
          <a:lstStyle/>
          <a:p>
            <a:r>
              <a:rPr lang="en-US"/>
              <a:t>Static Thrust</a:t>
            </a:r>
            <a:r>
              <a:rPr lang="en-US" dirty="0"/>
              <a:t> Test</a:t>
            </a:r>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p:txBody>
          <a:bodyPr vert="horz" lIns="91440" tIns="45720" rIns="91440" bIns="45720" rtlCol="0" anchor="t">
            <a:normAutofit/>
          </a:bodyPr>
          <a:lstStyle/>
          <a:p>
            <a:r>
              <a:rPr lang="en-US" dirty="0"/>
              <a:t>Verifying: Propulsion performance models</a:t>
            </a:r>
          </a:p>
          <a:p>
            <a:r>
              <a:rPr lang="en-US" dirty="0"/>
              <a:t>Validating: Thrust and Endurance requirements</a:t>
            </a:r>
            <a:endParaRPr lang="en-US" dirty="0">
              <a:cs typeface="Calibri"/>
            </a:endParaRPr>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95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1095-A332-46E6-93F5-2A248B4C112A}"/>
              </a:ext>
            </a:extLst>
          </p:cNvPr>
          <p:cNvSpPr>
            <a:spLocks noGrp="1"/>
          </p:cNvSpPr>
          <p:nvPr>
            <p:ph type="title"/>
          </p:nvPr>
        </p:nvSpPr>
        <p:spPr/>
        <p:txBody>
          <a:bodyPr/>
          <a:lstStyle/>
          <a:p>
            <a:r>
              <a:rPr lang="en-US" dirty="0"/>
              <a:t>Static Thrust Test: Setup and Procedure</a:t>
            </a:r>
          </a:p>
        </p:txBody>
      </p:sp>
      <p:sp>
        <p:nvSpPr>
          <p:cNvPr id="3" name="Content Placeholder 2">
            <a:extLst>
              <a:ext uri="{FF2B5EF4-FFF2-40B4-BE49-F238E27FC236}">
                <a16:creationId xmlns:a16="http://schemas.microsoft.com/office/drawing/2014/main" id="{A5452EB9-D276-4404-86A2-5056EC27728D}"/>
              </a:ext>
            </a:extLst>
          </p:cNvPr>
          <p:cNvSpPr>
            <a:spLocks noGrp="1"/>
          </p:cNvSpPr>
          <p:nvPr>
            <p:ph idx="1"/>
          </p:nvPr>
        </p:nvSpPr>
        <p:spPr>
          <a:xfrm>
            <a:off x="124408" y="1348518"/>
            <a:ext cx="6235752" cy="5438362"/>
          </a:xfrm>
        </p:spPr>
        <p:txBody>
          <a:bodyPr vert="horz" lIns="91440" tIns="45720" rIns="91440" bIns="45720" rtlCol="0" anchor="t">
            <a:normAutofit/>
          </a:bodyPr>
          <a:lstStyle/>
          <a:p>
            <a:r>
              <a:rPr lang="en-US" dirty="0"/>
              <a:t>Informs motor choice and confirms thrust is appropriate for flight</a:t>
            </a:r>
            <a:r>
              <a:rPr lang="en-US" dirty="0">
                <a:cs typeface="Calibri"/>
              </a:rPr>
              <a:t/>
            </a:r>
            <a:br>
              <a:rPr lang="en-US" dirty="0">
                <a:cs typeface="Calibri"/>
              </a:rPr>
            </a:br>
            <a:endParaRPr lang="en-US" dirty="0">
              <a:cs typeface="Calibri"/>
            </a:endParaRPr>
          </a:p>
          <a:p>
            <a:r>
              <a:rPr lang="en-US" dirty="0">
                <a:cs typeface="Calibri"/>
              </a:rPr>
              <a:t>Safety Considerations</a:t>
            </a:r>
          </a:p>
          <a:p>
            <a:pPr lvl="1"/>
            <a:r>
              <a:rPr lang="en-US" dirty="0"/>
              <a:t>Balanced propeller prior to test</a:t>
            </a:r>
            <a:endParaRPr lang="en-US" dirty="0">
              <a:cs typeface="Calibri"/>
            </a:endParaRPr>
          </a:p>
          <a:p>
            <a:pPr lvl="1"/>
            <a:r>
              <a:rPr lang="en-US" dirty="0"/>
              <a:t>Slowly throttled motor </a:t>
            </a:r>
            <a:r>
              <a:rPr lang="en-US"/>
              <a:t>up </a:t>
            </a:r>
            <a:r>
              <a:rPr lang="en-US" dirty="0"/>
              <a:t>to </a:t>
            </a:r>
            <a:r>
              <a:rPr lang="en-US"/>
              <a:t>full </a:t>
            </a:r>
            <a:r>
              <a:rPr lang="en-US" dirty="0"/>
              <a:t>to </a:t>
            </a:r>
            <a:r>
              <a:rPr lang="en-US"/>
              <a:t>make sure vibrations would not cause issue.</a:t>
            </a:r>
            <a:endParaRPr lang="en-US" dirty="0"/>
          </a:p>
          <a:p>
            <a:pPr lvl="1"/>
            <a:r>
              <a:rPr lang="en-US" dirty="0">
                <a:cs typeface="Calibri"/>
              </a:rPr>
              <a:t>Shielding of motor and propeller to protect all individuals involved</a:t>
            </a:r>
            <a:br>
              <a:rPr lang="en-US" dirty="0">
                <a:cs typeface="Calibri"/>
              </a:rPr>
            </a:br>
            <a:endParaRPr lang="en-US" dirty="0">
              <a:cs typeface="Calibri"/>
            </a:endParaRPr>
          </a:p>
          <a:p>
            <a:r>
              <a:rPr lang="en-US" dirty="0"/>
              <a:t>DBF Static Thrust Stand</a:t>
            </a:r>
          </a:p>
          <a:p>
            <a:pPr lvl="1"/>
            <a:r>
              <a:rPr lang="en-US" dirty="0">
                <a:cs typeface="Calibri"/>
              </a:rPr>
              <a:t>Uncertain results due to uncalibrated equipment</a:t>
            </a:r>
          </a:p>
        </p:txBody>
      </p:sp>
      <p:sp>
        <p:nvSpPr>
          <p:cNvPr id="4" name="Slide Number Placeholder 3">
            <a:extLst>
              <a:ext uri="{FF2B5EF4-FFF2-40B4-BE49-F238E27FC236}">
                <a16:creationId xmlns:a16="http://schemas.microsoft.com/office/drawing/2014/main" id="{3F3F91DA-0810-489A-A0B0-6D3B74A19A9D}"/>
              </a:ext>
            </a:extLst>
          </p:cNvPr>
          <p:cNvSpPr>
            <a:spLocks noGrp="1"/>
          </p:cNvSpPr>
          <p:nvPr>
            <p:ph type="sldNum" sz="quarter" idx="12"/>
          </p:nvPr>
        </p:nvSpPr>
        <p:spPr/>
        <p:txBody>
          <a:bodyPr/>
          <a:lstStyle/>
          <a:p>
            <a:fld id="{48F63A3B-78C7-47BE-AE5E-E10140E04643}" type="slidenum">
              <a:rPr lang="en-US" smtClean="0"/>
              <a:t>22</a:t>
            </a:fld>
            <a:endParaRPr lang="en-US" dirty="0"/>
          </a:p>
        </p:txBody>
      </p:sp>
      <p:pic>
        <p:nvPicPr>
          <p:cNvPr id="5" name="Google Shape;82;p15">
            <a:hlinkClick r:id="rId3" action="ppaction://hlinksldjump"/>
            <a:extLst>
              <a:ext uri="{FF2B5EF4-FFF2-40B4-BE49-F238E27FC236}">
                <a16:creationId xmlns:a16="http://schemas.microsoft.com/office/drawing/2014/main" id="{DB76C95E-E49B-4D01-875A-54E066D3A714}"/>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pic>
        <p:nvPicPr>
          <p:cNvPr id="13" name="Picture 13" descr="A picture containing indoor, table, window, sitting&#10;&#10;Description generated with very high confidence">
            <a:extLst>
              <a:ext uri="{FF2B5EF4-FFF2-40B4-BE49-F238E27FC236}">
                <a16:creationId xmlns:a16="http://schemas.microsoft.com/office/drawing/2014/main" id="{F6A2A089-ACCF-416F-8F57-F18D7B482CF3}"/>
              </a:ext>
            </a:extLst>
          </p:cNvPr>
          <p:cNvPicPr>
            <a:picLocks noChangeAspect="1"/>
          </p:cNvPicPr>
          <p:nvPr/>
        </p:nvPicPr>
        <p:blipFill rotWithShape="1">
          <a:blip r:embed="rId5"/>
          <a:srcRect t="8821" r="151" b="8227"/>
          <a:stretch/>
        </p:blipFill>
        <p:spPr>
          <a:xfrm>
            <a:off x="7440373" y="1347638"/>
            <a:ext cx="3172425" cy="4689408"/>
          </a:xfrm>
          <a:prstGeom prst="rect">
            <a:avLst/>
          </a:prstGeom>
        </p:spPr>
      </p:pic>
    </p:spTree>
    <p:extLst>
      <p:ext uri="{BB962C8B-B14F-4D97-AF65-F5344CB8AC3E}">
        <p14:creationId xmlns:p14="http://schemas.microsoft.com/office/powerpoint/2010/main" val="3920519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03ED-C578-45CA-AB67-65982011C55E}"/>
              </a:ext>
            </a:extLst>
          </p:cNvPr>
          <p:cNvSpPr>
            <a:spLocks noGrp="1"/>
          </p:cNvSpPr>
          <p:nvPr>
            <p:ph type="title"/>
          </p:nvPr>
        </p:nvSpPr>
        <p:spPr/>
        <p:txBody>
          <a:bodyPr/>
          <a:lstStyle/>
          <a:p>
            <a:r>
              <a:rPr lang="en-US"/>
              <a:t>Static </a:t>
            </a:r>
            <a:r>
              <a:rPr lang="en-US" dirty="0"/>
              <a:t>Thrust Testing Results</a:t>
            </a:r>
          </a:p>
        </p:txBody>
      </p:sp>
      <p:sp>
        <p:nvSpPr>
          <p:cNvPr id="4" name="Slide Number Placeholder 3">
            <a:extLst>
              <a:ext uri="{FF2B5EF4-FFF2-40B4-BE49-F238E27FC236}">
                <a16:creationId xmlns:a16="http://schemas.microsoft.com/office/drawing/2014/main" id="{56A58D5C-7F3E-456E-B13B-CA7D86B65FF6}"/>
              </a:ext>
            </a:extLst>
          </p:cNvPr>
          <p:cNvSpPr>
            <a:spLocks noGrp="1"/>
          </p:cNvSpPr>
          <p:nvPr>
            <p:ph type="sldNum" sz="quarter" idx="12"/>
          </p:nvPr>
        </p:nvSpPr>
        <p:spPr/>
        <p:txBody>
          <a:bodyPr/>
          <a:lstStyle/>
          <a:p>
            <a:fld id="{48F63A3B-78C7-47BE-AE5E-E10140E04643}" type="slidenum">
              <a:rPr lang="en-US" smtClean="0"/>
              <a:t>23</a:t>
            </a:fld>
            <a:endParaRPr lang="en-US" dirty="0"/>
          </a:p>
        </p:txBody>
      </p:sp>
      <p:sp>
        <p:nvSpPr>
          <p:cNvPr id="6" name="Content Placeholder 2">
            <a:extLst>
              <a:ext uri="{FF2B5EF4-FFF2-40B4-BE49-F238E27FC236}">
                <a16:creationId xmlns:a16="http://schemas.microsoft.com/office/drawing/2014/main" id="{760A5674-6D1C-447C-BFA8-B4238D8CADB8}"/>
              </a:ext>
            </a:extLst>
          </p:cNvPr>
          <p:cNvSpPr txBox="1">
            <a:spLocks/>
          </p:cNvSpPr>
          <p:nvPr/>
        </p:nvSpPr>
        <p:spPr>
          <a:xfrm>
            <a:off x="124408" y="1363758"/>
            <a:ext cx="5971591" cy="41023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a:rPr>
              <a:t>Propulsion</a:t>
            </a:r>
            <a:r>
              <a:rPr lang="en-US" dirty="0">
                <a:cs typeface="Calibri"/>
              </a:rPr>
              <a:t>: </a:t>
            </a:r>
            <a:r>
              <a:rPr lang="en-US">
                <a:cs typeface="Calibri"/>
              </a:rPr>
              <a:t>ELM4025-B and APC 10x7E</a:t>
            </a:r>
            <a:endParaRPr lang="en-US" dirty="0">
              <a:cs typeface="Calibri"/>
            </a:endParaRPr>
          </a:p>
          <a:p>
            <a:pPr lvl="1"/>
            <a:r>
              <a:rPr lang="en-US" dirty="0">
                <a:cs typeface="Calibri"/>
              </a:rPr>
              <a:t>Chosen for small size and existing testing data</a:t>
            </a:r>
          </a:p>
          <a:p>
            <a:pPr lvl="1"/>
            <a:r>
              <a:rPr lang="en-US" dirty="0">
                <a:cs typeface="Calibri"/>
              </a:rPr>
              <a:t>Obtained data is compared to model predictions</a:t>
            </a:r>
          </a:p>
          <a:p>
            <a:pPr lvl="1"/>
            <a:r>
              <a:rPr lang="en-US">
                <a:cs typeface="Calibri"/>
              </a:rPr>
              <a:t>59.5</a:t>
            </a:r>
            <a:r>
              <a:rPr lang="en-US" dirty="0">
                <a:cs typeface="Calibri"/>
              </a:rPr>
              <a:t>% discrepancy discovered</a:t>
            </a:r>
          </a:p>
          <a:p>
            <a:pPr lvl="1"/>
            <a:r>
              <a:rPr lang="en-US" dirty="0">
                <a:cs typeface="Calibri"/>
              </a:rPr>
              <a:t>Causes:</a:t>
            </a:r>
          </a:p>
          <a:p>
            <a:pPr lvl="2"/>
            <a:r>
              <a:rPr lang="en-US">
                <a:cs typeface="Calibri"/>
              </a:rPr>
              <a:t>Load cell proportional calibration error</a:t>
            </a:r>
            <a:r>
              <a:rPr lang="en-US" dirty="0">
                <a:cs typeface="Calibri"/>
              </a:rPr>
              <a:t>.</a:t>
            </a:r>
          </a:p>
          <a:p>
            <a:pPr lvl="2"/>
            <a:r>
              <a:rPr lang="en-US">
                <a:ea typeface="+mn-lt"/>
                <a:cs typeface="+mn-lt"/>
              </a:rPr>
              <a:t>Motor unable to accelerate to expected maximum RPM.</a:t>
            </a:r>
            <a:endParaRPr lang="en-US" dirty="0">
              <a:cs typeface="Calibri"/>
            </a:endParaRPr>
          </a:p>
        </p:txBody>
      </p:sp>
      <p:pic>
        <p:nvPicPr>
          <p:cNvPr id="11" name="Google Shape;82;p15">
            <a:hlinkClick r:id="rId3" action="ppaction://hlinksldjump"/>
            <a:extLst>
              <a:ext uri="{FF2B5EF4-FFF2-40B4-BE49-F238E27FC236}">
                <a16:creationId xmlns:a16="http://schemas.microsoft.com/office/drawing/2014/main" id="{FEC5F88B-2B5F-472B-9FAF-A56DB731B92E}"/>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sp>
        <p:nvSpPr>
          <p:cNvPr id="9" name="TextBox 8">
            <a:extLst>
              <a:ext uri="{FF2B5EF4-FFF2-40B4-BE49-F238E27FC236}">
                <a16:creationId xmlns:a16="http://schemas.microsoft.com/office/drawing/2014/main" id="{9582B6F2-D95C-4A9E-80AD-B6154ECC1877}"/>
              </a:ext>
            </a:extLst>
          </p:cNvPr>
          <p:cNvSpPr txBox="1"/>
          <p:nvPr/>
        </p:nvSpPr>
        <p:spPr>
          <a:xfrm>
            <a:off x="124408" y="5628859"/>
            <a:ext cx="11644910" cy="1231106"/>
          </a:xfrm>
          <a:prstGeom prst="rect">
            <a:avLst/>
          </a:prstGeom>
          <a:noFill/>
        </p:spPr>
        <p:txBody>
          <a:bodyPr wrap="square" rtlCol="0">
            <a:spAutoFit/>
          </a:bodyPr>
          <a:lstStyle/>
          <a:p>
            <a:r>
              <a:rPr lang="en-US" sz="2800" dirty="0">
                <a:cs typeface="Calibri"/>
              </a:rPr>
              <a:t>Conclusion: Test stand results can be scaled based on comparison to models and manufacturer performance estimates until test stand can be fixed.</a:t>
            </a:r>
          </a:p>
          <a:p>
            <a:endParaRPr lang="en-US" dirty="0"/>
          </a:p>
        </p:txBody>
      </p:sp>
      <p:pic>
        <p:nvPicPr>
          <p:cNvPr id="5" name="Picture 6" descr="A close up of a map&#10;&#10;Description generated with very high confidence">
            <a:extLst>
              <a:ext uri="{FF2B5EF4-FFF2-40B4-BE49-F238E27FC236}">
                <a16:creationId xmlns:a16="http://schemas.microsoft.com/office/drawing/2014/main" id="{E9EAD021-4038-41C6-AEC6-4F4EA9ECD17A}"/>
              </a:ext>
            </a:extLst>
          </p:cNvPr>
          <p:cNvPicPr>
            <a:picLocks noChangeAspect="1"/>
          </p:cNvPicPr>
          <p:nvPr/>
        </p:nvPicPr>
        <p:blipFill>
          <a:blip r:embed="rId5"/>
          <a:stretch>
            <a:fillRect/>
          </a:stretch>
        </p:blipFill>
        <p:spPr>
          <a:xfrm>
            <a:off x="6201938" y="1122557"/>
            <a:ext cx="5712211" cy="4287643"/>
          </a:xfrm>
          <a:prstGeom prst="rect">
            <a:avLst/>
          </a:prstGeom>
        </p:spPr>
      </p:pic>
    </p:spTree>
    <p:extLst>
      <p:ext uri="{BB962C8B-B14F-4D97-AF65-F5344CB8AC3E}">
        <p14:creationId xmlns:p14="http://schemas.microsoft.com/office/powerpoint/2010/main" val="38922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B87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p:txBody>
          <a:bodyPr/>
          <a:lstStyle/>
          <a:p>
            <a:r>
              <a:rPr lang="en-US" dirty="0"/>
              <a:t>Controls Test</a:t>
            </a:r>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a:xfrm>
            <a:off x="502442" y="4662935"/>
            <a:ext cx="10515600" cy="1928812"/>
          </a:xfrm>
        </p:spPr>
        <p:txBody>
          <a:bodyPr vert="horz" lIns="91440" tIns="45720" rIns="91440" bIns="45720" rtlCol="0" anchor="t">
            <a:normAutofit/>
          </a:bodyPr>
          <a:lstStyle/>
          <a:p>
            <a:r>
              <a:rPr lang="en-US" dirty="0">
                <a:ea typeface="+mn-lt"/>
                <a:cs typeface="+mn-lt"/>
              </a:rPr>
              <a:t>Verifying: modeled gains are appropriate, desired deflections are attainable</a:t>
            </a:r>
          </a:p>
          <a:p>
            <a:r>
              <a:rPr lang="en-US" dirty="0">
                <a:ea typeface="+mn-lt"/>
                <a:cs typeface="+mn-lt"/>
              </a:rPr>
              <a:t>Validating: navigation and control requirements</a:t>
            </a:r>
            <a:endParaRPr lang="en-US" dirty="0">
              <a:cs typeface="Calibri"/>
            </a:endParaRPr>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119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BBC2-675C-4726-B026-5F8935C8E708}"/>
              </a:ext>
            </a:extLst>
          </p:cNvPr>
          <p:cNvSpPr>
            <a:spLocks noGrp="1"/>
          </p:cNvSpPr>
          <p:nvPr>
            <p:ph type="title"/>
          </p:nvPr>
        </p:nvSpPr>
        <p:spPr/>
        <p:txBody>
          <a:bodyPr/>
          <a:lstStyle/>
          <a:p>
            <a:r>
              <a:rPr lang="en-US"/>
              <a:t>Controls Test Setup and Procedure</a:t>
            </a:r>
          </a:p>
        </p:txBody>
      </p:sp>
      <p:sp>
        <p:nvSpPr>
          <p:cNvPr id="3" name="Content Placeholder 2">
            <a:extLst>
              <a:ext uri="{FF2B5EF4-FFF2-40B4-BE49-F238E27FC236}">
                <a16:creationId xmlns:a16="http://schemas.microsoft.com/office/drawing/2014/main" id="{383264FC-22AC-407D-BBA1-7AD53749F5CD}"/>
              </a:ext>
            </a:extLst>
          </p:cNvPr>
          <p:cNvSpPr>
            <a:spLocks noGrp="1"/>
          </p:cNvSpPr>
          <p:nvPr>
            <p:ph idx="1"/>
          </p:nvPr>
        </p:nvSpPr>
        <p:spPr>
          <a:xfrm>
            <a:off x="517315" y="3847433"/>
            <a:ext cx="5477410" cy="2092796"/>
          </a:xfrm>
        </p:spPr>
        <p:txBody>
          <a:bodyPr vert="horz" lIns="91440" tIns="45720" rIns="91440" bIns="45720" rtlCol="0" anchor="t">
            <a:normAutofit lnSpcReduction="10000"/>
          </a:bodyPr>
          <a:lstStyle/>
          <a:p>
            <a:pPr marL="0" indent="0">
              <a:buNone/>
            </a:pPr>
            <a:r>
              <a:rPr lang="en-US" u="sng"/>
              <a:t>Autopilot</a:t>
            </a:r>
            <a:r>
              <a:rPr lang="en-US" u="sng" dirty="0"/>
              <a:t> Test</a:t>
            </a:r>
            <a:endParaRPr lang="en-US" dirty="0">
              <a:cs typeface="Calibri"/>
            </a:endParaRPr>
          </a:p>
          <a:p>
            <a:r>
              <a:rPr lang="en-US" dirty="0"/>
              <a:t>Connected elevons to </a:t>
            </a:r>
            <a:r>
              <a:rPr lang="en-US"/>
              <a:t>PixHawk</a:t>
            </a:r>
            <a:r>
              <a:rPr lang="en-US" dirty="0"/>
              <a:t> controller</a:t>
            </a:r>
            <a:endParaRPr lang="en-US">
              <a:cs typeface="Calibri"/>
            </a:endParaRPr>
          </a:p>
          <a:p>
            <a:r>
              <a:rPr lang="en-US" dirty="0"/>
              <a:t>Rotated </a:t>
            </a:r>
            <a:r>
              <a:rPr lang="en-US"/>
              <a:t>PixHawk</a:t>
            </a:r>
            <a:r>
              <a:rPr lang="en-US" dirty="0"/>
              <a:t> and checked for appropriate elevon response</a:t>
            </a:r>
            <a:endParaRPr lang="en-US">
              <a:cs typeface="Calibri"/>
            </a:endParaRPr>
          </a:p>
        </p:txBody>
      </p:sp>
      <p:sp>
        <p:nvSpPr>
          <p:cNvPr id="4" name="Slide Number Placeholder 3">
            <a:extLst>
              <a:ext uri="{FF2B5EF4-FFF2-40B4-BE49-F238E27FC236}">
                <a16:creationId xmlns:a16="http://schemas.microsoft.com/office/drawing/2014/main" id="{B63B6ED3-C0F4-4423-A780-15E03786824A}"/>
              </a:ext>
            </a:extLst>
          </p:cNvPr>
          <p:cNvSpPr>
            <a:spLocks noGrp="1"/>
          </p:cNvSpPr>
          <p:nvPr>
            <p:ph type="sldNum" sz="quarter" idx="12"/>
          </p:nvPr>
        </p:nvSpPr>
        <p:spPr/>
        <p:txBody>
          <a:bodyPr/>
          <a:lstStyle/>
          <a:p>
            <a:fld id="{48F63A3B-78C7-47BE-AE5E-E10140E04643}" type="slidenum">
              <a:rPr lang="en-US" smtClean="0"/>
              <a:t>25</a:t>
            </a:fld>
            <a:endParaRPr lang="en-US"/>
          </a:p>
        </p:txBody>
      </p:sp>
      <p:pic>
        <p:nvPicPr>
          <p:cNvPr id="5" name="Picture 5" descr="A corner of a room&#10;&#10;Description generated with high confidence">
            <a:extLst>
              <a:ext uri="{FF2B5EF4-FFF2-40B4-BE49-F238E27FC236}">
                <a16:creationId xmlns:a16="http://schemas.microsoft.com/office/drawing/2014/main" id="{91973632-A60E-4A7C-9534-B160AC7F675B}"/>
              </a:ext>
            </a:extLst>
          </p:cNvPr>
          <p:cNvPicPr>
            <a:picLocks noChangeAspect="1"/>
          </p:cNvPicPr>
          <p:nvPr/>
        </p:nvPicPr>
        <p:blipFill rotWithShape="1">
          <a:blip r:embed="rId2"/>
          <a:srcRect l="8051" t="173" r="15111" b="5190"/>
          <a:stretch/>
        </p:blipFill>
        <p:spPr>
          <a:xfrm rot="5400000">
            <a:off x="7858452" y="1783838"/>
            <a:ext cx="1921980" cy="6054186"/>
          </a:xfrm>
          <a:prstGeom prst="rect">
            <a:avLst/>
          </a:prstGeom>
        </p:spPr>
      </p:pic>
      <p:sp>
        <p:nvSpPr>
          <p:cNvPr id="13" name="TextBox 12">
            <a:extLst>
              <a:ext uri="{FF2B5EF4-FFF2-40B4-BE49-F238E27FC236}">
                <a16:creationId xmlns:a16="http://schemas.microsoft.com/office/drawing/2014/main" id="{BF4529AD-AE88-43D6-ABAB-8E44ACDD6283}"/>
              </a:ext>
            </a:extLst>
          </p:cNvPr>
          <p:cNvSpPr txBox="1"/>
          <p:nvPr/>
        </p:nvSpPr>
        <p:spPr>
          <a:xfrm>
            <a:off x="521496" y="1116804"/>
            <a:ext cx="10541791" cy="2351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u="sng" dirty="0"/>
              <a:t>Manual Test</a:t>
            </a:r>
          </a:p>
          <a:p>
            <a:pPr marL="285750" indent="-285750">
              <a:lnSpc>
                <a:spcPct val="90000"/>
              </a:lnSpc>
              <a:spcBef>
                <a:spcPts val="1000"/>
              </a:spcBef>
              <a:buFont typeface="Arial"/>
              <a:buChar char="•"/>
            </a:pPr>
            <a:r>
              <a:rPr lang="en-US" sz="2800" dirty="0"/>
              <a:t>Elevons remotely connected to controller</a:t>
            </a:r>
          </a:p>
          <a:p>
            <a:pPr marL="285750" indent="-285750">
              <a:lnSpc>
                <a:spcPct val="90000"/>
              </a:lnSpc>
              <a:spcBef>
                <a:spcPts val="1000"/>
              </a:spcBef>
              <a:buFont typeface="Arial"/>
              <a:buChar char="•"/>
            </a:pPr>
            <a:r>
              <a:rPr lang="en-US" sz="2800" dirty="0"/>
              <a:t>Test roll and pitch maneuvers in each direction, verifying that elevon response is appropriate</a:t>
            </a:r>
            <a:endParaRPr lang="en-US" sz="2800" dirty="0">
              <a:cs typeface="Calibri" panose="020F0502020204030204"/>
            </a:endParaRPr>
          </a:p>
          <a:p>
            <a:pPr marL="742950" lvl="1" indent="-285750">
              <a:lnSpc>
                <a:spcPct val="90000"/>
              </a:lnSpc>
              <a:spcBef>
                <a:spcPts val="500"/>
              </a:spcBef>
              <a:buFont typeface="Arial"/>
              <a:buChar char="•"/>
            </a:pPr>
            <a:r>
              <a:rPr lang="en-US" sz="2800" dirty="0"/>
              <a:t>Modify gains to allow for maximum elevon deflection</a:t>
            </a:r>
            <a:endParaRPr lang="en-US" sz="2800" dirty="0">
              <a:cs typeface="Calibri" panose="020F0502020204030204"/>
            </a:endParaRPr>
          </a:p>
        </p:txBody>
      </p:sp>
      <p:pic>
        <p:nvPicPr>
          <p:cNvPr id="9" name="Google Shape;82;p15">
            <a:hlinkClick r:id="rId3" action="ppaction://hlinksldjump"/>
            <a:extLst>
              <a:ext uri="{FF2B5EF4-FFF2-40B4-BE49-F238E27FC236}">
                <a16:creationId xmlns:a16="http://schemas.microsoft.com/office/drawing/2014/main" id="{0751D722-704C-44BB-99A1-8ADA9902E5C2}"/>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476390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87F7-212B-4A5F-A84A-9451A8538D5F}"/>
              </a:ext>
            </a:extLst>
          </p:cNvPr>
          <p:cNvSpPr>
            <a:spLocks noGrp="1"/>
          </p:cNvSpPr>
          <p:nvPr>
            <p:ph type="title"/>
          </p:nvPr>
        </p:nvSpPr>
        <p:spPr/>
        <p:txBody>
          <a:bodyPr/>
          <a:lstStyle/>
          <a:p>
            <a:r>
              <a:rPr lang="en-US"/>
              <a:t>Controls Results</a:t>
            </a:r>
          </a:p>
        </p:txBody>
      </p:sp>
      <p:sp>
        <p:nvSpPr>
          <p:cNvPr id="3" name="Content Placeholder 2">
            <a:extLst>
              <a:ext uri="{FF2B5EF4-FFF2-40B4-BE49-F238E27FC236}">
                <a16:creationId xmlns:a16="http://schemas.microsoft.com/office/drawing/2014/main" id="{0FEC001D-CB4A-4294-B412-1D6B0D760BAC}"/>
              </a:ext>
            </a:extLst>
          </p:cNvPr>
          <p:cNvSpPr>
            <a:spLocks noGrp="1"/>
          </p:cNvSpPr>
          <p:nvPr>
            <p:ph idx="1"/>
          </p:nvPr>
        </p:nvSpPr>
        <p:spPr>
          <a:xfrm>
            <a:off x="124408" y="1363758"/>
            <a:ext cx="5160391" cy="5200328"/>
          </a:xfrm>
        </p:spPr>
        <p:txBody>
          <a:bodyPr vert="horz" lIns="91440" tIns="45720" rIns="91440" bIns="45720" rtlCol="0" anchor="t">
            <a:normAutofit/>
          </a:bodyPr>
          <a:lstStyle/>
          <a:p>
            <a:r>
              <a:rPr lang="en-US" dirty="0"/>
              <a:t>Verified correct elevon responses</a:t>
            </a:r>
          </a:p>
          <a:p>
            <a:r>
              <a:rPr lang="en-US" dirty="0"/>
              <a:t>Lengthened servo arms to reach desired maximum deflection of at least 30 degrees</a:t>
            </a:r>
            <a:endParaRPr lang="en-US" dirty="0">
              <a:cs typeface="Calibri"/>
            </a:endParaRPr>
          </a:p>
          <a:p>
            <a:r>
              <a:rPr lang="en-US" dirty="0">
                <a:cs typeface="Calibri"/>
              </a:rPr>
              <a:t>Elevon response is adequate to move forward to glide testing and flight testing</a:t>
            </a:r>
          </a:p>
          <a:p>
            <a:endParaRPr lang="en-US" dirty="0">
              <a:ea typeface="+mn-lt"/>
              <a:cs typeface="+mn-lt"/>
            </a:endParaRPr>
          </a:p>
          <a:p>
            <a:endParaRPr lang="en-US" dirty="0">
              <a:ea typeface="+mn-lt"/>
              <a:cs typeface="+mn-lt"/>
            </a:endParaRPr>
          </a:p>
          <a:p>
            <a:endParaRPr lang="en-US" dirty="0">
              <a:ea typeface="+mn-lt"/>
              <a:cs typeface="+mn-lt"/>
            </a:endParaRPr>
          </a:p>
        </p:txBody>
      </p:sp>
      <p:sp>
        <p:nvSpPr>
          <p:cNvPr id="4" name="Slide Number Placeholder 3">
            <a:extLst>
              <a:ext uri="{FF2B5EF4-FFF2-40B4-BE49-F238E27FC236}">
                <a16:creationId xmlns:a16="http://schemas.microsoft.com/office/drawing/2014/main" id="{ED27AE04-E1A0-463F-8F9E-6201DF17B1B9}"/>
              </a:ext>
            </a:extLst>
          </p:cNvPr>
          <p:cNvSpPr>
            <a:spLocks noGrp="1"/>
          </p:cNvSpPr>
          <p:nvPr>
            <p:ph type="sldNum" sz="quarter" idx="12"/>
          </p:nvPr>
        </p:nvSpPr>
        <p:spPr/>
        <p:txBody>
          <a:bodyPr/>
          <a:lstStyle/>
          <a:p>
            <a:fld id="{48F63A3B-78C7-47BE-AE5E-E10140E04643}" type="slidenum">
              <a:rPr lang="en-US" smtClean="0"/>
              <a:t>26</a:t>
            </a:fld>
            <a:endParaRPr lang="en-US"/>
          </a:p>
        </p:txBody>
      </p:sp>
      <p:pic>
        <p:nvPicPr>
          <p:cNvPr id="5" name="Google Shape;82;p15">
            <a:hlinkClick r:id="rId2" action="ppaction://hlinksldjump"/>
            <a:extLst>
              <a:ext uri="{FF2B5EF4-FFF2-40B4-BE49-F238E27FC236}">
                <a16:creationId xmlns:a16="http://schemas.microsoft.com/office/drawing/2014/main" id="{11365BCB-7590-457D-845B-52ACE23C0D09}"/>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6" name="Picture 6" descr="A wooden door&#10;&#10;Description generated with high confidence">
            <a:extLst>
              <a:ext uri="{FF2B5EF4-FFF2-40B4-BE49-F238E27FC236}">
                <a16:creationId xmlns:a16="http://schemas.microsoft.com/office/drawing/2014/main" id="{51CBAB6D-1291-49E8-B162-CF3576CE21E1}"/>
              </a:ext>
            </a:extLst>
          </p:cNvPr>
          <p:cNvPicPr>
            <a:picLocks noChangeAspect="1"/>
          </p:cNvPicPr>
          <p:nvPr/>
        </p:nvPicPr>
        <p:blipFill rotWithShape="1">
          <a:blip r:embed="rId4"/>
          <a:srcRect l="16697" r="36661" b="243"/>
          <a:stretch/>
        </p:blipFill>
        <p:spPr>
          <a:xfrm rot="5400000">
            <a:off x="6569869" y="185739"/>
            <a:ext cx="3925732" cy="6284125"/>
          </a:xfrm>
          <a:prstGeom prst="rect">
            <a:avLst/>
          </a:prstGeom>
        </p:spPr>
      </p:pic>
    </p:spTree>
    <p:extLst>
      <p:ext uri="{BB962C8B-B14F-4D97-AF65-F5344CB8AC3E}">
        <p14:creationId xmlns:p14="http://schemas.microsoft.com/office/powerpoint/2010/main" val="49092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B87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a:noFill/>
        </p:spPr>
        <p:txBody>
          <a:bodyPr/>
          <a:lstStyle/>
          <a:p>
            <a:r>
              <a:rPr lang="en-US" dirty="0"/>
              <a:t>Flight Test</a:t>
            </a:r>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p:txBody>
          <a:bodyPr vert="horz" lIns="91440" tIns="45720" rIns="91440" bIns="45720" rtlCol="0" anchor="t">
            <a:normAutofit/>
          </a:bodyPr>
          <a:lstStyle/>
          <a:p>
            <a:r>
              <a:rPr lang="en-US" dirty="0">
                <a:cs typeface="Calibri"/>
              </a:rPr>
              <a:t>Verifying: aerodynamic stability, structural models on takeoff and in-flight</a:t>
            </a:r>
          </a:p>
          <a:p>
            <a:r>
              <a:rPr lang="en-US" dirty="0">
                <a:cs typeface="Calibri"/>
              </a:rPr>
              <a:t>Validating: flight stability and takeoff/landing survivability requirements</a:t>
            </a:r>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659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65B4-4109-4E7B-A514-67CFD5AEB7FD}"/>
              </a:ext>
            </a:extLst>
          </p:cNvPr>
          <p:cNvSpPr>
            <a:spLocks noGrp="1"/>
          </p:cNvSpPr>
          <p:nvPr>
            <p:ph type="title"/>
          </p:nvPr>
        </p:nvSpPr>
        <p:spPr/>
        <p:txBody>
          <a:bodyPr/>
          <a:lstStyle/>
          <a:p>
            <a:r>
              <a:rPr lang="en-US" dirty="0"/>
              <a:t>Safety </a:t>
            </a:r>
            <a:r>
              <a:rPr lang="en-US"/>
              <a:t>Considerations for Flight Testing</a:t>
            </a:r>
            <a:endParaRPr lang="en-US">
              <a:cs typeface="Calibri Light"/>
              <a:sym typeface="Wingdings" panose="05000000000000000000" pitchFamily="2" charset="2"/>
            </a:endParaRPr>
          </a:p>
        </p:txBody>
      </p:sp>
      <p:sp>
        <p:nvSpPr>
          <p:cNvPr id="3" name="Content Placeholder 2">
            <a:extLst>
              <a:ext uri="{FF2B5EF4-FFF2-40B4-BE49-F238E27FC236}">
                <a16:creationId xmlns:a16="http://schemas.microsoft.com/office/drawing/2014/main" id="{5C5576D0-FDE2-4BAF-BD9D-257B2AAFB28D}"/>
              </a:ext>
            </a:extLst>
          </p:cNvPr>
          <p:cNvSpPr>
            <a:spLocks noGrp="1"/>
          </p:cNvSpPr>
          <p:nvPr>
            <p:ph idx="1"/>
          </p:nvPr>
        </p:nvSpPr>
        <p:spPr/>
        <p:txBody>
          <a:bodyPr vert="horz" lIns="91440" tIns="45720" rIns="91440" bIns="45720" rtlCol="0" anchor="t">
            <a:normAutofit/>
          </a:bodyPr>
          <a:lstStyle/>
          <a:p>
            <a:r>
              <a:rPr lang="en-US">
                <a:cs typeface="Calibri"/>
              </a:rPr>
              <a:t>Obtaining permission from Dan </a:t>
            </a:r>
            <a:r>
              <a:rPr lang="en-US" err="1">
                <a:cs typeface="Calibri"/>
              </a:rPr>
              <a:t>Hesselius</a:t>
            </a:r>
            <a:r>
              <a:rPr lang="en-US">
                <a:cs typeface="Calibri"/>
              </a:rPr>
              <a:t>, Director of CU Flight Operations, before any flight testing</a:t>
            </a:r>
          </a:p>
          <a:p>
            <a:pPr lvl="1"/>
            <a:r>
              <a:rPr lang="en-US">
                <a:cs typeface="Calibri"/>
              </a:rPr>
              <a:t>Will be piloting maiden flight test</a:t>
            </a:r>
          </a:p>
          <a:p>
            <a:r>
              <a:rPr lang="en-US">
                <a:ea typeface="+mn-lt"/>
                <a:cs typeface="+mn-lt"/>
              </a:rPr>
              <a:t>Checking battery status before connecting to electronics</a:t>
            </a:r>
          </a:p>
          <a:p>
            <a:r>
              <a:rPr lang="en-US">
                <a:ea typeface="+mn-lt"/>
                <a:cs typeface="+mn-lt"/>
              </a:rPr>
              <a:t>Extensive testing done on every subsystem before full flight test</a:t>
            </a:r>
            <a:endParaRPr lang="en-US"/>
          </a:p>
          <a:p>
            <a:pPr lvl="1"/>
            <a:r>
              <a:rPr lang="en-US">
                <a:ea typeface="+mn-lt"/>
                <a:cs typeface="+mn-lt"/>
              </a:rPr>
              <a:t>Separately and integrated</a:t>
            </a:r>
          </a:p>
          <a:p>
            <a:r>
              <a:rPr lang="en-US">
                <a:ea typeface="+mn-lt"/>
                <a:cs typeface="+mn-lt"/>
              </a:rPr>
              <a:t>Clearing flight space before launch</a:t>
            </a:r>
            <a:endParaRPr lang="en-US"/>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0CCA258D-A87B-45F5-B69B-27B049A5430D}"/>
              </a:ext>
            </a:extLst>
          </p:cNvPr>
          <p:cNvSpPr>
            <a:spLocks noGrp="1"/>
          </p:cNvSpPr>
          <p:nvPr>
            <p:ph type="sldNum" sz="quarter" idx="12"/>
          </p:nvPr>
        </p:nvSpPr>
        <p:spPr/>
        <p:txBody>
          <a:bodyPr/>
          <a:lstStyle/>
          <a:p>
            <a:fld id="{48F63A3B-78C7-47BE-AE5E-E10140E04643}" type="slidenum">
              <a:rPr lang="en-US" smtClean="0"/>
              <a:t>28</a:t>
            </a:fld>
            <a:endParaRPr lang="en-US" dirty="0"/>
          </a:p>
        </p:txBody>
      </p:sp>
    </p:spTree>
    <p:extLst>
      <p:ext uri="{BB962C8B-B14F-4D97-AF65-F5344CB8AC3E}">
        <p14:creationId xmlns:p14="http://schemas.microsoft.com/office/powerpoint/2010/main" val="4200863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A40F-ABA0-440D-BE44-A610A9FA7AEF}"/>
              </a:ext>
            </a:extLst>
          </p:cNvPr>
          <p:cNvSpPr>
            <a:spLocks noGrp="1"/>
          </p:cNvSpPr>
          <p:nvPr>
            <p:ph type="title"/>
          </p:nvPr>
        </p:nvSpPr>
        <p:spPr/>
        <p:txBody>
          <a:bodyPr/>
          <a:lstStyle/>
          <a:p>
            <a:r>
              <a:rPr lang="en-US" dirty="0">
                <a:cs typeface="Calibri Light"/>
              </a:rPr>
              <a:t>Flight Test Readiness</a:t>
            </a:r>
            <a:endParaRPr lang="en-US" dirty="0"/>
          </a:p>
        </p:txBody>
      </p:sp>
      <p:sp>
        <p:nvSpPr>
          <p:cNvPr id="4" name="Slide Number Placeholder 3">
            <a:extLst>
              <a:ext uri="{FF2B5EF4-FFF2-40B4-BE49-F238E27FC236}">
                <a16:creationId xmlns:a16="http://schemas.microsoft.com/office/drawing/2014/main" id="{9BF4F8DC-BA39-445D-B2A6-A96942140BC5}"/>
              </a:ext>
            </a:extLst>
          </p:cNvPr>
          <p:cNvSpPr>
            <a:spLocks noGrp="1"/>
          </p:cNvSpPr>
          <p:nvPr>
            <p:ph type="sldNum" sz="quarter" idx="12"/>
          </p:nvPr>
        </p:nvSpPr>
        <p:spPr/>
        <p:txBody>
          <a:bodyPr/>
          <a:lstStyle/>
          <a:p>
            <a:fld id="{48F63A3B-78C7-47BE-AE5E-E10140E04643}" type="slidenum">
              <a:rPr lang="en-US" dirty="0"/>
              <a:t>29</a:t>
            </a:fld>
            <a:endParaRPr lang="en-US"/>
          </a:p>
        </p:txBody>
      </p:sp>
      <p:pic>
        <p:nvPicPr>
          <p:cNvPr id="5" name="Google Shape;82;p15">
            <a:hlinkClick r:id="rId3" action="ppaction://hlinksldjump"/>
            <a:extLst>
              <a:ext uri="{FF2B5EF4-FFF2-40B4-BE49-F238E27FC236}">
                <a16:creationId xmlns:a16="http://schemas.microsoft.com/office/drawing/2014/main" id="{9C78B1C4-37D0-4ED7-AC8D-CBA76F3D3081}"/>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sp>
        <p:nvSpPr>
          <p:cNvPr id="9" name="TextBox 8">
            <a:extLst>
              <a:ext uri="{FF2B5EF4-FFF2-40B4-BE49-F238E27FC236}">
                <a16:creationId xmlns:a16="http://schemas.microsoft.com/office/drawing/2014/main" id="{37BD851D-0A27-418F-9614-090F03959F23}"/>
              </a:ext>
            </a:extLst>
          </p:cNvPr>
          <p:cNvSpPr txBox="1"/>
          <p:nvPr/>
        </p:nvSpPr>
        <p:spPr>
          <a:xfrm>
            <a:off x="10338891" y="1119674"/>
            <a:ext cx="1752028" cy="2954655"/>
          </a:xfrm>
          <a:prstGeom prst="rect">
            <a:avLst/>
          </a:prstGeom>
          <a:noFill/>
        </p:spPr>
        <p:txBody>
          <a:bodyPr wrap="square" rtlCol="0">
            <a:spAutoFit/>
          </a:bodyPr>
          <a:lstStyle/>
          <a:p>
            <a:r>
              <a:rPr lang="en-US" sz="2800" dirty="0">
                <a:cs typeface="Calibri"/>
              </a:rPr>
              <a:t>Glide test verified airframe stability, control responses.</a:t>
            </a:r>
          </a:p>
          <a:p>
            <a:endParaRPr lang="en-US" dirty="0"/>
          </a:p>
        </p:txBody>
      </p:sp>
    </p:spTree>
    <p:extLst>
      <p:ext uri="{BB962C8B-B14F-4D97-AF65-F5344CB8AC3E}">
        <p14:creationId xmlns:p14="http://schemas.microsoft.com/office/powerpoint/2010/main" val="3523116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4605-3235-4B54-9A18-A01507B7398A}"/>
              </a:ext>
            </a:extLst>
          </p:cNvPr>
          <p:cNvSpPr>
            <a:spLocks noGrp="1"/>
          </p:cNvSpPr>
          <p:nvPr>
            <p:ph type="title"/>
          </p:nvPr>
        </p:nvSpPr>
        <p:spPr/>
        <p:txBody>
          <a:bodyPr/>
          <a:lstStyle/>
          <a:p>
            <a:r>
              <a:rPr lang="en-US">
                <a:cs typeface="Calibri Light"/>
              </a:rPr>
              <a:t>Project Purpose</a:t>
            </a:r>
            <a:endParaRPr lang="en-US"/>
          </a:p>
        </p:txBody>
      </p:sp>
      <p:sp>
        <p:nvSpPr>
          <p:cNvPr id="3" name="Content Placeholder 2">
            <a:extLst>
              <a:ext uri="{FF2B5EF4-FFF2-40B4-BE49-F238E27FC236}">
                <a16:creationId xmlns:a16="http://schemas.microsoft.com/office/drawing/2014/main" id="{22A3E7F0-ED16-4A6E-AA12-D49977BFC98F}"/>
              </a:ext>
            </a:extLst>
          </p:cNvPr>
          <p:cNvSpPr>
            <a:spLocks noGrp="1"/>
          </p:cNvSpPr>
          <p:nvPr>
            <p:ph idx="1"/>
          </p:nvPr>
        </p:nvSpPr>
        <p:spPr/>
        <p:txBody>
          <a:bodyPr vert="horz" lIns="91440" tIns="45720" rIns="91440" bIns="45720" rtlCol="0" anchor="t">
            <a:normAutofit/>
          </a:bodyPr>
          <a:lstStyle/>
          <a:p>
            <a:pPr marL="0" indent="0">
              <a:lnSpc>
                <a:spcPct val="125000"/>
              </a:lnSpc>
              <a:buNone/>
            </a:pPr>
            <a:r>
              <a:rPr lang="en-US" sz="3200" dirty="0">
                <a:cs typeface="Calibri" panose="020F0502020204030204"/>
              </a:rPr>
              <a:t>The goal of BUBO </a:t>
            </a:r>
            <a:r>
              <a:rPr lang="en-US" sz="3200" dirty="0" err="1">
                <a:cs typeface="Calibri" panose="020F0502020204030204"/>
              </a:rPr>
              <a:t>BUBO</a:t>
            </a:r>
            <a:r>
              <a:rPr lang="en-US" sz="3200" dirty="0">
                <a:cs typeface="Calibri" panose="020F0502020204030204"/>
              </a:rPr>
              <a:t> is to design, build, and test an unmanned, radio-controlled (RC), box-wing aircraft. The aircraft will be a scalable data collection platform for a Flush Air Data Sensing (FADS) system, which will collect pressure data to aid in the study of turbulence by Dr. Brian </a:t>
            </a:r>
            <a:r>
              <a:rPr lang="en-US" sz="3200" dirty="0" err="1">
                <a:cs typeface="Calibri" panose="020F0502020204030204"/>
              </a:rPr>
              <a:t>Argrow</a:t>
            </a:r>
            <a:r>
              <a:rPr lang="en-US" sz="3200" dirty="0">
                <a:cs typeface="Calibri" panose="020F0502020204030204"/>
              </a:rPr>
              <a:t> of the University of Colorado Boulder.</a:t>
            </a:r>
          </a:p>
        </p:txBody>
      </p:sp>
      <p:sp>
        <p:nvSpPr>
          <p:cNvPr id="5" name="Slide Number Placeholder 4">
            <a:extLst>
              <a:ext uri="{FF2B5EF4-FFF2-40B4-BE49-F238E27FC236}">
                <a16:creationId xmlns:a16="http://schemas.microsoft.com/office/drawing/2014/main" id="{22EDC503-FE4F-4D09-A6E4-3A089ABBFAF4}"/>
              </a:ext>
            </a:extLst>
          </p:cNvPr>
          <p:cNvSpPr>
            <a:spLocks noGrp="1"/>
          </p:cNvSpPr>
          <p:nvPr>
            <p:ph type="sldNum" sz="quarter" idx="12"/>
          </p:nvPr>
        </p:nvSpPr>
        <p:spPr/>
        <p:txBody>
          <a:bodyPr/>
          <a:lstStyle/>
          <a:p>
            <a:fld id="{48F63A3B-78C7-47BE-AE5E-E10140E04643}" type="slidenum">
              <a:rPr lang="en-US" smtClean="0"/>
              <a:t>3</a:t>
            </a:fld>
            <a:endParaRPr lang="en-US" dirty="0"/>
          </a:p>
        </p:txBody>
      </p:sp>
      <p:pic>
        <p:nvPicPr>
          <p:cNvPr id="6" name="Google Shape;82;p15">
            <a:hlinkClick r:id="rId2" action="ppaction://hlinksldjump"/>
            <a:extLst>
              <a:ext uri="{FF2B5EF4-FFF2-40B4-BE49-F238E27FC236}">
                <a16:creationId xmlns:a16="http://schemas.microsoft.com/office/drawing/2014/main" id="{5B0D2A4F-0701-4A1A-AA71-2186D5FD0F08}"/>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4201204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641C-422B-4748-884F-3076866CAE47}"/>
              </a:ext>
            </a:extLst>
          </p:cNvPr>
          <p:cNvSpPr>
            <a:spLocks noGrp="1"/>
          </p:cNvSpPr>
          <p:nvPr>
            <p:ph type="title"/>
          </p:nvPr>
        </p:nvSpPr>
        <p:spPr/>
        <p:txBody>
          <a:bodyPr/>
          <a:lstStyle/>
          <a:p>
            <a:r>
              <a:rPr lang="en-US" dirty="0"/>
              <a:t>Flight Test </a:t>
            </a:r>
            <a:r>
              <a:rPr lang="en-US"/>
              <a:t>Setup</a:t>
            </a:r>
            <a:r>
              <a:rPr lang="en-US" dirty="0"/>
              <a:t> and Procedure</a:t>
            </a:r>
          </a:p>
        </p:txBody>
      </p:sp>
      <p:sp>
        <p:nvSpPr>
          <p:cNvPr id="3" name="Content Placeholder 2">
            <a:extLst>
              <a:ext uri="{FF2B5EF4-FFF2-40B4-BE49-F238E27FC236}">
                <a16:creationId xmlns:a16="http://schemas.microsoft.com/office/drawing/2014/main" id="{8BFE1649-3A5C-446D-A557-A9B8F6437926}"/>
              </a:ext>
            </a:extLst>
          </p:cNvPr>
          <p:cNvSpPr>
            <a:spLocks noGrp="1"/>
          </p:cNvSpPr>
          <p:nvPr>
            <p:ph idx="1"/>
          </p:nvPr>
        </p:nvSpPr>
        <p:spPr>
          <a:xfrm>
            <a:off x="124409" y="1363758"/>
            <a:ext cx="6215432" cy="5494242"/>
          </a:xfrm>
        </p:spPr>
        <p:txBody>
          <a:bodyPr vert="horz" lIns="91440" tIns="45720" rIns="91440" bIns="45720" rtlCol="0" anchor="t">
            <a:normAutofit/>
          </a:bodyPr>
          <a:lstStyle/>
          <a:p>
            <a:pPr marL="0" indent="0">
              <a:buNone/>
            </a:pPr>
            <a:r>
              <a:rPr lang="en-US" dirty="0"/>
              <a:t>Location: CU Boulder South</a:t>
            </a:r>
          </a:p>
          <a:p>
            <a:pPr marL="0" indent="0">
              <a:buNone/>
            </a:pPr>
            <a:r>
              <a:rPr lang="en-US" dirty="0"/>
              <a:t>Pilots: Dan </a:t>
            </a:r>
            <a:r>
              <a:rPr lang="en-US" err="1"/>
              <a:t>Hesselius</a:t>
            </a:r>
            <a:r>
              <a:rPr lang="en-US" dirty="0"/>
              <a:t> and Jeremy </a:t>
            </a:r>
            <a:r>
              <a:rPr lang="en-US"/>
              <a:t>Yanowitz</a:t>
            </a:r>
            <a:endParaRPr lang="en-US" dirty="0">
              <a:cs typeface="Calibri"/>
            </a:endParaRPr>
          </a:p>
          <a:p>
            <a:pPr marL="514350" indent="-514350">
              <a:buAutoNum type="arabicPeriod"/>
            </a:pPr>
            <a:r>
              <a:rPr lang="en-US" dirty="0"/>
              <a:t>Pre-flight checklist</a:t>
            </a:r>
          </a:p>
          <a:p>
            <a:pPr marL="514350" indent="-514350">
              <a:buAutoNum type="arabicPeriod"/>
            </a:pPr>
            <a:r>
              <a:rPr lang="en-US" dirty="0"/>
              <a:t>Launch aircraft from table bungie</a:t>
            </a:r>
            <a:endParaRPr lang="en-US" dirty="0">
              <a:cs typeface="Calibri"/>
            </a:endParaRPr>
          </a:p>
          <a:p>
            <a:pPr marL="514350" indent="-514350">
              <a:buAutoNum type="arabicPeriod"/>
            </a:pPr>
            <a:r>
              <a:rPr lang="en-US" dirty="0"/>
              <a:t>Ascend to cruising altitude</a:t>
            </a:r>
            <a:endParaRPr lang="en-US" dirty="0">
              <a:cs typeface="Calibri"/>
            </a:endParaRPr>
          </a:p>
          <a:p>
            <a:pPr marL="514350" indent="-514350">
              <a:buAutoNum type="arabicPeriod"/>
            </a:pPr>
            <a:r>
              <a:rPr lang="en-US" dirty="0"/>
              <a:t>Perform several maneuvers and obtain Cooper-Harper rating for each</a:t>
            </a:r>
            <a:endParaRPr lang="en-US" dirty="0">
              <a:cs typeface="Calibri"/>
            </a:endParaRPr>
          </a:p>
          <a:p>
            <a:pPr marL="514350" indent="-514350">
              <a:buAutoNum type="arabicPeriod"/>
            </a:pPr>
            <a:r>
              <a:rPr lang="en-US" dirty="0"/>
              <a:t>Descend and land safely</a:t>
            </a:r>
            <a:endParaRPr lang="en-US" dirty="0">
              <a:cs typeface="Calibri"/>
            </a:endParaRPr>
          </a:p>
          <a:p>
            <a:pPr marL="514350" indent="-514350">
              <a:buAutoNum type="arabicPeriod"/>
            </a:pPr>
            <a:r>
              <a:rPr lang="en-US" dirty="0">
                <a:cs typeface="Calibri"/>
              </a:rPr>
              <a:t>Identify any damage and determine re-flight time</a:t>
            </a: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C67A64F4-EB45-4CBC-88A3-848A1B2EC8C3}"/>
              </a:ext>
            </a:extLst>
          </p:cNvPr>
          <p:cNvSpPr>
            <a:spLocks noGrp="1"/>
          </p:cNvSpPr>
          <p:nvPr>
            <p:ph type="sldNum" sz="quarter" idx="12"/>
          </p:nvPr>
        </p:nvSpPr>
        <p:spPr/>
        <p:txBody>
          <a:bodyPr/>
          <a:lstStyle/>
          <a:p>
            <a:fld id="{48F63A3B-78C7-47BE-AE5E-E10140E04643}" type="slidenum">
              <a:rPr lang="en-US" smtClean="0"/>
              <a:t>30</a:t>
            </a:fld>
            <a:endParaRPr lang="en-US" dirty="0"/>
          </a:p>
        </p:txBody>
      </p:sp>
      <p:pic>
        <p:nvPicPr>
          <p:cNvPr id="5" name="Picture 5" descr="A close up of a sign&#10;&#10;Description generated with very high confidence">
            <a:extLst>
              <a:ext uri="{FF2B5EF4-FFF2-40B4-BE49-F238E27FC236}">
                <a16:creationId xmlns:a16="http://schemas.microsoft.com/office/drawing/2014/main" id="{A967366E-0685-48D8-81E5-A3DF66FE14B6}"/>
              </a:ext>
            </a:extLst>
          </p:cNvPr>
          <p:cNvPicPr>
            <a:picLocks noChangeAspect="1"/>
          </p:cNvPicPr>
          <p:nvPr/>
        </p:nvPicPr>
        <p:blipFill>
          <a:blip r:embed="rId3"/>
          <a:stretch>
            <a:fillRect/>
          </a:stretch>
        </p:blipFill>
        <p:spPr>
          <a:xfrm>
            <a:off x="5673306" y="888033"/>
            <a:ext cx="6323162" cy="2695291"/>
          </a:xfrm>
          <a:prstGeom prst="rect">
            <a:avLst/>
          </a:prstGeom>
        </p:spPr>
      </p:pic>
      <p:pic>
        <p:nvPicPr>
          <p:cNvPr id="6" name="Google Shape;82;p15">
            <a:hlinkClick r:id="rId4" action="ppaction://hlinksldjump"/>
            <a:extLst>
              <a:ext uri="{FF2B5EF4-FFF2-40B4-BE49-F238E27FC236}">
                <a16:creationId xmlns:a16="http://schemas.microsoft.com/office/drawing/2014/main" id="{9863BBDD-F3EB-45DC-A370-934EC93BA486}"/>
              </a:ext>
            </a:extLst>
          </p:cNvPr>
          <p:cNvPicPr preferRelativeResize="0"/>
          <p:nvPr/>
        </p:nvPicPr>
        <p:blipFill>
          <a:blip r:embed="rId5">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185919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98A0-9DA0-42B1-BF99-2A54E11DA5B9}"/>
              </a:ext>
            </a:extLst>
          </p:cNvPr>
          <p:cNvSpPr>
            <a:spLocks noGrp="1"/>
          </p:cNvSpPr>
          <p:nvPr>
            <p:ph type="title"/>
          </p:nvPr>
        </p:nvSpPr>
        <p:spPr/>
        <p:txBody>
          <a:bodyPr/>
          <a:lstStyle/>
          <a:p>
            <a:r>
              <a:rPr lang="en-US" dirty="0"/>
              <a:t>Flight Test Results</a:t>
            </a:r>
          </a:p>
        </p:txBody>
      </p:sp>
      <p:sp>
        <p:nvSpPr>
          <p:cNvPr id="3" name="Content Placeholder 2">
            <a:extLst>
              <a:ext uri="{FF2B5EF4-FFF2-40B4-BE49-F238E27FC236}">
                <a16:creationId xmlns:a16="http://schemas.microsoft.com/office/drawing/2014/main" id="{5F37575D-9D1F-4526-B02F-73C7BAAB9229}"/>
              </a:ext>
            </a:extLst>
          </p:cNvPr>
          <p:cNvSpPr>
            <a:spLocks noGrp="1"/>
          </p:cNvSpPr>
          <p:nvPr>
            <p:ph idx="1"/>
          </p:nvPr>
        </p:nvSpPr>
        <p:spPr/>
        <p:txBody>
          <a:bodyPr vert="horz" lIns="91440" tIns="45720" rIns="91440" bIns="45720" rtlCol="0" anchor="t">
            <a:normAutofit/>
          </a:bodyPr>
          <a:lstStyle/>
          <a:p>
            <a:r>
              <a:rPr lang="en-US" dirty="0">
                <a:cs typeface="Calibri"/>
              </a:rPr>
              <a:t>Obtain Cooper-Harper ratings for each maneuver </a:t>
            </a:r>
          </a:p>
          <a:p>
            <a:r>
              <a:rPr lang="en-US" dirty="0">
                <a:cs typeface="Calibri"/>
              </a:rPr>
              <a:t>Identify where improvements must be made</a:t>
            </a:r>
          </a:p>
        </p:txBody>
      </p:sp>
      <p:sp>
        <p:nvSpPr>
          <p:cNvPr id="4" name="Slide Number Placeholder 3">
            <a:extLst>
              <a:ext uri="{FF2B5EF4-FFF2-40B4-BE49-F238E27FC236}">
                <a16:creationId xmlns:a16="http://schemas.microsoft.com/office/drawing/2014/main" id="{3F75E14B-B86E-40E3-BF4A-0397659354CC}"/>
              </a:ext>
            </a:extLst>
          </p:cNvPr>
          <p:cNvSpPr>
            <a:spLocks noGrp="1"/>
          </p:cNvSpPr>
          <p:nvPr>
            <p:ph type="sldNum" sz="quarter" idx="12"/>
          </p:nvPr>
        </p:nvSpPr>
        <p:spPr/>
        <p:txBody>
          <a:bodyPr/>
          <a:lstStyle/>
          <a:p>
            <a:fld id="{48F63A3B-78C7-47BE-AE5E-E10140E04643}" type="slidenum">
              <a:rPr lang="en-US" smtClean="0"/>
              <a:t>31</a:t>
            </a:fld>
            <a:endParaRPr lang="en-US" dirty="0"/>
          </a:p>
        </p:txBody>
      </p:sp>
      <p:graphicFrame>
        <p:nvGraphicFramePr>
          <p:cNvPr id="5" name="Table 5">
            <a:extLst>
              <a:ext uri="{FF2B5EF4-FFF2-40B4-BE49-F238E27FC236}">
                <a16:creationId xmlns:a16="http://schemas.microsoft.com/office/drawing/2014/main" id="{69D8E2B4-DB93-4059-88C4-9A50D14D64CF}"/>
              </a:ext>
            </a:extLst>
          </p:cNvPr>
          <p:cNvGraphicFramePr>
            <a:graphicFrameLocks noGrp="1"/>
          </p:cNvGraphicFramePr>
          <p:nvPr>
            <p:extLst>
              <p:ext uri="{D42A27DB-BD31-4B8C-83A1-F6EECF244321}">
                <p14:modId xmlns:p14="http://schemas.microsoft.com/office/powerpoint/2010/main" val="4289485301"/>
              </p:ext>
            </p:extLst>
          </p:nvPr>
        </p:nvGraphicFramePr>
        <p:xfrm>
          <a:off x="313043" y="2734669"/>
          <a:ext cx="8607750" cy="3197082"/>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566959669"/>
                    </a:ext>
                  </a:extLst>
                </a:gridCol>
                <a:gridCol w="677895">
                  <a:extLst>
                    <a:ext uri="{9D8B030D-6E8A-4147-A177-3AD203B41FA5}">
                      <a16:colId xmlns:a16="http://schemas.microsoft.com/office/drawing/2014/main" val="3222399099"/>
                    </a:ext>
                  </a:extLst>
                </a:gridCol>
                <a:gridCol w="677895">
                  <a:extLst>
                    <a:ext uri="{9D8B030D-6E8A-4147-A177-3AD203B41FA5}">
                      <a16:colId xmlns:a16="http://schemas.microsoft.com/office/drawing/2014/main" val="362724501"/>
                    </a:ext>
                  </a:extLst>
                </a:gridCol>
                <a:gridCol w="677895">
                  <a:extLst>
                    <a:ext uri="{9D8B030D-6E8A-4147-A177-3AD203B41FA5}">
                      <a16:colId xmlns:a16="http://schemas.microsoft.com/office/drawing/2014/main" val="2863020345"/>
                    </a:ext>
                  </a:extLst>
                </a:gridCol>
                <a:gridCol w="677895">
                  <a:extLst>
                    <a:ext uri="{9D8B030D-6E8A-4147-A177-3AD203B41FA5}">
                      <a16:colId xmlns:a16="http://schemas.microsoft.com/office/drawing/2014/main" val="2226993386"/>
                    </a:ext>
                  </a:extLst>
                </a:gridCol>
                <a:gridCol w="677895">
                  <a:extLst>
                    <a:ext uri="{9D8B030D-6E8A-4147-A177-3AD203B41FA5}">
                      <a16:colId xmlns:a16="http://schemas.microsoft.com/office/drawing/2014/main" val="3151998023"/>
                    </a:ext>
                  </a:extLst>
                </a:gridCol>
                <a:gridCol w="677895">
                  <a:extLst>
                    <a:ext uri="{9D8B030D-6E8A-4147-A177-3AD203B41FA5}">
                      <a16:colId xmlns:a16="http://schemas.microsoft.com/office/drawing/2014/main" val="436264997"/>
                    </a:ext>
                  </a:extLst>
                </a:gridCol>
                <a:gridCol w="677895">
                  <a:extLst>
                    <a:ext uri="{9D8B030D-6E8A-4147-A177-3AD203B41FA5}">
                      <a16:colId xmlns:a16="http://schemas.microsoft.com/office/drawing/2014/main" val="2091482841"/>
                    </a:ext>
                  </a:extLst>
                </a:gridCol>
                <a:gridCol w="677895">
                  <a:extLst>
                    <a:ext uri="{9D8B030D-6E8A-4147-A177-3AD203B41FA5}">
                      <a16:colId xmlns:a16="http://schemas.microsoft.com/office/drawing/2014/main" val="2362054355"/>
                    </a:ext>
                  </a:extLst>
                </a:gridCol>
                <a:gridCol w="677895">
                  <a:extLst>
                    <a:ext uri="{9D8B030D-6E8A-4147-A177-3AD203B41FA5}">
                      <a16:colId xmlns:a16="http://schemas.microsoft.com/office/drawing/2014/main" val="3134135916"/>
                    </a:ext>
                  </a:extLst>
                </a:gridCol>
                <a:gridCol w="677895">
                  <a:extLst>
                    <a:ext uri="{9D8B030D-6E8A-4147-A177-3AD203B41FA5}">
                      <a16:colId xmlns:a16="http://schemas.microsoft.com/office/drawing/2014/main" val="1289464679"/>
                    </a:ext>
                  </a:extLst>
                </a:gridCol>
              </a:tblGrid>
              <a:tr h="456726">
                <a:tc>
                  <a:txBody>
                    <a:bodyPr/>
                    <a:lstStyle/>
                    <a:p>
                      <a:pPr lvl="0" algn="ctr">
                        <a:buNone/>
                      </a:pPr>
                      <a:r>
                        <a:rPr lang="en-US"/>
                        <a:t>Maneuver</a:t>
                      </a:r>
                    </a:p>
                  </a:txBody>
                  <a:tcPr anchor="ctr"/>
                </a:tc>
                <a:tc>
                  <a:txBody>
                    <a:bodyPr/>
                    <a:lstStyle/>
                    <a:p>
                      <a:pPr algn="ctr"/>
                      <a:r>
                        <a:rPr lang="en-US"/>
                        <a:t>1</a:t>
                      </a:r>
                    </a:p>
                  </a:txBody>
                  <a:tcPr anchor="ctr">
                    <a:solidFill>
                      <a:srgbClr val="00F00C"/>
                    </a:solidFill>
                  </a:tcPr>
                </a:tc>
                <a:tc>
                  <a:txBody>
                    <a:bodyPr/>
                    <a:lstStyle/>
                    <a:p>
                      <a:pPr algn="ctr"/>
                      <a:r>
                        <a:rPr lang="en-US"/>
                        <a:t>2</a:t>
                      </a:r>
                    </a:p>
                  </a:txBody>
                  <a:tcPr anchor="ctr">
                    <a:solidFill>
                      <a:srgbClr val="00F00C"/>
                    </a:solidFill>
                  </a:tcPr>
                </a:tc>
                <a:tc>
                  <a:txBody>
                    <a:bodyPr/>
                    <a:lstStyle/>
                    <a:p>
                      <a:pPr algn="ctr"/>
                      <a:r>
                        <a:rPr lang="en-US"/>
                        <a:t>3</a:t>
                      </a:r>
                    </a:p>
                  </a:txBody>
                  <a:tcPr anchor="ctr">
                    <a:solidFill>
                      <a:srgbClr val="00F00C"/>
                    </a:solidFill>
                  </a:tcPr>
                </a:tc>
                <a:tc>
                  <a:txBody>
                    <a:bodyPr/>
                    <a:lstStyle/>
                    <a:p>
                      <a:pPr algn="ctr"/>
                      <a:r>
                        <a:rPr lang="en-US">
                          <a:solidFill>
                            <a:schemeClr val="tx1"/>
                          </a:solidFill>
                        </a:rPr>
                        <a:t>4</a:t>
                      </a:r>
                    </a:p>
                  </a:txBody>
                  <a:tcPr anchor="ctr">
                    <a:solidFill>
                      <a:srgbClr val="FFFF00"/>
                    </a:solidFill>
                  </a:tcPr>
                </a:tc>
                <a:tc>
                  <a:txBody>
                    <a:bodyPr/>
                    <a:lstStyle/>
                    <a:p>
                      <a:pPr algn="ctr"/>
                      <a:r>
                        <a:rPr lang="en-US">
                          <a:solidFill>
                            <a:schemeClr val="tx1"/>
                          </a:solidFill>
                        </a:rPr>
                        <a:t>5</a:t>
                      </a:r>
                    </a:p>
                  </a:txBody>
                  <a:tcPr anchor="ctr">
                    <a:solidFill>
                      <a:srgbClr val="FFFF00"/>
                    </a:solidFill>
                  </a:tcPr>
                </a:tc>
                <a:tc>
                  <a:txBody>
                    <a:bodyPr/>
                    <a:lstStyle/>
                    <a:p>
                      <a:pPr algn="ctr"/>
                      <a:r>
                        <a:rPr lang="en-US">
                          <a:solidFill>
                            <a:schemeClr val="tx1"/>
                          </a:solidFill>
                        </a:rPr>
                        <a:t>6</a:t>
                      </a:r>
                    </a:p>
                  </a:txBody>
                  <a:tcPr anchor="ctr">
                    <a:solidFill>
                      <a:srgbClr val="FFFF00"/>
                    </a:solidFill>
                  </a:tcPr>
                </a:tc>
                <a:tc>
                  <a:txBody>
                    <a:bodyPr/>
                    <a:lstStyle/>
                    <a:p>
                      <a:pPr algn="ctr"/>
                      <a:r>
                        <a:rPr lang="en-US"/>
                        <a:t>7</a:t>
                      </a:r>
                    </a:p>
                  </a:txBody>
                  <a:tcPr anchor="ctr">
                    <a:solidFill>
                      <a:srgbClr val="F06C1A"/>
                    </a:solidFill>
                  </a:tcPr>
                </a:tc>
                <a:tc>
                  <a:txBody>
                    <a:bodyPr/>
                    <a:lstStyle/>
                    <a:p>
                      <a:pPr algn="ctr"/>
                      <a:r>
                        <a:rPr lang="en-US"/>
                        <a:t>8</a:t>
                      </a:r>
                    </a:p>
                  </a:txBody>
                  <a:tcPr anchor="ctr">
                    <a:solidFill>
                      <a:srgbClr val="F06C1A"/>
                    </a:solidFill>
                  </a:tcPr>
                </a:tc>
                <a:tc>
                  <a:txBody>
                    <a:bodyPr/>
                    <a:lstStyle/>
                    <a:p>
                      <a:pPr algn="ctr"/>
                      <a:r>
                        <a:rPr lang="en-US"/>
                        <a:t>9</a:t>
                      </a:r>
                    </a:p>
                  </a:txBody>
                  <a:tcPr anchor="ctr">
                    <a:solidFill>
                      <a:srgbClr val="F06C1A"/>
                    </a:solidFill>
                  </a:tcPr>
                </a:tc>
                <a:tc>
                  <a:txBody>
                    <a:bodyPr/>
                    <a:lstStyle/>
                    <a:p>
                      <a:pPr algn="ctr"/>
                      <a:r>
                        <a:rPr lang="en-US"/>
                        <a:t>10</a:t>
                      </a:r>
                    </a:p>
                  </a:txBody>
                  <a:tcPr anchor="ctr">
                    <a:solidFill>
                      <a:srgbClr val="EE0000"/>
                    </a:solidFill>
                  </a:tcPr>
                </a:tc>
                <a:extLst>
                  <a:ext uri="{0D108BD9-81ED-4DB2-BD59-A6C34878D82A}">
                    <a16:rowId xmlns:a16="http://schemas.microsoft.com/office/drawing/2014/main" val="1185047696"/>
                  </a:ext>
                </a:extLst>
              </a:tr>
              <a:tr h="456726">
                <a:tc>
                  <a:txBody>
                    <a:bodyPr/>
                    <a:lstStyle/>
                    <a:p>
                      <a:pPr lvl="0" algn="ctr">
                        <a:buNone/>
                      </a:pPr>
                      <a:r>
                        <a:rPr lang="en-US"/>
                        <a:t>Takeoff</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33192376"/>
                  </a:ext>
                </a:extLst>
              </a:tr>
              <a:tr h="456726">
                <a:tc>
                  <a:txBody>
                    <a:bodyPr/>
                    <a:lstStyle/>
                    <a:p>
                      <a:pPr lvl="0" algn="ctr">
                        <a:buNone/>
                      </a:pPr>
                      <a:r>
                        <a:rPr lang="en-US"/>
                        <a:t>Ascent</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29549076"/>
                  </a:ext>
                </a:extLst>
              </a:tr>
              <a:tr h="456726">
                <a:tc>
                  <a:txBody>
                    <a:bodyPr/>
                    <a:lstStyle/>
                    <a:p>
                      <a:pPr lvl="0" algn="ctr">
                        <a:buNone/>
                      </a:pPr>
                      <a:r>
                        <a:rPr lang="en-US"/>
                        <a:t>Steady flight</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0558923"/>
                  </a:ext>
                </a:extLst>
              </a:tr>
              <a:tr h="456726">
                <a:tc>
                  <a:txBody>
                    <a:bodyPr/>
                    <a:lstStyle/>
                    <a:p>
                      <a:pPr lvl="0" algn="ctr">
                        <a:buNone/>
                      </a:pPr>
                      <a:r>
                        <a:rPr lang="en-US"/>
                        <a:t>30° banked turn</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4308582"/>
                  </a:ext>
                </a:extLst>
              </a:tr>
              <a:tr h="456726">
                <a:tc>
                  <a:txBody>
                    <a:bodyPr/>
                    <a:lstStyle/>
                    <a:p>
                      <a:pPr lvl="0" algn="ctr">
                        <a:buNone/>
                      </a:pPr>
                      <a:r>
                        <a:rPr lang="en-US"/>
                        <a:t>Descent</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26585832"/>
                  </a:ext>
                </a:extLst>
              </a:tr>
              <a:tr h="456726">
                <a:tc>
                  <a:txBody>
                    <a:bodyPr/>
                    <a:lstStyle/>
                    <a:p>
                      <a:pPr lvl="0" algn="ctr">
                        <a:buNone/>
                      </a:pPr>
                      <a:r>
                        <a:rPr lang="en-US"/>
                        <a:t>Landing</a:t>
                      </a:r>
                    </a:p>
                  </a:txBody>
                  <a:tcPr anchor="ct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dirty="0"/>
                    </a:p>
                  </a:txBody>
                  <a:tcPr/>
                </a:tc>
                <a:extLst>
                  <a:ext uri="{0D108BD9-81ED-4DB2-BD59-A6C34878D82A}">
                    <a16:rowId xmlns:a16="http://schemas.microsoft.com/office/drawing/2014/main" val="3816625232"/>
                  </a:ext>
                </a:extLst>
              </a:tr>
            </a:tbl>
          </a:graphicData>
        </a:graphic>
      </p:graphicFrame>
      <p:graphicFrame>
        <p:nvGraphicFramePr>
          <p:cNvPr id="11" name="Table 11">
            <a:extLst>
              <a:ext uri="{FF2B5EF4-FFF2-40B4-BE49-F238E27FC236}">
                <a16:creationId xmlns:a16="http://schemas.microsoft.com/office/drawing/2014/main" id="{045E146A-A104-413A-9E76-F839AF13A758}"/>
              </a:ext>
            </a:extLst>
          </p:cNvPr>
          <p:cNvGraphicFramePr>
            <a:graphicFrameLocks noGrp="1"/>
          </p:cNvGraphicFramePr>
          <p:nvPr>
            <p:extLst>
              <p:ext uri="{D42A27DB-BD31-4B8C-83A1-F6EECF244321}">
                <p14:modId xmlns:p14="http://schemas.microsoft.com/office/powerpoint/2010/main" val="2014106337"/>
              </p:ext>
            </p:extLst>
          </p:nvPr>
        </p:nvGraphicFramePr>
        <p:xfrm>
          <a:off x="9111410" y="2720292"/>
          <a:ext cx="2634509" cy="3163955"/>
        </p:xfrm>
        <a:graphic>
          <a:graphicData uri="http://schemas.openxmlformats.org/drawingml/2006/table">
            <a:tbl>
              <a:tblPr firstRow="1" bandRow="1">
                <a:tableStyleId>{5C22544A-7EE6-4342-B048-85BDC9FD1C3A}</a:tableStyleId>
              </a:tblPr>
              <a:tblGrid>
                <a:gridCol w="2634509">
                  <a:extLst>
                    <a:ext uri="{9D8B030D-6E8A-4147-A177-3AD203B41FA5}">
                      <a16:colId xmlns:a16="http://schemas.microsoft.com/office/drawing/2014/main" val="874890848"/>
                    </a:ext>
                  </a:extLst>
                </a:gridCol>
              </a:tblGrid>
              <a:tr h="632791">
                <a:tc>
                  <a:txBody>
                    <a:bodyPr/>
                    <a:lstStyle/>
                    <a:p>
                      <a:pPr algn="ctr"/>
                      <a:r>
                        <a:rPr lang="en-US" sz="2400" dirty="0"/>
                        <a:t>Flight Performance</a:t>
                      </a:r>
                    </a:p>
                  </a:txBody>
                  <a:tcPr anchor="ctr"/>
                </a:tc>
                <a:extLst>
                  <a:ext uri="{0D108BD9-81ED-4DB2-BD59-A6C34878D82A}">
                    <a16:rowId xmlns:a16="http://schemas.microsoft.com/office/drawing/2014/main" val="315936052"/>
                  </a:ext>
                </a:extLst>
              </a:tr>
              <a:tr h="632791">
                <a:tc>
                  <a:txBody>
                    <a:bodyPr/>
                    <a:lstStyle/>
                    <a:p>
                      <a:pPr algn="ctr"/>
                      <a:r>
                        <a:rPr lang="en-US" sz="2000"/>
                        <a:t>Desired performance</a:t>
                      </a:r>
                      <a:endParaRPr lang="en-US"/>
                    </a:p>
                  </a:txBody>
                  <a:tcPr anchor="ctr">
                    <a:solidFill>
                      <a:srgbClr val="00F00C"/>
                    </a:solidFill>
                  </a:tcPr>
                </a:tc>
                <a:extLst>
                  <a:ext uri="{0D108BD9-81ED-4DB2-BD59-A6C34878D82A}">
                    <a16:rowId xmlns:a16="http://schemas.microsoft.com/office/drawing/2014/main" val="3238807474"/>
                  </a:ext>
                </a:extLst>
              </a:tr>
              <a:tr h="632791">
                <a:tc>
                  <a:txBody>
                    <a:bodyPr/>
                    <a:lstStyle/>
                    <a:p>
                      <a:pPr algn="ctr"/>
                      <a:r>
                        <a:rPr lang="en-US"/>
                        <a:t>Adequate performance</a:t>
                      </a:r>
                    </a:p>
                  </a:txBody>
                  <a:tcPr anchor="ctr">
                    <a:solidFill>
                      <a:srgbClr val="FFFF00"/>
                    </a:solidFill>
                  </a:tcPr>
                </a:tc>
                <a:extLst>
                  <a:ext uri="{0D108BD9-81ED-4DB2-BD59-A6C34878D82A}">
                    <a16:rowId xmlns:a16="http://schemas.microsoft.com/office/drawing/2014/main" val="3520545399"/>
                  </a:ext>
                </a:extLst>
              </a:tr>
              <a:tr h="632791">
                <a:tc>
                  <a:txBody>
                    <a:bodyPr/>
                    <a:lstStyle/>
                    <a:p>
                      <a:pPr algn="ctr"/>
                      <a:r>
                        <a:rPr lang="en-US"/>
                        <a:t>Control</a:t>
                      </a:r>
                    </a:p>
                  </a:txBody>
                  <a:tcPr anchor="ctr">
                    <a:solidFill>
                      <a:srgbClr val="F06C1A"/>
                    </a:solidFill>
                  </a:tcPr>
                </a:tc>
                <a:extLst>
                  <a:ext uri="{0D108BD9-81ED-4DB2-BD59-A6C34878D82A}">
                    <a16:rowId xmlns:a16="http://schemas.microsoft.com/office/drawing/2014/main" val="3155412556"/>
                  </a:ext>
                </a:extLst>
              </a:tr>
              <a:tr h="632791">
                <a:tc>
                  <a:txBody>
                    <a:bodyPr/>
                    <a:lstStyle/>
                    <a:p>
                      <a:pPr algn="ctr"/>
                      <a:r>
                        <a:rPr lang="en-US" dirty="0"/>
                        <a:t>No control</a:t>
                      </a:r>
                    </a:p>
                  </a:txBody>
                  <a:tcPr anchor="ctr">
                    <a:solidFill>
                      <a:srgbClr val="EE0000"/>
                    </a:solidFill>
                  </a:tcPr>
                </a:tc>
                <a:extLst>
                  <a:ext uri="{0D108BD9-81ED-4DB2-BD59-A6C34878D82A}">
                    <a16:rowId xmlns:a16="http://schemas.microsoft.com/office/drawing/2014/main" val="1249854795"/>
                  </a:ext>
                </a:extLst>
              </a:tr>
            </a:tbl>
          </a:graphicData>
        </a:graphic>
      </p:graphicFrame>
      <p:sp>
        <p:nvSpPr>
          <p:cNvPr id="8" name="Frame 7">
            <a:extLst>
              <a:ext uri="{FF2B5EF4-FFF2-40B4-BE49-F238E27FC236}">
                <a16:creationId xmlns:a16="http://schemas.microsoft.com/office/drawing/2014/main" id="{C0040585-57C5-4608-8BDA-9F87AA9015AF}"/>
              </a:ext>
            </a:extLst>
          </p:cNvPr>
          <p:cNvSpPr/>
          <p:nvPr/>
        </p:nvSpPr>
        <p:spPr>
          <a:xfrm>
            <a:off x="2037871" y="2620496"/>
            <a:ext cx="3581926" cy="3452382"/>
          </a:xfrm>
          <a:prstGeom prst="frame">
            <a:avLst>
              <a:gd name="adj1" fmla="val 2538"/>
            </a:avLst>
          </a:prstGeom>
          <a:solidFill>
            <a:srgbClr val="FF0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Google Shape;82;p15">
            <a:hlinkClick r:id="rId2" action="ppaction://hlinksldjump"/>
            <a:extLst>
              <a:ext uri="{FF2B5EF4-FFF2-40B4-BE49-F238E27FC236}">
                <a16:creationId xmlns:a16="http://schemas.microsoft.com/office/drawing/2014/main" id="{CB8059DD-C5BA-4F4C-88F1-A8FF6F89C0D2}"/>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230053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B87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a:noFill/>
        </p:spPr>
        <p:txBody>
          <a:bodyPr/>
          <a:lstStyle/>
          <a:p>
            <a:r>
              <a:rPr lang="en-US" dirty="0"/>
              <a:t>Testing Status Recap</a:t>
            </a:r>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1BF210A-C6EC-438D-8AF9-331F0D949F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3976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5FE9-DC64-4351-B8B1-758078947290}"/>
              </a:ext>
            </a:extLst>
          </p:cNvPr>
          <p:cNvSpPr>
            <a:spLocks noGrp="1"/>
          </p:cNvSpPr>
          <p:nvPr>
            <p:ph type="title"/>
          </p:nvPr>
        </p:nvSpPr>
        <p:spPr/>
        <p:txBody>
          <a:bodyPr>
            <a:normAutofit/>
          </a:bodyPr>
          <a:lstStyle/>
          <a:p>
            <a:r>
              <a:rPr lang="en-US" dirty="0"/>
              <a:t>Whiffletree Status</a:t>
            </a:r>
          </a:p>
        </p:txBody>
      </p:sp>
      <p:sp>
        <p:nvSpPr>
          <p:cNvPr id="4" name="Slide Number Placeholder 3">
            <a:extLst>
              <a:ext uri="{FF2B5EF4-FFF2-40B4-BE49-F238E27FC236}">
                <a16:creationId xmlns:a16="http://schemas.microsoft.com/office/drawing/2014/main" id="{749763B4-DED1-4F1E-B61F-C05B6923862E}"/>
              </a:ext>
            </a:extLst>
          </p:cNvPr>
          <p:cNvSpPr>
            <a:spLocks noGrp="1"/>
          </p:cNvSpPr>
          <p:nvPr>
            <p:ph type="sldNum" sz="quarter" idx="12"/>
          </p:nvPr>
        </p:nvSpPr>
        <p:spPr/>
        <p:txBody>
          <a:bodyPr/>
          <a:lstStyle/>
          <a:p>
            <a:fld id="{48F63A3B-78C7-47BE-AE5E-E10140E04643}" type="slidenum">
              <a:rPr lang="en-US" dirty="0"/>
              <a:t>33</a:t>
            </a:fld>
            <a:endParaRPr lang="en-US"/>
          </a:p>
        </p:txBody>
      </p:sp>
      <p:sp>
        <p:nvSpPr>
          <p:cNvPr id="10" name="TextBox 9">
            <a:extLst>
              <a:ext uri="{FF2B5EF4-FFF2-40B4-BE49-F238E27FC236}">
                <a16:creationId xmlns:a16="http://schemas.microsoft.com/office/drawing/2014/main" id="{8CC17252-BA1A-4973-B14B-D8E1B4D0E08D}"/>
              </a:ext>
            </a:extLst>
          </p:cNvPr>
          <p:cNvSpPr txBox="1"/>
          <p:nvPr/>
        </p:nvSpPr>
        <p:spPr>
          <a:xfrm>
            <a:off x="1020363" y="3455093"/>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Monokote</a:t>
            </a:r>
            <a:r>
              <a:rPr lang="en-US"/>
              <a:t> wing section</a:t>
            </a:r>
            <a:endParaRPr lang="en-US">
              <a:cs typeface="Calibri"/>
            </a:endParaRPr>
          </a:p>
        </p:txBody>
      </p:sp>
      <p:sp>
        <p:nvSpPr>
          <p:cNvPr id="12" name="TextBox 11">
            <a:extLst>
              <a:ext uri="{FF2B5EF4-FFF2-40B4-BE49-F238E27FC236}">
                <a16:creationId xmlns:a16="http://schemas.microsoft.com/office/drawing/2014/main" id="{867C85C3-DDC0-4108-9948-779E4D924D24}"/>
              </a:ext>
            </a:extLst>
          </p:cNvPr>
          <p:cNvSpPr txBox="1"/>
          <p:nvPr/>
        </p:nvSpPr>
        <p:spPr>
          <a:xfrm>
            <a:off x="1022127" y="2449591"/>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Produce wing section pieces</a:t>
            </a:r>
            <a:endParaRPr lang="en-US">
              <a:cs typeface="Calibri"/>
            </a:endParaRPr>
          </a:p>
        </p:txBody>
      </p:sp>
      <p:sp>
        <p:nvSpPr>
          <p:cNvPr id="14" name="TextBox 13">
            <a:extLst>
              <a:ext uri="{FF2B5EF4-FFF2-40B4-BE49-F238E27FC236}">
                <a16:creationId xmlns:a16="http://schemas.microsoft.com/office/drawing/2014/main" id="{A3526E39-4846-4CD5-81EE-7C6EB31C665E}"/>
              </a:ext>
            </a:extLst>
          </p:cNvPr>
          <p:cNvSpPr txBox="1"/>
          <p:nvPr/>
        </p:nvSpPr>
        <p:spPr>
          <a:xfrm>
            <a:off x="4408002" y="3470016"/>
            <a:ext cx="2133600"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Assemble complete wing section</a:t>
            </a:r>
          </a:p>
        </p:txBody>
      </p:sp>
      <p:sp>
        <p:nvSpPr>
          <p:cNvPr id="18" name="TextBox 17">
            <a:extLst>
              <a:ext uri="{FF2B5EF4-FFF2-40B4-BE49-F238E27FC236}">
                <a16:creationId xmlns:a16="http://schemas.microsoft.com/office/drawing/2014/main" id="{4F5C90CB-CAE2-411D-8480-5F217C517A27}"/>
              </a:ext>
            </a:extLst>
          </p:cNvPr>
          <p:cNvSpPr txBox="1"/>
          <p:nvPr/>
        </p:nvSpPr>
        <p:spPr>
          <a:xfrm>
            <a:off x="7459635" y="4734492"/>
            <a:ext cx="2743200" cy="369332"/>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Perform whiffletree test</a:t>
            </a:r>
          </a:p>
        </p:txBody>
      </p:sp>
      <p:sp>
        <p:nvSpPr>
          <p:cNvPr id="20" name="Rectangle 19">
            <a:extLst>
              <a:ext uri="{FF2B5EF4-FFF2-40B4-BE49-F238E27FC236}">
                <a16:creationId xmlns:a16="http://schemas.microsoft.com/office/drawing/2014/main" id="{63CA14A3-75F9-40E0-BD88-EF5DE7ACC7B6}"/>
              </a:ext>
            </a:extLst>
          </p:cNvPr>
          <p:cNvSpPr/>
          <p:nvPr/>
        </p:nvSpPr>
        <p:spPr>
          <a:xfrm>
            <a:off x="9127067" y="1509889"/>
            <a:ext cx="225778" cy="22577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DCB6CA4D-C365-41B2-A23A-02FAD0D74CCE}"/>
              </a:ext>
            </a:extLst>
          </p:cNvPr>
          <p:cNvSpPr txBox="1"/>
          <p:nvPr/>
        </p:nvSpPr>
        <p:spPr>
          <a:xfrm>
            <a:off x="9352845" y="1439333"/>
            <a:ext cx="22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Completed</a:t>
            </a:r>
          </a:p>
        </p:txBody>
      </p:sp>
      <p:sp>
        <p:nvSpPr>
          <p:cNvPr id="24" name="Rectangle 23">
            <a:extLst>
              <a:ext uri="{FF2B5EF4-FFF2-40B4-BE49-F238E27FC236}">
                <a16:creationId xmlns:a16="http://schemas.microsoft.com/office/drawing/2014/main" id="{87BDB22F-3A51-490D-8603-468B554CF3A7}"/>
              </a:ext>
            </a:extLst>
          </p:cNvPr>
          <p:cNvSpPr/>
          <p:nvPr/>
        </p:nvSpPr>
        <p:spPr>
          <a:xfrm>
            <a:off x="9127067" y="1927578"/>
            <a:ext cx="225778" cy="2257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335EC4A-86FD-4521-AEEB-0310690C38CB}"/>
              </a:ext>
            </a:extLst>
          </p:cNvPr>
          <p:cNvSpPr txBox="1"/>
          <p:nvPr/>
        </p:nvSpPr>
        <p:spPr>
          <a:xfrm>
            <a:off x="9354609" y="1853141"/>
            <a:ext cx="17046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 Progress</a:t>
            </a:r>
          </a:p>
        </p:txBody>
      </p:sp>
      <p:sp>
        <p:nvSpPr>
          <p:cNvPr id="28" name="Rectangle 27">
            <a:extLst>
              <a:ext uri="{FF2B5EF4-FFF2-40B4-BE49-F238E27FC236}">
                <a16:creationId xmlns:a16="http://schemas.microsoft.com/office/drawing/2014/main" id="{5C42776A-5B16-4B1F-8218-856B5A79A7BB}"/>
              </a:ext>
            </a:extLst>
          </p:cNvPr>
          <p:cNvSpPr/>
          <p:nvPr/>
        </p:nvSpPr>
        <p:spPr>
          <a:xfrm>
            <a:off x="9130594" y="2365728"/>
            <a:ext cx="225778" cy="225778"/>
          </a:xfrm>
          <a:prstGeom prst="rect">
            <a:avLst/>
          </a:prstGeom>
          <a:solidFill>
            <a:srgbClr val="FA9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0D7C37B-EEA9-4768-B049-5EBB385FC51C}"/>
              </a:ext>
            </a:extLst>
          </p:cNvPr>
          <p:cNvSpPr txBox="1"/>
          <p:nvPr/>
        </p:nvSpPr>
        <p:spPr>
          <a:xfrm>
            <a:off x="9358136" y="2296935"/>
            <a:ext cx="167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Planned</a:t>
            </a:r>
          </a:p>
        </p:txBody>
      </p:sp>
      <p:cxnSp>
        <p:nvCxnSpPr>
          <p:cNvPr id="38" name="Connector: Elbow 37">
            <a:extLst>
              <a:ext uri="{FF2B5EF4-FFF2-40B4-BE49-F238E27FC236}">
                <a16:creationId xmlns:a16="http://schemas.microsoft.com/office/drawing/2014/main" id="{37BDCCFD-234E-4FBB-B97C-569E6478FE41}"/>
              </a:ext>
            </a:extLst>
          </p:cNvPr>
          <p:cNvCxnSpPr/>
          <p:nvPr/>
        </p:nvCxnSpPr>
        <p:spPr>
          <a:xfrm>
            <a:off x="3243482" y="2759770"/>
            <a:ext cx="1162756" cy="10216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6905B2F4-C39F-4132-9F56-5E037581AB54}"/>
              </a:ext>
            </a:extLst>
          </p:cNvPr>
          <p:cNvCxnSpPr/>
          <p:nvPr/>
        </p:nvCxnSpPr>
        <p:spPr>
          <a:xfrm>
            <a:off x="3239602" y="3777531"/>
            <a:ext cx="116275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B8BCF14-9B0C-49EE-8A21-86BB909BC431}"/>
              </a:ext>
            </a:extLst>
          </p:cNvPr>
          <p:cNvSpPr txBox="1"/>
          <p:nvPr/>
        </p:nvSpPr>
        <p:spPr>
          <a:xfrm>
            <a:off x="4408001" y="2434845"/>
            <a:ext cx="2133600"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Assemble whiffletree</a:t>
            </a:r>
          </a:p>
        </p:txBody>
      </p:sp>
      <p:cxnSp>
        <p:nvCxnSpPr>
          <p:cNvPr id="3" name="Connector: Elbow 2">
            <a:extLst>
              <a:ext uri="{FF2B5EF4-FFF2-40B4-BE49-F238E27FC236}">
                <a16:creationId xmlns:a16="http://schemas.microsoft.com/office/drawing/2014/main" id="{31CA7823-51EC-4992-B0B0-B8067A5BB904}"/>
              </a:ext>
            </a:extLst>
          </p:cNvPr>
          <p:cNvCxnSpPr/>
          <p:nvPr/>
        </p:nvCxnSpPr>
        <p:spPr>
          <a:xfrm>
            <a:off x="6540130" y="2771138"/>
            <a:ext cx="914400" cy="2165229"/>
          </a:xfrm>
          <a:prstGeom prst="bentConnector3">
            <a:avLst/>
          </a:prstGeom>
          <a:ln w="28575">
            <a:tailEnd type="triangle"/>
          </a:ln>
        </p:spPr>
        <p:style>
          <a:lnRef idx="2">
            <a:schemeClr val="dk1"/>
          </a:lnRef>
          <a:fillRef idx="0">
            <a:schemeClr val="dk1"/>
          </a:fillRef>
          <a:effectRef idx="1">
            <a:schemeClr val="dk1"/>
          </a:effectRef>
          <a:fontRef idx="minor">
            <a:schemeClr val="tx1"/>
          </a:fontRef>
        </p:style>
      </p:cxnSp>
      <p:cxnSp>
        <p:nvCxnSpPr>
          <p:cNvPr id="21" name="Connector: Elbow 20">
            <a:extLst>
              <a:ext uri="{FF2B5EF4-FFF2-40B4-BE49-F238E27FC236}">
                <a16:creationId xmlns:a16="http://schemas.microsoft.com/office/drawing/2014/main" id="{090DD7FF-6C54-4776-8A91-FDBFED774E89}"/>
              </a:ext>
            </a:extLst>
          </p:cNvPr>
          <p:cNvCxnSpPr>
            <a:cxnSpLocks/>
          </p:cNvCxnSpPr>
          <p:nvPr/>
        </p:nvCxnSpPr>
        <p:spPr>
          <a:xfrm>
            <a:off x="6540129" y="3777553"/>
            <a:ext cx="914400" cy="1158813"/>
          </a:xfrm>
          <a:prstGeom prst="bentConnector3">
            <a:avLst/>
          </a:prstGeom>
          <a:ln w="28575">
            <a:tailEnd type="triangle"/>
          </a:ln>
        </p:spPr>
        <p:style>
          <a:lnRef idx="2">
            <a:schemeClr val="dk1"/>
          </a:lnRef>
          <a:fillRef idx="0">
            <a:schemeClr val="dk1"/>
          </a:fillRef>
          <a:effectRef idx="1">
            <a:schemeClr val="dk1"/>
          </a:effectRef>
          <a:fontRef idx="minor">
            <a:schemeClr val="tx1"/>
          </a:fontRef>
        </p:style>
      </p:cxnSp>
      <p:pic>
        <p:nvPicPr>
          <p:cNvPr id="27" name="Google Shape;82;p15">
            <a:hlinkClick r:id="rId2" action="ppaction://hlinksldjump"/>
            <a:extLst>
              <a:ext uri="{FF2B5EF4-FFF2-40B4-BE49-F238E27FC236}">
                <a16:creationId xmlns:a16="http://schemas.microsoft.com/office/drawing/2014/main" id="{70C75595-9024-4AC7-B64E-0FB8F38C0E2E}"/>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211253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AD37-E96D-4535-AF42-B29663867E63}"/>
              </a:ext>
            </a:extLst>
          </p:cNvPr>
          <p:cNvSpPr>
            <a:spLocks noGrp="1"/>
          </p:cNvSpPr>
          <p:nvPr>
            <p:ph type="title"/>
          </p:nvPr>
        </p:nvSpPr>
        <p:spPr/>
        <p:txBody>
          <a:bodyPr>
            <a:normAutofit/>
          </a:bodyPr>
          <a:lstStyle/>
          <a:p>
            <a:r>
              <a:rPr lang="en-US"/>
              <a:t>Static </a:t>
            </a:r>
            <a:r>
              <a:rPr lang="en-US" dirty="0"/>
              <a:t>Thrust Testing</a:t>
            </a:r>
          </a:p>
        </p:txBody>
      </p:sp>
      <p:sp>
        <p:nvSpPr>
          <p:cNvPr id="4" name="Slide Number Placeholder 3">
            <a:extLst>
              <a:ext uri="{FF2B5EF4-FFF2-40B4-BE49-F238E27FC236}">
                <a16:creationId xmlns:a16="http://schemas.microsoft.com/office/drawing/2014/main" id="{D592F9AE-D394-4655-9EC6-DF66B14DA6E2}"/>
              </a:ext>
            </a:extLst>
          </p:cNvPr>
          <p:cNvSpPr>
            <a:spLocks noGrp="1"/>
          </p:cNvSpPr>
          <p:nvPr>
            <p:ph type="sldNum" sz="quarter" idx="12"/>
          </p:nvPr>
        </p:nvSpPr>
        <p:spPr/>
        <p:txBody>
          <a:bodyPr/>
          <a:lstStyle/>
          <a:p>
            <a:fld id="{48F63A3B-78C7-47BE-AE5E-E10140E04643}" type="slidenum">
              <a:rPr lang="en-US" smtClean="0"/>
              <a:t>34</a:t>
            </a:fld>
            <a:endParaRPr lang="en-US" dirty="0"/>
          </a:p>
        </p:txBody>
      </p:sp>
      <p:sp>
        <p:nvSpPr>
          <p:cNvPr id="8" name="TextBox 7">
            <a:extLst>
              <a:ext uri="{FF2B5EF4-FFF2-40B4-BE49-F238E27FC236}">
                <a16:creationId xmlns:a16="http://schemas.microsoft.com/office/drawing/2014/main" id="{7539BEC5-9FAA-46D9-AA8C-2A86BA42E356}"/>
              </a:ext>
            </a:extLst>
          </p:cNvPr>
          <p:cNvSpPr txBox="1"/>
          <p:nvPr/>
        </p:nvSpPr>
        <p:spPr>
          <a:xfrm>
            <a:off x="489710" y="2041932"/>
            <a:ext cx="2088445"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Motor 1 (GH SMJ) Preliminary Test</a:t>
            </a:r>
          </a:p>
        </p:txBody>
      </p:sp>
      <p:sp>
        <p:nvSpPr>
          <p:cNvPr id="12" name="TextBox 11">
            <a:extLst>
              <a:ext uri="{FF2B5EF4-FFF2-40B4-BE49-F238E27FC236}">
                <a16:creationId xmlns:a16="http://schemas.microsoft.com/office/drawing/2014/main" id="{CFC843BB-EED7-4AD2-9A9C-8F6378C395F7}"/>
              </a:ext>
            </a:extLst>
          </p:cNvPr>
          <p:cNvSpPr txBox="1"/>
          <p:nvPr/>
        </p:nvSpPr>
        <p:spPr>
          <a:xfrm>
            <a:off x="3427589" y="2427220"/>
            <a:ext cx="2212623" cy="923330"/>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Motor 2 (EFLM4025B) Thrust Test</a:t>
            </a:r>
          </a:p>
        </p:txBody>
      </p:sp>
      <p:sp>
        <p:nvSpPr>
          <p:cNvPr id="16" name="TextBox 15">
            <a:extLst>
              <a:ext uri="{FF2B5EF4-FFF2-40B4-BE49-F238E27FC236}">
                <a16:creationId xmlns:a16="http://schemas.microsoft.com/office/drawing/2014/main" id="{C3B375EB-816A-4603-AD8C-6AF267ED2D24}"/>
              </a:ext>
            </a:extLst>
          </p:cNvPr>
          <p:cNvSpPr txBox="1"/>
          <p:nvPr/>
        </p:nvSpPr>
        <p:spPr>
          <a:xfrm>
            <a:off x="6801502" y="3583517"/>
            <a:ext cx="2212623" cy="646331"/>
          </a:xfrm>
          <a:prstGeom prst="rect">
            <a:avLst/>
          </a:prstGeom>
          <a:solidFill>
            <a:srgbClr val="FA93A6"/>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Motor 2 Endurance Test</a:t>
            </a:r>
          </a:p>
        </p:txBody>
      </p:sp>
      <p:sp>
        <p:nvSpPr>
          <p:cNvPr id="20" name="Rectangle 19">
            <a:extLst>
              <a:ext uri="{FF2B5EF4-FFF2-40B4-BE49-F238E27FC236}">
                <a16:creationId xmlns:a16="http://schemas.microsoft.com/office/drawing/2014/main" id="{69B86979-AC57-47A1-91BA-D6398CD3BAFB}"/>
              </a:ext>
            </a:extLst>
          </p:cNvPr>
          <p:cNvSpPr/>
          <p:nvPr/>
        </p:nvSpPr>
        <p:spPr>
          <a:xfrm>
            <a:off x="9127067" y="1509889"/>
            <a:ext cx="225778" cy="22577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59C21517-5DE5-4B5E-9297-EB957148BCE1}"/>
              </a:ext>
            </a:extLst>
          </p:cNvPr>
          <p:cNvSpPr txBox="1"/>
          <p:nvPr/>
        </p:nvSpPr>
        <p:spPr>
          <a:xfrm>
            <a:off x="9352845" y="1439333"/>
            <a:ext cx="22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Completed</a:t>
            </a:r>
          </a:p>
        </p:txBody>
      </p:sp>
      <p:sp>
        <p:nvSpPr>
          <p:cNvPr id="24" name="Rectangle 23">
            <a:extLst>
              <a:ext uri="{FF2B5EF4-FFF2-40B4-BE49-F238E27FC236}">
                <a16:creationId xmlns:a16="http://schemas.microsoft.com/office/drawing/2014/main" id="{BFFB6F37-1859-4781-93D8-40B97E7E38AF}"/>
              </a:ext>
            </a:extLst>
          </p:cNvPr>
          <p:cNvSpPr/>
          <p:nvPr/>
        </p:nvSpPr>
        <p:spPr>
          <a:xfrm>
            <a:off x="9127067" y="1927578"/>
            <a:ext cx="225778" cy="2257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EB665E0-F573-4BC5-B09A-B4BD7A4A6769}"/>
              </a:ext>
            </a:extLst>
          </p:cNvPr>
          <p:cNvSpPr txBox="1"/>
          <p:nvPr/>
        </p:nvSpPr>
        <p:spPr>
          <a:xfrm>
            <a:off x="9354609" y="1853141"/>
            <a:ext cx="17046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 Progress</a:t>
            </a:r>
          </a:p>
        </p:txBody>
      </p:sp>
      <p:sp>
        <p:nvSpPr>
          <p:cNvPr id="28" name="Rectangle 27">
            <a:extLst>
              <a:ext uri="{FF2B5EF4-FFF2-40B4-BE49-F238E27FC236}">
                <a16:creationId xmlns:a16="http://schemas.microsoft.com/office/drawing/2014/main" id="{7EA5F080-7F95-4AF1-B1FC-E06FF7450768}"/>
              </a:ext>
            </a:extLst>
          </p:cNvPr>
          <p:cNvSpPr/>
          <p:nvPr/>
        </p:nvSpPr>
        <p:spPr>
          <a:xfrm>
            <a:off x="9130594" y="2365728"/>
            <a:ext cx="225778" cy="225778"/>
          </a:xfrm>
          <a:prstGeom prst="rect">
            <a:avLst/>
          </a:prstGeom>
          <a:solidFill>
            <a:srgbClr val="FA9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DBF0D04-4D77-4C86-901C-12244C3BE428}"/>
              </a:ext>
            </a:extLst>
          </p:cNvPr>
          <p:cNvSpPr txBox="1"/>
          <p:nvPr/>
        </p:nvSpPr>
        <p:spPr>
          <a:xfrm>
            <a:off x="9358136" y="2296935"/>
            <a:ext cx="167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Planned</a:t>
            </a:r>
          </a:p>
        </p:txBody>
      </p:sp>
      <p:cxnSp>
        <p:nvCxnSpPr>
          <p:cNvPr id="32" name="Connector: Elbow 31">
            <a:extLst>
              <a:ext uri="{FF2B5EF4-FFF2-40B4-BE49-F238E27FC236}">
                <a16:creationId xmlns:a16="http://schemas.microsoft.com/office/drawing/2014/main" id="{4CA95BB9-9CC7-48CB-BA88-AED29F02E600}"/>
              </a:ext>
            </a:extLst>
          </p:cNvPr>
          <p:cNvCxnSpPr/>
          <p:nvPr/>
        </p:nvCxnSpPr>
        <p:spPr>
          <a:xfrm>
            <a:off x="2586921" y="2363963"/>
            <a:ext cx="846665" cy="52493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D181577B-A758-43E5-B7BE-7EA4FC59CAC2}"/>
              </a:ext>
            </a:extLst>
          </p:cNvPr>
          <p:cNvCxnSpPr/>
          <p:nvPr/>
        </p:nvCxnSpPr>
        <p:spPr>
          <a:xfrm>
            <a:off x="5634567" y="2888545"/>
            <a:ext cx="1162756" cy="10216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Google Shape;82;p15">
            <a:hlinkClick r:id="rId2" action="ppaction://hlinksldjump"/>
            <a:extLst>
              <a:ext uri="{FF2B5EF4-FFF2-40B4-BE49-F238E27FC236}">
                <a16:creationId xmlns:a16="http://schemas.microsoft.com/office/drawing/2014/main" id="{BFE64DF7-4BE3-4E71-A6AC-2B3ECAE9ED6B}"/>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2459792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09F8-2486-4F5C-982D-F175F0F9FDE4}"/>
              </a:ext>
            </a:extLst>
          </p:cNvPr>
          <p:cNvSpPr>
            <a:spLocks noGrp="1"/>
          </p:cNvSpPr>
          <p:nvPr>
            <p:ph type="title"/>
          </p:nvPr>
        </p:nvSpPr>
        <p:spPr/>
        <p:txBody>
          <a:bodyPr>
            <a:normAutofit/>
          </a:bodyPr>
          <a:lstStyle/>
          <a:p>
            <a:r>
              <a:rPr lang="en-US" dirty="0"/>
              <a:t>Controls </a:t>
            </a:r>
          </a:p>
        </p:txBody>
      </p:sp>
      <p:sp>
        <p:nvSpPr>
          <p:cNvPr id="4" name="Slide Number Placeholder 3">
            <a:extLst>
              <a:ext uri="{FF2B5EF4-FFF2-40B4-BE49-F238E27FC236}">
                <a16:creationId xmlns:a16="http://schemas.microsoft.com/office/drawing/2014/main" id="{DC6E2639-BB8D-4553-AE5C-8F59E2261038}"/>
              </a:ext>
            </a:extLst>
          </p:cNvPr>
          <p:cNvSpPr>
            <a:spLocks noGrp="1"/>
          </p:cNvSpPr>
          <p:nvPr>
            <p:ph type="sldNum" sz="quarter" idx="12"/>
          </p:nvPr>
        </p:nvSpPr>
        <p:spPr/>
        <p:txBody>
          <a:bodyPr/>
          <a:lstStyle/>
          <a:p>
            <a:fld id="{48F63A3B-78C7-47BE-AE5E-E10140E04643}" type="slidenum">
              <a:rPr lang="en-US" smtClean="0"/>
              <a:t>35</a:t>
            </a:fld>
            <a:endParaRPr lang="en-US" dirty="0"/>
          </a:p>
        </p:txBody>
      </p:sp>
      <p:cxnSp>
        <p:nvCxnSpPr>
          <p:cNvPr id="25" name="Straight Arrow Connector 24">
            <a:extLst>
              <a:ext uri="{FF2B5EF4-FFF2-40B4-BE49-F238E27FC236}">
                <a16:creationId xmlns:a16="http://schemas.microsoft.com/office/drawing/2014/main" id="{47C9CB99-CE8A-4B22-B574-A78138490777}"/>
              </a:ext>
            </a:extLst>
          </p:cNvPr>
          <p:cNvCxnSpPr>
            <a:cxnSpLocks/>
          </p:cNvCxnSpPr>
          <p:nvPr/>
        </p:nvCxnSpPr>
        <p:spPr>
          <a:xfrm flipV="1">
            <a:off x="6898778" y="1546288"/>
            <a:ext cx="1733070" cy="995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AF3756F-88D5-4733-851B-F35BC7C8027A}"/>
              </a:ext>
            </a:extLst>
          </p:cNvPr>
          <p:cNvSpPr/>
          <p:nvPr/>
        </p:nvSpPr>
        <p:spPr>
          <a:xfrm>
            <a:off x="373287" y="2013695"/>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Test the </a:t>
            </a:r>
            <a:r>
              <a:rPr lang="en-US" dirty="0" err="1">
                <a:solidFill>
                  <a:schemeClr val="tx1"/>
                </a:solidFill>
                <a:cs typeface="Calibri"/>
              </a:rPr>
              <a:t>PixHawk</a:t>
            </a:r>
            <a:endParaRPr lang="en-US" dirty="0">
              <a:solidFill>
                <a:schemeClr val="tx1"/>
              </a:solidFill>
              <a:cs typeface="Calibri"/>
            </a:endParaRPr>
          </a:p>
        </p:txBody>
      </p:sp>
      <p:sp>
        <p:nvSpPr>
          <p:cNvPr id="29" name="Rectangle: Rounded Corners 28">
            <a:extLst>
              <a:ext uri="{FF2B5EF4-FFF2-40B4-BE49-F238E27FC236}">
                <a16:creationId xmlns:a16="http://schemas.microsoft.com/office/drawing/2014/main" id="{172FFB18-62E6-4728-8568-A3FEDDBF58DB}"/>
              </a:ext>
            </a:extLst>
          </p:cNvPr>
          <p:cNvSpPr/>
          <p:nvPr/>
        </p:nvSpPr>
        <p:spPr>
          <a:xfrm>
            <a:off x="373287" y="2764809"/>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Test the GPS Module</a:t>
            </a:r>
          </a:p>
        </p:txBody>
      </p:sp>
      <p:sp>
        <p:nvSpPr>
          <p:cNvPr id="31" name="Rectangle: Rounded Corners 30">
            <a:extLst>
              <a:ext uri="{FF2B5EF4-FFF2-40B4-BE49-F238E27FC236}">
                <a16:creationId xmlns:a16="http://schemas.microsoft.com/office/drawing/2014/main" id="{20F57DEE-B5BE-4258-9379-26BEC6C03E66}"/>
              </a:ext>
            </a:extLst>
          </p:cNvPr>
          <p:cNvSpPr/>
          <p:nvPr/>
        </p:nvSpPr>
        <p:spPr>
          <a:xfrm>
            <a:off x="373287" y="3505037"/>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Test the Telemetry Kit</a:t>
            </a:r>
          </a:p>
        </p:txBody>
      </p:sp>
      <p:cxnSp>
        <p:nvCxnSpPr>
          <p:cNvPr id="33" name="Straight Arrow Connector 32">
            <a:extLst>
              <a:ext uri="{FF2B5EF4-FFF2-40B4-BE49-F238E27FC236}">
                <a16:creationId xmlns:a16="http://schemas.microsoft.com/office/drawing/2014/main" id="{3969934A-E91B-43B8-98F7-D060361C68CB}"/>
              </a:ext>
            </a:extLst>
          </p:cNvPr>
          <p:cNvCxnSpPr/>
          <p:nvPr/>
        </p:nvCxnSpPr>
        <p:spPr>
          <a:xfrm>
            <a:off x="3072450" y="2291034"/>
            <a:ext cx="391886"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553231F-D576-47E1-9582-78EE4A84880E}"/>
              </a:ext>
            </a:extLst>
          </p:cNvPr>
          <p:cNvCxnSpPr>
            <a:cxnSpLocks/>
          </p:cNvCxnSpPr>
          <p:nvPr/>
        </p:nvCxnSpPr>
        <p:spPr>
          <a:xfrm>
            <a:off x="3464335" y="2285589"/>
            <a:ext cx="1" cy="70757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74E8880-6D1D-47B7-B64E-3855229A81BD}"/>
              </a:ext>
            </a:extLst>
          </p:cNvPr>
          <p:cNvCxnSpPr>
            <a:cxnSpLocks/>
          </p:cNvCxnSpPr>
          <p:nvPr/>
        </p:nvCxnSpPr>
        <p:spPr>
          <a:xfrm>
            <a:off x="3464335" y="2993158"/>
            <a:ext cx="1" cy="83820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C6C4123-A62A-4DB0-96E4-0249EC3C014B}"/>
              </a:ext>
            </a:extLst>
          </p:cNvPr>
          <p:cNvCxnSpPr/>
          <p:nvPr/>
        </p:nvCxnSpPr>
        <p:spPr>
          <a:xfrm flipV="1">
            <a:off x="3465699" y="3044896"/>
            <a:ext cx="294768" cy="40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8CC1FFA9-A544-44EB-941B-3CA0DA7DFFA5}"/>
              </a:ext>
            </a:extLst>
          </p:cNvPr>
          <p:cNvSpPr/>
          <p:nvPr/>
        </p:nvSpPr>
        <p:spPr>
          <a:xfrm>
            <a:off x="3759598" y="2764809"/>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Integrate Components</a:t>
            </a:r>
          </a:p>
        </p:txBody>
      </p:sp>
      <p:cxnSp>
        <p:nvCxnSpPr>
          <p:cNvPr id="43" name="Straight Arrow Connector 42">
            <a:extLst>
              <a:ext uri="{FF2B5EF4-FFF2-40B4-BE49-F238E27FC236}">
                <a16:creationId xmlns:a16="http://schemas.microsoft.com/office/drawing/2014/main" id="{DA6AA65D-CF2D-4133-A9B2-F5EBD8093BB2}"/>
              </a:ext>
            </a:extLst>
          </p:cNvPr>
          <p:cNvCxnSpPr>
            <a:cxnSpLocks/>
          </p:cNvCxnSpPr>
          <p:nvPr/>
        </p:nvCxnSpPr>
        <p:spPr>
          <a:xfrm>
            <a:off x="3068490" y="3042293"/>
            <a:ext cx="391886"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196A7E0-BCD5-4362-A797-F8205F05DD82}"/>
              </a:ext>
            </a:extLst>
          </p:cNvPr>
          <p:cNvCxnSpPr>
            <a:cxnSpLocks/>
          </p:cNvCxnSpPr>
          <p:nvPr/>
        </p:nvCxnSpPr>
        <p:spPr>
          <a:xfrm>
            <a:off x="3074922" y="3830295"/>
            <a:ext cx="391886"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2933476-1C27-454D-A29E-16AD7ECD5DDE}"/>
              </a:ext>
            </a:extLst>
          </p:cNvPr>
          <p:cNvCxnSpPr>
            <a:cxnSpLocks/>
          </p:cNvCxnSpPr>
          <p:nvPr/>
        </p:nvCxnSpPr>
        <p:spPr>
          <a:xfrm>
            <a:off x="6460124" y="3048951"/>
            <a:ext cx="344572" cy="59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178F7A00-7F47-4D47-9F05-AF4397D53E3D}"/>
              </a:ext>
            </a:extLst>
          </p:cNvPr>
          <p:cNvSpPr/>
          <p:nvPr/>
        </p:nvSpPr>
        <p:spPr>
          <a:xfrm>
            <a:off x="6803827" y="2764809"/>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Integrate the Components with Control Surfaces</a:t>
            </a:r>
          </a:p>
        </p:txBody>
      </p:sp>
      <p:cxnSp>
        <p:nvCxnSpPr>
          <p:cNvPr id="47" name="Straight Arrow Connector 46">
            <a:extLst>
              <a:ext uri="{FF2B5EF4-FFF2-40B4-BE49-F238E27FC236}">
                <a16:creationId xmlns:a16="http://schemas.microsoft.com/office/drawing/2014/main" id="{2A5644A6-BB5A-4EB0-A5BB-6D4702609AC9}"/>
              </a:ext>
            </a:extLst>
          </p:cNvPr>
          <p:cNvCxnSpPr>
            <a:cxnSpLocks/>
          </p:cNvCxnSpPr>
          <p:nvPr/>
        </p:nvCxnSpPr>
        <p:spPr>
          <a:xfrm flipH="1">
            <a:off x="8154169" y="3322018"/>
            <a:ext cx="926" cy="3707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AD56BD4E-C35F-44B0-92B2-DA694092C2A7}"/>
              </a:ext>
            </a:extLst>
          </p:cNvPr>
          <p:cNvSpPr/>
          <p:nvPr/>
        </p:nvSpPr>
        <p:spPr>
          <a:xfrm>
            <a:off x="6803827" y="4603072"/>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Integrate the System into the Airframe</a:t>
            </a:r>
          </a:p>
        </p:txBody>
      </p:sp>
      <p:sp>
        <p:nvSpPr>
          <p:cNvPr id="49" name="Rectangle: Rounded Corners 48">
            <a:extLst>
              <a:ext uri="{FF2B5EF4-FFF2-40B4-BE49-F238E27FC236}">
                <a16:creationId xmlns:a16="http://schemas.microsoft.com/office/drawing/2014/main" id="{E0FB3E5F-F9C8-4E25-98F4-DAEFA33BAF5D}"/>
              </a:ext>
            </a:extLst>
          </p:cNvPr>
          <p:cNvSpPr/>
          <p:nvPr/>
        </p:nvSpPr>
        <p:spPr>
          <a:xfrm>
            <a:off x="4237716" y="1273466"/>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Manual Control Setup</a:t>
            </a:r>
          </a:p>
        </p:txBody>
      </p:sp>
      <p:cxnSp>
        <p:nvCxnSpPr>
          <p:cNvPr id="50" name="Straight Arrow Connector 49">
            <a:extLst>
              <a:ext uri="{FF2B5EF4-FFF2-40B4-BE49-F238E27FC236}">
                <a16:creationId xmlns:a16="http://schemas.microsoft.com/office/drawing/2014/main" id="{C6EC1911-4A4F-4A56-A9D7-787C3D4370D5}"/>
              </a:ext>
            </a:extLst>
          </p:cNvPr>
          <p:cNvCxnSpPr>
            <a:cxnSpLocks/>
          </p:cNvCxnSpPr>
          <p:nvPr/>
        </p:nvCxnSpPr>
        <p:spPr>
          <a:xfrm flipH="1">
            <a:off x="8623251" y="1553092"/>
            <a:ext cx="4516" cy="12119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B9788D1-79F0-4F2D-AC07-0F01E0EFE489}"/>
              </a:ext>
            </a:extLst>
          </p:cNvPr>
          <p:cNvSpPr/>
          <p:nvPr/>
        </p:nvSpPr>
        <p:spPr>
          <a:xfrm>
            <a:off x="9787358" y="835791"/>
            <a:ext cx="225778" cy="22577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8F774D7B-1CE3-45C3-9BD4-795734F6428C}"/>
              </a:ext>
            </a:extLst>
          </p:cNvPr>
          <p:cNvSpPr txBox="1"/>
          <p:nvPr/>
        </p:nvSpPr>
        <p:spPr>
          <a:xfrm>
            <a:off x="10013136" y="765235"/>
            <a:ext cx="22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Completed</a:t>
            </a:r>
          </a:p>
        </p:txBody>
      </p:sp>
      <p:sp>
        <p:nvSpPr>
          <p:cNvPr id="53" name="Rectangle 52">
            <a:extLst>
              <a:ext uri="{FF2B5EF4-FFF2-40B4-BE49-F238E27FC236}">
                <a16:creationId xmlns:a16="http://schemas.microsoft.com/office/drawing/2014/main" id="{D89CF215-C196-4945-8BB6-4A58C9E7B198}"/>
              </a:ext>
            </a:extLst>
          </p:cNvPr>
          <p:cNvSpPr/>
          <p:nvPr/>
        </p:nvSpPr>
        <p:spPr>
          <a:xfrm>
            <a:off x="9787358" y="1253480"/>
            <a:ext cx="225778" cy="2257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0F5DFCB-FDDF-476E-8D5C-CFFC4C0FE9AB}"/>
              </a:ext>
            </a:extLst>
          </p:cNvPr>
          <p:cNvSpPr txBox="1"/>
          <p:nvPr/>
        </p:nvSpPr>
        <p:spPr>
          <a:xfrm>
            <a:off x="10014900" y="1179043"/>
            <a:ext cx="17046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 Progress</a:t>
            </a:r>
          </a:p>
        </p:txBody>
      </p:sp>
      <p:sp>
        <p:nvSpPr>
          <p:cNvPr id="55" name="Rectangle 54">
            <a:extLst>
              <a:ext uri="{FF2B5EF4-FFF2-40B4-BE49-F238E27FC236}">
                <a16:creationId xmlns:a16="http://schemas.microsoft.com/office/drawing/2014/main" id="{BE6BB4CB-D523-4A65-ADCA-7C0B3C0973F0}"/>
              </a:ext>
            </a:extLst>
          </p:cNvPr>
          <p:cNvSpPr/>
          <p:nvPr/>
        </p:nvSpPr>
        <p:spPr>
          <a:xfrm>
            <a:off x="9790885" y="1691630"/>
            <a:ext cx="225778" cy="225778"/>
          </a:xfrm>
          <a:prstGeom prst="rect">
            <a:avLst/>
          </a:prstGeom>
          <a:solidFill>
            <a:srgbClr val="FA9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FD092212-E56D-4066-9D42-ED2337D7A31A}"/>
              </a:ext>
            </a:extLst>
          </p:cNvPr>
          <p:cNvSpPr txBox="1"/>
          <p:nvPr/>
        </p:nvSpPr>
        <p:spPr>
          <a:xfrm>
            <a:off x="10018427" y="1622837"/>
            <a:ext cx="167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Planned</a:t>
            </a:r>
          </a:p>
        </p:txBody>
      </p:sp>
      <p:sp>
        <p:nvSpPr>
          <p:cNvPr id="28" name="Rectangle: Rounded Corners 27">
            <a:extLst>
              <a:ext uri="{FF2B5EF4-FFF2-40B4-BE49-F238E27FC236}">
                <a16:creationId xmlns:a16="http://schemas.microsoft.com/office/drawing/2014/main" id="{2C3A816A-FFB9-4DFB-92B6-20CDB87CEA6A}"/>
              </a:ext>
            </a:extLst>
          </p:cNvPr>
          <p:cNvSpPr/>
          <p:nvPr/>
        </p:nvSpPr>
        <p:spPr>
          <a:xfrm>
            <a:off x="6803827" y="3671738"/>
            <a:ext cx="2701635" cy="564078"/>
          </a:xfrm>
          <a:prstGeom prst="roundRect">
            <a:avLst>
              <a:gd name="adj"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Verify Elevons Deflection Behavior</a:t>
            </a:r>
          </a:p>
        </p:txBody>
      </p:sp>
      <p:cxnSp>
        <p:nvCxnSpPr>
          <p:cNvPr id="30" name="Straight Arrow Connector 29">
            <a:extLst>
              <a:ext uri="{FF2B5EF4-FFF2-40B4-BE49-F238E27FC236}">
                <a16:creationId xmlns:a16="http://schemas.microsoft.com/office/drawing/2014/main" id="{55648C84-4EA0-491C-9DA6-695F0115530C}"/>
              </a:ext>
            </a:extLst>
          </p:cNvPr>
          <p:cNvCxnSpPr>
            <a:cxnSpLocks/>
          </p:cNvCxnSpPr>
          <p:nvPr/>
        </p:nvCxnSpPr>
        <p:spPr>
          <a:xfrm flipH="1">
            <a:off x="8154168" y="4233430"/>
            <a:ext cx="926" cy="3707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B2B1B64E-CC80-4D24-8BCE-DF883799C1D7}"/>
              </a:ext>
            </a:extLst>
          </p:cNvPr>
          <p:cNvSpPr/>
          <p:nvPr/>
        </p:nvSpPr>
        <p:spPr>
          <a:xfrm>
            <a:off x="5399357" y="5534405"/>
            <a:ext cx="2701635" cy="564078"/>
          </a:xfrm>
          <a:prstGeom prst="roundRect">
            <a:avLst>
              <a:gd name="adj" fmla="val 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cs typeface="Calibri"/>
              </a:rPr>
              <a:t>Ground Test</a:t>
            </a:r>
          </a:p>
        </p:txBody>
      </p:sp>
      <p:cxnSp>
        <p:nvCxnSpPr>
          <p:cNvPr id="58" name="Straight Arrow Connector 57">
            <a:extLst>
              <a:ext uri="{FF2B5EF4-FFF2-40B4-BE49-F238E27FC236}">
                <a16:creationId xmlns:a16="http://schemas.microsoft.com/office/drawing/2014/main" id="{72C95B64-A084-415B-B7B8-E8651883BB41}"/>
              </a:ext>
            </a:extLst>
          </p:cNvPr>
          <p:cNvCxnSpPr>
            <a:cxnSpLocks/>
          </p:cNvCxnSpPr>
          <p:nvPr/>
        </p:nvCxnSpPr>
        <p:spPr>
          <a:xfrm>
            <a:off x="6171639" y="4878169"/>
            <a:ext cx="632405"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9CA9A22-086B-408F-89A7-B7EBF3F435A2}"/>
              </a:ext>
            </a:extLst>
          </p:cNvPr>
          <p:cNvCxnSpPr>
            <a:cxnSpLocks/>
          </p:cNvCxnSpPr>
          <p:nvPr/>
        </p:nvCxnSpPr>
        <p:spPr>
          <a:xfrm flipH="1">
            <a:off x="6171973" y="4880880"/>
            <a:ext cx="5906" cy="659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B263F2B-C0DF-4D54-B5D1-DEB7E042B7E8}"/>
              </a:ext>
            </a:extLst>
          </p:cNvPr>
          <p:cNvCxnSpPr>
            <a:cxnSpLocks/>
          </p:cNvCxnSpPr>
          <p:nvPr/>
        </p:nvCxnSpPr>
        <p:spPr>
          <a:xfrm>
            <a:off x="8103653" y="5813068"/>
            <a:ext cx="344572" cy="59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A7722DE5-4590-4737-9624-7028D69A5D39}"/>
              </a:ext>
            </a:extLst>
          </p:cNvPr>
          <p:cNvSpPr/>
          <p:nvPr/>
        </p:nvSpPr>
        <p:spPr>
          <a:xfrm>
            <a:off x="8447357" y="5534405"/>
            <a:ext cx="2701635" cy="564078"/>
          </a:xfrm>
          <a:prstGeom prst="roundRect">
            <a:avLst>
              <a:gd name="adj" fmla="val 0"/>
            </a:avLst>
          </a:prstGeom>
          <a:solidFill>
            <a:srgbClr val="FA93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Flight Test</a:t>
            </a:r>
          </a:p>
        </p:txBody>
      </p:sp>
      <p:sp>
        <p:nvSpPr>
          <p:cNvPr id="57" name="TextBox 56">
            <a:extLst>
              <a:ext uri="{FF2B5EF4-FFF2-40B4-BE49-F238E27FC236}">
                <a16:creationId xmlns:a16="http://schemas.microsoft.com/office/drawing/2014/main" id="{E457C32A-1274-4544-9F0C-D692DB652C32}"/>
              </a:ext>
            </a:extLst>
          </p:cNvPr>
          <p:cNvSpPr txBox="1"/>
          <p:nvPr/>
        </p:nvSpPr>
        <p:spPr>
          <a:xfrm>
            <a:off x="8845760" y="6072002"/>
            <a:ext cx="2108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Expected: March 8</a:t>
            </a:r>
          </a:p>
        </p:txBody>
      </p:sp>
      <p:pic>
        <p:nvPicPr>
          <p:cNvPr id="59" name="Google Shape;82;p15">
            <a:hlinkClick r:id="rId2" action="ppaction://hlinksldjump"/>
            <a:extLst>
              <a:ext uri="{FF2B5EF4-FFF2-40B4-BE49-F238E27FC236}">
                <a16:creationId xmlns:a16="http://schemas.microsoft.com/office/drawing/2014/main" id="{8C18C46A-57EE-488F-A6BA-51FB0BDA3730}"/>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264690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B40D-E4D4-4013-B1E0-BDCBC649312F}"/>
              </a:ext>
            </a:extLst>
          </p:cNvPr>
          <p:cNvSpPr>
            <a:spLocks noGrp="1"/>
          </p:cNvSpPr>
          <p:nvPr>
            <p:ph type="title"/>
          </p:nvPr>
        </p:nvSpPr>
        <p:spPr/>
        <p:txBody>
          <a:bodyPr>
            <a:normAutofit/>
          </a:bodyPr>
          <a:lstStyle/>
          <a:p>
            <a:r>
              <a:rPr lang="en-US" dirty="0"/>
              <a:t>Power</a:t>
            </a:r>
          </a:p>
        </p:txBody>
      </p:sp>
      <p:sp>
        <p:nvSpPr>
          <p:cNvPr id="4" name="Slide Number Placeholder 3">
            <a:extLst>
              <a:ext uri="{FF2B5EF4-FFF2-40B4-BE49-F238E27FC236}">
                <a16:creationId xmlns:a16="http://schemas.microsoft.com/office/drawing/2014/main" id="{CBB320AD-11C1-4DFB-BAE3-BD8FAED64B08}"/>
              </a:ext>
            </a:extLst>
          </p:cNvPr>
          <p:cNvSpPr>
            <a:spLocks noGrp="1"/>
          </p:cNvSpPr>
          <p:nvPr>
            <p:ph type="sldNum" sz="quarter" idx="12"/>
          </p:nvPr>
        </p:nvSpPr>
        <p:spPr/>
        <p:txBody>
          <a:bodyPr/>
          <a:lstStyle/>
          <a:p>
            <a:fld id="{48F63A3B-78C7-47BE-AE5E-E10140E04643}" type="slidenum">
              <a:rPr lang="en-US" smtClean="0"/>
              <a:t>36</a:t>
            </a:fld>
            <a:endParaRPr lang="en-US" dirty="0"/>
          </a:p>
        </p:txBody>
      </p:sp>
      <p:cxnSp>
        <p:nvCxnSpPr>
          <p:cNvPr id="6" name="Connector: Elbow 5">
            <a:extLst>
              <a:ext uri="{FF2B5EF4-FFF2-40B4-BE49-F238E27FC236}">
                <a16:creationId xmlns:a16="http://schemas.microsoft.com/office/drawing/2014/main" id="{F9E0AF04-37D4-4ECD-BD24-017FD053F8DE}"/>
              </a:ext>
            </a:extLst>
          </p:cNvPr>
          <p:cNvCxnSpPr>
            <a:cxnSpLocks/>
          </p:cNvCxnSpPr>
          <p:nvPr/>
        </p:nvCxnSpPr>
        <p:spPr>
          <a:xfrm rot="16200000" flipH="1">
            <a:off x="7880878" y="4328922"/>
            <a:ext cx="1052336" cy="104704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1AE038-0EEF-4853-B4AA-D373DC6D0DDB}"/>
              </a:ext>
            </a:extLst>
          </p:cNvPr>
          <p:cNvSpPr txBox="1"/>
          <p:nvPr/>
        </p:nvSpPr>
        <p:spPr>
          <a:xfrm>
            <a:off x="494595" y="2046816"/>
            <a:ext cx="2088445"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Initial Functional Model Circuit</a:t>
            </a:r>
          </a:p>
        </p:txBody>
      </p:sp>
      <p:sp>
        <p:nvSpPr>
          <p:cNvPr id="10" name="TextBox 9">
            <a:extLst>
              <a:ext uri="{FF2B5EF4-FFF2-40B4-BE49-F238E27FC236}">
                <a16:creationId xmlns:a16="http://schemas.microsoft.com/office/drawing/2014/main" id="{9B8AC3B2-C522-4867-AB8F-E221C8B194E2}"/>
              </a:ext>
            </a:extLst>
          </p:cNvPr>
          <p:cNvSpPr txBox="1"/>
          <p:nvPr/>
        </p:nvSpPr>
        <p:spPr>
          <a:xfrm>
            <a:off x="3425825" y="3583868"/>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Autopilot Integration Circuit</a:t>
            </a:r>
          </a:p>
        </p:txBody>
      </p:sp>
      <p:sp>
        <p:nvSpPr>
          <p:cNvPr id="12" name="TextBox 11">
            <a:extLst>
              <a:ext uri="{FF2B5EF4-FFF2-40B4-BE49-F238E27FC236}">
                <a16:creationId xmlns:a16="http://schemas.microsoft.com/office/drawing/2014/main" id="{3E7860F4-660D-430A-8F47-D44950134C85}"/>
              </a:ext>
            </a:extLst>
          </p:cNvPr>
          <p:cNvSpPr txBox="1"/>
          <p:nvPr/>
        </p:nvSpPr>
        <p:spPr>
          <a:xfrm>
            <a:off x="3427589" y="2563989"/>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Dynamometer Data Collection Circuit</a:t>
            </a:r>
          </a:p>
        </p:txBody>
      </p:sp>
      <p:sp>
        <p:nvSpPr>
          <p:cNvPr id="14" name="TextBox 13">
            <a:extLst>
              <a:ext uri="{FF2B5EF4-FFF2-40B4-BE49-F238E27FC236}">
                <a16:creationId xmlns:a16="http://schemas.microsoft.com/office/drawing/2014/main" id="{E784DAC6-8A43-468D-AA2F-F44C11C9F50F}"/>
              </a:ext>
            </a:extLst>
          </p:cNvPr>
          <p:cNvSpPr txBox="1"/>
          <p:nvPr/>
        </p:nvSpPr>
        <p:spPr>
          <a:xfrm>
            <a:off x="6799087" y="3440640"/>
            <a:ext cx="2133600" cy="92333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Airframe Wiring &amp; Component Layout Test Circuit</a:t>
            </a:r>
          </a:p>
        </p:txBody>
      </p:sp>
      <p:sp>
        <p:nvSpPr>
          <p:cNvPr id="16" name="TextBox 15">
            <a:extLst>
              <a:ext uri="{FF2B5EF4-FFF2-40B4-BE49-F238E27FC236}">
                <a16:creationId xmlns:a16="http://schemas.microsoft.com/office/drawing/2014/main" id="{90191E25-D7CC-4205-88E5-F1D8A32AF419}"/>
              </a:ext>
            </a:extLst>
          </p:cNvPr>
          <p:cNvSpPr txBox="1"/>
          <p:nvPr/>
        </p:nvSpPr>
        <p:spPr>
          <a:xfrm>
            <a:off x="3431117" y="4599517"/>
            <a:ext cx="2212623"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Endurance Test Circuit</a:t>
            </a:r>
          </a:p>
        </p:txBody>
      </p:sp>
      <p:sp>
        <p:nvSpPr>
          <p:cNvPr id="18" name="TextBox 17">
            <a:extLst>
              <a:ext uri="{FF2B5EF4-FFF2-40B4-BE49-F238E27FC236}">
                <a16:creationId xmlns:a16="http://schemas.microsoft.com/office/drawing/2014/main" id="{18E5C115-C738-476B-8E20-28E184F08B09}"/>
              </a:ext>
            </a:extLst>
          </p:cNvPr>
          <p:cNvSpPr txBox="1"/>
          <p:nvPr/>
        </p:nvSpPr>
        <p:spPr>
          <a:xfrm>
            <a:off x="8930569" y="5193947"/>
            <a:ext cx="2743200" cy="369332"/>
          </a:xfrm>
          <a:prstGeom prst="rect">
            <a:avLst/>
          </a:prstGeom>
          <a:solidFill>
            <a:srgbClr val="FFFF00"/>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Aircraft Final Circuit</a:t>
            </a:r>
          </a:p>
        </p:txBody>
      </p:sp>
      <p:sp>
        <p:nvSpPr>
          <p:cNvPr id="20" name="Rectangle 19">
            <a:extLst>
              <a:ext uri="{FF2B5EF4-FFF2-40B4-BE49-F238E27FC236}">
                <a16:creationId xmlns:a16="http://schemas.microsoft.com/office/drawing/2014/main" id="{20CD2F0A-34ED-4B99-9D0F-9FCFC97FF824}"/>
              </a:ext>
            </a:extLst>
          </p:cNvPr>
          <p:cNvSpPr/>
          <p:nvPr/>
        </p:nvSpPr>
        <p:spPr>
          <a:xfrm>
            <a:off x="9127067" y="1509889"/>
            <a:ext cx="225778" cy="22577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04E957C5-B540-40B0-B7E2-6C84A3CA2C7C}"/>
              </a:ext>
            </a:extLst>
          </p:cNvPr>
          <p:cNvSpPr txBox="1"/>
          <p:nvPr/>
        </p:nvSpPr>
        <p:spPr>
          <a:xfrm>
            <a:off x="9352845" y="1439333"/>
            <a:ext cx="22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Completed</a:t>
            </a:r>
          </a:p>
        </p:txBody>
      </p:sp>
      <p:sp>
        <p:nvSpPr>
          <p:cNvPr id="24" name="Rectangle 23">
            <a:extLst>
              <a:ext uri="{FF2B5EF4-FFF2-40B4-BE49-F238E27FC236}">
                <a16:creationId xmlns:a16="http://schemas.microsoft.com/office/drawing/2014/main" id="{7186EBD3-5061-4635-B2FB-D794AB0F6E7B}"/>
              </a:ext>
            </a:extLst>
          </p:cNvPr>
          <p:cNvSpPr/>
          <p:nvPr/>
        </p:nvSpPr>
        <p:spPr>
          <a:xfrm>
            <a:off x="9127067" y="1927578"/>
            <a:ext cx="225778" cy="2257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89CF7BA-C4F4-420B-8424-8F812D468D42}"/>
              </a:ext>
            </a:extLst>
          </p:cNvPr>
          <p:cNvSpPr txBox="1"/>
          <p:nvPr/>
        </p:nvSpPr>
        <p:spPr>
          <a:xfrm>
            <a:off x="9354609" y="1853141"/>
            <a:ext cx="17046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 Progress</a:t>
            </a:r>
          </a:p>
        </p:txBody>
      </p:sp>
      <p:sp>
        <p:nvSpPr>
          <p:cNvPr id="28" name="Rectangle 27">
            <a:extLst>
              <a:ext uri="{FF2B5EF4-FFF2-40B4-BE49-F238E27FC236}">
                <a16:creationId xmlns:a16="http://schemas.microsoft.com/office/drawing/2014/main" id="{DEAFDD99-FF97-4918-B301-2CE108279080}"/>
              </a:ext>
            </a:extLst>
          </p:cNvPr>
          <p:cNvSpPr/>
          <p:nvPr/>
        </p:nvSpPr>
        <p:spPr>
          <a:xfrm>
            <a:off x="9130594" y="2365728"/>
            <a:ext cx="225778" cy="225778"/>
          </a:xfrm>
          <a:prstGeom prst="rect">
            <a:avLst/>
          </a:prstGeom>
          <a:solidFill>
            <a:srgbClr val="FA9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EFF1305-DE16-4B3C-871E-9EDDA03CBC65}"/>
              </a:ext>
            </a:extLst>
          </p:cNvPr>
          <p:cNvSpPr txBox="1"/>
          <p:nvPr/>
        </p:nvSpPr>
        <p:spPr>
          <a:xfrm>
            <a:off x="9358136" y="2296935"/>
            <a:ext cx="167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Planned</a:t>
            </a:r>
          </a:p>
        </p:txBody>
      </p:sp>
      <p:cxnSp>
        <p:nvCxnSpPr>
          <p:cNvPr id="32" name="Connector: Elbow 31">
            <a:extLst>
              <a:ext uri="{FF2B5EF4-FFF2-40B4-BE49-F238E27FC236}">
                <a16:creationId xmlns:a16="http://schemas.microsoft.com/office/drawing/2014/main" id="{45B4DC07-2819-4DF1-BCDB-8A52AF95C801}"/>
              </a:ext>
            </a:extLst>
          </p:cNvPr>
          <p:cNvCxnSpPr/>
          <p:nvPr/>
        </p:nvCxnSpPr>
        <p:spPr>
          <a:xfrm>
            <a:off x="2586921" y="2363963"/>
            <a:ext cx="846665" cy="52493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41E061C2-1A33-4DFC-8459-5DA95EDB37DD}"/>
              </a:ext>
            </a:extLst>
          </p:cNvPr>
          <p:cNvCxnSpPr/>
          <p:nvPr/>
        </p:nvCxnSpPr>
        <p:spPr>
          <a:xfrm>
            <a:off x="2588684" y="2365728"/>
            <a:ext cx="841022" cy="15352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8C9D783C-5BCF-43D6-9243-A928B1D525F3}"/>
              </a:ext>
            </a:extLst>
          </p:cNvPr>
          <p:cNvCxnSpPr/>
          <p:nvPr/>
        </p:nvCxnSpPr>
        <p:spPr>
          <a:xfrm>
            <a:off x="2579159" y="2361846"/>
            <a:ext cx="863599" cy="256822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2391ABC-D057-4C7F-91B6-7DE3075CCD55}"/>
              </a:ext>
            </a:extLst>
          </p:cNvPr>
          <p:cNvCxnSpPr/>
          <p:nvPr/>
        </p:nvCxnSpPr>
        <p:spPr>
          <a:xfrm>
            <a:off x="5634567" y="2888545"/>
            <a:ext cx="1162756" cy="10216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98DCE141-062A-417B-A4D3-7EBC014BBB4C}"/>
              </a:ext>
            </a:extLst>
          </p:cNvPr>
          <p:cNvCxnSpPr/>
          <p:nvPr/>
        </p:nvCxnSpPr>
        <p:spPr>
          <a:xfrm>
            <a:off x="5630687" y="3906306"/>
            <a:ext cx="116275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DBBB3604-7C8D-4E12-859D-0F7169B48FE9}"/>
              </a:ext>
            </a:extLst>
          </p:cNvPr>
          <p:cNvCxnSpPr/>
          <p:nvPr/>
        </p:nvCxnSpPr>
        <p:spPr>
          <a:xfrm flipV="1">
            <a:off x="5638097" y="3908074"/>
            <a:ext cx="1162753" cy="102164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Google Shape;82;p15">
            <a:hlinkClick r:id="rId2" action="ppaction://hlinksldjump"/>
            <a:extLst>
              <a:ext uri="{FF2B5EF4-FFF2-40B4-BE49-F238E27FC236}">
                <a16:creationId xmlns:a16="http://schemas.microsoft.com/office/drawing/2014/main" id="{9E39D4CD-CA8B-4CCD-84F5-21F23A9F6DCA}"/>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1777442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20D4-A5CA-4C34-AE4E-0036650E3E5C}"/>
              </a:ext>
            </a:extLst>
          </p:cNvPr>
          <p:cNvSpPr>
            <a:spLocks noGrp="1"/>
          </p:cNvSpPr>
          <p:nvPr>
            <p:ph type="title"/>
          </p:nvPr>
        </p:nvSpPr>
        <p:spPr/>
        <p:txBody>
          <a:bodyPr>
            <a:normAutofit/>
          </a:bodyPr>
          <a:lstStyle/>
          <a:p>
            <a:r>
              <a:rPr lang="en-US" dirty="0">
                <a:cs typeface="Calibri"/>
              </a:rPr>
              <a:t>Flight test readiness (Glide test)</a:t>
            </a:r>
            <a:endParaRPr lang="en-US" dirty="0"/>
          </a:p>
        </p:txBody>
      </p:sp>
      <p:sp>
        <p:nvSpPr>
          <p:cNvPr id="4" name="Slide Number Placeholder 3">
            <a:extLst>
              <a:ext uri="{FF2B5EF4-FFF2-40B4-BE49-F238E27FC236}">
                <a16:creationId xmlns:a16="http://schemas.microsoft.com/office/drawing/2014/main" id="{B1B1ACAC-FC73-44B5-87CE-A5AADBBF6C14}"/>
              </a:ext>
            </a:extLst>
          </p:cNvPr>
          <p:cNvSpPr>
            <a:spLocks noGrp="1"/>
          </p:cNvSpPr>
          <p:nvPr>
            <p:ph type="sldNum" sz="quarter" idx="12"/>
          </p:nvPr>
        </p:nvSpPr>
        <p:spPr/>
        <p:txBody>
          <a:bodyPr/>
          <a:lstStyle/>
          <a:p>
            <a:fld id="{48F63A3B-78C7-47BE-AE5E-E10140E04643}" type="slidenum">
              <a:rPr lang="en-US" smtClean="0"/>
              <a:t>37</a:t>
            </a:fld>
            <a:endParaRPr lang="en-US" dirty="0"/>
          </a:p>
        </p:txBody>
      </p:sp>
      <p:sp>
        <p:nvSpPr>
          <p:cNvPr id="8" name="TextBox 7">
            <a:extLst>
              <a:ext uri="{FF2B5EF4-FFF2-40B4-BE49-F238E27FC236}">
                <a16:creationId xmlns:a16="http://schemas.microsoft.com/office/drawing/2014/main" id="{EE7C5CBF-8302-49B3-A453-9E2753C57DCF}"/>
              </a:ext>
            </a:extLst>
          </p:cNvPr>
          <p:cNvSpPr txBox="1"/>
          <p:nvPr/>
        </p:nvSpPr>
        <p:spPr>
          <a:xfrm>
            <a:off x="494595" y="2046816"/>
            <a:ext cx="2088445"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Construct full airframe</a:t>
            </a:r>
          </a:p>
        </p:txBody>
      </p:sp>
      <p:sp>
        <p:nvSpPr>
          <p:cNvPr id="10" name="TextBox 9">
            <a:extLst>
              <a:ext uri="{FF2B5EF4-FFF2-40B4-BE49-F238E27FC236}">
                <a16:creationId xmlns:a16="http://schemas.microsoft.com/office/drawing/2014/main" id="{9AF80665-D591-4835-846D-4D4C6CF82D60}"/>
              </a:ext>
            </a:extLst>
          </p:cNvPr>
          <p:cNvSpPr txBox="1"/>
          <p:nvPr/>
        </p:nvSpPr>
        <p:spPr>
          <a:xfrm>
            <a:off x="3425825" y="3583868"/>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Ensure control system is functional</a:t>
            </a:r>
            <a:endParaRPr lang="en-US">
              <a:cs typeface="Calibri"/>
            </a:endParaRPr>
          </a:p>
        </p:txBody>
      </p:sp>
      <p:sp>
        <p:nvSpPr>
          <p:cNvPr id="12" name="TextBox 11">
            <a:extLst>
              <a:ext uri="{FF2B5EF4-FFF2-40B4-BE49-F238E27FC236}">
                <a16:creationId xmlns:a16="http://schemas.microsoft.com/office/drawing/2014/main" id="{F6871162-D227-4990-AB30-DFA6B213B270}"/>
              </a:ext>
            </a:extLst>
          </p:cNvPr>
          <p:cNvSpPr txBox="1"/>
          <p:nvPr/>
        </p:nvSpPr>
        <p:spPr>
          <a:xfrm>
            <a:off x="3427589" y="2563989"/>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Verify no aeroelasticity issues</a:t>
            </a:r>
            <a:endParaRPr lang="en-US">
              <a:cs typeface="Calibri"/>
            </a:endParaRPr>
          </a:p>
        </p:txBody>
      </p:sp>
      <p:sp>
        <p:nvSpPr>
          <p:cNvPr id="14" name="TextBox 13">
            <a:extLst>
              <a:ext uri="{FF2B5EF4-FFF2-40B4-BE49-F238E27FC236}">
                <a16:creationId xmlns:a16="http://schemas.microsoft.com/office/drawing/2014/main" id="{5CEF8AC8-8063-4B50-88DC-AE60829E6552}"/>
              </a:ext>
            </a:extLst>
          </p:cNvPr>
          <p:cNvSpPr txBox="1"/>
          <p:nvPr/>
        </p:nvSpPr>
        <p:spPr>
          <a:xfrm>
            <a:off x="6799087" y="3440640"/>
            <a:ext cx="2133600" cy="923330"/>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Complete preliminary glide test</a:t>
            </a:r>
            <a:endParaRPr lang="en-US">
              <a:cs typeface="Calibri"/>
            </a:endParaRPr>
          </a:p>
        </p:txBody>
      </p:sp>
      <p:sp>
        <p:nvSpPr>
          <p:cNvPr id="16" name="TextBox 15">
            <a:extLst>
              <a:ext uri="{FF2B5EF4-FFF2-40B4-BE49-F238E27FC236}">
                <a16:creationId xmlns:a16="http://schemas.microsoft.com/office/drawing/2014/main" id="{86C53B34-DFC7-418E-A5EC-AECCA550022C}"/>
              </a:ext>
            </a:extLst>
          </p:cNvPr>
          <p:cNvSpPr txBox="1"/>
          <p:nvPr/>
        </p:nvSpPr>
        <p:spPr>
          <a:xfrm>
            <a:off x="3431117" y="4599517"/>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Practice synchronized longboarding</a:t>
            </a:r>
          </a:p>
        </p:txBody>
      </p:sp>
      <p:sp>
        <p:nvSpPr>
          <p:cNvPr id="20" name="Rectangle 19">
            <a:extLst>
              <a:ext uri="{FF2B5EF4-FFF2-40B4-BE49-F238E27FC236}">
                <a16:creationId xmlns:a16="http://schemas.microsoft.com/office/drawing/2014/main" id="{C113AC1E-3105-46EB-9AD6-7591EFA45898}"/>
              </a:ext>
            </a:extLst>
          </p:cNvPr>
          <p:cNvSpPr/>
          <p:nvPr/>
        </p:nvSpPr>
        <p:spPr>
          <a:xfrm>
            <a:off x="9127067" y="1509889"/>
            <a:ext cx="225778" cy="22577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A238B638-948C-4C62-BF64-B1F720D74AA0}"/>
              </a:ext>
            </a:extLst>
          </p:cNvPr>
          <p:cNvSpPr txBox="1"/>
          <p:nvPr/>
        </p:nvSpPr>
        <p:spPr>
          <a:xfrm>
            <a:off x="9352845" y="1439333"/>
            <a:ext cx="22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Completed</a:t>
            </a:r>
          </a:p>
        </p:txBody>
      </p:sp>
      <p:sp>
        <p:nvSpPr>
          <p:cNvPr id="24" name="Rectangle 23">
            <a:extLst>
              <a:ext uri="{FF2B5EF4-FFF2-40B4-BE49-F238E27FC236}">
                <a16:creationId xmlns:a16="http://schemas.microsoft.com/office/drawing/2014/main" id="{9AD9A65C-E60B-4713-953E-D0B2230573BF}"/>
              </a:ext>
            </a:extLst>
          </p:cNvPr>
          <p:cNvSpPr/>
          <p:nvPr/>
        </p:nvSpPr>
        <p:spPr>
          <a:xfrm>
            <a:off x="9127067" y="1927578"/>
            <a:ext cx="225778" cy="2257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7EC8AE6-35D7-4F5F-8D54-3F17A5A07634}"/>
              </a:ext>
            </a:extLst>
          </p:cNvPr>
          <p:cNvSpPr txBox="1"/>
          <p:nvPr/>
        </p:nvSpPr>
        <p:spPr>
          <a:xfrm>
            <a:off x="9354609" y="1853141"/>
            <a:ext cx="17046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 Progress</a:t>
            </a:r>
          </a:p>
        </p:txBody>
      </p:sp>
      <p:sp>
        <p:nvSpPr>
          <p:cNvPr id="28" name="Rectangle 27">
            <a:extLst>
              <a:ext uri="{FF2B5EF4-FFF2-40B4-BE49-F238E27FC236}">
                <a16:creationId xmlns:a16="http://schemas.microsoft.com/office/drawing/2014/main" id="{DBC8CF30-8F28-4206-A2EA-1B9C718FD85C}"/>
              </a:ext>
            </a:extLst>
          </p:cNvPr>
          <p:cNvSpPr/>
          <p:nvPr/>
        </p:nvSpPr>
        <p:spPr>
          <a:xfrm>
            <a:off x="9130594" y="2365728"/>
            <a:ext cx="225778" cy="225778"/>
          </a:xfrm>
          <a:prstGeom prst="rect">
            <a:avLst/>
          </a:prstGeom>
          <a:solidFill>
            <a:srgbClr val="FA9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EFEF7CB-C035-4C1B-80CD-F90F2BF96E5C}"/>
              </a:ext>
            </a:extLst>
          </p:cNvPr>
          <p:cNvSpPr txBox="1"/>
          <p:nvPr/>
        </p:nvSpPr>
        <p:spPr>
          <a:xfrm>
            <a:off x="9358136" y="2296935"/>
            <a:ext cx="167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Planned</a:t>
            </a:r>
          </a:p>
        </p:txBody>
      </p:sp>
      <p:cxnSp>
        <p:nvCxnSpPr>
          <p:cNvPr id="32" name="Connector: Elbow 31">
            <a:extLst>
              <a:ext uri="{FF2B5EF4-FFF2-40B4-BE49-F238E27FC236}">
                <a16:creationId xmlns:a16="http://schemas.microsoft.com/office/drawing/2014/main" id="{E573350D-7E5A-4F0B-B6FE-48E6C464BAD7}"/>
              </a:ext>
            </a:extLst>
          </p:cNvPr>
          <p:cNvCxnSpPr/>
          <p:nvPr/>
        </p:nvCxnSpPr>
        <p:spPr>
          <a:xfrm>
            <a:off x="2586921" y="2363963"/>
            <a:ext cx="846665" cy="52493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BE9F66DF-7797-459C-92EE-BEA1D428B094}"/>
              </a:ext>
            </a:extLst>
          </p:cNvPr>
          <p:cNvCxnSpPr/>
          <p:nvPr/>
        </p:nvCxnSpPr>
        <p:spPr>
          <a:xfrm>
            <a:off x="2588684" y="2365728"/>
            <a:ext cx="841022" cy="15352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EB83D63B-3384-4742-8BB8-576F28752557}"/>
              </a:ext>
            </a:extLst>
          </p:cNvPr>
          <p:cNvCxnSpPr/>
          <p:nvPr/>
        </p:nvCxnSpPr>
        <p:spPr>
          <a:xfrm>
            <a:off x="2579159" y="2361846"/>
            <a:ext cx="863599" cy="256822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1DBB4A72-B2E2-4EF2-914C-492257E54490}"/>
              </a:ext>
            </a:extLst>
          </p:cNvPr>
          <p:cNvCxnSpPr/>
          <p:nvPr/>
        </p:nvCxnSpPr>
        <p:spPr>
          <a:xfrm>
            <a:off x="5634567" y="2888545"/>
            <a:ext cx="1162756" cy="10216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9EFFDA79-812F-45CC-B154-0CFF7C8D5279}"/>
              </a:ext>
            </a:extLst>
          </p:cNvPr>
          <p:cNvCxnSpPr/>
          <p:nvPr/>
        </p:nvCxnSpPr>
        <p:spPr>
          <a:xfrm>
            <a:off x="5630687" y="3906306"/>
            <a:ext cx="116275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CBA8033B-7433-41DB-8DF0-05C88CC45575}"/>
              </a:ext>
            </a:extLst>
          </p:cNvPr>
          <p:cNvCxnSpPr/>
          <p:nvPr/>
        </p:nvCxnSpPr>
        <p:spPr>
          <a:xfrm flipV="1">
            <a:off x="5638097" y="3908074"/>
            <a:ext cx="1162753" cy="102164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Google Shape;82;p15">
            <a:hlinkClick r:id="rId2" action="ppaction://hlinksldjump"/>
            <a:extLst>
              <a:ext uri="{FF2B5EF4-FFF2-40B4-BE49-F238E27FC236}">
                <a16:creationId xmlns:a16="http://schemas.microsoft.com/office/drawing/2014/main" id="{2ADB885E-3C8A-491E-9ACD-6F36452AB916}"/>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1692778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E684-762C-4A04-8814-5C5D2BCC6310}"/>
              </a:ext>
            </a:extLst>
          </p:cNvPr>
          <p:cNvSpPr>
            <a:spLocks noGrp="1"/>
          </p:cNvSpPr>
          <p:nvPr>
            <p:ph type="title"/>
          </p:nvPr>
        </p:nvSpPr>
        <p:spPr/>
        <p:txBody>
          <a:bodyPr>
            <a:normAutofit/>
          </a:bodyPr>
          <a:lstStyle/>
          <a:p>
            <a:r>
              <a:rPr lang="en-US" dirty="0"/>
              <a:t>Flight Test</a:t>
            </a:r>
          </a:p>
        </p:txBody>
      </p:sp>
      <p:sp>
        <p:nvSpPr>
          <p:cNvPr id="4" name="Slide Number Placeholder 3">
            <a:extLst>
              <a:ext uri="{FF2B5EF4-FFF2-40B4-BE49-F238E27FC236}">
                <a16:creationId xmlns:a16="http://schemas.microsoft.com/office/drawing/2014/main" id="{78055999-95B7-40B6-87A3-B42B7D218958}"/>
              </a:ext>
            </a:extLst>
          </p:cNvPr>
          <p:cNvSpPr>
            <a:spLocks noGrp="1"/>
          </p:cNvSpPr>
          <p:nvPr>
            <p:ph type="sldNum" sz="quarter" idx="12"/>
          </p:nvPr>
        </p:nvSpPr>
        <p:spPr/>
        <p:txBody>
          <a:bodyPr/>
          <a:lstStyle/>
          <a:p>
            <a:fld id="{48F63A3B-78C7-47BE-AE5E-E10140E04643}" type="slidenum">
              <a:rPr lang="en-US" smtClean="0"/>
              <a:t>38</a:t>
            </a:fld>
            <a:endParaRPr lang="en-US" dirty="0"/>
          </a:p>
        </p:txBody>
      </p:sp>
      <p:sp>
        <p:nvSpPr>
          <p:cNvPr id="8" name="TextBox 7">
            <a:extLst>
              <a:ext uri="{FF2B5EF4-FFF2-40B4-BE49-F238E27FC236}">
                <a16:creationId xmlns:a16="http://schemas.microsoft.com/office/drawing/2014/main" id="{51B6E631-F2D2-4C13-985B-F99C26F8A0F8}"/>
              </a:ext>
            </a:extLst>
          </p:cNvPr>
          <p:cNvSpPr txBox="1"/>
          <p:nvPr/>
        </p:nvSpPr>
        <p:spPr>
          <a:xfrm>
            <a:off x="494595" y="2046816"/>
            <a:ext cx="2088445"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Produce full airframe</a:t>
            </a:r>
            <a:endParaRPr lang="en-US">
              <a:cs typeface="Calibri"/>
            </a:endParaRPr>
          </a:p>
        </p:txBody>
      </p:sp>
      <p:sp>
        <p:nvSpPr>
          <p:cNvPr id="10" name="TextBox 9">
            <a:extLst>
              <a:ext uri="{FF2B5EF4-FFF2-40B4-BE49-F238E27FC236}">
                <a16:creationId xmlns:a16="http://schemas.microsoft.com/office/drawing/2014/main" id="{B2E788B3-24F7-4B55-9F7C-C3F7A7E052D7}"/>
              </a:ext>
            </a:extLst>
          </p:cNvPr>
          <p:cNvSpPr txBox="1"/>
          <p:nvPr/>
        </p:nvSpPr>
        <p:spPr>
          <a:xfrm>
            <a:off x="3454580" y="3569491"/>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Verify systems integration</a:t>
            </a:r>
            <a:endParaRPr lang="en-US">
              <a:cs typeface="Calibri"/>
            </a:endParaRPr>
          </a:p>
        </p:txBody>
      </p:sp>
      <p:sp>
        <p:nvSpPr>
          <p:cNvPr id="12" name="TextBox 11">
            <a:extLst>
              <a:ext uri="{FF2B5EF4-FFF2-40B4-BE49-F238E27FC236}">
                <a16:creationId xmlns:a16="http://schemas.microsoft.com/office/drawing/2014/main" id="{B7C1972D-51D8-4548-8E36-63D8AC72426B}"/>
              </a:ext>
            </a:extLst>
          </p:cNvPr>
          <p:cNvSpPr txBox="1"/>
          <p:nvPr/>
        </p:nvSpPr>
        <p:spPr>
          <a:xfrm>
            <a:off x="3427589" y="2563989"/>
            <a:ext cx="2212623"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Integrate electronics, power, propulsion</a:t>
            </a:r>
            <a:endParaRPr lang="en-US">
              <a:cs typeface="Calibri"/>
            </a:endParaRPr>
          </a:p>
        </p:txBody>
      </p:sp>
      <p:sp>
        <p:nvSpPr>
          <p:cNvPr id="14" name="TextBox 13">
            <a:extLst>
              <a:ext uri="{FF2B5EF4-FFF2-40B4-BE49-F238E27FC236}">
                <a16:creationId xmlns:a16="http://schemas.microsoft.com/office/drawing/2014/main" id="{1E5BF5C0-6226-4036-82FC-C73E6F637DF0}"/>
              </a:ext>
            </a:extLst>
          </p:cNvPr>
          <p:cNvSpPr txBox="1"/>
          <p:nvPr/>
        </p:nvSpPr>
        <p:spPr>
          <a:xfrm>
            <a:off x="6554672" y="3584413"/>
            <a:ext cx="2162354"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Certification, FAA Registration</a:t>
            </a:r>
            <a:endParaRPr lang="en-US">
              <a:cs typeface="Calibri"/>
            </a:endParaRPr>
          </a:p>
        </p:txBody>
      </p:sp>
      <p:sp>
        <p:nvSpPr>
          <p:cNvPr id="18" name="TextBox 17">
            <a:extLst>
              <a:ext uri="{FF2B5EF4-FFF2-40B4-BE49-F238E27FC236}">
                <a16:creationId xmlns:a16="http://schemas.microsoft.com/office/drawing/2014/main" id="{AD053DDF-B611-457C-A257-C8CD71AD3B34}"/>
              </a:ext>
            </a:extLst>
          </p:cNvPr>
          <p:cNvSpPr txBox="1"/>
          <p:nvPr/>
        </p:nvSpPr>
        <p:spPr>
          <a:xfrm>
            <a:off x="9448154" y="5222702"/>
            <a:ext cx="2196861" cy="383709"/>
          </a:xfrm>
          <a:prstGeom prst="rect">
            <a:avLst/>
          </a:prstGeom>
          <a:solidFill>
            <a:srgbClr val="FA93A6"/>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Perform flight test</a:t>
            </a:r>
          </a:p>
        </p:txBody>
      </p:sp>
      <p:sp>
        <p:nvSpPr>
          <p:cNvPr id="20" name="Rectangle 19">
            <a:extLst>
              <a:ext uri="{FF2B5EF4-FFF2-40B4-BE49-F238E27FC236}">
                <a16:creationId xmlns:a16="http://schemas.microsoft.com/office/drawing/2014/main" id="{8DF71869-92E5-4AF0-8E3B-7E34DBF54B61}"/>
              </a:ext>
            </a:extLst>
          </p:cNvPr>
          <p:cNvSpPr/>
          <p:nvPr/>
        </p:nvSpPr>
        <p:spPr>
          <a:xfrm>
            <a:off x="9127067" y="1509889"/>
            <a:ext cx="225778" cy="22577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F1929355-79DF-48D2-B5CE-BED10AB3343B}"/>
              </a:ext>
            </a:extLst>
          </p:cNvPr>
          <p:cNvSpPr txBox="1"/>
          <p:nvPr/>
        </p:nvSpPr>
        <p:spPr>
          <a:xfrm>
            <a:off x="9352845" y="1439333"/>
            <a:ext cx="22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Completed</a:t>
            </a:r>
          </a:p>
        </p:txBody>
      </p:sp>
      <p:sp>
        <p:nvSpPr>
          <p:cNvPr id="24" name="Rectangle 23">
            <a:extLst>
              <a:ext uri="{FF2B5EF4-FFF2-40B4-BE49-F238E27FC236}">
                <a16:creationId xmlns:a16="http://schemas.microsoft.com/office/drawing/2014/main" id="{C4B67739-A862-4AB0-AC10-3F8DD0DC82F5}"/>
              </a:ext>
            </a:extLst>
          </p:cNvPr>
          <p:cNvSpPr/>
          <p:nvPr/>
        </p:nvSpPr>
        <p:spPr>
          <a:xfrm>
            <a:off x="9127067" y="1927578"/>
            <a:ext cx="225778" cy="2257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2B67F35-BAF6-4248-A8F0-A6D7E376D3B3}"/>
              </a:ext>
            </a:extLst>
          </p:cNvPr>
          <p:cNvSpPr txBox="1"/>
          <p:nvPr/>
        </p:nvSpPr>
        <p:spPr>
          <a:xfrm>
            <a:off x="9354609" y="1853141"/>
            <a:ext cx="17046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 Progress</a:t>
            </a:r>
          </a:p>
        </p:txBody>
      </p:sp>
      <p:sp>
        <p:nvSpPr>
          <p:cNvPr id="28" name="Rectangle 27">
            <a:extLst>
              <a:ext uri="{FF2B5EF4-FFF2-40B4-BE49-F238E27FC236}">
                <a16:creationId xmlns:a16="http://schemas.microsoft.com/office/drawing/2014/main" id="{937E32F9-D247-4A98-99D0-5EF0E1563E83}"/>
              </a:ext>
            </a:extLst>
          </p:cNvPr>
          <p:cNvSpPr/>
          <p:nvPr/>
        </p:nvSpPr>
        <p:spPr>
          <a:xfrm>
            <a:off x="9130594" y="2365728"/>
            <a:ext cx="225778" cy="225778"/>
          </a:xfrm>
          <a:prstGeom prst="rect">
            <a:avLst/>
          </a:prstGeom>
          <a:solidFill>
            <a:srgbClr val="FA9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8D44A98-5229-4363-9BF4-5EA19879B56F}"/>
              </a:ext>
            </a:extLst>
          </p:cNvPr>
          <p:cNvSpPr txBox="1"/>
          <p:nvPr/>
        </p:nvSpPr>
        <p:spPr>
          <a:xfrm>
            <a:off x="9358136" y="2296935"/>
            <a:ext cx="167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Planned</a:t>
            </a:r>
          </a:p>
        </p:txBody>
      </p:sp>
      <p:cxnSp>
        <p:nvCxnSpPr>
          <p:cNvPr id="32" name="Connector: Elbow 31">
            <a:extLst>
              <a:ext uri="{FF2B5EF4-FFF2-40B4-BE49-F238E27FC236}">
                <a16:creationId xmlns:a16="http://schemas.microsoft.com/office/drawing/2014/main" id="{6825C303-2BF8-411D-8A1F-FB262CA88BE4}"/>
              </a:ext>
            </a:extLst>
          </p:cNvPr>
          <p:cNvCxnSpPr/>
          <p:nvPr/>
        </p:nvCxnSpPr>
        <p:spPr>
          <a:xfrm>
            <a:off x="2586921" y="2363963"/>
            <a:ext cx="846665" cy="52493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5173227F-CE12-4557-8FE5-AC4F935DE63C}"/>
              </a:ext>
            </a:extLst>
          </p:cNvPr>
          <p:cNvCxnSpPr/>
          <p:nvPr/>
        </p:nvCxnSpPr>
        <p:spPr>
          <a:xfrm>
            <a:off x="2588684" y="2365728"/>
            <a:ext cx="841022" cy="15352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870D1FE1-AEE0-42D4-9B57-AC9C6C3778C7}"/>
              </a:ext>
            </a:extLst>
          </p:cNvPr>
          <p:cNvCxnSpPr/>
          <p:nvPr/>
        </p:nvCxnSpPr>
        <p:spPr>
          <a:xfrm>
            <a:off x="5634567" y="2888545"/>
            <a:ext cx="918341" cy="99289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841DC52A-3BEB-4592-909E-BE69C23646EA}"/>
              </a:ext>
            </a:extLst>
          </p:cNvPr>
          <p:cNvCxnSpPr/>
          <p:nvPr/>
        </p:nvCxnSpPr>
        <p:spPr>
          <a:xfrm>
            <a:off x="8549291" y="5430307"/>
            <a:ext cx="903962"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2CBC7EC3-CD6B-42F8-A38D-F4492D6E57CC}"/>
              </a:ext>
            </a:extLst>
          </p:cNvPr>
          <p:cNvCxnSpPr>
            <a:cxnSpLocks/>
          </p:cNvCxnSpPr>
          <p:nvPr/>
        </p:nvCxnSpPr>
        <p:spPr>
          <a:xfrm>
            <a:off x="5665438" y="3904104"/>
            <a:ext cx="841022" cy="15352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E975086-D21B-43F8-A5EA-CB3B58E6712A}"/>
              </a:ext>
            </a:extLst>
          </p:cNvPr>
          <p:cNvSpPr txBox="1"/>
          <p:nvPr/>
        </p:nvSpPr>
        <p:spPr>
          <a:xfrm>
            <a:off x="6511539" y="5223432"/>
            <a:ext cx="2133600"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Conduct glide test</a:t>
            </a:r>
            <a:endParaRPr lang="en-US">
              <a:cs typeface="Calibri"/>
            </a:endParaRPr>
          </a:p>
        </p:txBody>
      </p:sp>
      <p:cxnSp>
        <p:nvCxnSpPr>
          <p:cNvPr id="45" name="Connector: Elbow 44">
            <a:extLst>
              <a:ext uri="{FF2B5EF4-FFF2-40B4-BE49-F238E27FC236}">
                <a16:creationId xmlns:a16="http://schemas.microsoft.com/office/drawing/2014/main" id="{81DBAA10-F0A6-43F8-B55A-4208E11C3536}"/>
              </a:ext>
            </a:extLst>
          </p:cNvPr>
          <p:cNvCxnSpPr>
            <a:cxnSpLocks/>
          </p:cNvCxnSpPr>
          <p:nvPr/>
        </p:nvCxnSpPr>
        <p:spPr>
          <a:xfrm>
            <a:off x="8711322" y="3880582"/>
            <a:ext cx="731436" cy="155360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0AB5773C-3330-4B76-A54B-C53BECF1CD3A}"/>
              </a:ext>
            </a:extLst>
          </p:cNvPr>
          <p:cNvCxnSpPr>
            <a:cxnSpLocks/>
          </p:cNvCxnSpPr>
          <p:nvPr/>
        </p:nvCxnSpPr>
        <p:spPr>
          <a:xfrm>
            <a:off x="5645063" y="3891929"/>
            <a:ext cx="903962"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F8AD7D-E7D3-45E8-B422-9220C89318F7}"/>
              </a:ext>
            </a:extLst>
          </p:cNvPr>
          <p:cNvSpPr txBox="1"/>
          <p:nvPr/>
        </p:nvSpPr>
        <p:spPr>
          <a:xfrm>
            <a:off x="9584262" y="5606411"/>
            <a:ext cx="2108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Expected: March 8</a:t>
            </a:r>
          </a:p>
        </p:txBody>
      </p:sp>
      <p:pic>
        <p:nvPicPr>
          <p:cNvPr id="31" name="Google Shape;82;p15">
            <a:hlinkClick r:id="rId2" action="ppaction://hlinksldjump"/>
            <a:extLst>
              <a:ext uri="{FF2B5EF4-FFF2-40B4-BE49-F238E27FC236}">
                <a16:creationId xmlns:a16="http://schemas.microsoft.com/office/drawing/2014/main" id="{7E62186A-919D-4E17-B579-6048A89D61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901155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316A-F940-4613-A75F-B7353F8B3AA5}"/>
              </a:ext>
            </a:extLst>
          </p:cNvPr>
          <p:cNvSpPr>
            <a:spLocks noGrp="1"/>
          </p:cNvSpPr>
          <p:nvPr>
            <p:ph type="title"/>
          </p:nvPr>
        </p:nvSpPr>
        <p:spPr/>
        <p:txBody>
          <a:bodyPr/>
          <a:lstStyle/>
          <a:p>
            <a:r>
              <a:rPr lang="en-US" dirty="0"/>
              <a:t>FADS </a:t>
            </a:r>
          </a:p>
        </p:txBody>
      </p:sp>
      <p:sp>
        <p:nvSpPr>
          <p:cNvPr id="4" name="Slide Number Placeholder 3">
            <a:extLst>
              <a:ext uri="{FF2B5EF4-FFF2-40B4-BE49-F238E27FC236}">
                <a16:creationId xmlns:a16="http://schemas.microsoft.com/office/drawing/2014/main" id="{AAFB8154-0324-4BDF-87F7-C22EF88A5668}"/>
              </a:ext>
            </a:extLst>
          </p:cNvPr>
          <p:cNvSpPr>
            <a:spLocks noGrp="1"/>
          </p:cNvSpPr>
          <p:nvPr>
            <p:ph type="sldNum" sz="quarter" idx="12"/>
          </p:nvPr>
        </p:nvSpPr>
        <p:spPr/>
        <p:txBody>
          <a:bodyPr/>
          <a:lstStyle/>
          <a:p>
            <a:fld id="{48F63A3B-78C7-47BE-AE5E-E10140E04643}" type="slidenum">
              <a:rPr lang="en-US" smtClean="0"/>
              <a:t>39</a:t>
            </a:fld>
            <a:endParaRPr lang="en-US" dirty="0"/>
          </a:p>
        </p:txBody>
      </p:sp>
      <p:sp>
        <p:nvSpPr>
          <p:cNvPr id="8" name="TextBox 7">
            <a:extLst>
              <a:ext uri="{FF2B5EF4-FFF2-40B4-BE49-F238E27FC236}">
                <a16:creationId xmlns:a16="http://schemas.microsoft.com/office/drawing/2014/main" id="{CAAB2447-9FA8-44FD-8E40-7FB4C8F8570D}"/>
              </a:ext>
            </a:extLst>
          </p:cNvPr>
          <p:cNvSpPr txBox="1"/>
          <p:nvPr/>
        </p:nvSpPr>
        <p:spPr>
          <a:xfrm>
            <a:off x="3435787" y="3104935"/>
            <a:ext cx="2088445" cy="646331"/>
          </a:xfrm>
          <a:prstGeom prst="rect">
            <a:avLst/>
          </a:prstGeom>
          <a:solidFill>
            <a:srgbClr val="FA93A6"/>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FADS Functional Circuit Built</a:t>
            </a:r>
          </a:p>
        </p:txBody>
      </p:sp>
      <p:sp>
        <p:nvSpPr>
          <p:cNvPr id="10" name="TextBox 9">
            <a:extLst>
              <a:ext uri="{FF2B5EF4-FFF2-40B4-BE49-F238E27FC236}">
                <a16:creationId xmlns:a16="http://schemas.microsoft.com/office/drawing/2014/main" id="{ED5A7D55-F2D2-4ACB-9D6A-5FF6BAB19E0C}"/>
              </a:ext>
            </a:extLst>
          </p:cNvPr>
          <p:cNvSpPr txBox="1"/>
          <p:nvPr/>
        </p:nvSpPr>
        <p:spPr>
          <a:xfrm>
            <a:off x="6367017" y="4641987"/>
            <a:ext cx="2212623" cy="646331"/>
          </a:xfrm>
          <a:prstGeom prst="rect">
            <a:avLst/>
          </a:prstGeom>
          <a:solidFill>
            <a:srgbClr val="FA93A6"/>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Preliminary Data Collection Test</a:t>
            </a:r>
            <a:endParaRPr lang="en-US">
              <a:cs typeface="Calibri"/>
            </a:endParaRPr>
          </a:p>
        </p:txBody>
      </p:sp>
      <p:sp>
        <p:nvSpPr>
          <p:cNvPr id="12" name="TextBox 11">
            <a:extLst>
              <a:ext uri="{FF2B5EF4-FFF2-40B4-BE49-F238E27FC236}">
                <a16:creationId xmlns:a16="http://schemas.microsoft.com/office/drawing/2014/main" id="{889266A3-3B32-40B3-BDC7-FADA141577B5}"/>
              </a:ext>
            </a:extLst>
          </p:cNvPr>
          <p:cNvSpPr txBox="1"/>
          <p:nvPr/>
        </p:nvSpPr>
        <p:spPr>
          <a:xfrm>
            <a:off x="6368781" y="3622108"/>
            <a:ext cx="2212623" cy="646331"/>
          </a:xfrm>
          <a:prstGeom prst="rect">
            <a:avLst/>
          </a:prstGeom>
          <a:solidFill>
            <a:srgbClr val="FA93A6"/>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FADS Pressure Isolation Test</a:t>
            </a:r>
          </a:p>
        </p:txBody>
      </p:sp>
      <p:sp>
        <p:nvSpPr>
          <p:cNvPr id="14" name="TextBox 13">
            <a:extLst>
              <a:ext uri="{FF2B5EF4-FFF2-40B4-BE49-F238E27FC236}">
                <a16:creationId xmlns:a16="http://schemas.microsoft.com/office/drawing/2014/main" id="{D3B6B176-EF87-4267-AA94-562FBAB6265E}"/>
              </a:ext>
            </a:extLst>
          </p:cNvPr>
          <p:cNvSpPr txBox="1"/>
          <p:nvPr/>
        </p:nvSpPr>
        <p:spPr>
          <a:xfrm>
            <a:off x="9740279" y="4635528"/>
            <a:ext cx="2133600" cy="646331"/>
          </a:xfrm>
          <a:prstGeom prst="rect">
            <a:avLst/>
          </a:prstGeom>
          <a:solidFill>
            <a:srgbClr val="FA93A6"/>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Full Airframe Integration</a:t>
            </a:r>
            <a:endParaRPr lang="en-US">
              <a:cs typeface="Calibri"/>
            </a:endParaRPr>
          </a:p>
        </p:txBody>
      </p:sp>
      <p:sp>
        <p:nvSpPr>
          <p:cNvPr id="20" name="Rectangle 19">
            <a:extLst>
              <a:ext uri="{FF2B5EF4-FFF2-40B4-BE49-F238E27FC236}">
                <a16:creationId xmlns:a16="http://schemas.microsoft.com/office/drawing/2014/main" id="{010F93D8-8F7E-4548-8765-3A348FC54C50}"/>
              </a:ext>
            </a:extLst>
          </p:cNvPr>
          <p:cNvSpPr/>
          <p:nvPr/>
        </p:nvSpPr>
        <p:spPr>
          <a:xfrm>
            <a:off x="9127067" y="1509889"/>
            <a:ext cx="225778" cy="22577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D58F11C7-23AC-4940-B09C-5904E5FF4E9B}"/>
              </a:ext>
            </a:extLst>
          </p:cNvPr>
          <p:cNvSpPr txBox="1"/>
          <p:nvPr/>
        </p:nvSpPr>
        <p:spPr>
          <a:xfrm>
            <a:off x="9352845" y="1439333"/>
            <a:ext cx="22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Completed</a:t>
            </a:r>
          </a:p>
        </p:txBody>
      </p:sp>
      <p:sp>
        <p:nvSpPr>
          <p:cNvPr id="24" name="Rectangle 23">
            <a:extLst>
              <a:ext uri="{FF2B5EF4-FFF2-40B4-BE49-F238E27FC236}">
                <a16:creationId xmlns:a16="http://schemas.microsoft.com/office/drawing/2014/main" id="{CD29553B-123F-4FBE-9831-3739F2CEA35E}"/>
              </a:ext>
            </a:extLst>
          </p:cNvPr>
          <p:cNvSpPr/>
          <p:nvPr/>
        </p:nvSpPr>
        <p:spPr>
          <a:xfrm>
            <a:off x="9127067" y="1927578"/>
            <a:ext cx="225778" cy="2257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033982-84D2-4A78-A1C9-F0926E896AC9}"/>
              </a:ext>
            </a:extLst>
          </p:cNvPr>
          <p:cNvSpPr txBox="1"/>
          <p:nvPr/>
        </p:nvSpPr>
        <p:spPr>
          <a:xfrm>
            <a:off x="9354609" y="1853141"/>
            <a:ext cx="17046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 Progress</a:t>
            </a:r>
          </a:p>
        </p:txBody>
      </p:sp>
      <p:sp>
        <p:nvSpPr>
          <p:cNvPr id="28" name="Rectangle 27">
            <a:extLst>
              <a:ext uri="{FF2B5EF4-FFF2-40B4-BE49-F238E27FC236}">
                <a16:creationId xmlns:a16="http://schemas.microsoft.com/office/drawing/2014/main" id="{98F3D682-F2EE-4F95-AB19-EFD319FC215F}"/>
              </a:ext>
            </a:extLst>
          </p:cNvPr>
          <p:cNvSpPr/>
          <p:nvPr/>
        </p:nvSpPr>
        <p:spPr>
          <a:xfrm>
            <a:off x="9130594" y="2365728"/>
            <a:ext cx="225778" cy="225778"/>
          </a:xfrm>
          <a:prstGeom prst="rect">
            <a:avLst/>
          </a:prstGeom>
          <a:solidFill>
            <a:srgbClr val="FA9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F63012D-31B3-4FDA-A897-79B049F26627}"/>
              </a:ext>
            </a:extLst>
          </p:cNvPr>
          <p:cNvSpPr txBox="1"/>
          <p:nvPr/>
        </p:nvSpPr>
        <p:spPr>
          <a:xfrm>
            <a:off x="9358136" y="2296935"/>
            <a:ext cx="167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Planned</a:t>
            </a:r>
          </a:p>
        </p:txBody>
      </p:sp>
      <p:cxnSp>
        <p:nvCxnSpPr>
          <p:cNvPr id="32" name="Connector: Elbow 31">
            <a:extLst>
              <a:ext uri="{FF2B5EF4-FFF2-40B4-BE49-F238E27FC236}">
                <a16:creationId xmlns:a16="http://schemas.microsoft.com/office/drawing/2014/main" id="{A7158E93-34A1-4A7A-AAE3-8A9520306D1D}"/>
              </a:ext>
            </a:extLst>
          </p:cNvPr>
          <p:cNvCxnSpPr/>
          <p:nvPr/>
        </p:nvCxnSpPr>
        <p:spPr>
          <a:xfrm>
            <a:off x="5528113" y="3422082"/>
            <a:ext cx="846665" cy="52493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7CE0DE96-E43F-4D6B-8BBD-DB95924D07AA}"/>
              </a:ext>
            </a:extLst>
          </p:cNvPr>
          <p:cNvCxnSpPr/>
          <p:nvPr/>
        </p:nvCxnSpPr>
        <p:spPr>
          <a:xfrm>
            <a:off x="5529876" y="3423847"/>
            <a:ext cx="841022" cy="15352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1015990-310C-4F9D-B5E6-C14FE2ABD705}"/>
              </a:ext>
            </a:extLst>
          </p:cNvPr>
          <p:cNvCxnSpPr/>
          <p:nvPr/>
        </p:nvCxnSpPr>
        <p:spPr>
          <a:xfrm>
            <a:off x="8575759" y="3946664"/>
            <a:ext cx="1162756" cy="10216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17141A7A-C7F6-41E3-97C3-7699D6B75A3B}"/>
              </a:ext>
            </a:extLst>
          </p:cNvPr>
          <p:cNvCxnSpPr/>
          <p:nvPr/>
        </p:nvCxnSpPr>
        <p:spPr>
          <a:xfrm>
            <a:off x="8571879" y="4964425"/>
            <a:ext cx="116275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D790B59-B9A7-42F4-9C7A-CC35D7A85D6C}"/>
              </a:ext>
            </a:extLst>
          </p:cNvPr>
          <p:cNvSpPr txBox="1"/>
          <p:nvPr/>
        </p:nvSpPr>
        <p:spPr>
          <a:xfrm>
            <a:off x="580928" y="1735667"/>
            <a:ext cx="2088445" cy="64633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FADS Circuit Designed</a:t>
            </a:r>
          </a:p>
        </p:txBody>
      </p:sp>
      <p:sp>
        <p:nvSpPr>
          <p:cNvPr id="27" name="TextBox 26">
            <a:extLst>
              <a:ext uri="{FF2B5EF4-FFF2-40B4-BE49-F238E27FC236}">
                <a16:creationId xmlns:a16="http://schemas.microsoft.com/office/drawing/2014/main" id="{07FD418D-E0F5-4B5F-A7FA-8CB4FCF5431A}"/>
              </a:ext>
            </a:extLst>
          </p:cNvPr>
          <p:cNvSpPr txBox="1"/>
          <p:nvPr/>
        </p:nvSpPr>
        <p:spPr>
          <a:xfrm>
            <a:off x="3435786" y="1874166"/>
            <a:ext cx="2088445" cy="369332"/>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Parts Ordered</a:t>
            </a:r>
          </a:p>
        </p:txBody>
      </p:sp>
      <p:cxnSp>
        <p:nvCxnSpPr>
          <p:cNvPr id="7" name="Straight Arrow Connector 6">
            <a:extLst>
              <a:ext uri="{FF2B5EF4-FFF2-40B4-BE49-F238E27FC236}">
                <a16:creationId xmlns:a16="http://schemas.microsoft.com/office/drawing/2014/main" id="{0537F12D-AF4D-4A15-9152-9865AC78234C}"/>
              </a:ext>
            </a:extLst>
          </p:cNvPr>
          <p:cNvCxnSpPr>
            <a:stCxn id="25" idx="3"/>
            <a:endCxn id="27" idx="1"/>
          </p:cNvCxnSpPr>
          <p:nvPr/>
        </p:nvCxnSpPr>
        <p:spPr>
          <a:xfrm flipV="1">
            <a:off x="2669373" y="2058832"/>
            <a:ext cx="76641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615A22-C658-452A-B557-27562EB39288}"/>
              </a:ext>
            </a:extLst>
          </p:cNvPr>
          <p:cNvCxnSpPr>
            <a:stCxn id="27" idx="2"/>
            <a:endCxn id="8" idx="0"/>
          </p:cNvCxnSpPr>
          <p:nvPr/>
        </p:nvCxnSpPr>
        <p:spPr>
          <a:xfrm>
            <a:off x="4480009" y="2243498"/>
            <a:ext cx="1" cy="8614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F7D57AC-934D-4EB8-B4ED-BCED8CA74CDD}"/>
              </a:ext>
            </a:extLst>
          </p:cNvPr>
          <p:cNvSpPr txBox="1"/>
          <p:nvPr/>
        </p:nvSpPr>
        <p:spPr>
          <a:xfrm>
            <a:off x="6470666" y="5297205"/>
            <a:ext cx="2108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Expected: March 16</a:t>
            </a:r>
          </a:p>
        </p:txBody>
      </p:sp>
      <p:sp>
        <p:nvSpPr>
          <p:cNvPr id="39" name="TextBox 38">
            <a:extLst>
              <a:ext uri="{FF2B5EF4-FFF2-40B4-BE49-F238E27FC236}">
                <a16:creationId xmlns:a16="http://schemas.microsoft.com/office/drawing/2014/main" id="{CC4B9791-F76D-41F6-BDE6-A9C93FEFED5D}"/>
              </a:ext>
            </a:extLst>
          </p:cNvPr>
          <p:cNvSpPr txBox="1"/>
          <p:nvPr/>
        </p:nvSpPr>
        <p:spPr>
          <a:xfrm>
            <a:off x="6418841" y="3252776"/>
            <a:ext cx="2108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Expected: March 15</a:t>
            </a:r>
          </a:p>
        </p:txBody>
      </p:sp>
      <p:sp>
        <p:nvSpPr>
          <p:cNvPr id="41" name="TextBox 40">
            <a:extLst>
              <a:ext uri="{FF2B5EF4-FFF2-40B4-BE49-F238E27FC236}">
                <a16:creationId xmlns:a16="http://schemas.microsoft.com/office/drawing/2014/main" id="{4DF8B28E-B155-4A89-AB6A-5F4319EEBEF8}"/>
              </a:ext>
            </a:extLst>
          </p:cNvPr>
          <p:cNvSpPr txBox="1"/>
          <p:nvPr/>
        </p:nvSpPr>
        <p:spPr>
          <a:xfrm>
            <a:off x="3437290" y="3738395"/>
            <a:ext cx="2108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Expected: March 14</a:t>
            </a:r>
          </a:p>
        </p:txBody>
      </p:sp>
      <p:pic>
        <p:nvPicPr>
          <p:cNvPr id="43" name="Google Shape;82;p15">
            <a:hlinkClick r:id="rId2" action="ppaction://hlinksldjump"/>
            <a:extLst>
              <a:ext uri="{FF2B5EF4-FFF2-40B4-BE49-F238E27FC236}">
                <a16:creationId xmlns:a16="http://schemas.microsoft.com/office/drawing/2014/main" id="{F8F3B101-3EA0-4769-8E4B-AD3906DECF74}"/>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288377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6192-7526-48E9-8873-2779EF0A2061}"/>
              </a:ext>
            </a:extLst>
          </p:cNvPr>
          <p:cNvSpPr>
            <a:spLocks noGrp="1"/>
          </p:cNvSpPr>
          <p:nvPr>
            <p:ph type="title"/>
          </p:nvPr>
        </p:nvSpPr>
        <p:spPr/>
        <p:txBody>
          <a:bodyPr/>
          <a:lstStyle/>
          <a:p>
            <a:r>
              <a:rPr lang="en-US" dirty="0">
                <a:cs typeface="Calibri Light"/>
              </a:rPr>
              <a:t>Specific Objectives – Levels of Success</a:t>
            </a:r>
          </a:p>
        </p:txBody>
      </p:sp>
      <p:sp>
        <p:nvSpPr>
          <p:cNvPr id="3" name="Slide Number Placeholder 2">
            <a:extLst>
              <a:ext uri="{FF2B5EF4-FFF2-40B4-BE49-F238E27FC236}">
                <a16:creationId xmlns:a16="http://schemas.microsoft.com/office/drawing/2014/main" id="{1489E0D4-CFD7-4CDC-801D-8A2F45A171F9}"/>
              </a:ext>
            </a:extLst>
          </p:cNvPr>
          <p:cNvSpPr>
            <a:spLocks noGrp="1"/>
          </p:cNvSpPr>
          <p:nvPr>
            <p:ph type="sldNum" sz="quarter" idx="12"/>
          </p:nvPr>
        </p:nvSpPr>
        <p:spPr/>
        <p:txBody>
          <a:bodyPr/>
          <a:lstStyle/>
          <a:p>
            <a:fld id="{48F63A3B-78C7-47BE-AE5E-E10140E04643}" type="slidenum">
              <a:rPr lang="en-US" smtClean="0"/>
              <a:t>4</a:t>
            </a:fld>
            <a:endParaRPr lang="en-US" dirty="0"/>
          </a:p>
        </p:txBody>
      </p:sp>
      <p:pic>
        <p:nvPicPr>
          <p:cNvPr id="5" name="Picture 5" descr="A screenshot of a cell phone&#10;&#10;Description generated with very high confidence">
            <a:extLst>
              <a:ext uri="{FF2B5EF4-FFF2-40B4-BE49-F238E27FC236}">
                <a16:creationId xmlns:a16="http://schemas.microsoft.com/office/drawing/2014/main" id="{87772C08-2D3F-4546-AADB-2A2FC1A24F2F}"/>
              </a:ext>
            </a:extLst>
          </p:cNvPr>
          <p:cNvPicPr>
            <a:picLocks noChangeAspect="1"/>
          </p:cNvPicPr>
          <p:nvPr/>
        </p:nvPicPr>
        <p:blipFill>
          <a:blip r:embed="rId3"/>
          <a:stretch>
            <a:fillRect/>
          </a:stretch>
        </p:blipFill>
        <p:spPr>
          <a:xfrm>
            <a:off x="1575547" y="1055044"/>
            <a:ext cx="9040905" cy="5330616"/>
          </a:xfrm>
          <a:prstGeom prst="rect">
            <a:avLst/>
          </a:prstGeom>
        </p:spPr>
      </p:pic>
      <p:pic>
        <p:nvPicPr>
          <p:cNvPr id="7" name="Google Shape;82;p15">
            <a:hlinkClick r:id="rId4" action="ppaction://hlinksldjump"/>
            <a:extLst>
              <a:ext uri="{FF2B5EF4-FFF2-40B4-BE49-F238E27FC236}">
                <a16:creationId xmlns:a16="http://schemas.microsoft.com/office/drawing/2014/main" id="{1C78E237-7A33-42DC-8126-A5052F92BE10}"/>
              </a:ext>
            </a:extLst>
          </p:cNvPr>
          <p:cNvPicPr preferRelativeResize="0"/>
          <p:nvPr/>
        </p:nvPicPr>
        <p:blipFill>
          <a:blip r:embed="rId5">
            <a:alphaModFix/>
          </a:blip>
          <a:stretch>
            <a:fillRect/>
          </a:stretch>
        </p:blipFill>
        <p:spPr>
          <a:xfrm>
            <a:off x="11353800" y="78774"/>
            <a:ext cx="737119" cy="677005"/>
          </a:xfrm>
          <a:prstGeom prst="rect">
            <a:avLst/>
          </a:prstGeom>
          <a:noFill/>
          <a:ln>
            <a:noFill/>
          </a:ln>
        </p:spPr>
      </p:pic>
      <p:sp>
        <p:nvSpPr>
          <p:cNvPr id="4" name="Rectangle 3">
            <a:extLst>
              <a:ext uri="{FF2B5EF4-FFF2-40B4-BE49-F238E27FC236}">
                <a16:creationId xmlns:a16="http://schemas.microsoft.com/office/drawing/2014/main" id="{6A60DE19-27B6-4A1C-B654-1C5E6C48CE11}"/>
              </a:ext>
            </a:extLst>
          </p:cNvPr>
          <p:cNvSpPr/>
          <p:nvPr/>
        </p:nvSpPr>
        <p:spPr>
          <a:xfrm>
            <a:off x="2606040" y="1767840"/>
            <a:ext cx="1544320" cy="1950720"/>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9E77F9F-48E2-4EA2-8F5D-B89B6B66C475}"/>
              </a:ext>
            </a:extLst>
          </p:cNvPr>
          <p:cNvSpPr/>
          <p:nvPr/>
        </p:nvSpPr>
        <p:spPr>
          <a:xfrm>
            <a:off x="5877560" y="1767840"/>
            <a:ext cx="1686560" cy="1950720"/>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C675E18-A223-4011-816E-997A169ECB82}"/>
              </a:ext>
            </a:extLst>
          </p:cNvPr>
          <p:cNvSpPr/>
          <p:nvPr/>
        </p:nvSpPr>
        <p:spPr>
          <a:xfrm>
            <a:off x="9291320" y="1767840"/>
            <a:ext cx="1270000" cy="1950720"/>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5722801-9FFE-4EE2-A0AF-2705CE3C6084}"/>
              </a:ext>
            </a:extLst>
          </p:cNvPr>
          <p:cNvSpPr/>
          <p:nvPr/>
        </p:nvSpPr>
        <p:spPr>
          <a:xfrm>
            <a:off x="9267764" y="3718560"/>
            <a:ext cx="1270000" cy="1427480"/>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97AE99D-02ED-40AE-BFF7-457B2F19A5CA}"/>
              </a:ext>
            </a:extLst>
          </p:cNvPr>
          <p:cNvSpPr/>
          <p:nvPr/>
        </p:nvSpPr>
        <p:spPr>
          <a:xfrm>
            <a:off x="7572662" y="1767840"/>
            <a:ext cx="1686560" cy="1950720"/>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8D5C03-2833-4A70-90DF-CCA85C817276}"/>
              </a:ext>
            </a:extLst>
          </p:cNvPr>
          <p:cNvSpPr/>
          <p:nvPr/>
        </p:nvSpPr>
        <p:spPr>
          <a:xfrm>
            <a:off x="7587676" y="3718560"/>
            <a:ext cx="1680088" cy="1427480"/>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149B70F-54CE-4609-A047-CA658E23422D}"/>
              </a:ext>
            </a:extLst>
          </p:cNvPr>
          <p:cNvSpPr/>
          <p:nvPr/>
        </p:nvSpPr>
        <p:spPr>
          <a:xfrm>
            <a:off x="5869018" y="3718560"/>
            <a:ext cx="1718658" cy="1427480"/>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CC5974-6C8F-4C44-8AD0-EAA92202BFF8}"/>
              </a:ext>
            </a:extLst>
          </p:cNvPr>
          <p:cNvSpPr/>
          <p:nvPr/>
        </p:nvSpPr>
        <p:spPr>
          <a:xfrm>
            <a:off x="2606040" y="3718560"/>
            <a:ext cx="1544320" cy="1427480"/>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42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AF66-47CE-4A8E-9169-54AA969D7E4B}"/>
              </a:ext>
            </a:extLst>
          </p:cNvPr>
          <p:cNvSpPr>
            <a:spLocks noGrp="1"/>
          </p:cNvSpPr>
          <p:nvPr>
            <p:ph type="title"/>
          </p:nvPr>
        </p:nvSpPr>
        <p:spPr/>
        <p:txBody>
          <a:bodyPr/>
          <a:lstStyle/>
          <a:p>
            <a:r>
              <a:rPr lang="en-US">
                <a:cs typeface="Calibri Light"/>
              </a:rPr>
              <a:t>Budget</a:t>
            </a:r>
            <a:endParaRPr lang="en-US"/>
          </a:p>
        </p:txBody>
      </p:sp>
      <p:sp>
        <p:nvSpPr>
          <p:cNvPr id="3" name="Text Placeholder 2">
            <a:extLst>
              <a:ext uri="{FF2B5EF4-FFF2-40B4-BE49-F238E27FC236}">
                <a16:creationId xmlns:a16="http://schemas.microsoft.com/office/drawing/2014/main" id="{AF5AAE2C-6DC4-4721-BEFB-A95F2A29BA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96444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4A7A1-DE5C-4D24-8CB2-89761A9E1A63}"/>
              </a:ext>
            </a:extLst>
          </p:cNvPr>
          <p:cNvSpPr>
            <a:spLocks noGrp="1"/>
          </p:cNvSpPr>
          <p:nvPr>
            <p:ph type="sldNum" sz="quarter" idx="12"/>
          </p:nvPr>
        </p:nvSpPr>
        <p:spPr/>
        <p:txBody>
          <a:bodyPr/>
          <a:lstStyle/>
          <a:p>
            <a:fld id="{48F63A3B-78C7-47BE-AE5E-E10140E04643}" type="slidenum">
              <a:rPr lang="en-US" smtClean="0"/>
              <a:t>41</a:t>
            </a:fld>
            <a:endParaRPr lang="en-US" dirty="0"/>
          </a:p>
        </p:txBody>
      </p:sp>
      <p:graphicFrame>
        <p:nvGraphicFramePr>
          <p:cNvPr id="8" name="Chart 7">
            <a:extLst>
              <a:ext uri="{FF2B5EF4-FFF2-40B4-BE49-F238E27FC236}">
                <a16:creationId xmlns:a16="http://schemas.microsoft.com/office/drawing/2014/main" id="{C0D54F55-5551-4606-BD8E-C0677E60105B}"/>
              </a:ext>
            </a:extLst>
          </p:cNvPr>
          <p:cNvGraphicFramePr/>
          <p:nvPr>
            <p:extLst>
              <p:ext uri="{D42A27DB-BD31-4B8C-83A1-F6EECF244321}">
                <p14:modId xmlns:p14="http://schemas.microsoft.com/office/powerpoint/2010/main" val="510444479"/>
              </p:ext>
            </p:extLst>
          </p:nvPr>
        </p:nvGraphicFramePr>
        <p:xfrm>
          <a:off x="653936" y="54667"/>
          <a:ext cx="10861962" cy="661214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Google Shape;82;p15">
            <a:hlinkClick r:id="rId4" action="ppaction://hlinksldjump"/>
            <a:extLst>
              <a:ext uri="{FF2B5EF4-FFF2-40B4-BE49-F238E27FC236}">
                <a16:creationId xmlns:a16="http://schemas.microsoft.com/office/drawing/2014/main" id="{52AB76EF-5548-4B69-9BF8-D2C2FE38B2A2}"/>
              </a:ext>
            </a:extLst>
          </p:cNvPr>
          <p:cNvPicPr preferRelativeResize="0"/>
          <p:nvPr/>
        </p:nvPicPr>
        <p:blipFill>
          <a:blip r:embed="rId5">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648917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82;p15">
            <a:hlinkClick r:id="rId3" action="ppaction://hlinksldjump"/>
            <a:extLst>
              <a:ext uri="{FF2B5EF4-FFF2-40B4-BE49-F238E27FC236}">
                <a16:creationId xmlns:a16="http://schemas.microsoft.com/office/drawing/2014/main" id="{659FA633-4B61-40D5-8BDE-1FA40CFED79C}"/>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sp>
        <p:nvSpPr>
          <p:cNvPr id="4" name="Slide Number Placeholder 3">
            <a:extLst>
              <a:ext uri="{FF2B5EF4-FFF2-40B4-BE49-F238E27FC236}">
                <a16:creationId xmlns:a16="http://schemas.microsoft.com/office/drawing/2014/main" id="{1AACC89D-AF69-4756-8E73-7CAEAD13D22E}"/>
              </a:ext>
            </a:extLst>
          </p:cNvPr>
          <p:cNvSpPr>
            <a:spLocks noGrp="1"/>
          </p:cNvSpPr>
          <p:nvPr>
            <p:ph type="sldNum" sz="quarter" idx="12"/>
          </p:nvPr>
        </p:nvSpPr>
        <p:spPr/>
        <p:txBody>
          <a:bodyPr/>
          <a:lstStyle/>
          <a:p>
            <a:fld id="{48F63A3B-78C7-47BE-AE5E-E10140E04643}" type="slidenum">
              <a:rPr lang="en-US" smtClean="0"/>
              <a:t>42</a:t>
            </a:fld>
            <a:endParaRPr lang="en-US" dirty="0"/>
          </a:p>
        </p:txBody>
      </p:sp>
      <p:graphicFrame>
        <p:nvGraphicFramePr>
          <p:cNvPr id="7" name="Chart 6">
            <a:extLst>
              <a:ext uri="{FF2B5EF4-FFF2-40B4-BE49-F238E27FC236}">
                <a16:creationId xmlns:a16="http://schemas.microsoft.com/office/drawing/2014/main" id="{118CCF0A-6201-48B9-8586-C37A3B996026}"/>
              </a:ext>
            </a:extLst>
          </p:cNvPr>
          <p:cNvGraphicFramePr/>
          <p:nvPr>
            <p:extLst>
              <p:ext uri="{D42A27DB-BD31-4B8C-83A1-F6EECF244321}">
                <p14:modId xmlns:p14="http://schemas.microsoft.com/office/powerpoint/2010/main" val="3391256599"/>
              </p:ext>
            </p:extLst>
          </p:nvPr>
        </p:nvGraphicFramePr>
        <p:xfrm>
          <a:off x="335017" y="71292"/>
          <a:ext cx="10353040" cy="66058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a:extLst>
              <a:ext uri="{FF2B5EF4-FFF2-40B4-BE49-F238E27FC236}">
                <a16:creationId xmlns:a16="http://schemas.microsoft.com/office/drawing/2014/main" id="{329F4515-09C1-4D4B-9540-D8520827B4F3}"/>
              </a:ext>
            </a:extLst>
          </p:cNvPr>
          <p:cNvGraphicFramePr>
            <a:graphicFrameLocks noGrp="1"/>
          </p:cNvGraphicFramePr>
          <p:nvPr>
            <p:extLst>
              <p:ext uri="{D42A27DB-BD31-4B8C-83A1-F6EECF244321}">
                <p14:modId xmlns:p14="http://schemas.microsoft.com/office/powerpoint/2010/main" val="1721981509"/>
              </p:ext>
            </p:extLst>
          </p:nvPr>
        </p:nvGraphicFramePr>
        <p:xfrm>
          <a:off x="9253088" y="4638504"/>
          <a:ext cx="2516230" cy="1857552"/>
        </p:xfrm>
        <a:graphic>
          <a:graphicData uri="http://schemas.openxmlformats.org/drawingml/2006/table">
            <a:tbl>
              <a:tblPr>
                <a:tableStyleId>{5C22544A-7EE6-4342-B048-85BDC9FD1C3A}</a:tableStyleId>
              </a:tblPr>
              <a:tblGrid>
                <a:gridCol w="1652889">
                  <a:extLst>
                    <a:ext uri="{9D8B030D-6E8A-4147-A177-3AD203B41FA5}">
                      <a16:colId xmlns:a16="http://schemas.microsoft.com/office/drawing/2014/main" val="453813360"/>
                    </a:ext>
                  </a:extLst>
                </a:gridCol>
                <a:gridCol w="863341">
                  <a:extLst>
                    <a:ext uri="{9D8B030D-6E8A-4147-A177-3AD203B41FA5}">
                      <a16:colId xmlns:a16="http://schemas.microsoft.com/office/drawing/2014/main" val="2596670626"/>
                    </a:ext>
                  </a:extLst>
                </a:gridCol>
              </a:tblGrid>
              <a:tr h="229986">
                <a:tc gridSpan="2">
                  <a:txBody>
                    <a:bodyPr/>
                    <a:lstStyle/>
                    <a:p>
                      <a:pPr algn="ctr" fontAlgn="b"/>
                      <a:r>
                        <a:rPr lang="en-US" sz="1600" b="1" u="none" strike="noStrike" dirty="0">
                          <a:effectLst/>
                        </a:rPr>
                        <a:t>MK II Electronics</a:t>
                      </a:r>
                      <a:endParaRPr lang="en-US" sz="1600" b="1" i="0" u="none" strike="noStrike" dirty="0">
                        <a:solidFill>
                          <a:srgbClr val="000000"/>
                        </a:solidFill>
                        <a:effectLst/>
                        <a:latin typeface="Arial" panose="020B0604020202020204" pitchFamily="34" charset="0"/>
                      </a:endParaRPr>
                    </a:p>
                  </a:txBody>
                  <a:tcPr marL="3810" marR="3810" marT="3810" marB="0" anchor="b"/>
                </a:tc>
                <a:tc hMerge="1">
                  <a:txBody>
                    <a:bodyPr/>
                    <a:lstStyle/>
                    <a:p>
                      <a:pPr algn="r" fontAlgn="b"/>
                      <a:endParaRPr lang="en-US" sz="11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423365626"/>
                  </a:ext>
                </a:extLst>
              </a:tr>
              <a:tr h="229986">
                <a:tc>
                  <a:txBody>
                    <a:bodyPr/>
                    <a:lstStyle/>
                    <a:p>
                      <a:pPr algn="l" fontAlgn="b"/>
                      <a:r>
                        <a:rPr lang="en-US" sz="1200" u="none" strike="noStrike" dirty="0">
                          <a:effectLst/>
                        </a:rPr>
                        <a:t>Flight Controller (</a:t>
                      </a:r>
                      <a:r>
                        <a:rPr lang="en-US" sz="1200" u="none" strike="noStrike" dirty="0" err="1">
                          <a:effectLst/>
                        </a:rPr>
                        <a:t>Pixhawk</a:t>
                      </a:r>
                      <a:r>
                        <a:rPr lang="en-US" sz="1200" u="none" strike="noStrike" dirty="0">
                          <a:effectLst/>
                        </a:rPr>
                        <a:t>)</a:t>
                      </a:r>
                      <a:endParaRPr lang="en-US" sz="1200" b="0" i="0" u="none" strike="noStrike" dirty="0">
                        <a:solidFill>
                          <a:srgbClr val="000000"/>
                        </a:solidFill>
                        <a:effectLst/>
                        <a:latin typeface="Arial" panose="020B0604020202020204" pitchFamily="34" charset="0"/>
                      </a:endParaRPr>
                    </a:p>
                  </a:txBody>
                  <a:tcPr marL="3810" marR="3810" marT="3810" marB="0" anchor="b">
                    <a:solidFill>
                      <a:schemeClr val="accent4">
                        <a:lumMod val="40000"/>
                        <a:lumOff val="60000"/>
                      </a:schemeClr>
                    </a:solidFill>
                  </a:tcPr>
                </a:tc>
                <a:tc>
                  <a:txBody>
                    <a:bodyPr/>
                    <a:lstStyle/>
                    <a:p>
                      <a:pPr algn="r" fontAlgn="b"/>
                      <a:r>
                        <a:rPr lang="en-US" sz="1200" u="none" strike="noStrike" dirty="0">
                          <a:effectLst/>
                        </a:rPr>
                        <a:t>$330.00</a:t>
                      </a:r>
                      <a:endParaRPr lang="en-US" sz="1200" b="0" i="0" u="none" strike="noStrike" dirty="0">
                        <a:solidFill>
                          <a:srgbClr val="000000"/>
                        </a:solidFill>
                        <a:effectLst/>
                        <a:latin typeface="Arial" panose="020B0604020202020204" pitchFamily="34" charset="0"/>
                      </a:endParaRPr>
                    </a:p>
                  </a:txBody>
                  <a:tcPr marL="3810" marR="3810" marT="3810" marB="0" anchor="b">
                    <a:solidFill>
                      <a:schemeClr val="accent4">
                        <a:lumMod val="40000"/>
                        <a:lumOff val="60000"/>
                      </a:schemeClr>
                    </a:solidFill>
                  </a:tcPr>
                </a:tc>
                <a:extLst>
                  <a:ext uri="{0D108BD9-81ED-4DB2-BD59-A6C34878D82A}">
                    <a16:rowId xmlns:a16="http://schemas.microsoft.com/office/drawing/2014/main" val="1970459480"/>
                  </a:ext>
                </a:extLst>
              </a:tr>
              <a:tr h="229986">
                <a:tc>
                  <a:txBody>
                    <a:bodyPr/>
                    <a:lstStyle/>
                    <a:p>
                      <a:pPr algn="l" fontAlgn="b"/>
                      <a:r>
                        <a:rPr lang="pl-PL" sz="1200" u="none" strike="noStrike" dirty="0">
                          <a:effectLst/>
                        </a:rPr>
                        <a:t>Telemetry Radio</a:t>
                      </a:r>
                      <a:endParaRPr lang="pl-PL"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$22.99</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260422107"/>
                  </a:ext>
                </a:extLst>
              </a:tr>
              <a:tr h="229986">
                <a:tc>
                  <a:txBody>
                    <a:bodyPr/>
                    <a:lstStyle/>
                    <a:p>
                      <a:pPr algn="l" fontAlgn="b"/>
                      <a:r>
                        <a:rPr lang="en-US" sz="1200" u="none" strike="noStrike" dirty="0">
                          <a:effectLst/>
                        </a:rPr>
                        <a:t>Receiver</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$39.55</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164211896"/>
                  </a:ext>
                </a:extLst>
              </a:tr>
              <a:tr h="229986">
                <a:tc>
                  <a:txBody>
                    <a:bodyPr/>
                    <a:lstStyle/>
                    <a:p>
                      <a:pPr algn="l" fontAlgn="b"/>
                      <a:r>
                        <a:rPr lang="en-US" sz="1200" u="none" strike="noStrike" dirty="0">
                          <a:effectLst/>
                        </a:rPr>
                        <a:t>Wires</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$19.98</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323191759"/>
                  </a:ext>
                </a:extLst>
              </a:tr>
              <a:tr h="229986">
                <a:tc>
                  <a:txBody>
                    <a:bodyPr/>
                    <a:lstStyle/>
                    <a:p>
                      <a:pPr algn="l" fontAlgn="b"/>
                      <a:r>
                        <a:rPr lang="en-US" sz="1200" u="none" strike="noStrike" dirty="0">
                          <a:effectLst/>
                        </a:rPr>
                        <a:t>Arduino (Teensy 3.5)</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$24.95</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69084979"/>
                  </a:ext>
                </a:extLst>
              </a:tr>
              <a:tr h="229986">
                <a:tc>
                  <a:txBody>
                    <a:bodyPr/>
                    <a:lstStyle/>
                    <a:p>
                      <a:pPr algn="l" fontAlgn="b"/>
                      <a:r>
                        <a:rPr lang="en-US" sz="1200" u="none" strike="noStrike" dirty="0">
                          <a:effectLst/>
                        </a:rPr>
                        <a:t>Buck DC to DC Converter</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$11.25</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617209118"/>
                  </a:ext>
                </a:extLst>
              </a:tr>
              <a:tr h="229986">
                <a:tc>
                  <a:txBody>
                    <a:bodyPr/>
                    <a:lstStyle/>
                    <a:p>
                      <a:pPr algn="l" fontAlgn="b"/>
                      <a:r>
                        <a:rPr lang="en-US" sz="1200" u="none" strike="noStrike" dirty="0">
                          <a:effectLst/>
                        </a:rPr>
                        <a:t>XT60H Bullet Connector</a:t>
                      </a:r>
                      <a:endParaRPr lang="en-US" sz="1200" b="0" i="0" u="none" strike="noStrike" dirty="0">
                        <a:solidFill>
                          <a:srgbClr val="111111"/>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$9.99</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868110715"/>
                  </a:ext>
                </a:extLst>
              </a:tr>
            </a:tbl>
          </a:graphicData>
        </a:graphic>
      </p:graphicFrame>
      <p:graphicFrame>
        <p:nvGraphicFramePr>
          <p:cNvPr id="10" name="Table 9">
            <a:extLst>
              <a:ext uri="{FF2B5EF4-FFF2-40B4-BE49-F238E27FC236}">
                <a16:creationId xmlns:a16="http://schemas.microsoft.com/office/drawing/2014/main" id="{C00E06B7-FD4D-4E97-A72F-71882ADA307C}"/>
              </a:ext>
            </a:extLst>
          </p:cNvPr>
          <p:cNvGraphicFramePr>
            <a:graphicFrameLocks noGrp="1"/>
          </p:cNvGraphicFramePr>
          <p:nvPr>
            <p:extLst>
              <p:ext uri="{D42A27DB-BD31-4B8C-83A1-F6EECF244321}">
                <p14:modId xmlns:p14="http://schemas.microsoft.com/office/powerpoint/2010/main" val="1715156900"/>
              </p:ext>
            </p:extLst>
          </p:nvPr>
        </p:nvGraphicFramePr>
        <p:xfrm>
          <a:off x="9398924" y="262857"/>
          <a:ext cx="2721032" cy="2107242"/>
        </p:xfrm>
        <a:graphic>
          <a:graphicData uri="http://schemas.openxmlformats.org/drawingml/2006/table">
            <a:tbl>
              <a:tblPr>
                <a:tableStyleId>{5C22544A-7EE6-4342-B048-85BDC9FD1C3A}</a:tableStyleId>
              </a:tblPr>
              <a:tblGrid>
                <a:gridCol w="1975837">
                  <a:extLst>
                    <a:ext uri="{9D8B030D-6E8A-4147-A177-3AD203B41FA5}">
                      <a16:colId xmlns:a16="http://schemas.microsoft.com/office/drawing/2014/main" val="453813360"/>
                    </a:ext>
                  </a:extLst>
                </a:gridCol>
                <a:gridCol w="745195">
                  <a:extLst>
                    <a:ext uri="{9D8B030D-6E8A-4147-A177-3AD203B41FA5}">
                      <a16:colId xmlns:a16="http://schemas.microsoft.com/office/drawing/2014/main" val="2596670626"/>
                    </a:ext>
                  </a:extLst>
                </a:gridCol>
              </a:tblGrid>
              <a:tr h="232449">
                <a:tc gridSpan="2">
                  <a:txBody>
                    <a:bodyPr/>
                    <a:lstStyle/>
                    <a:p>
                      <a:pPr algn="ctr" fontAlgn="b"/>
                      <a:r>
                        <a:rPr lang="en-US" sz="1600" b="1" u="none" strike="noStrike" dirty="0">
                          <a:effectLst/>
                        </a:rPr>
                        <a:t>MK II Structure</a:t>
                      </a:r>
                      <a:endParaRPr lang="en-US" sz="1600" b="1" i="0" u="none" strike="noStrike" dirty="0">
                        <a:solidFill>
                          <a:srgbClr val="000000"/>
                        </a:solidFill>
                        <a:effectLst/>
                        <a:latin typeface="Arial" panose="020B0604020202020204" pitchFamily="34" charset="0"/>
                      </a:endParaRPr>
                    </a:p>
                  </a:txBody>
                  <a:tcPr marL="3810" marR="3810" marT="3810" marB="0" anchor="b"/>
                </a:tc>
                <a:tc hMerge="1">
                  <a:txBody>
                    <a:bodyPr/>
                    <a:lstStyle/>
                    <a:p>
                      <a:pPr algn="r" fontAlgn="b"/>
                      <a:endParaRPr lang="en-US" sz="11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423365626"/>
                  </a:ext>
                </a:extLst>
              </a:tr>
              <a:tr h="232449">
                <a:tc>
                  <a:txBody>
                    <a:bodyPr/>
                    <a:lstStyle/>
                    <a:p>
                      <a:pPr algn="l" fontAlgn="b"/>
                      <a:r>
                        <a:rPr lang="en-US" sz="1200" u="none" strike="noStrike" dirty="0">
                          <a:effectLst/>
                        </a:rPr>
                        <a:t>Glue, Accelerator, Wood Filler</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$108.78</a:t>
                      </a:r>
                    </a:p>
                  </a:txBody>
                  <a:tcPr marL="3810" marR="3810" marT="3810" marB="0" anchor="b"/>
                </a:tc>
                <a:extLst>
                  <a:ext uri="{0D108BD9-81ED-4DB2-BD59-A6C34878D82A}">
                    <a16:rowId xmlns:a16="http://schemas.microsoft.com/office/drawing/2014/main" val="1970459480"/>
                  </a:ext>
                </a:extLst>
              </a:tr>
              <a:tr h="232449">
                <a:tc>
                  <a:txBody>
                    <a:bodyPr/>
                    <a:lstStyle/>
                    <a:p>
                      <a:pPr algn="l" fontAlgn="b"/>
                      <a:r>
                        <a:rPr lang="en-US" sz="1200" u="none" strike="noStrike" dirty="0">
                          <a:effectLst/>
                        </a:rPr>
                        <a:t>Balsa Wood</a:t>
                      </a:r>
                      <a:endParaRPr lang="pl-PL"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$167.20</a:t>
                      </a:r>
                    </a:p>
                  </a:txBody>
                  <a:tcPr marL="3810" marR="3810" marT="3810" marB="0" anchor="b"/>
                </a:tc>
                <a:extLst>
                  <a:ext uri="{0D108BD9-81ED-4DB2-BD59-A6C34878D82A}">
                    <a16:rowId xmlns:a16="http://schemas.microsoft.com/office/drawing/2014/main" val="2260422107"/>
                  </a:ext>
                </a:extLst>
              </a:tr>
              <a:tr h="232449">
                <a:tc>
                  <a:txBody>
                    <a:bodyPr/>
                    <a:lstStyle/>
                    <a:p>
                      <a:pPr algn="l" fontAlgn="b"/>
                      <a:r>
                        <a:rPr lang="en-US" sz="1200" u="none" strike="noStrike" dirty="0">
                          <a:effectLst/>
                        </a:rPr>
                        <a:t>Bass Wood</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$19.35</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164211896"/>
                  </a:ext>
                </a:extLst>
              </a:tr>
              <a:tr h="232449">
                <a:tc>
                  <a:txBody>
                    <a:bodyPr/>
                    <a:lstStyle/>
                    <a:p>
                      <a:pPr algn="l" fontAlgn="b"/>
                      <a:r>
                        <a:rPr lang="en-US" sz="1200" u="none" strike="noStrike" dirty="0">
                          <a:effectLst/>
                        </a:rPr>
                        <a:t>Birch Plywood</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$130.95</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323191759"/>
                  </a:ext>
                </a:extLst>
              </a:tr>
              <a:tr h="232449">
                <a:tc>
                  <a:txBody>
                    <a:bodyPr/>
                    <a:lstStyle/>
                    <a:p>
                      <a:pPr algn="l" fontAlgn="b"/>
                      <a:r>
                        <a:rPr lang="en-US" sz="1200" u="none" strike="noStrike" dirty="0">
                          <a:effectLst/>
                        </a:rPr>
                        <a:t>Aluminum Rods</a:t>
                      </a:r>
                    </a:p>
                  </a:txBody>
                  <a:tcPr marL="3810" marR="3810" marT="3810" marB="0" anchor="b"/>
                </a:tc>
                <a:tc>
                  <a:txBody>
                    <a:bodyPr/>
                    <a:lstStyle/>
                    <a:p>
                      <a:pPr algn="r" fontAlgn="b"/>
                      <a:r>
                        <a:rPr lang="en-US" sz="1200" u="none" strike="noStrike" dirty="0">
                          <a:effectLst/>
                        </a:rPr>
                        <a:t>$3.04</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69084979"/>
                  </a:ext>
                </a:extLst>
              </a:tr>
              <a:tr h="232449">
                <a:tc>
                  <a:txBody>
                    <a:bodyPr/>
                    <a:lstStyle/>
                    <a:p>
                      <a:pPr algn="l" fontAlgn="b"/>
                      <a:r>
                        <a:rPr lang="en-US" sz="1200" u="none" strike="noStrike" dirty="0">
                          <a:effectLst/>
                        </a:rPr>
                        <a:t>Boom Dowels</a:t>
                      </a:r>
                    </a:p>
                  </a:txBody>
                  <a:tcPr marL="3810" marR="3810" marT="3810" marB="0" anchor="b"/>
                </a:tc>
                <a:tc>
                  <a:txBody>
                    <a:bodyPr/>
                    <a:lstStyle/>
                    <a:p>
                      <a:pPr algn="r" fontAlgn="b"/>
                      <a:r>
                        <a:rPr lang="en-US" sz="1200" u="none" strike="noStrike" dirty="0">
                          <a:effectLst/>
                        </a:rPr>
                        <a:t>$3.68</a:t>
                      </a:r>
                    </a:p>
                  </a:txBody>
                  <a:tcPr marL="3810" marR="3810" marT="3810" marB="0" anchor="b"/>
                </a:tc>
                <a:extLst>
                  <a:ext uri="{0D108BD9-81ED-4DB2-BD59-A6C34878D82A}">
                    <a16:rowId xmlns:a16="http://schemas.microsoft.com/office/drawing/2014/main" val="3903981521"/>
                  </a:ext>
                </a:extLst>
              </a:tr>
              <a:tr h="232449">
                <a:tc>
                  <a:txBody>
                    <a:bodyPr/>
                    <a:lstStyle/>
                    <a:p>
                      <a:pPr algn="l" fontAlgn="b"/>
                      <a:r>
                        <a:rPr lang="en-US" sz="1200" u="none" strike="noStrike" dirty="0">
                          <a:effectLst/>
                        </a:rPr>
                        <a:t>Ultracoat</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$45.97</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617209118"/>
                  </a:ext>
                </a:extLst>
              </a:tr>
              <a:tr h="232449">
                <a:tc>
                  <a:txBody>
                    <a:bodyPr/>
                    <a:lstStyle/>
                    <a:p>
                      <a:pPr algn="l" fontAlgn="b"/>
                      <a:r>
                        <a:rPr lang="en-US" sz="1200" u="none" strike="noStrike" dirty="0">
                          <a:effectLst/>
                        </a:rPr>
                        <a:t>Tooling </a:t>
                      </a:r>
                      <a:r>
                        <a:rPr lang="en-US" sz="1100" u="none" strike="noStrike" dirty="0">
                          <a:effectLst/>
                        </a:rPr>
                        <a:t>(screws, sandpaper, etc.)</a:t>
                      </a:r>
                      <a:endParaRPr lang="en-US" sz="1200" b="0" i="0" u="none" strike="noStrike" dirty="0">
                        <a:solidFill>
                          <a:srgbClr val="111111"/>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$22.31</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868110715"/>
                  </a:ext>
                </a:extLst>
              </a:tr>
            </a:tbl>
          </a:graphicData>
        </a:graphic>
      </p:graphicFrame>
      <p:graphicFrame>
        <p:nvGraphicFramePr>
          <p:cNvPr id="11" name="Table 10">
            <a:extLst>
              <a:ext uri="{FF2B5EF4-FFF2-40B4-BE49-F238E27FC236}">
                <a16:creationId xmlns:a16="http://schemas.microsoft.com/office/drawing/2014/main" id="{51A7C5E0-310F-4C7C-BACF-248AFDA5ED40}"/>
              </a:ext>
            </a:extLst>
          </p:cNvPr>
          <p:cNvGraphicFramePr>
            <a:graphicFrameLocks noGrp="1"/>
          </p:cNvGraphicFramePr>
          <p:nvPr>
            <p:extLst>
              <p:ext uri="{D42A27DB-BD31-4B8C-83A1-F6EECF244321}">
                <p14:modId xmlns:p14="http://schemas.microsoft.com/office/powerpoint/2010/main" val="756152180"/>
              </p:ext>
            </p:extLst>
          </p:nvPr>
        </p:nvGraphicFramePr>
        <p:xfrm>
          <a:off x="69072" y="3769807"/>
          <a:ext cx="1931524" cy="1200232"/>
        </p:xfrm>
        <a:graphic>
          <a:graphicData uri="http://schemas.openxmlformats.org/drawingml/2006/table">
            <a:tbl>
              <a:tblPr>
                <a:tableStyleId>{5C22544A-7EE6-4342-B048-85BDC9FD1C3A}</a:tableStyleId>
              </a:tblPr>
              <a:tblGrid>
                <a:gridCol w="1161258">
                  <a:extLst>
                    <a:ext uri="{9D8B030D-6E8A-4147-A177-3AD203B41FA5}">
                      <a16:colId xmlns:a16="http://schemas.microsoft.com/office/drawing/2014/main" val="453813360"/>
                    </a:ext>
                  </a:extLst>
                </a:gridCol>
                <a:gridCol w="770266">
                  <a:extLst>
                    <a:ext uri="{9D8B030D-6E8A-4147-A177-3AD203B41FA5}">
                      <a16:colId xmlns:a16="http://schemas.microsoft.com/office/drawing/2014/main" val="2596670626"/>
                    </a:ext>
                  </a:extLst>
                </a:gridCol>
              </a:tblGrid>
              <a:tr h="232449">
                <a:tc gridSpan="2">
                  <a:txBody>
                    <a:bodyPr/>
                    <a:lstStyle/>
                    <a:p>
                      <a:pPr algn="ctr" fontAlgn="b"/>
                      <a:r>
                        <a:rPr lang="en-US" sz="1600" b="1" u="none" strike="noStrike" dirty="0">
                          <a:effectLst/>
                        </a:rPr>
                        <a:t>MK II Propulsion</a:t>
                      </a:r>
                      <a:endParaRPr lang="en-US" sz="1600" b="1" i="0" u="none" strike="noStrike" dirty="0">
                        <a:solidFill>
                          <a:srgbClr val="000000"/>
                        </a:solidFill>
                        <a:effectLst/>
                        <a:latin typeface="Arial" panose="020B0604020202020204" pitchFamily="34" charset="0"/>
                      </a:endParaRPr>
                    </a:p>
                  </a:txBody>
                  <a:tcPr marL="3810" marR="3810" marT="3810" marB="0" anchor="b"/>
                </a:tc>
                <a:tc hMerge="1">
                  <a:txBody>
                    <a:bodyPr/>
                    <a:lstStyle/>
                    <a:p>
                      <a:pPr algn="r" fontAlgn="b"/>
                      <a:endParaRPr lang="en-US" sz="11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423365626"/>
                  </a:ext>
                </a:extLst>
              </a:tr>
              <a:tr h="255235">
                <a:tc>
                  <a:txBody>
                    <a:bodyPr/>
                    <a:lstStyle/>
                    <a:p>
                      <a:pPr algn="l" fontAlgn="b"/>
                      <a:r>
                        <a:rPr lang="en-US" sz="1200" u="none" strike="noStrike" dirty="0">
                          <a:effectLst/>
                        </a:rPr>
                        <a:t>ESC</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$26.99</a:t>
                      </a:r>
                    </a:p>
                  </a:txBody>
                  <a:tcPr marL="3810" marR="3810" marT="3810" marB="0" anchor="b"/>
                </a:tc>
                <a:extLst>
                  <a:ext uri="{0D108BD9-81ED-4DB2-BD59-A6C34878D82A}">
                    <a16:rowId xmlns:a16="http://schemas.microsoft.com/office/drawing/2014/main" val="1970459480"/>
                  </a:ext>
                </a:extLst>
              </a:tr>
              <a:tr h="232449">
                <a:tc>
                  <a:txBody>
                    <a:bodyPr/>
                    <a:lstStyle/>
                    <a:p>
                      <a:pPr algn="l" fontAlgn="b"/>
                      <a:r>
                        <a:rPr lang="en-US" sz="1200" u="none" strike="noStrike" dirty="0">
                          <a:effectLst/>
                        </a:rPr>
                        <a:t>Batteries</a:t>
                      </a:r>
                      <a:endParaRPr lang="pl-PL" sz="1200" b="0" i="0" u="none" strike="noStrike" dirty="0">
                        <a:solidFill>
                          <a:srgbClr val="000000"/>
                        </a:solidFill>
                        <a:effectLst/>
                        <a:latin typeface="Arial" panose="020B0604020202020204" pitchFamily="34" charset="0"/>
                      </a:endParaRPr>
                    </a:p>
                  </a:txBody>
                  <a:tcPr marL="3810" marR="3810" marT="3810" marB="0" anchor="b">
                    <a:solidFill>
                      <a:schemeClr val="accent4">
                        <a:lumMod val="40000"/>
                        <a:lumOff val="60000"/>
                      </a:schemeClr>
                    </a:solidFill>
                  </a:tcPr>
                </a:tc>
                <a:tc>
                  <a:txBody>
                    <a:bodyPr/>
                    <a:lstStyle/>
                    <a:p>
                      <a:pPr algn="r" fontAlgn="b"/>
                      <a:r>
                        <a:rPr lang="en-US" sz="1200" u="none" strike="noStrike" dirty="0">
                          <a:effectLst/>
                        </a:rPr>
                        <a:t>$456.81</a:t>
                      </a:r>
                    </a:p>
                  </a:txBody>
                  <a:tcPr marL="3810" marR="3810" marT="3810" marB="0" anchor="b">
                    <a:solidFill>
                      <a:schemeClr val="accent4">
                        <a:lumMod val="40000"/>
                        <a:lumOff val="60000"/>
                      </a:schemeClr>
                    </a:solidFill>
                  </a:tcPr>
                </a:tc>
                <a:extLst>
                  <a:ext uri="{0D108BD9-81ED-4DB2-BD59-A6C34878D82A}">
                    <a16:rowId xmlns:a16="http://schemas.microsoft.com/office/drawing/2014/main" val="2260422107"/>
                  </a:ext>
                </a:extLst>
              </a:tr>
              <a:tr h="232449">
                <a:tc>
                  <a:txBody>
                    <a:bodyPr/>
                    <a:lstStyle/>
                    <a:p>
                      <a:pPr algn="l" fontAlgn="b"/>
                      <a:r>
                        <a:rPr lang="en-US" sz="1200" u="none" strike="noStrike" dirty="0">
                          <a:effectLst/>
                        </a:rPr>
                        <a:t>Propeller</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$3.21</a:t>
                      </a:r>
                      <a:endParaRPr lang="en-US" sz="1200" b="0" i="0" u="none" strike="noStrike" dirty="0">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164211896"/>
                  </a:ext>
                </a:extLst>
              </a:tr>
              <a:tr h="232449">
                <a:tc>
                  <a:txBody>
                    <a:bodyPr/>
                    <a:lstStyle/>
                    <a:p>
                      <a:pPr algn="l" fontAlgn="b"/>
                      <a:r>
                        <a:rPr lang="en-US" sz="1200" u="none" strike="noStrike" dirty="0">
                          <a:effectLst/>
                        </a:rPr>
                        <a:t>Motor</a:t>
                      </a:r>
                      <a:endParaRPr lang="en-US" sz="1200" b="0" i="0" u="none" strike="noStrike" dirty="0">
                        <a:solidFill>
                          <a:srgbClr val="000000"/>
                        </a:solidFill>
                        <a:effectLst/>
                        <a:latin typeface="Arial" panose="020B0604020202020204" pitchFamily="34" charset="0"/>
                      </a:endParaRPr>
                    </a:p>
                  </a:txBody>
                  <a:tcPr marL="3810" marR="3810" marT="3810" marB="0" anchor="b"/>
                </a:tc>
                <a:tc>
                  <a:txBody>
                    <a:bodyPr/>
                    <a:lstStyle/>
                    <a:p>
                      <a:pPr algn="r" fontAlgn="b"/>
                      <a:r>
                        <a:rPr lang="en-US" sz="1200" u="none" strike="noStrike" dirty="0">
                          <a:effectLst/>
                        </a:rPr>
                        <a:t>$100.00</a:t>
                      </a:r>
                    </a:p>
                  </a:txBody>
                  <a:tcPr marL="3810" marR="3810" marT="3810" marB="0" anchor="b"/>
                </a:tc>
                <a:extLst>
                  <a:ext uri="{0D108BD9-81ED-4DB2-BD59-A6C34878D82A}">
                    <a16:rowId xmlns:a16="http://schemas.microsoft.com/office/drawing/2014/main" val="2323191759"/>
                  </a:ext>
                </a:extLst>
              </a:tr>
            </a:tbl>
          </a:graphicData>
        </a:graphic>
      </p:graphicFrame>
    </p:spTree>
    <p:extLst>
      <p:ext uri="{BB962C8B-B14F-4D97-AF65-F5344CB8AC3E}">
        <p14:creationId xmlns:p14="http://schemas.microsoft.com/office/powerpoint/2010/main" val="174239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58763D-4C91-4A01-BFD4-F0116F9B0BF9}"/>
              </a:ext>
            </a:extLst>
          </p:cNvPr>
          <p:cNvSpPr>
            <a:spLocks noGrp="1"/>
          </p:cNvSpPr>
          <p:nvPr>
            <p:ph type="sldNum" sz="quarter" idx="12"/>
          </p:nvPr>
        </p:nvSpPr>
        <p:spPr/>
        <p:txBody>
          <a:bodyPr/>
          <a:lstStyle/>
          <a:p>
            <a:fld id="{48F63A3B-78C7-47BE-AE5E-E10140E04643}" type="slidenum">
              <a:rPr lang="en-US" smtClean="0"/>
              <a:t>43</a:t>
            </a:fld>
            <a:endParaRPr lang="en-US" dirty="0"/>
          </a:p>
        </p:txBody>
      </p:sp>
      <p:graphicFrame>
        <p:nvGraphicFramePr>
          <p:cNvPr id="5" name="Chart 4">
            <a:extLst>
              <a:ext uri="{FF2B5EF4-FFF2-40B4-BE49-F238E27FC236}">
                <a16:creationId xmlns:a16="http://schemas.microsoft.com/office/drawing/2014/main" id="{B6497B64-B334-437F-8E6A-320BABC7AD06}"/>
              </a:ext>
            </a:extLst>
          </p:cNvPr>
          <p:cNvGraphicFramePr/>
          <p:nvPr>
            <p:extLst>
              <p:ext uri="{D42A27DB-BD31-4B8C-83A1-F6EECF244321}">
                <p14:modId xmlns:p14="http://schemas.microsoft.com/office/powerpoint/2010/main" val="1787934359"/>
              </p:ext>
            </p:extLst>
          </p:nvPr>
        </p:nvGraphicFramePr>
        <p:xfrm>
          <a:off x="227215" y="71292"/>
          <a:ext cx="11964785" cy="658997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CEB3EA0-7F6D-4784-AA16-7A628AB030DC}"/>
              </a:ext>
            </a:extLst>
          </p:cNvPr>
          <p:cNvSpPr txBox="1"/>
          <p:nvPr/>
        </p:nvSpPr>
        <p:spPr>
          <a:xfrm>
            <a:off x="274119" y="4505498"/>
            <a:ext cx="4026331" cy="830997"/>
          </a:xfrm>
          <a:prstGeom prst="rect">
            <a:avLst/>
          </a:prstGeom>
          <a:solidFill>
            <a:schemeClr val="bg1"/>
          </a:solidFill>
        </p:spPr>
        <p:txBody>
          <a:bodyPr wrap="square" rtlCol="0">
            <a:spAutoFit/>
          </a:bodyPr>
          <a:lstStyle/>
          <a:p>
            <a:r>
              <a:rPr lang="en-US" sz="2400" b="1" dirty="0"/>
              <a:t>Total Spent: $2728.57, </a:t>
            </a:r>
            <a:r>
              <a:rPr lang="en-US" sz="1600" b="1" dirty="0"/>
              <a:t>48%</a:t>
            </a:r>
          </a:p>
          <a:p>
            <a:r>
              <a:rPr lang="en-US" sz="2400" b="1" dirty="0"/>
              <a:t>Total Remaining: $2921.43, </a:t>
            </a:r>
            <a:r>
              <a:rPr lang="en-US" sz="1600" b="1" dirty="0"/>
              <a:t>52%</a:t>
            </a:r>
            <a:endParaRPr lang="en-US" sz="2400" b="1" dirty="0"/>
          </a:p>
        </p:txBody>
      </p:sp>
      <p:pic>
        <p:nvPicPr>
          <p:cNvPr id="14" name="Google Shape;82;p15">
            <a:hlinkClick r:id="rId4" action="ppaction://hlinksldjump"/>
            <a:extLst>
              <a:ext uri="{FF2B5EF4-FFF2-40B4-BE49-F238E27FC236}">
                <a16:creationId xmlns:a16="http://schemas.microsoft.com/office/drawing/2014/main" id="{61F09AC5-312A-42A1-9C8B-87B8D346B5DB}"/>
              </a:ext>
            </a:extLst>
          </p:cNvPr>
          <p:cNvPicPr preferRelativeResize="0"/>
          <p:nvPr/>
        </p:nvPicPr>
        <p:blipFill>
          <a:blip r:embed="rId5">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2137621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C118-95CD-405E-BE8E-2374CD849377}"/>
              </a:ext>
            </a:extLst>
          </p:cNvPr>
          <p:cNvSpPr>
            <a:spLocks noGrp="1"/>
          </p:cNvSpPr>
          <p:nvPr>
            <p:ph type="title"/>
          </p:nvPr>
        </p:nvSpPr>
        <p:spPr>
          <a:xfrm>
            <a:off x="124408" y="468349"/>
            <a:ext cx="10515600" cy="1025136"/>
          </a:xfrm>
        </p:spPr>
        <p:txBody>
          <a:bodyPr/>
          <a:lstStyle/>
          <a:p>
            <a:r>
              <a:rPr lang="en-US">
                <a:ea typeface="+mj-lt"/>
                <a:cs typeface="+mj-lt"/>
              </a:rPr>
              <a:t>Electronics &amp; Controls</a:t>
            </a:r>
          </a:p>
        </p:txBody>
      </p:sp>
      <p:sp>
        <p:nvSpPr>
          <p:cNvPr id="4" name="Slide Number Placeholder 3">
            <a:extLst>
              <a:ext uri="{FF2B5EF4-FFF2-40B4-BE49-F238E27FC236}">
                <a16:creationId xmlns:a16="http://schemas.microsoft.com/office/drawing/2014/main" id="{052F5AAF-6D02-4C0D-8EC4-B30B1688335B}"/>
              </a:ext>
            </a:extLst>
          </p:cNvPr>
          <p:cNvSpPr>
            <a:spLocks noGrp="1"/>
          </p:cNvSpPr>
          <p:nvPr>
            <p:ph type="sldNum" sz="quarter" idx="12"/>
          </p:nvPr>
        </p:nvSpPr>
        <p:spPr/>
        <p:txBody>
          <a:bodyPr/>
          <a:lstStyle/>
          <a:p>
            <a:fld id="{48F63A3B-78C7-47BE-AE5E-E10140E04643}" type="slidenum">
              <a:rPr lang="en-US" smtClean="0"/>
              <a:t>44</a:t>
            </a:fld>
            <a:endParaRPr lang="en-US"/>
          </a:p>
        </p:txBody>
      </p:sp>
      <p:sp>
        <p:nvSpPr>
          <p:cNvPr id="7" name="TextBox 6">
            <a:extLst>
              <a:ext uri="{FF2B5EF4-FFF2-40B4-BE49-F238E27FC236}">
                <a16:creationId xmlns:a16="http://schemas.microsoft.com/office/drawing/2014/main" id="{313DE651-0D14-47EF-AE88-F2E7C6E3678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Google Shape;82;p15">
            <a:hlinkClick r:id="rId2" action="ppaction://hlinksldjump"/>
            <a:extLst>
              <a:ext uri="{FF2B5EF4-FFF2-40B4-BE49-F238E27FC236}">
                <a16:creationId xmlns:a16="http://schemas.microsoft.com/office/drawing/2014/main" id="{481C315F-9287-499C-B0D4-AE5C00993F9A}"/>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8" name="Imagem 8" descr="Tela de celular com texto preto sobre fundo branco&#10;&#10;Descrição gerada com alta confiança">
            <a:extLst>
              <a:ext uri="{FF2B5EF4-FFF2-40B4-BE49-F238E27FC236}">
                <a16:creationId xmlns:a16="http://schemas.microsoft.com/office/drawing/2014/main" id="{43F0EE0D-9D41-4392-90DD-916163DF4D30}"/>
              </a:ext>
            </a:extLst>
          </p:cNvPr>
          <p:cNvPicPr>
            <a:picLocks noGrp="1" noChangeAspect="1"/>
          </p:cNvPicPr>
          <p:nvPr>
            <p:ph idx="1"/>
          </p:nvPr>
        </p:nvPicPr>
        <p:blipFill rotWithShape="1">
          <a:blip r:embed="rId4"/>
          <a:srcRect l="276" r="46" b="1316"/>
          <a:stretch/>
        </p:blipFill>
        <p:spPr>
          <a:xfrm>
            <a:off x="206050" y="1829063"/>
            <a:ext cx="11785359" cy="3676418"/>
          </a:xfrm>
        </p:spPr>
      </p:pic>
    </p:spTree>
    <p:extLst>
      <p:ext uri="{BB962C8B-B14F-4D97-AF65-F5344CB8AC3E}">
        <p14:creationId xmlns:p14="http://schemas.microsoft.com/office/powerpoint/2010/main" val="1246077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C118-95CD-405E-BE8E-2374CD849377}"/>
              </a:ext>
            </a:extLst>
          </p:cNvPr>
          <p:cNvSpPr>
            <a:spLocks noGrp="1"/>
          </p:cNvSpPr>
          <p:nvPr>
            <p:ph type="title"/>
          </p:nvPr>
        </p:nvSpPr>
        <p:spPr>
          <a:xfrm>
            <a:off x="216937" y="725704"/>
            <a:ext cx="10515600" cy="1025136"/>
          </a:xfrm>
        </p:spPr>
        <p:txBody>
          <a:bodyPr>
            <a:normAutofit/>
          </a:bodyPr>
          <a:lstStyle/>
          <a:p>
            <a:r>
              <a:rPr lang="en-US">
                <a:ea typeface="+mj-lt"/>
                <a:cs typeface="+mj-lt"/>
              </a:rPr>
              <a:t>Propulsion</a:t>
            </a:r>
          </a:p>
        </p:txBody>
      </p:sp>
      <p:sp>
        <p:nvSpPr>
          <p:cNvPr id="4" name="Slide Number Placeholder 3">
            <a:extLst>
              <a:ext uri="{FF2B5EF4-FFF2-40B4-BE49-F238E27FC236}">
                <a16:creationId xmlns:a16="http://schemas.microsoft.com/office/drawing/2014/main" id="{052F5AAF-6D02-4C0D-8EC4-B30B1688335B}"/>
              </a:ext>
            </a:extLst>
          </p:cNvPr>
          <p:cNvSpPr>
            <a:spLocks noGrp="1"/>
          </p:cNvSpPr>
          <p:nvPr>
            <p:ph type="sldNum" sz="quarter" idx="12"/>
          </p:nvPr>
        </p:nvSpPr>
        <p:spPr/>
        <p:txBody>
          <a:bodyPr/>
          <a:lstStyle/>
          <a:p>
            <a:fld id="{48F63A3B-78C7-47BE-AE5E-E10140E04643}" type="slidenum">
              <a:rPr lang="en-US" smtClean="0"/>
              <a:t>45</a:t>
            </a:fld>
            <a:endParaRPr lang="en-US"/>
          </a:p>
        </p:txBody>
      </p:sp>
      <p:sp>
        <p:nvSpPr>
          <p:cNvPr id="7" name="TextBox 6">
            <a:extLst>
              <a:ext uri="{FF2B5EF4-FFF2-40B4-BE49-F238E27FC236}">
                <a16:creationId xmlns:a16="http://schemas.microsoft.com/office/drawing/2014/main" id="{F753740A-B310-4E67-95EA-AE2BF4D8B24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Google Shape;82;p15">
            <a:hlinkClick r:id="rId2" action="ppaction://hlinksldjump"/>
            <a:extLst>
              <a:ext uri="{FF2B5EF4-FFF2-40B4-BE49-F238E27FC236}">
                <a16:creationId xmlns:a16="http://schemas.microsoft.com/office/drawing/2014/main" id="{E37C5113-9008-4ED3-A496-5AC1C422A783}"/>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8" name="Imagem 8" descr="Tela de computador com texto preto sobre fundo branco&#10;&#10;Descrição gerada com alta confiança">
            <a:extLst>
              <a:ext uri="{FF2B5EF4-FFF2-40B4-BE49-F238E27FC236}">
                <a16:creationId xmlns:a16="http://schemas.microsoft.com/office/drawing/2014/main" id="{0F4A7FB4-73EB-484F-92AC-C7CF989C3BFF}"/>
              </a:ext>
            </a:extLst>
          </p:cNvPr>
          <p:cNvPicPr>
            <a:picLocks noGrp="1" noChangeAspect="1"/>
          </p:cNvPicPr>
          <p:nvPr>
            <p:ph idx="1"/>
          </p:nvPr>
        </p:nvPicPr>
        <p:blipFill rotWithShape="1">
          <a:blip r:embed="rId4"/>
          <a:srcRect r="506"/>
          <a:stretch/>
        </p:blipFill>
        <p:spPr>
          <a:xfrm>
            <a:off x="216936" y="2067907"/>
            <a:ext cx="11763591" cy="2638144"/>
          </a:xfrm>
        </p:spPr>
      </p:pic>
    </p:spTree>
    <p:extLst>
      <p:ext uri="{BB962C8B-B14F-4D97-AF65-F5344CB8AC3E}">
        <p14:creationId xmlns:p14="http://schemas.microsoft.com/office/powerpoint/2010/main" val="3661826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C118-95CD-405E-BE8E-2374CD849377}"/>
              </a:ext>
            </a:extLst>
          </p:cNvPr>
          <p:cNvSpPr>
            <a:spLocks noGrp="1"/>
          </p:cNvSpPr>
          <p:nvPr>
            <p:ph type="title"/>
          </p:nvPr>
        </p:nvSpPr>
        <p:spPr>
          <a:xfrm>
            <a:off x="323329" y="557489"/>
            <a:ext cx="10515600" cy="1025136"/>
          </a:xfrm>
        </p:spPr>
        <p:txBody>
          <a:bodyPr/>
          <a:lstStyle/>
          <a:p>
            <a:r>
              <a:rPr lang="en-US">
                <a:ea typeface="+mj-lt"/>
                <a:cs typeface="+mj-lt"/>
              </a:rPr>
              <a:t>Airframe</a:t>
            </a:r>
          </a:p>
        </p:txBody>
      </p:sp>
      <p:sp>
        <p:nvSpPr>
          <p:cNvPr id="4" name="Slide Number Placeholder 3">
            <a:extLst>
              <a:ext uri="{FF2B5EF4-FFF2-40B4-BE49-F238E27FC236}">
                <a16:creationId xmlns:a16="http://schemas.microsoft.com/office/drawing/2014/main" id="{B3893B85-B4E6-473B-B309-ABF03E1B6E0B}"/>
              </a:ext>
            </a:extLst>
          </p:cNvPr>
          <p:cNvSpPr>
            <a:spLocks noGrp="1"/>
          </p:cNvSpPr>
          <p:nvPr>
            <p:ph type="sldNum" sz="quarter" idx="12"/>
          </p:nvPr>
        </p:nvSpPr>
        <p:spPr/>
        <p:txBody>
          <a:bodyPr/>
          <a:lstStyle/>
          <a:p>
            <a:fld id="{48F63A3B-78C7-47BE-AE5E-E10140E04643}" type="slidenum">
              <a:rPr lang="en-US" smtClean="0"/>
              <a:t>46</a:t>
            </a:fld>
            <a:endParaRPr lang="en-US" dirty="0"/>
          </a:p>
        </p:txBody>
      </p:sp>
      <p:sp>
        <p:nvSpPr>
          <p:cNvPr id="11" name="TextBox 10">
            <a:extLst>
              <a:ext uri="{FF2B5EF4-FFF2-40B4-BE49-F238E27FC236}">
                <a16:creationId xmlns:a16="http://schemas.microsoft.com/office/drawing/2014/main" id="{71A01069-3BA8-445E-A3CE-C1A049728E4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3" name="Google Shape;82;p15">
            <a:hlinkClick r:id="rId2" action="ppaction://hlinksldjump"/>
            <a:extLst>
              <a:ext uri="{FF2B5EF4-FFF2-40B4-BE49-F238E27FC236}">
                <a16:creationId xmlns:a16="http://schemas.microsoft.com/office/drawing/2014/main" id="{8D45258B-B08E-4C6C-8718-DC402EF43AC9}"/>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6" name="Imagem 7" descr="Tela de computador com texto preto sobre fundo branco&#10;&#10;Descrição gerada com alta confiança">
            <a:extLst>
              <a:ext uri="{FF2B5EF4-FFF2-40B4-BE49-F238E27FC236}">
                <a16:creationId xmlns:a16="http://schemas.microsoft.com/office/drawing/2014/main" id="{437C1249-87E9-4560-B9F5-598A57DD8448}"/>
              </a:ext>
            </a:extLst>
          </p:cNvPr>
          <p:cNvPicPr>
            <a:picLocks noGrp="1" noChangeAspect="1"/>
          </p:cNvPicPr>
          <p:nvPr>
            <p:ph idx="1"/>
          </p:nvPr>
        </p:nvPicPr>
        <p:blipFill rotWithShape="1">
          <a:blip r:embed="rId4"/>
          <a:srcRect l="2637" r="211" b="53617"/>
          <a:stretch/>
        </p:blipFill>
        <p:spPr>
          <a:xfrm>
            <a:off x="193486" y="1701216"/>
            <a:ext cx="6285036" cy="3705766"/>
          </a:xfrm>
        </p:spPr>
      </p:pic>
      <p:pic>
        <p:nvPicPr>
          <p:cNvPr id="9" name="Imagem 9" descr="Texto preto sobre fundo branco&#10;&#10;Descrição gerada com alta confiança">
            <a:extLst>
              <a:ext uri="{FF2B5EF4-FFF2-40B4-BE49-F238E27FC236}">
                <a16:creationId xmlns:a16="http://schemas.microsoft.com/office/drawing/2014/main" id="{8BC0F286-5155-43F3-A964-E021DE5BC020}"/>
              </a:ext>
            </a:extLst>
          </p:cNvPr>
          <p:cNvPicPr>
            <a:picLocks noChangeAspect="1"/>
          </p:cNvPicPr>
          <p:nvPr/>
        </p:nvPicPr>
        <p:blipFill>
          <a:blip r:embed="rId5"/>
          <a:stretch>
            <a:fillRect/>
          </a:stretch>
        </p:blipFill>
        <p:spPr>
          <a:xfrm>
            <a:off x="6553201" y="1704657"/>
            <a:ext cx="5399315" cy="3693615"/>
          </a:xfrm>
          <a:prstGeom prst="rect">
            <a:avLst/>
          </a:prstGeom>
        </p:spPr>
      </p:pic>
    </p:spTree>
    <p:extLst>
      <p:ext uri="{BB962C8B-B14F-4D97-AF65-F5344CB8AC3E}">
        <p14:creationId xmlns:p14="http://schemas.microsoft.com/office/powerpoint/2010/main" val="1150009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C118-95CD-405E-BE8E-2374CD849377}"/>
              </a:ext>
            </a:extLst>
          </p:cNvPr>
          <p:cNvSpPr>
            <a:spLocks noGrp="1"/>
          </p:cNvSpPr>
          <p:nvPr>
            <p:ph type="title"/>
          </p:nvPr>
        </p:nvSpPr>
        <p:spPr>
          <a:xfrm>
            <a:off x="429208" y="476154"/>
            <a:ext cx="10515600" cy="1025136"/>
          </a:xfrm>
        </p:spPr>
        <p:txBody>
          <a:bodyPr/>
          <a:lstStyle/>
          <a:p>
            <a:r>
              <a:rPr lang="en-US">
                <a:ea typeface="+mj-lt"/>
                <a:cs typeface="+mj-lt"/>
              </a:rPr>
              <a:t>FADS</a:t>
            </a:r>
          </a:p>
        </p:txBody>
      </p:sp>
      <p:sp>
        <p:nvSpPr>
          <p:cNvPr id="4" name="Slide Number Placeholder 3">
            <a:extLst>
              <a:ext uri="{FF2B5EF4-FFF2-40B4-BE49-F238E27FC236}">
                <a16:creationId xmlns:a16="http://schemas.microsoft.com/office/drawing/2014/main" id="{052F5AAF-6D02-4C0D-8EC4-B30B1688335B}"/>
              </a:ext>
            </a:extLst>
          </p:cNvPr>
          <p:cNvSpPr>
            <a:spLocks noGrp="1"/>
          </p:cNvSpPr>
          <p:nvPr>
            <p:ph type="sldNum" sz="quarter" idx="12"/>
          </p:nvPr>
        </p:nvSpPr>
        <p:spPr/>
        <p:txBody>
          <a:bodyPr/>
          <a:lstStyle/>
          <a:p>
            <a:fld id="{48F63A3B-78C7-47BE-AE5E-E10140E04643}" type="slidenum">
              <a:rPr lang="en-US" smtClean="0"/>
              <a:t>47</a:t>
            </a:fld>
            <a:endParaRPr lang="en-US"/>
          </a:p>
        </p:txBody>
      </p:sp>
      <p:sp>
        <p:nvSpPr>
          <p:cNvPr id="7" name="TextBox 6">
            <a:extLst>
              <a:ext uri="{FF2B5EF4-FFF2-40B4-BE49-F238E27FC236}">
                <a16:creationId xmlns:a16="http://schemas.microsoft.com/office/drawing/2014/main" id="{C4DD03AA-5A26-4C12-80DD-EE1AB153712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Google Shape;82;p15">
            <a:hlinkClick r:id="rId2" action="ppaction://hlinksldjump"/>
            <a:extLst>
              <a:ext uri="{FF2B5EF4-FFF2-40B4-BE49-F238E27FC236}">
                <a16:creationId xmlns:a16="http://schemas.microsoft.com/office/drawing/2014/main" id="{748A86FC-5A9F-4D10-AE3B-4C7321044E93}"/>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8" name="Imagem 8" descr="Tela de celular com texto preto sobre fundo branco&#10;&#10;Descrição gerada com alta confiança">
            <a:extLst>
              <a:ext uri="{FF2B5EF4-FFF2-40B4-BE49-F238E27FC236}">
                <a16:creationId xmlns:a16="http://schemas.microsoft.com/office/drawing/2014/main" id="{4AC8E224-EEB4-4AEF-90B8-5EC23193418F}"/>
              </a:ext>
            </a:extLst>
          </p:cNvPr>
          <p:cNvPicPr>
            <a:picLocks noGrp="1" noChangeAspect="1"/>
          </p:cNvPicPr>
          <p:nvPr>
            <p:ph idx="1"/>
          </p:nvPr>
        </p:nvPicPr>
        <p:blipFill rotWithShape="1">
          <a:blip r:embed="rId4"/>
          <a:srcRect l="383" r="7" b="1329"/>
          <a:stretch/>
        </p:blipFill>
        <p:spPr>
          <a:xfrm>
            <a:off x="426584" y="1813993"/>
            <a:ext cx="11338076" cy="3233058"/>
          </a:xfrm>
        </p:spPr>
      </p:pic>
    </p:spTree>
    <p:extLst>
      <p:ext uri="{BB962C8B-B14F-4D97-AF65-F5344CB8AC3E}">
        <p14:creationId xmlns:p14="http://schemas.microsoft.com/office/powerpoint/2010/main" val="4062977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993;p83">
            <a:extLst>
              <a:ext uri="{FF2B5EF4-FFF2-40B4-BE49-F238E27FC236}">
                <a16:creationId xmlns:a16="http://schemas.microsoft.com/office/drawing/2014/main" id="{54D8B01D-2C3A-43CE-A9BA-4462B218977A}"/>
              </a:ext>
            </a:extLst>
          </p:cNvPr>
          <p:cNvPicPr preferRelativeResize="0"/>
          <p:nvPr/>
        </p:nvPicPr>
        <p:blipFill rotWithShape="1">
          <a:blip r:embed="rId2">
            <a:alphaModFix amt="50000"/>
          </a:blip>
          <a:srcRect l="18801" r="17935"/>
          <a:stretch/>
        </p:blipFill>
        <p:spPr>
          <a:xfrm>
            <a:off x="1686635" y="-30786"/>
            <a:ext cx="8818727" cy="6752260"/>
          </a:xfrm>
          <a:prstGeom prst="rect">
            <a:avLst/>
          </a:prstGeom>
          <a:noFill/>
          <a:ln>
            <a:noFill/>
          </a:ln>
        </p:spPr>
      </p:pic>
      <p:sp>
        <p:nvSpPr>
          <p:cNvPr id="4" name="Slide Number Placeholder 3">
            <a:extLst>
              <a:ext uri="{FF2B5EF4-FFF2-40B4-BE49-F238E27FC236}">
                <a16:creationId xmlns:a16="http://schemas.microsoft.com/office/drawing/2014/main" id="{984F6E37-E811-46D6-A577-F1E0886DF7DF}"/>
              </a:ext>
            </a:extLst>
          </p:cNvPr>
          <p:cNvSpPr>
            <a:spLocks noGrp="1"/>
          </p:cNvSpPr>
          <p:nvPr>
            <p:ph type="sldNum" sz="quarter" idx="12"/>
          </p:nvPr>
        </p:nvSpPr>
        <p:spPr/>
        <p:txBody>
          <a:bodyPr/>
          <a:lstStyle/>
          <a:p>
            <a:fld id="{48F63A3B-78C7-47BE-AE5E-E10140E04643}" type="slidenum">
              <a:rPr lang="en-US" smtClean="0"/>
              <a:t>48</a:t>
            </a:fld>
            <a:endParaRPr lang="en-US"/>
          </a:p>
        </p:txBody>
      </p:sp>
      <p:sp>
        <p:nvSpPr>
          <p:cNvPr id="5" name="TextBox 4">
            <a:extLst>
              <a:ext uri="{FF2B5EF4-FFF2-40B4-BE49-F238E27FC236}">
                <a16:creationId xmlns:a16="http://schemas.microsoft.com/office/drawing/2014/main" id="{9C36A6D5-C4B8-4599-A464-BA21E7E30FE2}"/>
              </a:ext>
            </a:extLst>
          </p:cNvPr>
          <p:cNvSpPr txBox="1"/>
          <p:nvPr/>
        </p:nvSpPr>
        <p:spPr>
          <a:xfrm>
            <a:off x="2420815" y="1351508"/>
            <a:ext cx="7350369" cy="4154984"/>
          </a:xfrm>
          <a:prstGeom prst="rect">
            <a:avLst/>
          </a:prstGeom>
          <a:noFill/>
        </p:spPr>
        <p:txBody>
          <a:bodyPr wrap="square" rtlCol="0">
            <a:spAutoFit/>
          </a:bodyPr>
          <a:lstStyle/>
          <a:p>
            <a:pPr algn="ctr"/>
            <a:r>
              <a:rPr lang="en-US" sz="8800"/>
              <a:t>Thank You</a:t>
            </a:r>
          </a:p>
          <a:p>
            <a:pPr algn="ctr"/>
            <a:endParaRPr lang="en-US" sz="8800"/>
          </a:p>
          <a:p>
            <a:pPr algn="ctr"/>
            <a:r>
              <a:rPr lang="en-US" sz="8800"/>
              <a:t>Questions?</a:t>
            </a:r>
          </a:p>
        </p:txBody>
      </p:sp>
      <p:pic>
        <p:nvPicPr>
          <p:cNvPr id="8" name="Google Shape;82;p15">
            <a:hlinkClick r:id="rId3" action="ppaction://hlinksldjump"/>
            <a:extLst>
              <a:ext uri="{FF2B5EF4-FFF2-40B4-BE49-F238E27FC236}">
                <a16:creationId xmlns:a16="http://schemas.microsoft.com/office/drawing/2014/main" id="{66A9E613-345E-4EA2-A2A2-54311E4B9435}"/>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2521883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A3BB-C8D9-4372-AF32-46A8BF00BFCF}"/>
              </a:ext>
            </a:extLst>
          </p:cNvPr>
          <p:cNvSpPr>
            <a:spLocks noGrp="1"/>
          </p:cNvSpPr>
          <p:nvPr>
            <p:ph type="title"/>
          </p:nvPr>
        </p:nvSpPr>
        <p:spPr>
          <a:xfrm>
            <a:off x="101081" y="0"/>
            <a:ext cx="10515600" cy="1025136"/>
          </a:xfrm>
        </p:spPr>
        <p:txBody>
          <a:bodyPr/>
          <a:lstStyle/>
          <a:p>
            <a:r>
              <a:rPr lang="en-US" dirty="0"/>
              <a:t>Directory</a:t>
            </a:r>
          </a:p>
        </p:txBody>
      </p:sp>
      <p:sp>
        <p:nvSpPr>
          <p:cNvPr id="3" name="Content Placeholder 2">
            <a:extLst>
              <a:ext uri="{FF2B5EF4-FFF2-40B4-BE49-F238E27FC236}">
                <a16:creationId xmlns:a16="http://schemas.microsoft.com/office/drawing/2014/main" id="{A1826A8D-07E7-47F9-A7DB-329643431438}"/>
              </a:ext>
            </a:extLst>
          </p:cNvPr>
          <p:cNvSpPr>
            <a:spLocks noGrp="1"/>
          </p:cNvSpPr>
          <p:nvPr>
            <p:ph idx="1"/>
          </p:nvPr>
        </p:nvSpPr>
        <p:spPr>
          <a:xfrm>
            <a:off x="0" y="803565"/>
            <a:ext cx="12189883" cy="5916680"/>
          </a:xfrm>
        </p:spPr>
        <p:txBody>
          <a:bodyPr vert="horz" lIns="91440" tIns="45720" rIns="91440" bIns="45720" numCol="4" rtlCol="0" anchor="t">
            <a:normAutofit fontScale="47500" lnSpcReduction="20000"/>
          </a:bodyPr>
          <a:lstStyle/>
          <a:p>
            <a:pPr marL="514350" indent="-514350">
              <a:buFont typeface="+mj-lt"/>
              <a:buAutoNum type="arabicPeriod"/>
            </a:pPr>
            <a:r>
              <a:rPr lang="en-US" b="1" dirty="0">
                <a:hlinkClick r:id="rId3" action="ppaction://hlinksldjump">
                  <a:extLst>
                    <a:ext uri="{A12FA001-AC4F-418D-AE19-62706E023703}">
                      <ahyp:hlinkClr xmlns="" xmlns:ahyp="http://schemas.microsoft.com/office/drawing/2018/hyperlinkcolor" val="tx"/>
                    </a:ext>
                  </a:extLst>
                </a:hlinkClick>
              </a:rPr>
              <a:t>Title</a:t>
            </a:r>
            <a:r>
              <a:rPr lang="en-US" dirty="0"/>
              <a:t/>
            </a:r>
            <a:br>
              <a:rPr lang="en-US" dirty="0"/>
            </a:br>
            <a:endParaRPr lang="en-US" dirty="0"/>
          </a:p>
          <a:p>
            <a:pPr marL="514350" indent="-514350">
              <a:buFont typeface="+mj-lt"/>
              <a:buAutoNum type="arabicPeriod"/>
            </a:pPr>
            <a:r>
              <a:rPr lang="en-US" b="1" dirty="0">
                <a:hlinkClick r:id="rId4" action="ppaction://hlinksldjump">
                  <a:extLst>
                    <a:ext uri="{A12FA001-AC4F-418D-AE19-62706E023703}">
                      <ahyp:hlinkClr xmlns="" xmlns:ahyp="http://schemas.microsoft.com/office/drawing/2018/hyperlinkcolor" val="tx"/>
                    </a:ext>
                  </a:extLst>
                </a:hlinkClick>
              </a:rPr>
              <a:t>Overview Titl</a:t>
            </a:r>
            <a:r>
              <a:rPr lang="en-US" b="1" dirty="0"/>
              <a:t>e</a:t>
            </a:r>
          </a:p>
          <a:p>
            <a:pPr marL="514350" indent="-514350">
              <a:buFont typeface="+mj-lt"/>
              <a:buAutoNum type="arabicPeriod"/>
            </a:pPr>
            <a:r>
              <a:rPr lang="en-US" dirty="0">
                <a:hlinkClick r:id="rId5" action="ppaction://hlinksldjump">
                  <a:extLst>
                    <a:ext uri="{A12FA001-AC4F-418D-AE19-62706E023703}">
                      <ahyp:hlinkClr xmlns="" xmlns:ahyp="http://schemas.microsoft.com/office/drawing/2018/hyperlinkcolor" val="tx"/>
                    </a:ext>
                  </a:extLst>
                </a:hlinkClick>
              </a:rPr>
              <a:t>Project Purpose</a:t>
            </a:r>
            <a:endParaRPr lang="en-US" dirty="0"/>
          </a:p>
          <a:p>
            <a:pPr marL="514350" indent="-514350">
              <a:buFont typeface="+mj-lt"/>
              <a:buAutoNum type="arabicPeriod"/>
            </a:pPr>
            <a:r>
              <a:rPr lang="en-US" dirty="0">
                <a:hlinkClick r:id="rId6" action="ppaction://hlinksldjump">
                  <a:extLst>
                    <a:ext uri="{A12FA001-AC4F-418D-AE19-62706E023703}">
                      <ahyp:hlinkClr xmlns="" xmlns:ahyp="http://schemas.microsoft.com/office/drawing/2018/hyperlinkcolor" val="tx"/>
                    </a:ext>
                  </a:extLst>
                </a:hlinkClick>
              </a:rPr>
              <a:t>Levels of Success</a:t>
            </a:r>
            <a:endParaRPr lang="en-US" dirty="0"/>
          </a:p>
          <a:p>
            <a:pPr marL="514350" indent="-514350">
              <a:buFont typeface="+mj-lt"/>
              <a:buAutoNum type="arabicPeriod"/>
            </a:pPr>
            <a:r>
              <a:rPr lang="en-US" dirty="0">
                <a:hlinkClick r:id="rId7" action="ppaction://hlinksldjump">
                  <a:extLst>
                    <a:ext uri="{A12FA001-AC4F-418D-AE19-62706E023703}">
                      <ahyp:hlinkClr xmlns="" xmlns:ahyp="http://schemas.microsoft.com/office/drawing/2018/hyperlinkcolor" val="tx"/>
                    </a:ext>
                  </a:extLst>
                </a:hlinkClick>
              </a:rPr>
              <a:t>CONOPS</a:t>
            </a:r>
            <a:endParaRPr lang="en-US" dirty="0"/>
          </a:p>
          <a:p>
            <a:pPr marL="514350" indent="-514350">
              <a:buFont typeface="+mj-lt"/>
              <a:buAutoNum type="arabicPeriod"/>
            </a:pPr>
            <a:r>
              <a:rPr lang="en-US" dirty="0">
                <a:hlinkClick r:id="rId8" action="ppaction://hlinksldjump">
                  <a:extLst>
                    <a:ext uri="{A12FA001-AC4F-418D-AE19-62706E023703}">
                      <ahyp:hlinkClr xmlns="" xmlns:ahyp="http://schemas.microsoft.com/office/drawing/2018/hyperlinkcolor" val="tx"/>
                    </a:ext>
                  </a:extLst>
                </a:hlinkClick>
              </a:rPr>
              <a:t>FBD</a:t>
            </a:r>
            <a:endParaRPr lang="en-US" dirty="0"/>
          </a:p>
          <a:p>
            <a:pPr marL="514350" indent="-514350">
              <a:buFont typeface="+mj-lt"/>
              <a:buAutoNum type="arabicPeriod"/>
            </a:pPr>
            <a:r>
              <a:rPr lang="en-US" dirty="0">
                <a:hlinkClick r:id="rId9" action="ppaction://hlinksldjump">
                  <a:extLst>
                    <a:ext uri="{A12FA001-AC4F-418D-AE19-62706E023703}">
                      <ahyp:hlinkClr xmlns="" xmlns:ahyp="http://schemas.microsoft.com/office/drawing/2018/hyperlinkcolor" val="tx"/>
                    </a:ext>
                  </a:extLst>
                </a:hlinkClick>
              </a:rPr>
              <a:t>Critical Project Elements</a:t>
            </a:r>
            <a:endParaRPr lang="en-US" dirty="0"/>
          </a:p>
          <a:p>
            <a:pPr marL="514350" indent="-514350">
              <a:buFont typeface="+mj-lt"/>
              <a:buAutoNum type="arabicPeriod"/>
            </a:pPr>
            <a:endParaRPr lang="en-US" dirty="0"/>
          </a:p>
          <a:p>
            <a:pPr marL="514350" indent="-514350">
              <a:buFont typeface="+mj-lt"/>
              <a:buAutoNum type="arabicPeriod"/>
            </a:pPr>
            <a:r>
              <a:rPr lang="en-US" b="1" dirty="0">
                <a:hlinkClick r:id="rId10" action="ppaction://hlinksldjump">
                  <a:extLst>
                    <a:ext uri="{A12FA001-AC4F-418D-AE19-62706E023703}">
                      <ahyp:hlinkClr xmlns="" xmlns:ahyp="http://schemas.microsoft.com/office/drawing/2018/hyperlinkcolor" val="tx"/>
                    </a:ext>
                  </a:extLst>
                </a:hlinkClick>
              </a:rPr>
              <a:t>Design Overview</a:t>
            </a:r>
            <a:endParaRPr lang="en-US" b="1" dirty="0"/>
          </a:p>
          <a:p>
            <a:pPr marL="514350" indent="-514350">
              <a:buFont typeface="+mj-lt"/>
              <a:buAutoNum type="arabicPeriod"/>
            </a:pPr>
            <a:r>
              <a:rPr lang="en-US" dirty="0">
                <a:hlinkClick r:id="rId10" action="ppaction://hlinksldjump">
                  <a:extLst>
                    <a:ext uri="{A12FA001-AC4F-418D-AE19-62706E023703}">
                      <ahyp:hlinkClr xmlns="" xmlns:ahyp="http://schemas.microsoft.com/office/drawing/2018/hyperlinkcolor" val="tx"/>
                    </a:ext>
                  </a:extLst>
                </a:hlinkClick>
              </a:rPr>
              <a:t>Baseline Design</a:t>
            </a:r>
            <a:endParaRPr lang="en-US" dirty="0"/>
          </a:p>
          <a:p>
            <a:pPr marL="514350" indent="-514350">
              <a:buFont typeface="+mj-lt"/>
              <a:buAutoNum type="arabicPeriod"/>
            </a:pPr>
            <a:r>
              <a:rPr lang="en-US" dirty="0">
                <a:hlinkClick r:id="rId11" action="ppaction://hlinksldjump">
                  <a:extLst>
                    <a:ext uri="{A12FA001-AC4F-418D-AE19-62706E023703}">
                      <ahyp:hlinkClr xmlns="" xmlns:ahyp="http://schemas.microsoft.com/office/drawing/2018/hyperlinkcolor" val="tx"/>
                    </a:ext>
                  </a:extLst>
                </a:hlinkClick>
              </a:rPr>
              <a:t>Boom Design</a:t>
            </a:r>
            <a:r>
              <a:rPr lang="en-US" dirty="0"/>
              <a:t/>
            </a:r>
            <a:br>
              <a:rPr lang="en-US" dirty="0"/>
            </a:br>
            <a:endParaRPr lang="en-US" dirty="0"/>
          </a:p>
          <a:p>
            <a:pPr marL="514350" indent="-514350">
              <a:buFont typeface="+mj-lt"/>
              <a:buAutoNum type="arabicPeriod"/>
            </a:pPr>
            <a:r>
              <a:rPr lang="en-US" b="1" dirty="0">
                <a:hlinkClick r:id="rId12" action="ppaction://hlinksldjump">
                  <a:extLst>
                    <a:ext uri="{A12FA001-AC4F-418D-AE19-62706E023703}">
                      <ahyp:hlinkClr xmlns="" xmlns:ahyp="http://schemas.microsoft.com/office/drawing/2018/hyperlinkcolor" val="tx"/>
                    </a:ext>
                  </a:extLst>
                </a:hlinkClick>
              </a:rPr>
              <a:t>Schedule Title</a:t>
            </a:r>
            <a:endParaRPr lang="en-US" b="1" dirty="0"/>
          </a:p>
          <a:p>
            <a:pPr marL="514350" indent="-514350">
              <a:buFont typeface="+mj-lt"/>
              <a:buAutoNum type="arabicPeriod"/>
            </a:pPr>
            <a:r>
              <a:rPr lang="en-US" dirty="0">
                <a:hlinkClick r:id="rId13" action="ppaction://hlinksldjump">
                  <a:extLst>
                    <a:ext uri="{A12FA001-AC4F-418D-AE19-62706E023703}">
                      <ahyp:hlinkClr xmlns="" xmlns:ahyp="http://schemas.microsoft.com/office/drawing/2018/hyperlinkcolor" val="tx"/>
                    </a:ext>
                  </a:extLst>
                </a:hlinkClick>
              </a:rPr>
              <a:t>Testing Schedule</a:t>
            </a:r>
            <a:endParaRPr lang="en-US" dirty="0"/>
          </a:p>
          <a:p>
            <a:pPr marL="514350" indent="-514350">
              <a:buFont typeface="+mj-lt"/>
              <a:buAutoNum type="arabicPeriod"/>
            </a:pPr>
            <a:r>
              <a:rPr lang="en-US" dirty="0">
                <a:hlinkClick r:id="rId14" action="ppaction://hlinksldjump">
                  <a:extLst>
                    <a:ext uri="{A12FA001-AC4F-418D-AE19-62706E023703}">
                      <ahyp:hlinkClr xmlns="" xmlns:ahyp="http://schemas.microsoft.com/office/drawing/2018/hyperlinkcolor" val="tx"/>
                    </a:ext>
                  </a:extLst>
                </a:hlinkClick>
              </a:rPr>
              <a:t>Overall Schedule</a:t>
            </a:r>
            <a:endParaRPr lang="en-US" dirty="0"/>
          </a:p>
          <a:p>
            <a:pPr marL="514350" indent="-514350">
              <a:buFont typeface="+mj-lt"/>
              <a:buAutoNum type="arabicPeriod"/>
            </a:pPr>
            <a:endParaRPr lang="en-US" dirty="0"/>
          </a:p>
          <a:p>
            <a:pPr marL="514350" indent="-514350">
              <a:buFont typeface="+mj-lt"/>
              <a:buAutoNum type="arabicPeriod"/>
            </a:pPr>
            <a:r>
              <a:rPr lang="en-US" b="1" dirty="0">
                <a:hlinkClick r:id="rId15" action="ppaction://hlinksldjump">
                  <a:extLst>
                    <a:ext uri="{A12FA001-AC4F-418D-AE19-62706E023703}">
                      <ahyp:hlinkClr xmlns="" xmlns:ahyp="http://schemas.microsoft.com/office/drawing/2018/hyperlinkcolor" val="tx"/>
                    </a:ext>
                  </a:extLst>
                </a:hlinkClick>
              </a:rPr>
              <a:t>Testing Title</a:t>
            </a:r>
            <a:endParaRPr lang="en-US" b="1" dirty="0"/>
          </a:p>
          <a:p>
            <a:pPr marL="514350" indent="-514350">
              <a:buFont typeface="+mj-lt"/>
              <a:buAutoNum type="arabicPeriod"/>
            </a:pPr>
            <a:r>
              <a:rPr lang="en-US" dirty="0">
                <a:hlinkClick r:id="rId16" action="ppaction://hlinksldjump">
                  <a:extLst>
                    <a:ext uri="{A12FA001-AC4F-418D-AE19-62706E023703}">
                      <ahyp:hlinkClr xmlns="" xmlns:ahyp="http://schemas.microsoft.com/office/drawing/2018/hyperlinkcolor" val="tx"/>
                    </a:ext>
                  </a:extLst>
                </a:hlinkClick>
              </a:rPr>
              <a:t>Test Overview</a:t>
            </a:r>
            <a:endParaRPr lang="en-US" dirty="0"/>
          </a:p>
          <a:p>
            <a:pPr marL="514350" indent="-514350">
              <a:buFont typeface="+mj-lt"/>
              <a:buAutoNum type="arabicPeriod"/>
            </a:pPr>
            <a:r>
              <a:rPr lang="en-US" b="1" dirty="0">
                <a:hlinkClick r:id="rId17" action="ppaction://hlinksldjump">
                  <a:extLst>
                    <a:ext uri="{A12FA001-AC4F-418D-AE19-62706E023703}">
                      <ahyp:hlinkClr xmlns="" xmlns:ahyp="http://schemas.microsoft.com/office/drawing/2018/hyperlinkcolor" val="tx"/>
                    </a:ext>
                  </a:extLst>
                </a:hlinkClick>
              </a:rPr>
              <a:t>Whiffletree Test Title</a:t>
            </a:r>
            <a:endParaRPr lang="en-US" b="1" dirty="0"/>
          </a:p>
          <a:p>
            <a:pPr marL="514350" indent="-514350">
              <a:buFont typeface="+mj-lt"/>
              <a:buAutoNum type="arabicPeriod"/>
            </a:pPr>
            <a:r>
              <a:rPr lang="en-US" dirty="0">
                <a:hlinkClick r:id="rId18" action="ppaction://hlinksldjump">
                  <a:extLst>
                    <a:ext uri="{A12FA001-AC4F-418D-AE19-62706E023703}">
                      <ahyp:hlinkClr xmlns="" xmlns:ahyp="http://schemas.microsoft.com/office/drawing/2018/hyperlinkcolor" val="tx"/>
                    </a:ext>
                  </a:extLst>
                </a:hlinkClick>
              </a:rPr>
              <a:t>Whiffletree Setup and Procedure</a:t>
            </a:r>
            <a:endParaRPr lang="en-US" dirty="0"/>
          </a:p>
          <a:p>
            <a:pPr marL="514350" indent="-514350">
              <a:buFont typeface="+mj-lt"/>
              <a:buAutoNum type="arabicPeriod"/>
            </a:pPr>
            <a:r>
              <a:rPr lang="en-US" dirty="0">
                <a:hlinkClick r:id="rId19" action="ppaction://hlinksldjump">
                  <a:extLst>
                    <a:ext uri="{A12FA001-AC4F-418D-AE19-62706E023703}">
                      <ahyp:hlinkClr xmlns="" xmlns:ahyp="http://schemas.microsoft.com/office/drawing/2018/hyperlinkcolor" val="tx"/>
                    </a:ext>
                  </a:extLst>
                </a:hlinkClick>
              </a:rPr>
              <a:t>Whiffletree Results</a:t>
            </a:r>
            <a:endParaRPr lang="en-US" dirty="0"/>
          </a:p>
          <a:p>
            <a:pPr marL="514350" indent="-514350">
              <a:buFont typeface="+mj-lt"/>
              <a:buAutoNum type="arabicPeriod"/>
            </a:pPr>
            <a:r>
              <a:rPr lang="en-US" dirty="0">
                <a:hlinkClick r:id="rId20" action="ppaction://hlinksldjump">
                  <a:extLst>
                    <a:ext uri="{A12FA001-AC4F-418D-AE19-62706E023703}">
                      <ahyp:hlinkClr xmlns="" xmlns:ahyp="http://schemas.microsoft.com/office/drawing/2018/hyperlinkcolor" val="tx"/>
                    </a:ext>
                  </a:extLst>
                </a:hlinkClick>
              </a:rPr>
              <a:t>Whiffletree Results zoomed</a:t>
            </a:r>
            <a:endParaRPr lang="en-US" dirty="0"/>
          </a:p>
          <a:p>
            <a:pPr marL="514350" indent="-514350">
              <a:buFont typeface="+mj-lt"/>
              <a:buAutoNum type="arabicPeriod"/>
            </a:pPr>
            <a:r>
              <a:rPr lang="en-US" dirty="0">
                <a:hlinkClick r:id="rId21" action="ppaction://hlinksldjump">
                  <a:extLst>
                    <a:ext uri="{A12FA001-AC4F-418D-AE19-62706E023703}">
                      <ahyp:hlinkClr xmlns="" xmlns:ahyp="http://schemas.microsoft.com/office/drawing/2018/hyperlinkcolor" val="tx"/>
                    </a:ext>
                  </a:extLst>
                </a:hlinkClick>
              </a:rPr>
              <a:t>Whiffletree Results</a:t>
            </a:r>
            <a:endParaRPr lang="en-US" dirty="0"/>
          </a:p>
          <a:p>
            <a:pPr marL="514350" indent="-514350">
              <a:buFont typeface="+mj-lt"/>
              <a:buAutoNum type="arabicPeriod"/>
            </a:pPr>
            <a:r>
              <a:rPr lang="en-US" b="1" dirty="0">
                <a:hlinkClick r:id="rId22" action="ppaction://hlinksldjump">
                  <a:extLst>
                    <a:ext uri="{A12FA001-AC4F-418D-AE19-62706E023703}">
                      <ahyp:hlinkClr xmlns="" xmlns:ahyp="http://schemas.microsoft.com/office/drawing/2018/hyperlinkcolor" val="tx"/>
                    </a:ext>
                  </a:extLst>
                </a:hlinkClick>
              </a:rPr>
              <a:t>Static Thrust Test Title</a:t>
            </a:r>
            <a:endParaRPr lang="en-US" b="1" dirty="0"/>
          </a:p>
          <a:p>
            <a:pPr marL="514350" indent="-514350">
              <a:buFont typeface="+mj-lt"/>
              <a:buAutoNum type="arabicPeriod"/>
            </a:pPr>
            <a:r>
              <a:rPr lang="en-US" dirty="0">
                <a:hlinkClick r:id="rId23" action="ppaction://hlinksldjump">
                  <a:extLst>
                    <a:ext uri="{A12FA001-AC4F-418D-AE19-62706E023703}">
                      <ahyp:hlinkClr xmlns="" xmlns:ahyp="http://schemas.microsoft.com/office/drawing/2018/hyperlinkcolor" val="tx"/>
                    </a:ext>
                  </a:extLst>
                </a:hlinkClick>
              </a:rPr>
              <a:t>Thrust Test Setup and Procedure</a:t>
            </a:r>
            <a:endParaRPr lang="en-US" dirty="0"/>
          </a:p>
          <a:p>
            <a:pPr marL="514350" indent="-514350">
              <a:buFont typeface="+mj-lt"/>
              <a:buAutoNum type="arabicPeriod"/>
            </a:pPr>
            <a:r>
              <a:rPr lang="en-US" dirty="0">
                <a:hlinkClick r:id="rId24" action="ppaction://hlinksldjump">
                  <a:extLst>
                    <a:ext uri="{A12FA001-AC4F-418D-AE19-62706E023703}">
                      <ahyp:hlinkClr xmlns="" xmlns:ahyp="http://schemas.microsoft.com/office/drawing/2018/hyperlinkcolor" val="tx"/>
                    </a:ext>
                  </a:extLst>
                </a:hlinkClick>
              </a:rPr>
              <a:t>Thrust Testing Results</a:t>
            </a:r>
            <a:endParaRPr lang="en-US" dirty="0"/>
          </a:p>
          <a:p>
            <a:pPr marL="514350" indent="-514350">
              <a:buFont typeface="+mj-lt"/>
              <a:buAutoNum type="arabicPeriod"/>
            </a:pPr>
            <a:r>
              <a:rPr lang="en-US" dirty="0">
                <a:hlinkClick r:id="rId25" action="ppaction://hlinksldjump">
                  <a:extLst>
                    <a:ext uri="{A12FA001-AC4F-418D-AE19-62706E023703}">
                      <ahyp:hlinkClr xmlns="" xmlns:ahyp="http://schemas.microsoft.com/office/drawing/2018/hyperlinkcolor" val="tx"/>
                    </a:ext>
                  </a:extLst>
                </a:hlinkClick>
              </a:rPr>
              <a:t>Future Thrust Testing</a:t>
            </a:r>
            <a:endParaRPr lang="en-US" dirty="0"/>
          </a:p>
          <a:p>
            <a:pPr marL="514350" indent="-514350">
              <a:buFont typeface="+mj-lt"/>
              <a:buAutoNum type="arabicPeriod"/>
            </a:pPr>
            <a:r>
              <a:rPr lang="en-US" b="1" dirty="0">
                <a:hlinkClick r:id="rId25" action="ppaction://hlinksldjump">
                  <a:extLst>
                    <a:ext uri="{A12FA001-AC4F-418D-AE19-62706E023703}">
                      <ahyp:hlinkClr xmlns="" xmlns:ahyp="http://schemas.microsoft.com/office/drawing/2018/hyperlinkcolor" val="tx"/>
                    </a:ext>
                  </a:extLst>
                </a:hlinkClick>
              </a:rPr>
              <a:t>Controls Test Title</a:t>
            </a:r>
            <a:endParaRPr lang="en-US" b="1" dirty="0"/>
          </a:p>
          <a:p>
            <a:pPr marL="514350" indent="-514350">
              <a:buFont typeface="+mj-lt"/>
              <a:buAutoNum type="arabicPeriod"/>
            </a:pPr>
            <a:r>
              <a:rPr lang="en-US" dirty="0">
                <a:hlinkClick r:id="rId26" action="ppaction://hlinksldjump">
                  <a:extLst>
                    <a:ext uri="{A12FA001-AC4F-418D-AE19-62706E023703}">
                      <ahyp:hlinkClr xmlns="" xmlns:ahyp="http://schemas.microsoft.com/office/drawing/2018/hyperlinkcolor" val="tx"/>
                    </a:ext>
                  </a:extLst>
                </a:hlinkClick>
              </a:rPr>
              <a:t>Controls Test Setup and Procedure</a:t>
            </a:r>
            <a:endParaRPr lang="en-US" dirty="0"/>
          </a:p>
          <a:p>
            <a:pPr marL="514350" indent="-514350">
              <a:buFont typeface="+mj-lt"/>
              <a:buAutoNum type="arabicPeriod"/>
            </a:pPr>
            <a:r>
              <a:rPr lang="en-US" dirty="0">
                <a:hlinkClick r:id="rId27" action="ppaction://hlinksldjump">
                  <a:extLst>
                    <a:ext uri="{A12FA001-AC4F-418D-AE19-62706E023703}">
                      <ahyp:hlinkClr xmlns="" xmlns:ahyp="http://schemas.microsoft.com/office/drawing/2018/hyperlinkcolor" val="tx"/>
                    </a:ext>
                  </a:extLst>
                </a:hlinkClick>
              </a:rPr>
              <a:t>Control Test Video</a:t>
            </a:r>
            <a:endParaRPr lang="en-US" dirty="0"/>
          </a:p>
          <a:p>
            <a:pPr marL="514350" indent="-514350">
              <a:buFont typeface="+mj-lt"/>
              <a:buAutoNum type="arabicPeriod"/>
            </a:pPr>
            <a:r>
              <a:rPr lang="en-US" dirty="0">
                <a:hlinkClick r:id="rId27" action="ppaction://hlinksldjump">
                  <a:extLst>
                    <a:ext uri="{A12FA001-AC4F-418D-AE19-62706E023703}">
                      <ahyp:hlinkClr xmlns="" xmlns:ahyp="http://schemas.microsoft.com/office/drawing/2018/hyperlinkcolor" val="tx"/>
                    </a:ext>
                  </a:extLst>
                </a:hlinkClick>
              </a:rPr>
              <a:t>Controls Results</a:t>
            </a:r>
            <a:endParaRPr lang="en-US" dirty="0"/>
          </a:p>
          <a:p>
            <a:pPr marL="514350" indent="-514350">
              <a:buFont typeface="+mj-lt"/>
              <a:buAutoNum type="arabicPeriod"/>
            </a:pPr>
            <a:r>
              <a:rPr lang="en-US" b="1" dirty="0">
                <a:hlinkClick r:id="rId28" action="ppaction://hlinksldjump">
                  <a:extLst>
                    <a:ext uri="{A12FA001-AC4F-418D-AE19-62706E023703}">
                      <ahyp:hlinkClr xmlns="" xmlns:ahyp="http://schemas.microsoft.com/office/drawing/2018/hyperlinkcolor" val="tx"/>
                    </a:ext>
                  </a:extLst>
                </a:hlinkClick>
              </a:rPr>
              <a:t>Flight Test Title</a:t>
            </a:r>
            <a:endParaRPr lang="en-US" b="1" dirty="0"/>
          </a:p>
          <a:p>
            <a:pPr marL="514350" indent="-514350">
              <a:buFont typeface="+mj-lt"/>
              <a:buAutoNum type="arabicPeriod"/>
            </a:pPr>
            <a:r>
              <a:rPr lang="en-US" dirty="0">
                <a:hlinkClick r:id="rId29" action="ppaction://hlinksldjump">
                  <a:extLst>
                    <a:ext uri="{A12FA001-AC4F-418D-AE19-62706E023703}">
                      <ahyp:hlinkClr xmlns="" xmlns:ahyp="http://schemas.microsoft.com/office/drawing/2018/hyperlinkcolor" val="tx"/>
                    </a:ext>
                  </a:extLst>
                </a:hlinkClick>
              </a:rPr>
              <a:t>Flight Test Readiness (Glide video)</a:t>
            </a:r>
            <a:endParaRPr lang="en-US" dirty="0"/>
          </a:p>
          <a:p>
            <a:pPr marL="514350" indent="-514350">
              <a:buFont typeface="+mj-lt"/>
              <a:buAutoNum type="arabicPeriod"/>
            </a:pPr>
            <a:r>
              <a:rPr lang="en-US" dirty="0">
                <a:hlinkClick r:id="rId30" action="ppaction://hlinksldjump">
                  <a:extLst>
                    <a:ext uri="{A12FA001-AC4F-418D-AE19-62706E023703}">
                      <ahyp:hlinkClr xmlns="" xmlns:ahyp="http://schemas.microsoft.com/office/drawing/2018/hyperlinkcolor" val="tx"/>
                    </a:ext>
                  </a:extLst>
                </a:hlinkClick>
              </a:rPr>
              <a:t>Flight Test Setup and Procedure</a:t>
            </a:r>
            <a:endParaRPr lang="en-US" dirty="0"/>
          </a:p>
          <a:p>
            <a:pPr marL="514350" indent="-514350">
              <a:buFont typeface="+mj-lt"/>
              <a:buAutoNum type="arabicPeriod"/>
            </a:pPr>
            <a:r>
              <a:rPr lang="en-US" dirty="0">
                <a:hlinkClick r:id="rId31" action="ppaction://hlinksldjump">
                  <a:extLst>
                    <a:ext uri="{A12FA001-AC4F-418D-AE19-62706E023703}">
                      <ahyp:hlinkClr xmlns="" xmlns:ahyp="http://schemas.microsoft.com/office/drawing/2018/hyperlinkcolor" val="tx"/>
                    </a:ext>
                  </a:extLst>
                </a:hlinkClick>
              </a:rPr>
              <a:t>Flight Test Results</a:t>
            </a:r>
            <a:endParaRPr lang="en-US" dirty="0"/>
          </a:p>
          <a:p>
            <a:pPr marL="514350" indent="-514350">
              <a:buFont typeface="+mj-lt"/>
              <a:buAutoNum type="arabicPeriod"/>
            </a:pPr>
            <a:r>
              <a:rPr lang="en-US" dirty="0">
                <a:hlinkClick r:id="rId32" action="ppaction://hlinksldjump">
                  <a:extLst>
                    <a:ext uri="{A12FA001-AC4F-418D-AE19-62706E023703}">
                      <ahyp:hlinkClr xmlns="" xmlns:ahyp="http://schemas.microsoft.com/office/drawing/2018/hyperlinkcolor" val="tx"/>
                    </a:ext>
                  </a:extLst>
                </a:hlinkClick>
              </a:rPr>
              <a:t>Testing Status Recap Title</a:t>
            </a:r>
            <a:endParaRPr lang="en-US" dirty="0"/>
          </a:p>
          <a:p>
            <a:pPr marL="514350" indent="-514350">
              <a:buFont typeface="+mj-lt"/>
              <a:buAutoNum type="arabicPeriod"/>
            </a:pPr>
            <a:r>
              <a:rPr lang="en-US" dirty="0">
                <a:hlinkClick r:id="rId33" action="ppaction://hlinksldjump">
                  <a:extLst>
                    <a:ext uri="{A12FA001-AC4F-418D-AE19-62706E023703}">
                      <ahyp:hlinkClr xmlns="" xmlns:ahyp="http://schemas.microsoft.com/office/drawing/2018/hyperlinkcolor" val="tx"/>
                    </a:ext>
                  </a:extLst>
                </a:hlinkClick>
              </a:rPr>
              <a:t>Whiffletree Status</a:t>
            </a:r>
            <a:endParaRPr lang="en-US" dirty="0"/>
          </a:p>
          <a:p>
            <a:pPr marL="514350" indent="-514350">
              <a:buFont typeface="+mj-lt"/>
              <a:buAutoNum type="arabicPeriod"/>
            </a:pPr>
            <a:r>
              <a:rPr lang="en-US" dirty="0">
                <a:hlinkClick r:id="rId34" action="ppaction://hlinksldjump">
                  <a:extLst>
                    <a:ext uri="{A12FA001-AC4F-418D-AE19-62706E023703}">
                      <ahyp:hlinkClr xmlns="" xmlns:ahyp="http://schemas.microsoft.com/office/drawing/2018/hyperlinkcolor" val="tx"/>
                    </a:ext>
                  </a:extLst>
                </a:hlinkClick>
              </a:rPr>
              <a:t>Static Thrust Test Status</a:t>
            </a:r>
            <a:endParaRPr lang="en-US" dirty="0"/>
          </a:p>
          <a:p>
            <a:pPr marL="514350" indent="-514350">
              <a:buFont typeface="+mj-lt"/>
              <a:buAutoNum type="arabicPeriod"/>
            </a:pPr>
            <a:r>
              <a:rPr lang="en-US" dirty="0">
                <a:hlinkClick r:id="rId35" action="ppaction://hlinksldjump">
                  <a:extLst>
                    <a:ext uri="{A12FA001-AC4F-418D-AE19-62706E023703}">
                      <ahyp:hlinkClr xmlns="" xmlns:ahyp="http://schemas.microsoft.com/office/drawing/2018/hyperlinkcolor" val="tx"/>
                    </a:ext>
                  </a:extLst>
                </a:hlinkClick>
              </a:rPr>
              <a:t>Controls Status</a:t>
            </a:r>
            <a:endParaRPr lang="en-US" dirty="0"/>
          </a:p>
          <a:p>
            <a:pPr marL="514350" indent="-514350">
              <a:buFont typeface="+mj-lt"/>
              <a:buAutoNum type="arabicPeriod"/>
            </a:pPr>
            <a:r>
              <a:rPr lang="en-US" dirty="0">
                <a:hlinkClick r:id="rId36" action="ppaction://hlinksldjump">
                  <a:extLst>
                    <a:ext uri="{A12FA001-AC4F-418D-AE19-62706E023703}">
                      <ahyp:hlinkClr xmlns="" xmlns:ahyp="http://schemas.microsoft.com/office/drawing/2018/hyperlinkcolor" val="tx"/>
                    </a:ext>
                  </a:extLst>
                </a:hlinkClick>
              </a:rPr>
              <a:t>Power Status</a:t>
            </a:r>
            <a:endParaRPr lang="en-US" dirty="0"/>
          </a:p>
          <a:p>
            <a:pPr marL="514350" indent="-514350">
              <a:buFont typeface="+mj-lt"/>
              <a:buAutoNum type="arabicPeriod"/>
            </a:pPr>
            <a:r>
              <a:rPr lang="en-US" dirty="0">
                <a:hlinkClick r:id="rId37" action="ppaction://hlinksldjump">
                  <a:extLst>
                    <a:ext uri="{A12FA001-AC4F-418D-AE19-62706E023703}">
                      <ahyp:hlinkClr xmlns="" xmlns:ahyp="http://schemas.microsoft.com/office/drawing/2018/hyperlinkcolor" val="tx"/>
                    </a:ext>
                  </a:extLst>
                </a:hlinkClick>
              </a:rPr>
              <a:t>Flight Readiness (Glide Test) Status</a:t>
            </a:r>
            <a:endParaRPr lang="en-US" dirty="0"/>
          </a:p>
          <a:p>
            <a:pPr marL="514350" indent="-514350">
              <a:buFont typeface="+mj-lt"/>
              <a:buAutoNum type="arabicPeriod"/>
            </a:pPr>
            <a:r>
              <a:rPr lang="en-US" dirty="0">
                <a:hlinkClick r:id="rId38" action="ppaction://hlinksldjump">
                  <a:extLst>
                    <a:ext uri="{A12FA001-AC4F-418D-AE19-62706E023703}">
                      <ahyp:hlinkClr xmlns="" xmlns:ahyp="http://schemas.microsoft.com/office/drawing/2018/hyperlinkcolor" val="tx"/>
                    </a:ext>
                  </a:extLst>
                </a:hlinkClick>
              </a:rPr>
              <a:t>Flight Test Status</a:t>
            </a:r>
            <a:endParaRPr lang="en-US" dirty="0"/>
          </a:p>
          <a:p>
            <a:pPr marL="514350" indent="-514350">
              <a:buFont typeface="+mj-lt"/>
              <a:buAutoNum type="arabicPeriod"/>
            </a:pPr>
            <a:r>
              <a:rPr lang="en-US" dirty="0">
                <a:hlinkClick r:id="rId39" action="ppaction://hlinksldjump">
                  <a:extLst>
                    <a:ext uri="{A12FA001-AC4F-418D-AE19-62706E023703}">
                      <ahyp:hlinkClr xmlns="" xmlns:ahyp="http://schemas.microsoft.com/office/drawing/2018/hyperlinkcolor" val="tx"/>
                    </a:ext>
                  </a:extLst>
                </a:hlinkClick>
              </a:rPr>
              <a:t>FADS Status</a:t>
            </a:r>
            <a:r>
              <a:rPr lang="en-US" dirty="0"/>
              <a:t/>
            </a:r>
            <a:br>
              <a:rPr lang="en-US" dirty="0"/>
            </a:br>
            <a:endParaRPr lang="en-US" dirty="0"/>
          </a:p>
          <a:p>
            <a:pPr marL="514350" indent="-514350">
              <a:buFont typeface="+mj-lt"/>
              <a:buAutoNum type="arabicPeriod"/>
            </a:pPr>
            <a:r>
              <a:rPr lang="en-US" b="1" dirty="0">
                <a:hlinkClick r:id="rId40" action="ppaction://hlinksldjump">
                  <a:extLst>
                    <a:ext uri="{A12FA001-AC4F-418D-AE19-62706E023703}">
                      <ahyp:hlinkClr xmlns="" xmlns:ahyp="http://schemas.microsoft.com/office/drawing/2018/hyperlinkcolor" val="tx"/>
                    </a:ext>
                  </a:extLst>
                </a:hlinkClick>
              </a:rPr>
              <a:t>Budget Title</a:t>
            </a:r>
            <a:endParaRPr lang="en-US" b="1" dirty="0"/>
          </a:p>
          <a:p>
            <a:pPr marL="514350" indent="-514350">
              <a:buFont typeface="+mj-lt"/>
              <a:buAutoNum type="arabicPeriod"/>
            </a:pPr>
            <a:r>
              <a:rPr lang="en-US" dirty="0">
                <a:hlinkClick r:id="rId41" action="ppaction://hlinksldjump">
                  <a:extLst>
                    <a:ext uri="{A12FA001-AC4F-418D-AE19-62706E023703}">
                      <ahyp:hlinkClr xmlns="" xmlns:ahyp="http://schemas.microsoft.com/office/drawing/2018/hyperlinkcolor" val="tx"/>
                    </a:ext>
                  </a:extLst>
                </a:hlinkClick>
              </a:rPr>
              <a:t>Current Budget</a:t>
            </a:r>
            <a:endParaRPr lang="en-US" dirty="0"/>
          </a:p>
          <a:p>
            <a:pPr marL="514350" indent="-514350">
              <a:buFont typeface="+mj-lt"/>
              <a:buAutoNum type="arabicPeriod"/>
            </a:pPr>
            <a:r>
              <a:rPr lang="en-US" dirty="0">
                <a:hlinkClick r:id="rId42" action="ppaction://hlinksldjump">
                  <a:extLst>
                    <a:ext uri="{A12FA001-AC4F-418D-AE19-62706E023703}">
                      <ahyp:hlinkClr xmlns="" xmlns:ahyp="http://schemas.microsoft.com/office/drawing/2018/hyperlinkcolor" val="tx"/>
                    </a:ext>
                  </a:extLst>
                </a:hlinkClick>
              </a:rPr>
              <a:t>MK II Budget</a:t>
            </a:r>
            <a:endParaRPr lang="en-US" dirty="0"/>
          </a:p>
          <a:p>
            <a:pPr marL="514350" indent="-514350">
              <a:buFont typeface="+mj-lt"/>
              <a:buAutoNum type="arabicPeriod"/>
            </a:pPr>
            <a:r>
              <a:rPr lang="en-US" dirty="0">
                <a:hlinkClick r:id="rId43" action="ppaction://hlinksldjump">
                  <a:extLst>
                    <a:ext uri="{A12FA001-AC4F-418D-AE19-62706E023703}">
                      <ahyp:hlinkClr xmlns="" xmlns:ahyp="http://schemas.microsoft.com/office/drawing/2018/hyperlinkcolor" val="tx"/>
                    </a:ext>
                  </a:extLst>
                </a:hlinkClick>
              </a:rPr>
              <a:t>Spent vs Remaining Budget</a:t>
            </a:r>
            <a:endParaRPr lang="en-US" dirty="0"/>
          </a:p>
          <a:p>
            <a:pPr marL="514350" indent="-514350">
              <a:buFont typeface="+mj-lt"/>
              <a:buAutoNum type="arabicPeriod"/>
            </a:pPr>
            <a:r>
              <a:rPr lang="en-US" dirty="0">
                <a:hlinkClick r:id="rId44" action="ppaction://hlinksldjump">
                  <a:extLst>
                    <a:ext uri="{A12FA001-AC4F-418D-AE19-62706E023703}">
                      <ahyp:hlinkClr xmlns="" xmlns:ahyp="http://schemas.microsoft.com/office/drawing/2018/hyperlinkcolor" val="tx"/>
                    </a:ext>
                  </a:extLst>
                </a:hlinkClick>
              </a:rPr>
              <a:t>Electronics and Controls Procurement </a:t>
            </a:r>
            <a:endParaRPr lang="en-US" dirty="0"/>
          </a:p>
          <a:p>
            <a:pPr marL="514350" indent="-514350">
              <a:buFont typeface="+mj-lt"/>
              <a:buAutoNum type="arabicPeriod"/>
            </a:pPr>
            <a:r>
              <a:rPr lang="en-US" dirty="0">
                <a:hlinkClick r:id="rId45" action="ppaction://hlinksldjump">
                  <a:extLst>
                    <a:ext uri="{A12FA001-AC4F-418D-AE19-62706E023703}">
                      <ahyp:hlinkClr xmlns="" xmlns:ahyp="http://schemas.microsoft.com/office/drawing/2018/hyperlinkcolor" val="tx"/>
                    </a:ext>
                  </a:extLst>
                </a:hlinkClick>
              </a:rPr>
              <a:t>Propulsion Procurement</a:t>
            </a:r>
            <a:endParaRPr lang="en-US" dirty="0"/>
          </a:p>
          <a:p>
            <a:pPr marL="514350" indent="-514350">
              <a:buFont typeface="+mj-lt"/>
              <a:buAutoNum type="arabicPeriod"/>
            </a:pPr>
            <a:r>
              <a:rPr lang="en-US" dirty="0">
                <a:hlinkClick r:id="rId46" action="ppaction://hlinksldjump">
                  <a:extLst>
                    <a:ext uri="{A12FA001-AC4F-418D-AE19-62706E023703}">
                      <ahyp:hlinkClr xmlns="" xmlns:ahyp="http://schemas.microsoft.com/office/drawing/2018/hyperlinkcolor" val="tx"/>
                    </a:ext>
                  </a:extLst>
                </a:hlinkClick>
              </a:rPr>
              <a:t>Airframe Procurement</a:t>
            </a:r>
            <a:endParaRPr lang="en-US" dirty="0"/>
          </a:p>
          <a:p>
            <a:pPr marL="514350" indent="-514350">
              <a:buFont typeface="+mj-lt"/>
              <a:buAutoNum type="arabicPeriod"/>
            </a:pPr>
            <a:r>
              <a:rPr lang="en-US" dirty="0">
                <a:hlinkClick r:id="rId47" action="ppaction://hlinksldjump">
                  <a:extLst>
                    <a:ext uri="{A12FA001-AC4F-418D-AE19-62706E023703}">
                      <ahyp:hlinkClr xmlns="" xmlns:ahyp="http://schemas.microsoft.com/office/drawing/2018/hyperlinkcolor" val="tx"/>
                    </a:ext>
                  </a:extLst>
                </a:hlinkClick>
              </a:rPr>
              <a:t>FADS Procurement</a:t>
            </a:r>
            <a:endParaRPr lang="en-US" dirty="0"/>
          </a:p>
          <a:p>
            <a:pPr marL="514350" indent="-514350">
              <a:buFont typeface="+mj-lt"/>
              <a:buAutoNum type="arabicPeriod"/>
            </a:pPr>
            <a:endParaRPr lang="en-US" dirty="0"/>
          </a:p>
          <a:p>
            <a:pPr marL="514350" indent="-514350">
              <a:buFont typeface="+mj-lt"/>
              <a:buAutoNum type="arabicPeriod"/>
            </a:pPr>
            <a:r>
              <a:rPr lang="en-US" dirty="0">
                <a:hlinkClick r:id="rId48" action="ppaction://hlinksldjump">
                  <a:extLst>
                    <a:ext uri="{A12FA001-AC4F-418D-AE19-62706E023703}">
                      <ahyp:hlinkClr xmlns="" xmlns:ahyp="http://schemas.microsoft.com/office/drawing/2018/hyperlinkcolor" val="tx"/>
                    </a:ext>
                  </a:extLst>
                </a:hlinkClick>
              </a:rPr>
              <a:t>Questions</a:t>
            </a:r>
            <a:r>
              <a:rPr lang="en-US" dirty="0"/>
              <a:t/>
            </a:r>
            <a:br>
              <a:rPr lang="en-US" dirty="0"/>
            </a:br>
            <a:endParaRPr lang="en-US" dirty="0"/>
          </a:p>
          <a:p>
            <a:pPr marL="514350" indent="-514350">
              <a:buFont typeface="+mj-lt"/>
              <a:buAutoNum type="arabicPeriod"/>
            </a:pPr>
            <a:r>
              <a:rPr lang="en-US" b="1" dirty="0">
                <a:hlinkClick r:id="rId49" action="ppaction://hlinksldjump">
                  <a:extLst>
                    <a:ext uri="{A12FA001-AC4F-418D-AE19-62706E023703}">
                      <ahyp:hlinkClr xmlns="" xmlns:ahyp="http://schemas.microsoft.com/office/drawing/2018/hyperlinkcolor" val="tx"/>
                    </a:ext>
                  </a:extLst>
                </a:hlinkClick>
              </a:rPr>
              <a:t>Directory</a:t>
            </a:r>
          </a:p>
          <a:p>
            <a:pPr marL="514350" indent="-514350">
              <a:buFont typeface="+mj-lt"/>
              <a:buAutoNum type="arabicPeriod"/>
            </a:pPr>
            <a:r>
              <a:rPr lang="en-US" b="1" dirty="0">
                <a:hlinkClick r:id="rId50" action="ppaction://hlinksldjump">
                  <a:extLst>
                    <a:ext uri="{A12FA001-AC4F-418D-AE19-62706E023703}">
                      <ahyp:hlinkClr xmlns="" xmlns:ahyp="http://schemas.microsoft.com/office/drawing/2018/hyperlinkcolor" val="tx"/>
                    </a:ext>
                  </a:extLst>
                </a:hlinkClick>
              </a:rPr>
              <a:t>Backup Slides Title</a:t>
            </a:r>
          </a:p>
          <a:p>
            <a:pPr marL="514350" indent="-514350">
              <a:buFont typeface="+mj-lt"/>
              <a:buAutoNum type="arabicPeriod"/>
            </a:pPr>
            <a:r>
              <a:rPr lang="en-US" b="1" dirty="0">
                <a:hlinkClick r:id="rId51" action="ppaction://hlinksldjump">
                  <a:extLst>
                    <a:ext uri="{A12FA001-AC4F-418D-AE19-62706E023703}">
                      <ahyp:hlinkClr xmlns="" xmlns:ahyp="http://schemas.microsoft.com/office/drawing/2018/hyperlinkcolor" val="tx"/>
                    </a:ext>
                  </a:extLst>
                </a:hlinkClick>
              </a:rPr>
              <a:t>Boom Design Backup Title</a:t>
            </a:r>
            <a:endParaRPr lang="en-US" b="1" dirty="0"/>
          </a:p>
          <a:p>
            <a:pPr marL="514350" indent="-514350">
              <a:buFont typeface="+mj-lt"/>
              <a:buAutoNum type="arabicPeriod"/>
            </a:pPr>
            <a:r>
              <a:rPr lang="en-US" dirty="0">
                <a:hlinkClick r:id="rId52" action="ppaction://hlinksldjump">
                  <a:extLst>
                    <a:ext uri="{A12FA001-AC4F-418D-AE19-62706E023703}">
                      <ahyp:hlinkClr xmlns="" xmlns:ahyp="http://schemas.microsoft.com/office/drawing/2018/hyperlinkcolor" val="tx"/>
                    </a:ext>
                  </a:extLst>
                </a:hlinkClick>
              </a:rPr>
              <a:t>Boom Trade Studies (1 vs 2)</a:t>
            </a:r>
            <a:endParaRPr lang="en-US" dirty="0"/>
          </a:p>
          <a:p>
            <a:pPr marL="514350" indent="-514350">
              <a:buFont typeface="+mj-lt"/>
              <a:buAutoNum type="arabicPeriod"/>
            </a:pPr>
            <a:r>
              <a:rPr lang="en-US" dirty="0">
                <a:hlinkClick r:id="rId53" action="ppaction://hlinksldjump">
                  <a:extLst>
                    <a:ext uri="{A12FA001-AC4F-418D-AE19-62706E023703}">
                      <ahyp:hlinkClr xmlns="" xmlns:ahyp="http://schemas.microsoft.com/office/drawing/2018/hyperlinkcolor" val="tx"/>
                    </a:ext>
                  </a:extLst>
                </a:hlinkClick>
              </a:rPr>
              <a:t>Boom Trade Study (Eigenvalues)</a:t>
            </a:r>
            <a:endParaRPr lang="en-US" dirty="0"/>
          </a:p>
          <a:p>
            <a:pPr marL="514350" indent="-514350">
              <a:buFont typeface="+mj-lt"/>
              <a:buAutoNum type="arabicPeriod"/>
            </a:pPr>
            <a:r>
              <a:rPr lang="en-US" dirty="0">
                <a:hlinkClick r:id="rId54" action="ppaction://hlinksldjump">
                  <a:extLst>
                    <a:ext uri="{A12FA001-AC4F-418D-AE19-62706E023703}">
                      <ahyp:hlinkClr xmlns="" xmlns:ahyp="http://schemas.microsoft.com/office/drawing/2018/hyperlinkcolor" val="tx"/>
                    </a:ext>
                  </a:extLst>
                </a:hlinkClick>
              </a:rPr>
              <a:t>Boom Design Solver</a:t>
            </a:r>
            <a:endParaRPr lang="en-US" dirty="0"/>
          </a:p>
          <a:p>
            <a:pPr marL="514350" indent="-514350">
              <a:buFont typeface="+mj-lt"/>
              <a:buAutoNum type="arabicPeriod"/>
            </a:pPr>
            <a:r>
              <a:rPr lang="en-US" dirty="0">
                <a:hlinkClick r:id="rId55" action="ppaction://hlinksldjump">
                  <a:extLst>
                    <a:ext uri="{A12FA001-AC4F-418D-AE19-62706E023703}">
                      <ahyp:hlinkClr xmlns="" xmlns:ahyp="http://schemas.microsoft.com/office/drawing/2018/hyperlinkcolor" val="tx"/>
                    </a:ext>
                  </a:extLst>
                </a:hlinkClick>
              </a:rPr>
              <a:t>Boom Vibrational Analysis Formulation</a:t>
            </a:r>
            <a:endParaRPr lang="en-US" dirty="0"/>
          </a:p>
          <a:p>
            <a:pPr marL="514350" indent="-514350">
              <a:buFont typeface="+mj-lt"/>
              <a:buAutoNum type="arabicPeriod"/>
            </a:pPr>
            <a:r>
              <a:rPr lang="en-US" dirty="0">
                <a:hlinkClick r:id="rId56" action="ppaction://hlinksldjump">
                  <a:extLst>
                    <a:ext uri="{A12FA001-AC4F-418D-AE19-62706E023703}">
                      <ahyp:hlinkClr xmlns="" xmlns:ahyp="http://schemas.microsoft.com/office/drawing/2018/hyperlinkcolor" val="tx"/>
                    </a:ext>
                  </a:extLst>
                </a:hlinkClick>
              </a:rPr>
              <a:t>Boom Equivalent Torsional Spring Constant</a:t>
            </a:r>
            <a:endParaRPr lang="en-US" dirty="0"/>
          </a:p>
          <a:p>
            <a:pPr marL="514350" indent="-514350">
              <a:buFont typeface="+mj-lt"/>
              <a:buAutoNum type="arabicPeriod"/>
            </a:pPr>
            <a:r>
              <a:rPr lang="en-US" dirty="0">
                <a:hlinkClick r:id="rId57" action="ppaction://hlinksldjump">
                  <a:extLst>
                    <a:ext uri="{A12FA001-AC4F-418D-AE19-62706E023703}">
                      <ahyp:hlinkClr xmlns="" xmlns:ahyp="http://schemas.microsoft.com/office/drawing/2018/hyperlinkcolor" val="tx"/>
                    </a:ext>
                  </a:extLst>
                </a:hlinkClick>
              </a:rPr>
              <a:t>Boom Vibrational Analysis Initial Conditions</a:t>
            </a:r>
            <a:endParaRPr lang="en-US" dirty="0"/>
          </a:p>
          <a:p>
            <a:pPr marL="514350" indent="-514350">
              <a:buFont typeface="+mj-lt"/>
              <a:buAutoNum type="arabicPeriod"/>
            </a:pPr>
            <a:r>
              <a:rPr lang="en-US" dirty="0">
                <a:hlinkClick r:id="rId58" action="ppaction://hlinksldjump">
                  <a:extLst>
                    <a:ext uri="{A12FA001-AC4F-418D-AE19-62706E023703}">
                      <ahyp:hlinkClr xmlns="" xmlns:ahyp="http://schemas.microsoft.com/office/drawing/2018/hyperlinkcolor" val="tx"/>
                    </a:ext>
                  </a:extLst>
                </a:hlinkClick>
              </a:rPr>
              <a:t>Boom Analysis Results (Short Time Scale)</a:t>
            </a:r>
            <a:endParaRPr lang="en-US" dirty="0"/>
          </a:p>
          <a:p>
            <a:pPr marL="514350" indent="-514350">
              <a:buFont typeface="+mj-lt"/>
              <a:buAutoNum type="arabicPeriod"/>
            </a:pPr>
            <a:r>
              <a:rPr lang="en-US" dirty="0">
                <a:hlinkClick r:id="rId59" action="ppaction://hlinksldjump">
                  <a:extLst>
                    <a:ext uri="{A12FA001-AC4F-418D-AE19-62706E023703}">
                      <ahyp:hlinkClr xmlns="" xmlns:ahyp="http://schemas.microsoft.com/office/drawing/2018/hyperlinkcolor" val="tx"/>
                    </a:ext>
                  </a:extLst>
                </a:hlinkClick>
              </a:rPr>
              <a:t>Boom Analysis Result (Long Time Scale)</a:t>
            </a:r>
            <a:endParaRPr lang="en-US" dirty="0"/>
          </a:p>
          <a:p>
            <a:pPr marL="514350" indent="-514350">
              <a:buFont typeface="+mj-lt"/>
              <a:buAutoNum type="arabicPeriod"/>
            </a:pPr>
            <a:r>
              <a:rPr lang="en-US" dirty="0">
                <a:hlinkClick r:id="rId60" action="ppaction://hlinksldjump">
                  <a:extLst>
                    <a:ext uri="{A12FA001-AC4F-418D-AE19-62706E023703}">
                      <ahyp:hlinkClr xmlns="" xmlns:ahyp="http://schemas.microsoft.com/office/drawing/2018/hyperlinkcolor" val="tx"/>
                    </a:ext>
                  </a:extLst>
                </a:hlinkClick>
              </a:rPr>
              <a:t>Boom Analysis Results (Frequencies)</a:t>
            </a:r>
            <a:endParaRPr lang="en-US" dirty="0"/>
          </a:p>
          <a:p>
            <a:pPr marL="514350" indent="-514350">
              <a:buFont typeface="+mj-lt"/>
              <a:buAutoNum type="arabicPeriod"/>
            </a:pPr>
            <a:r>
              <a:rPr lang="en-US" b="1" dirty="0">
                <a:hlinkClick r:id="rId61" action="ppaction://hlinksldjump">
                  <a:extLst>
                    <a:ext uri="{A12FA001-AC4F-418D-AE19-62706E023703}">
                      <ahyp:hlinkClr xmlns="" xmlns:ahyp="http://schemas.microsoft.com/office/drawing/2018/hyperlinkcolor" val="tx"/>
                    </a:ext>
                  </a:extLst>
                </a:hlinkClick>
              </a:rPr>
              <a:t>Thrust Testing Backup Title</a:t>
            </a:r>
            <a:endParaRPr lang="en-US" b="1" dirty="0"/>
          </a:p>
          <a:p>
            <a:pPr marL="514350" indent="-514350">
              <a:buFont typeface="+mj-lt"/>
              <a:buAutoNum type="arabicPeriod"/>
            </a:pPr>
            <a:r>
              <a:rPr lang="en-US" dirty="0">
                <a:hlinkClick r:id="rId62" action="ppaction://hlinksldjump">
                  <a:extLst>
                    <a:ext uri="{A12FA001-AC4F-418D-AE19-62706E023703}">
                      <ahyp:hlinkClr xmlns="" xmlns:ahyp="http://schemas.microsoft.com/office/drawing/2018/hyperlinkcolor" val="tx"/>
                    </a:ext>
                  </a:extLst>
                </a:hlinkClick>
              </a:rPr>
              <a:t>Propulsion Models</a:t>
            </a:r>
            <a:endParaRPr lang="en-US" dirty="0"/>
          </a:p>
          <a:p>
            <a:pPr marL="514350" indent="-514350">
              <a:buFont typeface="+mj-lt"/>
              <a:buAutoNum type="arabicPeriod"/>
            </a:pPr>
            <a:r>
              <a:rPr lang="en-US" dirty="0">
                <a:hlinkClick r:id="rId63" action="ppaction://hlinksldjump">
                  <a:extLst>
                    <a:ext uri="{A12FA001-AC4F-418D-AE19-62706E023703}">
                      <ahyp:hlinkClr xmlns="" xmlns:ahyp="http://schemas.microsoft.com/office/drawing/2018/hyperlinkcolor" val="tx"/>
                    </a:ext>
                  </a:extLst>
                </a:hlinkClick>
              </a:rPr>
              <a:t>Propulsion Models (Assumptions, Margins, and Limitations)</a:t>
            </a:r>
            <a:endParaRPr lang="en-US" dirty="0"/>
          </a:p>
          <a:p>
            <a:pPr marL="514350" indent="-514350">
              <a:buFont typeface="+mj-lt"/>
              <a:buAutoNum type="arabicPeriod"/>
            </a:pPr>
            <a:r>
              <a:rPr lang="en-US" dirty="0">
                <a:hlinkClick r:id="rId64" action="ppaction://hlinksldjump">
                  <a:extLst>
                    <a:ext uri="{A12FA001-AC4F-418D-AE19-62706E023703}">
                      <ahyp:hlinkClr xmlns="" xmlns:ahyp="http://schemas.microsoft.com/office/drawing/2018/hyperlinkcolor" val="tx"/>
                    </a:ext>
                  </a:extLst>
                </a:hlinkClick>
              </a:rPr>
              <a:t>Propulsion Model Verification</a:t>
            </a:r>
            <a:endParaRPr lang="en-US" dirty="0"/>
          </a:p>
          <a:p>
            <a:pPr marL="514350" indent="-514350">
              <a:buFont typeface="+mj-lt"/>
              <a:buAutoNum type="arabicPeriod"/>
            </a:pPr>
            <a:r>
              <a:rPr lang="en-US" dirty="0">
                <a:hlinkClick r:id="rId65" action="ppaction://hlinksldjump">
                  <a:extLst>
                    <a:ext uri="{A12FA001-AC4F-418D-AE19-62706E023703}">
                      <ahyp:hlinkClr xmlns="" xmlns:ahyp="http://schemas.microsoft.com/office/drawing/2018/hyperlinkcolor" val="tx"/>
                    </a:ext>
                  </a:extLst>
                </a:hlinkClick>
              </a:rPr>
              <a:t>Using Models to Aid Motor </a:t>
            </a:r>
            <a:r>
              <a:rPr lang="en-US" dirty="0" err="1">
                <a:hlinkClick r:id="rId65" action="ppaction://hlinksldjump">
                  <a:extLst>
                    <a:ext uri="{A12FA001-AC4F-418D-AE19-62706E023703}">
                      <ahyp:hlinkClr xmlns="" xmlns:ahyp="http://schemas.microsoft.com/office/drawing/2018/hyperlinkcolor" val="tx"/>
                    </a:ext>
                  </a:extLst>
                </a:hlinkClick>
              </a:rPr>
              <a:t>Selecion</a:t>
            </a:r>
            <a:endParaRPr lang="en-US" dirty="0"/>
          </a:p>
          <a:p>
            <a:pPr marL="514350" indent="-514350">
              <a:buFont typeface="+mj-lt"/>
              <a:buAutoNum type="arabicPeriod"/>
            </a:pPr>
            <a:r>
              <a:rPr lang="en-US" dirty="0">
                <a:hlinkClick r:id="rId66" action="ppaction://hlinksldjump">
                  <a:extLst>
                    <a:ext uri="{A12FA001-AC4F-418D-AE19-62706E023703}">
                      <ahyp:hlinkClr xmlns="" xmlns:ahyp="http://schemas.microsoft.com/office/drawing/2018/hyperlinkcolor" val="tx"/>
                    </a:ext>
                  </a:extLst>
                </a:hlinkClick>
              </a:rPr>
              <a:t>E-flite 25 Power 1250 </a:t>
            </a:r>
            <a:r>
              <a:rPr lang="en-US" dirty="0" err="1">
                <a:hlinkClick r:id="rId66" action="ppaction://hlinksldjump">
                  <a:extLst>
                    <a:ext uri="{A12FA001-AC4F-418D-AE19-62706E023703}">
                      <ahyp:hlinkClr xmlns="" xmlns:ahyp="http://schemas.microsoft.com/office/drawing/2018/hyperlinkcolor" val="tx"/>
                    </a:ext>
                  </a:extLst>
                </a:hlinkClick>
              </a:rPr>
              <a:t>Kv</a:t>
            </a:r>
            <a:r>
              <a:rPr lang="en-US" dirty="0">
                <a:hlinkClick r:id="rId66" action="ppaction://hlinksldjump">
                  <a:extLst>
                    <a:ext uri="{A12FA001-AC4F-418D-AE19-62706E023703}">
                      <ahyp:hlinkClr xmlns="" xmlns:ahyp="http://schemas.microsoft.com/office/drawing/2018/hyperlinkcolor" val="tx"/>
                    </a:ext>
                  </a:extLst>
                </a:hlinkClick>
              </a:rPr>
              <a:t> Motor</a:t>
            </a:r>
            <a:endParaRPr lang="en-US" dirty="0"/>
          </a:p>
          <a:p>
            <a:pPr marL="514350" indent="-514350">
              <a:buAutoNum type="arabicPeriod"/>
            </a:pPr>
            <a:r>
              <a:rPr lang="en-US" dirty="0">
                <a:cs typeface="Calibri"/>
                <a:hlinkClick r:id="rId67" action="ppaction://hlinksldjump">
                  <a:extLst>
                    <a:ext uri="{A12FA001-AC4F-418D-AE19-62706E023703}">
                      <ahyp:hlinkClr xmlns="" xmlns:ahyp="http://schemas.microsoft.com/office/drawing/2018/hyperlinkcolor" val="tx"/>
                    </a:ext>
                  </a:extLst>
                </a:hlinkClick>
              </a:rPr>
              <a:t>Static Thrust Test Video</a:t>
            </a:r>
            <a:endParaRPr lang="en-US" b="1" dirty="0"/>
          </a:p>
          <a:p>
            <a:pPr marL="514350" indent="-514350">
              <a:buFont typeface="+mj-lt"/>
              <a:buAutoNum type="arabicPeriod"/>
            </a:pPr>
            <a:r>
              <a:rPr lang="en-US" b="1" dirty="0">
                <a:hlinkClick r:id="rId68" action="ppaction://hlinksldjump">
                  <a:extLst>
                    <a:ext uri="{A12FA001-AC4F-418D-AE19-62706E023703}">
                      <ahyp:hlinkClr xmlns="" xmlns:ahyp="http://schemas.microsoft.com/office/drawing/2018/hyperlinkcolor" val="tx"/>
                    </a:ext>
                  </a:extLst>
                </a:hlinkClick>
              </a:rPr>
              <a:t>Flight Testing Backup Title</a:t>
            </a:r>
            <a:endParaRPr lang="en-US" b="1" dirty="0"/>
          </a:p>
          <a:p>
            <a:pPr marL="514350" indent="-514350">
              <a:buFont typeface="+mj-lt"/>
              <a:buAutoNum type="arabicPeriod"/>
            </a:pPr>
            <a:r>
              <a:rPr lang="en-US" dirty="0">
                <a:hlinkClick r:id="rId67" action="ppaction://hlinksldjump">
                  <a:extLst>
                    <a:ext uri="{A12FA001-AC4F-418D-AE19-62706E023703}">
                      <ahyp:hlinkClr xmlns="" xmlns:ahyp="http://schemas.microsoft.com/office/drawing/2018/hyperlinkcolor" val="tx"/>
                    </a:ext>
                  </a:extLst>
                </a:hlinkClick>
              </a:rPr>
              <a:t>Cooper Harper Descriptions</a:t>
            </a:r>
            <a:endParaRPr lang="en-US" dirty="0"/>
          </a:p>
          <a:p>
            <a:pPr marL="514350" indent="-514350">
              <a:buFont typeface="+mj-lt"/>
              <a:buAutoNum type="arabicPeriod"/>
            </a:pPr>
            <a:r>
              <a:rPr lang="en-US" dirty="0">
                <a:hlinkClick r:id="rId69" action="ppaction://hlinksldjump">
                  <a:extLst>
                    <a:ext uri="{A12FA001-AC4F-418D-AE19-62706E023703}">
                      <ahyp:hlinkClr xmlns="" xmlns:ahyp="http://schemas.microsoft.com/office/drawing/2018/hyperlinkcolor" val="tx"/>
                    </a:ext>
                  </a:extLst>
                </a:hlinkClick>
              </a:rPr>
              <a:t>Flight Checkout</a:t>
            </a:r>
            <a:endParaRPr lang="en-US" dirty="0"/>
          </a:p>
          <a:p>
            <a:pPr marL="514350" indent="-514350">
              <a:buFont typeface="+mj-lt"/>
              <a:buAutoNum type="arabicPeriod"/>
            </a:pPr>
            <a:r>
              <a:rPr lang="en-US" dirty="0">
                <a:hlinkClick r:id="rId70" action="ppaction://hlinksldjump">
                  <a:extLst>
                    <a:ext uri="{A12FA001-AC4F-418D-AE19-62706E023703}">
                      <ahyp:hlinkClr xmlns="" xmlns:ahyp="http://schemas.microsoft.com/office/drawing/2018/hyperlinkcolor" val="tx"/>
                    </a:ext>
                  </a:extLst>
                </a:hlinkClick>
              </a:rPr>
              <a:t>Flight Test Preparation</a:t>
            </a:r>
            <a:endParaRPr lang="en-US" dirty="0"/>
          </a:p>
          <a:p>
            <a:pPr marL="514350" indent="-514350">
              <a:buFont typeface="+mj-lt"/>
              <a:buAutoNum type="arabicPeriod"/>
            </a:pPr>
            <a:r>
              <a:rPr lang="en-US" b="1" dirty="0">
                <a:hlinkClick r:id="rId71" action="ppaction://hlinksldjump">
                  <a:extLst>
                    <a:ext uri="{A12FA001-AC4F-418D-AE19-62706E023703}">
                      <ahyp:hlinkClr xmlns="" xmlns:ahyp="http://schemas.microsoft.com/office/drawing/2018/hyperlinkcolor" val="tx"/>
                    </a:ext>
                  </a:extLst>
                </a:hlinkClick>
              </a:rPr>
              <a:t>Electrical Backup Title</a:t>
            </a:r>
            <a:endParaRPr lang="en-US" b="1" dirty="0"/>
          </a:p>
          <a:p>
            <a:pPr marL="514350" indent="-514350">
              <a:buFont typeface="+mj-lt"/>
              <a:buAutoNum type="arabicPeriod"/>
            </a:pPr>
            <a:r>
              <a:rPr lang="en-US" dirty="0">
                <a:hlinkClick r:id="rId72" action="ppaction://hlinksldjump">
                  <a:extLst>
                    <a:ext uri="{A12FA001-AC4F-418D-AE19-62706E023703}">
                      <ahyp:hlinkClr xmlns="" xmlns:ahyp="http://schemas.microsoft.com/office/drawing/2018/hyperlinkcolor" val="tx"/>
                    </a:ext>
                  </a:extLst>
                </a:hlinkClick>
              </a:rPr>
              <a:t>Main Circuit</a:t>
            </a:r>
            <a:endParaRPr lang="en-US" dirty="0"/>
          </a:p>
          <a:p>
            <a:pPr marL="514350" indent="-514350">
              <a:buFont typeface="+mj-lt"/>
              <a:buAutoNum type="arabicPeriod"/>
            </a:pPr>
            <a:r>
              <a:rPr lang="en-US" dirty="0">
                <a:hlinkClick r:id="rId50" action="ppaction://hlinksldjump">
                  <a:extLst>
                    <a:ext uri="{A12FA001-AC4F-418D-AE19-62706E023703}">
                      <ahyp:hlinkClr xmlns="" xmlns:ahyp="http://schemas.microsoft.com/office/drawing/2018/hyperlinkcolor" val="tx"/>
                    </a:ext>
                  </a:extLst>
                </a:hlinkClick>
              </a:rPr>
              <a:t>FADS Circuit</a:t>
            </a:r>
            <a:endParaRPr lang="en-US" dirty="0"/>
          </a:p>
        </p:txBody>
      </p:sp>
      <p:sp>
        <p:nvSpPr>
          <p:cNvPr id="4" name="Slide Number Placeholder 3">
            <a:extLst>
              <a:ext uri="{FF2B5EF4-FFF2-40B4-BE49-F238E27FC236}">
                <a16:creationId xmlns:a16="http://schemas.microsoft.com/office/drawing/2014/main" id="{BCFB2C0D-0EB5-476D-A8B9-6CAB7C874BAE}"/>
              </a:ext>
            </a:extLst>
          </p:cNvPr>
          <p:cNvSpPr>
            <a:spLocks noGrp="1"/>
          </p:cNvSpPr>
          <p:nvPr>
            <p:ph type="sldNum" sz="quarter" idx="12"/>
          </p:nvPr>
        </p:nvSpPr>
        <p:spPr/>
        <p:txBody>
          <a:bodyPr/>
          <a:lstStyle/>
          <a:p>
            <a:fld id="{48F63A3B-78C7-47BE-AE5E-E10140E04643}" type="slidenum">
              <a:rPr lang="en-US" smtClean="0"/>
              <a:t>49</a:t>
            </a:fld>
            <a:endParaRPr lang="en-US"/>
          </a:p>
        </p:txBody>
      </p:sp>
      <p:pic>
        <p:nvPicPr>
          <p:cNvPr id="5" name="Google Shape;82;p15">
            <a:hlinkClick r:id="rId49" action="ppaction://hlinksldjump"/>
            <a:extLst>
              <a:ext uri="{FF2B5EF4-FFF2-40B4-BE49-F238E27FC236}">
                <a16:creationId xmlns:a16="http://schemas.microsoft.com/office/drawing/2014/main" id="{4BFFF062-16BD-49B7-AB95-90B26AD77680}"/>
              </a:ext>
            </a:extLst>
          </p:cNvPr>
          <p:cNvPicPr preferRelativeResize="0"/>
          <p:nvPr/>
        </p:nvPicPr>
        <p:blipFill>
          <a:blip r:embed="rId7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2966122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map of a sign&#10;&#10;Description generated with very high confidence">
            <a:extLst>
              <a:ext uri="{FF2B5EF4-FFF2-40B4-BE49-F238E27FC236}">
                <a16:creationId xmlns:a16="http://schemas.microsoft.com/office/drawing/2014/main" id="{312B4FDE-B510-4550-9546-B6DD79D32AA3}"/>
              </a:ext>
            </a:extLst>
          </p:cNvPr>
          <p:cNvPicPr>
            <a:picLocks noChangeAspect="1"/>
          </p:cNvPicPr>
          <p:nvPr/>
        </p:nvPicPr>
        <p:blipFill>
          <a:blip r:embed="rId2"/>
          <a:stretch>
            <a:fillRect/>
          </a:stretch>
        </p:blipFill>
        <p:spPr>
          <a:xfrm>
            <a:off x="-51269" y="0"/>
            <a:ext cx="12294538" cy="6721474"/>
          </a:xfrm>
          <a:prstGeom prst="rect">
            <a:avLst/>
          </a:prstGeom>
        </p:spPr>
      </p:pic>
      <p:sp>
        <p:nvSpPr>
          <p:cNvPr id="2" name="Slide Number Placeholder 1">
            <a:extLst>
              <a:ext uri="{FF2B5EF4-FFF2-40B4-BE49-F238E27FC236}">
                <a16:creationId xmlns:a16="http://schemas.microsoft.com/office/drawing/2014/main" id="{60A0113D-27B5-4416-ABB9-BCB761B31F96}"/>
              </a:ext>
            </a:extLst>
          </p:cNvPr>
          <p:cNvSpPr>
            <a:spLocks noGrp="1"/>
          </p:cNvSpPr>
          <p:nvPr>
            <p:ph type="sldNum" sz="quarter" idx="12"/>
          </p:nvPr>
        </p:nvSpPr>
        <p:spPr/>
        <p:txBody>
          <a:bodyPr/>
          <a:lstStyle/>
          <a:p>
            <a:fld id="{48F63A3B-78C7-47BE-AE5E-E10140E04643}" type="slidenum">
              <a:rPr lang="en-US" smtClean="0"/>
              <a:t>5</a:t>
            </a:fld>
            <a:endParaRPr lang="en-US" dirty="0"/>
          </a:p>
        </p:txBody>
      </p:sp>
      <p:sp>
        <p:nvSpPr>
          <p:cNvPr id="3" name="Rectangle: Top Corners Rounded 2">
            <a:extLst>
              <a:ext uri="{FF2B5EF4-FFF2-40B4-BE49-F238E27FC236}">
                <a16:creationId xmlns:a16="http://schemas.microsoft.com/office/drawing/2014/main" id="{A760C59D-4B1E-40A7-A663-4C9EF27F2B1D}"/>
              </a:ext>
            </a:extLst>
          </p:cNvPr>
          <p:cNvSpPr/>
          <p:nvPr/>
        </p:nvSpPr>
        <p:spPr>
          <a:xfrm>
            <a:off x="477520" y="5562600"/>
            <a:ext cx="1244600" cy="1158874"/>
          </a:xfrm>
          <a:prstGeom prst="round2Same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817E3EE0-E159-4BAF-BAEB-55B398467253}"/>
              </a:ext>
            </a:extLst>
          </p:cNvPr>
          <p:cNvSpPr/>
          <p:nvPr/>
        </p:nvSpPr>
        <p:spPr>
          <a:xfrm>
            <a:off x="2057400" y="5562600"/>
            <a:ext cx="1244600" cy="1158874"/>
          </a:xfrm>
          <a:prstGeom prst="round2Same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89E0D5FC-3D5F-4716-B77D-6E10FF0741E6}"/>
              </a:ext>
            </a:extLst>
          </p:cNvPr>
          <p:cNvSpPr/>
          <p:nvPr/>
        </p:nvSpPr>
        <p:spPr>
          <a:xfrm>
            <a:off x="3566160" y="5562600"/>
            <a:ext cx="1244600" cy="1158874"/>
          </a:xfrm>
          <a:prstGeom prst="round2Same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140D516B-CEE7-4E22-9B77-A4CFD0E5A3E5}"/>
              </a:ext>
            </a:extLst>
          </p:cNvPr>
          <p:cNvSpPr/>
          <p:nvPr/>
        </p:nvSpPr>
        <p:spPr>
          <a:xfrm>
            <a:off x="5151354" y="5562600"/>
            <a:ext cx="1244600" cy="1158874"/>
          </a:xfrm>
          <a:prstGeom prst="round2Same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8">
            <a:extLst>
              <a:ext uri="{FF2B5EF4-FFF2-40B4-BE49-F238E27FC236}">
                <a16:creationId xmlns:a16="http://schemas.microsoft.com/office/drawing/2014/main" id="{94885A32-4775-4798-BB5B-DF6A26DFE460}"/>
              </a:ext>
            </a:extLst>
          </p:cNvPr>
          <p:cNvSpPr/>
          <p:nvPr/>
        </p:nvSpPr>
        <p:spPr>
          <a:xfrm>
            <a:off x="7025640" y="5562600"/>
            <a:ext cx="1432560" cy="1158874"/>
          </a:xfrm>
          <a:prstGeom prst="round2Same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2F7D9925-2823-4080-9743-1B601878B7B7}"/>
              </a:ext>
            </a:extLst>
          </p:cNvPr>
          <p:cNvSpPr/>
          <p:nvPr/>
        </p:nvSpPr>
        <p:spPr>
          <a:xfrm>
            <a:off x="9106134" y="5562600"/>
            <a:ext cx="1244600" cy="1158874"/>
          </a:xfrm>
          <a:prstGeom prst="round2Same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54CF0AD-0496-4490-A9DA-0C7D45A7EADC}"/>
              </a:ext>
            </a:extLst>
          </p:cNvPr>
          <p:cNvSpPr/>
          <p:nvPr/>
        </p:nvSpPr>
        <p:spPr>
          <a:xfrm>
            <a:off x="10674701" y="5562600"/>
            <a:ext cx="1244600" cy="1158874"/>
          </a:xfrm>
          <a:prstGeom prst="round2Same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8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AF66-47CE-4A8E-9169-54AA969D7E4B}"/>
              </a:ext>
            </a:extLst>
          </p:cNvPr>
          <p:cNvSpPr>
            <a:spLocks noGrp="1"/>
          </p:cNvSpPr>
          <p:nvPr>
            <p:ph type="title"/>
          </p:nvPr>
        </p:nvSpPr>
        <p:spPr/>
        <p:txBody>
          <a:bodyPr/>
          <a:lstStyle/>
          <a:p>
            <a:r>
              <a:rPr lang="en-US">
                <a:cs typeface="Calibri Light"/>
              </a:rPr>
              <a:t>Backup Slides</a:t>
            </a:r>
            <a:endParaRPr lang="en-US"/>
          </a:p>
        </p:txBody>
      </p:sp>
      <p:sp>
        <p:nvSpPr>
          <p:cNvPr id="3" name="Text Placeholder 2">
            <a:extLst>
              <a:ext uri="{FF2B5EF4-FFF2-40B4-BE49-F238E27FC236}">
                <a16:creationId xmlns:a16="http://schemas.microsoft.com/office/drawing/2014/main" id="{AF5AAE2C-6DC4-4721-BEFB-A95F2A29BA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0555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p:txBody>
          <a:bodyPr/>
          <a:lstStyle/>
          <a:p>
            <a:r>
              <a:rPr lang="en-US"/>
              <a:t>Boom Design and Vibrational Analysis</a:t>
            </a:r>
            <a:endParaRPr lang="en-US" dirty="0"/>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p:txBody>
          <a:bodyPr/>
          <a:lstStyle/>
          <a:p>
            <a:endParaRPr lang="en-US" dirty="0"/>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307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Design Trade Studies</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7" y="1212410"/>
            <a:ext cx="12034344" cy="4645627"/>
          </a:xfrm>
        </p:spPr>
        <p:txBody>
          <a:bodyPr vert="horz" lIns="91440" tIns="45720" rIns="91440" bIns="45720" rtlCol="0" anchor="t">
            <a:normAutofit/>
          </a:bodyPr>
          <a:lstStyle/>
          <a:p>
            <a:r>
              <a:rPr lang="en-US">
                <a:cs typeface="Calibri"/>
              </a:rPr>
              <a:t>Investigated weight of boom mass vs necessary weight in order to select an adequate combination</a:t>
            </a:r>
            <a:endParaRPr lang="en-US"/>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52</a:t>
            </a:fld>
            <a:endParaRPr lang="en-US" dirty="0"/>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4" name="Picture 5" descr="A close up of a map&#10;&#10;Description generated with high confidence">
            <a:extLst>
              <a:ext uri="{FF2B5EF4-FFF2-40B4-BE49-F238E27FC236}">
                <a16:creationId xmlns:a16="http://schemas.microsoft.com/office/drawing/2014/main" id="{1F5B6994-5A72-4888-B15E-BDF4529AD250}"/>
              </a:ext>
            </a:extLst>
          </p:cNvPr>
          <p:cNvPicPr>
            <a:picLocks noChangeAspect="1"/>
          </p:cNvPicPr>
          <p:nvPr/>
        </p:nvPicPr>
        <p:blipFill>
          <a:blip r:embed="rId4"/>
          <a:stretch>
            <a:fillRect/>
          </a:stretch>
        </p:blipFill>
        <p:spPr>
          <a:xfrm>
            <a:off x="484307" y="2112593"/>
            <a:ext cx="5415419" cy="4051126"/>
          </a:xfrm>
          <a:prstGeom prst="rect">
            <a:avLst/>
          </a:prstGeom>
        </p:spPr>
      </p:pic>
      <p:pic>
        <p:nvPicPr>
          <p:cNvPr id="8" name="Picture 8" descr="A close up of a map&#10;&#10;Description generated with high confidence">
            <a:extLst>
              <a:ext uri="{FF2B5EF4-FFF2-40B4-BE49-F238E27FC236}">
                <a16:creationId xmlns:a16="http://schemas.microsoft.com/office/drawing/2014/main" id="{C973458D-FAA9-4170-A082-22EC5CB9FA74}"/>
              </a:ext>
            </a:extLst>
          </p:cNvPr>
          <p:cNvPicPr>
            <a:picLocks noChangeAspect="1"/>
          </p:cNvPicPr>
          <p:nvPr/>
        </p:nvPicPr>
        <p:blipFill>
          <a:blip r:embed="rId5"/>
          <a:stretch>
            <a:fillRect/>
          </a:stretch>
        </p:blipFill>
        <p:spPr>
          <a:xfrm>
            <a:off x="6093618" y="2162175"/>
            <a:ext cx="5303043" cy="3962399"/>
          </a:xfrm>
          <a:prstGeom prst="rect">
            <a:avLst/>
          </a:prstGeom>
        </p:spPr>
      </p:pic>
    </p:spTree>
    <p:extLst>
      <p:ext uri="{BB962C8B-B14F-4D97-AF65-F5344CB8AC3E}">
        <p14:creationId xmlns:p14="http://schemas.microsoft.com/office/powerpoint/2010/main" val="2992113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9B0DA-E9CD-4551-BEF2-8A1653325E4E}"/>
              </a:ext>
            </a:extLst>
          </p:cNvPr>
          <p:cNvSpPr>
            <a:spLocks noGrp="1"/>
          </p:cNvSpPr>
          <p:nvPr>
            <p:ph type="title"/>
          </p:nvPr>
        </p:nvSpPr>
        <p:spPr/>
        <p:txBody>
          <a:bodyPr/>
          <a:lstStyle/>
          <a:p>
            <a:r>
              <a:rPr lang="en-US">
                <a:cs typeface="Calibri Light"/>
              </a:rPr>
              <a:t>Boom Design Trade Study</a:t>
            </a:r>
            <a:endParaRPr lang="en-US"/>
          </a:p>
        </p:txBody>
      </p:sp>
      <p:pic>
        <p:nvPicPr>
          <p:cNvPr id="5" name="Picture 5" descr="A close up of a map&#10;&#10;Description generated with very high confidence">
            <a:extLst>
              <a:ext uri="{FF2B5EF4-FFF2-40B4-BE49-F238E27FC236}">
                <a16:creationId xmlns:a16="http://schemas.microsoft.com/office/drawing/2014/main" id="{A3857B3A-9BF7-4C27-8EDF-E9F284F75DA8}"/>
              </a:ext>
            </a:extLst>
          </p:cNvPr>
          <p:cNvPicPr>
            <a:picLocks noGrp="1" noChangeAspect="1"/>
          </p:cNvPicPr>
          <p:nvPr>
            <p:ph idx="1"/>
          </p:nvPr>
        </p:nvPicPr>
        <p:blipFill>
          <a:blip r:embed="rId2"/>
          <a:stretch>
            <a:fillRect/>
          </a:stretch>
        </p:blipFill>
        <p:spPr>
          <a:xfrm>
            <a:off x="4224212" y="935133"/>
            <a:ext cx="7552895" cy="5664671"/>
          </a:xfrm>
        </p:spPr>
      </p:pic>
      <p:sp>
        <p:nvSpPr>
          <p:cNvPr id="4" name="Slide Number Placeholder 3">
            <a:extLst>
              <a:ext uri="{FF2B5EF4-FFF2-40B4-BE49-F238E27FC236}">
                <a16:creationId xmlns:a16="http://schemas.microsoft.com/office/drawing/2014/main" id="{14DC5C6A-5943-4A69-84E4-74ED603CC47B}"/>
              </a:ext>
            </a:extLst>
          </p:cNvPr>
          <p:cNvSpPr>
            <a:spLocks noGrp="1"/>
          </p:cNvSpPr>
          <p:nvPr>
            <p:ph type="sldNum" sz="quarter" idx="12"/>
          </p:nvPr>
        </p:nvSpPr>
        <p:spPr/>
        <p:txBody>
          <a:bodyPr/>
          <a:lstStyle/>
          <a:p>
            <a:fld id="{48F63A3B-78C7-47BE-AE5E-E10140E04643}" type="slidenum">
              <a:rPr lang="en-US" dirty="0"/>
              <a:t>53</a:t>
            </a:fld>
            <a:endParaRPr lang="en-US"/>
          </a:p>
        </p:txBody>
      </p:sp>
      <p:sp>
        <p:nvSpPr>
          <p:cNvPr id="8" name="Content Placeholder 2">
            <a:extLst>
              <a:ext uri="{FF2B5EF4-FFF2-40B4-BE49-F238E27FC236}">
                <a16:creationId xmlns:a16="http://schemas.microsoft.com/office/drawing/2014/main" id="{8B51FB5C-F85E-4FBF-A74A-84941C413840}"/>
              </a:ext>
            </a:extLst>
          </p:cNvPr>
          <p:cNvSpPr txBox="1">
            <a:spLocks/>
          </p:cNvSpPr>
          <p:nvPr/>
        </p:nvSpPr>
        <p:spPr>
          <a:xfrm>
            <a:off x="247892" y="1327231"/>
            <a:ext cx="4226455" cy="2098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Stability modes are minimally impacted by the choice.</a:t>
            </a:r>
          </a:p>
        </p:txBody>
      </p:sp>
    </p:spTree>
    <p:extLst>
      <p:ext uri="{BB962C8B-B14F-4D97-AF65-F5344CB8AC3E}">
        <p14:creationId xmlns:p14="http://schemas.microsoft.com/office/powerpoint/2010/main" val="1672011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Design Solver</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7" y="1212410"/>
            <a:ext cx="12034344" cy="4645627"/>
          </a:xfrm>
        </p:spPr>
        <p:txBody>
          <a:bodyPr vert="horz" lIns="91440" tIns="45720" rIns="91440" bIns="45720" rtlCol="0" anchor="t">
            <a:normAutofit fontScale="77500" lnSpcReduction="20000"/>
          </a:bodyPr>
          <a:lstStyle/>
          <a:p>
            <a:r>
              <a:rPr lang="en-US">
                <a:cs typeface="Calibri"/>
              </a:rPr>
              <a:t>Using center of gravity equation, the following quadratic equation was developed, with the only unknown parameter being the boom length, L</a:t>
            </a:r>
          </a:p>
          <a:p>
            <a:endParaRPr lang="en-US">
              <a:cs typeface="Calibri"/>
            </a:endParaRPr>
          </a:p>
          <a:p>
            <a:endParaRPr lang="en-US">
              <a:cs typeface="Calibri"/>
            </a:endParaRPr>
          </a:p>
          <a:p>
            <a:pPr marL="0" indent="0">
              <a:buNone/>
            </a:pPr>
            <a:r>
              <a:rPr lang="en-US">
                <a:cs typeface="Calibri"/>
              </a:rPr>
              <a:t>where </a:t>
            </a:r>
          </a:p>
          <a:p>
            <a:pPr marL="0" indent="0" algn="ctr">
              <a:buNone/>
            </a:pPr>
            <a:r>
              <a:rPr lang="en-US">
                <a:ea typeface="+mn-lt"/>
                <a:cs typeface="+mn-lt"/>
              </a:rPr>
              <a:t>m = boom mass</a:t>
            </a:r>
          </a:p>
          <a:p>
            <a:pPr marL="0" indent="0" algn="ctr">
              <a:buNone/>
            </a:pPr>
            <a:r>
              <a:rPr lang="en-US">
                <a:ea typeface="+mn-lt"/>
                <a:cs typeface="+mn-lt"/>
              </a:rPr>
              <a:t>m</a:t>
            </a:r>
            <a:r>
              <a:rPr lang="en-US" baseline="-25000">
                <a:ea typeface="+mn-lt"/>
                <a:cs typeface="+mn-lt"/>
              </a:rPr>
              <a:t>ac</a:t>
            </a:r>
            <a:r>
              <a:rPr lang="en-US">
                <a:ea typeface="+mn-lt"/>
                <a:cs typeface="+mn-lt"/>
              </a:rPr>
              <a:t> = unballasted aircraft mass</a:t>
            </a:r>
            <a:endParaRPr lang="en-US">
              <a:cs typeface="Calibri" panose="020F0502020204030204"/>
            </a:endParaRPr>
          </a:p>
          <a:p>
            <a:pPr marL="0" indent="0" algn="ctr">
              <a:buNone/>
            </a:pPr>
            <a:r>
              <a:rPr lang="en-US">
                <a:ea typeface="+mn-lt"/>
                <a:cs typeface="+mn-lt"/>
              </a:rPr>
              <a:t>q = mass/length of dowel</a:t>
            </a:r>
            <a:endParaRPr lang="en-US"/>
          </a:p>
          <a:p>
            <a:pPr algn="ctr">
              <a:buNone/>
            </a:pPr>
            <a:r>
              <a:rPr lang="en-US">
                <a:ea typeface="+mn-lt"/>
                <a:cs typeface="+mn-lt"/>
              </a:rPr>
              <a:t>x = location of dowel's start relative to unballasted C.G.</a:t>
            </a:r>
          </a:p>
          <a:p>
            <a:pPr algn="ctr">
              <a:buNone/>
            </a:pPr>
            <a:r>
              <a:rPr lang="en-US" err="1">
                <a:ea typeface="+mn-lt"/>
                <a:cs typeface="+mn-lt"/>
              </a:rPr>
              <a:t>x</a:t>
            </a:r>
            <a:r>
              <a:rPr lang="en-US" baseline="-25000" err="1">
                <a:ea typeface="+mn-lt"/>
                <a:cs typeface="+mn-lt"/>
              </a:rPr>
              <a:t>cg</a:t>
            </a:r>
            <a:r>
              <a:rPr lang="en-US">
                <a:ea typeface="+mn-lt"/>
                <a:cs typeface="+mn-lt"/>
              </a:rPr>
              <a:t> = location of desired C.G.</a:t>
            </a:r>
            <a:endParaRPr lang="en-US"/>
          </a:p>
          <a:p>
            <a:pPr marL="0" indent="0" algn="ctr">
              <a:buNone/>
            </a:pPr>
            <a:r>
              <a:rPr lang="en-US" err="1">
                <a:ea typeface="+mn-lt"/>
                <a:cs typeface="+mn-lt"/>
              </a:rPr>
              <a:t>x</a:t>
            </a:r>
            <a:r>
              <a:rPr lang="en-US" baseline="-25000" err="1">
                <a:ea typeface="+mn-lt"/>
                <a:cs typeface="+mn-lt"/>
              </a:rPr>
              <a:t>ac</a:t>
            </a:r>
            <a:r>
              <a:rPr lang="en-US">
                <a:ea typeface="+mn-lt"/>
                <a:cs typeface="+mn-lt"/>
              </a:rPr>
              <a:t> = location of unballasted C.G.</a:t>
            </a:r>
          </a:p>
          <a:p>
            <a:pPr marL="457200" indent="-457200"/>
            <a:endParaRPr lang="en-US">
              <a:cs typeface="Calibri" panose="020F0502020204030204"/>
            </a:endParaRPr>
          </a:p>
          <a:p>
            <a:pPr marL="457200" indent="-457200"/>
            <a:r>
              <a:rPr lang="en-US">
                <a:cs typeface="Calibri" panose="020F0502020204030204"/>
              </a:rPr>
              <a:t>This equation was then solved to find the required boom length</a:t>
            </a: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54</a:t>
            </a:fld>
            <a:endParaRPr lang="en-US"/>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8" name="Picture 8" descr="A close up of a logo&#10;&#10;Description generated with very high confidence">
            <a:extLst>
              <a:ext uri="{FF2B5EF4-FFF2-40B4-BE49-F238E27FC236}">
                <a16:creationId xmlns:a16="http://schemas.microsoft.com/office/drawing/2014/main" id="{391B3E59-EBFA-47C9-AF79-FE080DD91287}"/>
              </a:ext>
            </a:extLst>
          </p:cNvPr>
          <p:cNvPicPr>
            <a:picLocks noChangeAspect="1"/>
          </p:cNvPicPr>
          <p:nvPr/>
        </p:nvPicPr>
        <p:blipFill>
          <a:blip r:embed="rId4"/>
          <a:stretch>
            <a:fillRect/>
          </a:stretch>
        </p:blipFill>
        <p:spPr>
          <a:xfrm>
            <a:off x="2653862" y="1889505"/>
            <a:ext cx="6884275" cy="651100"/>
          </a:xfrm>
          <a:prstGeom prst="rect">
            <a:avLst/>
          </a:prstGeom>
        </p:spPr>
      </p:pic>
    </p:spTree>
    <p:extLst>
      <p:ext uri="{BB962C8B-B14F-4D97-AF65-F5344CB8AC3E}">
        <p14:creationId xmlns:p14="http://schemas.microsoft.com/office/powerpoint/2010/main" val="3684876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Vibrational Analysis Formulation</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7" y="991693"/>
            <a:ext cx="12034344" cy="5722686"/>
          </a:xfrm>
        </p:spPr>
        <p:txBody>
          <a:bodyPr vert="horz" lIns="91440" tIns="45720" rIns="91440" bIns="45720" rtlCol="0" anchor="t">
            <a:normAutofit/>
          </a:bodyPr>
          <a:lstStyle/>
          <a:p>
            <a:r>
              <a:rPr lang="en-US">
                <a:cs typeface="Calibri" panose="020F0502020204030204"/>
              </a:rPr>
              <a:t>Equations of motion were found using Lagrange's equation, an energy method:</a:t>
            </a:r>
          </a:p>
          <a:p>
            <a:endParaRPr lang="en-US">
              <a:cs typeface="Calibri" panose="020F0502020204030204"/>
            </a:endParaRPr>
          </a:p>
          <a:p>
            <a:endParaRPr lang="en-US">
              <a:cs typeface="Calibri" panose="020F0502020204030204"/>
            </a:endParaRPr>
          </a:p>
          <a:p>
            <a:r>
              <a:rPr lang="en-US">
                <a:cs typeface="Calibri" panose="020F0502020204030204"/>
              </a:rPr>
              <a:t>Energies and Rayleigh's dissipation function are given by:</a:t>
            </a: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r>
              <a:rPr lang="en-US">
                <a:cs typeface="Calibri" panose="020F0502020204030204"/>
              </a:rPr>
              <a:t>And </a:t>
            </a:r>
            <a:r>
              <a:rPr lang="en-US" err="1">
                <a:cs typeface="Calibri" panose="020F0502020204030204"/>
              </a:rPr>
              <a:t>q</a:t>
            </a:r>
            <a:r>
              <a:rPr lang="en-US" baseline="-25000" err="1">
                <a:cs typeface="Calibri" panose="020F0502020204030204"/>
              </a:rPr>
              <a:t>s</a:t>
            </a:r>
            <a:r>
              <a:rPr lang="en-US">
                <a:cs typeface="Calibri" panose="020F0502020204030204"/>
              </a:rPr>
              <a:t> represents each degree of freedom:</a:t>
            </a:r>
          </a:p>
          <a:p>
            <a:endParaRPr lang="en-US">
              <a:cs typeface="Calibri" panose="020F0502020204030204"/>
            </a:endParaRP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55</a:t>
            </a:fld>
            <a:endParaRPr lang="en-US"/>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4" name="Picture 5" descr="A screenshot of a cell phone&#10;&#10;Description generated with very high confidence">
            <a:extLst>
              <a:ext uri="{FF2B5EF4-FFF2-40B4-BE49-F238E27FC236}">
                <a16:creationId xmlns:a16="http://schemas.microsoft.com/office/drawing/2014/main" id="{49942B79-7945-4F44-BBFC-F4DF2D87F526}"/>
              </a:ext>
            </a:extLst>
          </p:cNvPr>
          <p:cNvPicPr>
            <a:picLocks noChangeAspect="1"/>
          </p:cNvPicPr>
          <p:nvPr/>
        </p:nvPicPr>
        <p:blipFill>
          <a:blip r:embed="rId4"/>
          <a:stretch>
            <a:fillRect/>
          </a:stretch>
        </p:blipFill>
        <p:spPr>
          <a:xfrm>
            <a:off x="3636580" y="1515687"/>
            <a:ext cx="4918841" cy="857453"/>
          </a:xfrm>
          <a:prstGeom prst="rect">
            <a:avLst/>
          </a:prstGeom>
        </p:spPr>
      </p:pic>
      <p:pic>
        <p:nvPicPr>
          <p:cNvPr id="6" name="Picture 7" descr="A close up of a clock&#10;&#10;Description generated with high confidence">
            <a:extLst>
              <a:ext uri="{FF2B5EF4-FFF2-40B4-BE49-F238E27FC236}">
                <a16:creationId xmlns:a16="http://schemas.microsoft.com/office/drawing/2014/main" id="{8247A94D-75A4-4ACE-8A74-67391CC62DD0}"/>
              </a:ext>
            </a:extLst>
          </p:cNvPr>
          <p:cNvPicPr>
            <a:picLocks noChangeAspect="1"/>
          </p:cNvPicPr>
          <p:nvPr/>
        </p:nvPicPr>
        <p:blipFill>
          <a:blip r:embed="rId5"/>
          <a:stretch>
            <a:fillRect/>
          </a:stretch>
        </p:blipFill>
        <p:spPr>
          <a:xfrm>
            <a:off x="3547243" y="2944380"/>
            <a:ext cx="5092261" cy="748523"/>
          </a:xfrm>
          <a:prstGeom prst="rect">
            <a:avLst/>
          </a:prstGeom>
        </p:spPr>
      </p:pic>
      <p:pic>
        <p:nvPicPr>
          <p:cNvPr id="9" name="Picture 9" descr="A picture containing knife&#10;&#10;Description generated with very high confidence">
            <a:extLst>
              <a:ext uri="{FF2B5EF4-FFF2-40B4-BE49-F238E27FC236}">
                <a16:creationId xmlns:a16="http://schemas.microsoft.com/office/drawing/2014/main" id="{5D5A85D2-B136-4A2D-9278-4582EF76D05C}"/>
              </a:ext>
            </a:extLst>
          </p:cNvPr>
          <p:cNvPicPr>
            <a:picLocks noChangeAspect="1"/>
          </p:cNvPicPr>
          <p:nvPr/>
        </p:nvPicPr>
        <p:blipFill>
          <a:blip r:embed="rId6"/>
          <a:stretch>
            <a:fillRect/>
          </a:stretch>
        </p:blipFill>
        <p:spPr>
          <a:xfrm>
            <a:off x="4042228" y="3645188"/>
            <a:ext cx="3947885" cy="757794"/>
          </a:xfrm>
          <a:prstGeom prst="rect">
            <a:avLst/>
          </a:prstGeom>
        </p:spPr>
      </p:pic>
      <p:pic>
        <p:nvPicPr>
          <p:cNvPr id="13" name="Picture 13">
            <a:extLst>
              <a:ext uri="{FF2B5EF4-FFF2-40B4-BE49-F238E27FC236}">
                <a16:creationId xmlns:a16="http://schemas.microsoft.com/office/drawing/2014/main" id="{AB7727AB-E778-49A0-8895-967E5472C9BF}"/>
              </a:ext>
            </a:extLst>
          </p:cNvPr>
          <p:cNvPicPr>
            <a:picLocks noChangeAspect="1"/>
          </p:cNvPicPr>
          <p:nvPr/>
        </p:nvPicPr>
        <p:blipFill>
          <a:blip r:embed="rId7"/>
          <a:stretch>
            <a:fillRect/>
          </a:stretch>
        </p:blipFill>
        <p:spPr>
          <a:xfrm>
            <a:off x="4964074" y="6088508"/>
            <a:ext cx="990600" cy="438150"/>
          </a:xfrm>
          <a:prstGeom prst="rect">
            <a:avLst/>
          </a:prstGeom>
        </p:spPr>
      </p:pic>
      <p:pic>
        <p:nvPicPr>
          <p:cNvPr id="15" name="Picture 15">
            <a:extLst>
              <a:ext uri="{FF2B5EF4-FFF2-40B4-BE49-F238E27FC236}">
                <a16:creationId xmlns:a16="http://schemas.microsoft.com/office/drawing/2014/main" id="{8519C069-BF36-4D53-97E3-DD76577D7A35}"/>
              </a:ext>
            </a:extLst>
          </p:cNvPr>
          <p:cNvPicPr>
            <a:picLocks noChangeAspect="1"/>
          </p:cNvPicPr>
          <p:nvPr/>
        </p:nvPicPr>
        <p:blipFill>
          <a:blip r:embed="rId8"/>
          <a:stretch>
            <a:fillRect/>
          </a:stretch>
        </p:blipFill>
        <p:spPr>
          <a:xfrm>
            <a:off x="6479628" y="6091073"/>
            <a:ext cx="903890" cy="356695"/>
          </a:xfrm>
          <a:prstGeom prst="rect">
            <a:avLst/>
          </a:prstGeom>
        </p:spPr>
      </p:pic>
      <p:pic>
        <p:nvPicPr>
          <p:cNvPr id="8" name="Picture 9" descr="A close up of a logo&#10;&#10;Description generated with very high confidence">
            <a:extLst>
              <a:ext uri="{FF2B5EF4-FFF2-40B4-BE49-F238E27FC236}">
                <a16:creationId xmlns:a16="http://schemas.microsoft.com/office/drawing/2014/main" id="{503F1B19-1959-41A8-B0F4-697003438C4C}"/>
              </a:ext>
            </a:extLst>
          </p:cNvPr>
          <p:cNvPicPr>
            <a:picLocks noChangeAspect="1"/>
          </p:cNvPicPr>
          <p:nvPr/>
        </p:nvPicPr>
        <p:blipFill>
          <a:blip r:embed="rId9"/>
          <a:stretch>
            <a:fillRect/>
          </a:stretch>
        </p:blipFill>
        <p:spPr>
          <a:xfrm>
            <a:off x="3725918" y="4402218"/>
            <a:ext cx="4740165" cy="712680"/>
          </a:xfrm>
          <a:prstGeom prst="rect">
            <a:avLst/>
          </a:prstGeom>
        </p:spPr>
      </p:pic>
    </p:spTree>
    <p:extLst>
      <p:ext uri="{BB962C8B-B14F-4D97-AF65-F5344CB8AC3E}">
        <p14:creationId xmlns:p14="http://schemas.microsoft.com/office/powerpoint/2010/main" val="4085670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Equivalent Torsional Spring Constant</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7" y="991693"/>
            <a:ext cx="12034344" cy="5722686"/>
          </a:xfrm>
        </p:spPr>
        <p:txBody>
          <a:bodyPr vert="horz" lIns="91440" tIns="45720" rIns="91440" bIns="45720" rtlCol="0" anchor="t">
            <a:normAutofit/>
          </a:bodyPr>
          <a:lstStyle/>
          <a:p>
            <a:r>
              <a:rPr lang="en-US">
                <a:ea typeface="+mn-lt"/>
                <a:cs typeface="+mn-lt"/>
              </a:rPr>
              <a:t>Apply a known force at a known length, measure resulting vertical displacement and calculate k according to:</a:t>
            </a:r>
            <a:endParaRPr lang="en-US"/>
          </a:p>
          <a:p>
            <a:pPr marL="0" indent="0">
              <a:buNone/>
            </a:pP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pPr marL="0" indent="0">
              <a:buNone/>
            </a:pPr>
            <a:endParaRPr lang="en-US">
              <a:cs typeface="Calibri" panose="020F0502020204030204"/>
            </a:endParaRPr>
          </a:p>
          <a:p>
            <a:endParaRPr lang="en-US">
              <a:cs typeface="Calibri" panose="020F0502020204030204"/>
            </a:endParaRP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56</a:t>
            </a:fld>
            <a:endParaRPr lang="en-US"/>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10" name="Picture 10" descr="A picture containing object, clock&#10;&#10;Description generated with very high confidence">
            <a:extLst>
              <a:ext uri="{FF2B5EF4-FFF2-40B4-BE49-F238E27FC236}">
                <a16:creationId xmlns:a16="http://schemas.microsoft.com/office/drawing/2014/main" id="{DFB37E8D-E225-4DB5-BD03-A68FEBEC6491}"/>
              </a:ext>
            </a:extLst>
          </p:cNvPr>
          <p:cNvPicPr>
            <a:picLocks noChangeAspect="1"/>
          </p:cNvPicPr>
          <p:nvPr/>
        </p:nvPicPr>
        <p:blipFill>
          <a:blip r:embed="rId4"/>
          <a:stretch>
            <a:fillRect/>
          </a:stretch>
        </p:blipFill>
        <p:spPr>
          <a:xfrm>
            <a:off x="4699219" y="1461267"/>
            <a:ext cx="2628900" cy="971550"/>
          </a:xfrm>
          <a:prstGeom prst="rect">
            <a:avLst/>
          </a:prstGeom>
        </p:spPr>
      </p:pic>
      <p:pic>
        <p:nvPicPr>
          <p:cNvPr id="12" name="Picture 13" descr="A close up of a logo&#10;&#10;Description generated with high confidence">
            <a:extLst>
              <a:ext uri="{FF2B5EF4-FFF2-40B4-BE49-F238E27FC236}">
                <a16:creationId xmlns:a16="http://schemas.microsoft.com/office/drawing/2014/main" id="{E5586BE6-26D5-4595-81C9-ED039D5BF0AF}"/>
              </a:ext>
            </a:extLst>
          </p:cNvPr>
          <p:cNvPicPr>
            <a:picLocks noChangeAspect="1"/>
          </p:cNvPicPr>
          <p:nvPr/>
        </p:nvPicPr>
        <p:blipFill>
          <a:blip r:embed="rId5"/>
          <a:stretch>
            <a:fillRect/>
          </a:stretch>
        </p:blipFill>
        <p:spPr>
          <a:xfrm>
            <a:off x="2349063" y="2434993"/>
            <a:ext cx="7488620" cy="3974469"/>
          </a:xfrm>
          <a:prstGeom prst="rect">
            <a:avLst/>
          </a:prstGeom>
        </p:spPr>
      </p:pic>
    </p:spTree>
    <p:extLst>
      <p:ext uri="{BB962C8B-B14F-4D97-AF65-F5344CB8AC3E}">
        <p14:creationId xmlns:p14="http://schemas.microsoft.com/office/powerpoint/2010/main" val="2119310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Vibrational Analysis Initial Conditions</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7" y="991693"/>
            <a:ext cx="12034344" cy="5722686"/>
          </a:xfrm>
        </p:spPr>
        <p:txBody>
          <a:bodyPr vert="horz" lIns="91440" tIns="45720" rIns="91440" bIns="45720" rtlCol="0" anchor="t">
            <a:normAutofit/>
          </a:bodyPr>
          <a:lstStyle/>
          <a:p>
            <a:r>
              <a:rPr lang="en-US">
                <a:cs typeface="Calibri" panose="020F0502020204030204"/>
              </a:rPr>
              <a:t>In order to determine the initial displacements of the boom, the aircraft's pitch and yaw responses to both 10° perturbations and natural modes were examined</a:t>
            </a:r>
          </a:p>
          <a:p>
            <a:pPr lvl="1"/>
            <a:r>
              <a:rPr lang="en-US">
                <a:cs typeface="Calibri" panose="020F0502020204030204"/>
              </a:rPr>
              <a:t>Represents maximum expected in-flight perturbations </a:t>
            </a:r>
          </a:p>
          <a:p>
            <a:r>
              <a:rPr lang="en-US">
                <a:cs typeface="Calibri" panose="020F0502020204030204"/>
              </a:rPr>
              <a:t>The maximum pitch and yaw rates were found and converted into linear boom velocity assuming rigid body motion</a:t>
            </a:r>
          </a:p>
          <a:p>
            <a:r>
              <a:rPr lang="en-US">
                <a:cs typeface="Calibri" panose="020F0502020204030204"/>
              </a:rPr>
              <a:t>Displacements resulting from drag induced moments during these rotations then found and used as initial conditions, with an additional factor of safety of 2:</a:t>
            </a:r>
          </a:p>
          <a:p>
            <a:pPr marL="0" indent="0" algn="ctr">
              <a:buNone/>
            </a:pPr>
            <a:r>
              <a:rPr lang="en-US">
                <a:cs typeface="Calibri" panose="020F0502020204030204"/>
              </a:rPr>
              <a:t>θ</a:t>
            </a:r>
            <a:r>
              <a:rPr lang="en-US" baseline="-25000">
                <a:cs typeface="Calibri"/>
              </a:rPr>
              <a:t>1,0</a:t>
            </a:r>
            <a:r>
              <a:rPr lang="en-US">
                <a:cs typeface="Calibri" panose="020F0502020204030204"/>
              </a:rPr>
              <a:t> = </a:t>
            </a:r>
            <a:r>
              <a:rPr lang="en-US">
                <a:ea typeface="+mn-lt"/>
                <a:cs typeface="+mn-lt"/>
              </a:rPr>
              <a:t>7.6919e-4</a:t>
            </a:r>
            <a:r>
              <a:rPr lang="en-US" baseline="30000">
                <a:ea typeface="+mn-lt"/>
                <a:cs typeface="+mn-lt"/>
              </a:rPr>
              <a:t>o </a:t>
            </a:r>
          </a:p>
          <a:p>
            <a:pPr marL="0" indent="0" algn="ctr">
              <a:buNone/>
            </a:pPr>
            <a:r>
              <a:rPr lang="en-US">
                <a:ea typeface="+mn-lt"/>
                <a:cs typeface="+mn-lt"/>
              </a:rPr>
              <a:t>θ</a:t>
            </a:r>
            <a:r>
              <a:rPr lang="en-US" baseline="-25000">
                <a:ea typeface="+mn-lt"/>
                <a:cs typeface="+mn-lt"/>
              </a:rPr>
              <a:t>2,0</a:t>
            </a:r>
            <a:r>
              <a:rPr lang="en-US">
                <a:ea typeface="+mn-lt"/>
                <a:cs typeface="+mn-lt"/>
              </a:rPr>
              <a:t> = 2.0435e-4</a:t>
            </a:r>
            <a:r>
              <a:rPr lang="en-US" baseline="30000">
                <a:ea typeface="+mn-lt"/>
                <a:cs typeface="+mn-lt"/>
              </a:rPr>
              <a:t>o</a:t>
            </a:r>
            <a:endParaRPr lang="en-US" baseline="30000"/>
          </a:p>
          <a:p>
            <a:pPr marL="0" indent="0">
              <a:buNone/>
            </a:pPr>
            <a:endParaRPr lang="en-US">
              <a:cs typeface="Calibri" panose="020F0502020204030204"/>
            </a:endParaRPr>
          </a:p>
          <a:p>
            <a:endParaRPr lang="en-US">
              <a:cs typeface="Calibri" panose="020F0502020204030204"/>
            </a:endParaRPr>
          </a:p>
          <a:p>
            <a:endParaRPr lang="en-US">
              <a:cs typeface="Calibri" panose="020F0502020204030204"/>
            </a:endParaRPr>
          </a:p>
          <a:p>
            <a:pPr marL="0" indent="0">
              <a:buNone/>
            </a:pPr>
            <a:endParaRPr lang="en-US">
              <a:cs typeface="Calibri" panose="020F0502020204030204"/>
            </a:endParaRPr>
          </a:p>
          <a:p>
            <a:endParaRPr lang="en-US">
              <a:cs typeface="Calibri" panose="020F0502020204030204"/>
            </a:endParaRP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57</a:t>
            </a:fld>
            <a:endParaRPr lang="en-US"/>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658456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Vibrational Analysis Results</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8" y="1328024"/>
            <a:ext cx="6095998" cy="5722686"/>
          </a:xfrm>
        </p:spPr>
        <p:txBody>
          <a:bodyPr vert="horz" lIns="91440" tIns="45720" rIns="91440" bIns="45720" rtlCol="0" anchor="t">
            <a:normAutofit/>
          </a:bodyPr>
          <a:lstStyle/>
          <a:p>
            <a:r>
              <a:rPr lang="en-US" dirty="0">
                <a:cs typeface="Calibri" panose="020F0502020204030204"/>
              </a:rPr>
              <a:t>Lagrange's equation yields the following equations of motion:</a:t>
            </a: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r>
              <a:rPr lang="en-US" dirty="0">
                <a:cs typeface="Calibri" panose="020F0502020204030204"/>
              </a:rPr>
              <a:t>Numeric simulation produced time response plots</a:t>
            </a:r>
          </a:p>
          <a:p>
            <a:pPr marL="0" indent="0">
              <a:buNone/>
            </a:pPr>
            <a:endParaRPr lang="en-US" dirty="0">
              <a:cs typeface="Calibri" panose="020F0502020204030204"/>
            </a:endParaRPr>
          </a:p>
          <a:p>
            <a:pPr marL="0" indent="0">
              <a:buNone/>
            </a:pP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pPr marL="0" indent="0">
              <a:buNone/>
            </a:pPr>
            <a:endParaRPr lang="en-US" dirty="0">
              <a:cs typeface="Calibri" panose="020F0502020204030204"/>
            </a:endParaRPr>
          </a:p>
          <a:p>
            <a:endParaRPr lang="en-US" dirty="0">
              <a:cs typeface="Calibri" panose="020F0502020204030204"/>
            </a:endParaRP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58</a:t>
            </a:fld>
            <a:endParaRPr lang="en-US"/>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8" name="Picture 8" descr="A close up of a logo&#10;&#10;Description generated with very high confidence">
            <a:extLst>
              <a:ext uri="{FF2B5EF4-FFF2-40B4-BE49-F238E27FC236}">
                <a16:creationId xmlns:a16="http://schemas.microsoft.com/office/drawing/2014/main" id="{399F3ADC-F028-4F10-BE3A-61CBE87E4604}"/>
              </a:ext>
            </a:extLst>
          </p:cNvPr>
          <p:cNvPicPr>
            <a:picLocks noChangeAspect="1"/>
          </p:cNvPicPr>
          <p:nvPr/>
        </p:nvPicPr>
        <p:blipFill>
          <a:blip r:embed="rId4"/>
          <a:stretch>
            <a:fillRect/>
          </a:stretch>
        </p:blipFill>
        <p:spPr>
          <a:xfrm>
            <a:off x="5486401" y="1039211"/>
            <a:ext cx="6789682" cy="5094889"/>
          </a:xfrm>
          <a:prstGeom prst="rect">
            <a:avLst/>
          </a:prstGeom>
        </p:spPr>
      </p:pic>
      <p:pic>
        <p:nvPicPr>
          <p:cNvPr id="4" name="Picture 5" descr="A screenshot of a cell phone&#10;&#10;Description generated with very high confidence">
            <a:extLst>
              <a:ext uri="{FF2B5EF4-FFF2-40B4-BE49-F238E27FC236}">
                <a16:creationId xmlns:a16="http://schemas.microsoft.com/office/drawing/2014/main" id="{F512FF39-7B78-4B5D-880C-FE15D91A58EC}"/>
              </a:ext>
            </a:extLst>
          </p:cNvPr>
          <p:cNvPicPr>
            <a:picLocks noChangeAspect="1"/>
          </p:cNvPicPr>
          <p:nvPr/>
        </p:nvPicPr>
        <p:blipFill>
          <a:blip r:embed="rId5"/>
          <a:stretch>
            <a:fillRect/>
          </a:stretch>
        </p:blipFill>
        <p:spPr>
          <a:xfrm>
            <a:off x="0" y="2606800"/>
            <a:ext cx="5948855" cy="1644399"/>
          </a:xfrm>
          <a:prstGeom prst="rect">
            <a:avLst/>
          </a:prstGeom>
        </p:spPr>
      </p:pic>
    </p:spTree>
    <p:extLst>
      <p:ext uri="{BB962C8B-B14F-4D97-AF65-F5344CB8AC3E}">
        <p14:creationId xmlns:p14="http://schemas.microsoft.com/office/powerpoint/2010/main" val="1327699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Vibrational Analysis Results</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8" y="1075775"/>
            <a:ext cx="12034342" cy="625169"/>
          </a:xfrm>
        </p:spPr>
        <p:txBody>
          <a:bodyPr vert="horz" lIns="91440" tIns="45720" rIns="91440" bIns="45720" rtlCol="0" anchor="t">
            <a:normAutofit/>
          </a:bodyPr>
          <a:lstStyle/>
          <a:p>
            <a:r>
              <a:rPr lang="en-US">
                <a:cs typeface="Calibri"/>
              </a:rPr>
              <a:t>Extended time series to show (slight) effect of drag dissipation</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pPr marL="0" indent="0">
              <a:buNone/>
            </a:pPr>
            <a:endParaRPr lang="en-US">
              <a:cs typeface="Calibri"/>
            </a:endParaRPr>
          </a:p>
          <a:p>
            <a:pPr marL="0" indent="0">
              <a:buNone/>
            </a:pPr>
            <a:endParaRPr lang="en-US">
              <a:cs typeface="Calibri"/>
            </a:endParaRPr>
          </a:p>
          <a:p>
            <a:endParaRPr lang="en-US">
              <a:cs typeface="Calibri"/>
            </a:endParaRPr>
          </a:p>
          <a:p>
            <a:endParaRPr lang="en-US">
              <a:cs typeface="Calibri"/>
            </a:endParaRPr>
          </a:p>
          <a:p>
            <a:pPr marL="0" indent="0">
              <a:buNone/>
            </a:pPr>
            <a:endParaRPr lang="en-US">
              <a:cs typeface="Calibri"/>
            </a:endParaRPr>
          </a:p>
          <a:p>
            <a:endParaRPr lang="en-US">
              <a:cs typeface="Calibri"/>
            </a:endParaRP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59</a:t>
            </a:fld>
            <a:endParaRPr lang="en-US"/>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pic>
        <p:nvPicPr>
          <p:cNvPr id="4" name="Picture 7" descr="A picture containing brush&#10;&#10;Description generated with very high confidence">
            <a:extLst>
              <a:ext uri="{FF2B5EF4-FFF2-40B4-BE49-F238E27FC236}">
                <a16:creationId xmlns:a16="http://schemas.microsoft.com/office/drawing/2014/main" id="{E96FE012-9CEE-45D4-A635-87F510F2E982}"/>
              </a:ext>
            </a:extLst>
          </p:cNvPr>
          <p:cNvPicPr>
            <a:picLocks noChangeAspect="1"/>
          </p:cNvPicPr>
          <p:nvPr/>
        </p:nvPicPr>
        <p:blipFill>
          <a:blip r:embed="rId4"/>
          <a:stretch>
            <a:fillRect/>
          </a:stretch>
        </p:blipFill>
        <p:spPr>
          <a:xfrm>
            <a:off x="972207" y="1621578"/>
            <a:ext cx="10247585" cy="4928635"/>
          </a:xfrm>
          <a:prstGeom prst="rect">
            <a:avLst/>
          </a:prstGeom>
        </p:spPr>
      </p:pic>
    </p:spTree>
    <p:extLst>
      <p:ext uri="{BB962C8B-B14F-4D97-AF65-F5344CB8AC3E}">
        <p14:creationId xmlns:p14="http://schemas.microsoft.com/office/powerpoint/2010/main" val="84565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9A91-D799-4DC5-9368-488BB1F2F401}"/>
              </a:ext>
            </a:extLst>
          </p:cNvPr>
          <p:cNvSpPr>
            <a:spLocks noGrp="1"/>
          </p:cNvSpPr>
          <p:nvPr>
            <p:ph type="title"/>
          </p:nvPr>
        </p:nvSpPr>
        <p:spPr>
          <a:xfrm>
            <a:off x="124408" y="94537"/>
            <a:ext cx="10515600" cy="1419937"/>
          </a:xfrm>
        </p:spPr>
        <p:txBody>
          <a:bodyPr>
            <a:normAutofit/>
          </a:bodyPr>
          <a:lstStyle/>
          <a:p>
            <a:r>
              <a:rPr lang="en-US" dirty="0">
                <a:cs typeface="Calibri Light"/>
              </a:rPr>
              <a:t>Functional Block Diagram</a:t>
            </a:r>
            <a:br>
              <a:rPr lang="en-US" dirty="0">
                <a:cs typeface="Calibri Light"/>
              </a:rPr>
            </a:br>
            <a:r>
              <a:rPr lang="en-US" sz="3200" dirty="0">
                <a:cs typeface="Calibri Light"/>
              </a:rPr>
              <a:t>Of BUBO </a:t>
            </a:r>
            <a:r>
              <a:rPr lang="en-US" sz="3200" dirty="0" err="1">
                <a:cs typeface="Calibri Light"/>
              </a:rPr>
              <a:t>BUBO</a:t>
            </a:r>
            <a:r>
              <a:rPr lang="en-US" sz="3200" dirty="0">
                <a:cs typeface="Calibri Light"/>
              </a:rPr>
              <a:t> for Manufacturing Status Review</a:t>
            </a:r>
            <a:endParaRPr lang="en-US" dirty="0"/>
          </a:p>
        </p:txBody>
      </p:sp>
      <p:sp>
        <p:nvSpPr>
          <p:cNvPr id="3" name="Slide Number Placeholder 2">
            <a:extLst>
              <a:ext uri="{FF2B5EF4-FFF2-40B4-BE49-F238E27FC236}">
                <a16:creationId xmlns:a16="http://schemas.microsoft.com/office/drawing/2014/main" id="{55EA96C3-3A86-4FEA-BFEB-82E36C1399E6}"/>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B5EC277A-8ADB-4C65-A228-E414D1D1730D}"/>
              </a:ext>
            </a:extLst>
          </p:cNvPr>
          <p:cNvPicPr>
            <a:picLocks noChangeAspect="1"/>
          </p:cNvPicPr>
          <p:nvPr/>
        </p:nvPicPr>
        <p:blipFill rotWithShape="1">
          <a:blip r:embed="rId3">
            <a:extLst>
              <a:ext uri="{28A0092B-C50C-407E-A947-70E740481C1C}">
                <a14:useLocalDpi xmlns:a14="http://schemas.microsoft.com/office/drawing/2010/main" val="0"/>
              </a:ext>
            </a:extLst>
          </a:blip>
          <a:srcRect l="1532" r="1507"/>
          <a:stretch/>
        </p:blipFill>
        <p:spPr>
          <a:xfrm>
            <a:off x="0" y="1704349"/>
            <a:ext cx="12197516" cy="4392289"/>
          </a:xfrm>
          <a:prstGeom prst="rect">
            <a:avLst/>
          </a:prstGeom>
        </p:spPr>
      </p:pic>
      <p:pic>
        <p:nvPicPr>
          <p:cNvPr id="8" name="Google Shape;82;p15">
            <a:hlinkClick r:id="rId4" action="ppaction://hlinksldjump"/>
            <a:extLst>
              <a:ext uri="{FF2B5EF4-FFF2-40B4-BE49-F238E27FC236}">
                <a16:creationId xmlns:a16="http://schemas.microsoft.com/office/drawing/2014/main" id="{BA401DE6-392A-48B4-938A-20B65AE81438}"/>
              </a:ext>
            </a:extLst>
          </p:cNvPr>
          <p:cNvPicPr preferRelativeResize="0"/>
          <p:nvPr/>
        </p:nvPicPr>
        <p:blipFill>
          <a:blip r:embed="rId5">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4284011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a:cs typeface="Calibri Light"/>
              </a:rPr>
              <a:t>Boom Vibrational Analysis Results</a:t>
            </a:r>
            <a:endParaRPr lang="en-US"/>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2628" y="1075775"/>
            <a:ext cx="12034342" cy="5820726"/>
          </a:xfrm>
        </p:spPr>
        <p:txBody>
          <a:bodyPr vert="horz" lIns="91440" tIns="45720" rIns="91440" bIns="45720" rtlCol="0" anchor="t">
            <a:normAutofit/>
          </a:bodyPr>
          <a:lstStyle/>
          <a:p>
            <a:r>
              <a:rPr lang="en-US" dirty="0">
                <a:cs typeface="Calibri"/>
              </a:rPr>
              <a:t>Vibration oscillation frequencies:</a:t>
            </a:r>
          </a:p>
          <a:p>
            <a:pPr marL="0" indent="0" algn="ctr">
              <a:buNone/>
            </a:pPr>
            <a:r>
              <a:rPr lang="en-US" dirty="0">
                <a:ea typeface="+mn-lt"/>
                <a:cs typeface="+mn-lt"/>
              </a:rPr>
              <a:t> f</a:t>
            </a:r>
            <a:r>
              <a:rPr lang="en-US" baseline="-25000" dirty="0">
                <a:ea typeface="+mn-lt"/>
                <a:cs typeface="+mn-lt"/>
              </a:rPr>
              <a:t>1</a:t>
            </a:r>
            <a:r>
              <a:rPr lang="en-US" dirty="0">
                <a:ea typeface="+mn-lt"/>
                <a:cs typeface="+mn-lt"/>
              </a:rPr>
              <a:t> =  2.578 Hz        f</a:t>
            </a:r>
            <a:r>
              <a:rPr lang="en-US" baseline="-25000" dirty="0">
                <a:ea typeface="+mn-lt"/>
                <a:cs typeface="+mn-lt"/>
              </a:rPr>
              <a:t>2 </a:t>
            </a:r>
            <a:r>
              <a:rPr lang="en-US" dirty="0">
                <a:ea typeface="+mn-lt"/>
                <a:cs typeface="+mn-lt"/>
              </a:rPr>
              <a:t>= 2.518 Hz</a:t>
            </a:r>
          </a:p>
          <a:p>
            <a:r>
              <a:rPr lang="en-US" dirty="0">
                <a:ea typeface="+mn-lt"/>
                <a:cs typeface="+mn-lt"/>
              </a:rPr>
              <a:t>Natural frequencies of oscillatory modes:</a:t>
            </a:r>
          </a:p>
          <a:p>
            <a:pPr marL="0" indent="0" algn="ctr">
              <a:buNone/>
            </a:pPr>
            <a:r>
              <a:rPr lang="en-US" dirty="0" err="1">
                <a:ea typeface="+mn-lt"/>
                <a:cs typeface="+mn-lt"/>
              </a:rPr>
              <a:t>f</a:t>
            </a:r>
            <a:r>
              <a:rPr lang="en-US" baseline="-25000" dirty="0" err="1">
                <a:ea typeface="+mn-lt"/>
                <a:cs typeface="+mn-lt"/>
              </a:rPr>
              <a:t>long</a:t>
            </a:r>
            <a:r>
              <a:rPr lang="en-US" baseline="-25000" dirty="0">
                <a:ea typeface="+mn-lt"/>
                <a:cs typeface="+mn-lt"/>
              </a:rPr>
              <a:t> mode</a:t>
            </a:r>
            <a:r>
              <a:rPr lang="en-US" dirty="0">
                <a:ea typeface="+mn-lt"/>
                <a:cs typeface="+mn-lt"/>
              </a:rPr>
              <a:t> = 0.0787 Hz</a:t>
            </a:r>
          </a:p>
          <a:p>
            <a:pPr marL="0" indent="0" algn="ctr">
              <a:buNone/>
            </a:pPr>
            <a:r>
              <a:rPr lang="en-US" dirty="0">
                <a:ea typeface="+mn-lt"/>
                <a:cs typeface="+mn-lt"/>
              </a:rPr>
              <a:t>f</a:t>
            </a:r>
            <a:r>
              <a:rPr lang="en-US" baseline="-25000" dirty="0">
                <a:ea typeface="+mn-lt"/>
                <a:cs typeface="+mn-lt"/>
              </a:rPr>
              <a:t>lat mode</a:t>
            </a:r>
            <a:r>
              <a:rPr lang="en-US" dirty="0">
                <a:ea typeface="+mn-lt"/>
                <a:cs typeface="+mn-lt"/>
              </a:rPr>
              <a:t> = 0.653 Hz</a:t>
            </a:r>
            <a:endParaRPr lang="en-US" dirty="0">
              <a:cs typeface="Calibri" panose="020F0502020204030204"/>
            </a:endParaRPr>
          </a:p>
          <a:p>
            <a:r>
              <a:rPr lang="en-US" dirty="0">
                <a:ea typeface="+mn-lt"/>
                <a:cs typeface="+mn-lt"/>
              </a:rPr>
              <a:t>Motor frequency range:</a:t>
            </a:r>
          </a:p>
          <a:p>
            <a:pPr marL="0" indent="0" algn="ctr">
              <a:buNone/>
            </a:pPr>
            <a:r>
              <a:rPr lang="en-US" dirty="0">
                <a:ea typeface="+mn-lt"/>
                <a:cs typeface="+mn-lt"/>
              </a:rPr>
              <a:t>7,000 – 15,000 rpm ≈ 116 – 250 Hz</a:t>
            </a:r>
            <a:endParaRPr lang="en-US" dirty="0"/>
          </a:p>
          <a:p>
            <a:endParaRPr lang="en-US" dirty="0">
              <a:cs typeface="Calibri"/>
            </a:endParaRPr>
          </a:p>
          <a:p>
            <a:pPr marL="0" indent="0">
              <a:buNone/>
            </a:pPr>
            <a:endParaRPr lang="en-US" dirty="0">
              <a:cs typeface="Calibri"/>
            </a:endParaRPr>
          </a:p>
          <a:p>
            <a:pPr marL="0" indent="0" algn="ctr">
              <a:buNone/>
            </a:pPr>
            <a:r>
              <a:rPr lang="en-US" b="1" dirty="0">
                <a:cs typeface="Calibri"/>
              </a:rPr>
              <a:t>Therefore concluded resonance with the boom won't be an issue </a:t>
            </a:r>
          </a:p>
          <a:p>
            <a:pPr marL="0" indent="0" algn="ctr">
              <a:buNone/>
            </a:pPr>
            <a:endParaRPr lang="en-US" dirty="0">
              <a:cs typeface="Calibri"/>
            </a:endParaRPr>
          </a:p>
          <a:p>
            <a:pPr marL="0" indent="0" algn="ctr">
              <a:buNone/>
            </a:pPr>
            <a:endParaRPr lang="en-US" dirty="0">
              <a:cs typeface="Calibri"/>
            </a:endParaRPr>
          </a:p>
          <a:p>
            <a:pPr marL="0" indent="0" algn="ctr">
              <a:buNone/>
            </a:pPr>
            <a:endParaRPr lang="en-US" dirty="0"/>
          </a:p>
          <a:p>
            <a:endParaRPr lang="en-US" dirty="0">
              <a:cs typeface="Calibri"/>
            </a:endParaRPr>
          </a:p>
          <a:p>
            <a:pPr marL="0" indent="0" algn="ctr">
              <a:buNone/>
            </a:pPr>
            <a:endParaRPr lang="en-US" dirty="0">
              <a:cs typeface="Calibri"/>
            </a:endParaRPr>
          </a:p>
          <a:p>
            <a:pPr marL="0" indent="0" algn="ctr">
              <a:buNone/>
            </a:pPr>
            <a:endParaRPr lang="en-US" dirty="0">
              <a:cs typeface="Calibri"/>
            </a:endParaRPr>
          </a:p>
          <a:p>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pPr marL="0" indent="0">
              <a:buNone/>
            </a:pPr>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a:p>
            <a:pPr marL="0" indent="0">
              <a:buNone/>
            </a:pPr>
            <a:endParaRPr lang="en-US" dirty="0">
              <a:cs typeface="Calibri"/>
            </a:endParaRPr>
          </a:p>
          <a:p>
            <a:endParaRPr lang="en-US" dirty="0">
              <a:cs typeface="Calibri"/>
            </a:endParaRP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60</a:t>
            </a:fld>
            <a:endParaRPr lang="en-US"/>
          </a:p>
        </p:txBody>
      </p:sp>
      <p:pic>
        <p:nvPicPr>
          <p:cNvPr id="7" name="Google Shape;82;p15">
            <a:hlinkClick r:id="rId2" action="ppaction://hlinksldjump"/>
            <a:extLst>
              <a:ext uri="{FF2B5EF4-FFF2-40B4-BE49-F238E27FC236}">
                <a16:creationId xmlns:a16="http://schemas.microsoft.com/office/drawing/2014/main" id="{4D3175F4-7A17-4BD5-B8E3-B6CCF4702CE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576056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p:txBody>
          <a:bodyPr/>
          <a:lstStyle/>
          <a:p>
            <a:r>
              <a:rPr lang="en-US" dirty="0"/>
              <a:t>Thrust Testing</a:t>
            </a:r>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p:txBody>
          <a:bodyPr/>
          <a:lstStyle/>
          <a:p>
            <a:endParaRPr lang="en-US"/>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780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DBF4-5ED5-48BB-8379-A33D50136849}"/>
              </a:ext>
            </a:extLst>
          </p:cNvPr>
          <p:cNvSpPr>
            <a:spLocks noGrp="1"/>
          </p:cNvSpPr>
          <p:nvPr>
            <p:ph type="title"/>
          </p:nvPr>
        </p:nvSpPr>
        <p:spPr/>
        <p:txBody>
          <a:bodyPr/>
          <a:lstStyle/>
          <a:p>
            <a:r>
              <a:rPr lang="en-US">
                <a:ea typeface="+mj-lt"/>
                <a:cs typeface="+mj-lt"/>
              </a:rPr>
              <a:t>Propulsion Models</a:t>
            </a:r>
            <a:endParaRPr lang="en-US"/>
          </a:p>
        </p:txBody>
      </p:sp>
      <p:pic>
        <p:nvPicPr>
          <p:cNvPr id="5" name="Picture 5" descr="A close up of a map&#10;&#10;Description generated with very high confidence">
            <a:extLst>
              <a:ext uri="{FF2B5EF4-FFF2-40B4-BE49-F238E27FC236}">
                <a16:creationId xmlns:a16="http://schemas.microsoft.com/office/drawing/2014/main" id="{C9A997D3-7E26-4035-925F-8377DDDB0A55}"/>
              </a:ext>
            </a:extLst>
          </p:cNvPr>
          <p:cNvPicPr>
            <a:picLocks noGrp="1" noChangeAspect="1"/>
          </p:cNvPicPr>
          <p:nvPr>
            <p:ph idx="1"/>
          </p:nvPr>
        </p:nvPicPr>
        <p:blipFill>
          <a:blip r:embed="rId2"/>
          <a:stretch>
            <a:fillRect/>
          </a:stretch>
        </p:blipFill>
        <p:spPr>
          <a:xfrm>
            <a:off x="124408" y="1695003"/>
            <a:ext cx="11823441" cy="4537838"/>
          </a:xfrm>
        </p:spPr>
      </p:pic>
      <p:sp>
        <p:nvSpPr>
          <p:cNvPr id="4" name="Slide Number Placeholder 3">
            <a:extLst>
              <a:ext uri="{FF2B5EF4-FFF2-40B4-BE49-F238E27FC236}">
                <a16:creationId xmlns:a16="http://schemas.microsoft.com/office/drawing/2014/main" id="{826D65F3-1618-45EB-B25D-51F055C162D0}"/>
              </a:ext>
            </a:extLst>
          </p:cNvPr>
          <p:cNvSpPr>
            <a:spLocks noGrp="1"/>
          </p:cNvSpPr>
          <p:nvPr>
            <p:ph type="sldNum" sz="quarter" idx="12"/>
          </p:nvPr>
        </p:nvSpPr>
        <p:spPr/>
        <p:txBody>
          <a:bodyPr/>
          <a:lstStyle/>
          <a:p>
            <a:fld id="{48F63A3B-78C7-47BE-AE5E-E10140E04643}" type="slidenum">
              <a:rPr lang="en-US" dirty="0"/>
              <a:t>62</a:t>
            </a:fld>
            <a:endParaRPr lang="en-US"/>
          </a:p>
        </p:txBody>
      </p:sp>
    </p:spTree>
    <p:extLst>
      <p:ext uri="{BB962C8B-B14F-4D97-AF65-F5344CB8AC3E}">
        <p14:creationId xmlns:p14="http://schemas.microsoft.com/office/powerpoint/2010/main" val="3768383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3109-5315-41FC-928D-BEBA63EE2088}"/>
              </a:ext>
            </a:extLst>
          </p:cNvPr>
          <p:cNvSpPr>
            <a:spLocks noGrp="1"/>
          </p:cNvSpPr>
          <p:nvPr>
            <p:ph type="title"/>
          </p:nvPr>
        </p:nvSpPr>
        <p:spPr/>
        <p:txBody>
          <a:bodyPr/>
          <a:lstStyle/>
          <a:p>
            <a:r>
              <a:rPr lang="en-US">
                <a:cs typeface="Calibri Light"/>
              </a:rPr>
              <a:t>Propulsion Models</a:t>
            </a:r>
            <a:endParaRPr lang="en-US"/>
          </a:p>
        </p:txBody>
      </p:sp>
      <p:sp>
        <p:nvSpPr>
          <p:cNvPr id="3" name="Content Placeholder 2">
            <a:extLst>
              <a:ext uri="{FF2B5EF4-FFF2-40B4-BE49-F238E27FC236}">
                <a16:creationId xmlns:a16="http://schemas.microsoft.com/office/drawing/2014/main" id="{F48668C3-5823-4A92-8EE0-3FB0C03BF434}"/>
              </a:ext>
            </a:extLst>
          </p:cNvPr>
          <p:cNvSpPr>
            <a:spLocks noGrp="1"/>
          </p:cNvSpPr>
          <p:nvPr>
            <p:ph idx="1"/>
          </p:nvPr>
        </p:nvSpPr>
        <p:spPr>
          <a:xfrm>
            <a:off x="124408" y="1705681"/>
            <a:ext cx="5771403" cy="3446752"/>
          </a:xfrm>
        </p:spPr>
        <p:txBody>
          <a:bodyPr vert="horz" lIns="91440" tIns="45720" rIns="91440" bIns="45720" rtlCol="0" anchor="t">
            <a:normAutofit/>
          </a:bodyPr>
          <a:lstStyle/>
          <a:p>
            <a:pPr marL="0" indent="0">
              <a:buNone/>
            </a:pPr>
            <a:r>
              <a:rPr lang="en-US">
                <a:ea typeface="+mn-lt"/>
                <a:cs typeface="+mn-lt"/>
              </a:rPr>
              <a:t>Assumptions</a:t>
            </a:r>
            <a:endParaRPr lang="en-US">
              <a:cs typeface="Calibri"/>
            </a:endParaRPr>
          </a:p>
          <a:p>
            <a:r>
              <a:rPr lang="en-US">
                <a:ea typeface="+mn-lt"/>
                <a:cs typeface="+mn-lt"/>
              </a:rPr>
              <a:t>Cruise Airspeed: 14.5 m/s</a:t>
            </a:r>
            <a:endParaRPr lang="en-US"/>
          </a:p>
          <a:p>
            <a:r>
              <a:rPr lang="en-US">
                <a:ea typeface="+mn-lt"/>
                <a:cs typeface="+mn-lt"/>
              </a:rPr>
              <a:t>Stall Airspeed: 7.5 m/s</a:t>
            </a:r>
            <a:endParaRPr lang="en-US"/>
          </a:p>
          <a:p>
            <a:r>
              <a:rPr lang="en-US">
                <a:ea typeface="+mn-lt"/>
                <a:cs typeface="+mn-lt"/>
              </a:rPr>
              <a:t>Target Thrust: 10 N</a:t>
            </a:r>
            <a:endParaRPr lang="en-US"/>
          </a:p>
          <a:p>
            <a:r>
              <a:rPr lang="en-US">
                <a:ea typeface="+mn-lt"/>
                <a:cs typeface="+mn-lt"/>
              </a:rPr>
              <a:t>Maximum Thrust: 20 - 30 N</a:t>
            </a:r>
            <a:endParaRPr lang="en-US"/>
          </a:p>
          <a:p>
            <a:endParaRPr lang="en-US">
              <a:cs typeface="Calibri"/>
            </a:endParaRPr>
          </a:p>
        </p:txBody>
      </p:sp>
      <p:sp>
        <p:nvSpPr>
          <p:cNvPr id="4" name="Slide Number Placeholder 3">
            <a:extLst>
              <a:ext uri="{FF2B5EF4-FFF2-40B4-BE49-F238E27FC236}">
                <a16:creationId xmlns:a16="http://schemas.microsoft.com/office/drawing/2014/main" id="{675692ED-612C-4A90-8FFC-C0592DE5E0F4}"/>
              </a:ext>
            </a:extLst>
          </p:cNvPr>
          <p:cNvSpPr>
            <a:spLocks noGrp="1"/>
          </p:cNvSpPr>
          <p:nvPr>
            <p:ph type="sldNum" sz="quarter" idx="12"/>
          </p:nvPr>
        </p:nvSpPr>
        <p:spPr/>
        <p:txBody>
          <a:bodyPr/>
          <a:lstStyle/>
          <a:p>
            <a:fld id="{48F63A3B-78C7-47BE-AE5E-E10140E04643}" type="slidenum">
              <a:rPr lang="en-US" dirty="0"/>
              <a:t>63</a:t>
            </a:fld>
            <a:endParaRPr lang="en-US"/>
          </a:p>
        </p:txBody>
      </p:sp>
      <p:sp>
        <p:nvSpPr>
          <p:cNvPr id="5" name="TextBox 4">
            <a:extLst>
              <a:ext uri="{FF2B5EF4-FFF2-40B4-BE49-F238E27FC236}">
                <a16:creationId xmlns:a16="http://schemas.microsoft.com/office/drawing/2014/main" id="{8DDE8447-06FB-463D-AEFD-24984D799F54}"/>
              </a:ext>
            </a:extLst>
          </p:cNvPr>
          <p:cNvSpPr txBox="1"/>
          <p:nvPr/>
        </p:nvSpPr>
        <p:spPr>
          <a:xfrm>
            <a:off x="6126284" y="1085362"/>
            <a:ext cx="5234353"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Margins and Limitations</a:t>
            </a:r>
            <a:endParaRPr lang="en-US" sz="2800">
              <a:cs typeface="Calibri"/>
            </a:endParaRPr>
          </a:p>
          <a:p>
            <a:r>
              <a:rPr lang="en-US" sz="2800">
                <a:ea typeface="+mn-lt"/>
                <a:cs typeface="+mn-lt"/>
              </a:rPr>
              <a:t>•AVL Drag:</a:t>
            </a:r>
            <a:endParaRPr lang="en-US" sz="2800">
              <a:cs typeface="Calibri"/>
            </a:endParaRPr>
          </a:p>
          <a:p>
            <a:r>
              <a:rPr lang="en-US" sz="2800">
                <a:ea typeface="+mn-lt"/>
                <a:cs typeface="+mn-lt"/>
              </a:rPr>
              <a:t>•Estimated at 4 N, FoS of 2.5 is applied due to uncertainty</a:t>
            </a:r>
            <a:endParaRPr lang="en-US" sz="2800">
              <a:cs typeface="Calibri"/>
            </a:endParaRPr>
          </a:p>
          <a:p>
            <a:r>
              <a:rPr lang="en-US" sz="2800">
                <a:ea typeface="+mn-lt"/>
                <a:cs typeface="+mn-lt"/>
              </a:rPr>
              <a:t>•Accounts for air density via: </a:t>
            </a:r>
            <a:endParaRPr lang="en-US" sz="2800">
              <a:cs typeface="Calibri"/>
            </a:endParaRPr>
          </a:p>
          <a:p>
            <a:endParaRPr lang="en-US" sz="2800">
              <a:cs typeface="Calibri"/>
            </a:endParaRPr>
          </a:p>
          <a:p>
            <a:endParaRPr lang="en-US" sz="2800">
              <a:ea typeface="+mn-lt"/>
              <a:cs typeface="+mn-lt"/>
            </a:endParaRPr>
          </a:p>
          <a:p>
            <a:endParaRPr lang="en-US" sz="2800">
              <a:ea typeface="+mn-lt"/>
              <a:cs typeface="+mn-lt"/>
            </a:endParaRPr>
          </a:p>
          <a:p>
            <a:endParaRPr lang="en-US" sz="2800">
              <a:ea typeface="+mn-lt"/>
              <a:cs typeface="+mn-lt"/>
            </a:endParaRPr>
          </a:p>
          <a:p>
            <a:r>
              <a:rPr lang="en-US" sz="2800">
                <a:ea typeface="+mn-lt"/>
                <a:cs typeface="+mn-lt"/>
              </a:rPr>
              <a:t>• Does not consider changes in Reynold’s number due to altitude.</a:t>
            </a:r>
            <a:endParaRPr lang="en-US" sz="2800">
              <a:cs typeface="Calibri"/>
            </a:endParaRPr>
          </a:p>
          <a:p>
            <a:pPr algn="l"/>
            <a:endParaRPr lang="en-US">
              <a:cs typeface="Calibri"/>
            </a:endParaRPr>
          </a:p>
        </p:txBody>
      </p:sp>
      <p:pic>
        <p:nvPicPr>
          <p:cNvPr id="6" name="Picture 6" descr="A picture containing object, clock&#10;&#10;Description generated with very high confidence">
            <a:extLst>
              <a:ext uri="{FF2B5EF4-FFF2-40B4-BE49-F238E27FC236}">
                <a16:creationId xmlns:a16="http://schemas.microsoft.com/office/drawing/2014/main" id="{07FC3598-2475-4C7C-81E0-568F54F6C2CD}"/>
              </a:ext>
            </a:extLst>
          </p:cNvPr>
          <p:cNvPicPr>
            <a:picLocks noChangeAspect="1"/>
          </p:cNvPicPr>
          <p:nvPr/>
        </p:nvPicPr>
        <p:blipFill>
          <a:blip r:embed="rId2"/>
          <a:stretch>
            <a:fillRect/>
          </a:stretch>
        </p:blipFill>
        <p:spPr>
          <a:xfrm>
            <a:off x="6907823" y="3638367"/>
            <a:ext cx="2743200" cy="900113"/>
          </a:xfrm>
          <a:prstGeom prst="rect">
            <a:avLst/>
          </a:prstGeom>
        </p:spPr>
      </p:pic>
    </p:spTree>
    <p:extLst>
      <p:ext uri="{BB962C8B-B14F-4D97-AF65-F5344CB8AC3E}">
        <p14:creationId xmlns:p14="http://schemas.microsoft.com/office/powerpoint/2010/main" val="18499357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B438-A29F-4B19-A417-E1A6F6316DE6}"/>
              </a:ext>
            </a:extLst>
          </p:cNvPr>
          <p:cNvSpPr>
            <a:spLocks noGrp="1"/>
          </p:cNvSpPr>
          <p:nvPr>
            <p:ph type="title"/>
          </p:nvPr>
        </p:nvSpPr>
        <p:spPr/>
        <p:txBody>
          <a:bodyPr/>
          <a:lstStyle/>
          <a:p>
            <a:r>
              <a:rPr lang="en-US">
                <a:cs typeface="Calibri Light"/>
              </a:rPr>
              <a:t>Propulsion Model Verification</a:t>
            </a:r>
            <a:endParaRPr lang="en-US"/>
          </a:p>
        </p:txBody>
      </p:sp>
      <p:pic>
        <p:nvPicPr>
          <p:cNvPr id="5" name="Picture 5" descr="A screenshot of a cell phone screen with text&#10;&#10;Description generated with very high confidence">
            <a:extLst>
              <a:ext uri="{FF2B5EF4-FFF2-40B4-BE49-F238E27FC236}">
                <a16:creationId xmlns:a16="http://schemas.microsoft.com/office/drawing/2014/main" id="{3A67A11D-33BA-4318-B93C-CFD500989A7C}"/>
              </a:ext>
            </a:extLst>
          </p:cNvPr>
          <p:cNvPicPr>
            <a:picLocks noGrp="1" noChangeAspect="1"/>
          </p:cNvPicPr>
          <p:nvPr>
            <p:ph idx="1"/>
          </p:nvPr>
        </p:nvPicPr>
        <p:blipFill>
          <a:blip r:embed="rId2"/>
          <a:stretch>
            <a:fillRect/>
          </a:stretch>
        </p:blipFill>
        <p:spPr>
          <a:xfrm>
            <a:off x="566663" y="1080450"/>
            <a:ext cx="11056160" cy="5200328"/>
          </a:xfrm>
        </p:spPr>
      </p:pic>
      <p:sp>
        <p:nvSpPr>
          <p:cNvPr id="4" name="Slide Number Placeholder 3">
            <a:extLst>
              <a:ext uri="{FF2B5EF4-FFF2-40B4-BE49-F238E27FC236}">
                <a16:creationId xmlns:a16="http://schemas.microsoft.com/office/drawing/2014/main" id="{CA9C54B0-D19E-4D82-86A2-FE187D1F145C}"/>
              </a:ext>
            </a:extLst>
          </p:cNvPr>
          <p:cNvSpPr>
            <a:spLocks noGrp="1"/>
          </p:cNvSpPr>
          <p:nvPr>
            <p:ph type="sldNum" sz="quarter" idx="12"/>
          </p:nvPr>
        </p:nvSpPr>
        <p:spPr/>
        <p:txBody>
          <a:bodyPr/>
          <a:lstStyle/>
          <a:p>
            <a:fld id="{48F63A3B-78C7-47BE-AE5E-E10140E04643}" type="slidenum">
              <a:rPr lang="en-US" dirty="0"/>
              <a:t>64</a:t>
            </a:fld>
            <a:endParaRPr lang="en-US"/>
          </a:p>
        </p:txBody>
      </p:sp>
    </p:spTree>
    <p:extLst>
      <p:ext uri="{BB962C8B-B14F-4D97-AF65-F5344CB8AC3E}">
        <p14:creationId xmlns:p14="http://schemas.microsoft.com/office/powerpoint/2010/main" val="1507622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486C-4C74-485B-B802-FFDA41477C9D}"/>
              </a:ext>
            </a:extLst>
          </p:cNvPr>
          <p:cNvSpPr>
            <a:spLocks noGrp="1"/>
          </p:cNvSpPr>
          <p:nvPr>
            <p:ph type="title"/>
          </p:nvPr>
        </p:nvSpPr>
        <p:spPr/>
        <p:txBody>
          <a:bodyPr/>
          <a:lstStyle/>
          <a:p>
            <a:r>
              <a:rPr lang="en-US">
                <a:ea typeface="+mj-lt"/>
                <a:cs typeface="+mj-lt"/>
              </a:rPr>
              <a:t>Using Models to Aid Motor Selection</a:t>
            </a:r>
            <a:endParaRPr lang="en-US"/>
          </a:p>
        </p:txBody>
      </p:sp>
      <p:sp>
        <p:nvSpPr>
          <p:cNvPr id="3" name="Content Placeholder 2">
            <a:extLst>
              <a:ext uri="{FF2B5EF4-FFF2-40B4-BE49-F238E27FC236}">
                <a16:creationId xmlns:a16="http://schemas.microsoft.com/office/drawing/2014/main" id="{3FF16009-8ABA-4379-A585-000996406576}"/>
              </a:ext>
            </a:extLst>
          </p:cNvPr>
          <p:cNvSpPr>
            <a:spLocks noGrp="1"/>
          </p:cNvSpPr>
          <p:nvPr>
            <p:ph idx="1"/>
          </p:nvPr>
        </p:nvSpPr>
        <p:spPr>
          <a:xfrm>
            <a:off x="124408" y="1363758"/>
            <a:ext cx="5751865" cy="5200328"/>
          </a:xfrm>
        </p:spPr>
        <p:txBody>
          <a:bodyPr vert="horz" lIns="91440" tIns="45720" rIns="91440" bIns="45720" rtlCol="0" anchor="t">
            <a:normAutofit/>
          </a:bodyPr>
          <a:lstStyle/>
          <a:p>
            <a:pPr marL="0" indent="0">
              <a:buNone/>
            </a:pPr>
            <a:r>
              <a:rPr lang="en-US">
                <a:ea typeface="+mn-lt"/>
                <a:cs typeface="+mn-lt"/>
              </a:rPr>
              <a:t>General Rationale:</a:t>
            </a:r>
            <a:endParaRPr lang="en-US">
              <a:cs typeface="Calibri" panose="020F0502020204030204"/>
            </a:endParaRPr>
          </a:p>
          <a:p>
            <a:r>
              <a:rPr lang="en-US">
                <a:ea typeface="+mn-lt"/>
                <a:cs typeface="+mn-lt"/>
              </a:rPr>
              <a:t>Full throttle flight condition defines the desired max RPM.</a:t>
            </a:r>
            <a:endParaRPr lang="en-US">
              <a:cs typeface="Calibri" panose="020F0502020204030204"/>
            </a:endParaRPr>
          </a:p>
          <a:p>
            <a:r>
              <a:rPr lang="en-US">
                <a:ea typeface="+mn-lt"/>
                <a:cs typeface="+mn-lt"/>
              </a:rPr>
              <a:t>Max RPM defines Kv (In conjunction with battery voltages)</a:t>
            </a:r>
            <a:endParaRPr lang="en-US">
              <a:cs typeface="Calibri" panose="020F0502020204030204"/>
            </a:endParaRPr>
          </a:p>
          <a:p>
            <a:r>
              <a:rPr lang="en-US">
                <a:ea typeface="+mn-lt"/>
                <a:cs typeface="+mn-lt"/>
              </a:rPr>
              <a:t>Power estimates defines desired maximum motor power load.</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C343524-7999-471F-A2E4-CCACCE081B63}"/>
              </a:ext>
            </a:extLst>
          </p:cNvPr>
          <p:cNvSpPr>
            <a:spLocks noGrp="1"/>
          </p:cNvSpPr>
          <p:nvPr>
            <p:ph type="sldNum" sz="quarter" idx="12"/>
          </p:nvPr>
        </p:nvSpPr>
        <p:spPr/>
        <p:txBody>
          <a:bodyPr/>
          <a:lstStyle/>
          <a:p>
            <a:fld id="{48F63A3B-78C7-47BE-AE5E-E10140E04643}" type="slidenum">
              <a:rPr lang="en-US" dirty="0"/>
              <a:t>65</a:t>
            </a:fld>
            <a:endParaRPr lang="en-US"/>
          </a:p>
        </p:txBody>
      </p:sp>
      <p:sp>
        <p:nvSpPr>
          <p:cNvPr id="5" name="TextBox 4">
            <a:extLst>
              <a:ext uri="{FF2B5EF4-FFF2-40B4-BE49-F238E27FC236}">
                <a16:creationId xmlns:a16="http://schemas.microsoft.com/office/drawing/2014/main" id="{EAD6E58A-AD7D-4EE0-9787-F835F0832C85}"/>
              </a:ext>
            </a:extLst>
          </p:cNvPr>
          <p:cNvSpPr txBox="1"/>
          <p:nvPr/>
        </p:nvSpPr>
        <p:spPr>
          <a:xfrm>
            <a:off x="6092093" y="1363785"/>
            <a:ext cx="5644660"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ea typeface="+mn-lt"/>
                <a:cs typeface="+mn-lt"/>
              </a:rPr>
              <a:t>The Ideal Motor </a:t>
            </a:r>
            <a:r>
              <a:rPr lang="en-US" sz="1400" u="sng">
                <a:ea typeface="+mn-lt"/>
                <a:cs typeface="+mn-lt"/>
              </a:rPr>
              <a:t>(33% throttle @ cruise)</a:t>
            </a:r>
            <a:endParaRPr lang="en-US" sz="1400">
              <a:cs typeface="Calibri"/>
            </a:endParaRPr>
          </a:p>
          <a:p>
            <a:r>
              <a:rPr lang="en-US" sz="2800">
                <a:ea typeface="+mn-lt"/>
                <a:cs typeface="+mn-lt"/>
              </a:rPr>
              <a:t>1372.5 RPM/V (Kv) </a:t>
            </a:r>
            <a:endParaRPr lang="en-US" sz="2800">
              <a:cs typeface="Calibri"/>
            </a:endParaRPr>
          </a:p>
          <a:p>
            <a:r>
              <a:rPr lang="en-US" sz="2800">
                <a:ea typeface="+mn-lt"/>
                <a:cs typeface="+mn-lt"/>
              </a:rPr>
              <a:t>1390.4 W @max</a:t>
            </a:r>
            <a:endParaRPr lang="en-US" sz="2800">
              <a:cs typeface="Calibri"/>
            </a:endParaRPr>
          </a:p>
          <a:p>
            <a:r>
              <a:rPr lang="en-US" sz="2800">
                <a:ea typeface="+mn-lt"/>
                <a:cs typeface="+mn-lt"/>
              </a:rPr>
              <a:t>285.14 W @cruise</a:t>
            </a:r>
            <a:endParaRPr lang="en-US" sz="2800">
              <a:cs typeface="Calibri"/>
            </a:endParaRPr>
          </a:p>
          <a:p>
            <a:r>
              <a:rPr lang="en-US" sz="2800">
                <a:ea typeface="+mn-lt"/>
                <a:cs typeface="+mn-lt"/>
              </a:rPr>
              <a:t>125.2 A @max</a:t>
            </a:r>
            <a:endParaRPr lang="en-US" sz="2800">
              <a:cs typeface="Calibri"/>
            </a:endParaRPr>
          </a:p>
          <a:p>
            <a:endParaRPr lang="en-US" sz="2800">
              <a:ea typeface="+mn-lt"/>
              <a:cs typeface="+mn-lt"/>
            </a:endParaRPr>
          </a:p>
          <a:p>
            <a:r>
              <a:rPr lang="en-US" sz="2800" u="sng">
                <a:ea typeface="+mn-lt"/>
                <a:cs typeface="+mn-lt"/>
              </a:rPr>
              <a:t>The Ideal Motor </a:t>
            </a:r>
            <a:r>
              <a:rPr lang="en-US" sz="1400" u="sng">
                <a:ea typeface="+mn-lt"/>
                <a:cs typeface="+mn-lt"/>
              </a:rPr>
              <a:t>(50% throttle @ cruise)</a:t>
            </a:r>
            <a:endParaRPr lang="en-US" sz="1400">
              <a:cs typeface="Calibri"/>
            </a:endParaRPr>
          </a:p>
          <a:p>
            <a:r>
              <a:rPr lang="en-US" sz="2800">
                <a:ea typeface="+mn-lt"/>
                <a:cs typeface="+mn-lt"/>
              </a:rPr>
              <a:t>1156.1 RPM/V (Kv) </a:t>
            </a:r>
            <a:endParaRPr lang="en-US" sz="2800">
              <a:cs typeface="Calibri"/>
            </a:endParaRPr>
          </a:p>
          <a:p>
            <a:r>
              <a:rPr lang="en-US" sz="2800">
                <a:ea typeface="+mn-lt"/>
                <a:cs typeface="+mn-lt"/>
              </a:rPr>
              <a:t>662.64 W @max</a:t>
            </a:r>
            <a:endParaRPr lang="en-US" sz="2800">
              <a:cs typeface="Calibri"/>
            </a:endParaRPr>
          </a:p>
          <a:p>
            <a:r>
              <a:rPr lang="en-US" sz="2800">
                <a:ea typeface="+mn-lt"/>
                <a:cs typeface="+mn-lt"/>
              </a:rPr>
              <a:t>236.65 W @cruise</a:t>
            </a:r>
            <a:endParaRPr lang="en-US" sz="2800">
              <a:cs typeface="Calibri"/>
            </a:endParaRPr>
          </a:p>
          <a:p>
            <a:r>
              <a:rPr lang="en-US" sz="2800">
                <a:ea typeface="+mn-lt"/>
                <a:cs typeface="+mn-lt"/>
              </a:rPr>
              <a:t>59.7 A @max</a:t>
            </a:r>
            <a:endParaRPr lang="en-US" sz="2800"/>
          </a:p>
          <a:p>
            <a:pPr algn="l"/>
            <a:endParaRPr lang="en-US">
              <a:cs typeface="Calibri"/>
            </a:endParaRPr>
          </a:p>
        </p:txBody>
      </p:sp>
    </p:spTree>
    <p:extLst>
      <p:ext uri="{BB962C8B-B14F-4D97-AF65-F5344CB8AC3E}">
        <p14:creationId xmlns:p14="http://schemas.microsoft.com/office/powerpoint/2010/main" val="3360300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a device&#10;&#10;Description generated with high confidence">
            <a:extLst>
              <a:ext uri="{FF2B5EF4-FFF2-40B4-BE49-F238E27FC236}">
                <a16:creationId xmlns:a16="http://schemas.microsoft.com/office/drawing/2014/main" id="{162575C4-8C0B-4AE2-8B6E-3063DEB70AC9}"/>
              </a:ext>
            </a:extLst>
          </p:cNvPr>
          <p:cNvPicPr>
            <a:picLocks noChangeAspect="1"/>
          </p:cNvPicPr>
          <p:nvPr/>
        </p:nvPicPr>
        <p:blipFill>
          <a:blip r:embed="rId2"/>
          <a:stretch>
            <a:fillRect/>
          </a:stretch>
        </p:blipFill>
        <p:spPr>
          <a:xfrm>
            <a:off x="4094285" y="1333500"/>
            <a:ext cx="7784122" cy="4322884"/>
          </a:xfrm>
          <a:prstGeom prst="rect">
            <a:avLst/>
          </a:prstGeom>
        </p:spPr>
      </p:pic>
      <p:sp>
        <p:nvSpPr>
          <p:cNvPr id="2" name="Title 1">
            <a:extLst>
              <a:ext uri="{FF2B5EF4-FFF2-40B4-BE49-F238E27FC236}">
                <a16:creationId xmlns:a16="http://schemas.microsoft.com/office/drawing/2014/main" id="{9F3DC1F5-35F1-4C96-A0B8-A74802CDCB55}"/>
              </a:ext>
            </a:extLst>
          </p:cNvPr>
          <p:cNvSpPr>
            <a:spLocks noGrp="1"/>
          </p:cNvSpPr>
          <p:nvPr>
            <p:ph type="title"/>
          </p:nvPr>
        </p:nvSpPr>
        <p:spPr/>
        <p:txBody>
          <a:bodyPr/>
          <a:lstStyle/>
          <a:p>
            <a:r>
              <a:rPr lang="en-US">
                <a:cs typeface="Calibri Light"/>
              </a:rPr>
              <a:t>E-flite 25 Power 1250 Kv Motor (EFLM4025B)</a:t>
            </a:r>
            <a:endParaRPr lang="en-US"/>
          </a:p>
        </p:txBody>
      </p:sp>
      <p:sp>
        <p:nvSpPr>
          <p:cNvPr id="3" name="Content Placeholder 2">
            <a:extLst>
              <a:ext uri="{FF2B5EF4-FFF2-40B4-BE49-F238E27FC236}">
                <a16:creationId xmlns:a16="http://schemas.microsoft.com/office/drawing/2014/main" id="{8F8DE671-6C70-41C3-ACFE-DFED000B1574}"/>
              </a:ext>
            </a:extLst>
          </p:cNvPr>
          <p:cNvSpPr>
            <a:spLocks noGrp="1"/>
          </p:cNvSpPr>
          <p:nvPr>
            <p:ph idx="1"/>
          </p:nvPr>
        </p:nvSpPr>
        <p:spPr>
          <a:xfrm>
            <a:off x="124408" y="1363758"/>
            <a:ext cx="5966788" cy="5200328"/>
          </a:xfrm>
        </p:spPr>
        <p:txBody>
          <a:bodyPr vert="horz" lIns="91440" tIns="45720" rIns="91440" bIns="45720" rtlCol="0" anchor="t">
            <a:normAutofit/>
          </a:bodyPr>
          <a:lstStyle/>
          <a:p>
            <a:pPr marL="0" indent="0">
              <a:buNone/>
            </a:pPr>
            <a:r>
              <a:rPr lang="en-US">
                <a:cs typeface="Calibri"/>
              </a:rPr>
              <a:t>Specifications/Features</a:t>
            </a:r>
          </a:p>
          <a:p>
            <a:r>
              <a:rPr lang="en-US">
                <a:cs typeface="Calibri"/>
              </a:rPr>
              <a:t>1250 kV</a:t>
            </a:r>
          </a:p>
          <a:p>
            <a:r>
              <a:rPr lang="en-US">
                <a:cs typeface="Calibri"/>
              </a:rPr>
              <a:t>50 A (continuous)</a:t>
            </a:r>
          </a:p>
          <a:p>
            <a:r>
              <a:rPr lang="en-US">
                <a:cs typeface="Calibri"/>
              </a:rPr>
              <a:t>58 A (burst)</a:t>
            </a:r>
          </a:p>
          <a:p>
            <a:r>
              <a:rPr lang="en-US">
                <a:cs typeface="Calibri"/>
              </a:rPr>
              <a:t>850 W (continuous)</a:t>
            </a:r>
          </a:p>
          <a:p>
            <a:r>
              <a:rPr lang="en-US">
                <a:cs typeface="Calibri"/>
              </a:rPr>
              <a:t>183 g</a:t>
            </a:r>
          </a:p>
          <a:p>
            <a:r>
              <a:rPr lang="en-US">
                <a:cs typeface="Calibri"/>
              </a:rPr>
              <a:t>Can produce easily enough thrust to overcome drag even with 2.5 FoS. Capable of running 8-12 inch propellers, allowing for a range of flight requirements. </a:t>
            </a:r>
          </a:p>
        </p:txBody>
      </p:sp>
      <p:sp>
        <p:nvSpPr>
          <p:cNvPr id="4" name="Slide Number Placeholder 3">
            <a:extLst>
              <a:ext uri="{FF2B5EF4-FFF2-40B4-BE49-F238E27FC236}">
                <a16:creationId xmlns:a16="http://schemas.microsoft.com/office/drawing/2014/main" id="{BDF38894-B574-4F9A-884D-53290F7DFA6F}"/>
              </a:ext>
            </a:extLst>
          </p:cNvPr>
          <p:cNvSpPr>
            <a:spLocks noGrp="1"/>
          </p:cNvSpPr>
          <p:nvPr>
            <p:ph type="sldNum" sz="quarter" idx="12"/>
          </p:nvPr>
        </p:nvSpPr>
        <p:spPr/>
        <p:txBody>
          <a:bodyPr/>
          <a:lstStyle/>
          <a:p>
            <a:fld id="{48F63A3B-78C7-47BE-AE5E-E10140E04643}" type="slidenum">
              <a:rPr lang="en-US" dirty="0"/>
              <a:t>66</a:t>
            </a:fld>
            <a:endParaRPr lang="en-US"/>
          </a:p>
        </p:txBody>
      </p:sp>
    </p:spTree>
    <p:extLst>
      <p:ext uri="{BB962C8B-B14F-4D97-AF65-F5344CB8AC3E}">
        <p14:creationId xmlns:p14="http://schemas.microsoft.com/office/powerpoint/2010/main" val="4058487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p:txBody>
          <a:bodyPr/>
          <a:lstStyle/>
          <a:p>
            <a:r>
              <a:rPr lang="en-US" dirty="0"/>
              <a:t>Flight Testing</a:t>
            </a:r>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p:txBody>
          <a:bodyPr/>
          <a:lstStyle/>
          <a:p>
            <a:endParaRPr lang="en-US"/>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275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BAA3-A5F0-43AB-8D5F-5804EA7072B1}"/>
              </a:ext>
            </a:extLst>
          </p:cNvPr>
          <p:cNvSpPr>
            <a:spLocks noGrp="1"/>
          </p:cNvSpPr>
          <p:nvPr>
            <p:ph type="title"/>
          </p:nvPr>
        </p:nvSpPr>
        <p:spPr/>
        <p:txBody>
          <a:bodyPr/>
          <a:lstStyle/>
          <a:p>
            <a:r>
              <a:rPr lang="en-US">
                <a:cs typeface="Calibri Light"/>
              </a:rPr>
              <a:t>Cooper-Harper Rating Descriptions</a:t>
            </a:r>
            <a:endParaRPr lang="en-US"/>
          </a:p>
        </p:txBody>
      </p:sp>
      <p:sp>
        <p:nvSpPr>
          <p:cNvPr id="7" name="Rectangle 6">
            <a:extLst>
              <a:ext uri="{FF2B5EF4-FFF2-40B4-BE49-F238E27FC236}">
                <a16:creationId xmlns:a16="http://schemas.microsoft.com/office/drawing/2014/main" id="{25C1EF71-F26D-44F0-84AD-0479AFF4C19B}"/>
              </a:ext>
            </a:extLst>
          </p:cNvPr>
          <p:cNvSpPr/>
          <p:nvPr/>
        </p:nvSpPr>
        <p:spPr>
          <a:xfrm>
            <a:off x="117894" y="1304026"/>
            <a:ext cx="5592791" cy="2817961"/>
          </a:xfrm>
          <a:prstGeom prst="rect">
            <a:avLst/>
          </a:prstGeom>
          <a:solidFill>
            <a:srgbClr val="00F00C"/>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575E1E-8051-4437-A415-1D47CC312DAB}"/>
              </a:ext>
            </a:extLst>
          </p:cNvPr>
          <p:cNvSpPr/>
          <p:nvPr/>
        </p:nvSpPr>
        <p:spPr>
          <a:xfrm>
            <a:off x="116996" y="4121090"/>
            <a:ext cx="5592791" cy="20847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F0D26E-07F9-4F21-BA75-33CDBFC6B201}"/>
              </a:ext>
            </a:extLst>
          </p:cNvPr>
          <p:cNvSpPr/>
          <p:nvPr/>
        </p:nvSpPr>
        <p:spPr>
          <a:xfrm>
            <a:off x="5881418" y="1302230"/>
            <a:ext cx="5679055" cy="10783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0FF5D1-F4B6-45A9-BF77-A6AC9AD38935}"/>
              </a:ext>
            </a:extLst>
          </p:cNvPr>
          <p:cNvSpPr/>
          <p:nvPr/>
        </p:nvSpPr>
        <p:spPr>
          <a:xfrm>
            <a:off x="5880519" y="2379633"/>
            <a:ext cx="5679055" cy="3119885"/>
          </a:xfrm>
          <a:prstGeom prst="rect">
            <a:avLst/>
          </a:prstGeom>
          <a:solidFill>
            <a:srgbClr val="F06C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5CB0E4-F3C4-4ED0-B8FF-3CFFC909B05A}"/>
              </a:ext>
            </a:extLst>
          </p:cNvPr>
          <p:cNvSpPr/>
          <p:nvPr/>
        </p:nvSpPr>
        <p:spPr>
          <a:xfrm>
            <a:off x="5879621" y="5498621"/>
            <a:ext cx="5650301" cy="805131"/>
          </a:xfrm>
          <a:prstGeom prst="rect">
            <a:avLst/>
          </a:prstGeom>
          <a:solidFill>
            <a:srgbClr val="E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CE7F60-82B3-4D76-AAB7-F786714E6834}"/>
              </a:ext>
            </a:extLst>
          </p:cNvPr>
          <p:cNvSpPr>
            <a:spLocks noGrp="1"/>
          </p:cNvSpPr>
          <p:nvPr>
            <p:ph idx="1"/>
          </p:nvPr>
        </p:nvSpPr>
        <p:spPr>
          <a:xfrm>
            <a:off x="124408" y="1363758"/>
            <a:ext cx="5684308" cy="5200328"/>
          </a:xfrm>
          <a:ln>
            <a:noFill/>
          </a:ln>
        </p:spPr>
        <p:txBody>
          <a:bodyPr vert="horz" lIns="91440" tIns="45720" rIns="91440" bIns="45720" rtlCol="0" anchor="t">
            <a:normAutofit lnSpcReduction="10000"/>
          </a:bodyPr>
          <a:lstStyle/>
          <a:p>
            <a:r>
              <a:rPr lang="en-US">
                <a:ea typeface="+mn-lt"/>
                <a:cs typeface="+mn-lt"/>
              </a:rPr>
              <a:t>1 - Excellent, highly desirable</a:t>
            </a:r>
            <a:endParaRPr lang="en-US">
              <a:cs typeface="Calibri" panose="020F0502020204030204"/>
            </a:endParaRPr>
          </a:p>
          <a:p>
            <a:pPr lvl="1"/>
            <a:r>
              <a:rPr lang="en-US">
                <a:ea typeface="+mn-lt"/>
                <a:cs typeface="+mn-lt"/>
              </a:rPr>
              <a:t>Pilot compensation not a factor</a:t>
            </a:r>
            <a:endParaRPr lang="en-US">
              <a:cs typeface="Calibri"/>
            </a:endParaRPr>
          </a:p>
          <a:p>
            <a:r>
              <a:rPr lang="en-US">
                <a:ea typeface="+mn-lt"/>
                <a:cs typeface="+mn-lt"/>
              </a:rPr>
              <a:t>2 - Good, negligible deficiencies</a:t>
            </a:r>
            <a:endParaRPr lang="en-US">
              <a:cs typeface="Calibri"/>
            </a:endParaRPr>
          </a:p>
          <a:p>
            <a:pPr lvl="1"/>
            <a:r>
              <a:rPr lang="en-US">
                <a:ea typeface="+mn-lt"/>
                <a:cs typeface="+mn-lt"/>
              </a:rPr>
              <a:t>Pilot compensation not a factor</a:t>
            </a:r>
            <a:endParaRPr lang="en-US">
              <a:cs typeface="Calibri"/>
            </a:endParaRPr>
          </a:p>
          <a:p>
            <a:r>
              <a:rPr lang="en-US">
                <a:ea typeface="+mn-lt"/>
                <a:cs typeface="+mn-lt"/>
              </a:rPr>
              <a:t>3 - Fair, some mildly unpleasant deficiencies</a:t>
            </a:r>
            <a:endParaRPr lang="en-US">
              <a:cs typeface="Calibri"/>
            </a:endParaRPr>
          </a:p>
          <a:p>
            <a:pPr lvl="1"/>
            <a:r>
              <a:rPr lang="en-US">
                <a:ea typeface="+mn-lt"/>
                <a:cs typeface="+mn-lt"/>
              </a:rPr>
              <a:t>Minimal pilot compensation required</a:t>
            </a:r>
            <a:endParaRPr lang="en-US">
              <a:cs typeface="Calibri"/>
            </a:endParaRPr>
          </a:p>
          <a:p>
            <a:r>
              <a:rPr lang="en-US">
                <a:ea typeface="+mn-lt"/>
                <a:cs typeface="+mn-lt"/>
              </a:rPr>
              <a:t>4 - Minor but annoying deficiencies</a:t>
            </a:r>
            <a:endParaRPr lang="en-US"/>
          </a:p>
          <a:p>
            <a:pPr lvl="1"/>
            <a:r>
              <a:rPr lang="en-US">
                <a:ea typeface="+mn-lt"/>
                <a:cs typeface="+mn-lt"/>
              </a:rPr>
              <a:t>Moderate pilot compensation</a:t>
            </a:r>
            <a:endParaRPr lang="en-US">
              <a:cs typeface="Calibri"/>
            </a:endParaRPr>
          </a:p>
          <a:p>
            <a:r>
              <a:rPr lang="en-US">
                <a:ea typeface="+mn-lt"/>
                <a:cs typeface="+mn-lt"/>
              </a:rPr>
              <a:t>5 - Moderately objectionable deficiencies</a:t>
            </a:r>
            <a:endParaRPr lang="en-US"/>
          </a:p>
          <a:p>
            <a:pPr lvl="1"/>
            <a:r>
              <a:rPr lang="en-US">
                <a:ea typeface="+mn-lt"/>
                <a:cs typeface="+mn-lt"/>
              </a:rPr>
              <a:t>Considerable pilot compensation</a:t>
            </a:r>
            <a:endParaRPr lang="en-US">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D6897174-2230-4FD2-AD37-B8D1651F707B}"/>
              </a:ext>
            </a:extLst>
          </p:cNvPr>
          <p:cNvSpPr>
            <a:spLocks noGrp="1"/>
          </p:cNvSpPr>
          <p:nvPr>
            <p:ph type="sldNum" sz="quarter" idx="12"/>
          </p:nvPr>
        </p:nvSpPr>
        <p:spPr/>
        <p:txBody>
          <a:bodyPr/>
          <a:lstStyle/>
          <a:p>
            <a:fld id="{48F63A3B-78C7-47BE-AE5E-E10140E04643}" type="slidenum">
              <a:rPr lang="en-US" dirty="0"/>
              <a:t>68</a:t>
            </a:fld>
            <a:endParaRPr lang="en-US"/>
          </a:p>
        </p:txBody>
      </p:sp>
      <p:sp>
        <p:nvSpPr>
          <p:cNvPr id="6" name="Content Placeholder 2">
            <a:extLst>
              <a:ext uri="{FF2B5EF4-FFF2-40B4-BE49-F238E27FC236}">
                <a16:creationId xmlns:a16="http://schemas.microsoft.com/office/drawing/2014/main" id="{6BA359D3-6AEC-4394-97CC-7E58B5CE272B}"/>
              </a:ext>
            </a:extLst>
          </p:cNvPr>
          <p:cNvSpPr txBox="1">
            <a:spLocks/>
          </p:cNvSpPr>
          <p:nvPr/>
        </p:nvSpPr>
        <p:spPr>
          <a:xfrm>
            <a:off x="5797713" y="1300497"/>
            <a:ext cx="5727441" cy="520032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6 - Very objectionable, yet tolerable deficiencies</a:t>
            </a:r>
          </a:p>
          <a:p>
            <a:pPr lvl="1"/>
            <a:r>
              <a:rPr lang="en-US">
                <a:ea typeface="+mn-lt"/>
                <a:cs typeface="+mn-lt"/>
              </a:rPr>
              <a:t>Extensive pilot compensation</a:t>
            </a:r>
          </a:p>
          <a:p>
            <a:r>
              <a:rPr lang="en-US">
                <a:ea typeface="+mn-lt"/>
                <a:cs typeface="+mn-lt"/>
              </a:rPr>
              <a:t>7 - Major deficiencies</a:t>
            </a:r>
          </a:p>
          <a:p>
            <a:pPr lvl="1"/>
            <a:r>
              <a:rPr lang="en-US">
                <a:ea typeface="+mn-lt"/>
                <a:cs typeface="+mn-lt"/>
              </a:rPr>
              <a:t>Adequate performance not attainable with maximum tolerable pilot compensation</a:t>
            </a:r>
          </a:p>
          <a:p>
            <a:r>
              <a:rPr lang="en-US">
                <a:ea typeface="+mn-lt"/>
                <a:cs typeface="+mn-lt"/>
              </a:rPr>
              <a:t>8 - Major deficiencies</a:t>
            </a:r>
          </a:p>
          <a:p>
            <a:pPr lvl="1"/>
            <a:r>
              <a:rPr lang="en-US">
                <a:ea typeface="+mn-lt"/>
                <a:cs typeface="+mn-lt"/>
              </a:rPr>
              <a:t>Considerable pilot compensation for any control</a:t>
            </a:r>
          </a:p>
          <a:p>
            <a:r>
              <a:rPr lang="en-US">
                <a:ea typeface="+mn-lt"/>
                <a:cs typeface="+mn-lt"/>
              </a:rPr>
              <a:t>9 - Major deficiencies</a:t>
            </a:r>
          </a:p>
          <a:p>
            <a:pPr lvl="1"/>
            <a:r>
              <a:rPr lang="en-US">
                <a:ea typeface="+mn-lt"/>
                <a:cs typeface="+mn-lt"/>
              </a:rPr>
              <a:t>Intense pilot concentration required for control</a:t>
            </a:r>
          </a:p>
          <a:p>
            <a:r>
              <a:rPr lang="en-US">
                <a:ea typeface="+mn-lt"/>
                <a:cs typeface="+mn-lt"/>
              </a:rPr>
              <a:t>10 - Major deficiencies, </a:t>
            </a:r>
            <a:r>
              <a:rPr lang="en-US" err="1">
                <a:ea typeface="+mn-lt"/>
                <a:cs typeface="+mn-lt"/>
              </a:rPr>
              <a:t>unpilotable</a:t>
            </a:r>
            <a:endParaRPr lang="en-US">
              <a:ea typeface="+mn-lt"/>
              <a:cs typeface="+mn-lt"/>
            </a:endParaRPr>
          </a:p>
          <a:p>
            <a:pPr lvl="1"/>
            <a:r>
              <a:rPr lang="en-US">
                <a:ea typeface="+mn-lt"/>
                <a:cs typeface="+mn-lt"/>
              </a:rPr>
              <a:t>Control will be lost during operation</a:t>
            </a:r>
            <a:endParaRPr lang="en-US">
              <a:cs typeface="Calibri"/>
            </a:endParaRPr>
          </a:p>
        </p:txBody>
      </p:sp>
    </p:spTree>
    <p:extLst>
      <p:ext uri="{BB962C8B-B14F-4D97-AF65-F5344CB8AC3E}">
        <p14:creationId xmlns:p14="http://schemas.microsoft.com/office/powerpoint/2010/main" val="1778950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1D73-0DFD-4373-B2AD-0C214DE86513}"/>
              </a:ext>
            </a:extLst>
          </p:cNvPr>
          <p:cNvSpPr>
            <a:spLocks noGrp="1"/>
          </p:cNvSpPr>
          <p:nvPr>
            <p:ph type="title"/>
          </p:nvPr>
        </p:nvSpPr>
        <p:spPr/>
        <p:txBody>
          <a:bodyPr/>
          <a:lstStyle/>
          <a:p>
            <a:r>
              <a:rPr lang="en-US"/>
              <a:t>Flight Checkout</a:t>
            </a:r>
          </a:p>
        </p:txBody>
      </p:sp>
      <p:sp>
        <p:nvSpPr>
          <p:cNvPr id="3" name="Content Placeholder 2">
            <a:extLst>
              <a:ext uri="{FF2B5EF4-FFF2-40B4-BE49-F238E27FC236}">
                <a16:creationId xmlns:a16="http://schemas.microsoft.com/office/drawing/2014/main" id="{16B15597-C733-420B-8826-F46D0F367705}"/>
              </a:ext>
            </a:extLst>
          </p:cNvPr>
          <p:cNvSpPr>
            <a:spLocks noGrp="1"/>
          </p:cNvSpPr>
          <p:nvPr>
            <p:ph idx="1"/>
          </p:nvPr>
        </p:nvSpPr>
        <p:spPr>
          <a:xfrm>
            <a:off x="124408" y="1363758"/>
            <a:ext cx="7488471" cy="5200328"/>
          </a:xfrm>
        </p:spPr>
        <p:txBody>
          <a:bodyPr vert="horz" lIns="91440" tIns="45720" rIns="91440" bIns="45720" rtlCol="0" anchor="t">
            <a:normAutofit/>
          </a:bodyPr>
          <a:lstStyle/>
          <a:p>
            <a:r>
              <a:rPr lang="en-US" dirty="0">
                <a:cs typeface="Calibri"/>
              </a:rPr>
              <a:t>Steps to BUBO flight testing:</a:t>
            </a:r>
          </a:p>
          <a:p>
            <a:pPr lvl="1"/>
            <a:r>
              <a:rPr lang="en-US" dirty="0">
                <a:cs typeface="Calibri"/>
              </a:rPr>
              <a:t>Flight Director Dan Hesselius requires proof of piloting ability</a:t>
            </a:r>
          </a:p>
          <a:p>
            <a:pPr lvl="1"/>
            <a:r>
              <a:rPr lang="en-US" dirty="0">
                <a:cs typeface="Calibri"/>
              </a:rPr>
              <a:t>Wants to see piloting of a fast, difficult to control aircraft</a:t>
            </a:r>
          </a:p>
          <a:p>
            <a:pPr lvl="2"/>
            <a:r>
              <a:rPr lang="en-US" dirty="0">
                <a:cs typeface="Calibri"/>
              </a:rPr>
              <a:t>Built ducted fan, elevon-only jet to fulfill requirements</a:t>
            </a:r>
          </a:p>
          <a:p>
            <a:pPr lvl="2"/>
            <a:r>
              <a:rPr lang="en-US" dirty="0">
                <a:cs typeface="Calibri"/>
              </a:rPr>
              <a:t>Shares control setup with BUBO</a:t>
            </a:r>
          </a:p>
          <a:p>
            <a:r>
              <a:rPr lang="en-US" dirty="0">
                <a:cs typeface="Calibri"/>
              </a:rPr>
              <a:t>Flight checkout scheduled</a:t>
            </a:r>
          </a:p>
          <a:p>
            <a:r>
              <a:rPr lang="en-US" dirty="0">
                <a:cs typeface="Calibri"/>
              </a:rPr>
              <a:t>Another step:</a:t>
            </a:r>
            <a:endParaRPr lang="en-US" dirty="0">
              <a:ea typeface="+mn-lt"/>
              <a:cs typeface="+mn-lt"/>
            </a:endParaRPr>
          </a:p>
          <a:p>
            <a:pPr lvl="1" indent="-457200"/>
            <a:r>
              <a:rPr lang="en-US" dirty="0">
                <a:ea typeface="+mn-lt"/>
                <a:cs typeface="+mn-lt"/>
              </a:rPr>
              <a:t>MSR Goal: Will acquire one FAA </a:t>
            </a:r>
            <a:r>
              <a:rPr lang="en-US" dirty="0" err="1">
                <a:ea typeface="+mn-lt"/>
                <a:cs typeface="+mn-lt"/>
              </a:rPr>
              <a:t>sUAS</a:t>
            </a:r>
            <a:r>
              <a:rPr lang="en-US" dirty="0">
                <a:ea typeface="+mn-lt"/>
                <a:cs typeface="+mn-lt"/>
              </a:rPr>
              <a:t> Registration Number to use on test airframes.</a:t>
            </a:r>
          </a:p>
          <a:p>
            <a:pPr lvl="2"/>
            <a:r>
              <a:rPr lang="en-US" dirty="0">
                <a:ea typeface="+mn-lt"/>
                <a:cs typeface="+mn-lt"/>
              </a:rPr>
              <a:t>Must wait for Temp License before applying --&gt; still pending</a:t>
            </a:r>
          </a:p>
        </p:txBody>
      </p:sp>
      <p:sp>
        <p:nvSpPr>
          <p:cNvPr id="4" name="Slide Number Placeholder 3">
            <a:extLst>
              <a:ext uri="{FF2B5EF4-FFF2-40B4-BE49-F238E27FC236}">
                <a16:creationId xmlns:a16="http://schemas.microsoft.com/office/drawing/2014/main" id="{C61D0901-F435-4CBF-93F0-E1B6940B18BF}"/>
              </a:ext>
            </a:extLst>
          </p:cNvPr>
          <p:cNvSpPr>
            <a:spLocks noGrp="1"/>
          </p:cNvSpPr>
          <p:nvPr>
            <p:ph type="sldNum" sz="quarter" idx="12"/>
          </p:nvPr>
        </p:nvSpPr>
        <p:spPr/>
        <p:txBody>
          <a:bodyPr/>
          <a:lstStyle/>
          <a:p>
            <a:fld id="{48F63A3B-78C7-47BE-AE5E-E10140E04643}" type="slidenum">
              <a:rPr lang="en-US" smtClean="0"/>
              <a:t>69</a:t>
            </a:fld>
            <a:endParaRPr lang="en-US"/>
          </a:p>
        </p:txBody>
      </p:sp>
      <p:pic>
        <p:nvPicPr>
          <p:cNvPr id="5" name="Picture 5" descr="A picture containing table, indoor, building, sitting&#10;&#10;Description generated with very high confidence">
            <a:extLst>
              <a:ext uri="{FF2B5EF4-FFF2-40B4-BE49-F238E27FC236}">
                <a16:creationId xmlns:a16="http://schemas.microsoft.com/office/drawing/2014/main" id="{29EBFA73-E145-4FF4-A784-C330FEE5F691}"/>
              </a:ext>
            </a:extLst>
          </p:cNvPr>
          <p:cNvPicPr>
            <a:picLocks noChangeAspect="1"/>
          </p:cNvPicPr>
          <p:nvPr/>
        </p:nvPicPr>
        <p:blipFill>
          <a:blip r:embed="rId2"/>
          <a:stretch>
            <a:fillRect/>
          </a:stretch>
        </p:blipFill>
        <p:spPr>
          <a:xfrm>
            <a:off x="7298267" y="2397873"/>
            <a:ext cx="4716378" cy="2841187"/>
          </a:xfrm>
          <a:prstGeom prst="rect">
            <a:avLst/>
          </a:prstGeom>
        </p:spPr>
      </p:pic>
    </p:spTree>
    <p:extLst>
      <p:ext uri="{BB962C8B-B14F-4D97-AF65-F5344CB8AC3E}">
        <p14:creationId xmlns:p14="http://schemas.microsoft.com/office/powerpoint/2010/main" val="300490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16FFE-99D5-4E11-8BD2-7A75E50D2870}"/>
              </a:ext>
            </a:extLst>
          </p:cNvPr>
          <p:cNvSpPr>
            <a:spLocks noGrp="1"/>
          </p:cNvSpPr>
          <p:nvPr>
            <p:ph type="title"/>
          </p:nvPr>
        </p:nvSpPr>
        <p:spPr/>
        <p:txBody>
          <a:bodyPr/>
          <a:lstStyle/>
          <a:p>
            <a:r>
              <a:rPr lang="en-US">
                <a:cs typeface="Calibri Light"/>
              </a:rPr>
              <a:t>Critical Project Elements</a:t>
            </a:r>
            <a:endParaRPr lang="en-US"/>
          </a:p>
        </p:txBody>
      </p:sp>
      <p:sp>
        <p:nvSpPr>
          <p:cNvPr id="3" name="Slide Number Placeholder 2">
            <a:extLst>
              <a:ext uri="{FF2B5EF4-FFF2-40B4-BE49-F238E27FC236}">
                <a16:creationId xmlns:a16="http://schemas.microsoft.com/office/drawing/2014/main" id="{6A3D1471-7783-44A5-B25E-30C5C7E15905}"/>
              </a:ext>
            </a:extLst>
          </p:cNvPr>
          <p:cNvSpPr>
            <a:spLocks noGrp="1"/>
          </p:cNvSpPr>
          <p:nvPr>
            <p:ph type="sldNum" sz="quarter" idx="12"/>
          </p:nvPr>
        </p:nvSpPr>
        <p:spPr/>
        <p:txBody>
          <a:bodyPr/>
          <a:lstStyle/>
          <a:p>
            <a:fld id="{48F63A3B-78C7-47BE-AE5E-E10140E04643}" type="slidenum">
              <a:rPr lang="en-US" smtClean="0"/>
              <a:t>7</a:t>
            </a:fld>
            <a:endParaRPr lang="en-US"/>
          </a:p>
        </p:txBody>
      </p:sp>
      <p:pic>
        <p:nvPicPr>
          <p:cNvPr id="57" name="Google Shape;164;p25">
            <a:extLst>
              <a:ext uri="{FF2B5EF4-FFF2-40B4-BE49-F238E27FC236}">
                <a16:creationId xmlns:a16="http://schemas.microsoft.com/office/drawing/2014/main" id="{F45587B4-01ED-4800-A317-11FFD988B6A1}"/>
              </a:ext>
            </a:extLst>
          </p:cNvPr>
          <p:cNvPicPr preferRelativeResize="0"/>
          <p:nvPr/>
        </p:nvPicPr>
        <p:blipFill>
          <a:blip r:embed="rId2">
            <a:alphaModFix/>
          </a:blip>
          <a:stretch>
            <a:fillRect/>
          </a:stretch>
        </p:blipFill>
        <p:spPr>
          <a:xfrm>
            <a:off x="5595154" y="979713"/>
            <a:ext cx="1060720" cy="1006538"/>
          </a:xfrm>
          <a:prstGeom prst="rect">
            <a:avLst/>
          </a:prstGeom>
          <a:noFill/>
          <a:ln>
            <a:noFill/>
          </a:ln>
        </p:spPr>
      </p:pic>
      <p:sp>
        <p:nvSpPr>
          <p:cNvPr id="58" name="Google Shape;165;p25">
            <a:extLst>
              <a:ext uri="{FF2B5EF4-FFF2-40B4-BE49-F238E27FC236}">
                <a16:creationId xmlns:a16="http://schemas.microsoft.com/office/drawing/2014/main" id="{E642C8D7-4CEF-463E-A835-0492EE32FDD3}"/>
              </a:ext>
            </a:extLst>
          </p:cNvPr>
          <p:cNvSpPr/>
          <p:nvPr/>
        </p:nvSpPr>
        <p:spPr>
          <a:xfrm>
            <a:off x="515171" y="2289155"/>
            <a:ext cx="1659911" cy="661067"/>
          </a:xfrm>
          <a:prstGeom prst="roundRect">
            <a:avLst>
              <a:gd name="adj" fmla="val 16667"/>
            </a:avLst>
          </a:prstGeom>
          <a:solidFill>
            <a:srgbClr val="43434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rPr>
              <a:t>Aerodynamics</a:t>
            </a:r>
            <a:endParaRPr sz="1400" b="1">
              <a:solidFill>
                <a:srgbClr val="FFFFFF"/>
              </a:solidFill>
            </a:endParaRPr>
          </a:p>
        </p:txBody>
      </p:sp>
      <p:sp>
        <p:nvSpPr>
          <p:cNvPr id="59" name="Google Shape;166;p25">
            <a:extLst>
              <a:ext uri="{FF2B5EF4-FFF2-40B4-BE49-F238E27FC236}">
                <a16:creationId xmlns:a16="http://schemas.microsoft.com/office/drawing/2014/main" id="{F794A60B-8961-42FC-94EF-97B00C33FE50}"/>
              </a:ext>
            </a:extLst>
          </p:cNvPr>
          <p:cNvSpPr/>
          <p:nvPr/>
        </p:nvSpPr>
        <p:spPr>
          <a:xfrm>
            <a:off x="10075971" y="2292136"/>
            <a:ext cx="1600857" cy="661067"/>
          </a:xfrm>
          <a:prstGeom prst="roundRect">
            <a:avLst>
              <a:gd name="adj" fmla="val 16667"/>
            </a:avLst>
          </a:prstGeom>
          <a:solidFill>
            <a:srgbClr val="43434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rPr>
              <a:t>Structures</a:t>
            </a:r>
            <a:endParaRPr sz="1400" b="1">
              <a:solidFill>
                <a:srgbClr val="FFFFFF"/>
              </a:solidFill>
            </a:endParaRPr>
          </a:p>
        </p:txBody>
      </p:sp>
      <p:sp>
        <p:nvSpPr>
          <p:cNvPr id="60" name="Google Shape;167;p25">
            <a:extLst>
              <a:ext uri="{FF2B5EF4-FFF2-40B4-BE49-F238E27FC236}">
                <a16:creationId xmlns:a16="http://schemas.microsoft.com/office/drawing/2014/main" id="{FE0D26B8-57A8-40A3-9E9B-B74E566002F7}"/>
              </a:ext>
            </a:extLst>
          </p:cNvPr>
          <p:cNvSpPr/>
          <p:nvPr/>
        </p:nvSpPr>
        <p:spPr>
          <a:xfrm>
            <a:off x="8175619" y="2292136"/>
            <a:ext cx="1600857" cy="661067"/>
          </a:xfrm>
          <a:prstGeom prst="roundRect">
            <a:avLst>
              <a:gd name="adj" fmla="val 16667"/>
            </a:avLst>
          </a:prstGeom>
          <a:solidFill>
            <a:srgbClr val="43434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rPr>
              <a:t>FADS</a:t>
            </a:r>
            <a:endParaRPr sz="1400" b="1">
              <a:solidFill>
                <a:srgbClr val="FFFFFF"/>
              </a:solidFill>
            </a:endParaRPr>
          </a:p>
        </p:txBody>
      </p:sp>
      <p:sp>
        <p:nvSpPr>
          <p:cNvPr id="61" name="Google Shape;168;p25">
            <a:extLst>
              <a:ext uri="{FF2B5EF4-FFF2-40B4-BE49-F238E27FC236}">
                <a16:creationId xmlns:a16="http://schemas.microsoft.com/office/drawing/2014/main" id="{191A50B6-C3FB-402B-9038-C692B6CF2D0E}"/>
              </a:ext>
            </a:extLst>
          </p:cNvPr>
          <p:cNvSpPr/>
          <p:nvPr/>
        </p:nvSpPr>
        <p:spPr>
          <a:xfrm>
            <a:off x="6275267" y="2292136"/>
            <a:ext cx="1600857" cy="661067"/>
          </a:xfrm>
          <a:prstGeom prst="roundRect">
            <a:avLst>
              <a:gd name="adj" fmla="val 16667"/>
            </a:avLst>
          </a:prstGeom>
          <a:solidFill>
            <a:srgbClr val="43434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rPr>
              <a:t>Propulsion</a:t>
            </a:r>
            <a:endParaRPr sz="1400" b="1">
              <a:solidFill>
                <a:srgbClr val="FFFFFF"/>
              </a:solidFill>
            </a:endParaRPr>
          </a:p>
        </p:txBody>
      </p:sp>
      <p:sp>
        <p:nvSpPr>
          <p:cNvPr id="62" name="Google Shape;169;p25">
            <a:extLst>
              <a:ext uri="{FF2B5EF4-FFF2-40B4-BE49-F238E27FC236}">
                <a16:creationId xmlns:a16="http://schemas.microsoft.com/office/drawing/2014/main" id="{FD67D1F4-8B5B-471E-8384-E093A87B1DDF}"/>
              </a:ext>
            </a:extLst>
          </p:cNvPr>
          <p:cNvSpPr/>
          <p:nvPr/>
        </p:nvSpPr>
        <p:spPr>
          <a:xfrm>
            <a:off x="4374914" y="2292136"/>
            <a:ext cx="1600857" cy="661067"/>
          </a:xfrm>
          <a:prstGeom prst="roundRect">
            <a:avLst>
              <a:gd name="adj" fmla="val 16667"/>
            </a:avLst>
          </a:prstGeom>
          <a:solidFill>
            <a:srgbClr val="43434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rPr>
              <a:t>Power</a:t>
            </a:r>
            <a:endParaRPr sz="1400" b="1">
              <a:solidFill>
                <a:srgbClr val="FFFFFF"/>
              </a:solidFill>
            </a:endParaRPr>
          </a:p>
        </p:txBody>
      </p:sp>
      <p:sp>
        <p:nvSpPr>
          <p:cNvPr id="63" name="Google Shape;170;p25">
            <a:extLst>
              <a:ext uri="{FF2B5EF4-FFF2-40B4-BE49-F238E27FC236}">
                <a16:creationId xmlns:a16="http://schemas.microsoft.com/office/drawing/2014/main" id="{0C5FC62C-DB47-47AB-8188-E9BED8720415}"/>
              </a:ext>
            </a:extLst>
          </p:cNvPr>
          <p:cNvSpPr/>
          <p:nvPr/>
        </p:nvSpPr>
        <p:spPr>
          <a:xfrm>
            <a:off x="544682" y="3194054"/>
            <a:ext cx="1600857" cy="661067"/>
          </a:xfrm>
          <a:prstGeom prst="roundRect">
            <a:avLst>
              <a:gd name="adj" fmla="val 16667"/>
            </a:avLst>
          </a:prstGeom>
          <a:solidFill>
            <a:srgbClr val="CFB87C"/>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t>Configuration</a:t>
            </a:r>
            <a:endParaRPr sz="1400" dirty="0"/>
          </a:p>
        </p:txBody>
      </p:sp>
      <p:sp>
        <p:nvSpPr>
          <p:cNvPr id="64" name="Google Shape;171;p25">
            <a:extLst>
              <a:ext uri="{FF2B5EF4-FFF2-40B4-BE49-F238E27FC236}">
                <a16:creationId xmlns:a16="http://schemas.microsoft.com/office/drawing/2014/main" id="{C55203DE-8B4D-4085-A6EC-738474C2EB07}"/>
              </a:ext>
            </a:extLst>
          </p:cNvPr>
          <p:cNvSpPr/>
          <p:nvPr/>
        </p:nvSpPr>
        <p:spPr>
          <a:xfrm>
            <a:off x="544682" y="4098232"/>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Stability</a:t>
            </a:r>
            <a:endParaRPr sz="1400"/>
          </a:p>
        </p:txBody>
      </p:sp>
      <p:sp>
        <p:nvSpPr>
          <p:cNvPr id="65" name="Google Shape;172;p25">
            <a:extLst>
              <a:ext uri="{FF2B5EF4-FFF2-40B4-BE49-F238E27FC236}">
                <a16:creationId xmlns:a16="http://schemas.microsoft.com/office/drawing/2014/main" id="{62FF932A-5708-4707-8075-D39E9EB25C54}"/>
              </a:ext>
            </a:extLst>
          </p:cNvPr>
          <p:cNvSpPr/>
          <p:nvPr/>
        </p:nvSpPr>
        <p:spPr>
          <a:xfrm>
            <a:off x="544283" y="5002041"/>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Flight Performance</a:t>
            </a:r>
            <a:endParaRPr sz="1400"/>
          </a:p>
        </p:txBody>
      </p:sp>
      <p:cxnSp>
        <p:nvCxnSpPr>
          <p:cNvPr id="66" name="Google Shape;173;p25">
            <a:extLst>
              <a:ext uri="{FF2B5EF4-FFF2-40B4-BE49-F238E27FC236}">
                <a16:creationId xmlns:a16="http://schemas.microsoft.com/office/drawing/2014/main" id="{F155E15B-DB71-4E92-9297-6CF64488F1A3}"/>
              </a:ext>
            </a:extLst>
          </p:cNvPr>
          <p:cNvCxnSpPr>
            <a:stCxn id="58" idx="2"/>
            <a:endCxn id="63" idx="0"/>
          </p:cNvCxnSpPr>
          <p:nvPr/>
        </p:nvCxnSpPr>
        <p:spPr>
          <a:xfrm rot="16200000" flipH="1">
            <a:off x="1223559" y="3071790"/>
            <a:ext cx="243932" cy="798"/>
          </a:xfrm>
          <a:prstGeom prst="bentConnector3">
            <a:avLst>
              <a:gd name="adj1" fmla="val 49979"/>
            </a:avLst>
          </a:prstGeom>
          <a:noFill/>
          <a:ln w="9525" cap="flat" cmpd="sng">
            <a:solidFill>
              <a:schemeClr val="dk2"/>
            </a:solidFill>
            <a:prstDash val="solid"/>
            <a:round/>
            <a:headEnd type="none" w="med" len="med"/>
            <a:tailEnd type="none" w="med" len="med"/>
          </a:ln>
        </p:spPr>
      </p:cxnSp>
      <p:cxnSp>
        <p:nvCxnSpPr>
          <p:cNvPr id="67" name="Google Shape;174;p25">
            <a:extLst>
              <a:ext uri="{FF2B5EF4-FFF2-40B4-BE49-F238E27FC236}">
                <a16:creationId xmlns:a16="http://schemas.microsoft.com/office/drawing/2014/main" id="{607D546A-58B1-4C68-9489-A357621D1936}"/>
              </a:ext>
            </a:extLst>
          </p:cNvPr>
          <p:cNvCxnSpPr>
            <a:cxnSpLocks/>
            <a:endCxn id="64" idx="0"/>
          </p:cNvCxnSpPr>
          <p:nvPr/>
        </p:nvCxnSpPr>
        <p:spPr>
          <a:xfrm rot="16200000" flipH="1">
            <a:off x="1223549" y="3976671"/>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68" name="Google Shape;175;p25">
            <a:extLst>
              <a:ext uri="{FF2B5EF4-FFF2-40B4-BE49-F238E27FC236}">
                <a16:creationId xmlns:a16="http://schemas.microsoft.com/office/drawing/2014/main" id="{335AFAA4-1602-476E-9698-892D68B425A7}"/>
              </a:ext>
            </a:extLst>
          </p:cNvPr>
          <p:cNvCxnSpPr>
            <a:cxnSpLocks/>
            <a:stCxn id="64" idx="2"/>
            <a:endCxn id="65" idx="0"/>
          </p:cNvCxnSpPr>
          <p:nvPr/>
        </p:nvCxnSpPr>
        <p:spPr>
          <a:xfrm rot="16200000" flipH="1">
            <a:off x="1224146" y="4880263"/>
            <a:ext cx="242727" cy="798"/>
          </a:xfrm>
          <a:prstGeom prst="bentConnector3">
            <a:avLst>
              <a:gd name="adj1" fmla="val 50003"/>
            </a:avLst>
          </a:prstGeom>
          <a:noFill/>
          <a:ln w="9525" cap="flat" cmpd="sng">
            <a:solidFill>
              <a:schemeClr val="dk2"/>
            </a:solidFill>
            <a:prstDash val="solid"/>
            <a:round/>
            <a:headEnd type="none" w="med" len="med"/>
            <a:tailEnd type="none" w="med" len="med"/>
          </a:ln>
        </p:spPr>
      </p:cxnSp>
      <p:cxnSp>
        <p:nvCxnSpPr>
          <p:cNvPr id="69" name="Google Shape;176;p25">
            <a:extLst>
              <a:ext uri="{FF2B5EF4-FFF2-40B4-BE49-F238E27FC236}">
                <a16:creationId xmlns:a16="http://schemas.microsoft.com/office/drawing/2014/main" id="{57603E81-ABDE-471E-A531-78A97C489454}"/>
              </a:ext>
            </a:extLst>
          </p:cNvPr>
          <p:cNvCxnSpPr>
            <a:stCxn id="57" idx="3"/>
            <a:endCxn id="59" idx="0"/>
          </p:cNvCxnSpPr>
          <p:nvPr/>
        </p:nvCxnSpPr>
        <p:spPr>
          <a:xfrm>
            <a:off x="6655875" y="1482981"/>
            <a:ext cx="4220404" cy="808953"/>
          </a:xfrm>
          <a:prstGeom prst="bentConnector2">
            <a:avLst/>
          </a:prstGeom>
          <a:noFill/>
          <a:ln w="9525" cap="flat" cmpd="sng">
            <a:solidFill>
              <a:schemeClr val="dk2"/>
            </a:solidFill>
            <a:prstDash val="solid"/>
            <a:round/>
            <a:headEnd type="none" w="med" len="med"/>
            <a:tailEnd type="none" w="med" len="med"/>
          </a:ln>
        </p:spPr>
      </p:cxnSp>
      <p:cxnSp>
        <p:nvCxnSpPr>
          <p:cNvPr id="70" name="Google Shape;177;p25">
            <a:extLst>
              <a:ext uri="{FF2B5EF4-FFF2-40B4-BE49-F238E27FC236}">
                <a16:creationId xmlns:a16="http://schemas.microsoft.com/office/drawing/2014/main" id="{F456ADFD-9A77-45EC-AE73-B5DB41C950DE}"/>
              </a:ext>
            </a:extLst>
          </p:cNvPr>
          <p:cNvCxnSpPr>
            <a:stCxn id="62" idx="0"/>
            <a:endCxn id="57" idx="2"/>
          </p:cNvCxnSpPr>
          <p:nvPr/>
        </p:nvCxnSpPr>
        <p:spPr>
          <a:xfrm rot="16200000">
            <a:off x="5497463" y="1664196"/>
            <a:ext cx="305819" cy="950060"/>
          </a:xfrm>
          <a:prstGeom prst="bentConnector3">
            <a:avLst>
              <a:gd name="adj1" fmla="val 50011"/>
            </a:avLst>
          </a:prstGeom>
          <a:noFill/>
          <a:ln w="9525" cap="flat" cmpd="sng">
            <a:solidFill>
              <a:schemeClr val="dk2"/>
            </a:solidFill>
            <a:prstDash val="solid"/>
            <a:round/>
            <a:headEnd type="none" w="med" len="med"/>
            <a:tailEnd type="none" w="med" len="med"/>
          </a:ln>
        </p:spPr>
      </p:cxnSp>
      <p:cxnSp>
        <p:nvCxnSpPr>
          <p:cNvPr id="71" name="Google Shape;178;p25">
            <a:extLst>
              <a:ext uri="{FF2B5EF4-FFF2-40B4-BE49-F238E27FC236}">
                <a16:creationId xmlns:a16="http://schemas.microsoft.com/office/drawing/2014/main" id="{D7557AC9-7BEE-4B4A-B42D-A6BF8C70208B}"/>
              </a:ext>
            </a:extLst>
          </p:cNvPr>
          <p:cNvCxnSpPr>
            <a:stCxn id="57" idx="2"/>
            <a:endCxn id="61" idx="0"/>
          </p:cNvCxnSpPr>
          <p:nvPr/>
        </p:nvCxnSpPr>
        <p:spPr>
          <a:xfrm rot="16200000" flipH="1">
            <a:off x="6447634" y="1664131"/>
            <a:ext cx="305819" cy="950060"/>
          </a:xfrm>
          <a:prstGeom prst="bentConnector3">
            <a:avLst>
              <a:gd name="adj1" fmla="val 50011"/>
            </a:avLst>
          </a:prstGeom>
          <a:noFill/>
          <a:ln w="9525" cap="flat" cmpd="sng">
            <a:solidFill>
              <a:schemeClr val="dk2"/>
            </a:solidFill>
            <a:prstDash val="solid"/>
            <a:round/>
            <a:headEnd type="none" w="med" len="med"/>
            <a:tailEnd type="none" w="med" len="med"/>
          </a:ln>
        </p:spPr>
      </p:cxnSp>
      <p:cxnSp>
        <p:nvCxnSpPr>
          <p:cNvPr id="72" name="Google Shape;179;p25">
            <a:extLst>
              <a:ext uri="{FF2B5EF4-FFF2-40B4-BE49-F238E27FC236}">
                <a16:creationId xmlns:a16="http://schemas.microsoft.com/office/drawing/2014/main" id="{71C3C210-6CCE-4F50-ACCF-F4F9688B02A2}"/>
              </a:ext>
            </a:extLst>
          </p:cNvPr>
          <p:cNvCxnSpPr>
            <a:stCxn id="57" idx="3"/>
            <a:endCxn id="60" idx="0"/>
          </p:cNvCxnSpPr>
          <p:nvPr/>
        </p:nvCxnSpPr>
        <p:spPr>
          <a:xfrm>
            <a:off x="6655875" y="1482981"/>
            <a:ext cx="2320285" cy="808953"/>
          </a:xfrm>
          <a:prstGeom prst="bentConnector2">
            <a:avLst/>
          </a:prstGeom>
          <a:noFill/>
          <a:ln w="9525" cap="flat" cmpd="sng">
            <a:solidFill>
              <a:schemeClr val="dk2"/>
            </a:solidFill>
            <a:prstDash val="solid"/>
            <a:round/>
            <a:headEnd type="none" w="med" len="med"/>
            <a:tailEnd type="none" w="med" len="med"/>
          </a:ln>
        </p:spPr>
      </p:cxnSp>
      <p:sp>
        <p:nvSpPr>
          <p:cNvPr id="73" name="Google Shape;180;p25">
            <a:extLst>
              <a:ext uri="{FF2B5EF4-FFF2-40B4-BE49-F238E27FC236}">
                <a16:creationId xmlns:a16="http://schemas.microsoft.com/office/drawing/2014/main" id="{C027E078-B452-4FA3-9E08-1B24BA6AC056}"/>
              </a:ext>
            </a:extLst>
          </p:cNvPr>
          <p:cNvSpPr/>
          <p:nvPr/>
        </p:nvSpPr>
        <p:spPr>
          <a:xfrm>
            <a:off x="4374914" y="3195527"/>
            <a:ext cx="1600857" cy="661067"/>
          </a:xfrm>
          <a:prstGeom prst="roundRect">
            <a:avLst>
              <a:gd name="adj" fmla="val 16667"/>
            </a:avLst>
          </a:prstGeom>
          <a:solidFill>
            <a:srgbClr val="CFB87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1400"/>
              <a:t>Power Distribution</a:t>
            </a:r>
            <a:endParaRPr lang="en-US"/>
          </a:p>
        </p:txBody>
      </p:sp>
      <p:sp>
        <p:nvSpPr>
          <p:cNvPr id="74" name="Google Shape;181;p25">
            <a:extLst>
              <a:ext uri="{FF2B5EF4-FFF2-40B4-BE49-F238E27FC236}">
                <a16:creationId xmlns:a16="http://schemas.microsoft.com/office/drawing/2014/main" id="{70132D4D-8BFB-4B63-88A3-C2662DE0F3F5}"/>
              </a:ext>
            </a:extLst>
          </p:cNvPr>
          <p:cNvSpPr/>
          <p:nvPr/>
        </p:nvSpPr>
        <p:spPr>
          <a:xfrm>
            <a:off x="4374914" y="4098952"/>
            <a:ext cx="1600857" cy="661067"/>
          </a:xfrm>
          <a:prstGeom prst="roundRect">
            <a:avLst>
              <a:gd name="adj" fmla="val 16667"/>
            </a:avLst>
          </a:prstGeom>
          <a:solidFill>
            <a:srgbClr val="CFB87C"/>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 sz="1400"/>
              <a:t>Component Placement</a:t>
            </a:r>
            <a:endParaRPr lang="en-US"/>
          </a:p>
        </p:txBody>
      </p:sp>
      <p:cxnSp>
        <p:nvCxnSpPr>
          <p:cNvPr id="75" name="Google Shape;182;p25">
            <a:extLst>
              <a:ext uri="{FF2B5EF4-FFF2-40B4-BE49-F238E27FC236}">
                <a16:creationId xmlns:a16="http://schemas.microsoft.com/office/drawing/2014/main" id="{BF4FCE83-3C58-4417-A302-AEC9D871EEBC}"/>
              </a:ext>
            </a:extLst>
          </p:cNvPr>
          <p:cNvCxnSpPr>
            <a:endCxn id="73" idx="0"/>
          </p:cNvCxnSpPr>
          <p:nvPr/>
        </p:nvCxnSpPr>
        <p:spPr>
          <a:xfrm rot="16200000" flipH="1">
            <a:off x="5053782" y="3073966"/>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76" name="Google Shape;183;p25">
            <a:extLst>
              <a:ext uri="{FF2B5EF4-FFF2-40B4-BE49-F238E27FC236}">
                <a16:creationId xmlns:a16="http://schemas.microsoft.com/office/drawing/2014/main" id="{6DA488A0-62A1-4728-8C61-6EAA1659845E}"/>
              </a:ext>
            </a:extLst>
          </p:cNvPr>
          <p:cNvCxnSpPr>
            <a:endCxn id="74" idx="0"/>
          </p:cNvCxnSpPr>
          <p:nvPr/>
        </p:nvCxnSpPr>
        <p:spPr>
          <a:xfrm rot="16200000" flipH="1">
            <a:off x="5053782" y="3977391"/>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77" name="Google Shape;184;p25">
            <a:extLst>
              <a:ext uri="{FF2B5EF4-FFF2-40B4-BE49-F238E27FC236}">
                <a16:creationId xmlns:a16="http://schemas.microsoft.com/office/drawing/2014/main" id="{7A2E68C8-86EE-409F-B7C7-40B7C61023A5}"/>
              </a:ext>
            </a:extLst>
          </p:cNvPr>
          <p:cNvSpPr/>
          <p:nvPr/>
        </p:nvSpPr>
        <p:spPr>
          <a:xfrm>
            <a:off x="6275267" y="3195661"/>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Propulsive Setup</a:t>
            </a:r>
            <a:endParaRPr sz="1400"/>
          </a:p>
        </p:txBody>
      </p:sp>
      <p:sp>
        <p:nvSpPr>
          <p:cNvPr id="78" name="Google Shape;185;p25">
            <a:extLst>
              <a:ext uri="{FF2B5EF4-FFF2-40B4-BE49-F238E27FC236}">
                <a16:creationId xmlns:a16="http://schemas.microsoft.com/office/drawing/2014/main" id="{88752CAA-F46B-4C7B-9DC6-507F51B2F4C2}"/>
              </a:ext>
            </a:extLst>
          </p:cNvPr>
          <p:cNvSpPr/>
          <p:nvPr/>
        </p:nvSpPr>
        <p:spPr>
          <a:xfrm>
            <a:off x="4374914" y="5002377"/>
            <a:ext cx="1600857" cy="661067"/>
          </a:xfrm>
          <a:prstGeom prst="roundRect">
            <a:avLst>
              <a:gd name="adj" fmla="val 16667"/>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Endurance</a:t>
            </a:r>
            <a:endParaRPr sz="1400"/>
          </a:p>
        </p:txBody>
      </p:sp>
      <p:sp>
        <p:nvSpPr>
          <p:cNvPr id="79" name="Google Shape;186;p25">
            <a:extLst>
              <a:ext uri="{FF2B5EF4-FFF2-40B4-BE49-F238E27FC236}">
                <a16:creationId xmlns:a16="http://schemas.microsoft.com/office/drawing/2014/main" id="{36616F8C-8FF4-4813-992B-852A8C1E5C6C}"/>
              </a:ext>
            </a:extLst>
          </p:cNvPr>
          <p:cNvSpPr/>
          <p:nvPr/>
        </p:nvSpPr>
        <p:spPr>
          <a:xfrm>
            <a:off x="6275267" y="4099186"/>
            <a:ext cx="1600857" cy="661067"/>
          </a:xfrm>
          <a:prstGeom prst="roundRect">
            <a:avLst>
              <a:gd name="adj" fmla="val 16667"/>
            </a:avLst>
          </a:prstGeom>
          <a:solidFill>
            <a:srgbClr val="CFB87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Efficiency</a:t>
            </a:r>
            <a:endParaRPr sz="1400"/>
          </a:p>
        </p:txBody>
      </p:sp>
      <p:cxnSp>
        <p:nvCxnSpPr>
          <p:cNvPr id="80" name="Google Shape;187;p25">
            <a:extLst>
              <a:ext uri="{FF2B5EF4-FFF2-40B4-BE49-F238E27FC236}">
                <a16:creationId xmlns:a16="http://schemas.microsoft.com/office/drawing/2014/main" id="{535FD27E-6B82-435B-8A68-DF198CEAB90A}"/>
              </a:ext>
            </a:extLst>
          </p:cNvPr>
          <p:cNvCxnSpPr>
            <a:endCxn id="77" idx="0"/>
          </p:cNvCxnSpPr>
          <p:nvPr/>
        </p:nvCxnSpPr>
        <p:spPr>
          <a:xfrm rot="16200000" flipH="1">
            <a:off x="6954133" y="3074100"/>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81" name="Google Shape;188;p25">
            <a:extLst>
              <a:ext uri="{FF2B5EF4-FFF2-40B4-BE49-F238E27FC236}">
                <a16:creationId xmlns:a16="http://schemas.microsoft.com/office/drawing/2014/main" id="{E1DDEDE1-76A1-49AE-9192-69FA8C254F96}"/>
              </a:ext>
            </a:extLst>
          </p:cNvPr>
          <p:cNvCxnSpPr>
            <a:endCxn id="78" idx="0"/>
          </p:cNvCxnSpPr>
          <p:nvPr/>
        </p:nvCxnSpPr>
        <p:spPr>
          <a:xfrm rot="16200000" flipH="1">
            <a:off x="5053782" y="4880816"/>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82" name="Google Shape;189;p25">
            <a:extLst>
              <a:ext uri="{FF2B5EF4-FFF2-40B4-BE49-F238E27FC236}">
                <a16:creationId xmlns:a16="http://schemas.microsoft.com/office/drawing/2014/main" id="{CE9E494A-2D87-49CC-8D8B-ED61A90E6DFB}"/>
              </a:ext>
            </a:extLst>
          </p:cNvPr>
          <p:cNvSpPr/>
          <p:nvPr/>
        </p:nvSpPr>
        <p:spPr>
          <a:xfrm>
            <a:off x="8175619" y="3195527"/>
            <a:ext cx="1600857" cy="661067"/>
          </a:xfrm>
          <a:prstGeom prst="roundRect">
            <a:avLst>
              <a:gd name="adj" fmla="val 16667"/>
            </a:avLst>
          </a:prstGeom>
          <a:solidFill>
            <a:srgbClr val="CFB87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Placement</a:t>
            </a:r>
            <a:endParaRPr sz="1400"/>
          </a:p>
        </p:txBody>
      </p:sp>
      <p:sp>
        <p:nvSpPr>
          <p:cNvPr id="83" name="Google Shape;190;p25">
            <a:extLst>
              <a:ext uri="{FF2B5EF4-FFF2-40B4-BE49-F238E27FC236}">
                <a16:creationId xmlns:a16="http://schemas.microsoft.com/office/drawing/2014/main" id="{41484D05-C021-40E3-859B-D685A91C72D8}"/>
              </a:ext>
            </a:extLst>
          </p:cNvPr>
          <p:cNvSpPr/>
          <p:nvPr/>
        </p:nvSpPr>
        <p:spPr>
          <a:xfrm>
            <a:off x="8175619" y="4098952"/>
            <a:ext cx="1600857" cy="661067"/>
          </a:xfrm>
          <a:prstGeom prst="roundRect">
            <a:avLst>
              <a:gd name="adj" fmla="val 16667"/>
            </a:avLst>
          </a:prstGeom>
          <a:solidFill>
            <a:srgbClr val="CFB87C"/>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Integration</a:t>
            </a:r>
            <a:endParaRPr sz="1400"/>
          </a:p>
        </p:txBody>
      </p:sp>
      <p:sp>
        <p:nvSpPr>
          <p:cNvPr id="84" name="Google Shape;191;p25">
            <a:extLst>
              <a:ext uri="{FF2B5EF4-FFF2-40B4-BE49-F238E27FC236}">
                <a16:creationId xmlns:a16="http://schemas.microsoft.com/office/drawing/2014/main" id="{CBF4199B-F855-4897-AE38-D741E3D12CAF}"/>
              </a:ext>
            </a:extLst>
          </p:cNvPr>
          <p:cNvSpPr/>
          <p:nvPr/>
        </p:nvSpPr>
        <p:spPr>
          <a:xfrm>
            <a:off x="8175619" y="5002377"/>
            <a:ext cx="1600857" cy="661067"/>
          </a:xfrm>
          <a:prstGeom prst="roundRect">
            <a:avLst>
              <a:gd name="adj" fmla="val 16667"/>
            </a:avLst>
          </a:prstGeom>
          <a:solidFill>
            <a:srgbClr val="CFB87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Relative Wind Recovery</a:t>
            </a:r>
            <a:endParaRPr sz="1400"/>
          </a:p>
        </p:txBody>
      </p:sp>
      <p:cxnSp>
        <p:nvCxnSpPr>
          <p:cNvPr id="85" name="Google Shape;192;p25">
            <a:extLst>
              <a:ext uri="{FF2B5EF4-FFF2-40B4-BE49-F238E27FC236}">
                <a16:creationId xmlns:a16="http://schemas.microsoft.com/office/drawing/2014/main" id="{B170B551-49BB-410B-BAC1-4DB002E7BB31}"/>
              </a:ext>
            </a:extLst>
          </p:cNvPr>
          <p:cNvCxnSpPr>
            <a:endCxn id="82" idx="0"/>
          </p:cNvCxnSpPr>
          <p:nvPr/>
        </p:nvCxnSpPr>
        <p:spPr>
          <a:xfrm rot="16200000" flipH="1">
            <a:off x="8854486" y="3073966"/>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86" name="Google Shape;193;p25">
            <a:extLst>
              <a:ext uri="{FF2B5EF4-FFF2-40B4-BE49-F238E27FC236}">
                <a16:creationId xmlns:a16="http://schemas.microsoft.com/office/drawing/2014/main" id="{0ECE37E0-37B0-4E81-8E42-2474050C9BB3}"/>
              </a:ext>
            </a:extLst>
          </p:cNvPr>
          <p:cNvCxnSpPr>
            <a:endCxn id="83" idx="0"/>
          </p:cNvCxnSpPr>
          <p:nvPr/>
        </p:nvCxnSpPr>
        <p:spPr>
          <a:xfrm rot="16200000" flipH="1">
            <a:off x="8854486" y="3977391"/>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87" name="Google Shape;194;p25">
            <a:extLst>
              <a:ext uri="{FF2B5EF4-FFF2-40B4-BE49-F238E27FC236}">
                <a16:creationId xmlns:a16="http://schemas.microsoft.com/office/drawing/2014/main" id="{93FA88E6-AE8A-4967-982E-F963EB2F36E8}"/>
              </a:ext>
            </a:extLst>
          </p:cNvPr>
          <p:cNvCxnSpPr>
            <a:stCxn id="83" idx="2"/>
            <a:endCxn id="84" idx="0"/>
          </p:cNvCxnSpPr>
          <p:nvPr/>
        </p:nvCxnSpPr>
        <p:spPr>
          <a:xfrm rot="16200000" flipH="1">
            <a:off x="8855284" y="4880782"/>
            <a:ext cx="242324" cy="798"/>
          </a:xfrm>
          <a:prstGeom prst="bentConnector3">
            <a:avLst>
              <a:gd name="adj1" fmla="val 50007"/>
            </a:avLst>
          </a:prstGeom>
          <a:noFill/>
          <a:ln w="9525" cap="flat" cmpd="sng">
            <a:solidFill>
              <a:schemeClr val="dk2"/>
            </a:solidFill>
            <a:prstDash val="solid"/>
            <a:round/>
            <a:headEnd type="none" w="med" len="med"/>
            <a:tailEnd type="none" w="med" len="med"/>
          </a:ln>
        </p:spPr>
      </p:cxnSp>
      <p:sp>
        <p:nvSpPr>
          <p:cNvPr id="88" name="Google Shape;195;p25">
            <a:extLst>
              <a:ext uri="{FF2B5EF4-FFF2-40B4-BE49-F238E27FC236}">
                <a16:creationId xmlns:a16="http://schemas.microsoft.com/office/drawing/2014/main" id="{19F7D098-0EF5-4010-B85E-612DB71EC0BC}"/>
              </a:ext>
            </a:extLst>
          </p:cNvPr>
          <p:cNvSpPr/>
          <p:nvPr/>
        </p:nvSpPr>
        <p:spPr>
          <a:xfrm>
            <a:off x="10075971" y="3195661"/>
            <a:ext cx="1600857" cy="661067"/>
          </a:xfrm>
          <a:prstGeom prst="roundRect">
            <a:avLst>
              <a:gd name="adj" fmla="val 16667"/>
            </a:avLst>
          </a:prstGeom>
          <a:solidFill>
            <a:srgbClr val="CFB87C"/>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System Integration</a:t>
            </a:r>
            <a:endParaRPr sz="1400"/>
          </a:p>
        </p:txBody>
      </p:sp>
      <p:sp>
        <p:nvSpPr>
          <p:cNvPr id="89" name="Google Shape;196;p25">
            <a:extLst>
              <a:ext uri="{FF2B5EF4-FFF2-40B4-BE49-F238E27FC236}">
                <a16:creationId xmlns:a16="http://schemas.microsoft.com/office/drawing/2014/main" id="{4228784A-BE3D-47C6-BDFE-40DB01BE30B1}"/>
              </a:ext>
            </a:extLst>
          </p:cNvPr>
          <p:cNvSpPr/>
          <p:nvPr/>
        </p:nvSpPr>
        <p:spPr>
          <a:xfrm>
            <a:off x="10075971" y="4099085"/>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Structural Integrity</a:t>
            </a:r>
            <a:endParaRPr sz="1400"/>
          </a:p>
        </p:txBody>
      </p:sp>
      <p:sp>
        <p:nvSpPr>
          <p:cNvPr id="90" name="Google Shape;197;p25">
            <a:extLst>
              <a:ext uri="{FF2B5EF4-FFF2-40B4-BE49-F238E27FC236}">
                <a16:creationId xmlns:a16="http://schemas.microsoft.com/office/drawing/2014/main" id="{0FE70AF3-6CB4-456B-8E95-4F1E8582BFBB}"/>
              </a:ext>
            </a:extLst>
          </p:cNvPr>
          <p:cNvSpPr/>
          <p:nvPr/>
        </p:nvSpPr>
        <p:spPr>
          <a:xfrm>
            <a:off x="10075971" y="5002511"/>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Survivability</a:t>
            </a:r>
            <a:endParaRPr sz="1400"/>
          </a:p>
        </p:txBody>
      </p:sp>
      <p:cxnSp>
        <p:nvCxnSpPr>
          <p:cNvPr id="91" name="Google Shape;198;p25">
            <a:extLst>
              <a:ext uri="{FF2B5EF4-FFF2-40B4-BE49-F238E27FC236}">
                <a16:creationId xmlns:a16="http://schemas.microsoft.com/office/drawing/2014/main" id="{60FCF5DB-5C3F-4EBC-A775-28FB329DF3AF}"/>
              </a:ext>
            </a:extLst>
          </p:cNvPr>
          <p:cNvCxnSpPr>
            <a:endCxn id="88" idx="0"/>
          </p:cNvCxnSpPr>
          <p:nvPr/>
        </p:nvCxnSpPr>
        <p:spPr>
          <a:xfrm rot="16200000" flipH="1">
            <a:off x="10754839" y="3074100"/>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92" name="Google Shape;199;p25">
            <a:extLst>
              <a:ext uri="{FF2B5EF4-FFF2-40B4-BE49-F238E27FC236}">
                <a16:creationId xmlns:a16="http://schemas.microsoft.com/office/drawing/2014/main" id="{7F14CEEE-A045-4ACA-9485-0A1CB488D4F1}"/>
              </a:ext>
            </a:extLst>
          </p:cNvPr>
          <p:cNvCxnSpPr>
            <a:endCxn id="89" idx="0"/>
          </p:cNvCxnSpPr>
          <p:nvPr/>
        </p:nvCxnSpPr>
        <p:spPr>
          <a:xfrm rot="16200000" flipH="1">
            <a:off x="10754839" y="3977524"/>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93" name="Google Shape;200;p25">
            <a:extLst>
              <a:ext uri="{FF2B5EF4-FFF2-40B4-BE49-F238E27FC236}">
                <a16:creationId xmlns:a16="http://schemas.microsoft.com/office/drawing/2014/main" id="{8D470BE7-7C18-41C6-82A3-05CB2E05FC25}"/>
              </a:ext>
            </a:extLst>
          </p:cNvPr>
          <p:cNvCxnSpPr>
            <a:stCxn id="89" idx="2"/>
            <a:endCxn id="90" idx="0"/>
          </p:cNvCxnSpPr>
          <p:nvPr/>
        </p:nvCxnSpPr>
        <p:spPr>
          <a:xfrm rot="16200000" flipH="1">
            <a:off x="10755636" y="4880916"/>
            <a:ext cx="242324" cy="798"/>
          </a:xfrm>
          <a:prstGeom prst="bentConnector3">
            <a:avLst>
              <a:gd name="adj1" fmla="val 50007"/>
            </a:avLst>
          </a:prstGeom>
          <a:noFill/>
          <a:ln w="9525" cap="flat" cmpd="sng">
            <a:solidFill>
              <a:schemeClr val="dk2"/>
            </a:solidFill>
            <a:prstDash val="solid"/>
            <a:round/>
            <a:headEnd type="none" w="med" len="med"/>
            <a:tailEnd type="none" w="med" len="med"/>
          </a:ln>
        </p:spPr>
      </p:cxnSp>
      <p:sp>
        <p:nvSpPr>
          <p:cNvPr id="94" name="Google Shape;201;p25">
            <a:extLst>
              <a:ext uri="{FF2B5EF4-FFF2-40B4-BE49-F238E27FC236}">
                <a16:creationId xmlns:a16="http://schemas.microsoft.com/office/drawing/2014/main" id="{6498766E-C4A0-4B83-BCEB-E288672900E5}"/>
              </a:ext>
            </a:extLst>
          </p:cNvPr>
          <p:cNvSpPr/>
          <p:nvPr/>
        </p:nvSpPr>
        <p:spPr>
          <a:xfrm>
            <a:off x="544283" y="5905835"/>
            <a:ext cx="1600857" cy="661067"/>
          </a:xfrm>
          <a:prstGeom prst="roundRect">
            <a:avLst>
              <a:gd name="adj" fmla="val 16667"/>
            </a:avLst>
          </a:prstGeom>
          <a:solidFill>
            <a:srgbClr val="CFB87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Pressure Distribution</a:t>
            </a:r>
            <a:endParaRPr sz="1400"/>
          </a:p>
        </p:txBody>
      </p:sp>
      <p:cxnSp>
        <p:nvCxnSpPr>
          <p:cNvPr id="95" name="Google Shape;202;p25">
            <a:extLst>
              <a:ext uri="{FF2B5EF4-FFF2-40B4-BE49-F238E27FC236}">
                <a16:creationId xmlns:a16="http://schemas.microsoft.com/office/drawing/2014/main" id="{D58EB562-1823-47D5-A3CD-357918EC2A77}"/>
              </a:ext>
            </a:extLst>
          </p:cNvPr>
          <p:cNvCxnSpPr>
            <a:endCxn id="94" idx="0"/>
          </p:cNvCxnSpPr>
          <p:nvPr/>
        </p:nvCxnSpPr>
        <p:spPr>
          <a:xfrm rot="16200000" flipH="1">
            <a:off x="1223150" y="5784274"/>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96" name="Google Shape;203;p25">
            <a:extLst>
              <a:ext uri="{FF2B5EF4-FFF2-40B4-BE49-F238E27FC236}">
                <a16:creationId xmlns:a16="http://schemas.microsoft.com/office/drawing/2014/main" id="{03C6E353-CEEC-4F04-BE89-6D85140D0DF1}"/>
              </a:ext>
            </a:extLst>
          </p:cNvPr>
          <p:cNvSpPr/>
          <p:nvPr/>
        </p:nvSpPr>
        <p:spPr>
          <a:xfrm>
            <a:off x="2474561" y="2292136"/>
            <a:ext cx="1600857" cy="661067"/>
          </a:xfrm>
          <a:prstGeom prst="roundRect">
            <a:avLst>
              <a:gd name="adj" fmla="val 16667"/>
            </a:avLst>
          </a:prstGeom>
          <a:solidFill>
            <a:srgbClr val="43434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rPr>
              <a:t>Controls</a:t>
            </a:r>
            <a:endParaRPr sz="1400" b="1">
              <a:solidFill>
                <a:srgbClr val="FFFFFF"/>
              </a:solidFill>
            </a:endParaRPr>
          </a:p>
        </p:txBody>
      </p:sp>
      <p:cxnSp>
        <p:nvCxnSpPr>
          <p:cNvPr id="97" name="Google Shape;204;p25">
            <a:extLst>
              <a:ext uri="{FF2B5EF4-FFF2-40B4-BE49-F238E27FC236}">
                <a16:creationId xmlns:a16="http://schemas.microsoft.com/office/drawing/2014/main" id="{74CB19DB-6991-4DF2-9BBE-95682404C865}"/>
              </a:ext>
            </a:extLst>
          </p:cNvPr>
          <p:cNvCxnSpPr>
            <a:stCxn id="58" idx="0"/>
          </p:cNvCxnSpPr>
          <p:nvPr/>
        </p:nvCxnSpPr>
        <p:spPr>
          <a:xfrm rot="16200000">
            <a:off x="3062803" y="-243100"/>
            <a:ext cx="814579" cy="4249931"/>
          </a:xfrm>
          <a:prstGeom prst="bentConnector2">
            <a:avLst/>
          </a:prstGeom>
          <a:noFill/>
          <a:ln w="9525" cap="flat" cmpd="sng">
            <a:solidFill>
              <a:schemeClr val="dk2"/>
            </a:solidFill>
            <a:prstDash val="solid"/>
            <a:round/>
            <a:headEnd type="none" w="med" len="med"/>
            <a:tailEnd type="none" w="med" len="med"/>
          </a:ln>
        </p:spPr>
      </p:cxnSp>
      <p:cxnSp>
        <p:nvCxnSpPr>
          <p:cNvPr id="98" name="Google Shape;205;p25">
            <a:extLst>
              <a:ext uri="{FF2B5EF4-FFF2-40B4-BE49-F238E27FC236}">
                <a16:creationId xmlns:a16="http://schemas.microsoft.com/office/drawing/2014/main" id="{EA44AF78-A65B-4F8B-B445-E44D3B05394E}"/>
              </a:ext>
            </a:extLst>
          </p:cNvPr>
          <p:cNvCxnSpPr>
            <a:stCxn id="96" idx="0"/>
          </p:cNvCxnSpPr>
          <p:nvPr/>
        </p:nvCxnSpPr>
        <p:spPr>
          <a:xfrm rot="16200000">
            <a:off x="3445865" y="1303467"/>
            <a:ext cx="817794" cy="1159544"/>
          </a:xfrm>
          <a:prstGeom prst="bentConnector2">
            <a:avLst/>
          </a:prstGeom>
          <a:noFill/>
          <a:ln w="9525" cap="flat" cmpd="sng">
            <a:solidFill>
              <a:schemeClr val="dk2"/>
            </a:solidFill>
            <a:prstDash val="solid"/>
            <a:round/>
            <a:headEnd type="none" w="med" len="med"/>
            <a:tailEnd type="none" w="med" len="med"/>
          </a:ln>
        </p:spPr>
      </p:cxnSp>
      <p:sp>
        <p:nvSpPr>
          <p:cNvPr id="99" name="Google Shape;206;p25">
            <a:extLst>
              <a:ext uri="{FF2B5EF4-FFF2-40B4-BE49-F238E27FC236}">
                <a16:creationId xmlns:a16="http://schemas.microsoft.com/office/drawing/2014/main" id="{60C4F94F-56D1-4C13-AB3F-E2A56C014E79}"/>
              </a:ext>
            </a:extLst>
          </p:cNvPr>
          <p:cNvSpPr/>
          <p:nvPr/>
        </p:nvSpPr>
        <p:spPr>
          <a:xfrm>
            <a:off x="2474561" y="3195527"/>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Gains</a:t>
            </a:r>
            <a:endParaRPr sz="1400" dirty="0"/>
          </a:p>
        </p:txBody>
      </p:sp>
      <p:sp>
        <p:nvSpPr>
          <p:cNvPr id="100" name="Google Shape;207;p25">
            <a:extLst>
              <a:ext uri="{FF2B5EF4-FFF2-40B4-BE49-F238E27FC236}">
                <a16:creationId xmlns:a16="http://schemas.microsoft.com/office/drawing/2014/main" id="{20872AF8-3A60-4377-8E2A-1A997E868485}"/>
              </a:ext>
            </a:extLst>
          </p:cNvPr>
          <p:cNvSpPr/>
          <p:nvPr/>
        </p:nvSpPr>
        <p:spPr>
          <a:xfrm>
            <a:off x="2474561" y="4098952"/>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Stability</a:t>
            </a:r>
            <a:endParaRPr sz="1400" dirty="0"/>
          </a:p>
        </p:txBody>
      </p:sp>
      <p:sp>
        <p:nvSpPr>
          <p:cNvPr id="101" name="Google Shape;208;p25">
            <a:extLst>
              <a:ext uri="{FF2B5EF4-FFF2-40B4-BE49-F238E27FC236}">
                <a16:creationId xmlns:a16="http://schemas.microsoft.com/office/drawing/2014/main" id="{C99F06B2-E9D9-4772-9F1F-B53BDBF7F712}"/>
              </a:ext>
            </a:extLst>
          </p:cNvPr>
          <p:cNvSpPr/>
          <p:nvPr/>
        </p:nvSpPr>
        <p:spPr>
          <a:xfrm>
            <a:off x="2474561" y="5002377"/>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Flight Performance</a:t>
            </a:r>
            <a:endParaRPr sz="1400"/>
          </a:p>
        </p:txBody>
      </p:sp>
      <p:cxnSp>
        <p:nvCxnSpPr>
          <p:cNvPr id="102" name="Google Shape;209;p25">
            <a:extLst>
              <a:ext uri="{FF2B5EF4-FFF2-40B4-BE49-F238E27FC236}">
                <a16:creationId xmlns:a16="http://schemas.microsoft.com/office/drawing/2014/main" id="{0F13E64A-1D50-448A-87A4-E0DCA5827562}"/>
              </a:ext>
            </a:extLst>
          </p:cNvPr>
          <p:cNvCxnSpPr>
            <a:endCxn id="99" idx="0"/>
          </p:cNvCxnSpPr>
          <p:nvPr/>
        </p:nvCxnSpPr>
        <p:spPr>
          <a:xfrm rot="16200000" flipH="1">
            <a:off x="3153429" y="3073966"/>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03" name="Google Shape;210;p25">
            <a:extLst>
              <a:ext uri="{FF2B5EF4-FFF2-40B4-BE49-F238E27FC236}">
                <a16:creationId xmlns:a16="http://schemas.microsoft.com/office/drawing/2014/main" id="{3934C8B3-2AEB-41FE-8A9D-A30936BE80F9}"/>
              </a:ext>
            </a:extLst>
          </p:cNvPr>
          <p:cNvCxnSpPr>
            <a:endCxn id="100" idx="0"/>
          </p:cNvCxnSpPr>
          <p:nvPr/>
        </p:nvCxnSpPr>
        <p:spPr>
          <a:xfrm rot="16200000" flipH="1">
            <a:off x="3153429" y="3977391"/>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04" name="Google Shape;211;p25">
            <a:extLst>
              <a:ext uri="{FF2B5EF4-FFF2-40B4-BE49-F238E27FC236}">
                <a16:creationId xmlns:a16="http://schemas.microsoft.com/office/drawing/2014/main" id="{3EBAA9C3-3464-47CF-A7A9-B36DD6ED2CDB}"/>
              </a:ext>
            </a:extLst>
          </p:cNvPr>
          <p:cNvCxnSpPr>
            <a:stCxn id="100" idx="2"/>
            <a:endCxn id="101" idx="0"/>
          </p:cNvCxnSpPr>
          <p:nvPr/>
        </p:nvCxnSpPr>
        <p:spPr>
          <a:xfrm rot="16200000" flipH="1">
            <a:off x="3154227" y="4880782"/>
            <a:ext cx="242324" cy="798"/>
          </a:xfrm>
          <a:prstGeom prst="bentConnector3">
            <a:avLst>
              <a:gd name="adj1" fmla="val 50007"/>
            </a:avLst>
          </a:prstGeom>
          <a:noFill/>
          <a:ln w="9525" cap="flat" cmpd="sng">
            <a:solidFill>
              <a:schemeClr val="dk2"/>
            </a:solidFill>
            <a:prstDash val="solid"/>
            <a:round/>
            <a:headEnd type="none" w="med" len="med"/>
            <a:tailEnd type="none" w="med" len="med"/>
          </a:ln>
        </p:spPr>
      </p:cxnSp>
      <p:cxnSp>
        <p:nvCxnSpPr>
          <p:cNvPr id="105" name="Google Shape;212;p25">
            <a:extLst>
              <a:ext uri="{FF2B5EF4-FFF2-40B4-BE49-F238E27FC236}">
                <a16:creationId xmlns:a16="http://schemas.microsoft.com/office/drawing/2014/main" id="{1FC38210-AC5F-4BDE-86F0-E77E1365B1F0}"/>
              </a:ext>
            </a:extLst>
          </p:cNvPr>
          <p:cNvCxnSpPr/>
          <p:nvPr/>
        </p:nvCxnSpPr>
        <p:spPr>
          <a:xfrm rot="16200000" flipH="1">
            <a:off x="6954549" y="3977625"/>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108" name="Google Shape;208;p25">
            <a:extLst>
              <a:ext uri="{FF2B5EF4-FFF2-40B4-BE49-F238E27FC236}">
                <a16:creationId xmlns:a16="http://schemas.microsoft.com/office/drawing/2014/main" id="{43DFB389-1090-4CBB-921F-CE0380A86EF5}"/>
              </a:ext>
            </a:extLst>
          </p:cNvPr>
          <p:cNvSpPr/>
          <p:nvPr/>
        </p:nvSpPr>
        <p:spPr>
          <a:xfrm>
            <a:off x="2474561" y="5905495"/>
            <a:ext cx="1600857" cy="661067"/>
          </a:xfrm>
          <a:prstGeom prst="roundRect">
            <a:avLst>
              <a:gd name="adj" fmla="val 16667"/>
            </a:avLst>
          </a:prstGeom>
          <a:solidFill>
            <a:srgbClr val="CFB87C"/>
          </a:solidFill>
          <a:ln w="38100" cap="flat" cmpd="sng">
            <a:solidFill>
              <a:srgbClr val="EE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t>Control </a:t>
            </a:r>
            <a:br>
              <a:rPr lang="en-US" sz="1400"/>
            </a:br>
            <a:r>
              <a:rPr lang="en-US" sz="1400"/>
              <a:t>Surfaces</a:t>
            </a:r>
            <a:endParaRPr sz="1400"/>
          </a:p>
        </p:txBody>
      </p:sp>
      <p:cxnSp>
        <p:nvCxnSpPr>
          <p:cNvPr id="109" name="Google Shape;211;p25">
            <a:extLst>
              <a:ext uri="{FF2B5EF4-FFF2-40B4-BE49-F238E27FC236}">
                <a16:creationId xmlns:a16="http://schemas.microsoft.com/office/drawing/2014/main" id="{98ACFF5A-2D24-4A48-9F69-0308E33906D6}"/>
              </a:ext>
            </a:extLst>
          </p:cNvPr>
          <p:cNvCxnSpPr/>
          <p:nvPr/>
        </p:nvCxnSpPr>
        <p:spPr>
          <a:xfrm rot="16200000" flipH="1">
            <a:off x="3152631" y="5788314"/>
            <a:ext cx="242324" cy="798"/>
          </a:xfrm>
          <a:prstGeom prst="bentConnector3">
            <a:avLst>
              <a:gd name="adj1" fmla="val 50007"/>
            </a:avLst>
          </a:prstGeom>
          <a:noFill/>
          <a:ln w="9525" cap="flat" cmpd="sng">
            <a:solidFill>
              <a:schemeClr val="dk2"/>
            </a:solidFill>
            <a:prstDash val="solid"/>
            <a:round/>
            <a:headEnd type="none" w="med" len="med"/>
            <a:tailEnd type="none" w="med" len="med"/>
          </a:ln>
        </p:spPr>
      </p:cxnSp>
      <p:sp>
        <p:nvSpPr>
          <p:cNvPr id="110" name="Google Shape;201;p25">
            <a:extLst>
              <a:ext uri="{FF2B5EF4-FFF2-40B4-BE49-F238E27FC236}">
                <a16:creationId xmlns:a16="http://schemas.microsoft.com/office/drawing/2014/main" id="{AD409754-DE05-4852-8AF1-85733A420E6B}"/>
              </a:ext>
            </a:extLst>
          </p:cNvPr>
          <p:cNvSpPr/>
          <p:nvPr/>
        </p:nvSpPr>
        <p:spPr>
          <a:xfrm>
            <a:off x="10047658" y="5905495"/>
            <a:ext cx="1600857" cy="661067"/>
          </a:xfrm>
          <a:prstGeom prst="roundRect">
            <a:avLst>
              <a:gd name="adj" fmla="val 16667"/>
            </a:avLst>
          </a:prstGeom>
          <a:solidFill>
            <a:srgbClr val="CFB87C"/>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t>Materials</a:t>
            </a:r>
            <a:endParaRPr sz="1400"/>
          </a:p>
        </p:txBody>
      </p:sp>
      <p:cxnSp>
        <p:nvCxnSpPr>
          <p:cNvPr id="111" name="Google Shape;202;p25">
            <a:extLst>
              <a:ext uri="{FF2B5EF4-FFF2-40B4-BE49-F238E27FC236}">
                <a16:creationId xmlns:a16="http://schemas.microsoft.com/office/drawing/2014/main" id="{6A3F6168-4C9E-4145-8BD8-23577FAFAE18}"/>
              </a:ext>
            </a:extLst>
          </p:cNvPr>
          <p:cNvCxnSpPr>
            <a:endCxn id="110" idx="0"/>
          </p:cNvCxnSpPr>
          <p:nvPr/>
        </p:nvCxnSpPr>
        <p:spPr>
          <a:xfrm rot="16200000" flipH="1">
            <a:off x="10726525" y="5783934"/>
            <a:ext cx="242324" cy="798"/>
          </a:xfrm>
          <a:prstGeom prst="bentConnector3">
            <a:avLst>
              <a:gd name="adj1" fmla="val 50000"/>
            </a:avLst>
          </a:prstGeom>
          <a:noFill/>
          <a:ln w="9525" cap="flat" cmpd="sng">
            <a:solidFill>
              <a:schemeClr val="dk2"/>
            </a:solidFill>
            <a:prstDash val="solid"/>
            <a:round/>
            <a:headEnd type="none" w="med" len="med"/>
            <a:tailEnd type="none" w="med" len="med"/>
          </a:ln>
        </p:spPr>
      </p:cxnSp>
      <p:pic>
        <p:nvPicPr>
          <p:cNvPr id="106" name="Google Shape;82;p15">
            <a:hlinkClick r:id="rId3" action="ppaction://hlinksldjump"/>
            <a:extLst>
              <a:ext uri="{FF2B5EF4-FFF2-40B4-BE49-F238E27FC236}">
                <a16:creationId xmlns:a16="http://schemas.microsoft.com/office/drawing/2014/main" id="{824D0797-A7F5-4130-AC4F-5BDA2BABA0CB}"/>
              </a:ext>
            </a:extLst>
          </p:cNvPr>
          <p:cNvPicPr preferRelativeResize="0"/>
          <p:nvPr/>
        </p:nvPicPr>
        <p:blipFill>
          <a:blip r:embed="rId2">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544250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7790-8BB8-4486-A20A-F886F9517870}"/>
              </a:ext>
            </a:extLst>
          </p:cNvPr>
          <p:cNvSpPr>
            <a:spLocks noGrp="1"/>
          </p:cNvSpPr>
          <p:nvPr>
            <p:ph type="title"/>
          </p:nvPr>
        </p:nvSpPr>
        <p:spPr/>
        <p:txBody>
          <a:bodyPr/>
          <a:lstStyle/>
          <a:p>
            <a:r>
              <a:rPr lang="en-US">
                <a:cs typeface="Calibri Light"/>
              </a:rPr>
              <a:t>Flight Testing Preparation</a:t>
            </a:r>
            <a:endParaRPr lang="en-US"/>
          </a:p>
        </p:txBody>
      </p:sp>
      <p:sp>
        <p:nvSpPr>
          <p:cNvPr id="3" name="Content Placeholder 2">
            <a:extLst>
              <a:ext uri="{FF2B5EF4-FFF2-40B4-BE49-F238E27FC236}">
                <a16:creationId xmlns:a16="http://schemas.microsoft.com/office/drawing/2014/main" id="{9171F423-58E6-480A-AE94-3D87FEE72C6A}"/>
              </a:ext>
            </a:extLst>
          </p:cNvPr>
          <p:cNvSpPr>
            <a:spLocks noGrp="1"/>
          </p:cNvSpPr>
          <p:nvPr>
            <p:ph idx="1"/>
          </p:nvPr>
        </p:nvSpPr>
        <p:spPr/>
        <p:txBody>
          <a:bodyPr vert="horz" lIns="91440" tIns="45720" rIns="91440" bIns="45720" rtlCol="0" anchor="t">
            <a:normAutofit/>
          </a:bodyPr>
          <a:lstStyle/>
          <a:p>
            <a:pPr marL="457200" indent="-457200"/>
            <a:r>
              <a:rPr lang="en-US">
                <a:cs typeface="Calibri"/>
              </a:rPr>
              <a:t>Flight testing will be conducted under FAA 14 CFR Part 107</a:t>
            </a:r>
          </a:p>
          <a:p>
            <a:pPr marL="914400" lvl="1" indent="-457200"/>
            <a:r>
              <a:rPr lang="en-US">
                <a:cs typeface="Calibri"/>
              </a:rPr>
              <a:t>Requires test pilot to hold FAA Remote Pilot Certificate</a:t>
            </a:r>
          </a:p>
          <a:p>
            <a:pPr marL="457200" indent="-457200"/>
            <a:r>
              <a:rPr lang="en-US">
                <a:cs typeface="Calibri"/>
              </a:rPr>
              <a:t>Airmen Knowledge Test Taken (2/1/2020) (Passed)</a:t>
            </a:r>
          </a:p>
          <a:p>
            <a:pPr marL="914400" lvl="1" indent="-457200"/>
            <a:r>
              <a:rPr lang="en-US">
                <a:cs typeface="Calibri"/>
              </a:rPr>
              <a:t>Remote Pilot Certificate applied for</a:t>
            </a:r>
          </a:p>
          <a:p>
            <a:pPr marL="914400" lvl="1" indent="-457200"/>
            <a:r>
              <a:rPr lang="en-US">
                <a:cs typeface="Calibri"/>
              </a:rPr>
              <a:t>Expecting Temp License later this week</a:t>
            </a:r>
          </a:p>
          <a:p>
            <a:pPr marL="457200" indent="-457200"/>
            <a:r>
              <a:rPr lang="en-US">
                <a:cs typeface="Calibri"/>
              </a:rPr>
              <a:t>Will acquire one FAA </a:t>
            </a:r>
            <a:r>
              <a:rPr lang="en-US" err="1">
                <a:cs typeface="Calibri"/>
              </a:rPr>
              <a:t>sUAS</a:t>
            </a:r>
            <a:r>
              <a:rPr lang="en-US">
                <a:cs typeface="Calibri"/>
              </a:rPr>
              <a:t> Registration Number to use on test airframes.</a:t>
            </a:r>
          </a:p>
          <a:p>
            <a:pPr marL="914400" lvl="1" indent="-457200"/>
            <a:r>
              <a:rPr lang="en-US">
                <a:cs typeface="Calibri"/>
              </a:rPr>
              <a:t>Must wait for Temp License before applying</a:t>
            </a:r>
          </a:p>
          <a:p>
            <a:pPr marL="914400" lvl="1" indent="-457200"/>
            <a:r>
              <a:rPr lang="en-US">
                <a:cs typeface="Calibri"/>
              </a:rPr>
              <a:t>Costs $5 per registration number</a:t>
            </a:r>
          </a:p>
          <a:p>
            <a:pPr marL="1371600" lvl="2" indent="-457200"/>
            <a:r>
              <a:rPr lang="en-US">
                <a:cs typeface="Calibri"/>
              </a:rPr>
              <a:t>Can be swapped between airframes as long as only one is airborne at a time</a:t>
            </a:r>
          </a:p>
        </p:txBody>
      </p:sp>
      <p:sp>
        <p:nvSpPr>
          <p:cNvPr id="4" name="Slide Number Placeholder 3">
            <a:extLst>
              <a:ext uri="{FF2B5EF4-FFF2-40B4-BE49-F238E27FC236}">
                <a16:creationId xmlns:a16="http://schemas.microsoft.com/office/drawing/2014/main" id="{6C81613C-F301-48DB-9743-1BE67FB00307}"/>
              </a:ext>
            </a:extLst>
          </p:cNvPr>
          <p:cNvSpPr>
            <a:spLocks noGrp="1"/>
          </p:cNvSpPr>
          <p:nvPr>
            <p:ph type="sldNum" sz="quarter" idx="12"/>
          </p:nvPr>
        </p:nvSpPr>
        <p:spPr/>
        <p:txBody>
          <a:bodyPr/>
          <a:lstStyle/>
          <a:p>
            <a:fld id="{48F63A3B-78C7-47BE-AE5E-E10140E04643}" type="slidenum">
              <a:rPr lang="en-US" smtClean="0"/>
              <a:t>70</a:t>
            </a:fld>
            <a:endParaRPr lang="en-US" dirty="0"/>
          </a:p>
        </p:txBody>
      </p:sp>
      <p:pic>
        <p:nvPicPr>
          <p:cNvPr id="6" name="Google Shape;82;p15">
            <a:hlinkClick r:id="rId2" action="ppaction://hlinksldjump"/>
            <a:extLst>
              <a:ext uri="{FF2B5EF4-FFF2-40B4-BE49-F238E27FC236}">
                <a16:creationId xmlns:a16="http://schemas.microsoft.com/office/drawing/2014/main" id="{33A24EC4-F0AD-4D66-81B2-20DD7B1038F1}"/>
              </a:ext>
            </a:extLst>
          </p:cNvPr>
          <p:cNvPicPr preferRelativeResize="0"/>
          <p:nvPr/>
        </p:nvPicPr>
        <p:blipFill>
          <a:blip r:embed="rId3">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4756847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CC41-5F68-4C3F-95B8-443077E8D45A}"/>
              </a:ext>
            </a:extLst>
          </p:cNvPr>
          <p:cNvSpPr>
            <a:spLocks noGrp="1"/>
          </p:cNvSpPr>
          <p:nvPr>
            <p:ph type="title"/>
          </p:nvPr>
        </p:nvSpPr>
        <p:spPr/>
        <p:txBody>
          <a:bodyPr/>
          <a:lstStyle/>
          <a:p>
            <a:r>
              <a:rPr lang="en-US"/>
              <a:t>Electrical</a:t>
            </a:r>
          </a:p>
        </p:txBody>
      </p:sp>
      <p:sp>
        <p:nvSpPr>
          <p:cNvPr id="7" name="Text Placeholder 6">
            <a:extLst>
              <a:ext uri="{FF2B5EF4-FFF2-40B4-BE49-F238E27FC236}">
                <a16:creationId xmlns:a16="http://schemas.microsoft.com/office/drawing/2014/main" id="{AB1F275A-2E6D-4FFE-912C-81C3B3C64236}"/>
              </a:ext>
            </a:extLst>
          </p:cNvPr>
          <p:cNvSpPr>
            <a:spLocks noGrp="1"/>
          </p:cNvSpPr>
          <p:nvPr>
            <p:ph type="body" idx="1"/>
          </p:nvPr>
        </p:nvSpPr>
        <p:spPr/>
        <p:txBody>
          <a:bodyPr/>
          <a:lstStyle/>
          <a:p>
            <a:endParaRPr lang="en-US"/>
          </a:p>
        </p:txBody>
      </p:sp>
      <p:cxnSp>
        <p:nvCxnSpPr>
          <p:cNvPr id="9" name="Straight Connector 8">
            <a:extLst>
              <a:ext uri="{FF2B5EF4-FFF2-40B4-BE49-F238E27FC236}">
                <a16:creationId xmlns:a16="http://schemas.microsoft.com/office/drawing/2014/main" id="{79680CA6-7385-44BC-A646-F1DD7520BF89}"/>
              </a:ext>
            </a:extLst>
          </p:cNvPr>
          <p:cNvCxnSpPr>
            <a:cxnSpLocks/>
          </p:cNvCxnSpPr>
          <p:nvPr/>
        </p:nvCxnSpPr>
        <p:spPr>
          <a:xfrm flipV="1">
            <a:off x="-114300" y="4559121"/>
            <a:ext cx="12449685" cy="31931"/>
          </a:xfrm>
          <a:prstGeom prst="line">
            <a:avLst/>
          </a:prstGeom>
          <a:ln w="38100">
            <a:solidFill>
              <a:srgbClr val="565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7613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high confidence">
            <a:extLst>
              <a:ext uri="{FF2B5EF4-FFF2-40B4-BE49-F238E27FC236}">
                <a16:creationId xmlns:a16="http://schemas.microsoft.com/office/drawing/2014/main" id="{217A897F-54F4-440A-879E-9A969107C3F5}"/>
              </a:ext>
            </a:extLst>
          </p:cNvPr>
          <p:cNvPicPr>
            <a:picLocks noChangeAspect="1"/>
          </p:cNvPicPr>
          <p:nvPr/>
        </p:nvPicPr>
        <p:blipFill rotWithShape="1">
          <a:blip r:embed="rId2"/>
          <a:srcRect r="-77" b="7132"/>
          <a:stretch/>
        </p:blipFill>
        <p:spPr>
          <a:xfrm>
            <a:off x="844587" y="3089930"/>
            <a:ext cx="10507663" cy="3603008"/>
          </a:xfrm>
          <a:prstGeom prst="rect">
            <a:avLst/>
          </a:prstGeom>
        </p:spPr>
      </p:pic>
      <p:sp>
        <p:nvSpPr>
          <p:cNvPr id="2" name="Title 1">
            <a:extLst>
              <a:ext uri="{FF2B5EF4-FFF2-40B4-BE49-F238E27FC236}">
                <a16:creationId xmlns:a16="http://schemas.microsoft.com/office/drawing/2014/main" id="{8F6A1C5E-4ECC-4963-A27D-73A205A114B9}"/>
              </a:ext>
            </a:extLst>
          </p:cNvPr>
          <p:cNvSpPr>
            <a:spLocks noGrp="1"/>
          </p:cNvSpPr>
          <p:nvPr>
            <p:ph type="title"/>
          </p:nvPr>
        </p:nvSpPr>
        <p:spPr>
          <a:xfrm>
            <a:off x="149578" y="1207"/>
            <a:ext cx="10515600" cy="1325563"/>
          </a:xfrm>
        </p:spPr>
        <p:txBody>
          <a:bodyPr/>
          <a:lstStyle/>
          <a:p>
            <a:r>
              <a:rPr lang="en-US" dirty="0">
                <a:cs typeface="Calibri Light"/>
              </a:rPr>
              <a:t>Main Circuit</a:t>
            </a:r>
            <a:endParaRPr lang="en-US" dirty="0"/>
          </a:p>
        </p:txBody>
      </p:sp>
      <p:sp>
        <p:nvSpPr>
          <p:cNvPr id="3" name="Content Placeholder 2">
            <a:extLst>
              <a:ext uri="{FF2B5EF4-FFF2-40B4-BE49-F238E27FC236}">
                <a16:creationId xmlns:a16="http://schemas.microsoft.com/office/drawing/2014/main" id="{097CEF24-8758-4473-9D0A-1155811BFBF6}"/>
              </a:ext>
            </a:extLst>
          </p:cNvPr>
          <p:cNvSpPr>
            <a:spLocks noGrp="1"/>
          </p:cNvSpPr>
          <p:nvPr>
            <p:ph idx="1"/>
          </p:nvPr>
        </p:nvSpPr>
        <p:spPr>
          <a:xfrm>
            <a:off x="838200" y="1328024"/>
            <a:ext cx="10515600" cy="4351338"/>
          </a:xfrm>
        </p:spPr>
        <p:txBody>
          <a:bodyPr vert="horz" lIns="91440" tIns="45720" rIns="91440" bIns="45720" rtlCol="0" anchor="t">
            <a:normAutofit/>
          </a:bodyPr>
          <a:lstStyle/>
          <a:p>
            <a:r>
              <a:rPr lang="en-US" dirty="0">
                <a:cs typeface="Calibri"/>
              </a:rPr>
              <a:t>Aircraft Circuit Design / Analysis complete, ready for manufacturing</a:t>
            </a:r>
          </a:p>
          <a:p>
            <a:r>
              <a:rPr lang="en-US" dirty="0">
                <a:cs typeface="Calibri"/>
              </a:rPr>
              <a:t>Switch from passive resistor voltage control to DC-DC buck converter for powering FADS system – more robust solution</a:t>
            </a:r>
          </a:p>
        </p:txBody>
      </p:sp>
      <p:sp>
        <p:nvSpPr>
          <p:cNvPr id="5" name="Slide Number Placeholder 4">
            <a:extLst>
              <a:ext uri="{FF2B5EF4-FFF2-40B4-BE49-F238E27FC236}">
                <a16:creationId xmlns:a16="http://schemas.microsoft.com/office/drawing/2014/main" id="{ED15EEBC-5191-4C6F-A8DB-AAFEAFC4F4C7}"/>
              </a:ext>
            </a:extLst>
          </p:cNvPr>
          <p:cNvSpPr>
            <a:spLocks noGrp="1"/>
          </p:cNvSpPr>
          <p:nvPr>
            <p:ph type="sldNum" sz="quarter" idx="12"/>
          </p:nvPr>
        </p:nvSpPr>
        <p:spPr/>
        <p:txBody>
          <a:bodyPr/>
          <a:lstStyle/>
          <a:p>
            <a:fld id="{48F63A3B-78C7-47BE-AE5E-E10140E04643}" type="slidenum">
              <a:rPr lang="en-US" smtClean="0"/>
              <a:t>72</a:t>
            </a:fld>
            <a:endParaRPr lang="en-US"/>
          </a:p>
        </p:txBody>
      </p:sp>
      <p:pic>
        <p:nvPicPr>
          <p:cNvPr id="7" name="Google Shape;82;p15">
            <a:hlinkClick r:id="rId3" action="ppaction://hlinksldjump"/>
            <a:extLst>
              <a:ext uri="{FF2B5EF4-FFF2-40B4-BE49-F238E27FC236}">
                <a16:creationId xmlns:a16="http://schemas.microsoft.com/office/drawing/2014/main" id="{4D3175F4-7A17-4BD5-B8E3-B6CCF4702CE1}"/>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1550616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C7AC-BD1D-4519-8F29-9A37E9A4D3C7}"/>
              </a:ext>
            </a:extLst>
          </p:cNvPr>
          <p:cNvSpPr>
            <a:spLocks noGrp="1"/>
          </p:cNvSpPr>
          <p:nvPr>
            <p:ph type="title"/>
          </p:nvPr>
        </p:nvSpPr>
        <p:spPr>
          <a:xfrm>
            <a:off x="372763" y="246938"/>
            <a:ext cx="10515600" cy="1025136"/>
          </a:xfrm>
        </p:spPr>
        <p:txBody>
          <a:bodyPr/>
          <a:lstStyle/>
          <a:p>
            <a:r>
              <a:rPr lang="en-US" dirty="0">
                <a:cs typeface="Calibri Light"/>
              </a:rPr>
              <a:t>FADS </a:t>
            </a:r>
            <a:r>
              <a:rPr lang="en-US" dirty="0" err="1">
                <a:cs typeface="Calibri Light"/>
              </a:rPr>
              <a:t>Cicuit</a:t>
            </a:r>
            <a:endParaRPr lang="en-US" dirty="0"/>
          </a:p>
        </p:txBody>
      </p:sp>
      <p:sp>
        <p:nvSpPr>
          <p:cNvPr id="3" name="Content Placeholder 2">
            <a:extLst>
              <a:ext uri="{FF2B5EF4-FFF2-40B4-BE49-F238E27FC236}">
                <a16:creationId xmlns:a16="http://schemas.microsoft.com/office/drawing/2014/main" id="{78D9E1E1-0735-4126-91B6-8A40B9AB82F3}"/>
              </a:ext>
            </a:extLst>
          </p:cNvPr>
          <p:cNvSpPr>
            <a:spLocks noGrp="1"/>
          </p:cNvSpPr>
          <p:nvPr>
            <p:ph idx="1"/>
          </p:nvPr>
        </p:nvSpPr>
        <p:spPr>
          <a:xfrm>
            <a:off x="6437488" y="1944158"/>
            <a:ext cx="5537200" cy="4543249"/>
          </a:xfrm>
        </p:spPr>
        <p:txBody>
          <a:bodyPr vert="horz" lIns="91440" tIns="45720" rIns="91440" bIns="45720" rtlCol="0" anchor="t">
            <a:normAutofit/>
          </a:bodyPr>
          <a:lstStyle/>
          <a:p>
            <a:r>
              <a:rPr lang="en-US" dirty="0">
                <a:cs typeface="Calibri"/>
              </a:rPr>
              <a:t>FADS Circuit Design complete</a:t>
            </a:r>
          </a:p>
          <a:p>
            <a:pPr lvl="1"/>
            <a:r>
              <a:rPr lang="en-US" dirty="0">
                <a:cs typeface="Calibri"/>
              </a:rPr>
              <a:t>Using Teensy for motor testing as well as FADS data collection</a:t>
            </a:r>
          </a:p>
          <a:p>
            <a:r>
              <a:rPr lang="en-US" dirty="0">
                <a:cs typeface="Calibri"/>
              </a:rPr>
              <a:t>Teensy acquired but awaiting orders of I2C Mux and Transducers</a:t>
            </a:r>
          </a:p>
          <a:p>
            <a:r>
              <a:rPr lang="en-US" dirty="0">
                <a:cs typeface="Calibri"/>
              </a:rPr>
              <a:t>Code developed for data collection, awaiting motor testing</a:t>
            </a:r>
          </a:p>
          <a:p>
            <a:r>
              <a:rPr lang="en-US" dirty="0">
                <a:cs typeface="Calibri"/>
              </a:rPr>
              <a:t>Taking low priority as not essential to achieve flight &lt;-- top priority</a:t>
            </a:r>
          </a:p>
        </p:txBody>
      </p:sp>
      <p:pic>
        <p:nvPicPr>
          <p:cNvPr id="4" name="Picture 4" descr="A picture containing screenshot&#10;&#10;Description generated with very high confidence">
            <a:extLst>
              <a:ext uri="{FF2B5EF4-FFF2-40B4-BE49-F238E27FC236}">
                <a16:creationId xmlns:a16="http://schemas.microsoft.com/office/drawing/2014/main" id="{D264DD8B-F86B-4187-B0E9-5893EA40E044}"/>
              </a:ext>
            </a:extLst>
          </p:cNvPr>
          <p:cNvPicPr>
            <a:picLocks noChangeAspect="1"/>
          </p:cNvPicPr>
          <p:nvPr/>
        </p:nvPicPr>
        <p:blipFill>
          <a:blip r:embed="rId3"/>
          <a:stretch>
            <a:fillRect/>
          </a:stretch>
        </p:blipFill>
        <p:spPr>
          <a:xfrm>
            <a:off x="372830" y="1418589"/>
            <a:ext cx="5976130" cy="4831542"/>
          </a:xfrm>
          <a:prstGeom prst="rect">
            <a:avLst/>
          </a:prstGeom>
        </p:spPr>
      </p:pic>
      <p:sp>
        <p:nvSpPr>
          <p:cNvPr id="5" name="Slide Number Placeholder 4">
            <a:extLst>
              <a:ext uri="{FF2B5EF4-FFF2-40B4-BE49-F238E27FC236}">
                <a16:creationId xmlns:a16="http://schemas.microsoft.com/office/drawing/2014/main" id="{3C43D7CD-1652-49D8-94FB-37A54CD01505}"/>
              </a:ext>
            </a:extLst>
          </p:cNvPr>
          <p:cNvSpPr>
            <a:spLocks noGrp="1"/>
          </p:cNvSpPr>
          <p:nvPr>
            <p:ph type="sldNum" sz="quarter" idx="12"/>
          </p:nvPr>
        </p:nvSpPr>
        <p:spPr/>
        <p:txBody>
          <a:bodyPr/>
          <a:lstStyle/>
          <a:p>
            <a:fld id="{48F63A3B-78C7-47BE-AE5E-E10140E04643}" type="slidenum">
              <a:rPr lang="en-US" smtClean="0"/>
              <a:t>73</a:t>
            </a:fld>
            <a:endParaRPr lang="en-US" dirty="0"/>
          </a:p>
        </p:txBody>
      </p:sp>
      <p:pic>
        <p:nvPicPr>
          <p:cNvPr id="6" name="Picture 6" descr="A close up of a coin&#10;&#10;Description generated with very high confidence">
            <a:extLst>
              <a:ext uri="{FF2B5EF4-FFF2-40B4-BE49-F238E27FC236}">
                <a16:creationId xmlns:a16="http://schemas.microsoft.com/office/drawing/2014/main" id="{2B7215E7-545C-4487-A565-1A69FA7721E1}"/>
              </a:ext>
            </a:extLst>
          </p:cNvPr>
          <p:cNvPicPr>
            <a:picLocks noChangeAspect="1"/>
          </p:cNvPicPr>
          <p:nvPr/>
        </p:nvPicPr>
        <p:blipFill>
          <a:blip r:embed="rId4"/>
          <a:stretch>
            <a:fillRect/>
          </a:stretch>
        </p:blipFill>
        <p:spPr>
          <a:xfrm>
            <a:off x="455419" y="5407389"/>
            <a:ext cx="1185928" cy="1172239"/>
          </a:xfrm>
          <a:prstGeom prst="rect">
            <a:avLst/>
          </a:prstGeom>
        </p:spPr>
      </p:pic>
      <p:sp>
        <p:nvSpPr>
          <p:cNvPr id="8" name="TextBox 7">
            <a:extLst>
              <a:ext uri="{FF2B5EF4-FFF2-40B4-BE49-F238E27FC236}">
                <a16:creationId xmlns:a16="http://schemas.microsoft.com/office/drawing/2014/main" id="{B4ADBB53-23E0-4EC6-BB72-40A4D546CBA0}"/>
              </a:ext>
            </a:extLst>
          </p:cNvPr>
          <p:cNvSpPr txBox="1"/>
          <p:nvPr/>
        </p:nvSpPr>
        <p:spPr>
          <a:xfrm>
            <a:off x="1439333" y="6304844"/>
            <a:ext cx="2139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quarter for scale</a:t>
            </a:r>
            <a:endParaRPr lang="en-US">
              <a:cs typeface="Calibri"/>
            </a:endParaRPr>
          </a:p>
        </p:txBody>
      </p:sp>
      <p:pic>
        <p:nvPicPr>
          <p:cNvPr id="10" name="Google Shape;82;p15">
            <a:hlinkClick r:id="rId5" action="ppaction://hlinksldjump"/>
            <a:extLst>
              <a:ext uri="{FF2B5EF4-FFF2-40B4-BE49-F238E27FC236}">
                <a16:creationId xmlns:a16="http://schemas.microsoft.com/office/drawing/2014/main" id="{4B9DEA35-4827-43BB-97CF-41CE3357D5E9}"/>
              </a:ext>
            </a:extLst>
          </p:cNvPr>
          <p:cNvPicPr preferRelativeResize="0"/>
          <p:nvPr/>
        </p:nvPicPr>
        <p:blipFill>
          <a:blip r:embed="rId6">
            <a:alphaModFix/>
          </a:blip>
          <a:stretch>
            <a:fillRect/>
          </a:stretch>
        </p:blipFill>
        <p:spPr>
          <a:xfrm>
            <a:off x="11353800" y="78774"/>
            <a:ext cx="737119" cy="677005"/>
          </a:xfrm>
          <a:prstGeom prst="rect">
            <a:avLst/>
          </a:prstGeom>
          <a:noFill/>
          <a:ln>
            <a:noFill/>
          </a:ln>
        </p:spPr>
      </p:pic>
    </p:spTree>
    <p:extLst>
      <p:ext uri="{BB962C8B-B14F-4D97-AF65-F5344CB8AC3E}">
        <p14:creationId xmlns:p14="http://schemas.microsoft.com/office/powerpoint/2010/main" val="371232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ABC7-F50D-42C4-928A-1C3C136DDE97}"/>
              </a:ext>
            </a:extLst>
          </p:cNvPr>
          <p:cNvSpPr>
            <a:spLocks noGrp="1"/>
          </p:cNvSpPr>
          <p:nvPr>
            <p:ph type="title"/>
          </p:nvPr>
        </p:nvSpPr>
        <p:spPr/>
        <p:txBody>
          <a:bodyPr/>
          <a:lstStyle/>
          <a:p>
            <a:r>
              <a:rPr lang="en-US" dirty="0">
                <a:cs typeface="Calibri Light"/>
              </a:rPr>
              <a:t>Design Overview</a:t>
            </a:r>
            <a:endParaRPr lang="en-US" dirty="0"/>
          </a:p>
        </p:txBody>
      </p:sp>
      <p:sp>
        <p:nvSpPr>
          <p:cNvPr id="3" name="Text Placeholder 2">
            <a:extLst>
              <a:ext uri="{FF2B5EF4-FFF2-40B4-BE49-F238E27FC236}">
                <a16:creationId xmlns:a16="http://schemas.microsoft.com/office/drawing/2014/main" id="{68F62632-EAF4-4363-A154-7E64021712CC}"/>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271960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9;p19">
            <a:extLst>
              <a:ext uri="{FF2B5EF4-FFF2-40B4-BE49-F238E27FC236}">
                <a16:creationId xmlns:a16="http://schemas.microsoft.com/office/drawing/2014/main" id="{2E1FF5BB-655D-4F2C-B387-F701F99C657D}"/>
              </a:ext>
            </a:extLst>
          </p:cNvPr>
          <p:cNvPicPr preferRelativeResize="0"/>
          <p:nvPr/>
        </p:nvPicPr>
        <p:blipFill rotWithShape="1">
          <a:blip r:embed="rId2">
            <a:alphaModFix/>
          </a:blip>
          <a:srcRect l="18801" t="4222" r="20018" b="892"/>
          <a:stretch/>
        </p:blipFill>
        <p:spPr>
          <a:xfrm>
            <a:off x="5326176" y="494203"/>
            <a:ext cx="6805682" cy="5485385"/>
          </a:xfrm>
          <a:prstGeom prst="rect">
            <a:avLst/>
          </a:prstGeom>
          <a:noFill/>
          <a:ln>
            <a:noFill/>
          </a:ln>
        </p:spPr>
      </p:pic>
      <p:sp>
        <p:nvSpPr>
          <p:cNvPr id="2" name="Title 1">
            <a:extLst>
              <a:ext uri="{FF2B5EF4-FFF2-40B4-BE49-F238E27FC236}">
                <a16:creationId xmlns:a16="http://schemas.microsoft.com/office/drawing/2014/main" id="{F6E82583-784D-4E28-9FCA-464DAA1202E6}"/>
              </a:ext>
            </a:extLst>
          </p:cNvPr>
          <p:cNvSpPr>
            <a:spLocks noGrp="1"/>
          </p:cNvSpPr>
          <p:nvPr>
            <p:ph type="title"/>
          </p:nvPr>
        </p:nvSpPr>
        <p:spPr/>
        <p:txBody>
          <a:bodyPr/>
          <a:lstStyle/>
          <a:p>
            <a:r>
              <a:rPr lang="en-US">
                <a:cs typeface="Calibri Light"/>
              </a:rPr>
              <a:t>Baseline Design</a:t>
            </a:r>
            <a:endParaRPr lang="en-US"/>
          </a:p>
        </p:txBody>
      </p:sp>
      <p:sp>
        <p:nvSpPr>
          <p:cNvPr id="3" name="Content Placeholder 2">
            <a:extLst>
              <a:ext uri="{FF2B5EF4-FFF2-40B4-BE49-F238E27FC236}">
                <a16:creationId xmlns:a16="http://schemas.microsoft.com/office/drawing/2014/main" id="{F975D2F4-15AC-40FD-8140-C8FFB4F5DF57}"/>
              </a:ext>
            </a:extLst>
          </p:cNvPr>
          <p:cNvSpPr>
            <a:spLocks noGrp="1"/>
          </p:cNvSpPr>
          <p:nvPr>
            <p:ph idx="1"/>
          </p:nvPr>
        </p:nvSpPr>
        <p:spPr>
          <a:xfrm>
            <a:off x="124408" y="1033979"/>
            <a:ext cx="11823441" cy="5200328"/>
          </a:xfrm>
        </p:spPr>
        <p:txBody>
          <a:bodyPr/>
          <a:lstStyle/>
          <a:p>
            <a:pPr marL="457200" lvl="0" indent="-342900">
              <a:spcBef>
                <a:spcPts val="0"/>
              </a:spcBef>
              <a:buSzPts val="1800"/>
              <a:buChar char="●"/>
            </a:pPr>
            <a:r>
              <a:rPr lang="en-US" dirty="0"/>
              <a:t>Box-wing Configuration</a:t>
            </a:r>
            <a:endParaRPr lang="en-US" sz="1800" dirty="0"/>
          </a:p>
          <a:p>
            <a:pPr marL="914400" lvl="1" indent="-342900">
              <a:spcBef>
                <a:spcPts val="0"/>
              </a:spcBef>
              <a:buSzPts val="1800"/>
              <a:buChar char="○"/>
            </a:pPr>
            <a:r>
              <a:rPr lang="en-US" sz="1800" dirty="0"/>
              <a:t>Top wing swept back 30°</a:t>
            </a:r>
          </a:p>
          <a:p>
            <a:pPr marL="914400" lvl="1" indent="-342900">
              <a:spcBef>
                <a:spcPts val="0"/>
              </a:spcBef>
              <a:buSzPts val="1800"/>
              <a:buChar char="○"/>
            </a:pPr>
            <a:r>
              <a:rPr lang="en-US" sz="1800" dirty="0"/>
              <a:t>Bottom wing straight</a:t>
            </a:r>
          </a:p>
          <a:p>
            <a:pPr marL="457200" lvl="0" indent="-342900">
              <a:spcBef>
                <a:spcPts val="0"/>
              </a:spcBef>
              <a:buSzPts val="1800"/>
              <a:buChar char="●"/>
            </a:pPr>
            <a:r>
              <a:rPr lang="en-US" dirty="0"/>
              <a:t>1 m span</a:t>
            </a:r>
          </a:p>
          <a:p>
            <a:pPr marL="457200" lvl="0" indent="-342900">
              <a:spcBef>
                <a:spcPts val="0"/>
              </a:spcBef>
              <a:buSzPts val="1800"/>
              <a:buChar char="●"/>
            </a:pPr>
            <a:r>
              <a:rPr lang="en-US" dirty="0"/>
              <a:t>0.3 m chord</a:t>
            </a:r>
          </a:p>
          <a:p>
            <a:pPr marL="457200" lvl="0" indent="-342900">
              <a:spcBef>
                <a:spcPts val="0"/>
              </a:spcBef>
              <a:buSzPts val="1800"/>
              <a:buChar char="●"/>
            </a:pPr>
            <a:r>
              <a:rPr lang="en-US" dirty="0"/>
              <a:t>0.3 m stagger</a:t>
            </a:r>
          </a:p>
          <a:p>
            <a:pPr marL="457200" lvl="0" indent="-342900">
              <a:spcBef>
                <a:spcPts val="0"/>
              </a:spcBef>
              <a:buSzPts val="1800"/>
              <a:buChar char="●"/>
            </a:pPr>
            <a:r>
              <a:rPr lang="en-US" dirty="0"/>
              <a:t>0.3 m gap</a:t>
            </a:r>
          </a:p>
          <a:p>
            <a:pPr marL="457200" lvl="0" indent="-342900">
              <a:spcBef>
                <a:spcPts val="0"/>
              </a:spcBef>
              <a:buSzPts val="1800"/>
              <a:buChar char="●"/>
            </a:pPr>
            <a:r>
              <a:rPr lang="en-US" dirty="0"/>
              <a:t>Total Mass: 3.65 kg</a:t>
            </a:r>
          </a:p>
          <a:p>
            <a:pPr marL="0" lvl="0" indent="0">
              <a:spcBef>
                <a:spcPts val="1600"/>
              </a:spcBef>
              <a:buNone/>
            </a:pPr>
            <a:r>
              <a:rPr lang="en-US" dirty="0"/>
              <a:t> </a:t>
            </a:r>
          </a:p>
          <a:p>
            <a:pPr marL="457200" lvl="0" indent="0">
              <a:spcBef>
                <a:spcPts val="1600"/>
              </a:spcBef>
              <a:spcAft>
                <a:spcPts val="1600"/>
              </a:spcAft>
              <a:buNone/>
            </a:pPr>
            <a:endParaRPr lang="en-US" dirty="0"/>
          </a:p>
        </p:txBody>
      </p:sp>
      <p:sp>
        <p:nvSpPr>
          <p:cNvPr id="6" name="Slide Number Placeholder 5">
            <a:extLst>
              <a:ext uri="{FF2B5EF4-FFF2-40B4-BE49-F238E27FC236}">
                <a16:creationId xmlns:a16="http://schemas.microsoft.com/office/drawing/2014/main" id="{1C096366-FCDF-4049-85F4-A157ECF72CC9}"/>
              </a:ext>
            </a:extLst>
          </p:cNvPr>
          <p:cNvSpPr>
            <a:spLocks noGrp="1"/>
          </p:cNvSpPr>
          <p:nvPr>
            <p:ph type="sldNum" sz="quarter" idx="12"/>
          </p:nvPr>
        </p:nvSpPr>
        <p:spPr/>
        <p:txBody>
          <a:bodyPr/>
          <a:lstStyle/>
          <a:p>
            <a:fld id="{48F63A3B-78C7-47BE-AE5E-E10140E04643}" type="slidenum">
              <a:rPr lang="en-US" smtClean="0"/>
              <a:t>9</a:t>
            </a:fld>
            <a:endParaRPr lang="en-US" dirty="0"/>
          </a:p>
        </p:txBody>
      </p:sp>
      <p:pic>
        <p:nvPicPr>
          <p:cNvPr id="7" name="Google Shape;82;p15">
            <a:hlinkClick r:id="rId3" action="ppaction://hlinksldjump"/>
            <a:extLst>
              <a:ext uri="{FF2B5EF4-FFF2-40B4-BE49-F238E27FC236}">
                <a16:creationId xmlns:a16="http://schemas.microsoft.com/office/drawing/2014/main" id="{9E4CCAF4-A6DF-4AFB-AFB6-FA8956204505}"/>
              </a:ext>
            </a:extLst>
          </p:cNvPr>
          <p:cNvPicPr preferRelativeResize="0"/>
          <p:nvPr/>
        </p:nvPicPr>
        <p:blipFill>
          <a:blip r:embed="rId4">
            <a:alphaModFix/>
          </a:blip>
          <a:stretch>
            <a:fillRect/>
          </a:stretch>
        </p:blipFill>
        <p:spPr>
          <a:xfrm>
            <a:off x="11353800" y="78774"/>
            <a:ext cx="737119" cy="677005"/>
          </a:xfrm>
          <a:prstGeom prst="rect">
            <a:avLst/>
          </a:prstGeom>
          <a:noFill/>
          <a:ln>
            <a:noFill/>
          </a:ln>
        </p:spPr>
      </p:pic>
      <p:pic>
        <p:nvPicPr>
          <p:cNvPr id="2050" name="Picture 2">
            <a:extLst>
              <a:ext uri="{FF2B5EF4-FFF2-40B4-BE49-F238E27FC236}">
                <a16:creationId xmlns:a16="http://schemas.microsoft.com/office/drawing/2014/main" id="{20B46F58-3927-4BB6-9B71-A4748F103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33" y="4424418"/>
            <a:ext cx="5574890" cy="1069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8A7DC73-45B5-4CAF-B0BC-56434B1ED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633" y="5788649"/>
            <a:ext cx="5617698" cy="8771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3046E83-DE4D-4FCC-8F58-CF9D78BDD393}"/>
              </a:ext>
            </a:extLst>
          </p:cNvPr>
          <p:cNvSpPr txBox="1"/>
          <p:nvPr/>
        </p:nvSpPr>
        <p:spPr>
          <a:xfrm>
            <a:off x="156633" y="4129539"/>
            <a:ext cx="1308100" cy="369332"/>
          </a:xfrm>
          <a:prstGeom prst="rect">
            <a:avLst/>
          </a:prstGeom>
          <a:noFill/>
        </p:spPr>
        <p:txBody>
          <a:bodyPr wrap="square" rtlCol="0">
            <a:spAutoFit/>
          </a:bodyPr>
          <a:lstStyle/>
          <a:p>
            <a:r>
              <a:rPr lang="en-US" dirty="0"/>
              <a:t>NACA 6412</a:t>
            </a:r>
          </a:p>
        </p:txBody>
      </p:sp>
      <p:sp>
        <p:nvSpPr>
          <p:cNvPr id="12" name="TextBox 11">
            <a:extLst>
              <a:ext uri="{FF2B5EF4-FFF2-40B4-BE49-F238E27FC236}">
                <a16:creationId xmlns:a16="http://schemas.microsoft.com/office/drawing/2014/main" id="{2F06B268-926E-438C-B864-927703F34CBF}"/>
              </a:ext>
            </a:extLst>
          </p:cNvPr>
          <p:cNvSpPr txBox="1"/>
          <p:nvPr/>
        </p:nvSpPr>
        <p:spPr>
          <a:xfrm>
            <a:off x="156633" y="5508152"/>
            <a:ext cx="1388534" cy="369332"/>
          </a:xfrm>
          <a:prstGeom prst="rect">
            <a:avLst/>
          </a:prstGeom>
          <a:noFill/>
        </p:spPr>
        <p:txBody>
          <a:bodyPr wrap="square" rtlCol="0">
            <a:spAutoFit/>
          </a:bodyPr>
          <a:lstStyle/>
          <a:p>
            <a:r>
              <a:rPr lang="en-US" dirty="0"/>
              <a:t>NACA 23112</a:t>
            </a:r>
          </a:p>
        </p:txBody>
      </p:sp>
    </p:spTree>
    <p:extLst>
      <p:ext uri="{BB962C8B-B14F-4D97-AF65-F5344CB8AC3E}">
        <p14:creationId xmlns:p14="http://schemas.microsoft.com/office/powerpoint/2010/main" val="27425075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3AFC89DBE0EC4DB22D38F757EFBDE3" ma:contentTypeVersion="3" ma:contentTypeDescription="Create a new document." ma:contentTypeScope="" ma:versionID="d9f80a0bf3640ed481f30a6eff36b52f">
  <xsd:schema xmlns:xsd="http://www.w3.org/2001/XMLSchema" xmlns:xs="http://www.w3.org/2001/XMLSchema" xmlns:p="http://schemas.microsoft.com/office/2006/metadata/properties" xmlns:ns3="c26bff1a-fdba-4fe0-b0ea-e1e86204e798" xmlns:ns4="d27734ae-be3a-44bf-9360-5a00104fb114" targetNamespace="http://schemas.microsoft.com/office/2006/metadata/properties" ma:root="true" ma:fieldsID="f4b27cf6f8b911927ebfdf2fcab5ad67" ns3:_="" ns4:_="">
    <xsd:import namespace="c26bff1a-fdba-4fe0-b0ea-e1e86204e798"/>
    <xsd:import namespace="d27734ae-be3a-44bf-9360-5a00104fb114"/>
    <xsd:element name="properties">
      <xsd:complexType>
        <xsd:sequence>
          <xsd:element name="documentManagement">
            <xsd:complexType>
              <xsd:all>
                <xsd:element ref="ns3:SharedWithUser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bff1a-fdba-4fe0-b0ea-e1e86204e79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7734ae-be3a-44bf-9360-5a00104fb114"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ED5188-3C82-4428-AE37-426940FB437E}">
  <ds:schemaRefs>
    <ds:schemaRef ds:uri="http://schemas.microsoft.com/sharepoint/v3/contenttype/forms"/>
  </ds:schemaRefs>
</ds:datastoreItem>
</file>

<file path=customXml/itemProps2.xml><?xml version="1.0" encoding="utf-8"?>
<ds:datastoreItem xmlns:ds="http://schemas.openxmlformats.org/officeDocument/2006/customXml" ds:itemID="{7D0F5F11-4305-493E-9CC3-52B38AACFD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bff1a-fdba-4fe0-b0ea-e1e86204e798"/>
    <ds:schemaRef ds:uri="d27734ae-be3a-44bf-9360-5a00104fb1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A1F295-2868-494D-8C7D-4F12668D1315}">
  <ds:schemaRefs>
    <ds:schemaRef ds:uri="http://schemas.microsoft.com/office/2006/documentManagement/types"/>
    <ds:schemaRef ds:uri="c26bff1a-fdba-4fe0-b0ea-e1e86204e798"/>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d27734ae-be3a-44bf-9360-5a00104fb11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19291</TotalTime>
  <Words>3430</Words>
  <Application>Microsoft Office PowerPoint</Application>
  <PresentationFormat>Widescreen</PresentationFormat>
  <Paragraphs>749</Paragraphs>
  <Slides>73</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Calibri Light</vt:lpstr>
      <vt:lpstr>Proxima Nova</vt:lpstr>
      <vt:lpstr>Wingdings</vt:lpstr>
      <vt:lpstr>Office Theme</vt:lpstr>
      <vt:lpstr>BUBO BUBO  Test Readiness Review   March 3rd, 2020</vt:lpstr>
      <vt:lpstr>Overview</vt:lpstr>
      <vt:lpstr>Project Purpose</vt:lpstr>
      <vt:lpstr>Specific Objectives – Levels of Success</vt:lpstr>
      <vt:lpstr>PowerPoint Presentation</vt:lpstr>
      <vt:lpstr>Functional Block Diagram Of BUBO BUBO for Manufacturing Status Review</vt:lpstr>
      <vt:lpstr>Critical Project Elements</vt:lpstr>
      <vt:lpstr>Design Overview</vt:lpstr>
      <vt:lpstr>Baseline Design</vt:lpstr>
      <vt:lpstr>Boom Design</vt:lpstr>
      <vt:lpstr>Schedule</vt:lpstr>
      <vt:lpstr>PowerPoint Presentation</vt:lpstr>
      <vt:lpstr>Overall Schedule</vt:lpstr>
      <vt:lpstr>Testing</vt:lpstr>
      <vt:lpstr>Test Overview</vt:lpstr>
      <vt:lpstr>Whiffletree Test</vt:lpstr>
      <vt:lpstr>Whiffletree Test Setup and Procedure</vt:lpstr>
      <vt:lpstr>Whiffletree Results</vt:lpstr>
      <vt:lpstr>Whiffletree Results</vt:lpstr>
      <vt:lpstr>Whiffletree Results</vt:lpstr>
      <vt:lpstr>Static Thrust Test</vt:lpstr>
      <vt:lpstr>Static Thrust Test: Setup and Procedure</vt:lpstr>
      <vt:lpstr>Static Thrust Testing Results</vt:lpstr>
      <vt:lpstr>Controls Test</vt:lpstr>
      <vt:lpstr>Controls Test Setup and Procedure</vt:lpstr>
      <vt:lpstr>Controls Results</vt:lpstr>
      <vt:lpstr>Flight Test</vt:lpstr>
      <vt:lpstr>Safety Considerations for Flight Testing</vt:lpstr>
      <vt:lpstr>Flight Test Readiness</vt:lpstr>
      <vt:lpstr>Flight Test Setup and Procedure</vt:lpstr>
      <vt:lpstr>Flight Test Results</vt:lpstr>
      <vt:lpstr>Testing Status Recap</vt:lpstr>
      <vt:lpstr>Whiffletree Status</vt:lpstr>
      <vt:lpstr>Static Thrust Testing</vt:lpstr>
      <vt:lpstr>Controls </vt:lpstr>
      <vt:lpstr>Power</vt:lpstr>
      <vt:lpstr>Flight test readiness (Glide test)</vt:lpstr>
      <vt:lpstr>Flight Test</vt:lpstr>
      <vt:lpstr>FADS </vt:lpstr>
      <vt:lpstr>Budget</vt:lpstr>
      <vt:lpstr>PowerPoint Presentation</vt:lpstr>
      <vt:lpstr>PowerPoint Presentation</vt:lpstr>
      <vt:lpstr>PowerPoint Presentation</vt:lpstr>
      <vt:lpstr>Electronics &amp; Controls</vt:lpstr>
      <vt:lpstr>Propulsion</vt:lpstr>
      <vt:lpstr>Airframe</vt:lpstr>
      <vt:lpstr>FADS</vt:lpstr>
      <vt:lpstr>PowerPoint Presentation</vt:lpstr>
      <vt:lpstr>Directory</vt:lpstr>
      <vt:lpstr>Backup Slides</vt:lpstr>
      <vt:lpstr>Boom Design and Vibrational Analysis</vt:lpstr>
      <vt:lpstr>Boom Design Trade Studies</vt:lpstr>
      <vt:lpstr>Boom Design Trade Study</vt:lpstr>
      <vt:lpstr>Boom Design Solver</vt:lpstr>
      <vt:lpstr>Boom Vibrational Analysis Formulation</vt:lpstr>
      <vt:lpstr>Boom Equivalent Torsional Spring Constant</vt:lpstr>
      <vt:lpstr>Boom Vibrational Analysis Initial Conditions</vt:lpstr>
      <vt:lpstr>Boom Vibrational Analysis Results</vt:lpstr>
      <vt:lpstr>Boom Vibrational Analysis Results</vt:lpstr>
      <vt:lpstr>Boom Vibrational Analysis Results</vt:lpstr>
      <vt:lpstr>Thrust Testing</vt:lpstr>
      <vt:lpstr>Propulsion Models</vt:lpstr>
      <vt:lpstr>Propulsion Models</vt:lpstr>
      <vt:lpstr>Propulsion Model Verification</vt:lpstr>
      <vt:lpstr>Using Models to Aid Motor Selection</vt:lpstr>
      <vt:lpstr>E-flite 25 Power 1250 Kv Motor (EFLM4025B)</vt:lpstr>
      <vt:lpstr>Flight Testing</vt:lpstr>
      <vt:lpstr>Cooper-Harper Rating Descriptions</vt:lpstr>
      <vt:lpstr>Flight Checkout</vt:lpstr>
      <vt:lpstr>Flight Testing Preparation</vt:lpstr>
      <vt:lpstr>Electrical</vt:lpstr>
      <vt:lpstr>Main Circuit</vt:lpstr>
      <vt:lpstr>FADS Cicuit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yeet</dc:title>
  <dc:creator>Keaton Fitton</dc:creator>
  <cp:lastModifiedBy>Jeff Zehnder</cp:lastModifiedBy>
  <cp:revision>19</cp:revision>
  <dcterms:created xsi:type="dcterms:W3CDTF">2020-01-21T23:18:19Z</dcterms:created>
  <dcterms:modified xsi:type="dcterms:W3CDTF">2020-05-28T02:07:25Z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0x0101001B3AFC89DBE0EC4DB22D38F757EFBDE3</vt:lpwstr>
  </property>
</Properties>
</file>