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6"/>
    <p:sldMasterId id="214748367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Lst>
  <p:sldSz cy="5143500" cx="9144000"/>
  <p:notesSz cx="6858000" cy="9144000"/>
  <p:embeddedFontLst>
    <p:embeddedFont>
      <p:font typeface="Raleway"/>
      <p:regular r:id="rId85"/>
      <p:bold r:id="rId86"/>
      <p:italic r:id="rId87"/>
      <p:boldItalic r:id="rId88"/>
    </p:embeddedFont>
    <p:embeddedFont>
      <p:font typeface="Roboto"/>
      <p:regular r:id="rId89"/>
      <p:bold r:id="rId90"/>
      <p:italic r:id="rId91"/>
      <p:boldItalic r:id="rId92"/>
    </p:embeddedFont>
    <p:embeddedFont>
      <p:font typeface="Merriweather"/>
      <p:regular r:id="rId93"/>
      <p:bold r:id="rId94"/>
      <p:italic r:id="rId95"/>
      <p:boldItalic r:id="rId9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onnor WIBA3004"/>
  <p:cmAuthor clrIdx="1" id="1" initials="" lastIdx="6" name="Ben Chupik"/>
  <p:cmAuthor clrIdx="2" id="2" initials="" lastIdx="1" name="Elijah Vance"/>
  <p:cmAuthor clrIdx="3" id="3" initials="" lastIdx="2" name="Derrick Choi"/>
  <p:cmAuthor clrIdx="4" id="4" initials="" lastIdx="1" name="David dash0901"/>
  <p:cmAuthor clrIdx="5" id="5" initials="" lastIdx="1" name="Kailey Rex"/>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7753A43-09F4-418D-AC1A-8B91C7D89F56}">
  <a:tblStyle styleId="{D7753A43-09F4-418D-AC1A-8B91C7D89F5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slide" Target="slides/slide76.xml"/><Relationship Id="rId83" Type="http://schemas.openxmlformats.org/officeDocument/2006/relationships/slide" Target="slides/slide75.xml"/><Relationship Id="rId42" Type="http://schemas.openxmlformats.org/officeDocument/2006/relationships/slide" Target="slides/slide34.xml"/><Relationship Id="rId86" Type="http://schemas.openxmlformats.org/officeDocument/2006/relationships/font" Target="fonts/Raleway-bold.fntdata"/><Relationship Id="rId41" Type="http://schemas.openxmlformats.org/officeDocument/2006/relationships/slide" Target="slides/slide33.xml"/><Relationship Id="rId85" Type="http://schemas.openxmlformats.org/officeDocument/2006/relationships/font" Target="fonts/Raleway-regular.fntdata"/><Relationship Id="rId44" Type="http://schemas.openxmlformats.org/officeDocument/2006/relationships/slide" Target="slides/slide36.xml"/><Relationship Id="rId88" Type="http://schemas.openxmlformats.org/officeDocument/2006/relationships/font" Target="fonts/Raleway-boldItalic.fntdata"/><Relationship Id="rId43" Type="http://schemas.openxmlformats.org/officeDocument/2006/relationships/slide" Target="slides/slide35.xml"/><Relationship Id="rId87" Type="http://schemas.openxmlformats.org/officeDocument/2006/relationships/font" Target="fonts/Raleway-italic.fntdata"/><Relationship Id="rId46" Type="http://schemas.openxmlformats.org/officeDocument/2006/relationships/slide" Target="slides/slide38.xml"/><Relationship Id="rId45" Type="http://schemas.openxmlformats.org/officeDocument/2006/relationships/slide" Target="slides/slide37.xml"/><Relationship Id="rId89" Type="http://schemas.openxmlformats.org/officeDocument/2006/relationships/font" Target="fonts/Roboto-regular.fntdata"/><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31" Type="http://schemas.openxmlformats.org/officeDocument/2006/relationships/slide" Target="slides/slide23.xml"/><Relationship Id="rId75" Type="http://schemas.openxmlformats.org/officeDocument/2006/relationships/slide" Target="slides/slide67.xml"/><Relationship Id="rId30" Type="http://schemas.openxmlformats.org/officeDocument/2006/relationships/slide" Target="slides/slide22.xml"/><Relationship Id="rId74" Type="http://schemas.openxmlformats.org/officeDocument/2006/relationships/slide" Target="slides/slide66.xml"/><Relationship Id="rId33" Type="http://schemas.openxmlformats.org/officeDocument/2006/relationships/slide" Target="slides/slide25.xml"/><Relationship Id="rId77" Type="http://schemas.openxmlformats.org/officeDocument/2006/relationships/slide" Target="slides/slide69.xml"/><Relationship Id="rId32" Type="http://schemas.openxmlformats.org/officeDocument/2006/relationships/slide" Target="slides/slide24.xml"/><Relationship Id="rId76" Type="http://schemas.openxmlformats.org/officeDocument/2006/relationships/slide" Target="slides/slide68.xml"/><Relationship Id="rId35" Type="http://schemas.openxmlformats.org/officeDocument/2006/relationships/slide" Target="slides/slide27.xml"/><Relationship Id="rId79" Type="http://schemas.openxmlformats.org/officeDocument/2006/relationships/slide" Target="slides/slide71.xml"/><Relationship Id="rId34" Type="http://schemas.openxmlformats.org/officeDocument/2006/relationships/slide" Target="slides/slide26.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slide" Target="slides/slide60.xml"/><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slide" Target="slides/slide61.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95" Type="http://schemas.openxmlformats.org/officeDocument/2006/relationships/font" Target="fonts/Merriweather-italic.fntdata"/><Relationship Id="rId50" Type="http://schemas.openxmlformats.org/officeDocument/2006/relationships/slide" Target="slides/slide42.xml"/><Relationship Id="rId94" Type="http://schemas.openxmlformats.org/officeDocument/2006/relationships/font" Target="fonts/Merriweather-bold.fntdata"/><Relationship Id="rId53" Type="http://schemas.openxmlformats.org/officeDocument/2006/relationships/slide" Target="slides/slide45.xml"/><Relationship Id="rId52" Type="http://schemas.openxmlformats.org/officeDocument/2006/relationships/slide" Target="slides/slide44.xml"/><Relationship Id="rId96" Type="http://schemas.openxmlformats.org/officeDocument/2006/relationships/font" Target="fonts/Merriweather-boldItalic.fntdata"/><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91" Type="http://schemas.openxmlformats.org/officeDocument/2006/relationships/font" Target="fonts/Roboto-italic.fntdata"/><Relationship Id="rId90" Type="http://schemas.openxmlformats.org/officeDocument/2006/relationships/font" Target="fonts/Roboto-bold.fntdata"/><Relationship Id="rId93" Type="http://schemas.openxmlformats.org/officeDocument/2006/relationships/font" Target="fonts/Merriweather-regular.fntdata"/><Relationship Id="rId92" Type="http://schemas.openxmlformats.org/officeDocument/2006/relationships/font" Target="fonts/Roboto-boldItalic.fntdata"/><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2-10T01:09:12.872">
    <p:pos x="3494" y="579"/>
    <p:text>Insert electronics bay insert</p:text>
  </p:cm>
  <p:cm authorId="1" idx="1" dt="2022-02-10T23:24:33.372">
    <p:pos x="2547" y="2387"/>
    <p:text>Motor system</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 dt="2022-02-11T01:07:04.947">
    <p:pos x="6000" y="0"/>
    <p:text>Do we want to include the default flight plan on this?</p:text>
  </p:cm>
  <p:cm authorId="3" idx="1" dt="2022-02-14T01:40:53.039">
    <p:pos x="6000" y="100"/>
    <p:text>Should we also say something about the communications message size?</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2" dt="2022-02-14T04:02:38.076">
    <p:pos x="504" y="2449"/>
    <p:text>They might ask what the weight estimate was with the previous design</p:text>
  </p:cm>
  <p:cm authorId="1" idx="2" dt="2022-02-10T23:23:05.695">
    <p:pos x="2964" y="886"/>
    <p:text>Conicl?</p:text>
  </p:cm>
  <p:cm authorId="1" idx="3" dt="2022-02-10T23:21:53.457">
    <p:pos x="6000" y="0"/>
    <p:text>Maybe add picture of new valve?</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4" dt="2022-02-11T19:29:54.229">
    <p:pos x="6000" y="0"/>
    <p:text>Highlight tests that we will be talking about in this presentation</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4" idx="1" dt="2022-02-14T04:10:38.934">
    <p:pos x="6000" y="0"/>
    <p:text>With the testing flow slide being moved am I also responsible for this?</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5" dt="2022-02-11T19:29:29.990">
    <p:pos x="6000" y="0"/>
    <p:text>Tie to levels of success (I think Collin said it could be verbal)</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6" dt="2022-02-11T19:59:33.238">
    <p:pos x="450" y="1108"/>
    <p:text>general (delete?)</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5" idx="1" dt="2022-02-07T16:00:29.036">
    <p:pos x="196" y="1013"/>
    <p:text>i texted Jared for detailed procedure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1158ab317e_0_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g11158ab317e_0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12c77ffef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12c77ffef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14eb403a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14eb403a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14eb403aa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14eb403aa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1158ab317e_0_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1158ab317e_0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1158ab317e_0_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1158ab317e_0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13b5e8e93b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13b5e8e93b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1370ea98d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1370ea98d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1370ea98d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1370ea98d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1158ab317e_0_7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1158ab317e_0_7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1158ab317e_0_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1158ab317e_0_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Leah</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1158ab317e_0_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11158ab317e_0_2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1158ab317e_0_7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11158ab317e_0_7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Three levels of tests: Component, Subsystem, System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1158ab317e_0_7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11158ab317e_0_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1158ab317e_0_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11158ab317e_0_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1158ab317e_0_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1158ab317e_0_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Leah</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14c653bef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14c653bef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11158ab317e_0_8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11158ab317e_0_8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Leah</a:t>
            </a:r>
            <a:endParaRPr/>
          </a:p>
          <a:p>
            <a:pPr indent="0" lvl="0" marL="0" rtl="0" algn="l">
              <a:spcBef>
                <a:spcPts val="0"/>
              </a:spcBef>
              <a:spcAft>
                <a:spcPts val="0"/>
              </a:spcAft>
              <a:buNone/>
            </a:pPr>
            <a:r>
              <a:rPr lang="en"/>
              <a:t>50 + 12 = 62 lbf</a:t>
            </a:r>
            <a:endParaRPr/>
          </a:p>
          <a:p>
            <a:pPr indent="0" lvl="0" marL="0" rtl="0" algn="l">
              <a:spcBef>
                <a:spcPts val="0"/>
              </a:spcBef>
              <a:spcAft>
                <a:spcPts val="0"/>
              </a:spcAft>
              <a:buNone/>
            </a:pPr>
            <a:r>
              <a:rPr lang="en"/>
              <a:t>Facility used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1158ab317e_0_1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11158ab317e_0_1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Leah</a:t>
            </a:r>
            <a:endParaRPr/>
          </a:p>
          <a:p>
            <a:pPr indent="0" lvl="0" marL="0" rtl="0" algn="l">
              <a:spcBef>
                <a:spcPts val="0"/>
              </a:spcBef>
              <a:spcAft>
                <a:spcPts val="0"/>
              </a:spcAft>
              <a:buNone/>
            </a:pPr>
            <a:r>
              <a:rPr lang="en"/>
              <a:t>Go over procedure &amp; facility used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1314769c2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11314769c2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Leah</a:t>
            </a:r>
            <a:endParaRPr/>
          </a:p>
          <a:p>
            <a:pPr indent="0" lvl="0" marL="0" rtl="0" algn="l">
              <a:spcBef>
                <a:spcPts val="0"/>
              </a:spcBef>
              <a:spcAft>
                <a:spcPts val="0"/>
              </a:spcAft>
              <a:buNone/>
            </a:pPr>
            <a:r>
              <a:rPr lang="en"/>
              <a:t>Reminder of level of success - we can </a:t>
            </a:r>
            <a:r>
              <a:rPr lang="en"/>
              <a:t>sustain</a:t>
            </a:r>
            <a:r>
              <a:rPr lang="en"/>
              <a:t> a practical load while lying within the FAA requirements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114fa9587e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114fa9587e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Leah</a:t>
            </a:r>
            <a:endParaRPr/>
          </a:p>
          <a:p>
            <a:pPr indent="0" lvl="0" marL="0" rtl="0" algn="l">
              <a:spcBef>
                <a:spcPts val="0"/>
              </a:spcBef>
              <a:spcAft>
                <a:spcPts val="0"/>
              </a:spcAft>
              <a:buNone/>
            </a:pPr>
            <a:r>
              <a:rPr lang="en"/>
              <a:t>50 + 12 = 62 lbf</a:t>
            </a:r>
            <a:endParaRPr/>
          </a:p>
          <a:p>
            <a:pPr indent="0" lvl="0" marL="0" rtl="0" algn="l">
              <a:spcBef>
                <a:spcPts val="0"/>
              </a:spcBef>
              <a:spcAft>
                <a:spcPts val="0"/>
              </a:spcAft>
              <a:buNone/>
            </a:pPr>
            <a:r>
              <a:rPr lang="en"/>
              <a:t>Facility used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12fa14ad18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12fa14ad1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Tanisha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1158ab317e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1158ab317e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14fa9587e3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114fa9587e3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Tanisha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114fa9587e3_1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114fa9587e3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Tanisha</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114fa9587e3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114fa9587e3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Tanisha</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1158ab317e_0_1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11158ab317e_0_1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Tanisha</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114c653bef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114c653bef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10e1b4352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10e1b4352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12b5f1407c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112b5f1407c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Idk if we want to track the RPM of the motor…ask ab this monday</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112bf528d7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112bf528d7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Idk if we want to track the RPM of the motor…ask ab this monday</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112b5f1407c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112b5f1407c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112b5f1407c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112b5f1407c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1158ab317e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1158ab317e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Libby</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112bf528d7c_2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112bf528d7c_2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Idk if we want to track the RPM of the motor</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112b5f1407c_1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112b5f1407c_1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11158ab317e_0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11158ab317e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Positive pressure test for valve not in vacuum chamber, fill the balloon with whole valve assembly attached to PVC tube and see how valve behaves to the air pressure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112b5f1407c_1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112b5f1407c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11158ab317e_0_8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11158ab317e_0_8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112b5f1407c_1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112b5f1407c_1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11158ab317e_0_10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11158ab317e_0_10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Libby</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11158ab317e_0_8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11158ab317e_0_8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11396810bc3_1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11396810bc3_1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Running tally of numbers on side of screen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11158ab317e_0_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11158ab317e_0_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a:t>
            </a:r>
            <a:endParaRPr/>
          </a:p>
          <a:p>
            <a:pPr indent="0" lvl="0" marL="0" rtl="0" algn="l">
              <a:spcBef>
                <a:spcPts val="0"/>
              </a:spcBef>
              <a:spcAft>
                <a:spcPts val="0"/>
              </a:spcAft>
              <a:buNone/>
            </a:pPr>
            <a:r>
              <a:rPr lang="en"/>
              <a:t>Blow up and lead time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1158ab317e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1158ab317e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Libby</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11158ab317e_0_8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11158ab317e_0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11158ab317e_0_9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11158ab317e_0_9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11158ab317e_0_9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11158ab317e_0_9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1150aa01c6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1150aa01c6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10e2028e7a1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10e2028e7a1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11396810bc3_1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11396810bc3_1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10e2028e7a1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10e2028e7a1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10e2028e7a1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10e2028e7a1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1143b62470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1143b62470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1143b6247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9" name="Google Shape;989;g1143b6247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1158ab317e_0_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1158ab317e_0_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Libby</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1143b62470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1143b62470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1143b62470c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3" name="Google Shape;1003;g1143b62470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1150aa01c67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1150aa01c67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1150aa01c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1150aa01c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Kailey</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1150aa01c67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4" name="Google Shape;1024;g1150aa01c67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1150db41a2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2" name="Google Shape;1032;g1150db41a2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1150db41a2d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9" name="Google Shape;1039;g1150db41a2d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1150db41a2d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1150db41a2d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1150db41a2d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1150db41a2d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1150db41a2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0" name="Google Shape;1060;g1150db41a2d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1158ab317e_0_7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1158ab317e_0_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1150db41a2d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6" name="Google Shape;1066;g1150db41a2d_0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1150db41a2d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2" name="Google Shape;1072;g1150db41a2d_0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1150db41a2d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8" name="Google Shape;1078;g1150db41a2d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1150db41a2d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4" name="Google Shape;1084;g1150db41a2d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1150db41a2d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0" name="Google Shape;1090;g1150db41a2d_0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1150db41a2d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6" name="Google Shape;1096;g1150db41a2d_0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1150db41a2d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2" name="Google Shape;1102;g1150db41a2d_0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1398b9f22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11398b9f2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Tanisha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1396810bc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1396810bc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Tanisha</a:t>
            </a:r>
            <a:endParaRPr b="1"/>
          </a:p>
          <a:p>
            <a:pPr indent="0" lvl="0" marL="0" rtl="0" algn="l">
              <a:spcBef>
                <a:spcPts val="0"/>
              </a:spcBef>
              <a:spcAft>
                <a:spcPts val="0"/>
              </a:spcAft>
              <a:buNone/>
            </a:pPr>
            <a:r>
              <a:rPr lang="en"/>
              <a:t>Say that all components (sensors, transceivers, motor drivers, etc.) connect back to the microcontroller. Also mention that dashed lines are “unfiltered” and “unregulated” power direct from the battery. Finally, you can say that we have the ability of connecting 2 additional and independently controlled heaters if needed.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chemeClr val="dk1"/>
        </a:solidFill>
      </p:bgPr>
    </p:bg>
    <p:spTree>
      <p:nvGrpSpPr>
        <p:cNvPr id="50" name="Shape 50"/>
        <p:cNvGrpSpPr/>
        <p:nvPr/>
      </p:nvGrpSpPr>
      <p:grpSpPr>
        <a:xfrm>
          <a:off x="0" y="0"/>
          <a:ext cx="0" cy="0"/>
          <a:chOff x="0" y="0"/>
          <a:chExt cx="0" cy="0"/>
        </a:xfrm>
      </p:grpSpPr>
      <p:cxnSp>
        <p:nvCxnSpPr>
          <p:cNvPr id="51" name="Google Shape;51;p13"/>
          <p:cNvCxnSpPr/>
          <p:nvPr/>
        </p:nvCxnSpPr>
        <p:spPr>
          <a:xfrm flipH="1" rot="10800000">
            <a:off x="-10450" y="1765650"/>
            <a:ext cx="9162900" cy="2640600"/>
          </a:xfrm>
          <a:prstGeom prst="straightConnector1">
            <a:avLst/>
          </a:prstGeom>
          <a:noFill/>
          <a:ln cap="flat" cmpd="sng" w="57150">
            <a:solidFill>
              <a:srgbClr val="93C47D"/>
            </a:solidFill>
            <a:prstDash val="solid"/>
            <a:round/>
            <a:headEnd len="sm" w="sm" type="none"/>
            <a:tailEnd len="sm" w="sm" type="none"/>
          </a:ln>
        </p:spPr>
      </p:cxnSp>
      <p:sp>
        <p:nvSpPr>
          <p:cNvPr id="52" name="Google Shape;52;p13"/>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53" name="Google Shape;53;p13"/>
          <p:cNvSpPr txBox="1"/>
          <p:nvPr>
            <p:ph type="ctrTitle"/>
          </p:nvPr>
        </p:nvSpPr>
        <p:spPr>
          <a:xfrm>
            <a:off x="608518" y="848911"/>
            <a:ext cx="4260300" cy="822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600"/>
              <a:buNone/>
              <a:defRPr b="1" i="0" sz="4300" u="none" cap="none" strike="noStrike">
                <a:solidFill>
                  <a:srgbClr val="000000"/>
                </a:solidFill>
                <a:latin typeface="Merriweather"/>
                <a:ea typeface="Merriweather"/>
                <a:cs typeface="Merriweather"/>
                <a:sym typeface="Merriweather"/>
              </a:defRPr>
            </a:lvl1pPr>
            <a:lvl2pPr lvl="1" rtl="0" algn="l">
              <a:lnSpc>
                <a:spcPct val="100000"/>
              </a:lnSpc>
              <a:spcBef>
                <a:spcPts val="0"/>
              </a:spcBef>
              <a:spcAft>
                <a:spcPts val="0"/>
              </a:spcAft>
              <a:buSzPts val="3600"/>
              <a:buNone/>
              <a:defRPr sz="3600"/>
            </a:lvl2pPr>
            <a:lvl3pPr lvl="2" rtl="0" algn="l">
              <a:lnSpc>
                <a:spcPct val="100000"/>
              </a:lnSpc>
              <a:spcBef>
                <a:spcPts val="0"/>
              </a:spcBef>
              <a:spcAft>
                <a:spcPts val="0"/>
              </a:spcAft>
              <a:buSzPts val="3600"/>
              <a:buNone/>
              <a:defRPr sz="3600"/>
            </a:lvl3pPr>
            <a:lvl4pPr lvl="3" rtl="0" algn="l">
              <a:lnSpc>
                <a:spcPct val="100000"/>
              </a:lnSpc>
              <a:spcBef>
                <a:spcPts val="0"/>
              </a:spcBef>
              <a:spcAft>
                <a:spcPts val="0"/>
              </a:spcAft>
              <a:buSzPts val="3600"/>
              <a:buNone/>
              <a:defRPr sz="3600"/>
            </a:lvl4pPr>
            <a:lvl5pPr lvl="4" rtl="0" algn="l">
              <a:lnSpc>
                <a:spcPct val="100000"/>
              </a:lnSpc>
              <a:spcBef>
                <a:spcPts val="0"/>
              </a:spcBef>
              <a:spcAft>
                <a:spcPts val="0"/>
              </a:spcAft>
              <a:buSzPts val="3600"/>
              <a:buNone/>
              <a:defRPr sz="3600"/>
            </a:lvl5pPr>
            <a:lvl6pPr lvl="5" rtl="0" algn="l">
              <a:lnSpc>
                <a:spcPct val="100000"/>
              </a:lnSpc>
              <a:spcBef>
                <a:spcPts val="0"/>
              </a:spcBef>
              <a:spcAft>
                <a:spcPts val="0"/>
              </a:spcAft>
              <a:buSzPts val="3600"/>
              <a:buNone/>
              <a:defRPr sz="3600"/>
            </a:lvl6pPr>
            <a:lvl7pPr lvl="6" rtl="0" algn="l">
              <a:lnSpc>
                <a:spcPct val="100000"/>
              </a:lnSpc>
              <a:spcBef>
                <a:spcPts val="0"/>
              </a:spcBef>
              <a:spcAft>
                <a:spcPts val="0"/>
              </a:spcAft>
              <a:buSzPts val="3600"/>
              <a:buNone/>
              <a:defRPr sz="3600"/>
            </a:lvl7pPr>
            <a:lvl8pPr lvl="7" rtl="0" algn="l">
              <a:lnSpc>
                <a:spcPct val="100000"/>
              </a:lnSpc>
              <a:spcBef>
                <a:spcPts val="0"/>
              </a:spcBef>
              <a:spcAft>
                <a:spcPts val="0"/>
              </a:spcAft>
              <a:buSzPts val="3600"/>
              <a:buNone/>
              <a:defRPr sz="3600"/>
            </a:lvl8pPr>
            <a:lvl9pPr lvl="8" rtl="0" algn="l">
              <a:lnSpc>
                <a:spcPct val="100000"/>
              </a:lnSpc>
              <a:spcBef>
                <a:spcPts val="0"/>
              </a:spcBef>
              <a:spcAft>
                <a:spcPts val="0"/>
              </a:spcAft>
              <a:buSzPts val="3600"/>
              <a:buNone/>
              <a:defRPr sz="3600"/>
            </a:lvl9pPr>
          </a:lstStyle>
          <a:p/>
        </p:txBody>
      </p:sp>
      <p:sp>
        <p:nvSpPr>
          <p:cNvPr id="54" name="Google Shape;54;p13"/>
          <p:cNvSpPr txBox="1"/>
          <p:nvPr>
            <p:ph idx="1" type="subTitle"/>
          </p:nvPr>
        </p:nvSpPr>
        <p:spPr>
          <a:xfrm>
            <a:off x="617368" y="1710814"/>
            <a:ext cx="4242600" cy="7383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2"/>
              </a:buClr>
              <a:buSzPts val="1600"/>
              <a:buNone/>
              <a:defRPr b="0" i="0" sz="1900" u="none" cap="none" strike="noStrike">
                <a:solidFill>
                  <a:srgbClr val="000000"/>
                </a:solidFill>
                <a:latin typeface="Merriweather"/>
                <a:ea typeface="Merriweather"/>
                <a:cs typeface="Merriweather"/>
                <a:sym typeface="Merriweather"/>
              </a:defRPr>
            </a:lvl1pPr>
            <a:lvl2pPr lvl="1" rtl="0" algn="l">
              <a:lnSpc>
                <a:spcPct val="100000"/>
              </a:lnSpc>
              <a:spcBef>
                <a:spcPts val="0"/>
              </a:spcBef>
              <a:spcAft>
                <a:spcPts val="0"/>
              </a:spcAft>
              <a:buClr>
                <a:schemeClr val="lt2"/>
              </a:buClr>
              <a:buSzPts val="1600"/>
              <a:buNone/>
              <a:defRPr sz="1600">
                <a:solidFill>
                  <a:schemeClr val="lt2"/>
                </a:solidFill>
              </a:defRPr>
            </a:lvl2pPr>
            <a:lvl3pPr lvl="2" rtl="0" algn="l">
              <a:lnSpc>
                <a:spcPct val="100000"/>
              </a:lnSpc>
              <a:spcBef>
                <a:spcPts val="0"/>
              </a:spcBef>
              <a:spcAft>
                <a:spcPts val="0"/>
              </a:spcAft>
              <a:buClr>
                <a:schemeClr val="lt2"/>
              </a:buClr>
              <a:buSzPts val="1600"/>
              <a:buNone/>
              <a:defRPr sz="1600">
                <a:solidFill>
                  <a:schemeClr val="lt2"/>
                </a:solidFill>
              </a:defRPr>
            </a:lvl3pPr>
            <a:lvl4pPr lvl="3" rtl="0" algn="l">
              <a:lnSpc>
                <a:spcPct val="100000"/>
              </a:lnSpc>
              <a:spcBef>
                <a:spcPts val="0"/>
              </a:spcBef>
              <a:spcAft>
                <a:spcPts val="0"/>
              </a:spcAft>
              <a:buClr>
                <a:schemeClr val="lt2"/>
              </a:buClr>
              <a:buSzPts val="1600"/>
              <a:buNone/>
              <a:defRPr sz="1600">
                <a:solidFill>
                  <a:schemeClr val="lt2"/>
                </a:solidFill>
              </a:defRPr>
            </a:lvl4pPr>
            <a:lvl5pPr lvl="4" rtl="0" algn="l">
              <a:lnSpc>
                <a:spcPct val="100000"/>
              </a:lnSpc>
              <a:spcBef>
                <a:spcPts val="0"/>
              </a:spcBef>
              <a:spcAft>
                <a:spcPts val="0"/>
              </a:spcAft>
              <a:buClr>
                <a:schemeClr val="lt2"/>
              </a:buClr>
              <a:buSzPts val="1600"/>
              <a:buNone/>
              <a:defRPr sz="1600">
                <a:solidFill>
                  <a:schemeClr val="lt2"/>
                </a:solidFill>
              </a:defRPr>
            </a:lvl5pPr>
            <a:lvl6pPr lvl="5" rtl="0" algn="l">
              <a:lnSpc>
                <a:spcPct val="100000"/>
              </a:lnSpc>
              <a:spcBef>
                <a:spcPts val="0"/>
              </a:spcBef>
              <a:spcAft>
                <a:spcPts val="0"/>
              </a:spcAft>
              <a:buClr>
                <a:schemeClr val="lt2"/>
              </a:buClr>
              <a:buSzPts val="1600"/>
              <a:buNone/>
              <a:defRPr sz="1600">
                <a:solidFill>
                  <a:schemeClr val="lt2"/>
                </a:solidFill>
              </a:defRPr>
            </a:lvl6pPr>
            <a:lvl7pPr lvl="6" rtl="0" algn="l">
              <a:lnSpc>
                <a:spcPct val="100000"/>
              </a:lnSpc>
              <a:spcBef>
                <a:spcPts val="0"/>
              </a:spcBef>
              <a:spcAft>
                <a:spcPts val="0"/>
              </a:spcAft>
              <a:buClr>
                <a:schemeClr val="lt2"/>
              </a:buClr>
              <a:buSzPts val="1600"/>
              <a:buNone/>
              <a:defRPr sz="1600">
                <a:solidFill>
                  <a:schemeClr val="lt2"/>
                </a:solidFill>
              </a:defRPr>
            </a:lvl7pPr>
            <a:lvl8pPr lvl="7" rtl="0" algn="l">
              <a:lnSpc>
                <a:spcPct val="100000"/>
              </a:lnSpc>
              <a:spcBef>
                <a:spcPts val="0"/>
              </a:spcBef>
              <a:spcAft>
                <a:spcPts val="0"/>
              </a:spcAft>
              <a:buClr>
                <a:schemeClr val="lt2"/>
              </a:buClr>
              <a:buSzPts val="1600"/>
              <a:buNone/>
              <a:defRPr sz="1600">
                <a:solidFill>
                  <a:schemeClr val="lt2"/>
                </a:solidFill>
              </a:defRPr>
            </a:lvl8pPr>
            <a:lvl9pPr lvl="8" rtl="0" algn="l">
              <a:lnSpc>
                <a:spcPct val="100000"/>
              </a:lnSpc>
              <a:spcBef>
                <a:spcPts val="0"/>
              </a:spcBef>
              <a:spcAft>
                <a:spcPts val="0"/>
              </a:spcAft>
              <a:buClr>
                <a:schemeClr val="lt2"/>
              </a:buClr>
              <a:buSzPts val="1600"/>
              <a:buNone/>
              <a:defRPr sz="1600">
                <a:solidFill>
                  <a:schemeClr val="lt2"/>
                </a:solidFill>
              </a:defRPr>
            </a:lvl9pPr>
          </a:lstStyle>
          <a:p/>
        </p:txBody>
      </p:sp>
      <p:sp>
        <p:nvSpPr>
          <p:cNvPr id="55" name="Google Shape;55;p13"/>
          <p:cNvSpPr txBox="1"/>
          <p:nvPr>
            <p:ph idx="12" type="sldNum"/>
          </p:nvPr>
        </p:nvSpPr>
        <p:spPr>
          <a:xfrm>
            <a:off x="8548658" y="-61183"/>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56" name="Google Shape;56;p13"/>
          <p:cNvPicPr preferRelativeResize="0"/>
          <p:nvPr/>
        </p:nvPicPr>
        <p:blipFill rotWithShape="1">
          <a:blip r:embed="rId2">
            <a:alphaModFix/>
          </a:blip>
          <a:srcRect b="0" l="0" r="0" t="0"/>
          <a:stretch/>
        </p:blipFill>
        <p:spPr>
          <a:xfrm>
            <a:off x="5425500" y="127000"/>
            <a:ext cx="3158275" cy="3158275"/>
          </a:xfrm>
          <a:prstGeom prst="rect">
            <a:avLst/>
          </a:prstGeom>
          <a:noFill/>
          <a:ln>
            <a:noFill/>
          </a:ln>
        </p:spPr>
      </p:pic>
      <p:sp>
        <p:nvSpPr>
          <p:cNvPr id="57" name="Google Shape;57;p13"/>
          <p:cNvSpPr txBox="1"/>
          <p:nvPr>
            <p:ph idx="2" type="body"/>
          </p:nvPr>
        </p:nvSpPr>
        <p:spPr>
          <a:xfrm>
            <a:off x="2727325" y="3381375"/>
            <a:ext cx="6294300" cy="1174800"/>
          </a:xfrm>
          <a:prstGeom prst="rect">
            <a:avLst/>
          </a:prstGeom>
          <a:noFill/>
          <a:ln>
            <a:noFill/>
          </a:ln>
        </p:spPr>
        <p:txBody>
          <a:bodyPr anchorCtr="0" anchor="t" bIns="91425" lIns="91425" spcFirstLastPara="1" rIns="91425" wrap="square" tIns="91425">
            <a:noAutofit/>
          </a:bodyPr>
          <a:lstStyle>
            <a:lvl1pPr indent="-228600" lvl="0" marL="457200" rtl="0" algn="ctr">
              <a:lnSpc>
                <a:spcPct val="115000"/>
              </a:lnSpc>
              <a:spcBef>
                <a:spcPts val="0"/>
              </a:spcBef>
              <a:spcAft>
                <a:spcPts val="0"/>
              </a:spcAft>
              <a:buSzPts val="1300"/>
              <a:buNone/>
              <a:defRPr b="1" i="0" sz="4200" u="none" cap="none" strike="noStrike">
                <a:solidFill>
                  <a:schemeClr val="lt1"/>
                </a:solidFill>
                <a:latin typeface="Merriweather"/>
                <a:ea typeface="Merriweather"/>
                <a:cs typeface="Merriweather"/>
                <a:sym typeface="Merriweather"/>
              </a:defRPr>
            </a:lvl1pPr>
            <a:lvl2pPr indent="-298450" lvl="1" marL="914400" rtl="0" algn="l">
              <a:lnSpc>
                <a:spcPct val="115000"/>
              </a:lnSpc>
              <a:spcBef>
                <a:spcPts val="0"/>
              </a:spcBef>
              <a:spcAft>
                <a:spcPts val="0"/>
              </a:spcAft>
              <a:buSzPts val="1100"/>
              <a:buChar char="○"/>
              <a:defRPr b="0" i="0" sz="3600" u="none" cap="none" strike="noStrike">
                <a:solidFill>
                  <a:schemeClr val="accent1"/>
                </a:solidFill>
                <a:latin typeface="Merriweather"/>
                <a:ea typeface="Merriweather"/>
                <a:cs typeface="Merriweather"/>
                <a:sym typeface="Merriweather"/>
              </a:defRPr>
            </a:lvl2pPr>
            <a:lvl3pPr indent="-298450" lvl="2" marL="1371600" rtl="0" algn="l">
              <a:lnSpc>
                <a:spcPct val="115000"/>
              </a:lnSpc>
              <a:spcBef>
                <a:spcPts val="0"/>
              </a:spcBef>
              <a:spcAft>
                <a:spcPts val="0"/>
              </a:spcAft>
              <a:buSzPts val="1100"/>
              <a:buChar char="■"/>
              <a:defRPr b="0" i="0" sz="3600" u="none" cap="none" strike="noStrike">
                <a:solidFill>
                  <a:schemeClr val="accent1"/>
                </a:solidFill>
                <a:latin typeface="Merriweather"/>
                <a:ea typeface="Merriweather"/>
                <a:cs typeface="Merriweather"/>
                <a:sym typeface="Merriweather"/>
              </a:defRPr>
            </a:lvl3pPr>
            <a:lvl4pPr indent="-298450" lvl="3" marL="1828800" rtl="0" algn="l">
              <a:lnSpc>
                <a:spcPct val="115000"/>
              </a:lnSpc>
              <a:spcBef>
                <a:spcPts val="0"/>
              </a:spcBef>
              <a:spcAft>
                <a:spcPts val="0"/>
              </a:spcAft>
              <a:buSzPts val="1100"/>
              <a:buChar char="●"/>
              <a:defRPr b="0" i="0" sz="3600" u="none" cap="none" strike="noStrike">
                <a:solidFill>
                  <a:schemeClr val="accent1"/>
                </a:solidFill>
                <a:latin typeface="Merriweather"/>
                <a:ea typeface="Merriweather"/>
                <a:cs typeface="Merriweather"/>
                <a:sym typeface="Merriweather"/>
              </a:defRPr>
            </a:lvl4pPr>
            <a:lvl5pPr indent="-298450" lvl="4" marL="2286000" rtl="0" algn="l">
              <a:lnSpc>
                <a:spcPct val="115000"/>
              </a:lnSpc>
              <a:spcBef>
                <a:spcPts val="0"/>
              </a:spcBef>
              <a:spcAft>
                <a:spcPts val="0"/>
              </a:spcAft>
              <a:buSzPts val="1100"/>
              <a:buChar char="○"/>
              <a:defRPr b="0" i="0" sz="3600" u="none" cap="none" strike="noStrike">
                <a:solidFill>
                  <a:schemeClr val="accent1"/>
                </a:solidFill>
                <a:latin typeface="Merriweather"/>
                <a:ea typeface="Merriweather"/>
                <a:cs typeface="Merriweather"/>
                <a:sym typeface="Merriweathe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58" name="Google Shape;58;p13"/>
          <p:cNvSpPr txBox="1"/>
          <p:nvPr>
            <p:ph idx="3" type="body"/>
          </p:nvPr>
        </p:nvSpPr>
        <p:spPr>
          <a:xfrm>
            <a:off x="5003886" y="4706938"/>
            <a:ext cx="1741200" cy="309600"/>
          </a:xfrm>
          <a:prstGeom prst="rect">
            <a:avLst/>
          </a:prstGeom>
          <a:noFill/>
          <a:ln>
            <a:noFill/>
          </a:ln>
        </p:spPr>
        <p:txBody>
          <a:bodyPr anchorCtr="0" anchor="t" bIns="91425" lIns="91425" spcFirstLastPara="1" rIns="91425" wrap="square" tIns="91425">
            <a:noAutofit/>
          </a:bodyPr>
          <a:lstStyle>
            <a:lvl1pPr indent="-228600" lvl="0" marL="457200" rtl="0" algn="ctr">
              <a:lnSpc>
                <a:spcPct val="115000"/>
              </a:lnSpc>
              <a:spcBef>
                <a:spcPts val="0"/>
              </a:spcBef>
              <a:spcAft>
                <a:spcPts val="0"/>
              </a:spcAft>
              <a:buSzPts val="1300"/>
              <a:buNone/>
              <a:defRPr b="0" i="0" sz="1600" u="none" cap="none" strike="noStrike">
                <a:solidFill>
                  <a:srgbClr val="93C47D"/>
                </a:solidFill>
                <a:latin typeface="Merriweather"/>
                <a:ea typeface="Merriweather"/>
                <a:cs typeface="Merriweather"/>
                <a:sym typeface="Merriweathe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59" name="Google Shape;59;p13"/>
          <p:cNvSpPr txBox="1"/>
          <p:nvPr>
            <p:ph idx="4" type="body"/>
          </p:nvPr>
        </p:nvSpPr>
        <p:spPr>
          <a:xfrm>
            <a:off x="9609" y="4565264"/>
            <a:ext cx="1487400" cy="297000"/>
          </a:xfrm>
          <a:prstGeom prst="rect">
            <a:avLst/>
          </a:prstGeom>
          <a:noFill/>
          <a:ln>
            <a:noFill/>
          </a:ln>
        </p:spPr>
        <p:txBody>
          <a:bodyPr anchorCtr="0" anchor="t" bIns="91425" lIns="91425" spcFirstLastPara="1" rIns="91425" wrap="square" tIns="91425">
            <a:noAutofit/>
          </a:bodyPr>
          <a:lstStyle>
            <a:lvl1pPr indent="-228600" lvl="0" marL="457200" rtl="0" algn="l">
              <a:lnSpc>
                <a:spcPct val="115000"/>
              </a:lnSpc>
              <a:spcBef>
                <a:spcPts val="0"/>
              </a:spcBef>
              <a:spcAft>
                <a:spcPts val="0"/>
              </a:spcAft>
              <a:buSzPts val="1300"/>
              <a:buNone/>
              <a:defRPr b="1" i="0" sz="1400" u="none" cap="none" strike="noStrike">
                <a:solidFill>
                  <a:schemeClr val="lt1"/>
                </a:solidFill>
                <a:latin typeface="Merriweather"/>
                <a:ea typeface="Merriweather"/>
                <a:cs typeface="Merriweather"/>
                <a:sym typeface="Merriweathe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cxnSp>
        <p:nvCxnSpPr>
          <p:cNvPr id="60" name="Google Shape;60;p13"/>
          <p:cNvCxnSpPr/>
          <p:nvPr/>
        </p:nvCxnSpPr>
        <p:spPr>
          <a:xfrm>
            <a:off x="2338168" y="1656375"/>
            <a:ext cx="801000" cy="0"/>
          </a:xfrm>
          <a:prstGeom prst="straightConnector1">
            <a:avLst/>
          </a:prstGeom>
          <a:noFill/>
          <a:ln cap="flat" cmpd="sng" w="19050">
            <a:solidFill>
              <a:srgbClr val="93C47D"/>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65" name="Shape 65"/>
        <p:cNvGrpSpPr/>
        <p:nvPr/>
      </p:nvGrpSpPr>
      <p:grpSpPr>
        <a:xfrm>
          <a:off x="0" y="0"/>
          <a:ext cx="0" cy="0"/>
          <a:chOff x="0" y="0"/>
          <a:chExt cx="0" cy="0"/>
        </a:xfrm>
      </p:grpSpPr>
      <p:cxnSp>
        <p:nvCxnSpPr>
          <p:cNvPr id="66" name="Google Shape;66;p15"/>
          <p:cNvCxnSpPr/>
          <p:nvPr/>
        </p:nvCxnSpPr>
        <p:spPr>
          <a:xfrm flipH="1" rot="10800000">
            <a:off x="-10450" y="1765650"/>
            <a:ext cx="9162900" cy="2640600"/>
          </a:xfrm>
          <a:prstGeom prst="straightConnector1">
            <a:avLst/>
          </a:prstGeom>
          <a:noFill/>
          <a:ln cap="flat" cmpd="sng" w="57150">
            <a:solidFill>
              <a:srgbClr val="93C47D"/>
            </a:solidFill>
            <a:prstDash val="solid"/>
            <a:round/>
            <a:headEnd len="sm" w="sm" type="none"/>
            <a:tailEnd len="sm" w="sm" type="none"/>
          </a:ln>
        </p:spPr>
      </p:cxnSp>
      <p:sp>
        <p:nvSpPr>
          <p:cNvPr id="67" name="Google Shape;67;p15"/>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68" name="Google Shape;68;p15"/>
          <p:cNvSpPr txBox="1"/>
          <p:nvPr>
            <p:ph type="ctrTitle"/>
          </p:nvPr>
        </p:nvSpPr>
        <p:spPr>
          <a:xfrm>
            <a:off x="608518" y="848911"/>
            <a:ext cx="4260300" cy="822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600"/>
              <a:buNone/>
              <a:defRPr b="1" i="0" sz="4300" u="none" cap="none" strike="noStrike">
                <a:solidFill>
                  <a:srgbClr val="000000"/>
                </a:solidFill>
                <a:latin typeface="Merriweather"/>
                <a:ea typeface="Merriweather"/>
                <a:cs typeface="Merriweather"/>
                <a:sym typeface="Merriweather"/>
              </a:defRPr>
            </a:lvl1pPr>
            <a:lvl2pPr lvl="1" rtl="0" algn="l">
              <a:lnSpc>
                <a:spcPct val="100000"/>
              </a:lnSpc>
              <a:spcBef>
                <a:spcPts val="0"/>
              </a:spcBef>
              <a:spcAft>
                <a:spcPts val="0"/>
              </a:spcAft>
              <a:buSzPts val="3600"/>
              <a:buNone/>
              <a:defRPr sz="3600"/>
            </a:lvl2pPr>
            <a:lvl3pPr lvl="2" rtl="0" algn="l">
              <a:lnSpc>
                <a:spcPct val="100000"/>
              </a:lnSpc>
              <a:spcBef>
                <a:spcPts val="0"/>
              </a:spcBef>
              <a:spcAft>
                <a:spcPts val="0"/>
              </a:spcAft>
              <a:buSzPts val="3600"/>
              <a:buNone/>
              <a:defRPr sz="3600"/>
            </a:lvl3pPr>
            <a:lvl4pPr lvl="3" rtl="0" algn="l">
              <a:lnSpc>
                <a:spcPct val="100000"/>
              </a:lnSpc>
              <a:spcBef>
                <a:spcPts val="0"/>
              </a:spcBef>
              <a:spcAft>
                <a:spcPts val="0"/>
              </a:spcAft>
              <a:buSzPts val="3600"/>
              <a:buNone/>
              <a:defRPr sz="3600"/>
            </a:lvl4pPr>
            <a:lvl5pPr lvl="4" rtl="0" algn="l">
              <a:lnSpc>
                <a:spcPct val="100000"/>
              </a:lnSpc>
              <a:spcBef>
                <a:spcPts val="0"/>
              </a:spcBef>
              <a:spcAft>
                <a:spcPts val="0"/>
              </a:spcAft>
              <a:buSzPts val="3600"/>
              <a:buNone/>
              <a:defRPr sz="3600"/>
            </a:lvl5pPr>
            <a:lvl6pPr lvl="5" rtl="0" algn="l">
              <a:lnSpc>
                <a:spcPct val="100000"/>
              </a:lnSpc>
              <a:spcBef>
                <a:spcPts val="0"/>
              </a:spcBef>
              <a:spcAft>
                <a:spcPts val="0"/>
              </a:spcAft>
              <a:buSzPts val="3600"/>
              <a:buNone/>
              <a:defRPr sz="3600"/>
            </a:lvl6pPr>
            <a:lvl7pPr lvl="6" rtl="0" algn="l">
              <a:lnSpc>
                <a:spcPct val="100000"/>
              </a:lnSpc>
              <a:spcBef>
                <a:spcPts val="0"/>
              </a:spcBef>
              <a:spcAft>
                <a:spcPts val="0"/>
              </a:spcAft>
              <a:buSzPts val="3600"/>
              <a:buNone/>
              <a:defRPr sz="3600"/>
            </a:lvl7pPr>
            <a:lvl8pPr lvl="7" rtl="0" algn="l">
              <a:lnSpc>
                <a:spcPct val="100000"/>
              </a:lnSpc>
              <a:spcBef>
                <a:spcPts val="0"/>
              </a:spcBef>
              <a:spcAft>
                <a:spcPts val="0"/>
              </a:spcAft>
              <a:buSzPts val="3600"/>
              <a:buNone/>
              <a:defRPr sz="3600"/>
            </a:lvl8pPr>
            <a:lvl9pPr lvl="8" rtl="0" algn="l">
              <a:lnSpc>
                <a:spcPct val="100000"/>
              </a:lnSpc>
              <a:spcBef>
                <a:spcPts val="0"/>
              </a:spcBef>
              <a:spcAft>
                <a:spcPts val="0"/>
              </a:spcAft>
              <a:buSzPts val="3600"/>
              <a:buNone/>
              <a:defRPr sz="3600"/>
            </a:lvl9pPr>
          </a:lstStyle>
          <a:p/>
        </p:txBody>
      </p:sp>
      <p:sp>
        <p:nvSpPr>
          <p:cNvPr id="69" name="Google Shape;69;p15"/>
          <p:cNvSpPr txBox="1"/>
          <p:nvPr>
            <p:ph idx="1" type="subTitle"/>
          </p:nvPr>
        </p:nvSpPr>
        <p:spPr>
          <a:xfrm>
            <a:off x="617368" y="1710814"/>
            <a:ext cx="4242600" cy="7383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2"/>
              </a:buClr>
              <a:buSzPts val="1600"/>
              <a:buNone/>
              <a:defRPr b="0" i="0" sz="1900" u="none" cap="none" strike="noStrike">
                <a:solidFill>
                  <a:srgbClr val="000000"/>
                </a:solidFill>
                <a:latin typeface="Merriweather"/>
                <a:ea typeface="Merriweather"/>
                <a:cs typeface="Merriweather"/>
                <a:sym typeface="Merriweather"/>
              </a:defRPr>
            </a:lvl1pPr>
            <a:lvl2pPr lvl="1" rtl="0" algn="l">
              <a:lnSpc>
                <a:spcPct val="100000"/>
              </a:lnSpc>
              <a:spcBef>
                <a:spcPts val="0"/>
              </a:spcBef>
              <a:spcAft>
                <a:spcPts val="0"/>
              </a:spcAft>
              <a:buClr>
                <a:schemeClr val="lt2"/>
              </a:buClr>
              <a:buSzPts val="1600"/>
              <a:buNone/>
              <a:defRPr sz="1600">
                <a:solidFill>
                  <a:schemeClr val="lt2"/>
                </a:solidFill>
              </a:defRPr>
            </a:lvl2pPr>
            <a:lvl3pPr lvl="2" rtl="0" algn="l">
              <a:lnSpc>
                <a:spcPct val="100000"/>
              </a:lnSpc>
              <a:spcBef>
                <a:spcPts val="0"/>
              </a:spcBef>
              <a:spcAft>
                <a:spcPts val="0"/>
              </a:spcAft>
              <a:buClr>
                <a:schemeClr val="lt2"/>
              </a:buClr>
              <a:buSzPts val="1600"/>
              <a:buNone/>
              <a:defRPr sz="1600">
                <a:solidFill>
                  <a:schemeClr val="lt2"/>
                </a:solidFill>
              </a:defRPr>
            </a:lvl3pPr>
            <a:lvl4pPr lvl="3" rtl="0" algn="l">
              <a:lnSpc>
                <a:spcPct val="100000"/>
              </a:lnSpc>
              <a:spcBef>
                <a:spcPts val="0"/>
              </a:spcBef>
              <a:spcAft>
                <a:spcPts val="0"/>
              </a:spcAft>
              <a:buClr>
                <a:schemeClr val="lt2"/>
              </a:buClr>
              <a:buSzPts val="1600"/>
              <a:buNone/>
              <a:defRPr sz="1600">
                <a:solidFill>
                  <a:schemeClr val="lt2"/>
                </a:solidFill>
              </a:defRPr>
            </a:lvl4pPr>
            <a:lvl5pPr lvl="4" rtl="0" algn="l">
              <a:lnSpc>
                <a:spcPct val="100000"/>
              </a:lnSpc>
              <a:spcBef>
                <a:spcPts val="0"/>
              </a:spcBef>
              <a:spcAft>
                <a:spcPts val="0"/>
              </a:spcAft>
              <a:buClr>
                <a:schemeClr val="lt2"/>
              </a:buClr>
              <a:buSzPts val="1600"/>
              <a:buNone/>
              <a:defRPr sz="1600">
                <a:solidFill>
                  <a:schemeClr val="lt2"/>
                </a:solidFill>
              </a:defRPr>
            </a:lvl5pPr>
            <a:lvl6pPr lvl="5" rtl="0" algn="l">
              <a:lnSpc>
                <a:spcPct val="100000"/>
              </a:lnSpc>
              <a:spcBef>
                <a:spcPts val="0"/>
              </a:spcBef>
              <a:spcAft>
                <a:spcPts val="0"/>
              </a:spcAft>
              <a:buClr>
                <a:schemeClr val="lt2"/>
              </a:buClr>
              <a:buSzPts val="1600"/>
              <a:buNone/>
              <a:defRPr sz="1600">
                <a:solidFill>
                  <a:schemeClr val="lt2"/>
                </a:solidFill>
              </a:defRPr>
            </a:lvl6pPr>
            <a:lvl7pPr lvl="6" rtl="0" algn="l">
              <a:lnSpc>
                <a:spcPct val="100000"/>
              </a:lnSpc>
              <a:spcBef>
                <a:spcPts val="0"/>
              </a:spcBef>
              <a:spcAft>
                <a:spcPts val="0"/>
              </a:spcAft>
              <a:buClr>
                <a:schemeClr val="lt2"/>
              </a:buClr>
              <a:buSzPts val="1600"/>
              <a:buNone/>
              <a:defRPr sz="1600">
                <a:solidFill>
                  <a:schemeClr val="lt2"/>
                </a:solidFill>
              </a:defRPr>
            </a:lvl7pPr>
            <a:lvl8pPr lvl="7" rtl="0" algn="l">
              <a:lnSpc>
                <a:spcPct val="100000"/>
              </a:lnSpc>
              <a:spcBef>
                <a:spcPts val="0"/>
              </a:spcBef>
              <a:spcAft>
                <a:spcPts val="0"/>
              </a:spcAft>
              <a:buClr>
                <a:schemeClr val="lt2"/>
              </a:buClr>
              <a:buSzPts val="1600"/>
              <a:buNone/>
              <a:defRPr sz="1600">
                <a:solidFill>
                  <a:schemeClr val="lt2"/>
                </a:solidFill>
              </a:defRPr>
            </a:lvl8pPr>
            <a:lvl9pPr lvl="8" rtl="0" algn="l">
              <a:lnSpc>
                <a:spcPct val="100000"/>
              </a:lnSpc>
              <a:spcBef>
                <a:spcPts val="0"/>
              </a:spcBef>
              <a:spcAft>
                <a:spcPts val="0"/>
              </a:spcAft>
              <a:buClr>
                <a:schemeClr val="lt2"/>
              </a:buClr>
              <a:buSzPts val="1600"/>
              <a:buNone/>
              <a:defRPr sz="1600">
                <a:solidFill>
                  <a:schemeClr val="lt2"/>
                </a:solidFill>
              </a:defRPr>
            </a:lvl9pPr>
          </a:lstStyle>
          <a:p/>
        </p:txBody>
      </p:sp>
      <p:sp>
        <p:nvSpPr>
          <p:cNvPr id="70" name="Google Shape;70;p15"/>
          <p:cNvSpPr txBox="1"/>
          <p:nvPr>
            <p:ph idx="12" type="sldNum"/>
          </p:nvPr>
        </p:nvSpPr>
        <p:spPr>
          <a:xfrm>
            <a:off x="8548658" y="-61183"/>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71" name="Google Shape;71;p15"/>
          <p:cNvPicPr preferRelativeResize="0"/>
          <p:nvPr/>
        </p:nvPicPr>
        <p:blipFill rotWithShape="1">
          <a:blip r:embed="rId2">
            <a:alphaModFix/>
          </a:blip>
          <a:srcRect b="0" l="0" r="0" t="0"/>
          <a:stretch/>
        </p:blipFill>
        <p:spPr>
          <a:xfrm>
            <a:off x="5425500" y="127000"/>
            <a:ext cx="3158275" cy="3158275"/>
          </a:xfrm>
          <a:prstGeom prst="rect">
            <a:avLst/>
          </a:prstGeom>
          <a:noFill/>
          <a:ln>
            <a:noFill/>
          </a:ln>
        </p:spPr>
      </p:pic>
      <p:sp>
        <p:nvSpPr>
          <p:cNvPr id="72" name="Google Shape;72;p15"/>
          <p:cNvSpPr txBox="1"/>
          <p:nvPr>
            <p:ph idx="2" type="body"/>
          </p:nvPr>
        </p:nvSpPr>
        <p:spPr>
          <a:xfrm>
            <a:off x="2727325" y="3381375"/>
            <a:ext cx="6294300" cy="1174800"/>
          </a:xfrm>
          <a:prstGeom prst="rect">
            <a:avLst/>
          </a:prstGeom>
          <a:noFill/>
          <a:ln>
            <a:noFill/>
          </a:ln>
        </p:spPr>
        <p:txBody>
          <a:bodyPr anchorCtr="0" anchor="t" bIns="91425" lIns="91425" spcFirstLastPara="1" rIns="91425" wrap="square" tIns="91425">
            <a:noAutofit/>
          </a:bodyPr>
          <a:lstStyle>
            <a:lvl1pPr indent="-228600" lvl="0" marL="457200" rtl="0" algn="ctr">
              <a:lnSpc>
                <a:spcPct val="115000"/>
              </a:lnSpc>
              <a:spcBef>
                <a:spcPts val="0"/>
              </a:spcBef>
              <a:spcAft>
                <a:spcPts val="0"/>
              </a:spcAft>
              <a:buSzPts val="1300"/>
              <a:buNone/>
              <a:defRPr b="1" i="0" sz="4200" u="none" cap="none" strike="noStrike">
                <a:solidFill>
                  <a:schemeClr val="lt1"/>
                </a:solidFill>
                <a:latin typeface="Merriweather"/>
                <a:ea typeface="Merriweather"/>
                <a:cs typeface="Merriweather"/>
                <a:sym typeface="Merriweather"/>
              </a:defRPr>
            </a:lvl1pPr>
            <a:lvl2pPr indent="-298450" lvl="1" marL="914400" rtl="0" algn="l">
              <a:lnSpc>
                <a:spcPct val="115000"/>
              </a:lnSpc>
              <a:spcBef>
                <a:spcPts val="0"/>
              </a:spcBef>
              <a:spcAft>
                <a:spcPts val="0"/>
              </a:spcAft>
              <a:buSzPts val="1100"/>
              <a:buChar char="○"/>
              <a:defRPr b="0" i="0" sz="3600" u="none" cap="none" strike="noStrike">
                <a:solidFill>
                  <a:schemeClr val="accent1"/>
                </a:solidFill>
                <a:latin typeface="Merriweather"/>
                <a:ea typeface="Merriweather"/>
                <a:cs typeface="Merriweather"/>
                <a:sym typeface="Merriweather"/>
              </a:defRPr>
            </a:lvl2pPr>
            <a:lvl3pPr indent="-298450" lvl="2" marL="1371600" rtl="0" algn="l">
              <a:lnSpc>
                <a:spcPct val="115000"/>
              </a:lnSpc>
              <a:spcBef>
                <a:spcPts val="0"/>
              </a:spcBef>
              <a:spcAft>
                <a:spcPts val="0"/>
              </a:spcAft>
              <a:buSzPts val="1100"/>
              <a:buChar char="■"/>
              <a:defRPr b="0" i="0" sz="3600" u="none" cap="none" strike="noStrike">
                <a:solidFill>
                  <a:schemeClr val="accent1"/>
                </a:solidFill>
                <a:latin typeface="Merriweather"/>
                <a:ea typeface="Merriweather"/>
                <a:cs typeface="Merriweather"/>
                <a:sym typeface="Merriweather"/>
              </a:defRPr>
            </a:lvl3pPr>
            <a:lvl4pPr indent="-298450" lvl="3" marL="1828800" rtl="0" algn="l">
              <a:lnSpc>
                <a:spcPct val="115000"/>
              </a:lnSpc>
              <a:spcBef>
                <a:spcPts val="0"/>
              </a:spcBef>
              <a:spcAft>
                <a:spcPts val="0"/>
              </a:spcAft>
              <a:buSzPts val="1100"/>
              <a:buChar char="●"/>
              <a:defRPr b="0" i="0" sz="3600" u="none" cap="none" strike="noStrike">
                <a:solidFill>
                  <a:schemeClr val="accent1"/>
                </a:solidFill>
                <a:latin typeface="Merriweather"/>
                <a:ea typeface="Merriweather"/>
                <a:cs typeface="Merriweather"/>
                <a:sym typeface="Merriweather"/>
              </a:defRPr>
            </a:lvl4pPr>
            <a:lvl5pPr indent="-298450" lvl="4" marL="2286000" rtl="0" algn="l">
              <a:lnSpc>
                <a:spcPct val="115000"/>
              </a:lnSpc>
              <a:spcBef>
                <a:spcPts val="0"/>
              </a:spcBef>
              <a:spcAft>
                <a:spcPts val="0"/>
              </a:spcAft>
              <a:buSzPts val="1100"/>
              <a:buChar char="○"/>
              <a:defRPr b="0" i="0" sz="3600" u="none" cap="none" strike="noStrike">
                <a:solidFill>
                  <a:schemeClr val="accent1"/>
                </a:solidFill>
                <a:latin typeface="Merriweather"/>
                <a:ea typeface="Merriweather"/>
                <a:cs typeface="Merriweather"/>
                <a:sym typeface="Merriweathe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73" name="Google Shape;73;p15"/>
          <p:cNvSpPr txBox="1"/>
          <p:nvPr>
            <p:ph idx="3" type="body"/>
          </p:nvPr>
        </p:nvSpPr>
        <p:spPr>
          <a:xfrm>
            <a:off x="5003886" y="4706938"/>
            <a:ext cx="1741200" cy="309600"/>
          </a:xfrm>
          <a:prstGeom prst="rect">
            <a:avLst/>
          </a:prstGeom>
          <a:noFill/>
          <a:ln>
            <a:noFill/>
          </a:ln>
        </p:spPr>
        <p:txBody>
          <a:bodyPr anchorCtr="0" anchor="t" bIns="91425" lIns="91425" spcFirstLastPara="1" rIns="91425" wrap="square" tIns="91425">
            <a:noAutofit/>
          </a:bodyPr>
          <a:lstStyle>
            <a:lvl1pPr indent="-228600" lvl="0" marL="457200" rtl="0" algn="ctr">
              <a:lnSpc>
                <a:spcPct val="115000"/>
              </a:lnSpc>
              <a:spcBef>
                <a:spcPts val="0"/>
              </a:spcBef>
              <a:spcAft>
                <a:spcPts val="0"/>
              </a:spcAft>
              <a:buSzPts val="1300"/>
              <a:buNone/>
              <a:defRPr b="0" i="0" sz="1600" u="none" cap="none" strike="noStrike">
                <a:solidFill>
                  <a:srgbClr val="93C47D"/>
                </a:solidFill>
                <a:latin typeface="Merriweather"/>
                <a:ea typeface="Merriweather"/>
                <a:cs typeface="Merriweather"/>
                <a:sym typeface="Merriweathe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74" name="Google Shape;74;p15"/>
          <p:cNvSpPr txBox="1"/>
          <p:nvPr>
            <p:ph idx="4" type="body"/>
          </p:nvPr>
        </p:nvSpPr>
        <p:spPr>
          <a:xfrm>
            <a:off x="9609" y="4565264"/>
            <a:ext cx="1487400" cy="297000"/>
          </a:xfrm>
          <a:prstGeom prst="rect">
            <a:avLst/>
          </a:prstGeom>
          <a:noFill/>
          <a:ln>
            <a:noFill/>
          </a:ln>
        </p:spPr>
        <p:txBody>
          <a:bodyPr anchorCtr="0" anchor="t" bIns="91425" lIns="91425" spcFirstLastPara="1" rIns="91425" wrap="square" tIns="91425">
            <a:noAutofit/>
          </a:bodyPr>
          <a:lstStyle>
            <a:lvl1pPr indent="-228600" lvl="0" marL="457200" rtl="0" algn="l">
              <a:lnSpc>
                <a:spcPct val="115000"/>
              </a:lnSpc>
              <a:spcBef>
                <a:spcPts val="0"/>
              </a:spcBef>
              <a:spcAft>
                <a:spcPts val="0"/>
              </a:spcAft>
              <a:buSzPts val="1300"/>
              <a:buNone/>
              <a:defRPr b="1" i="0" sz="1400" u="none" cap="none" strike="noStrike">
                <a:solidFill>
                  <a:schemeClr val="lt1"/>
                </a:solidFill>
                <a:latin typeface="Merriweather"/>
                <a:ea typeface="Merriweather"/>
                <a:cs typeface="Merriweather"/>
                <a:sym typeface="Merriweathe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cxnSp>
        <p:nvCxnSpPr>
          <p:cNvPr id="75" name="Google Shape;75;p15"/>
          <p:cNvCxnSpPr/>
          <p:nvPr/>
        </p:nvCxnSpPr>
        <p:spPr>
          <a:xfrm>
            <a:off x="2338168" y="1656375"/>
            <a:ext cx="801000" cy="0"/>
          </a:xfrm>
          <a:prstGeom prst="straightConnector1">
            <a:avLst/>
          </a:prstGeom>
          <a:noFill/>
          <a:ln cap="flat" cmpd="sng" w="19050">
            <a:solidFill>
              <a:srgbClr val="93C47D"/>
            </a:solidFill>
            <a:prstDash val="solid"/>
            <a:round/>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 name="Shape 76"/>
        <p:cNvGrpSpPr/>
        <p:nvPr/>
      </p:nvGrpSpPr>
      <p:grpSpPr>
        <a:xfrm>
          <a:off x="0" y="0"/>
          <a:ext cx="0" cy="0"/>
          <a:chOff x="0" y="0"/>
          <a:chExt cx="0" cy="0"/>
        </a:xfrm>
      </p:grpSpPr>
      <p:sp>
        <p:nvSpPr>
          <p:cNvPr id="77" name="Google Shape;77;p16"/>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6"/>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rgbClr val="93C47D"/>
          </a:solidFill>
          <a:ln>
            <a:noFill/>
          </a:ln>
        </p:spPr>
      </p:sp>
      <p:sp>
        <p:nvSpPr>
          <p:cNvPr id="79" name="Google Shape;79;p16"/>
          <p:cNvSpPr/>
          <p:nvPr/>
        </p:nvSpPr>
        <p:spPr>
          <a:xfrm>
            <a:off x="-125" y="0"/>
            <a:ext cx="4316900" cy="4399556"/>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80" name="Google Shape;80;p16"/>
          <p:cNvSpPr txBox="1"/>
          <p:nvPr>
            <p:ph type="title"/>
          </p:nvPr>
        </p:nvSpPr>
        <p:spPr>
          <a:xfrm>
            <a:off x="311725" y="500925"/>
            <a:ext cx="3706500" cy="25089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lt1"/>
              </a:buClr>
              <a:buSzPts val="2800"/>
              <a:buNone/>
              <a:defRPr>
                <a:solidFill>
                  <a:schemeClr val="lt1"/>
                </a:solidFill>
              </a:defRPr>
            </a:lvl1pPr>
            <a:lvl2pPr lvl="1" rtl="0" algn="l">
              <a:lnSpc>
                <a:spcPct val="100000"/>
              </a:lnSpc>
              <a:spcBef>
                <a:spcPts val="0"/>
              </a:spcBef>
              <a:spcAft>
                <a:spcPts val="0"/>
              </a:spcAft>
              <a:buClr>
                <a:schemeClr val="lt1"/>
              </a:buClr>
              <a:buSzPts val="2800"/>
              <a:buNone/>
              <a:defRPr>
                <a:solidFill>
                  <a:schemeClr val="lt1"/>
                </a:solidFill>
              </a:defRPr>
            </a:lvl2pPr>
            <a:lvl3pPr lvl="2" rtl="0" algn="l">
              <a:lnSpc>
                <a:spcPct val="100000"/>
              </a:lnSpc>
              <a:spcBef>
                <a:spcPts val="0"/>
              </a:spcBef>
              <a:spcAft>
                <a:spcPts val="0"/>
              </a:spcAft>
              <a:buClr>
                <a:schemeClr val="lt1"/>
              </a:buClr>
              <a:buSzPts val="2800"/>
              <a:buNone/>
              <a:defRPr>
                <a:solidFill>
                  <a:schemeClr val="lt1"/>
                </a:solidFill>
              </a:defRPr>
            </a:lvl3pPr>
            <a:lvl4pPr lvl="3" rtl="0" algn="l">
              <a:lnSpc>
                <a:spcPct val="100000"/>
              </a:lnSpc>
              <a:spcBef>
                <a:spcPts val="0"/>
              </a:spcBef>
              <a:spcAft>
                <a:spcPts val="0"/>
              </a:spcAft>
              <a:buClr>
                <a:schemeClr val="lt1"/>
              </a:buClr>
              <a:buSzPts val="2800"/>
              <a:buNone/>
              <a:defRPr>
                <a:solidFill>
                  <a:schemeClr val="lt1"/>
                </a:solidFill>
              </a:defRPr>
            </a:lvl4pPr>
            <a:lvl5pPr lvl="4" rtl="0" algn="l">
              <a:lnSpc>
                <a:spcPct val="100000"/>
              </a:lnSpc>
              <a:spcBef>
                <a:spcPts val="0"/>
              </a:spcBef>
              <a:spcAft>
                <a:spcPts val="0"/>
              </a:spcAft>
              <a:buClr>
                <a:schemeClr val="lt1"/>
              </a:buClr>
              <a:buSzPts val="2800"/>
              <a:buNone/>
              <a:defRPr>
                <a:solidFill>
                  <a:schemeClr val="lt1"/>
                </a:solidFill>
              </a:defRPr>
            </a:lvl5pPr>
            <a:lvl6pPr lvl="5" rtl="0" algn="l">
              <a:lnSpc>
                <a:spcPct val="100000"/>
              </a:lnSpc>
              <a:spcBef>
                <a:spcPts val="0"/>
              </a:spcBef>
              <a:spcAft>
                <a:spcPts val="0"/>
              </a:spcAft>
              <a:buClr>
                <a:schemeClr val="lt1"/>
              </a:buClr>
              <a:buSzPts val="2800"/>
              <a:buNone/>
              <a:defRPr>
                <a:solidFill>
                  <a:schemeClr val="lt1"/>
                </a:solidFill>
              </a:defRPr>
            </a:lvl6pPr>
            <a:lvl7pPr lvl="6" rtl="0" algn="l">
              <a:lnSpc>
                <a:spcPct val="100000"/>
              </a:lnSpc>
              <a:spcBef>
                <a:spcPts val="0"/>
              </a:spcBef>
              <a:spcAft>
                <a:spcPts val="0"/>
              </a:spcAft>
              <a:buClr>
                <a:schemeClr val="lt1"/>
              </a:buClr>
              <a:buSzPts val="2800"/>
              <a:buNone/>
              <a:defRPr>
                <a:solidFill>
                  <a:schemeClr val="lt1"/>
                </a:solidFill>
              </a:defRPr>
            </a:lvl7pPr>
            <a:lvl8pPr lvl="7" rtl="0" algn="l">
              <a:lnSpc>
                <a:spcPct val="100000"/>
              </a:lnSpc>
              <a:spcBef>
                <a:spcPts val="0"/>
              </a:spcBef>
              <a:spcAft>
                <a:spcPts val="0"/>
              </a:spcAft>
              <a:buClr>
                <a:schemeClr val="lt1"/>
              </a:buClr>
              <a:buSzPts val="2800"/>
              <a:buNone/>
              <a:defRPr>
                <a:solidFill>
                  <a:schemeClr val="lt1"/>
                </a:solidFill>
              </a:defRPr>
            </a:lvl8pPr>
            <a:lvl9pPr lvl="8" rtl="0" algn="l">
              <a:lnSpc>
                <a:spcPct val="100000"/>
              </a:lnSpc>
              <a:spcBef>
                <a:spcPts val="0"/>
              </a:spcBef>
              <a:spcAft>
                <a:spcPts val="0"/>
              </a:spcAft>
              <a:buClr>
                <a:schemeClr val="lt1"/>
              </a:buClr>
              <a:buSzPts val="2800"/>
              <a:buNone/>
              <a:defRPr>
                <a:solidFill>
                  <a:schemeClr val="lt1"/>
                </a:solidFill>
              </a:defRPr>
            </a:lvl9pPr>
          </a:lstStyle>
          <a:p/>
        </p:txBody>
      </p:sp>
      <p:sp>
        <p:nvSpPr>
          <p:cNvPr id="81" name="Google Shape;81;p16"/>
          <p:cNvSpPr txBox="1"/>
          <p:nvPr>
            <p:ph idx="1" type="body"/>
          </p:nvPr>
        </p:nvSpPr>
        <p:spPr>
          <a:xfrm>
            <a:off x="4644675" y="500925"/>
            <a:ext cx="4166400" cy="40986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82" name="Google Shape;82;p16"/>
          <p:cNvSpPr txBox="1"/>
          <p:nvPr>
            <p:ph idx="12" type="sldNum"/>
          </p:nvPr>
        </p:nvSpPr>
        <p:spPr>
          <a:xfrm>
            <a:off x="8548658" y="-61183"/>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83" name="Google Shape;83;p16">
            <a:hlinkClick/>
          </p:cNvPr>
          <p:cNvPicPr preferRelativeResize="0"/>
          <p:nvPr/>
        </p:nvPicPr>
        <p:blipFill rotWithShape="1">
          <a:blip r:embed="rId2">
            <a:alphaModFix/>
          </a:blip>
          <a:srcRect b="0" l="0" r="0" t="0"/>
          <a:stretch/>
        </p:blipFill>
        <p:spPr>
          <a:xfrm>
            <a:off x="8193476" y="90375"/>
            <a:ext cx="671550" cy="6715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84" name="Shape 84"/>
        <p:cNvGrpSpPr/>
        <p:nvPr/>
      </p:nvGrpSpPr>
      <p:grpSpPr>
        <a:xfrm>
          <a:off x="0" y="0"/>
          <a:ext cx="0" cy="0"/>
          <a:chOff x="0" y="0"/>
          <a:chExt cx="0" cy="0"/>
        </a:xfrm>
      </p:grpSpPr>
      <p:sp>
        <p:nvSpPr>
          <p:cNvPr id="85" name="Google Shape;85;p17"/>
          <p:cNvSpPr txBox="1"/>
          <p:nvPr>
            <p:ph hasCustomPrompt="1" type="title"/>
          </p:nvPr>
        </p:nvSpPr>
        <p:spPr>
          <a:xfrm>
            <a:off x="311750" y="831175"/>
            <a:ext cx="5334900" cy="1244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Clr>
                <a:schemeClr val="lt1"/>
              </a:buClr>
              <a:buSzPts val="10000"/>
              <a:buNone/>
              <a:defRPr sz="10000">
                <a:solidFill>
                  <a:schemeClr val="lt1"/>
                </a:solidFill>
              </a:defRPr>
            </a:lvl1pPr>
            <a:lvl2pPr lvl="1" rtl="0" algn="l">
              <a:lnSpc>
                <a:spcPct val="100000"/>
              </a:lnSpc>
              <a:spcBef>
                <a:spcPts val="0"/>
              </a:spcBef>
              <a:spcAft>
                <a:spcPts val="0"/>
              </a:spcAft>
              <a:buClr>
                <a:schemeClr val="lt1"/>
              </a:buClr>
              <a:buSzPts val="10000"/>
              <a:buNone/>
              <a:defRPr sz="10000">
                <a:solidFill>
                  <a:schemeClr val="lt1"/>
                </a:solidFill>
              </a:defRPr>
            </a:lvl2pPr>
            <a:lvl3pPr lvl="2" rtl="0" algn="l">
              <a:lnSpc>
                <a:spcPct val="100000"/>
              </a:lnSpc>
              <a:spcBef>
                <a:spcPts val="0"/>
              </a:spcBef>
              <a:spcAft>
                <a:spcPts val="0"/>
              </a:spcAft>
              <a:buClr>
                <a:schemeClr val="lt1"/>
              </a:buClr>
              <a:buSzPts val="10000"/>
              <a:buNone/>
              <a:defRPr sz="10000">
                <a:solidFill>
                  <a:schemeClr val="lt1"/>
                </a:solidFill>
              </a:defRPr>
            </a:lvl3pPr>
            <a:lvl4pPr lvl="3" rtl="0" algn="l">
              <a:lnSpc>
                <a:spcPct val="100000"/>
              </a:lnSpc>
              <a:spcBef>
                <a:spcPts val="0"/>
              </a:spcBef>
              <a:spcAft>
                <a:spcPts val="0"/>
              </a:spcAft>
              <a:buClr>
                <a:schemeClr val="lt1"/>
              </a:buClr>
              <a:buSzPts val="10000"/>
              <a:buNone/>
              <a:defRPr sz="10000">
                <a:solidFill>
                  <a:schemeClr val="lt1"/>
                </a:solidFill>
              </a:defRPr>
            </a:lvl4pPr>
            <a:lvl5pPr lvl="4" rtl="0" algn="l">
              <a:lnSpc>
                <a:spcPct val="100000"/>
              </a:lnSpc>
              <a:spcBef>
                <a:spcPts val="0"/>
              </a:spcBef>
              <a:spcAft>
                <a:spcPts val="0"/>
              </a:spcAft>
              <a:buClr>
                <a:schemeClr val="lt1"/>
              </a:buClr>
              <a:buSzPts val="10000"/>
              <a:buNone/>
              <a:defRPr sz="10000">
                <a:solidFill>
                  <a:schemeClr val="lt1"/>
                </a:solidFill>
              </a:defRPr>
            </a:lvl5pPr>
            <a:lvl6pPr lvl="5" rtl="0" algn="l">
              <a:lnSpc>
                <a:spcPct val="100000"/>
              </a:lnSpc>
              <a:spcBef>
                <a:spcPts val="0"/>
              </a:spcBef>
              <a:spcAft>
                <a:spcPts val="0"/>
              </a:spcAft>
              <a:buClr>
                <a:schemeClr val="lt1"/>
              </a:buClr>
              <a:buSzPts val="10000"/>
              <a:buNone/>
              <a:defRPr sz="10000">
                <a:solidFill>
                  <a:schemeClr val="lt1"/>
                </a:solidFill>
              </a:defRPr>
            </a:lvl6pPr>
            <a:lvl7pPr lvl="6" rtl="0" algn="l">
              <a:lnSpc>
                <a:spcPct val="100000"/>
              </a:lnSpc>
              <a:spcBef>
                <a:spcPts val="0"/>
              </a:spcBef>
              <a:spcAft>
                <a:spcPts val="0"/>
              </a:spcAft>
              <a:buClr>
                <a:schemeClr val="lt1"/>
              </a:buClr>
              <a:buSzPts val="10000"/>
              <a:buNone/>
              <a:defRPr sz="10000">
                <a:solidFill>
                  <a:schemeClr val="lt1"/>
                </a:solidFill>
              </a:defRPr>
            </a:lvl7pPr>
            <a:lvl8pPr lvl="7" rtl="0" algn="l">
              <a:lnSpc>
                <a:spcPct val="100000"/>
              </a:lnSpc>
              <a:spcBef>
                <a:spcPts val="0"/>
              </a:spcBef>
              <a:spcAft>
                <a:spcPts val="0"/>
              </a:spcAft>
              <a:buClr>
                <a:schemeClr val="lt1"/>
              </a:buClr>
              <a:buSzPts val="10000"/>
              <a:buNone/>
              <a:defRPr sz="10000">
                <a:solidFill>
                  <a:schemeClr val="lt1"/>
                </a:solidFill>
              </a:defRPr>
            </a:lvl8pPr>
            <a:lvl9pPr lvl="8" rtl="0" algn="l">
              <a:lnSpc>
                <a:spcPct val="100000"/>
              </a:lnSpc>
              <a:spcBef>
                <a:spcPts val="0"/>
              </a:spcBef>
              <a:spcAft>
                <a:spcPts val="0"/>
              </a:spcAft>
              <a:buClr>
                <a:schemeClr val="lt1"/>
              </a:buClr>
              <a:buSzPts val="10000"/>
              <a:buNone/>
              <a:defRPr sz="10000">
                <a:solidFill>
                  <a:schemeClr val="lt1"/>
                </a:solidFill>
              </a:defRPr>
            </a:lvl9pPr>
          </a:lstStyle>
          <a:p>
            <a:r>
              <a:t>xx%</a:t>
            </a:r>
          </a:p>
        </p:txBody>
      </p:sp>
      <p:sp>
        <p:nvSpPr>
          <p:cNvPr id="86" name="Google Shape;86;p17"/>
          <p:cNvSpPr txBox="1"/>
          <p:nvPr>
            <p:ph idx="1" type="body"/>
          </p:nvPr>
        </p:nvSpPr>
        <p:spPr>
          <a:xfrm>
            <a:off x="311700" y="2121425"/>
            <a:ext cx="5334900" cy="9426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Clr>
                <a:srgbClr val="93C47D"/>
              </a:buClr>
              <a:buSzPts val="1300"/>
              <a:buChar char="●"/>
              <a:defRPr>
                <a:solidFill>
                  <a:srgbClr val="93C47D"/>
                </a:solidFill>
              </a:defRPr>
            </a:lvl1pPr>
            <a:lvl2pPr indent="-298450" lvl="1" marL="914400" rtl="0" algn="l">
              <a:lnSpc>
                <a:spcPct val="115000"/>
              </a:lnSpc>
              <a:spcBef>
                <a:spcPts val="0"/>
              </a:spcBef>
              <a:spcAft>
                <a:spcPts val="0"/>
              </a:spcAft>
              <a:buClr>
                <a:srgbClr val="93C47D"/>
              </a:buClr>
              <a:buSzPts val="1100"/>
              <a:buChar char="○"/>
              <a:defRPr>
                <a:solidFill>
                  <a:srgbClr val="93C47D"/>
                </a:solidFill>
              </a:defRPr>
            </a:lvl2pPr>
            <a:lvl3pPr indent="-298450" lvl="2" marL="1371600" rtl="0" algn="l">
              <a:lnSpc>
                <a:spcPct val="115000"/>
              </a:lnSpc>
              <a:spcBef>
                <a:spcPts val="0"/>
              </a:spcBef>
              <a:spcAft>
                <a:spcPts val="0"/>
              </a:spcAft>
              <a:buClr>
                <a:srgbClr val="93C47D"/>
              </a:buClr>
              <a:buSzPts val="1100"/>
              <a:buChar char="■"/>
              <a:defRPr>
                <a:solidFill>
                  <a:srgbClr val="93C47D"/>
                </a:solidFill>
              </a:defRPr>
            </a:lvl3pPr>
            <a:lvl4pPr indent="-298450" lvl="3" marL="1828800" rtl="0" algn="l">
              <a:lnSpc>
                <a:spcPct val="115000"/>
              </a:lnSpc>
              <a:spcBef>
                <a:spcPts val="0"/>
              </a:spcBef>
              <a:spcAft>
                <a:spcPts val="0"/>
              </a:spcAft>
              <a:buClr>
                <a:srgbClr val="93C47D"/>
              </a:buClr>
              <a:buSzPts val="1100"/>
              <a:buChar char="●"/>
              <a:defRPr>
                <a:solidFill>
                  <a:srgbClr val="93C47D"/>
                </a:solidFill>
              </a:defRPr>
            </a:lvl4pPr>
            <a:lvl5pPr indent="-298450" lvl="4" marL="2286000" rtl="0" algn="l">
              <a:lnSpc>
                <a:spcPct val="115000"/>
              </a:lnSpc>
              <a:spcBef>
                <a:spcPts val="0"/>
              </a:spcBef>
              <a:spcAft>
                <a:spcPts val="0"/>
              </a:spcAft>
              <a:buClr>
                <a:srgbClr val="93C47D"/>
              </a:buClr>
              <a:buSzPts val="1100"/>
              <a:buChar char="○"/>
              <a:defRPr>
                <a:solidFill>
                  <a:srgbClr val="93C47D"/>
                </a:solidFill>
              </a:defRPr>
            </a:lvl5pPr>
            <a:lvl6pPr indent="-298450" lvl="5" marL="2743200" rtl="0" algn="l">
              <a:lnSpc>
                <a:spcPct val="115000"/>
              </a:lnSpc>
              <a:spcBef>
                <a:spcPts val="0"/>
              </a:spcBef>
              <a:spcAft>
                <a:spcPts val="0"/>
              </a:spcAft>
              <a:buClr>
                <a:srgbClr val="93C47D"/>
              </a:buClr>
              <a:buSzPts val="1100"/>
              <a:buChar char="■"/>
              <a:defRPr>
                <a:solidFill>
                  <a:srgbClr val="93C47D"/>
                </a:solidFill>
              </a:defRPr>
            </a:lvl6pPr>
            <a:lvl7pPr indent="-298450" lvl="6" marL="3200400" rtl="0" algn="l">
              <a:lnSpc>
                <a:spcPct val="115000"/>
              </a:lnSpc>
              <a:spcBef>
                <a:spcPts val="0"/>
              </a:spcBef>
              <a:spcAft>
                <a:spcPts val="0"/>
              </a:spcAft>
              <a:buClr>
                <a:srgbClr val="93C47D"/>
              </a:buClr>
              <a:buSzPts val="1100"/>
              <a:buChar char="●"/>
              <a:defRPr>
                <a:solidFill>
                  <a:srgbClr val="93C47D"/>
                </a:solidFill>
              </a:defRPr>
            </a:lvl7pPr>
            <a:lvl8pPr indent="-298450" lvl="7" marL="3657600" rtl="0" algn="l">
              <a:lnSpc>
                <a:spcPct val="115000"/>
              </a:lnSpc>
              <a:spcBef>
                <a:spcPts val="0"/>
              </a:spcBef>
              <a:spcAft>
                <a:spcPts val="0"/>
              </a:spcAft>
              <a:buClr>
                <a:srgbClr val="93C47D"/>
              </a:buClr>
              <a:buSzPts val="1100"/>
              <a:buChar char="○"/>
              <a:defRPr>
                <a:solidFill>
                  <a:srgbClr val="93C47D"/>
                </a:solidFill>
              </a:defRPr>
            </a:lvl8pPr>
            <a:lvl9pPr indent="-298450" lvl="8" marL="4114800" rtl="0" algn="l">
              <a:lnSpc>
                <a:spcPct val="115000"/>
              </a:lnSpc>
              <a:spcBef>
                <a:spcPts val="0"/>
              </a:spcBef>
              <a:spcAft>
                <a:spcPts val="0"/>
              </a:spcAft>
              <a:buClr>
                <a:srgbClr val="93C47D"/>
              </a:buClr>
              <a:buSzPts val="1100"/>
              <a:buChar char="■"/>
              <a:defRPr>
                <a:solidFill>
                  <a:srgbClr val="93C47D"/>
                </a:solidFill>
              </a:defRPr>
            </a:lvl9pPr>
          </a:lstStyle>
          <a:p/>
        </p:txBody>
      </p:sp>
      <p:sp>
        <p:nvSpPr>
          <p:cNvPr id="87" name="Google Shape;87;p17"/>
          <p:cNvSpPr txBox="1"/>
          <p:nvPr>
            <p:ph idx="12" type="sldNum"/>
          </p:nvPr>
        </p:nvSpPr>
        <p:spPr>
          <a:xfrm>
            <a:off x="8548658" y="-61183"/>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88" name="Google Shape;88;p17">
            <a:hlinkClick/>
          </p:cNvPr>
          <p:cNvPicPr preferRelativeResize="0"/>
          <p:nvPr/>
        </p:nvPicPr>
        <p:blipFill rotWithShape="1">
          <a:blip r:embed="rId2">
            <a:alphaModFix/>
          </a:blip>
          <a:srcRect b="0" l="0" r="0" t="0"/>
          <a:stretch/>
        </p:blipFill>
        <p:spPr>
          <a:xfrm>
            <a:off x="8193476" y="90375"/>
            <a:ext cx="671550" cy="6715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9" name="Shape 89"/>
        <p:cNvGrpSpPr/>
        <p:nvPr/>
      </p:nvGrpSpPr>
      <p:grpSpPr>
        <a:xfrm>
          <a:off x="0" y="0"/>
          <a:ext cx="0" cy="0"/>
          <a:chOff x="0" y="0"/>
          <a:chExt cx="0" cy="0"/>
        </a:xfrm>
      </p:grpSpPr>
      <p:sp>
        <p:nvSpPr>
          <p:cNvPr id="90" name="Google Shape;90;p18"/>
          <p:cNvSpPr/>
          <p:nvPr/>
        </p:nvSpPr>
        <p:spPr>
          <a:xfrm>
            <a:off x="0" y="0"/>
            <a:ext cx="9144000" cy="852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8"/>
          <p:cNvSpPr txBox="1"/>
          <p:nvPr>
            <p:ph type="title"/>
          </p:nvPr>
        </p:nvSpPr>
        <p:spPr>
          <a:xfrm>
            <a:off x="311700" y="159150"/>
            <a:ext cx="8520600" cy="623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lt1"/>
              </a:buClr>
              <a:buSzPts val="2800"/>
              <a:buNone/>
              <a:defRPr>
                <a:solidFill>
                  <a:schemeClr val="lt1"/>
                </a:solidFill>
              </a:defRPr>
            </a:lvl1pPr>
            <a:lvl2pPr lvl="1" rtl="0" algn="l">
              <a:lnSpc>
                <a:spcPct val="100000"/>
              </a:lnSpc>
              <a:spcBef>
                <a:spcPts val="0"/>
              </a:spcBef>
              <a:spcAft>
                <a:spcPts val="0"/>
              </a:spcAft>
              <a:buClr>
                <a:schemeClr val="lt1"/>
              </a:buClr>
              <a:buSzPts val="2800"/>
              <a:buNone/>
              <a:defRPr>
                <a:solidFill>
                  <a:schemeClr val="lt1"/>
                </a:solidFill>
              </a:defRPr>
            </a:lvl2pPr>
            <a:lvl3pPr lvl="2" rtl="0" algn="l">
              <a:lnSpc>
                <a:spcPct val="100000"/>
              </a:lnSpc>
              <a:spcBef>
                <a:spcPts val="0"/>
              </a:spcBef>
              <a:spcAft>
                <a:spcPts val="0"/>
              </a:spcAft>
              <a:buClr>
                <a:schemeClr val="lt1"/>
              </a:buClr>
              <a:buSzPts val="2800"/>
              <a:buNone/>
              <a:defRPr>
                <a:solidFill>
                  <a:schemeClr val="lt1"/>
                </a:solidFill>
              </a:defRPr>
            </a:lvl3pPr>
            <a:lvl4pPr lvl="3" rtl="0" algn="l">
              <a:lnSpc>
                <a:spcPct val="100000"/>
              </a:lnSpc>
              <a:spcBef>
                <a:spcPts val="0"/>
              </a:spcBef>
              <a:spcAft>
                <a:spcPts val="0"/>
              </a:spcAft>
              <a:buClr>
                <a:schemeClr val="lt1"/>
              </a:buClr>
              <a:buSzPts val="2800"/>
              <a:buNone/>
              <a:defRPr>
                <a:solidFill>
                  <a:schemeClr val="lt1"/>
                </a:solidFill>
              </a:defRPr>
            </a:lvl4pPr>
            <a:lvl5pPr lvl="4" rtl="0" algn="l">
              <a:lnSpc>
                <a:spcPct val="100000"/>
              </a:lnSpc>
              <a:spcBef>
                <a:spcPts val="0"/>
              </a:spcBef>
              <a:spcAft>
                <a:spcPts val="0"/>
              </a:spcAft>
              <a:buClr>
                <a:schemeClr val="lt1"/>
              </a:buClr>
              <a:buSzPts val="2800"/>
              <a:buNone/>
              <a:defRPr>
                <a:solidFill>
                  <a:schemeClr val="lt1"/>
                </a:solidFill>
              </a:defRPr>
            </a:lvl5pPr>
            <a:lvl6pPr lvl="5" rtl="0" algn="l">
              <a:lnSpc>
                <a:spcPct val="100000"/>
              </a:lnSpc>
              <a:spcBef>
                <a:spcPts val="0"/>
              </a:spcBef>
              <a:spcAft>
                <a:spcPts val="0"/>
              </a:spcAft>
              <a:buClr>
                <a:schemeClr val="lt1"/>
              </a:buClr>
              <a:buSzPts val="2800"/>
              <a:buNone/>
              <a:defRPr>
                <a:solidFill>
                  <a:schemeClr val="lt1"/>
                </a:solidFill>
              </a:defRPr>
            </a:lvl6pPr>
            <a:lvl7pPr lvl="6" rtl="0" algn="l">
              <a:lnSpc>
                <a:spcPct val="100000"/>
              </a:lnSpc>
              <a:spcBef>
                <a:spcPts val="0"/>
              </a:spcBef>
              <a:spcAft>
                <a:spcPts val="0"/>
              </a:spcAft>
              <a:buClr>
                <a:schemeClr val="lt1"/>
              </a:buClr>
              <a:buSzPts val="2800"/>
              <a:buNone/>
              <a:defRPr>
                <a:solidFill>
                  <a:schemeClr val="lt1"/>
                </a:solidFill>
              </a:defRPr>
            </a:lvl7pPr>
            <a:lvl8pPr lvl="7" rtl="0" algn="l">
              <a:lnSpc>
                <a:spcPct val="100000"/>
              </a:lnSpc>
              <a:spcBef>
                <a:spcPts val="0"/>
              </a:spcBef>
              <a:spcAft>
                <a:spcPts val="0"/>
              </a:spcAft>
              <a:buClr>
                <a:schemeClr val="lt1"/>
              </a:buClr>
              <a:buSzPts val="2800"/>
              <a:buNone/>
              <a:defRPr>
                <a:solidFill>
                  <a:schemeClr val="lt1"/>
                </a:solidFill>
              </a:defRPr>
            </a:lvl8pPr>
            <a:lvl9pPr lvl="8" rtl="0" algn="l">
              <a:lnSpc>
                <a:spcPct val="100000"/>
              </a:lnSpc>
              <a:spcBef>
                <a:spcPts val="0"/>
              </a:spcBef>
              <a:spcAft>
                <a:spcPts val="0"/>
              </a:spcAft>
              <a:buClr>
                <a:schemeClr val="lt1"/>
              </a:buClr>
              <a:buSzPts val="2800"/>
              <a:buNone/>
              <a:defRPr>
                <a:solidFill>
                  <a:schemeClr val="lt1"/>
                </a:solidFill>
              </a:defRPr>
            </a:lvl9pPr>
          </a:lstStyle>
          <a:p/>
        </p:txBody>
      </p:sp>
      <p:cxnSp>
        <p:nvCxnSpPr>
          <p:cNvPr id="92" name="Google Shape;92;p18"/>
          <p:cNvCxnSpPr/>
          <p:nvPr/>
        </p:nvCxnSpPr>
        <p:spPr>
          <a:xfrm>
            <a:off x="-21075" y="864275"/>
            <a:ext cx="9201300" cy="0"/>
          </a:xfrm>
          <a:prstGeom prst="straightConnector1">
            <a:avLst/>
          </a:prstGeom>
          <a:noFill/>
          <a:ln cap="flat" cmpd="sng" w="38100">
            <a:solidFill>
              <a:srgbClr val="B6D7A8"/>
            </a:solidFill>
            <a:prstDash val="solid"/>
            <a:round/>
            <a:headEnd len="sm" w="sm" type="none"/>
            <a:tailEnd len="sm" w="sm" type="none"/>
          </a:ln>
        </p:spPr>
      </p:cxnSp>
      <p:sp>
        <p:nvSpPr>
          <p:cNvPr id="93" name="Google Shape;93;p18"/>
          <p:cNvSpPr txBox="1"/>
          <p:nvPr>
            <p:ph idx="12" type="sldNum"/>
          </p:nvPr>
        </p:nvSpPr>
        <p:spPr>
          <a:xfrm>
            <a:off x="8548658" y="-61183"/>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94" name="Google Shape;94;p18">
            <a:hlinkClick/>
          </p:cNvPr>
          <p:cNvPicPr preferRelativeResize="0"/>
          <p:nvPr/>
        </p:nvPicPr>
        <p:blipFill rotWithShape="1">
          <a:blip r:embed="rId2">
            <a:alphaModFix/>
          </a:blip>
          <a:srcRect b="0" l="0" r="0" t="0"/>
          <a:stretch/>
        </p:blipFill>
        <p:spPr>
          <a:xfrm>
            <a:off x="8193476" y="90375"/>
            <a:ext cx="671550" cy="6715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7" name="Shape 97"/>
        <p:cNvGrpSpPr/>
        <p:nvPr/>
      </p:nvGrpSpPr>
      <p:grpSpPr>
        <a:xfrm>
          <a:off x="0" y="0"/>
          <a:ext cx="0" cy="0"/>
          <a:chOff x="0" y="0"/>
          <a:chExt cx="0" cy="0"/>
        </a:xfrm>
      </p:grpSpPr>
      <p:sp>
        <p:nvSpPr>
          <p:cNvPr id="98" name="Google Shape;98;p20"/>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20"/>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lt1"/>
              </a:buClr>
              <a:buSzPts val="2800"/>
              <a:buNone/>
              <a:defRPr>
                <a:solidFill>
                  <a:schemeClr val="lt1"/>
                </a:solidFill>
              </a:defRPr>
            </a:lvl1pPr>
            <a:lvl2pPr lvl="1" rtl="0" algn="l">
              <a:lnSpc>
                <a:spcPct val="100000"/>
              </a:lnSpc>
              <a:spcBef>
                <a:spcPts val="0"/>
              </a:spcBef>
              <a:spcAft>
                <a:spcPts val="0"/>
              </a:spcAft>
              <a:buClr>
                <a:schemeClr val="lt1"/>
              </a:buClr>
              <a:buSzPts val="2800"/>
              <a:buNone/>
              <a:defRPr>
                <a:solidFill>
                  <a:schemeClr val="lt1"/>
                </a:solidFill>
              </a:defRPr>
            </a:lvl2pPr>
            <a:lvl3pPr lvl="2" rtl="0" algn="l">
              <a:lnSpc>
                <a:spcPct val="100000"/>
              </a:lnSpc>
              <a:spcBef>
                <a:spcPts val="0"/>
              </a:spcBef>
              <a:spcAft>
                <a:spcPts val="0"/>
              </a:spcAft>
              <a:buClr>
                <a:schemeClr val="lt1"/>
              </a:buClr>
              <a:buSzPts val="2800"/>
              <a:buNone/>
              <a:defRPr>
                <a:solidFill>
                  <a:schemeClr val="lt1"/>
                </a:solidFill>
              </a:defRPr>
            </a:lvl3pPr>
            <a:lvl4pPr lvl="3" rtl="0" algn="l">
              <a:lnSpc>
                <a:spcPct val="100000"/>
              </a:lnSpc>
              <a:spcBef>
                <a:spcPts val="0"/>
              </a:spcBef>
              <a:spcAft>
                <a:spcPts val="0"/>
              </a:spcAft>
              <a:buClr>
                <a:schemeClr val="lt1"/>
              </a:buClr>
              <a:buSzPts val="2800"/>
              <a:buNone/>
              <a:defRPr>
                <a:solidFill>
                  <a:schemeClr val="lt1"/>
                </a:solidFill>
              </a:defRPr>
            </a:lvl4pPr>
            <a:lvl5pPr lvl="4" rtl="0" algn="l">
              <a:lnSpc>
                <a:spcPct val="100000"/>
              </a:lnSpc>
              <a:spcBef>
                <a:spcPts val="0"/>
              </a:spcBef>
              <a:spcAft>
                <a:spcPts val="0"/>
              </a:spcAft>
              <a:buClr>
                <a:schemeClr val="lt1"/>
              </a:buClr>
              <a:buSzPts val="2800"/>
              <a:buNone/>
              <a:defRPr>
                <a:solidFill>
                  <a:schemeClr val="lt1"/>
                </a:solidFill>
              </a:defRPr>
            </a:lvl5pPr>
            <a:lvl6pPr lvl="5" rtl="0" algn="l">
              <a:lnSpc>
                <a:spcPct val="100000"/>
              </a:lnSpc>
              <a:spcBef>
                <a:spcPts val="0"/>
              </a:spcBef>
              <a:spcAft>
                <a:spcPts val="0"/>
              </a:spcAft>
              <a:buClr>
                <a:schemeClr val="lt1"/>
              </a:buClr>
              <a:buSzPts val="2800"/>
              <a:buNone/>
              <a:defRPr>
                <a:solidFill>
                  <a:schemeClr val="lt1"/>
                </a:solidFill>
              </a:defRPr>
            </a:lvl6pPr>
            <a:lvl7pPr lvl="6" rtl="0" algn="l">
              <a:lnSpc>
                <a:spcPct val="100000"/>
              </a:lnSpc>
              <a:spcBef>
                <a:spcPts val="0"/>
              </a:spcBef>
              <a:spcAft>
                <a:spcPts val="0"/>
              </a:spcAft>
              <a:buClr>
                <a:schemeClr val="lt1"/>
              </a:buClr>
              <a:buSzPts val="2800"/>
              <a:buNone/>
              <a:defRPr>
                <a:solidFill>
                  <a:schemeClr val="lt1"/>
                </a:solidFill>
              </a:defRPr>
            </a:lvl7pPr>
            <a:lvl8pPr lvl="7" rtl="0" algn="l">
              <a:lnSpc>
                <a:spcPct val="100000"/>
              </a:lnSpc>
              <a:spcBef>
                <a:spcPts val="0"/>
              </a:spcBef>
              <a:spcAft>
                <a:spcPts val="0"/>
              </a:spcAft>
              <a:buClr>
                <a:schemeClr val="lt1"/>
              </a:buClr>
              <a:buSzPts val="2800"/>
              <a:buNone/>
              <a:defRPr>
                <a:solidFill>
                  <a:schemeClr val="lt1"/>
                </a:solidFill>
              </a:defRPr>
            </a:lvl8pPr>
            <a:lvl9pPr lvl="8" rtl="0" algn="l">
              <a:lnSpc>
                <a:spcPct val="100000"/>
              </a:lnSpc>
              <a:spcBef>
                <a:spcPts val="0"/>
              </a:spcBef>
              <a:spcAft>
                <a:spcPts val="0"/>
              </a:spcAft>
              <a:buClr>
                <a:schemeClr val="lt1"/>
              </a:buClr>
              <a:buSzPts val="2800"/>
              <a:buNone/>
              <a:defRPr>
                <a:solidFill>
                  <a:schemeClr val="lt1"/>
                </a:solidFill>
              </a:defRPr>
            </a:lvl9pPr>
          </a:lstStyle>
          <a:p/>
        </p:txBody>
      </p:sp>
      <p:sp>
        <p:nvSpPr>
          <p:cNvPr id="100" name="Google Shape;100;p20"/>
          <p:cNvSpPr txBox="1"/>
          <p:nvPr>
            <p:ph idx="1" type="body"/>
          </p:nvPr>
        </p:nvSpPr>
        <p:spPr>
          <a:xfrm>
            <a:off x="311700" y="1505700"/>
            <a:ext cx="3999900" cy="30762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101" name="Google Shape;101;p20"/>
          <p:cNvSpPr txBox="1"/>
          <p:nvPr>
            <p:ph idx="2" type="body"/>
          </p:nvPr>
        </p:nvSpPr>
        <p:spPr>
          <a:xfrm>
            <a:off x="4832400" y="1505700"/>
            <a:ext cx="3999900" cy="30762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102" name="Google Shape;102;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93C47D"/>
        </a:solidFill>
      </p:bgPr>
    </p:bg>
    <p:spTree>
      <p:nvGrpSpPr>
        <p:cNvPr id="103" name="Shape 103"/>
        <p:cNvGrpSpPr/>
        <p:nvPr/>
      </p:nvGrpSpPr>
      <p:grpSpPr>
        <a:xfrm>
          <a:off x="0" y="0"/>
          <a:ext cx="0" cy="0"/>
          <a:chOff x="0" y="0"/>
          <a:chExt cx="0" cy="0"/>
        </a:xfrm>
      </p:grpSpPr>
      <p:sp>
        <p:nvSpPr>
          <p:cNvPr id="104" name="Google Shape;104;p21"/>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05" name="Google Shape;105;p21"/>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06" name="Google Shape;106;p21"/>
          <p:cNvSpPr txBox="1"/>
          <p:nvPr>
            <p:ph type="title"/>
          </p:nvPr>
        </p:nvSpPr>
        <p:spPr>
          <a:xfrm>
            <a:off x="311700" y="539725"/>
            <a:ext cx="8520600" cy="12825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600"/>
              <a:buNone/>
              <a:defRPr sz="3600"/>
            </a:lvl1pPr>
            <a:lvl2pPr lvl="1" rtl="0" algn="l">
              <a:lnSpc>
                <a:spcPct val="100000"/>
              </a:lnSpc>
              <a:spcBef>
                <a:spcPts val="0"/>
              </a:spcBef>
              <a:spcAft>
                <a:spcPts val="0"/>
              </a:spcAft>
              <a:buSzPts val="3600"/>
              <a:buNone/>
              <a:defRPr sz="3600"/>
            </a:lvl2pPr>
            <a:lvl3pPr lvl="2" rtl="0" algn="l">
              <a:lnSpc>
                <a:spcPct val="100000"/>
              </a:lnSpc>
              <a:spcBef>
                <a:spcPts val="0"/>
              </a:spcBef>
              <a:spcAft>
                <a:spcPts val="0"/>
              </a:spcAft>
              <a:buSzPts val="3600"/>
              <a:buNone/>
              <a:defRPr sz="3600"/>
            </a:lvl3pPr>
            <a:lvl4pPr lvl="3" rtl="0" algn="l">
              <a:lnSpc>
                <a:spcPct val="100000"/>
              </a:lnSpc>
              <a:spcBef>
                <a:spcPts val="0"/>
              </a:spcBef>
              <a:spcAft>
                <a:spcPts val="0"/>
              </a:spcAft>
              <a:buSzPts val="3600"/>
              <a:buNone/>
              <a:defRPr sz="3600"/>
            </a:lvl4pPr>
            <a:lvl5pPr lvl="4" rtl="0" algn="l">
              <a:lnSpc>
                <a:spcPct val="100000"/>
              </a:lnSpc>
              <a:spcBef>
                <a:spcPts val="0"/>
              </a:spcBef>
              <a:spcAft>
                <a:spcPts val="0"/>
              </a:spcAft>
              <a:buSzPts val="3600"/>
              <a:buNone/>
              <a:defRPr sz="3600"/>
            </a:lvl5pPr>
            <a:lvl6pPr lvl="5" rtl="0" algn="l">
              <a:lnSpc>
                <a:spcPct val="100000"/>
              </a:lnSpc>
              <a:spcBef>
                <a:spcPts val="0"/>
              </a:spcBef>
              <a:spcAft>
                <a:spcPts val="0"/>
              </a:spcAft>
              <a:buSzPts val="3600"/>
              <a:buNone/>
              <a:defRPr sz="3600"/>
            </a:lvl6pPr>
            <a:lvl7pPr lvl="6" rtl="0" algn="l">
              <a:lnSpc>
                <a:spcPct val="100000"/>
              </a:lnSpc>
              <a:spcBef>
                <a:spcPts val="0"/>
              </a:spcBef>
              <a:spcAft>
                <a:spcPts val="0"/>
              </a:spcAft>
              <a:buSzPts val="3600"/>
              <a:buNone/>
              <a:defRPr sz="3600"/>
            </a:lvl7pPr>
            <a:lvl8pPr lvl="7" rtl="0" algn="l">
              <a:lnSpc>
                <a:spcPct val="100000"/>
              </a:lnSpc>
              <a:spcBef>
                <a:spcPts val="0"/>
              </a:spcBef>
              <a:spcAft>
                <a:spcPts val="0"/>
              </a:spcAft>
              <a:buSzPts val="3600"/>
              <a:buNone/>
              <a:defRPr sz="3600"/>
            </a:lvl8pPr>
            <a:lvl9pPr lvl="8" rtl="0" algn="l">
              <a:lnSpc>
                <a:spcPct val="100000"/>
              </a:lnSpc>
              <a:spcBef>
                <a:spcPts val="0"/>
              </a:spcBef>
              <a:spcAft>
                <a:spcPts val="0"/>
              </a:spcAft>
              <a:buSzPts val="3600"/>
              <a:buNone/>
              <a:defRPr sz="3600"/>
            </a:lvl9pPr>
          </a:lstStyle>
          <a:p/>
        </p:txBody>
      </p:sp>
      <p:sp>
        <p:nvSpPr>
          <p:cNvPr id="107" name="Google Shape;107;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8" name="Shape 108"/>
        <p:cNvGrpSpPr/>
        <p:nvPr/>
      </p:nvGrpSpPr>
      <p:grpSpPr>
        <a:xfrm>
          <a:off x="0" y="0"/>
          <a:ext cx="0" cy="0"/>
          <a:chOff x="0" y="0"/>
          <a:chExt cx="0" cy="0"/>
        </a:xfrm>
      </p:grpSpPr>
      <p:sp>
        <p:nvSpPr>
          <p:cNvPr id="109" name="Google Shape;109;p22"/>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22"/>
          <p:cNvSpPr txBox="1"/>
          <p:nvPr>
            <p:ph type="title"/>
          </p:nvPr>
        </p:nvSpPr>
        <p:spPr>
          <a:xfrm>
            <a:off x="311725" y="500925"/>
            <a:ext cx="3127500" cy="18291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lt1"/>
              </a:buClr>
              <a:buSzPts val="2800"/>
              <a:buNone/>
              <a:defRPr>
                <a:solidFill>
                  <a:schemeClr val="lt1"/>
                </a:solidFill>
              </a:defRPr>
            </a:lvl1pPr>
            <a:lvl2pPr lvl="1" rtl="0" algn="l">
              <a:lnSpc>
                <a:spcPct val="100000"/>
              </a:lnSpc>
              <a:spcBef>
                <a:spcPts val="0"/>
              </a:spcBef>
              <a:spcAft>
                <a:spcPts val="0"/>
              </a:spcAft>
              <a:buClr>
                <a:schemeClr val="lt1"/>
              </a:buClr>
              <a:buSzPts val="2800"/>
              <a:buNone/>
              <a:defRPr>
                <a:solidFill>
                  <a:schemeClr val="lt1"/>
                </a:solidFill>
              </a:defRPr>
            </a:lvl2pPr>
            <a:lvl3pPr lvl="2" rtl="0" algn="l">
              <a:lnSpc>
                <a:spcPct val="100000"/>
              </a:lnSpc>
              <a:spcBef>
                <a:spcPts val="0"/>
              </a:spcBef>
              <a:spcAft>
                <a:spcPts val="0"/>
              </a:spcAft>
              <a:buClr>
                <a:schemeClr val="lt1"/>
              </a:buClr>
              <a:buSzPts val="2800"/>
              <a:buNone/>
              <a:defRPr>
                <a:solidFill>
                  <a:schemeClr val="lt1"/>
                </a:solidFill>
              </a:defRPr>
            </a:lvl3pPr>
            <a:lvl4pPr lvl="3" rtl="0" algn="l">
              <a:lnSpc>
                <a:spcPct val="100000"/>
              </a:lnSpc>
              <a:spcBef>
                <a:spcPts val="0"/>
              </a:spcBef>
              <a:spcAft>
                <a:spcPts val="0"/>
              </a:spcAft>
              <a:buClr>
                <a:schemeClr val="lt1"/>
              </a:buClr>
              <a:buSzPts val="2800"/>
              <a:buNone/>
              <a:defRPr>
                <a:solidFill>
                  <a:schemeClr val="lt1"/>
                </a:solidFill>
              </a:defRPr>
            </a:lvl4pPr>
            <a:lvl5pPr lvl="4" rtl="0" algn="l">
              <a:lnSpc>
                <a:spcPct val="100000"/>
              </a:lnSpc>
              <a:spcBef>
                <a:spcPts val="0"/>
              </a:spcBef>
              <a:spcAft>
                <a:spcPts val="0"/>
              </a:spcAft>
              <a:buClr>
                <a:schemeClr val="lt1"/>
              </a:buClr>
              <a:buSzPts val="2800"/>
              <a:buNone/>
              <a:defRPr>
                <a:solidFill>
                  <a:schemeClr val="lt1"/>
                </a:solidFill>
              </a:defRPr>
            </a:lvl5pPr>
            <a:lvl6pPr lvl="5" rtl="0" algn="l">
              <a:lnSpc>
                <a:spcPct val="100000"/>
              </a:lnSpc>
              <a:spcBef>
                <a:spcPts val="0"/>
              </a:spcBef>
              <a:spcAft>
                <a:spcPts val="0"/>
              </a:spcAft>
              <a:buClr>
                <a:schemeClr val="lt1"/>
              </a:buClr>
              <a:buSzPts val="2800"/>
              <a:buNone/>
              <a:defRPr>
                <a:solidFill>
                  <a:schemeClr val="lt1"/>
                </a:solidFill>
              </a:defRPr>
            </a:lvl6pPr>
            <a:lvl7pPr lvl="6" rtl="0" algn="l">
              <a:lnSpc>
                <a:spcPct val="100000"/>
              </a:lnSpc>
              <a:spcBef>
                <a:spcPts val="0"/>
              </a:spcBef>
              <a:spcAft>
                <a:spcPts val="0"/>
              </a:spcAft>
              <a:buClr>
                <a:schemeClr val="lt1"/>
              </a:buClr>
              <a:buSzPts val="2800"/>
              <a:buNone/>
              <a:defRPr>
                <a:solidFill>
                  <a:schemeClr val="lt1"/>
                </a:solidFill>
              </a:defRPr>
            </a:lvl7pPr>
            <a:lvl8pPr lvl="7" rtl="0" algn="l">
              <a:lnSpc>
                <a:spcPct val="100000"/>
              </a:lnSpc>
              <a:spcBef>
                <a:spcPts val="0"/>
              </a:spcBef>
              <a:spcAft>
                <a:spcPts val="0"/>
              </a:spcAft>
              <a:buClr>
                <a:schemeClr val="lt1"/>
              </a:buClr>
              <a:buSzPts val="2800"/>
              <a:buNone/>
              <a:defRPr>
                <a:solidFill>
                  <a:schemeClr val="lt1"/>
                </a:solidFill>
              </a:defRPr>
            </a:lvl8pPr>
            <a:lvl9pPr lvl="8" rtl="0" algn="l">
              <a:lnSpc>
                <a:spcPct val="100000"/>
              </a:lnSpc>
              <a:spcBef>
                <a:spcPts val="0"/>
              </a:spcBef>
              <a:spcAft>
                <a:spcPts val="0"/>
              </a:spcAft>
              <a:buClr>
                <a:schemeClr val="lt1"/>
              </a:buClr>
              <a:buSzPts val="2800"/>
              <a:buNone/>
              <a:defRPr>
                <a:solidFill>
                  <a:schemeClr val="lt1"/>
                </a:solidFill>
              </a:defRPr>
            </a:lvl9pPr>
          </a:lstStyle>
          <a:p/>
        </p:txBody>
      </p:sp>
      <p:sp>
        <p:nvSpPr>
          <p:cNvPr id="111" name="Google Shape;111;p22"/>
          <p:cNvSpPr txBox="1"/>
          <p:nvPr>
            <p:ph idx="1" type="body"/>
          </p:nvPr>
        </p:nvSpPr>
        <p:spPr>
          <a:xfrm>
            <a:off x="311700" y="2390650"/>
            <a:ext cx="3127500" cy="22980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Clr>
                <a:srgbClr val="93C47D"/>
              </a:buClr>
              <a:buSzPts val="1300"/>
              <a:buChar char="●"/>
              <a:defRPr>
                <a:solidFill>
                  <a:srgbClr val="93C47D"/>
                </a:solidFill>
              </a:defRPr>
            </a:lvl1pPr>
            <a:lvl2pPr indent="-298450" lvl="1" marL="914400" rtl="0" algn="l">
              <a:lnSpc>
                <a:spcPct val="115000"/>
              </a:lnSpc>
              <a:spcBef>
                <a:spcPts val="0"/>
              </a:spcBef>
              <a:spcAft>
                <a:spcPts val="0"/>
              </a:spcAft>
              <a:buClr>
                <a:srgbClr val="93C47D"/>
              </a:buClr>
              <a:buSzPts val="1100"/>
              <a:buChar char="○"/>
              <a:defRPr>
                <a:solidFill>
                  <a:srgbClr val="93C47D"/>
                </a:solidFill>
              </a:defRPr>
            </a:lvl2pPr>
            <a:lvl3pPr indent="-298450" lvl="2" marL="1371600" rtl="0" algn="l">
              <a:lnSpc>
                <a:spcPct val="115000"/>
              </a:lnSpc>
              <a:spcBef>
                <a:spcPts val="0"/>
              </a:spcBef>
              <a:spcAft>
                <a:spcPts val="0"/>
              </a:spcAft>
              <a:buClr>
                <a:srgbClr val="93C47D"/>
              </a:buClr>
              <a:buSzPts val="1100"/>
              <a:buChar char="■"/>
              <a:defRPr>
                <a:solidFill>
                  <a:srgbClr val="93C47D"/>
                </a:solidFill>
              </a:defRPr>
            </a:lvl3pPr>
            <a:lvl4pPr indent="-298450" lvl="3" marL="1828800" rtl="0" algn="l">
              <a:lnSpc>
                <a:spcPct val="115000"/>
              </a:lnSpc>
              <a:spcBef>
                <a:spcPts val="0"/>
              </a:spcBef>
              <a:spcAft>
                <a:spcPts val="0"/>
              </a:spcAft>
              <a:buClr>
                <a:srgbClr val="93C47D"/>
              </a:buClr>
              <a:buSzPts val="1100"/>
              <a:buChar char="●"/>
              <a:defRPr>
                <a:solidFill>
                  <a:srgbClr val="93C47D"/>
                </a:solidFill>
              </a:defRPr>
            </a:lvl4pPr>
            <a:lvl5pPr indent="-298450" lvl="4" marL="2286000" rtl="0" algn="l">
              <a:lnSpc>
                <a:spcPct val="115000"/>
              </a:lnSpc>
              <a:spcBef>
                <a:spcPts val="0"/>
              </a:spcBef>
              <a:spcAft>
                <a:spcPts val="0"/>
              </a:spcAft>
              <a:buClr>
                <a:srgbClr val="93C47D"/>
              </a:buClr>
              <a:buSzPts val="1100"/>
              <a:buChar char="○"/>
              <a:defRPr>
                <a:solidFill>
                  <a:srgbClr val="93C47D"/>
                </a:solidFill>
              </a:defRPr>
            </a:lvl5pPr>
            <a:lvl6pPr indent="-298450" lvl="5" marL="2743200" rtl="0" algn="l">
              <a:lnSpc>
                <a:spcPct val="115000"/>
              </a:lnSpc>
              <a:spcBef>
                <a:spcPts val="0"/>
              </a:spcBef>
              <a:spcAft>
                <a:spcPts val="0"/>
              </a:spcAft>
              <a:buClr>
                <a:srgbClr val="93C47D"/>
              </a:buClr>
              <a:buSzPts val="1100"/>
              <a:buChar char="■"/>
              <a:defRPr>
                <a:solidFill>
                  <a:srgbClr val="93C47D"/>
                </a:solidFill>
              </a:defRPr>
            </a:lvl6pPr>
            <a:lvl7pPr indent="-298450" lvl="6" marL="3200400" rtl="0" algn="l">
              <a:lnSpc>
                <a:spcPct val="115000"/>
              </a:lnSpc>
              <a:spcBef>
                <a:spcPts val="0"/>
              </a:spcBef>
              <a:spcAft>
                <a:spcPts val="0"/>
              </a:spcAft>
              <a:buClr>
                <a:srgbClr val="93C47D"/>
              </a:buClr>
              <a:buSzPts val="1100"/>
              <a:buChar char="●"/>
              <a:defRPr>
                <a:solidFill>
                  <a:srgbClr val="93C47D"/>
                </a:solidFill>
              </a:defRPr>
            </a:lvl7pPr>
            <a:lvl8pPr indent="-298450" lvl="7" marL="3657600" rtl="0" algn="l">
              <a:lnSpc>
                <a:spcPct val="115000"/>
              </a:lnSpc>
              <a:spcBef>
                <a:spcPts val="0"/>
              </a:spcBef>
              <a:spcAft>
                <a:spcPts val="0"/>
              </a:spcAft>
              <a:buClr>
                <a:srgbClr val="93C47D"/>
              </a:buClr>
              <a:buSzPts val="1100"/>
              <a:buChar char="○"/>
              <a:defRPr>
                <a:solidFill>
                  <a:srgbClr val="93C47D"/>
                </a:solidFill>
              </a:defRPr>
            </a:lvl8pPr>
            <a:lvl9pPr indent="-298450" lvl="8" marL="4114800" rtl="0" algn="l">
              <a:lnSpc>
                <a:spcPct val="115000"/>
              </a:lnSpc>
              <a:spcBef>
                <a:spcPts val="0"/>
              </a:spcBef>
              <a:spcAft>
                <a:spcPts val="0"/>
              </a:spcAft>
              <a:buClr>
                <a:srgbClr val="93C47D"/>
              </a:buClr>
              <a:buSzPts val="1100"/>
              <a:buChar char="■"/>
              <a:defRPr>
                <a:solidFill>
                  <a:srgbClr val="93C47D"/>
                </a:solidFill>
              </a:defRPr>
            </a:lvl9pPr>
          </a:lstStyle>
          <a:p/>
        </p:txBody>
      </p:sp>
      <p:sp>
        <p:nvSpPr>
          <p:cNvPr id="112" name="Google Shape;112;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3" name="Shape 113"/>
        <p:cNvGrpSpPr/>
        <p:nvPr/>
      </p:nvGrpSpPr>
      <p:grpSpPr>
        <a:xfrm>
          <a:off x="0" y="0"/>
          <a:ext cx="0" cy="0"/>
          <a:chOff x="0" y="0"/>
          <a:chExt cx="0" cy="0"/>
        </a:xfrm>
      </p:grpSpPr>
      <p:sp>
        <p:nvSpPr>
          <p:cNvPr id="114" name="Google Shape;114;p23"/>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23"/>
          <p:cNvSpPr txBox="1"/>
          <p:nvPr>
            <p:ph type="title"/>
          </p:nvPr>
        </p:nvSpPr>
        <p:spPr>
          <a:xfrm>
            <a:off x="311300" y="500925"/>
            <a:ext cx="3704400" cy="20496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lt1"/>
              </a:buClr>
              <a:buSzPts val="2800"/>
              <a:buNone/>
              <a:defRPr>
                <a:solidFill>
                  <a:schemeClr val="lt1"/>
                </a:solidFill>
              </a:defRPr>
            </a:lvl1pPr>
            <a:lvl2pPr lvl="1" rtl="0" algn="l">
              <a:lnSpc>
                <a:spcPct val="100000"/>
              </a:lnSpc>
              <a:spcBef>
                <a:spcPts val="0"/>
              </a:spcBef>
              <a:spcAft>
                <a:spcPts val="0"/>
              </a:spcAft>
              <a:buClr>
                <a:schemeClr val="lt1"/>
              </a:buClr>
              <a:buSzPts val="2800"/>
              <a:buNone/>
              <a:defRPr>
                <a:solidFill>
                  <a:schemeClr val="lt1"/>
                </a:solidFill>
              </a:defRPr>
            </a:lvl2pPr>
            <a:lvl3pPr lvl="2" rtl="0" algn="l">
              <a:lnSpc>
                <a:spcPct val="100000"/>
              </a:lnSpc>
              <a:spcBef>
                <a:spcPts val="0"/>
              </a:spcBef>
              <a:spcAft>
                <a:spcPts val="0"/>
              </a:spcAft>
              <a:buClr>
                <a:schemeClr val="lt1"/>
              </a:buClr>
              <a:buSzPts val="2800"/>
              <a:buNone/>
              <a:defRPr>
                <a:solidFill>
                  <a:schemeClr val="lt1"/>
                </a:solidFill>
              </a:defRPr>
            </a:lvl3pPr>
            <a:lvl4pPr lvl="3" rtl="0" algn="l">
              <a:lnSpc>
                <a:spcPct val="100000"/>
              </a:lnSpc>
              <a:spcBef>
                <a:spcPts val="0"/>
              </a:spcBef>
              <a:spcAft>
                <a:spcPts val="0"/>
              </a:spcAft>
              <a:buClr>
                <a:schemeClr val="lt1"/>
              </a:buClr>
              <a:buSzPts val="2800"/>
              <a:buNone/>
              <a:defRPr>
                <a:solidFill>
                  <a:schemeClr val="lt1"/>
                </a:solidFill>
              </a:defRPr>
            </a:lvl4pPr>
            <a:lvl5pPr lvl="4" rtl="0" algn="l">
              <a:lnSpc>
                <a:spcPct val="100000"/>
              </a:lnSpc>
              <a:spcBef>
                <a:spcPts val="0"/>
              </a:spcBef>
              <a:spcAft>
                <a:spcPts val="0"/>
              </a:spcAft>
              <a:buClr>
                <a:schemeClr val="lt1"/>
              </a:buClr>
              <a:buSzPts val="2800"/>
              <a:buNone/>
              <a:defRPr>
                <a:solidFill>
                  <a:schemeClr val="lt1"/>
                </a:solidFill>
              </a:defRPr>
            </a:lvl5pPr>
            <a:lvl6pPr lvl="5" rtl="0" algn="l">
              <a:lnSpc>
                <a:spcPct val="100000"/>
              </a:lnSpc>
              <a:spcBef>
                <a:spcPts val="0"/>
              </a:spcBef>
              <a:spcAft>
                <a:spcPts val="0"/>
              </a:spcAft>
              <a:buClr>
                <a:schemeClr val="lt1"/>
              </a:buClr>
              <a:buSzPts val="2800"/>
              <a:buNone/>
              <a:defRPr>
                <a:solidFill>
                  <a:schemeClr val="lt1"/>
                </a:solidFill>
              </a:defRPr>
            </a:lvl6pPr>
            <a:lvl7pPr lvl="6" rtl="0" algn="l">
              <a:lnSpc>
                <a:spcPct val="100000"/>
              </a:lnSpc>
              <a:spcBef>
                <a:spcPts val="0"/>
              </a:spcBef>
              <a:spcAft>
                <a:spcPts val="0"/>
              </a:spcAft>
              <a:buClr>
                <a:schemeClr val="lt1"/>
              </a:buClr>
              <a:buSzPts val="2800"/>
              <a:buNone/>
              <a:defRPr>
                <a:solidFill>
                  <a:schemeClr val="lt1"/>
                </a:solidFill>
              </a:defRPr>
            </a:lvl7pPr>
            <a:lvl8pPr lvl="7" rtl="0" algn="l">
              <a:lnSpc>
                <a:spcPct val="100000"/>
              </a:lnSpc>
              <a:spcBef>
                <a:spcPts val="0"/>
              </a:spcBef>
              <a:spcAft>
                <a:spcPts val="0"/>
              </a:spcAft>
              <a:buClr>
                <a:schemeClr val="lt1"/>
              </a:buClr>
              <a:buSzPts val="2800"/>
              <a:buNone/>
              <a:defRPr>
                <a:solidFill>
                  <a:schemeClr val="lt1"/>
                </a:solidFill>
              </a:defRPr>
            </a:lvl8pPr>
            <a:lvl9pPr lvl="8" rtl="0" algn="l">
              <a:lnSpc>
                <a:spcPct val="100000"/>
              </a:lnSpc>
              <a:spcBef>
                <a:spcPts val="0"/>
              </a:spcBef>
              <a:spcAft>
                <a:spcPts val="0"/>
              </a:spcAft>
              <a:buClr>
                <a:schemeClr val="lt1"/>
              </a:buClr>
              <a:buSzPts val="2800"/>
              <a:buNone/>
              <a:defRPr>
                <a:solidFill>
                  <a:schemeClr val="lt1"/>
                </a:solidFill>
              </a:defRPr>
            </a:lvl9pPr>
          </a:lstStyle>
          <a:p/>
        </p:txBody>
      </p:sp>
      <p:sp>
        <p:nvSpPr>
          <p:cNvPr id="116" name="Google Shape;116;p23"/>
          <p:cNvSpPr txBox="1"/>
          <p:nvPr>
            <p:ph idx="1" type="subTitle"/>
          </p:nvPr>
        </p:nvSpPr>
        <p:spPr>
          <a:xfrm>
            <a:off x="304800" y="2626725"/>
            <a:ext cx="3704400" cy="926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93C47D"/>
              </a:buClr>
              <a:buSzPts val="1600"/>
              <a:buNone/>
              <a:defRPr sz="1600">
                <a:solidFill>
                  <a:srgbClr val="93C47D"/>
                </a:solidFill>
              </a:defRPr>
            </a:lvl1pPr>
            <a:lvl2pPr lvl="1" rtl="0" algn="l">
              <a:lnSpc>
                <a:spcPct val="100000"/>
              </a:lnSpc>
              <a:spcBef>
                <a:spcPts val="0"/>
              </a:spcBef>
              <a:spcAft>
                <a:spcPts val="0"/>
              </a:spcAft>
              <a:buClr>
                <a:schemeClr val="accent2"/>
              </a:buClr>
              <a:buSzPts val="1600"/>
              <a:buNone/>
              <a:defRPr sz="1600">
                <a:solidFill>
                  <a:schemeClr val="accent2"/>
                </a:solidFill>
              </a:defRPr>
            </a:lvl2pPr>
            <a:lvl3pPr lvl="2" rtl="0" algn="l">
              <a:lnSpc>
                <a:spcPct val="100000"/>
              </a:lnSpc>
              <a:spcBef>
                <a:spcPts val="0"/>
              </a:spcBef>
              <a:spcAft>
                <a:spcPts val="0"/>
              </a:spcAft>
              <a:buClr>
                <a:schemeClr val="accent2"/>
              </a:buClr>
              <a:buSzPts val="1600"/>
              <a:buNone/>
              <a:defRPr sz="1600">
                <a:solidFill>
                  <a:schemeClr val="accent2"/>
                </a:solidFill>
              </a:defRPr>
            </a:lvl3pPr>
            <a:lvl4pPr lvl="3" rtl="0" algn="l">
              <a:lnSpc>
                <a:spcPct val="100000"/>
              </a:lnSpc>
              <a:spcBef>
                <a:spcPts val="0"/>
              </a:spcBef>
              <a:spcAft>
                <a:spcPts val="0"/>
              </a:spcAft>
              <a:buClr>
                <a:schemeClr val="accent2"/>
              </a:buClr>
              <a:buSzPts val="1600"/>
              <a:buNone/>
              <a:defRPr sz="1600">
                <a:solidFill>
                  <a:schemeClr val="accent2"/>
                </a:solidFill>
              </a:defRPr>
            </a:lvl4pPr>
            <a:lvl5pPr lvl="4" rtl="0" algn="l">
              <a:lnSpc>
                <a:spcPct val="100000"/>
              </a:lnSpc>
              <a:spcBef>
                <a:spcPts val="0"/>
              </a:spcBef>
              <a:spcAft>
                <a:spcPts val="0"/>
              </a:spcAft>
              <a:buClr>
                <a:schemeClr val="accent2"/>
              </a:buClr>
              <a:buSzPts val="1600"/>
              <a:buNone/>
              <a:defRPr sz="1600">
                <a:solidFill>
                  <a:schemeClr val="accent2"/>
                </a:solidFill>
              </a:defRPr>
            </a:lvl5pPr>
            <a:lvl6pPr lvl="5" rtl="0" algn="l">
              <a:lnSpc>
                <a:spcPct val="100000"/>
              </a:lnSpc>
              <a:spcBef>
                <a:spcPts val="0"/>
              </a:spcBef>
              <a:spcAft>
                <a:spcPts val="0"/>
              </a:spcAft>
              <a:buClr>
                <a:schemeClr val="accent2"/>
              </a:buClr>
              <a:buSzPts val="1600"/>
              <a:buNone/>
              <a:defRPr sz="1600">
                <a:solidFill>
                  <a:schemeClr val="accent2"/>
                </a:solidFill>
              </a:defRPr>
            </a:lvl6pPr>
            <a:lvl7pPr lvl="6" rtl="0" algn="l">
              <a:lnSpc>
                <a:spcPct val="100000"/>
              </a:lnSpc>
              <a:spcBef>
                <a:spcPts val="0"/>
              </a:spcBef>
              <a:spcAft>
                <a:spcPts val="0"/>
              </a:spcAft>
              <a:buClr>
                <a:schemeClr val="accent2"/>
              </a:buClr>
              <a:buSzPts val="1600"/>
              <a:buNone/>
              <a:defRPr sz="1600">
                <a:solidFill>
                  <a:schemeClr val="accent2"/>
                </a:solidFill>
              </a:defRPr>
            </a:lvl7pPr>
            <a:lvl8pPr lvl="7" rtl="0" algn="l">
              <a:lnSpc>
                <a:spcPct val="100000"/>
              </a:lnSpc>
              <a:spcBef>
                <a:spcPts val="0"/>
              </a:spcBef>
              <a:spcAft>
                <a:spcPts val="0"/>
              </a:spcAft>
              <a:buClr>
                <a:schemeClr val="accent2"/>
              </a:buClr>
              <a:buSzPts val="1600"/>
              <a:buNone/>
              <a:defRPr sz="1600">
                <a:solidFill>
                  <a:schemeClr val="accent2"/>
                </a:solidFill>
              </a:defRPr>
            </a:lvl8pPr>
            <a:lvl9pPr lvl="8" rtl="0" algn="l">
              <a:lnSpc>
                <a:spcPct val="100000"/>
              </a:lnSpc>
              <a:spcBef>
                <a:spcPts val="0"/>
              </a:spcBef>
              <a:spcAft>
                <a:spcPts val="0"/>
              </a:spcAft>
              <a:buClr>
                <a:schemeClr val="accent2"/>
              </a:buClr>
              <a:buSzPts val="1600"/>
              <a:buNone/>
              <a:defRPr sz="1600">
                <a:solidFill>
                  <a:schemeClr val="accent2"/>
                </a:solidFill>
              </a:defRPr>
            </a:lvl9pPr>
          </a:lstStyle>
          <a:p/>
        </p:txBody>
      </p:sp>
      <p:sp>
        <p:nvSpPr>
          <p:cNvPr id="117" name="Google Shape;117;p23"/>
          <p:cNvSpPr txBox="1"/>
          <p:nvPr>
            <p:ph idx="2" type="body"/>
          </p:nvPr>
        </p:nvSpPr>
        <p:spPr>
          <a:xfrm>
            <a:off x="4879025" y="500925"/>
            <a:ext cx="3954000" cy="41115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118" name="Google Shape;118;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9" name="Shape 119"/>
        <p:cNvGrpSpPr/>
        <p:nvPr/>
      </p:nvGrpSpPr>
      <p:grpSpPr>
        <a:xfrm>
          <a:off x="0" y="0"/>
          <a:ext cx="0" cy="0"/>
          <a:chOff x="0" y="0"/>
          <a:chExt cx="0" cy="0"/>
        </a:xfrm>
      </p:grpSpPr>
      <p:sp>
        <p:nvSpPr>
          <p:cNvPr id="120" name="Google Shape;120;p24"/>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24"/>
          <p:cNvSpPr txBox="1"/>
          <p:nvPr>
            <p:ph idx="1" type="body"/>
          </p:nvPr>
        </p:nvSpPr>
        <p:spPr>
          <a:xfrm>
            <a:off x="311700" y="4521400"/>
            <a:ext cx="7979400" cy="4605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122" name="Google Shape;122;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0" Type="http://schemas.openxmlformats.org/officeDocument/2006/relationships/slideLayout" Target="../slideLayouts/slideLayout2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1pPr>
            <a:lvl2pPr lvl="1"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2pPr>
            <a:lvl3pPr lvl="2"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3pPr>
            <a:lvl4pPr lvl="3"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4pPr>
            <a:lvl5pPr lvl="4"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5pPr>
            <a:lvl6pPr lvl="5"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6pPr>
            <a:lvl7pPr lvl="6"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7pPr>
            <a:lvl8pPr lvl="7"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8pPr>
            <a:lvl9pPr lvl="8"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9pPr>
          </a:lstStyle>
          <a:p/>
        </p:txBody>
      </p:sp>
      <p:sp>
        <p:nvSpPr>
          <p:cNvPr id="63" name="Google Shape;63;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dk2"/>
              </a:buClr>
              <a:buSzPts val="1300"/>
              <a:buFont typeface="Roboto"/>
              <a:buChar char="●"/>
              <a:defRPr b="0" i="0" sz="1300" u="none" cap="none" strike="noStrike">
                <a:solidFill>
                  <a:schemeClr val="dk2"/>
                </a:solidFill>
                <a:latin typeface="Roboto"/>
                <a:ea typeface="Roboto"/>
                <a:cs typeface="Roboto"/>
                <a:sym typeface="Roboto"/>
              </a:defRPr>
            </a:lvl1pPr>
            <a:lvl2pPr indent="-298450" lvl="1" marL="9144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2pPr>
            <a:lvl3pPr indent="-298450" lvl="2" marL="13716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3pPr>
            <a:lvl4pPr indent="-298450" lvl="3" marL="18288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4pPr>
            <a:lvl5pPr indent="-298450" lvl="4" marL="22860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5pPr>
            <a:lvl6pPr indent="-298450" lvl="5" marL="27432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6pPr>
            <a:lvl7pPr indent="-298450" lvl="6" marL="32004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7pPr>
            <a:lvl8pPr indent="-298450" lvl="7" marL="36576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8pPr>
            <a:lvl9pPr indent="-298450" lvl="8" marL="41148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9pPr>
          </a:lstStyle>
          <a:p/>
        </p:txBody>
      </p:sp>
      <p:sp>
        <p:nvSpPr>
          <p:cNvPr id="64" name="Google Shape;64;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comments" Target="../comments/commen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comments" Target="../comments/comment4.xml"/><Relationship Id="rId4" Type="http://schemas.openxmlformats.org/officeDocument/2006/relationships/image" Target="../media/image17.png"/><Relationship Id="rId5" Type="http://schemas.openxmlformats.org/officeDocument/2006/relationships/image" Target="../media/image51.png"/><Relationship Id="rId6" Type="http://schemas.openxmlformats.org/officeDocument/2006/relationships/image" Target="../media/image21.png"/><Relationship Id="rId7"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comments" Target="../comments/commen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comments" Target="../comments/commen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comments" Target="../comments/commen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55.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22.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48.jpg"/><Relationship Id="rId4" Type="http://schemas.openxmlformats.org/officeDocument/2006/relationships/image" Target="../media/image47.jpg"/><Relationship Id="rId5" Type="http://schemas.openxmlformats.org/officeDocument/2006/relationships/image" Target="../media/image5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2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2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3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 Id="rId3" Type="http://schemas.openxmlformats.org/officeDocument/2006/relationships/comments" Target="../comments/commen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 Id="rId3"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0" Type="http://schemas.openxmlformats.org/officeDocument/2006/relationships/image" Target="../media/image10.png"/><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54.png"/><Relationship Id="rId4" Type="http://schemas.openxmlformats.org/officeDocument/2006/relationships/image" Target="../media/image3.png"/><Relationship Id="rId9" Type="http://schemas.openxmlformats.org/officeDocument/2006/relationships/image" Target="../media/image5.png"/><Relationship Id="rId5" Type="http://schemas.openxmlformats.org/officeDocument/2006/relationships/image" Target="../media/image18.png"/><Relationship Id="rId6" Type="http://schemas.openxmlformats.org/officeDocument/2006/relationships/image" Target="../media/image2.png"/><Relationship Id="rId7" Type="http://schemas.openxmlformats.org/officeDocument/2006/relationships/image" Target="../media/image6.png"/><Relationship Id="rId8"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4.xml"/><Relationship Id="rId3" Type="http://schemas.openxmlformats.org/officeDocument/2006/relationships/image" Target="../media/image2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5.xml"/><Relationship Id="rId3" Type="http://schemas.openxmlformats.org/officeDocument/2006/relationships/image" Target="../media/image2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6.xml"/><Relationship Id="rId3" Type="http://schemas.openxmlformats.org/officeDocument/2006/relationships/image" Target="../media/image32.png"/><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7.xml"/><Relationship Id="rId3" Type="http://schemas.openxmlformats.org/officeDocument/2006/relationships/image" Target="../media/image34.png"/><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9.xml"/><Relationship Id="rId3"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0.xml"/><Relationship Id="rId3" Type="http://schemas.openxmlformats.org/officeDocument/2006/relationships/image" Target="../media/image35.png"/><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1.xml"/><Relationship Id="rId3" Type="http://schemas.openxmlformats.org/officeDocument/2006/relationships/image" Target="../media/image39.png"/><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9.xml"/><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comments" Target="../comments/comment1.xml"/><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0.xml"/><Relationship Id="rId3" Type="http://schemas.openxmlformats.org/officeDocument/2006/relationships/image" Target="../media/image4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1.xml"/><Relationship Id="rId3" Type="http://schemas.openxmlformats.org/officeDocument/2006/relationships/image" Target="../media/image4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2.xml"/><Relationship Id="rId3" Type="http://schemas.openxmlformats.org/officeDocument/2006/relationships/image" Target="../media/image4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3.xml"/><Relationship Id="rId3" Type="http://schemas.openxmlformats.org/officeDocument/2006/relationships/image" Target="../media/image3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4.xml"/><Relationship Id="rId3" Type="http://schemas.openxmlformats.org/officeDocument/2006/relationships/image" Target="../media/image4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5.xml"/><Relationship Id="rId3" Type="http://schemas.openxmlformats.org/officeDocument/2006/relationships/image" Target="../media/image4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6.xml"/><Relationship Id="rId3"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comments" Target="../comments/comment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5"/>
          <p:cNvSpPr txBox="1"/>
          <p:nvPr/>
        </p:nvSpPr>
        <p:spPr>
          <a:xfrm>
            <a:off x="367725" y="1656375"/>
            <a:ext cx="47421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rgbClr val="000000"/>
                </a:solidFill>
                <a:latin typeface="Merriweather"/>
                <a:ea typeface="Merriweather"/>
                <a:cs typeface="Merriweather"/>
                <a:sym typeface="Merriweather"/>
              </a:rPr>
              <a:t>B</a:t>
            </a:r>
            <a:r>
              <a:rPr b="0" i="0" lang="en" sz="1900" u="none" cap="none" strike="noStrike">
                <a:solidFill>
                  <a:srgbClr val="000000"/>
                </a:solidFill>
                <a:latin typeface="Merriweather"/>
                <a:ea typeface="Merriweather"/>
                <a:cs typeface="Merriweather"/>
                <a:sym typeface="Merriweather"/>
              </a:rPr>
              <a:t>alloon </a:t>
            </a:r>
            <a:r>
              <a:rPr b="1" i="0" lang="en" sz="1900" u="none" cap="none" strike="noStrike">
                <a:solidFill>
                  <a:srgbClr val="000000"/>
                </a:solidFill>
                <a:latin typeface="Merriweather"/>
                <a:ea typeface="Merriweather"/>
                <a:cs typeface="Merriweather"/>
                <a:sym typeface="Merriweather"/>
              </a:rPr>
              <a:t>A</a:t>
            </a:r>
            <a:r>
              <a:rPr b="0" i="0" lang="en" sz="1900" u="none" cap="none" strike="noStrike">
                <a:solidFill>
                  <a:srgbClr val="000000"/>
                </a:solidFill>
                <a:latin typeface="Merriweather"/>
                <a:ea typeface="Merriweather"/>
                <a:cs typeface="Merriweather"/>
                <a:sym typeface="Merriweather"/>
              </a:rPr>
              <a:t>ltitude </a:t>
            </a:r>
            <a:r>
              <a:rPr b="1" i="0" lang="en" sz="1900" u="none" cap="none" strike="noStrike">
                <a:solidFill>
                  <a:srgbClr val="000000"/>
                </a:solidFill>
                <a:latin typeface="Merriweather"/>
                <a:ea typeface="Merriweather"/>
                <a:cs typeface="Merriweather"/>
                <a:sym typeface="Merriweather"/>
              </a:rPr>
              <a:t>C</a:t>
            </a:r>
            <a:r>
              <a:rPr b="0" i="0" lang="en" sz="1900" u="none" cap="none" strike="noStrike">
                <a:solidFill>
                  <a:srgbClr val="000000"/>
                </a:solidFill>
                <a:latin typeface="Merriweather"/>
                <a:ea typeface="Merriweather"/>
                <a:cs typeface="Merriweather"/>
                <a:sym typeface="Merriweather"/>
              </a:rPr>
              <a:t>ommand </a:t>
            </a:r>
            <a:r>
              <a:rPr b="1" i="0" lang="en" sz="1900" u="none" cap="none" strike="noStrike">
                <a:solidFill>
                  <a:srgbClr val="000000"/>
                </a:solidFill>
                <a:latin typeface="Merriweather"/>
                <a:ea typeface="Merriweather"/>
                <a:cs typeface="Merriweather"/>
                <a:sym typeface="Merriweather"/>
              </a:rPr>
              <a:t>C</a:t>
            </a:r>
            <a:r>
              <a:rPr b="0" i="0" lang="en" sz="1900" u="none" cap="none" strike="noStrike">
                <a:solidFill>
                  <a:srgbClr val="000000"/>
                </a:solidFill>
                <a:latin typeface="Merriweather"/>
                <a:ea typeface="Merriweather"/>
                <a:cs typeface="Merriweather"/>
                <a:sym typeface="Merriweather"/>
              </a:rPr>
              <a:t>ontrol </a:t>
            </a:r>
            <a:r>
              <a:rPr b="1" i="0" lang="en" sz="1900" u="none" cap="none" strike="noStrike">
                <a:solidFill>
                  <a:srgbClr val="000000"/>
                </a:solidFill>
                <a:latin typeface="Merriweather"/>
                <a:ea typeface="Merriweather"/>
                <a:cs typeface="Merriweather"/>
                <a:sym typeface="Merriweather"/>
              </a:rPr>
              <a:t>H</a:t>
            </a:r>
            <a:r>
              <a:rPr b="0" i="0" lang="en" sz="1900" u="none" cap="none" strike="noStrike">
                <a:solidFill>
                  <a:srgbClr val="000000"/>
                </a:solidFill>
                <a:latin typeface="Merriweather"/>
                <a:ea typeface="Merriweather"/>
                <a:cs typeface="Merriweather"/>
                <a:sym typeface="Merriweather"/>
              </a:rPr>
              <a:t>ousing for </a:t>
            </a:r>
            <a:r>
              <a:rPr b="1" i="0" lang="en" sz="1900" u="none" cap="none" strike="noStrike">
                <a:solidFill>
                  <a:srgbClr val="000000"/>
                </a:solidFill>
                <a:latin typeface="Merriweather"/>
                <a:ea typeface="Merriweather"/>
                <a:cs typeface="Merriweather"/>
                <a:sym typeface="Merriweather"/>
              </a:rPr>
              <a:t>U</a:t>
            </a:r>
            <a:r>
              <a:rPr b="0" i="0" lang="en" sz="1900" u="none" cap="none" strike="noStrike">
                <a:solidFill>
                  <a:srgbClr val="000000"/>
                </a:solidFill>
                <a:latin typeface="Merriweather"/>
                <a:ea typeface="Merriweather"/>
                <a:cs typeface="Merriweather"/>
                <a:sym typeface="Merriweather"/>
              </a:rPr>
              <a:t>nmanned </a:t>
            </a:r>
            <a:r>
              <a:rPr b="1" i="0" lang="en" sz="1900" u="none" cap="none" strike="noStrike">
                <a:solidFill>
                  <a:srgbClr val="000000"/>
                </a:solidFill>
                <a:latin typeface="Merriweather"/>
                <a:ea typeface="Merriweather"/>
                <a:cs typeface="Merriweather"/>
                <a:sym typeface="Merriweather"/>
              </a:rPr>
              <a:t>S</a:t>
            </a:r>
            <a:r>
              <a:rPr b="0" i="0" lang="en" sz="1900" u="none" cap="none" strike="noStrike">
                <a:solidFill>
                  <a:srgbClr val="000000"/>
                </a:solidFill>
                <a:latin typeface="Merriweather"/>
                <a:ea typeface="Merriweather"/>
                <a:cs typeface="Merriweather"/>
                <a:sym typeface="Merriweather"/>
              </a:rPr>
              <a:t>ensing</a:t>
            </a:r>
            <a:endParaRPr b="0" i="0" sz="1900" u="none" cap="none" strike="noStrike">
              <a:solidFill>
                <a:srgbClr val="000000"/>
              </a:solidFill>
              <a:latin typeface="Merriweather"/>
              <a:ea typeface="Merriweather"/>
              <a:cs typeface="Merriweather"/>
              <a:sym typeface="Merriweather"/>
            </a:endParaRPr>
          </a:p>
        </p:txBody>
      </p:sp>
      <p:sp>
        <p:nvSpPr>
          <p:cNvPr id="128" name="Google Shape;128;p25"/>
          <p:cNvSpPr txBox="1"/>
          <p:nvPr/>
        </p:nvSpPr>
        <p:spPr>
          <a:xfrm>
            <a:off x="2478150" y="3632275"/>
            <a:ext cx="6619200" cy="831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4200"/>
              <a:buFont typeface="Arial"/>
              <a:buNone/>
            </a:pPr>
            <a:r>
              <a:rPr b="1" lang="en" sz="4200">
                <a:solidFill>
                  <a:schemeClr val="lt1"/>
                </a:solidFill>
                <a:latin typeface="Merriweather"/>
                <a:ea typeface="Merriweather"/>
                <a:cs typeface="Merriweather"/>
                <a:sym typeface="Merriweather"/>
              </a:rPr>
              <a:t>Test Readiness</a:t>
            </a:r>
            <a:r>
              <a:rPr b="1" i="0" lang="en" sz="4200" u="none" cap="none" strike="noStrike">
                <a:solidFill>
                  <a:schemeClr val="lt1"/>
                </a:solidFill>
                <a:latin typeface="Merriweather"/>
                <a:ea typeface="Merriweather"/>
                <a:cs typeface="Merriweather"/>
                <a:sym typeface="Merriweather"/>
              </a:rPr>
              <a:t> Review</a:t>
            </a:r>
            <a:endParaRPr b="1" i="0" sz="4200" u="none" cap="none" strike="noStrike">
              <a:solidFill>
                <a:schemeClr val="lt1"/>
              </a:solidFill>
              <a:latin typeface="Merriweather"/>
              <a:ea typeface="Merriweather"/>
              <a:cs typeface="Merriweather"/>
              <a:sym typeface="Merriweather"/>
            </a:endParaRPr>
          </a:p>
        </p:txBody>
      </p:sp>
      <p:sp>
        <p:nvSpPr>
          <p:cNvPr id="129" name="Google Shape;129;p25"/>
          <p:cNvSpPr txBox="1"/>
          <p:nvPr/>
        </p:nvSpPr>
        <p:spPr>
          <a:xfrm>
            <a:off x="1265175" y="902175"/>
            <a:ext cx="2947200" cy="75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300"/>
              <a:buFont typeface="Arial"/>
              <a:buNone/>
            </a:pPr>
            <a:r>
              <a:rPr b="1" i="0" lang="en" sz="4300" u="none" cap="none" strike="noStrike">
                <a:solidFill>
                  <a:srgbClr val="000000"/>
                </a:solidFill>
                <a:latin typeface="Merriweather"/>
                <a:ea typeface="Merriweather"/>
                <a:cs typeface="Merriweather"/>
                <a:sym typeface="Merriweather"/>
              </a:rPr>
              <a:t>BACCHUS</a:t>
            </a:r>
            <a:endParaRPr b="1" i="0" sz="4300" u="none" cap="none" strike="noStrike">
              <a:solidFill>
                <a:srgbClr val="000000"/>
              </a:solidFill>
              <a:latin typeface="Merriweather"/>
              <a:ea typeface="Merriweather"/>
              <a:cs typeface="Merriweather"/>
              <a:sym typeface="Merriweather"/>
            </a:endParaRPr>
          </a:p>
        </p:txBody>
      </p:sp>
      <p:sp>
        <p:nvSpPr>
          <p:cNvPr id="130" name="Google Shape;130;p25"/>
          <p:cNvSpPr txBox="1"/>
          <p:nvPr/>
        </p:nvSpPr>
        <p:spPr>
          <a:xfrm>
            <a:off x="139150" y="4379100"/>
            <a:ext cx="2856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
                <a:solidFill>
                  <a:schemeClr val="lt1"/>
                </a:solidFill>
                <a:latin typeface="Merriweather"/>
                <a:ea typeface="Merriweather"/>
                <a:cs typeface="Merriweather"/>
                <a:sym typeface="Merriweather"/>
              </a:rPr>
              <a:t>Sponsored by: </a:t>
            </a:r>
            <a:r>
              <a:rPr i="0" lang="en" sz="1400" u="none" cap="none" strike="noStrike">
                <a:solidFill>
                  <a:schemeClr val="lt1"/>
                </a:solidFill>
                <a:latin typeface="Merriweather"/>
                <a:ea typeface="Merriweather"/>
                <a:cs typeface="Merriweather"/>
                <a:sym typeface="Merriweather"/>
              </a:rPr>
              <a:t>Urban Sky</a:t>
            </a:r>
            <a:endParaRPr>
              <a:solidFill>
                <a:schemeClr val="lt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400"/>
              <a:buFont typeface="Arial"/>
              <a:buNone/>
            </a:pPr>
            <a:r>
              <a:rPr b="1" lang="en">
                <a:solidFill>
                  <a:schemeClr val="lt1"/>
                </a:solidFill>
                <a:latin typeface="Merriweather"/>
                <a:ea typeface="Merriweather"/>
                <a:cs typeface="Merriweather"/>
                <a:sym typeface="Merriweather"/>
              </a:rPr>
              <a:t>Advisor</a:t>
            </a:r>
            <a:r>
              <a:rPr lang="en">
                <a:solidFill>
                  <a:schemeClr val="lt1"/>
                </a:solidFill>
                <a:latin typeface="Merriweather"/>
                <a:ea typeface="Merriweather"/>
                <a:cs typeface="Merriweather"/>
                <a:sym typeface="Merriweather"/>
              </a:rPr>
              <a:t>: John Mah</a:t>
            </a:r>
            <a:endParaRPr>
              <a:solidFill>
                <a:schemeClr val="lt1"/>
              </a:solidFill>
              <a:latin typeface="Merriweather"/>
              <a:ea typeface="Merriweather"/>
              <a:cs typeface="Merriweather"/>
              <a:sym typeface="Merriweather"/>
            </a:endParaRPr>
          </a:p>
        </p:txBody>
      </p:sp>
      <p:sp>
        <p:nvSpPr>
          <p:cNvPr id="131" name="Google Shape;131;p25"/>
          <p:cNvSpPr txBox="1"/>
          <p:nvPr/>
        </p:nvSpPr>
        <p:spPr>
          <a:xfrm>
            <a:off x="6794575" y="4278200"/>
            <a:ext cx="2226600" cy="431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600"/>
              <a:buFont typeface="Arial"/>
              <a:buNone/>
            </a:pPr>
            <a:r>
              <a:rPr lang="en" sz="1600">
                <a:solidFill>
                  <a:srgbClr val="93C47D"/>
                </a:solidFill>
                <a:latin typeface="Merriweather"/>
                <a:ea typeface="Merriweather"/>
                <a:cs typeface="Merriweather"/>
                <a:sym typeface="Merriweather"/>
              </a:rPr>
              <a:t>February 16</a:t>
            </a:r>
            <a:r>
              <a:rPr b="0" i="0" lang="en" sz="1600" u="none" cap="none" strike="noStrike">
                <a:solidFill>
                  <a:srgbClr val="93C47D"/>
                </a:solidFill>
                <a:latin typeface="Merriweather"/>
                <a:ea typeface="Merriweather"/>
                <a:cs typeface="Merriweather"/>
                <a:sym typeface="Merriweather"/>
              </a:rPr>
              <a:t>, 202</a:t>
            </a:r>
            <a:r>
              <a:rPr lang="en" sz="1600">
                <a:solidFill>
                  <a:srgbClr val="93C47D"/>
                </a:solidFill>
                <a:latin typeface="Merriweather"/>
                <a:ea typeface="Merriweather"/>
                <a:cs typeface="Merriweather"/>
                <a:sym typeface="Merriweather"/>
              </a:rPr>
              <a:t>2</a:t>
            </a:r>
            <a:endParaRPr b="0" i="0" sz="1600" u="none" cap="none" strike="noStrike">
              <a:solidFill>
                <a:srgbClr val="93C47D"/>
              </a:solidFill>
              <a:latin typeface="Merriweather"/>
              <a:ea typeface="Merriweather"/>
              <a:cs typeface="Merriweather"/>
              <a:sym typeface="Merriweather"/>
            </a:endParaRPr>
          </a:p>
        </p:txBody>
      </p:sp>
      <p:cxnSp>
        <p:nvCxnSpPr>
          <p:cNvPr id="132" name="Google Shape;132;p25"/>
          <p:cNvCxnSpPr/>
          <p:nvPr/>
        </p:nvCxnSpPr>
        <p:spPr>
          <a:xfrm>
            <a:off x="2338275" y="1656375"/>
            <a:ext cx="801000" cy="0"/>
          </a:xfrm>
          <a:prstGeom prst="straightConnector1">
            <a:avLst/>
          </a:prstGeom>
          <a:noFill/>
          <a:ln cap="flat" cmpd="sng" w="19050">
            <a:solidFill>
              <a:srgbClr val="93C47D"/>
            </a:solidFill>
            <a:prstDash val="solid"/>
            <a:round/>
            <a:headEnd len="sm" w="sm" type="none"/>
            <a:tailEnd len="sm" w="sm" type="none"/>
          </a:ln>
        </p:spPr>
      </p:cxnSp>
      <p:sp>
        <p:nvSpPr>
          <p:cNvPr id="133" name="Google Shape;133;p25"/>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Baseline Design Updates</a:t>
            </a:r>
            <a:endParaRPr/>
          </a:p>
        </p:txBody>
      </p:sp>
      <p:sp>
        <p:nvSpPr>
          <p:cNvPr id="331" name="Google Shape;331;p34"/>
          <p:cNvSpPr/>
          <p:nvPr/>
        </p:nvSpPr>
        <p:spPr>
          <a:xfrm>
            <a:off x="801500" y="1406975"/>
            <a:ext cx="3636900" cy="2282700"/>
          </a:xfrm>
          <a:prstGeom prst="roundRect">
            <a:avLst>
              <a:gd fmla="val 7322"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latin typeface="Roboto"/>
                <a:ea typeface="Roboto"/>
                <a:cs typeface="Roboto"/>
                <a:sym typeface="Roboto"/>
              </a:rPr>
              <a:t>Valve System Updates:</a:t>
            </a:r>
            <a:endParaRPr b="1" sz="1300">
              <a:latin typeface="Roboto"/>
              <a:ea typeface="Roboto"/>
              <a:cs typeface="Roboto"/>
              <a:sym typeface="Roboto"/>
            </a:endParaRPr>
          </a:p>
          <a:p>
            <a:pPr indent="0" lvl="0" marL="0" rtl="0" algn="ctr">
              <a:spcBef>
                <a:spcPts val="0"/>
              </a:spcBef>
              <a:spcAft>
                <a:spcPts val="0"/>
              </a:spcAft>
              <a:buNone/>
            </a:pPr>
            <a:r>
              <a:t/>
            </a:r>
            <a:endParaRPr sz="1200" u="sng">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Got rid of the fan, reducing complexity. This allowed for requirements to be altered.</a:t>
            </a:r>
            <a:endParaRPr sz="1200">
              <a:latin typeface="Roboto"/>
              <a:ea typeface="Roboto"/>
              <a:cs typeface="Roboto"/>
              <a:sym typeface="Roboto"/>
            </a:endParaRPr>
          </a:p>
          <a:p>
            <a:pPr indent="0" lvl="0" marL="0" rtl="0" algn="ctr">
              <a:spcBef>
                <a:spcPts val="0"/>
              </a:spcBef>
              <a:spcAft>
                <a:spcPts val="0"/>
              </a:spcAft>
              <a:buNone/>
            </a:pPr>
            <a:r>
              <a:t/>
            </a:r>
            <a:endParaRPr sz="1200" u="sng">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There was concern with the original valve leaking. After various trade studies, a new design was selected. </a:t>
            </a:r>
            <a:endParaRPr sz="1200">
              <a:latin typeface="Roboto"/>
              <a:ea typeface="Roboto"/>
              <a:cs typeface="Roboto"/>
              <a:sym typeface="Roboto"/>
            </a:endParaRPr>
          </a:p>
          <a:p>
            <a:pPr indent="0" lvl="0" marL="0" rtl="0" algn="ctr">
              <a:spcBef>
                <a:spcPts val="0"/>
              </a:spcBef>
              <a:spcAft>
                <a:spcPts val="0"/>
              </a:spcAft>
              <a:buNone/>
            </a:pPr>
            <a:r>
              <a:t/>
            </a:r>
            <a:endParaRPr sz="1200">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The original design was modular so changes could easily be made if necessary. </a:t>
            </a:r>
            <a:endParaRPr sz="1200">
              <a:latin typeface="Roboto"/>
              <a:ea typeface="Roboto"/>
              <a:cs typeface="Roboto"/>
              <a:sym typeface="Roboto"/>
            </a:endParaRPr>
          </a:p>
          <a:p>
            <a:pPr indent="0" lvl="0" marL="0" rtl="0" algn="ctr">
              <a:spcBef>
                <a:spcPts val="0"/>
              </a:spcBef>
              <a:spcAft>
                <a:spcPts val="0"/>
              </a:spcAft>
              <a:buNone/>
            </a:pPr>
            <a:r>
              <a:t/>
            </a:r>
            <a:endParaRPr sz="1200">
              <a:latin typeface="Roboto"/>
              <a:ea typeface="Roboto"/>
              <a:cs typeface="Roboto"/>
              <a:sym typeface="Roboto"/>
            </a:endParaRPr>
          </a:p>
          <a:p>
            <a:pPr indent="0" lvl="0" marL="0" rtl="0" algn="ctr">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332" name="Google Shape;332;p34"/>
          <p:cNvSpPr/>
          <p:nvPr/>
        </p:nvSpPr>
        <p:spPr>
          <a:xfrm>
            <a:off x="4705625" y="1406975"/>
            <a:ext cx="3636900" cy="2282700"/>
          </a:xfrm>
          <a:prstGeom prst="roundRect">
            <a:avLst>
              <a:gd fmla="val 7322"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latin typeface="Roboto"/>
                <a:ea typeface="Roboto"/>
                <a:cs typeface="Roboto"/>
                <a:sym typeface="Roboto"/>
              </a:rPr>
              <a:t>Hopper Updates:</a:t>
            </a:r>
            <a:endParaRPr b="1" sz="1300">
              <a:latin typeface="Roboto"/>
              <a:ea typeface="Roboto"/>
              <a:cs typeface="Roboto"/>
              <a:sym typeface="Roboto"/>
            </a:endParaRPr>
          </a:p>
          <a:p>
            <a:pPr indent="0" lvl="0" marL="0" rtl="0" algn="ctr">
              <a:spcBef>
                <a:spcPts val="0"/>
              </a:spcBef>
              <a:spcAft>
                <a:spcPts val="0"/>
              </a:spcAft>
              <a:buNone/>
            </a:pPr>
            <a:r>
              <a:t/>
            </a:r>
            <a:endParaRPr sz="1200" u="sng">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The original hopper design could not be 3D printed.</a:t>
            </a:r>
            <a:endParaRPr sz="1200">
              <a:latin typeface="Roboto"/>
              <a:ea typeface="Roboto"/>
              <a:cs typeface="Roboto"/>
              <a:sym typeface="Roboto"/>
            </a:endParaRPr>
          </a:p>
          <a:p>
            <a:pPr indent="0" lvl="0" marL="0" rtl="0" algn="ctr">
              <a:spcBef>
                <a:spcPts val="0"/>
              </a:spcBef>
              <a:spcAft>
                <a:spcPts val="0"/>
              </a:spcAft>
              <a:buNone/>
            </a:pPr>
            <a:r>
              <a:t/>
            </a:r>
            <a:endParaRPr sz="1200">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Instead of having a square design, it was made </a:t>
            </a:r>
            <a:r>
              <a:rPr lang="en" sz="1200">
                <a:latin typeface="Roboto"/>
                <a:ea typeface="Roboto"/>
                <a:cs typeface="Roboto"/>
                <a:sym typeface="Roboto"/>
              </a:rPr>
              <a:t>circular </a:t>
            </a:r>
            <a:r>
              <a:rPr lang="en" sz="1200">
                <a:latin typeface="Roboto"/>
                <a:ea typeface="Roboto"/>
                <a:cs typeface="Roboto"/>
                <a:sym typeface="Roboto"/>
              </a:rPr>
              <a:t>which rescues needed materials and manufacturing complexity.</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333" name="Google Shape;333;p34"/>
          <p:cNvSpPr/>
          <p:nvPr/>
        </p:nvSpPr>
        <p:spPr>
          <a:xfrm>
            <a:off x="801450" y="3889300"/>
            <a:ext cx="7541100" cy="375900"/>
          </a:xfrm>
          <a:prstGeom prst="roundRect">
            <a:avLst>
              <a:gd fmla="val 25406" name="adj"/>
            </a:avLst>
          </a:prstGeom>
          <a:solidFill>
            <a:srgbClr val="D9EAD3"/>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Roboto"/>
                <a:ea typeface="Roboto"/>
                <a:cs typeface="Roboto"/>
                <a:sym typeface="Roboto"/>
              </a:rPr>
              <a:t>This will ultimately r</a:t>
            </a:r>
            <a:r>
              <a:rPr b="1" lang="en" sz="1200">
                <a:latin typeface="Roboto"/>
                <a:ea typeface="Roboto"/>
                <a:cs typeface="Roboto"/>
                <a:sym typeface="Roboto"/>
              </a:rPr>
              <a:t>esult in the system being more lightweight and reliable</a:t>
            </a:r>
            <a:r>
              <a:rPr b="1" lang="en" sz="1200">
                <a:latin typeface="Roboto"/>
                <a:ea typeface="Roboto"/>
                <a:cs typeface="Roboto"/>
                <a:sym typeface="Roboto"/>
              </a:rPr>
              <a:t>.</a:t>
            </a:r>
            <a:endParaRPr b="1">
              <a:latin typeface="Roboto"/>
              <a:ea typeface="Roboto"/>
              <a:cs typeface="Roboto"/>
              <a:sym typeface="Roboto"/>
            </a:endParaRPr>
          </a:p>
        </p:txBody>
      </p:sp>
      <p:sp>
        <p:nvSpPr>
          <p:cNvPr id="334" name="Google Shape;334;p3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Levels of </a:t>
            </a:r>
            <a:r>
              <a:rPr lang="en"/>
              <a:t>Success</a:t>
            </a:r>
            <a:r>
              <a:rPr lang="en"/>
              <a:t> </a:t>
            </a:r>
            <a:endParaRPr/>
          </a:p>
        </p:txBody>
      </p:sp>
      <p:graphicFrame>
        <p:nvGraphicFramePr>
          <p:cNvPr id="340" name="Google Shape;340;p35"/>
          <p:cNvGraphicFramePr/>
          <p:nvPr/>
        </p:nvGraphicFramePr>
        <p:xfrm>
          <a:off x="115725" y="918725"/>
          <a:ext cx="3000000" cy="3000000"/>
        </p:xfrm>
        <a:graphic>
          <a:graphicData uri="http://schemas.openxmlformats.org/drawingml/2006/table">
            <a:tbl>
              <a:tblPr>
                <a:noFill/>
                <a:tableStyleId>{D7753A43-09F4-418D-AC1A-8B91C7D89F56}</a:tableStyleId>
              </a:tblPr>
              <a:tblGrid>
                <a:gridCol w="1270650"/>
                <a:gridCol w="2855000"/>
                <a:gridCol w="2235225"/>
                <a:gridCol w="2551675"/>
              </a:tblGrid>
              <a:tr h="338825">
                <a:tc>
                  <a:txBody>
                    <a:bodyPr/>
                    <a:lstStyle/>
                    <a:p>
                      <a:pPr indent="0" lvl="0" marL="0" rtl="0" algn="ctr">
                        <a:spcBef>
                          <a:spcPts val="0"/>
                        </a:spcBef>
                        <a:spcAft>
                          <a:spcPts val="0"/>
                        </a:spcAft>
                        <a:buNone/>
                      </a:pPr>
                      <a:r>
                        <a:rPr b="1" lang="en" sz="1000">
                          <a:solidFill>
                            <a:schemeClr val="lt1"/>
                          </a:solidFill>
                        </a:rPr>
                        <a:t>Project Elements</a:t>
                      </a:r>
                      <a:endParaRPr b="1" sz="1000">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000">
                          <a:solidFill>
                            <a:schemeClr val="lt1"/>
                          </a:solidFill>
                        </a:rPr>
                        <a:t>Level 1</a:t>
                      </a:r>
                      <a:endParaRPr b="1" sz="1000">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000">
                          <a:solidFill>
                            <a:schemeClr val="lt1"/>
                          </a:solidFill>
                        </a:rPr>
                        <a:t>Level 2</a:t>
                      </a:r>
                      <a:endParaRPr b="1" sz="1000">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000">
                          <a:solidFill>
                            <a:schemeClr val="lt1"/>
                          </a:solidFill>
                        </a:rPr>
                        <a:t>Level 3</a:t>
                      </a:r>
                      <a:endParaRPr b="1" sz="1000">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58850">
                <a:tc>
                  <a:txBody>
                    <a:bodyPr/>
                    <a:lstStyle/>
                    <a:p>
                      <a:pPr indent="0" lvl="0" marL="0" rtl="0" algn="l">
                        <a:spcBef>
                          <a:spcPts val="0"/>
                        </a:spcBef>
                        <a:spcAft>
                          <a:spcPts val="0"/>
                        </a:spcAft>
                        <a:buNone/>
                      </a:pPr>
                      <a:r>
                        <a:rPr b="1" lang="en" sz="900">
                          <a:latin typeface="Roboto"/>
                          <a:ea typeface="Roboto"/>
                          <a:cs typeface="Roboto"/>
                          <a:sym typeface="Roboto"/>
                        </a:rPr>
                        <a:t>Performance</a:t>
                      </a:r>
                      <a:endParaRPr b="1" sz="9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Ascent rate to </a:t>
                      </a:r>
                      <a:r>
                        <a:rPr b="1" lang="en" sz="800"/>
                        <a:t>0 ± .5 m/s </a:t>
                      </a:r>
                      <a:r>
                        <a:rPr lang="en" sz="800"/>
                        <a:t>once for 1 hour minimum</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A</a:t>
                      </a:r>
                      <a:r>
                        <a:rPr lang="en" sz="800"/>
                        <a:t>scent rate to</a:t>
                      </a:r>
                      <a:r>
                        <a:rPr b="1" lang="en" sz="800"/>
                        <a:t> 0 ± .25 m/s </a:t>
                      </a:r>
                      <a:r>
                        <a:rPr lang="en" sz="800"/>
                        <a:t>once for 6 hours minimum</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As</a:t>
                      </a:r>
                      <a:r>
                        <a:rPr lang="en" sz="800"/>
                        <a:t>cent rate to 0 ± .25 m/s </a:t>
                      </a:r>
                      <a:r>
                        <a:rPr b="1" lang="en" sz="800"/>
                        <a:t>multiple times for 6 hours minimum</a:t>
                      </a:r>
                      <a:endParaRPr b="1"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7875">
                <a:tc>
                  <a:txBody>
                    <a:bodyPr/>
                    <a:lstStyle/>
                    <a:p>
                      <a:pPr indent="0" lvl="0" marL="0" rtl="0" algn="l">
                        <a:spcBef>
                          <a:spcPts val="0"/>
                        </a:spcBef>
                        <a:spcAft>
                          <a:spcPts val="0"/>
                        </a:spcAft>
                        <a:buNone/>
                      </a:pPr>
                      <a:r>
                        <a:t/>
                      </a:r>
                      <a:endParaRPr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Control ascent rate to from</a:t>
                      </a:r>
                      <a:r>
                        <a:rPr b="1" lang="en" sz="800"/>
                        <a:t> [-3,5] m/s with </a:t>
                      </a:r>
                      <a:r>
                        <a:rPr b="1" lang="en" sz="800"/>
                        <a:t>± 0.25</a:t>
                      </a:r>
                      <a:r>
                        <a:rPr lang="en" sz="800"/>
                        <a:t> tolerance</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07250">
                <a:tc>
                  <a:txBody>
                    <a:bodyPr/>
                    <a:lstStyle/>
                    <a:p>
                      <a:pPr indent="0" lvl="0" marL="0" rtl="0" algn="l">
                        <a:spcBef>
                          <a:spcPts val="0"/>
                        </a:spcBef>
                        <a:spcAft>
                          <a:spcPts val="0"/>
                        </a:spcAft>
                        <a:buNone/>
                      </a:pPr>
                      <a:r>
                        <a:t/>
                      </a:r>
                      <a:endParaRPr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800"/>
                        <a:t>Ascend to pop</a:t>
                      </a:r>
                      <a:r>
                        <a:rPr lang="en" sz="800"/>
                        <a:t> maneuver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800"/>
                        <a:t>Controlled descent</a:t>
                      </a:r>
                      <a:r>
                        <a:rPr lang="en" sz="800"/>
                        <a:t> </a:t>
                      </a:r>
                      <a:r>
                        <a:rPr lang="en" sz="800"/>
                        <a:t>landing</a:t>
                      </a:r>
                      <a:r>
                        <a:rPr lang="en" sz="800"/>
                        <a:t> maneuver</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900"/>
                        <a:t>Mission Duration</a:t>
                      </a:r>
                      <a:endParaRPr b="1"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Stay on for </a:t>
                      </a:r>
                      <a:r>
                        <a:rPr b="1" lang="en" sz="800"/>
                        <a:t>24 hours</a:t>
                      </a:r>
                      <a:r>
                        <a:rPr lang="en" sz="800"/>
                        <a:t> but not control rate for full duration</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42450">
                <a:tc>
                  <a:txBody>
                    <a:bodyPr/>
                    <a:lstStyle/>
                    <a:p>
                      <a:pPr indent="0" lvl="0" marL="0" rtl="0" algn="l">
                        <a:spcBef>
                          <a:spcPts val="0"/>
                        </a:spcBef>
                        <a:spcAft>
                          <a:spcPts val="0"/>
                        </a:spcAft>
                        <a:buNone/>
                      </a:pPr>
                      <a:r>
                        <a:rPr b="1" lang="en" sz="900"/>
                        <a:t>Mounting</a:t>
                      </a:r>
                      <a:endParaRPr b="1"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Attach</a:t>
                      </a:r>
                      <a:r>
                        <a:rPr lang="en" sz="800"/>
                        <a:t> to </a:t>
                      </a:r>
                      <a:r>
                        <a:rPr b="1" lang="en" sz="800"/>
                        <a:t>balloon and allow filling</a:t>
                      </a:r>
                      <a:r>
                        <a:rPr lang="en" sz="800"/>
                        <a:t> and a 5G impact</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84525">
                <a:tc>
                  <a:txBody>
                    <a:bodyPr/>
                    <a:lstStyle/>
                    <a:p>
                      <a:pPr indent="0" lvl="0" marL="0" rtl="0" algn="l">
                        <a:spcBef>
                          <a:spcPts val="0"/>
                        </a:spcBef>
                        <a:spcAft>
                          <a:spcPts val="0"/>
                        </a:spcAft>
                        <a:buNone/>
                      </a:pPr>
                      <a:r>
                        <a:t/>
                      </a:r>
                      <a:endParaRPr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Attach</a:t>
                      </a:r>
                      <a:r>
                        <a:rPr lang="en" sz="800"/>
                        <a:t> to </a:t>
                      </a:r>
                      <a:r>
                        <a:rPr b="1" lang="en" sz="800"/>
                        <a:t>Urban Sky payload </a:t>
                      </a:r>
                      <a:r>
                        <a:rPr lang="en" sz="800"/>
                        <a:t>and withstand 5G impact</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07275">
                <a:tc>
                  <a:txBody>
                    <a:bodyPr/>
                    <a:lstStyle/>
                    <a:p>
                      <a:pPr indent="0" lvl="0" marL="0" rtl="0" algn="l">
                        <a:spcBef>
                          <a:spcPts val="0"/>
                        </a:spcBef>
                        <a:spcAft>
                          <a:spcPts val="0"/>
                        </a:spcAft>
                        <a:buNone/>
                      </a:pPr>
                      <a:r>
                        <a:rPr b="1" lang="en" sz="900"/>
                        <a:t>Operations</a:t>
                      </a:r>
                      <a:endParaRPr b="1"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Operate up to </a:t>
                      </a:r>
                      <a:r>
                        <a:rPr b="1" lang="en" sz="800"/>
                        <a:t>70,000 ft </a:t>
                      </a:r>
                      <a:r>
                        <a:rPr lang="en" sz="800"/>
                        <a:t>and maintain communication</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Operate up to </a:t>
                      </a:r>
                      <a:r>
                        <a:rPr b="1" lang="en" sz="800"/>
                        <a:t>80,000 ft </a:t>
                      </a:r>
                      <a:r>
                        <a:rPr lang="en" sz="800"/>
                        <a:t>and maintain communication</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3625">
                <a:tc>
                  <a:txBody>
                    <a:bodyPr/>
                    <a:lstStyle/>
                    <a:p>
                      <a:pPr indent="0" lvl="0" marL="0" rtl="0" algn="l">
                        <a:spcBef>
                          <a:spcPts val="0"/>
                        </a:spcBef>
                        <a:spcAft>
                          <a:spcPts val="0"/>
                        </a:spcAft>
                        <a:buNone/>
                      </a:pPr>
                      <a:r>
                        <a:t/>
                      </a:r>
                      <a:endParaRPr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800"/>
                        <a:t>Send and </a:t>
                      </a:r>
                      <a:r>
                        <a:rPr b="1" lang="en" sz="800"/>
                        <a:t>receive</a:t>
                      </a:r>
                      <a:r>
                        <a:rPr lang="en" sz="800"/>
                        <a:t> commands from ground station</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5450">
                <a:tc>
                  <a:txBody>
                    <a:bodyPr/>
                    <a:lstStyle/>
                    <a:p>
                      <a:pPr indent="0" lvl="0" marL="0" rtl="0" algn="l">
                        <a:spcBef>
                          <a:spcPts val="0"/>
                        </a:spcBef>
                        <a:spcAft>
                          <a:spcPts val="0"/>
                        </a:spcAft>
                        <a:buNone/>
                      </a:pPr>
                      <a:r>
                        <a:rPr b="1" lang="en" sz="900"/>
                        <a:t>Regulatory</a:t>
                      </a:r>
                      <a:endParaRPr b="1"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Mass must be less than </a:t>
                      </a:r>
                      <a:r>
                        <a:rPr b="1" lang="en" sz="800"/>
                        <a:t>6 lbs</a:t>
                      </a:r>
                      <a:r>
                        <a:rPr lang="en" sz="800"/>
                        <a:t> and density less than </a:t>
                      </a:r>
                      <a:r>
                        <a:rPr b="1" lang="en" sz="800"/>
                        <a:t>3 oz/in</a:t>
                      </a:r>
                      <a:r>
                        <a:rPr b="1" baseline="30000" lang="en" sz="800"/>
                        <a:t>2</a:t>
                      </a:r>
                      <a:endParaRPr b="1"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58450">
                <a:tc>
                  <a:txBody>
                    <a:bodyPr/>
                    <a:lstStyle/>
                    <a:p>
                      <a:pPr indent="0" lvl="0" marL="0" rtl="0" algn="l">
                        <a:spcBef>
                          <a:spcPts val="0"/>
                        </a:spcBef>
                        <a:spcAft>
                          <a:spcPts val="0"/>
                        </a:spcAft>
                        <a:buNone/>
                      </a:pPr>
                      <a:r>
                        <a:t/>
                      </a:r>
                      <a:endParaRPr sz="7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800">
                          <a:solidFill>
                            <a:srgbClr val="202124"/>
                          </a:solidFill>
                        </a:rPr>
                        <a:t>B</a:t>
                      </a:r>
                      <a:r>
                        <a:rPr b="1" lang="en" sz="800">
                          <a:solidFill>
                            <a:srgbClr val="202124"/>
                          </a:solidFill>
                        </a:rPr>
                        <a:t>reak away from the balloon</a:t>
                      </a:r>
                      <a:r>
                        <a:rPr lang="en" sz="800">
                          <a:solidFill>
                            <a:srgbClr val="202124"/>
                          </a:solidFill>
                        </a:rPr>
                        <a:t> system at a force less than or equal to </a:t>
                      </a:r>
                      <a:r>
                        <a:rPr b="1" lang="en" sz="800">
                          <a:solidFill>
                            <a:srgbClr val="202124"/>
                          </a:solidFill>
                        </a:rPr>
                        <a:t>50 lbf</a:t>
                      </a:r>
                      <a:endParaRPr b="1" sz="800">
                        <a:solidFill>
                          <a:srgbClr val="202124"/>
                        </a:solidFill>
                      </a:endParaRPr>
                    </a:p>
                    <a:p>
                      <a:pPr indent="0" lvl="0" marL="0" rtl="0" algn="l">
                        <a:spcBef>
                          <a:spcPts val="0"/>
                        </a:spcBef>
                        <a:spcAft>
                          <a:spcPts val="0"/>
                        </a:spcAft>
                        <a:buNone/>
                      </a:pPr>
                      <a: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Functional Requirements </a:t>
            </a:r>
            <a:endParaRPr/>
          </a:p>
        </p:txBody>
      </p:sp>
      <p:graphicFrame>
        <p:nvGraphicFramePr>
          <p:cNvPr id="346" name="Google Shape;346;p36"/>
          <p:cNvGraphicFramePr/>
          <p:nvPr/>
        </p:nvGraphicFramePr>
        <p:xfrm>
          <a:off x="239625" y="1153690"/>
          <a:ext cx="3000000" cy="3000000"/>
        </p:xfrm>
        <a:graphic>
          <a:graphicData uri="http://schemas.openxmlformats.org/drawingml/2006/table">
            <a:tbl>
              <a:tblPr>
                <a:noFill/>
                <a:tableStyleId>{D7753A43-09F4-418D-AC1A-8B91C7D89F56}</a:tableStyleId>
              </a:tblPr>
              <a:tblGrid>
                <a:gridCol w="584050"/>
                <a:gridCol w="6383250"/>
                <a:gridCol w="1697450"/>
              </a:tblGrid>
              <a:tr h="332025">
                <a:tc>
                  <a:txBody>
                    <a:bodyPr/>
                    <a:lstStyle/>
                    <a:p>
                      <a:pPr indent="0" lvl="0" marL="0" rtl="0" algn="ctr">
                        <a:spcBef>
                          <a:spcPts val="0"/>
                        </a:spcBef>
                        <a:spcAft>
                          <a:spcPts val="0"/>
                        </a:spcAft>
                        <a:buNone/>
                      </a:pPr>
                      <a:r>
                        <a:rPr b="1" lang="en">
                          <a:solidFill>
                            <a:srgbClr val="FFFFFF"/>
                          </a:solidFill>
                        </a:rPr>
                        <a:t>#</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a:solidFill>
                            <a:srgbClr val="FFFFFF"/>
                          </a:solidFill>
                        </a:rPr>
                        <a:t>Functional </a:t>
                      </a:r>
                      <a:r>
                        <a:rPr b="1" lang="en">
                          <a:solidFill>
                            <a:srgbClr val="FFFFFF"/>
                          </a:solidFill>
                        </a:rPr>
                        <a:t>Requirement</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a:solidFill>
                            <a:srgbClr val="FFFFFF"/>
                          </a:solidFill>
                        </a:rPr>
                        <a:t>Level of </a:t>
                      </a:r>
                      <a:r>
                        <a:rPr b="1" lang="en">
                          <a:solidFill>
                            <a:srgbClr val="FFFFFF"/>
                          </a:solidFill>
                        </a:rPr>
                        <a:t>Success</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32025">
                <a:tc>
                  <a:txBody>
                    <a:bodyPr/>
                    <a:lstStyle/>
                    <a:p>
                      <a:pPr indent="0" lvl="0" marL="0" rtl="0" algn="ctr">
                        <a:spcBef>
                          <a:spcPts val="0"/>
                        </a:spcBef>
                        <a:spcAft>
                          <a:spcPts val="0"/>
                        </a:spcAft>
                        <a:buNone/>
                      </a:pPr>
                      <a:r>
                        <a:rPr lang="en"/>
                        <a:t>1</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C</a:t>
                      </a:r>
                      <a:r>
                        <a:rPr lang="en"/>
                        <a:t>ontrol the precise vertical rate of the balloon system</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t>Performance</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2025">
                <a:tc>
                  <a:txBody>
                    <a:bodyPr/>
                    <a:lstStyle/>
                    <a:p>
                      <a:pPr indent="0" lvl="0" marL="0" rtl="0" algn="ctr">
                        <a:spcBef>
                          <a:spcPts val="0"/>
                        </a:spcBef>
                        <a:spcAft>
                          <a:spcPts val="0"/>
                        </a:spcAft>
                        <a:buNone/>
                      </a:pPr>
                      <a:r>
                        <a:rPr lang="en"/>
                        <a:t>2</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C</a:t>
                      </a:r>
                      <a:r>
                        <a:rPr lang="en"/>
                        <a:t>ommunicate between ground and flight systems</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t>Operations</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9575">
                <a:tc>
                  <a:txBody>
                    <a:bodyPr/>
                    <a:lstStyle/>
                    <a:p>
                      <a:pPr indent="0" lvl="0" marL="0" rtl="0" algn="ctr">
                        <a:spcBef>
                          <a:spcPts val="0"/>
                        </a:spcBef>
                        <a:spcAft>
                          <a:spcPts val="0"/>
                        </a:spcAft>
                        <a:buNone/>
                      </a:pPr>
                      <a:r>
                        <a:rPr lang="en"/>
                        <a:t>3</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O</a:t>
                      </a:r>
                      <a:r>
                        <a:rPr lang="en"/>
                        <a:t>perate in standard environments up to stratospheric altitudes</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t>Regulatory</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2025">
                <a:tc>
                  <a:txBody>
                    <a:bodyPr/>
                    <a:lstStyle/>
                    <a:p>
                      <a:pPr indent="0" lvl="0" marL="0" rtl="0" algn="ctr">
                        <a:spcBef>
                          <a:spcPts val="0"/>
                        </a:spcBef>
                        <a:spcAft>
                          <a:spcPts val="0"/>
                        </a:spcAft>
                        <a:buNone/>
                      </a:pPr>
                      <a:r>
                        <a:rPr lang="en"/>
                        <a:t>4</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M</a:t>
                      </a:r>
                      <a:r>
                        <a:rPr lang="en"/>
                        <a:t>echanically integrate to balloon</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t>Mounting</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2025">
                <a:tc>
                  <a:txBody>
                    <a:bodyPr/>
                    <a:lstStyle/>
                    <a:p>
                      <a:pPr indent="0" lvl="0" marL="0" rtl="0" algn="ctr">
                        <a:spcBef>
                          <a:spcPts val="0"/>
                        </a:spcBef>
                        <a:spcAft>
                          <a:spcPts val="0"/>
                        </a:spcAft>
                        <a:buNone/>
                      </a:pPr>
                      <a:r>
                        <a:rPr lang="en"/>
                        <a:t>5</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M</a:t>
                      </a:r>
                      <a:r>
                        <a:rPr lang="en"/>
                        <a:t>echanically integrate to accompanying payloads</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t>Mounting</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9575">
                <a:tc>
                  <a:txBody>
                    <a:bodyPr/>
                    <a:lstStyle/>
                    <a:p>
                      <a:pPr indent="0" lvl="0" marL="0" rtl="0" algn="ctr">
                        <a:spcBef>
                          <a:spcPts val="0"/>
                        </a:spcBef>
                        <a:spcAft>
                          <a:spcPts val="0"/>
                        </a:spcAft>
                        <a:buNone/>
                      </a:pPr>
                      <a:r>
                        <a:rPr lang="en"/>
                        <a:t>6</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O</a:t>
                      </a:r>
                      <a:r>
                        <a:rPr lang="en"/>
                        <a:t>perate independently from accompanying payload during all phases of flight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t>Mounting</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2025">
                <a:tc>
                  <a:txBody>
                    <a:bodyPr/>
                    <a:lstStyle/>
                    <a:p>
                      <a:pPr indent="0" lvl="0" marL="0" rtl="0" algn="ctr">
                        <a:spcBef>
                          <a:spcPts val="0"/>
                        </a:spcBef>
                        <a:spcAft>
                          <a:spcPts val="0"/>
                        </a:spcAft>
                        <a:buNone/>
                      </a:pPr>
                      <a:r>
                        <a:rPr lang="en"/>
                        <a:t>7</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R</a:t>
                      </a:r>
                      <a:r>
                        <a:rPr lang="en"/>
                        <a:t>estricted in mass and size</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t>Regulatory</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2025">
                <a:tc>
                  <a:txBody>
                    <a:bodyPr/>
                    <a:lstStyle/>
                    <a:p>
                      <a:pPr indent="0" lvl="0" marL="0" rtl="0" algn="ctr">
                        <a:spcBef>
                          <a:spcPts val="0"/>
                        </a:spcBef>
                        <a:spcAft>
                          <a:spcPts val="0"/>
                        </a:spcAft>
                        <a:buNone/>
                      </a:pPr>
                      <a:r>
                        <a:rPr lang="en"/>
                        <a:t>8</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Recoverable and reusable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a:t>Performance</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7"/>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Critical Project Elements</a:t>
            </a:r>
            <a:endParaRPr/>
          </a:p>
        </p:txBody>
      </p:sp>
      <p:sp>
        <p:nvSpPr>
          <p:cNvPr id="352" name="Google Shape;352;p37"/>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353" name="Google Shape;353;p37"/>
          <p:cNvGraphicFramePr/>
          <p:nvPr/>
        </p:nvGraphicFramePr>
        <p:xfrm>
          <a:off x="270100" y="1314425"/>
          <a:ext cx="3000000" cy="3000000"/>
        </p:xfrm>
        <a:graphic>
          <a:graphicData uri="http://schemas.openxmlformats.org/drawingml/2006/table">
            <a:tbl>
              <a:tblPr>
                <a:noFill/>
                <a:tableStyleId>{D7753A43-09F4-418D-AC1A-8B91C7D89F56}</a:tableStyleId>
              </a:tblPr>
              <a:tblGrid>
                <a:gridCol w="869775"/>
                <a:gridCol w="1439575"/>
                <a:gridCol w="6294425"/>
              </a:tblGrid>
              <a:tr h="906125">
                <a:tc>
                  <a:txBody>
                    <a:bodyPr/>
                    <a:lstStyle/>
                    <a:p>
                      <a:pPr indent="0" lvl="0" marL="0" rtl="0" algn="l">
                        <a:spcBef>
                          <a:spcPts val="0"/>
                        </a:spcBef>
                        <a:spcAft>
                          <a:spcPts val="0"/>
                        </a:spcAft>
                        <a:buNone/>
                      </a:pPr>
                      <a:r>
                        <a:rPr b="1" lang="en" sz="1200">
                          <a:solidFill>
                            <a:srgbClr val="FFFFFF"/>
                          </a:solidFill>
                          <a:latin typeface="Roboto"/>
                          <a:ea typeface="Roboto"/>
                          <a:cs typeface="Roboto"/>
                          <a:sym typeface="Roboto"/>
                        </a:rPr>
                        <a:t>CPE #1</a:t>
                      </a:r>
                      <a:endParaRPr b="1" sz="1200">
                        <a:solidFill>
                          <a:srgbClr val="FFFFFF"/>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1394D"/>
                    </a:solidFill>
                  </a:tcPr>
                </a:tc>
                <a:tc>
                  <a:txBody>
                    <a:bodyPr/>
                    <a:lstStyle/>
                    <a:p>
                      <a:pPr indent="0" lvl="0" marL="0" rtl="0" algn="l">
                        <a:spcBef>
                          <a:spcPts val="0"/>
                        </a:spcBef>
                        <a:spcAft>
                          <a:spcPts val="0"/>
                        </a:spcAft>
                        <a:buNone/>
                      </a:pPr>
                      <a:r>
                        <a:rPr b="1" lang="en" sz="1200">
                          <a:solidFill>
                            <a:srgbClr val="202124"/>
                          </a:solidFill>
                          <a:latin typeface="Roboto"/>
                          <a:ea typeface="Roboto"/>
                          <a:cs typeface="Roboto"/>
                          <a:sym typeface="Roboto"/>
                        </a:rPr>
                        <a:t>Control</a:t>
                      </a:r>
                      <a:endParaRPr b="1" sz="1200">
                        <a:solidFill>
                          <a:srgbClr val="202124"/>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Roboto"/>
                          <a:ea typeface="Roboto"/>
                          <a:cs typeface="Roboto"/>
                          <a:sym typeface="Roboto"/>
                        </a:rPr>
                        <a:t>BACCHUS must possess the ability to be </a:t>
                      </a:r>
                      <a:r>
                        <a:rPr b="1" lang="en" sz="1100">
                          <a:latin typeface="Roboto"/>
                          <a:ea typeface="Roboto"/>
                          <a:cs typeface="Roboto"/>
                          <a:sym typeface="Roboto"/>
                        </a:rPr>
                        <a:t>commanded by the ground station</a:t>
                      </a:r>
                      <a:r>
                        <a:rPr lang="en" sz="1000">
                          <a:latin typeface="Roboto"/>
                          <a:ea typeface="Roboto"/>
                          <a:cs typeface="Roboto"/>
                          <a:sym typeface="Roboto"/>
                        </a:rPr>
                        <a:t> to create an </a:t>
                      </a:r>
                      <a:r>
                        <a:rPr b="1" lang="en" sz="1100">
                          <a:latin typeface="Roboto"/>
                          <a:ea typeface="Roboto"/>
                          <a:cs typeface="Roboto"/>
                          <a:sym typeface="Roboto"/>
                        </a:rPr>
                        <a:t>ascent rate</a:t>
                      </a:r>
                      <a:r>
                        <a:rPr lang="en" sz="1000">
                          <a:latin typeface="Roboto"/>
                          <a:ea typeface="Roboto"/>
                          <a:cs typeface="Roboto"/>
                          <a:sym typeface="Roboto"/>
                        </a:rPr>
                        <a:t>. To create this rate, BACCHUS will perform some form of manipulation to change the balloon system’s mass and volume properties according to a derived control law. Failure of this would result in the incorrect ascent rate causing the balloon system to deviate from its course causing a potential </a:t>
                      </a:r>
                      <a:r>
                        <a:rPr b="1" lang="en" sz="1100">
                          <a:latin typeface="Roboto"/>
                          <a:ea typeface="Roboto"/>
                          <a:cs typeface="Roboto"/>
                          <a:sym typeface="Roboto"/>
                        </a:rPr>
                        <a:t>mission failure or loss of the system</a:t>
                      </a:r>
                      <a:r>
                        <a:rPr lang="en" sz="1000">
                          <a:latin typeface="Roboto"/>
                          <a:ea typeface="Roboto"/>
                          <a:cs typeface="Roboto"/>
                          <a:sym typeface="Roboto"/>
                        </a:rPr>
                        <a:t>.</a:t>
                      </a:r>
                      <a:endParaRPr sz="10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200">
                          <a:solidFill>
                            <a:srgbClr val="FFFFFF"/>
                          </a:solidFill>
                          <a:latin typeface="Roboto"/>
                          <a:ea typeface="Roboto"/>
                          <a:cs typeface="Roboto"/>
                          <a:sym typeface="Roboto"/>
                        </a:rPr>
                        <a:t>CPE #2</a:t>
                      </a:r>
                      <a:endParaRPr b="1" sz="1200">
                        <a:solidFill>
                          <a:srgbClr val="FFFFFF"/>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1394D"/>
                    </a:solidFill>
                  </a:tcPr>
                </a:tc>
                <a:tc>
                  <a:txBody>
                    <a:bodyPr/>
                    <a:lstStyle/>
                    <a:p>
                      <a:pPr indent="0" lvl="0" marL="0" rtl="0" algn="l">
                        <a:spcBef>
                          <a:spcPts val="0"/>
                        </a:spcBef>
                        <a:spcAft>
                          <a:spcPts val="0"/>
                        </a:spcAft>
                        <a:buNone/>
                      </a:pPr>
                      <a:r>
                        <a:rPr b="1" lang="en" sz="1200">
                          <a:solidFill>
                            <a:srgbClr val="202124"/>
                          </a:solidFill>
                          <a:latin typeface="Roboto"/>
                          <a:ea typeface="Roboto"/>
                          <a:cs typeface="Roboto"/>
                          <a:sym typeface="Roboto"/>
                        </a:rPr>
                        <a:t>Mass</a:t>
                      </a:r>
                      <a:endParaRPr b="1" sz="1200">
                        <a:solidFill>
                          <a:srgbClr val="202124"/>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Roboto"/>
                          <a:ea typeface="Roboto"/>
                          <a:cs typeface="Roboto"/>
                          <a:sym typeface="Roboto"/>
                        </a:rPr>
                        <a:t>The customer has levied a tight </a:t>
                      </a:r>
                      <a:r>
                        <a:rPr b="1" lang="en" sz="1100">
                          <a:latin typeface="Roboto"/>
                          <a:ea typeface="Roboto"/>
                          <a:cs typeface="Roboto"/>
                          <a:sym typeface="Roboto"/>
                        </a:rPr>
                        <a:t>mass constraint on our system</a:t>
                      </a:r>
                      <a:r>
                        <a:rPr lang="en" sz="1000">
                          <a:latin typeface="Roboto"/>
                          <a:ea typeface="Roboto"/>
                          <a:cs typeface="Roboto"/>
                          <a:sym typeface="Roboto"/>
                        </a:rPr>
                        <a:t> as there are federal regulations and requirements that the entire system must abide by. Failure to comply with this constraint would result in our system </a:t>
                      </a:r>
                      <a:r>
                        <a:rPr b="1" lang="en" sz="1100">
                          <a:latin typeface="Roboto"/>
                          <a:ea typeface="Roboto"/>
                          <a:cs typeface="Roboto"/>
                          <a:sym typeface="Roboto"/>
                        </a:rPr>
                        <a:t>not being flown</a:t>
                      </a:r>
                      <a:r>
                        <a:rPr lang="en" sz="1000">
                          <a:latin typeface="Roboto"/>
                          <a:ea typeface="Roboto"/>
                          <a:cs typeface="Roboto"/>
                          <a:sym typeface="Roboto"/>
                        </a:rPr>
                        <a:t>.</a:t>
                      </a:r>
                      <a:endParaRPr sz="10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200">
                          <a:solidFill>
                            <a:srgbClr val="FFFFFF"/>
                          </a:solidFill>
                          <a:latin typeface="Roboto"/>
                          <a:ea typeface="Roboto"/>
                          <a:cs typeface="Roboto"/>
                          <a:sym typeface="Roboto"/>
                        </a:rPr>
                        <a:t>CPE #3</a:t>
                      </a:r>
                      <a:endParaRPr b="1" sz="1200">
                        <a:solidFill>
                          <a:srgbClr val="FFFFFF"/>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1394D"/>
                    </a:solidFill>
                  </a:tcPr>
                </a:tc>
                <a:tc>
                  <a:txBody>
                    <a:bodyPr/>
                    <a:lstStyle/>
                    <a:p>
                      <a:pPr indent="0" lvl="0" marL="0" rtl="0" algn="l">
                        <a:spcBef>
                          <a:spcPts val="0"/>
                        </a:spcBef>
                        <a:spcAft>
                          <a:spcPts val="0"/>
                        </a:spcAft>
                        <a:buNone/>
                      </a:pPr>
                      <a:r>
                        <a:rPr b="1" lang="en" sz="1200">
                          <a:solidFill>
                            <a:srgbClr val="202124"/>
                          </a:solidFill>
                          <a:latin typeface="Roboto"/>
                          <a:ea typeface="Roboto"/>
                          <a:cs typeface="Roboto"/>
                          <a:sym typeface="Roboto"/>
                        </a:rPr>
                        <a:t>Integration with Heritage System</a:t>
                      </a:r>
                      <a:endParaRPr b="1" sz="1200">
                        <a:solidFill>
                          <a:srgbClr val="202124"/>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Roboto"/>
                          <a:ea typeface="Roboto"/>
                          <a:cs typeface="Roboto"/>
                          <a:sym typeface="Roboto"/>
                        </a:rPr>
                        <a:t>BACCHUS must</a:t>
                      </a:r>
                      <a:r>
                        <a:rPr b="1" lang="en" sz="1100">
                          <a:latin typeface="Roboto"/>
                          <a:ea typeface="Roboto"/>
                          <a:cs typeface="Roboto"/>
                          <a:sym typeface="Roboto"/>
                        </a:rPr>
                        <a:t> mechanically integrate with existing payload as well as the balloon</a:t>
                      </a:r>
                      <a:r>
                        <a:rPr lang="en" sz="1000">
                          <a:latin typeface="Roboto"/>
                          <a:ea typeface="Roboto"/>
                          <a:cs typeface="Roboto"/>
                          <a:sym typeface="Roboto"/>
                        </a:rPr>
                        <a:t>. Failure to do so would result in </a:t>
                      </a:r>
                      <a:r>
                        <a:rPr b="1" lang="en" sz="1100">
                          <a:latin typeface="Roboto"/>
                          <a:ea typeface="Roboto"/>
                          <a:cs typeface="Roboto"/>
                          <a:sym typeface="Roboto"/>
                        </a:rPr>
                        <a:t>mechanical failure and the failure of the balloon</a:t>
                      </a:r>
                      <a:r>
                        <a:rPr lang="en" sz="1000">
                          <a:latin typeface="Roboto"/>
                          <a:ea typeface="Roboto"/>
                          <a:cs typeface="Roboto"/>
                          <a:sym typeface="Roboto"/>
                        </a:rPr>
                        <a:t>.</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85200">
                <a:tc>
                  <a:txBody>
                    <a:bodyPr/>
                    <a:lstStyle/>
                    <a:p>
                      <a:pPr indent="0" lvl="0" marL="0" rtl="0" algn="l">
                        <a:spcBef>
                          <a:spcPts val="0"/>
                        </a:spcBef>
                        <a:spcAft>
                          <a:spcPts val="0"/>
                        </a:spcAft>
                        <a:buNone/>
                      </a:pPr>
                      <a:r>
                        <a:rPr b="1" lang="en" sz="1200">
                          <a:solidFill>
                            <a:srgbClr val="FFFFFF"/>
                          </a:solidFill>
                          <a:latin typeface="Roboto"/>
                          <a:ea typeface="Roboto"/>
                          <a:cs typeface="Roboto"/>
                          <a:sym typeface="Roboto"/>
                        </a:rPr>
                        <a:t>CPE #4</a:t>
                      </a:r>
                      <a:endParaRPr b="1" sz="1200">
                        <a:solidFill>
                          <a:srgbClr val="FFFFFF"/>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1394D"/>
                    </a:solidFill>
                  </a:tcPr>
                </a:tc>
                <a:tc>
                  <a:txBody>
                    <a:bodyPr/>
                    <a:lstStyle/>
                    <a:p>
                      <a:pPr indent="0" lvl="0" marL="0" rtl="0" algn="l">
                        <a:spcBef>
                          <a:spcPts val="0"/>
                        </a:spcBef>
                        <a:spcAft>
                          <a:spcPts val="0"/>
                        </a:spcAft>
                        <a:buNone/>
                      </a:pPr>
                      <a:r>
                        <a:rPr b="1" lang="en" sz="1200">
                          <a:solidFill>
                            <a:srgbClr val="202124"/>
                          </a:solidFill>
                          <a:latin typeface="Roboto"/>
                          <a:ea typeface="Roboto"/>
                          <a:cs typeface="Roboto"/>
                          <a:sym typeface="Roboto"/>
                        </a:rPr>
                        <a:t>Meeting Federal</a:t>
                      </a:r>
                      <a:endParaRPr b="1" sz="1200">
                        <a:solidFill>
                          <a:srgbClr val="202124"/>
                        </a:solidFill>
                        <a:latin typeface="Roboto"/>
                        <a:ea typeface="Roboto"/>
                        <a:cs typeface="Roboto"/>
                        <a:sym typeface="Roboto"/>
                      </a:endParaRPr>
                    </a:p>
                    <a:p>
                      <a:pPr indent="0" lvl="0" marL="0" rtl="0" algn="l">
                        <a:spcBef>
                          <a:spcPts val="0"/>
                        </a:spcBef>
                        <a:spcAft>
                          <a:spcPts val="0"/>
                        </a:spcAft>
                        <a:buNone/>
                      </a:pPr>
                      <a:r>
                        <a:rPr b="1" lang="en" sz="1200">
                          <a:solidFill>
                            <a:srgbClr val="202124"/>
                          </a:solidFill>
                          <a:latin typeface="Roboto"/>
                          <a:ea typeface="Roboto"/>
                          <a:cs typeface="Roboto"/>
                          <a:sym typeface="Roboto"/>
                        </a:rPr>
                        <a:t>Requirements</a:t>
                      </a:r>
                      <a:endParaRPr b="1" sz="1200">
                        <a:solidFill>
                          <a:srgbClr val="202124"/>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Roboto"/>
                          <a:ea typeface="Roboto"/>
                          <a:cs typeface="Roboto"/>
                          <a:sym typeface="Roboto"/>
                        </a:rPr>
                        <a:t>BACCHUS will be part of a system operating in </a:t>
                      </a:r>
                      <a:r>
                        <a:rPr b="1" lang="en" sz="1100">
                          <a:latin typeface="Roboto"/>
                          <a:ea typeface="Roboto"/>
                          <a:cs typeface="Roboto"/>
                          <a:sym typeface="Roboto"/>
                        </a:rPr>
                        <a:t>regulated environments</a:t>
                      </a:r>
                      <a:r>
                        <a:rPr lang="en" sz="1000">
                          <a:latin typeface="Roboto"/>
                          <a:ea typeface="Roboto"/>
                          <a:cs typeface="Roboto"/>
                          <a:sym typeface="Roboto"/>
                        </a:rPr>
                        <a:t> and needs to meet all of those requirements levied by the customer to operate in this space. This may include rigorous tests to prove flight readiness. Failure to meet these requirements would result in </a:t>
                      </a:r>
                      <a:r>
                        <a:rPr b="1" lang="en" sz="1100">
                          <a:latin typeface="Roboto"/>
                          <a:ea typeface="Roboto"/>
                          <a:cs typeface="Roboto"/>
                          <a:sym typeface="Roboto"/>
                        </a:rPr>
                        <a:t>BACCHUS’ inability to fly and complete its mission.</a:t>
                      </a:r>
                      <a:endParaRPr b="1" sz="11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38"/>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359" name="Google Shape;359;p38"/>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360" name="Google Shape;360;p38"/>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Schedule</a:t>
            </a:r>
            <a:endParaRPr sz="6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Schedule - Full Picture</a:t>
            </a:r>
            <a:endParaRPr/>
          </a:p>
        </p:txBody>
      </p:sp>
      <p:sp>
        <p:nvSpPr>
          <p:cNvPr id="366" name="Google Shape;366;p3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67" name="Google Shape;367;p39"/>
          <p:cNvPicPr preferRelativeResize="0"/>
          <p:nvPr/>
        </p:nvPicPr>
        <p:blipFill rotWithShape="1">
          <a:blip r:embed="rId3">
            <a:alphaModFix/>
          </a:blip>
          <a:srcRect b="21954" l="0" r="81373" t="0"/>
          <a:stretch/>
        </p:blipFill>
        <p:spPr>
          <a:xfrm>
            <a:off x="0" y="892675"/>
            <a:ext cx="1786557" cy="4250826"/>
          </a:xfrm>
          <a:prstGeom prst="rect">
            <a:avLst/>
          </a:prstGeom>
          <a:noFill/>
          <a:ln>
            <a:noFill/>
          </a:ln>
        </p:spPr>
      </p:pic>
      <p:pic>
        <p:nvPicPr>
          <p:cNvPr id="368" name="Google Shape;368;p39"/>
          <p:cNvPicPr preferRelativeResize="0"/>
          <p:nvPr/>
        </p:nvPicPr>
        <p:blipFill rotWithShape="1">
          <a:blip r:embed="rId3">
            <a:alphaModFix/>
          </a:blip>
          <a:srcRect b="21954" l="36283" r="27250" t="0"/>
          <a:stretch/>
        </p:blipFill>
        <p:spPr>
          <a:xfrm>
            <a:off x="1786551" y="892675"/>
            <a:ext cx="3497574" cy="42508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Schedule - Manufacturing Focus</a:t>
            </a:r>
            <a:endParaRPr/>
          </a:p>
        </p:txBody>
      </p:sp>
      <p:sp>
        <p:nvSpPr>
          <p:cNvPr id="374" name="Google Shape;374;p4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75" name="Google Shape;375;p40"/>
          <p:cNvPicPr preferRelativeResize="0"/>
          <p:nvPr/>
        </p:nvPicPr>
        <p:blipFill>
          <a:blip r:embed="rId3">
            <a:alphaModFix/>
          </a:blip>
          <a:stretch>
            <a:fillRect/>
          </a:stretch>
        </p:blipFill>
        <p:spPr>
          <a:xfrm>
            <a:off x="152400" y="935250"/>
            <a:ext cx="3167975" cy="4055849"/>
          </a:xfrm>
          <a:prstGeom prst="rect">
            <a:avLst/>
          </a:prstGeom>
          <a:noFill/>
          <a:ln>
            <a:noFill/>
          </a:ln>
        </p:spPr>
      </p:pic>
      <p:pic>
        <p:nvPicPr>
          <p:cNvPr id="376" name="Google Shape;376;p40"/>
          <p:cNvPicPr preferRelativeResize="0"/>
          <p:nvPr/>
        </p:nvPicPr>
        <p:blipFill>
          <a:blip r:embed="rId4">
            <a:alphaModFix/>
          </a:blip>
          <a:stretch>
            <a:fillRect/>
          </a:stretch>
        </p:blipFill>
        <p:spPr>
          <a:xfrm>
            <a:off x="3320375" y="935250"/>
            <a:ext cx="5518828" cy="4055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Schedule - Testing Focus</a:t>
            </a:r>
            <a:endParaRPr/>
          </a:p>
        </p:txBody>
      </p:sp>
      <p:sp>
        <p:nvSpPr>
          <p:cNvPr id="382" name="Google Shape;382;p41"/>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83" name="Google Shape;383;p41"/>
          <p:cNvPicPr preferRelativeResize="0"/>
          <p:nvPr/>
        </p:nvPicPr>
        <p:blipFill>
          <a:blip r:embed="rId4">
            <a:alphaModFix/>
          </a:blip>
          <a:stretch>
            <a:fillRect/>
          </a:stretch>
        </p:blipFill>
        <p:spPr>
          <a:xfrm>
            <a:off x="152400" y="1468650"/>
            <a:ext cx="3295524" cy="3378200"/>
          </a:xfrm>
          <a:prstGeom prst="rect">
            <a:avLst/>
          </a:prstGeom>
          <a:noFill/>
          <a:ln>
            <a:noFill/>
          </a:ln>
        </p:spPr>
      </p:pic>
      <p:pic>
        <p:nvPicPr>
          <p:cNvPr id="384" name="Google Shape;384;p41"/>
          <p:cNvPicPr preferRelativeResize="0"/>
          <p:nvPr/>
        </p:nvPicPr>
        <p:blipFill>
          <a:blip r:embed="rId5">
            <a:alphaModFix/>
          </a:blip>
          <a:stretch>
            <a:fillRect/>
          </a:stretch>
        </p:blipFill>
        <p:spPr>
          <a:xfrm>
            <a:off x="3447924" y="1468650"/>
            <a:ext cx="5482357" cy="3378201"/>
          </a:xfrm>
          <a:prstGeom prst="rect">
            <a:avLst/>
          </a:prstGeom>
          <a:noFill/>
          <a:ln>
            <a:noFill/>
          </a:ln>
        </p:spPr>
      </p:pic>
      <p:pic>
        <p:nvPicPr>
          <p:cNvPr id="385" name="Google Shape;385;p41"/>
          <p:cNvPicPr preferRelativeResize="0"/>
          <p:nvPr/>
        </p:nvPicPr>
        <p:blipFill>
          <a:blip r:embed="rId6">
            <a:alphaModFix/>
          </a:blip>
          <a:stretch>
            <a:fillRect/>
          </a:stretch>
        </p:blipFill>
        <p:spPr>
          <a:xfrm>
            <a:off x="3447925" y="1225411"/>
            <a:ext cx="5696076" cy="243239"/>
          </a:xfrm>
          <a:prstGeom prst="rect">
            <a:avLst/>
          </a:prstGeom>
          <a:noFill/>
          <a:ln>
            <a:noFill/>
          </a:ln>
        </p:spPr>
      </p:pic>
      <p:pic>
        <p:nvPicPr>
          <p:cNvPr id="386" name="Google Shape;386;p41"/>
          <p:cNvPicPr preferRelativeResize="0"/>
          <p:nvPr/>
        </p:nvPicPr>
        <p:blipFill>
          <a:blip r:embed="rId7">
            <a:alphaModFix/>
          </a:blip>
          <a:stretch>
            <a:fillRect/>
          </a:stretch>
        </p:blipFill>
        <p:spPr>
          <a:xfrm>
            <a:off x="152400" y="1238154"/>
            <a:ext cx="3295526" cy="23049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392" name="Google Shape;392;p42"/>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393" name="Google Shape;393;p42"/>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Test Readiness</a:t>
            </a:r>
            <a:endParaRPr sz="60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Overall Testing Flow</a:t>
            </a:r>
            <a:endParaRPr/>
          </a:p>
        </p:txBody>
      </p:sp>
      <p:sp>
        <p:nvSpPr>
          <p:cNvPr id="399" name="Google Shape;399;p43"/>
          <p:cNvSpPr/>
          <p:nvPr/>
        </p:nvSpPr>
        <p:spPr>
          <a:xfrm>
            <a:off x="311700" y="1150975"/>
            <a:ext cx="8520600" cy="1053900"/>
          </a:xfrm>
          <a:prstGeom prst="roundRect">
            <a:avLst>
              <a:gd fmla="val 7507"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a:latin typeface="Roboto"/>
              <a:ea typeface="Roboto"/>
              <a:cs typeface="Roboto"/>
              <a:sym typeface="Roboto"/>
            </a:endParaRPr>
          </a:p>
        </p:txBody>
      </p:sp>
      <p:sp>
        <p:nvSpPr>
          <p:cNvPr id="400" name="Google Shape;400;p43"/>
          <p:cNvSpPr/>
          <p:nvPr/>
        </p:nvSpPr>
        <p:spPr>
          <a:xfrm>
            <a:off x="311700" y="2475713"/>
            <a:ext cx="8520600" cy="1053900"/>
          </a:xfrm>
          <a:prstGeom prst="roundRect">
            <a:avLst>
              <a:gd fmla="val 7507"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a:latin typeface="Roboto"/>
              <a:ea typeface="Roboto"/>
              <a:cs typeface="Roboto"/>
              <a:sym typeface="Roboto"/>
            </a:endParaRPr>
          </a:p>
        </p:txBody>
      </p:sp>
      <p:sp>
        <p:nvSpPr>
          <p:cNvPr id="401" name="Google Shape;401;p43"/>
          <p:cNvSpPr/>
          <p:nvPr/>
        </p:nvSpPr>
        <p:spPr>
          <a:xfrm>
            <a:off x="311700" y="3800475"/>
            <a:ext cx="8520600" cy="1053900"/>
          </a:xfrm>
          <a:prstGeom prst="roundRect">
            <a:avLst>
              <a:gd fmla="val 7507"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a:latin typeface="Roboto"/>
              <a:ea typeface="Roboto"/>
              <a:cs typeface="Roboto"/>
              <a:sym typeface="Roboto"/>
            </a:endParaRPr>
          </a:p>
        </p:txBody>
      </p:sp>
      <p:sp>
        <p:nvSpPr>
          <p:cNvPr id="402" name="Google Shape;402;p43"/>
          <p:cNvSpPr/>
          <p:nvPr/>
        </p:nvSpPr>
        <p:spPr>
          <a:xfrm>
            <a:off x="457350" y="1366075"/>
            <a:ext cx="1679400" cy="623700"/>
          </a:xfrm>
          <a:prstGeom prst="roundRect">
            <a:avLst>
              <a:gd fmla="val 7507" name="adj"/>
            </a:avLst>
          </a:prstGeom>
          <a:solidFill>
            <a:srgbClr val="B7B7B7"/>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latin typeface="Roboto"/>
                <a:ea typeface="Roboto"/>
                <a:cs typeface="Roboto"/>
                <a:sym typeface="Roboto"/>
              </a:rPr>
              <a:t>Component </a:t>
            </a:r>
            <a:r>
              <a:rPr b="1" lang="en" sz="1300">
                <a:latin typeface="Roboto"/>
                <a:ea typeface="Roboto"/>
                <a:cs typeface="Roboto"/>
                <a:sym typeface="Roboto"/>
              </a:rPr>
              <a:t>Testing</a:t>
            </a:r>
            <a:endParaRPr b="1" sz="1300">
              <a:latin typeface="Roboto"/>
              <a:ea typeface="Roboto"/>
              <a:cs typeface="Roboto"/>
              <a:sym typeface="Roboto"/>
            </a:endParaRPr>
          </a:p>
          <a:p>
            <a:pPr indent="0" lvl="0" marL="0" rtl="0" algn="ctr">
              <a:spcBef>
                <a:spcPts val="0"/>
              </a:spcBef>
              <a:spcAft>
                <a:spcPts val="0"/>
              </a:spcAft>
              <a:buNone/>
            </a:pPr>
            <a:r>
              <a:rPr b="1" lang="en" sz="1300">
                <a:latin typeface="Roboto"/>
                <a:ea typeface="Roboto"/>
                <a:cs typeface="Roboto"/>
                <a:sym typeface="Roboto"/>
              </a:rPr>
              <a:t>11/22 - 2/25</a:t>
            </a:r>
            <a:endParaRPr b="1" sz="1300">
              <a:latin typeface="Roboto"/>
              <a:ea typeface="Roboto"/>
              <a:cs typeface="Roboto"/>
              <a:sym typeface="Roboto"/>
            </a:endParaRPr>
          </a:p>
        </p:txBody>
      </p:sp>
      <p:sp>
        <p:nvSpPr>
          <p:cNvPr id="403" name="Google Shape;403;p43"/>
          <p:cNvSpPr/>
          <p:nvPr/>
        </p:nvSpPr>
        <p:spPr>
          <a:xfrm>
            <a:off x="457350" y="2690825"/>
            <a:ext cx="1679400" cy="623700"/>
          </a:xfrm>
          <a:prstGeom prst="roundRect">
            <a:avLst>
              <a:gd fmla="val 7507" name="adj"/>
            </a:avLst>
          </a:prstGeom>
          <a:solidFill>
            <a:srgbClr val="B7B7B7"/>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latin typeface="Roboto"/>
                <a:ea typeface="Roboto"/>
                <a:cs typeface="Roboto"/>
                <a:sym typeface="Roboto"/>
              </a:rPr>
              <a:t>Subsystem</a:t>
            </a:r>
            <a:r>
              <a:rPr b="1" lang="en" sz="1300">
                <a:latin typeface="Roboto"/>
                <a:ea typeface="Roboto"/>
                <a:cs typeface="Roboto"/>
                <a:sym typeface="Roboto"/>
              </a:rPr>
              <a:t> Testing</a:t>
            </a:r>
            <a:endParaRPr b="1" sz="1300">
              <a:latin typeface="Roboto"/>
              <a:ea typeface="Roboto"/>
              <a:cs typeface="Roboto"/>
              <a:sym typeface="Roboto"/>
            </a:endParaRPr>
          </a:p>
          <a:p>
            <a:pPr indent="0" lvl="0" marL="0" rtl="0" algn="ctr">
              <a:spcBef>
                <a:spcPts val="0"/>
              </a:spcBef>
              <a:spcAft>
                <a:spcPts val="0"/>
              </a:spcAft>
              <a:buNone/>
            </a:pPr>
            <a:r>
              <a:rPr b="1" lang="en" sz="1300">
                <a:latin typeface="Roboto"/>
                <a:ea typeface="Roboto"/>
                <a:cs typeface="Roboto"/>
                <a:sym typeface="Roboto"/>
              </a:rPr>
              <a:t>1/31 - 3/18</a:t>
            </a:r>
            <a:endParaRPr b="1" sz="1300">
              <a:latin typeface="Roboto"/>
              <a:ea typeface="Roboto"/>
              <a:cs typeface="Roboto"/>
              <a:sym typeface="Roboto"/>
            </a:endParaRPr>
          </a:p>
        </p:txBody>
      </p:sp>
      <p:sp>
        <p:nvSpPr>
          <p:cNvPr id="404" name="Google Shape;404;p43"/>
          <p:cNvSpPr/>
          <p:nvPr/>
        </p:nvSpPr>
        <p:spPr>
          <a:xfrm>
            <a:off x="457350" y="4015575"/>
            <a:ext cx="1679400" cy="623700"/>
          </a:xfrm>
          <a:prstGeom prst="roundRect">
            <a:avLst>
              <a:gd fmla="val 7507" name="adj"/>
            </a:avLst>
          </a:prstGeom>
          <a:solidFill>
            <a:srgbClr val="B7B7B7"/>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latin typeface="Roboto"/>
                <a:ea typeface="Roboto"/>
                <a:cs typeface="Roboto"/>
                <a:sym typeface="Roboto"/>
              </a:rPr>
              <a:t>System</a:t>
            </a:r>
            <a:r>
              <a:rPr b="1" lang="en" sz="1300">
                <a:latin typeface="Roboto"/>
                <a:ea typeface="Roboto"/>
                <a:cs typeface="Roboto"/>
                <a:sym typeface="Roboto"/>
              </a:rPr>
              <a:t> Testing</a:t>
            </a:r>
            <a:endParaRPr b="1" sz="1300">
              <a:latin typeface="Roboto"/>
              <a:ea typeface="Roboto"/>
              <a:cs typeface="Roboto"/>
              <a:sym typeface="Roboto"/>
            </a:endParaRPr>
          </a:p>
          <a:p>
            <a:pPr indent="0" lvl="0" marL="0" rtl="0" algn="ctr">
              <a:spcBef>
                <a:spcPts val="0"/>
              </a:spcBef>
              <a:spcAft>
                <a:spcPts val="0"/>
              </a:spcAft>
              <a:buNone/>
            </a:pPr>
            <a:r>
              <a:rPr b="1" lang="en" sz="1300">
                <a:latin typeface="Roboto"/>
                <a:ea typeface="Roboto"/>
                <a:cs typeface="Roboto"/>
                <a:sym typeface="Roboto"/>
              </a:rPr>
              <a:t>3/14 - 4/06</a:t>
            </a:r>
            <a:endParaRPr b="1" sz="1300">
              <a:latin typeface="Roboto"/>
              <a:ea typeface="Roboto"/>
              <a:cs typeface="Roboto"/>
              <a:sym typeface="Roboto"/>
            </a:endParaRPr>
          </a:p>
        </p:txBody>
      </p:sp>
      <p:sp>
        <p:nvSpPr>
          <p:cNvPr id="405" name="Google Shape;405;p43"/>
          <p:cNvSpPr/>
          <p:nvPr/>
        </p:nvSpPr>
        <p:spPr>
          <a:xfrm>
            <a:off x="3658688" y="1306850"/>
            <a:ext cx="1115100" cy="781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Ascent System Test </a:t>
            </a:r>
            <a:endParaRPr sz="1300"/>
          </a:p>
        </p:txBody>
      </p:sp>
      <p:sp>
        <p:nvSpPr>
          <p:cNvPr id="406" name="Google Shape;406;p43"/>
          <p:cNvSpPr/>
          <p:nvPr/>
        </p:nvSpPr>
        <p:spPr>
          <a:xfrm>
            <a:off x="2348475" y="1316363"/>
            <a:ext cx="1115100" cy="781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Break Chord</a:t>
            </a:r>
            <a:r>
              <a:rPr lang="en" sz="1300"/>
              <a:t> Test </a:t>
            </a:r>
            <a:endParaRPr sz="1300"/>
          </a:p>
        </p:txBody>
      </p:sp>
      <p:sp>
        <p:nvSpPr>
          <p:cNvPr id="407" name="Google Shape;407;p43"/>
          <p:cNvSpPr/>
          <p:nvPr/>
        </p:nvSpPr>
        <p:spPr>
          <a:xfrm>
            <a:off x="6279175" y="1296888"/>
            <a:ext cx="1115100" cy="781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Software Library Test</a:t>
            </a:r>
            <a:endParaRPr sz="1300"/>
          </a:p>
        </p:txBody>
      </p:sp>
      <p:cxnSp>
        <p:nvCxnSpPr>
          <p:cNvPr id="408" name="Google Shape;408;p43"/>
          <p:cNvCxnSpPr>
            <a:stCxn id="409" idx="3"/>
            <a:endCxn id="405" idx="1"/>
          </p:cNvCxnSpPr>
          <p:nvPr/>
        </p:nvCxnSpPr>
        <p:spPr>
          <a:xfrm>
            <a:off x="3456788" y="1697600"/>
            <a:ext cx="201900" cy="0"/>
          </a:xfrm>
          <a:prstGeom prst="straightConnector1">
            <a:avLst/>
          </a:prstGeom>
          <a:noFill/>
          <a:ln cap="flat" cmpd="sng" w="19050">
            <a:solidFill>
              <a:srgbClr val="000000"/>
            </a:solidFill>
            <a:prstDash val="solid"/>
            <a:round/>
            <a:headEnd len="med" w="med" type="none"/>
            <a:tailEnd len="med" w="med" type="stealth"/>
          </a:ln>
        </p:spPr>
      </p:cxnSp>
      <p:cxnSp>
        <p:nvCxnSpPr>
          <p:cNvPr id="410" name="Google Shape;410;p43"/>
          <p:cNvCxnSpPr>
            <a:endCxn id="407" idx="1"/>
          </p:cNvCxnSpPr>
          <p:nvPr/>
        </p:nvCxnSpPr>
        <p:spPr>
          <a:xfrm>
            <a:off x="6084175" y="1687638"/>
            <a:ext cx="195000" cy="0"/>
          </a:xfrm>
          <a:prstGeom prst="straightConnector1">
            <a:avLst/>
          </a:prstGeom>
          <a:noFill/>
          <a:ln cap="flat" cmpd="sng" w="19050">
            <a:solidFill>
              <a:srgbClr val="000000"/>
            </a:solidFill>
            <a:prstDash val="solid"/>
            <a:round/>
            <a:headEnd len="med" w="med" type="none"/>
            <a:tailEnd len="med" w="med" type="stealth"/>
          </a:ln>
        </p:spPr>
      </p:cxnSp>
      <p:sp>
        <p:nvSpPr>
          <p:cNvPr id="411" name="Google Shape;411;p43"/>
          <p:cNvSpPr/>
          <p:nvPr/>
        </p:nvSpPr>
        <p:spPr>
          <a:xfrm>
            <a:off x="4968925" y="1296900"/>
            <a:ext cx="1115100" cy="781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Descent</a:t>
            </a:r>
            <a:r>
              <a:rPr lang="en" sz="1300"/>
              <a:t> System Test </a:t>
            </a:r>
            <a:endParaRPr sz="1300"/>
          </a:p>
        </p:txBody>
      </p:sp>
      <p:cxnSp>
        <p:nvCxnSpPr>
          <p:cNvPr id="412" name="Google Shape;412;p43"/>
          <p:cNvCxnSpPr/>
          <p:nvPr/>
        </p:nvCxnSpPr>
        <p:spPr>
          <a:xfrm>
            <a:off x="4770563" y="1687638"/>
            <a:ext cx="195000" cy="0"/>
          </a:xfrm>
          <a:prstGeom prst="straightConnector1">
            <a:avLst/>
          </a:prstGeom>
          <a:noFill/>
          <a:ln cap="flat" cmpd="sng" w="19050">
            <a:solidFill>
              <a:srgbClr val="000000"/>
            </a:solidFill>
            <a:prstDash val="solid"/>
            <a:round/>
            <a:headEnd len="med" w="med" type="none"/>
            <a:tailEnd len="med" w="med" type="stealth"/>
          </a:ln>
        </p:spPr>
      </p:cxnSp>
      <p:sp>
        <p:nvSpPr>
          <p:cNvPr id="413" name="Google Shape;413;p43"/>
          <p:cNvSpPr/>
          <p:nvPr/>
        </p:nvSpPr>
        <p:spPr>
          <a:xfrm>
            <a:off x="3658713" y="2611925"/>
            <a:ext cx="1115100" cy="781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Communic</a:t>
            </a:r>
            <a:r>
              <a:rPr lang="en" sz="1300"/>
              <a:t>-</a:t>
            </a:r>
            <a:r>
              <a:rPr lang="en" sz="1300"/>
              <a:t>ations</a:t>
            </a:r>
            <a:r>
              <a:rPr lang="en" sz="1300"/>
              <a:t> Test </a:t>
            </a:r>
            <a:endParaRPr sz="1300"/>
          </a:p>
        </p:txBody>
      </p:sp>
      <p:sp>
        <p:nvSpPr>
          <p:cNvPr id="414" name="Google Shape;414;p43"/>
          <p:cNvSpPr/>
          <p:nvPr/>
        </p:nvSpPr>
        <p:spPr>
          <a:xfrm>
            <a:off x="4972338" y="2611925"/>
            <a:ext cx="1115100" cy="781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Electronics Test</a:t>
            </a:r>
            <a:endParaRPr sz="1300"/>
          </a:p>
        </p:txBody>
      </p:sp>
      <p:sp>
        <p:nvSpPr>
          <p:cNvPr id="415" name="Google Shape;415;p43"/>
          <p:cNvSpPr/>
          <p:nvPr/>
        </p:nvSpPr>
        <p:spPr>
          <a:xfrm>
            <a:off x="6295775" y="2611925"/>
            <a:ext cx="1115100" cy="781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Structural Tests</a:t>
            </a:r>
            <a:endParaRPr sz="1300"/>
          </a:p>
        </p:txBody>
      </p:sp>
      <p:sp>
        <p:nvSpPr>
          <p:cNvPr id="416" name="Google Shape;416;p43"/>
          <p:cNvSpPr/>
          <p:nvPr/>
        </p:nvSpPr>
        <p:spPr>
          <a:xfrm>
            <a:off x="7606025" y="2611925"/>
            <a:ext cx="1115100" cy="781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Loss of Lift </a:t>
            </a:r>
            <a:r>
              <a:rPr lang="en" sz="1300"/>
              <a:t>Test</a:t>
            </a:r>
            <a:endParaRPr sz="1300"/>
          </a:p>
        </p:txBody>
      </p:sp>
      <p:cxnSp>
        <p:nvCxnSpPr>
          <p:cNvPr id="417" name="Google Shape;417;p43"/>
          <p:cNvCxnSpPr/>
          <p:nvPr/>
        </p:nvCxnSpPr>
        <p:spPr>
          <a:xfrm>
            <a:off x="7411025" y="3002663"/>
            <a:ext cx="195000" cy="0"/>
          </a:xfrm>
          <a:prstGeom prst="straightConnector1">
            <a:avLst/>
          </a:prstGeom>
          <a:noFill/>
          <a:ln cap="flat" cmpd="sng" w="19050">
            <a:solidFill>
              <a:srgbClr val="000000"/>
            </a:solidFill>
            <a:prstDash val="solid"/>
            <a:round/>
            <a:headEnd len="med" w="med" type="none"/>
            <a:tailEnd len="med" w="med" type="stealth"/>
          </a:ln>
        </p:spPr>
      </p:cxnSp>
      <p:cxnSp>
        <p:nvCxnSpPr>
          <p:cNvPr id="418" name="Google Shape;418;p43"/>
          <p:cNvCxnSpPr/>
          <p:nvPr/>
        </p:nvCxnSpPr>
        <p:spPr>
          <a:xfrm>
            <a:off x="6092425" y="3002663"/>
            <a:ext cx="195000" cy="0"/>
          </a:xfrm>
          <a:prstGeom prst="straightConnector1">
            <a:avLst/>
          </a:prstGeom>
          <a:noFill/>
          <a:ln cap="flat" cmpd="sng" w="19050">
            <a:solidFill>
              <a:srgbClr val="000000"/>
            </a:solidFill>
            <a:prstDash val="solid"/>
            <a:round/>
            <a:headEnd len="med" w="med" type="none"/>
            <a:tailEnd len="med" w="med" type="stealth"/>
          </a:ln>
        </p:spPr>
      </p:cxnSp>
      <p:cxnSp>
        <p:nvCxnSpPr>
          <p:cNvPr id="419" name="Google Shape;419;p43"/>
          <p:cNvCxnSpPr/>
          <p:nvPr/>
        </p:nvCxnSpPr>
        <p:spPr>
          <a:xfrm>
            <a:off x="4773875" y="3002663"/>
            <a:ext cx="195000" cy="0"/>
          </a:xfrm>
          <a:prstGeom prst="straightConnector1">
            <a:avLst/>
          </a:prstGeom>
          <a:noFill/>
          <a:ln cap="flat" cmpd="sng" w="19050">
            <a:solidFill>
              <a:srgbClr val="000000"/>
            </a:solidFill>
            <a:prstDash val="solid"/>
            <a:round/>
            <a:headEnd len="med" w="med" type="none"/>
            <a:tailEnd len="med" w="med" type="stealth"/>
          </a:ln>
        </p:spPr>
      </p:cxnSp>
      <p:sp>
        <p:nvSpPr>
          <p:cNvPr id="420" name="Google Shape;420;p43"/>
          <p:cNvSpPr/>
          <p:nvPr/>
        </p:nvSpPr>
        <p:spPr>
          <a:xfrm>
            <a:off x="6295763" y="3936675"/>
            <a:ext cx="1115100" cy="781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Full- Duration Bench Test</a:t>
            </a:r>
            <a:endParaRPr sz="1300"/>
          </a:p>
        </p:txBody>
      </p:sp>
      <p:sp>
        <p:nvSpPr>
          <p:cNvPr id="421" name="Google Shape;421;p43"/>
          <p:cNvSpPr/>
          <p:nvPr/>
        </p:nvSpPr>
        <p:spPr>
          <a:xfrm>
            <a:off x="7606013" y="3936675"/>
            <a:ext cx="1115100" cy="781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Flight Test</a:t>
            </a:r>
            <a:endParaRPr sz="1300"/>
          </a:p>
        </p:txBody>
      </p:sp>
      <p:cxnSp>
        <p:nvCxnSpPr>
          <p:cNvPr id="422" name="Google Shape;422;p43"/>
          <p:cNvCxnSpPr/>
          <p:nvPr/>
        </p:nvCxnSpPr>
        <p:spPr>
          <a:xfrm>
            <a:off x="7411025" y="4327413"/>
            <a:ext cx="195000" cy="0"/>
          </a:xfrm>
          <a:prstGeom prst="straightConnector1">
            <a:avLst/>
          </a:prstGeom>
          <a:noFill/>
          <a:ln cap="flat" cmpd="sng" w="19050">
            <a:solidFill>
              <a:srgbClr val="000000"/>
            </a:solidFill>
            <a:prstDash val="solid"/>
            <a:round/>
            <a:headEnd len="med" w="med" type="none"/>
            <a:tailEnd len="med" w="med" type="stealth"/>
          </a:ln>
        </p:spPr>
      </p:cxnSp>
      <p:cxnSp>
        <p:nvCxnSpPr>
          <p:cNvPr id="423" name="Google Shape;423;p43"/>
          <p:cNvCxnSpPr>
            <a:stCxn id="416" idx="2"/>
            <a:endCxn id="420" idx="1"/>
          </p:cNvCxnSpPr>
          <p:nvPr/>
        </p:nvCxnSpPr>
        <p:spPr>
          <a:xfrm rot="5400000">
            <a:off x="6762725" y="2926475"/>
            <a:ext cx="933900" cy="1867800"/>
          </a:xfrm>
          <a:prstGeom prst="bentConnector4">
            <a:avLst>
              <a:gd fmla="val 29085" name="adj1"/>
              <a:gd fmla="val 112750" name="adj2"/>
            </a:avLst>
          </a:prstGeom>
          <a:noFill/>
          <a:ln cap="flat" cmpd="sng" w="19050">
            <a:solidFill>
              <a:srgbClr val="000000"/>
            </a:solidFill>
            <a:prstDash val="solid"/>
            <a:round/>
            <a:headEnd len="med" w="med" type="none"/>
            <a:tailEnd len="med" w="med" type="stealth"/>
          </a:ln>
        </p:spPr>
      </p:cxnSp>
      <p:cxnSp>
        <p:nvCxnSpPr>
          <p:cNvPr id="424" name="Google Shape;424;p43"/>
          <p:cNvCxnSpPr>
            <a:stCxn id="413" idx="1"/>
            <a:endCxn id="407" idx="2"/>
          </p:cNvCxnSpPr>
          <p:nvPr/>
        </p:nvCxnSpPr>
        <p:spPr>
          <a:xfrm flipH="1" rot="10800000">
            <a:off x="3658713" y="2078375"/>
            <a:ext cx="3177900" cy="924300"/>
          </a:xfrm>
          <a:prstGeom prst="bentConnector4">
            <a:avLst>
              <a:gd fmla="val -7493" name="adj1"/>
              <a:gd fmla="val 71137" name="adj2"/>
            </a:avLst>
          </a:prstGeom>
          <a:noFill/>
          <a:ln cap="flat" cmpd="sng" w="19050">
            <a:solidFill>
              <a:srgbClr val="000000"/>
            </a:solidFill>
            <a:prstDash val="solid"/>
            <a:round/>
            <a:headEnd len="med" w="med" type="stealth"/>
            <a:tailEnd len="med" w="med" type="none"/>
          </a:ln>
        </p:spPr>
      </p:cxnSp>
      <p:sp>
        <p:nvSpPr>
          <p:cNvPr id="425" name="Google Shape;425;p43"/>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6"/>
          <p:cNvSpPr txBox="1"/>
          <p:nvPr>
            <p:ph type="title"/>
          </p:nvPr>
        </p:nvSpPr>
        <p:spPr>
          <a:xfrm>
            <a:off x="311725" y="500925"/>
            <a:ext cx="3706500" cy="25089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3600"/>
              <a:t>Agenda</a:t>
            </a:r>
            <a:endParaRPr sz="3600"/>
          </a:p>
        </p:txBody>
      </p:sp>
      <p:sp>
        <p:nvSpPr>
          <p:cNvPr id="139" name="Google Shape;139;p26"/>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40" name="Google Shape;140;p26"/>
          <p:cNvSpPr txBox="1"/>
          <p:nvPr/>
        </p:nvSpPr>
        <p:spPr>
          <a:xfrm>
            <a:off x="4462125" y="500925"/>
            <a:ext cx="4592700" cy="4098600"/>
          </a:xfrm>
          <a:prstGeom prst="rect">
            <a:avLst/>
          </a:prstGeom>
          <a:noFill/>
          <a:ln>
            <a:noFill/>
          </a:ln>
        </p:spPr>
        <p:txBody>
          <a:bodyPr anchorCtr="0" anchor="ctr" bIns="91425" lIns="91425" spcFirstLastPara="1" rIns="91425" wrap="square" tIns="91425">
            <a:noAutofit/>
          </a:bodyPr>
          <a:lstStyle/>
          <a:p>
            <a:pPr indent="0" lvl="0" marL="0" rtl="0" algn="l">
              <a:spcBef>
                <a:spcPts val="1200"/>
              </a:spcBef>
              <a:spcAft>
                <a:spcPts val="0"/>
              </a:spcAft>
              <a:buNone/>
            </a:pPr>
            <a:r>
              <a:rPr b="1" lang="en" sz="1900">
                <a:solidFill>
                  <a:srgbClr val="31394D"/>
                </a:solidFill>
                <a:latin typeface="Roboto"/>
                <a:ea typeface="Roboto"/>
                <a:cs typeface="Roboto"/>
                <a:sym typeface="Roboto"/>
              </a:rPr>
              <a:t>Project Overview </a:t>
            </a:r>
            <a:r>
              <a:rPr b="1" i="1" lang="en" sz="1300">
                <a:solidFill>
                  <a:srgbClr val="93C47D"/>
                </a:solidFill>
                <a:latin typeface="Roboto"/>
                <a:ea typeface="Roboto"/>
                <a:cs typeface="Roboto"/>
                <a:sym typeface="Roboto"/>
              </a:rPr>
              <a:t>Libby, Tanisha, Ben</a:t>
            </a:r>
            <a:r>
              <a:rPr b="1" lang="en" sz="1700">
                <a:solidFill>
                  <a:srgbClr val="31394D"/>
                </a:solidFill>
                <a:latin typeface="Roboto"/>
                <a:ea typeface="Roboto"/>
                <a:cs typeface="Roboto"/>
                <a:sym typeface="Roboto"/>
              </a:rPr>
              <a:t> </a:t>
            </a:r>
            <a:endParaRPr b="1" sz="1700">
              <a:solidFill>
                <a:srgbClr val="31394D"/>
              </a:solidFill>
              <a:latin typeface="Roboto"/>
              <a:ea typeface="Roboto"/>
              <a:cs typeface="Roboto"/>
              <a:sym typeface="Roboto"/>
            </a:endParaRPr>
          </a:p>
          <a:p>
            <a:pPr indent="0" lvl="0" marL="0" rtl="0" algn="l">
              <a:spcBef>
                <a:spcPts val="1200"/>
              </a:spcBef>
              <a:spcAft>
                <a:spcPts val="0"/>
              </a:spcAft>
              <a:buNone/>
            </a:pPr>
            <a:r>
              <a:t/>
            </a:r>
            <a:endParaRPr b="1" sz="1900">
              <a:solidFill>
                <a:srgbClr val="31394D"/>
              </a:solidFill>
              <a:latin typeface="Roboto"/>
              <a:ea typeface="Roboto"/>
              <a:cs typeface="Roboto"/>
              <a:sym typeface="Roboto"/>
            </a:endParaRPr>
          </a:p>
          <a:p>
            <a:pPr indent="0" lvl="0" marL="0" rtl="0" algn="l">
              <a:spcBef>
                <a:spcPts val="1200"/>
              </a:spcBef>
              <a:spcAft>
                <a:spcPts val="0"/>
              </a:spcAft>
              <a:buNone/>
            </a:pPr>
            <a:r>
              <a:rPr b="1" lang="en" sz="1900">
                <a:solidFill>
                  <a:srgbClr val="31394D"/>
                </a:solidFill>
                <a:latin typeface="Roboto"/>
                <a:ea typeface="Roboto"/>
                <a:cs typeface="Roboto"/>
                <a:sym typeface="Roboto"/>
              </a:rPr>
              <a:t>Schedule</a:t>
            </a:r>
            <a:r>
              <a:rPr b="1" lang="en" sz="1900">
                <a:solidFill>
                  <a:srgbClr val="31394D"/>
                </a:solidFill>
                <a:latin typeface="Roboto"/>
                <a:ea typeface="Roboto"/>
                <a:cs typeface="Roboto"/>
                <a:sym typeface="Roboto"/>
              </a:rPr>
              <a:t> </a:t>
            </a:r>
            <a:r>
              <a:rPr b="1" i="1" lang="en" sz="1300">
                <a:solidFill>
                  <a:srgbClr val="93C47D"/>
                </a:solidFill>
                <a:latin typeface="Roboto"/>
                <a:ea typeface="Roboto"/>
                <a:cs typeface="Roboto"/>
                <a:sym typeface="Roboto"/>
              </a:rPr>
              <a:t>Ben</a:t>
            </a:r>
            <a:endParaRPr b="1" sz="1900">
              <a:solidFill>
                <a:srgbClr val="31394D"/>
              </a:solidFill>
              <a:latin typeface="Roboto"/>
              <a:ea typeface="Roboto"/>
              <a:cs typeface="Roboto"/>
              <a:sym typeface="Roboto"/>
            </a:endParaRPr>
          </a:p>
          <a:p>
            <a:pPr indent="0" lvl="0" marL="0" rtl="0" algn="l">
              <a:spcBef>
                <a:spcPts val="1200"/>
              </a:spcBef>
              <a:spcAft>
                <a:spcPts val="0"/>
              </a:spcAft>
              <a:buNone/>
            </a:pPr>
            <a:r>
              <a:t/>
            </a:r>
            <a:endParaRPr b="1" sz="1900">
              <a:solidFill>
                <a:srgbClr val="31394D"/>
              </a:solidFill>
              <a:latin typeface="Roboto"/>
              <a:ea typeface="Roboto"/>
              <a:cs typeface="Roboto"/>
              <a:sym typeface="Roboto"/>
            </a:endParaRPr>
          </a:p>
          <a:p>
            <a:pPr indent="0" lvl="0" marL="0" rtl="0" algn="l">
              <a:spcBef>
                <a:spcPts val="1200"/>
              </a:spcBef>
              <a:spcAft>
                <a:spcPts val="0"/>
              </a:spcAft>
              <a:buNone/>
            </a:pPr>
            <a:r>
              <a:rPr b="1" lang="en" sz="1900">
                <a:solidFill>
                  <a:srgbClr val="31394D"/>
                </a:solidFill>
                <a:latin typeface="Roboto"/>
                <a:ea typeface="Roboto"/>
                <a:cs typeface="Roboto"/>
                <a:sym typeface="Roboto"/>
              </a:rPr>
              <a:t>Test Readiness </a:t>
            </a:r>
            <a:r>
              <a:rPr b="1" i="1" lang="en" sz="1300">
                <a:solidFill>
                  <a:srgbClr val="93C47D"/>
                </a:solidFill>
                <a:latin typeface="Roboto"/>
                <a:ea typeface="Roboto"/>
                <a:cs typeface="Roboto"/>
                <a:sym typeface="Roboto"/>
              </a:rPr>
              <a:t>David, Leah, Tanisha, Kailey, Libby</a:t>
            </a:r>
            <a:endParaRPr b="1" sz="1900">
              <a:solidFill>
                <a:srgbClr val="31394D"/>
              </a:solidFill>
              <a:latin typeface="Roboto"/>
              <a:ea typeface="Roboto"/>
              <a:cs typeface="Roboto"/>
              <a:sym typeface="Roboto"/>
            </a:endParaRPr>
          </a:p>
          <a:p>
            <a:pPr indent="0" lvl="0" marL="0" rtl="0" algn="l">
              <a:spcBef>
                <a:spcPts val="1200"/>
              </a:spcBef>
              <a:spcAft>
                <a:spcPts val="0"/>
              </a:spcAft>
              <a:buNone/>
            </a:pPr>
            <a:r>
              <a:t/>
            </a:r>
            <a:endParaRPr b="1" sz="1900">
              <a:solidFill>
                <a:srgbClr val="31394D"/>
              </a:solidFill>
              <a:latin typeface="Roboto"/>
              <a:ea typeface="Roboto"/>
              <a:cs typeface="Roboto"/>
              <a:sym typeface="Roboto"/>
            </a:endParaRPr>
          </a:p>
          <a:p>
            <a:pPr indent="0" lvl="0" marL="0" rtl="0" algn="l">
              <a:spcBef>
                <a:spcPts val="1200"/>
              </a:spcBef>
              <a:spcAft>
                <a:spcPts val="1200"/>
              </a:spcAft>
              <a:buNone/>
            </a:pPr>
            <a:r>
              <a:rPr b="1" lang="en" sz="1900">
                <a:solidFill>
                  <a:srgbClr val="31394D"/>
                </a:solidFill>
                <a:latin typeface="Roboto"/>
                <a:ea typeface="Roboto"/>
                <a:cs typeface="Roboto"/>
                <a:sym typeface="Roboto"/>
              </a:rPr>
              <a:t>Budget </a:t>
            </a:r>
            <a:r>
              <a:rPr b="1" i="1" lang="en" sz="1300">
                <a:solidFill>
                  <a:srgbClr val="93C47D"/>
                </a:solidFill>
                <a:latin typeface="Roboto"/>
                <a:ea typeface="Roboto"/>
                <a:cs typeface="Roboto"/>
                <a:sym typeface="Roboto"/>
              </a:rPr>
              <a:t>David</a:t>
            </a:r>
            <a:endParaRPr b="1" i="1" sz="1000">
              <a:solidFill>
                <a:srgbClr val="6FC375"/>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4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Testing Rationale (Component Level)</a:t>
            </a:r>
            <a:endParaRPr/>
          </a:p>
        </p:txBody>
      </p:sp>
      <p:sp>
        <p:nvSpPr>
          <p:cNvPr id="431" name="Google Shape;431;p4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432" name="Google Shape;432;p44"/>
          <p:cNvGraphicFramePr/>
          <p:nvPr/>
        </p:nvGraphicFramePr>
        <p:xfrm>
          <a:off x="161613" y="1043000"/>
          <a:ext cx="3000000" cy="3000000"/>
        </p:xfrm>
        <a:graphic>
          <a:graphicData uri="http://schemas.openxmlformats.org/drawingml/2006/table">
            <a:tbl>
              <a:tblPr>
                <a:noFill/>
                <a:tableStyleId>{D7753A43-09F4-418D-AC1A-8B91C7D89F56}</a:tableStyleId>
              </a:tblPr>
              <a:tblGrid>
                <a:gridCol w="2607225"/>
                <a:gridCol w="1537875"/>
                <a:gridCol w="1537875"/>
                <a:gridCol w="3137800"/>
              </a:tblGrid>
              <a:tr h="344750">
                <a:tc>
                  <a:txBody>
                    <a:bodyPr/>
                    <a:lstStyle/>
                    <a:p>
                      <a:pPr indent="0" lvl="0" marL="0" rtl="0" algn="ctr">
                        <a:spcBef>
                          <a:spcPts val="0"/>
                        </a:spcBef>
                        <a:spcAft>
                          <a:spcPts val="0"/>
                        </a:spcAft>
                        <a:buNone/>
                      </a:pPr>
                      <a:r>
                        <a:rPr b="1" lang="en" sz="1250">
                          <a:solidFill>
                            <a:srgbClr val="FFFFFF"/>
                          </a:solidFill>
                        </a:rPr>
                        <a:t>Test Needed</a:t>
                      </a:r>
                      <a:endParaRPr b="1" sz="125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250">
                          <a:solidFill>
                            <a:srgbClr val="FFFFFF"/>
                          </a:solidFill>
                        </a:rPr>
                        <a:t>Requirements Verified</a:t>
                      </a:r>
                      <a:endParaRPr b="1" sz="125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950">
                          <a:solidFill>
                            <a:srgbClr val="FFFFFF"/>
                          </a:solidFill>
                        </a:rPr>
                        <a:t>Verification/Validation</a:t>
                      </a:r>
                      <a:endParaRPr b="1" sz="95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250">
                          <a:solidFill>
                            <a:srgbClr val="FFFFFF"/>
                          </a:solidFill>
                        </a:rPr>
                        <a:t>Pass Criteria</a:t>
                      </a:r>
                      <a:endParaRPr b="1" sz="125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69475">
                <a:tc>
                  <a:txBody>
                    <a:bodyPr/>
                    <a:lstStyle/>
                    <a:p>
                      <a:pPr indent="0" lvl="0" marL="0" rtl="0" algn="l">
                        <a:spcBef>
                          <a:spcPts val="0"/>
                        </a:spcBef>
                        <a:spcAft>
                          <a:spcPts val="0"/>
                        </a:spcAft>
                        <a:buNone/>
                      </a:pPr>
                      <a:r>
                        <a:rPr b="1" lang="en" sz="1100"/>
                        <a:t>Preliminary Cold Chamber Test</a:t>
                      </a:r>
                      <a:r>
                        <a:rPr lang="en" sz="1100"/>
                        <a:t> </a:t>
                      </a:r>
                      <a:r>
                        <a:rPr lang="en" sz="900"/>
                        <a:t>(Fan - Descent)</a:t>
                      </a:r>
                      <a:endParaRPr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200"/>
                        <a:t>3.2</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200"/>
                        <a:t>Verification</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100"/>
                        <a:t>Fan is able to </a:t>
                      </a:r>
                      <a:r>
                        <a:rPr b="1" lang="en" sz="1100"/>
                        <a:t>sustain cold temperatures</a:t>
                      </a:r>
                      <a:r>
                        <a:rPr lang="en" sz="1100"/>
                        <a:t> down to </a:t>
                      </a:r>
                      <a:r>
                        <a:rPr lang="en" sz="1100"/>
                        <a:t>-55°C.</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347600">
                <a:tc>
                  <a:txBody>
                    <a:bodyPr/>
                    <a:lstStyle/>
                    <a:p>
                      <a:pPr indent="0" lvl="0" marL="0" rtl="0" algn="l">
                        <a:spcBef>
                          <a:spcPts val="0"/>
                        </a:spcBef>
                        <a:spcAft>
                          <a:spcPts val="0"/>
                        </a:spcAft>
                        <a:buNone/>
                      </a:pPr>
                      <a:r>
                        <a:rPr b="1" lang="en" sz="1100"/>
                        <a:t>Prelim. Vacuum Chamber Test</a:t>
                      </a:r>
                      <a:r>
                        <a:rPr lang="en" sz="1100"/>
                        <a:t> </a:t>
                      </a:r>
                      <a:r>
                        <a:rPr lang="en" sz="900"/>
                        <a:t>(Fan - Descent)</a:t>
                      </a:r>
                      <a:endParaRPr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200"/>
                        <a:t>3.1</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200"/>
                        <a:t>Verification</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100"/>
                        <a:t>Fan is able to </a:t>
                      </a:r>
                      <a:r>
                        <a:rPr b="1" lang="en" sz="1100"/>
                        <a:t>sustain pressures</a:t>
                      </a:r>
                      <a:r>
                        <a:rPr lang="en" sz="1100"/>
                        <a:t> down to 70 kpa.</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382375">
                <a:tc>
                  <a:txBody>
                    <a:bodyPr/>
                    <a:lstStyle/>
                    <a:p>
                      <a:pPr indent="0" lvl="0" marL="0" rtl="0" algn="l">
                        <a:spcBef>
                          <a:spcPts val="0"/>
                        </a:spcBef>
                        <a:spcAft>
                          <a:spcPts val="0"/>
                        </a:spcAft>
                        <a:buNone/>
                      </a:pPr>
                      <a:r>
                        <a:rPr b="1" lang="en" sz="1100"/>
                        <a:t>Yielding Strength Test </a:t>
                      </a:r>
                      <a:r>
                        <a:rPr lang="en" sz="900"/>
                        <a:t>(Break Chords)</a:t>
                      </a:r>
                      <a:endParaRPr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200"/>
                        <a:t>5.1, 5.1.1, 5.1.2, 7.3</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200"/>
                        <a:t>Verification</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100"/>
                        <a:t>The three break chords </a:t>
                      </a:r>
                      <a:r>
                        <a:rPr b="1" lang="en" sz="1100"/>
                        <a:t>break at a force</a:t>
                      </a:r>
                      <a:r>
                        <a:rPr lang="en" sz="1100"/>
                        <a:t> of </a:t>
                      </a:r>
                      <a:r>
                        <a:rPr lang="en" sz="1100"/>
                        <a:t>&gt;42 lbf and &lt;62 lbf</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380050">
                <a:tc>
                  <a:txBody>
                    <a:bodyPr/>
                    <a:lstStyle/>
                    <a:p>
                      <a:pPr indent="0" lvl="0" marL="0" rtl="0" algn="l">
                        <a:spcBef>
                          <a:spcPts val="0"/>
                        </a:spcBef>
                        <a:spcAft>
                          <a:spcPts val="0"/>
                        </a:spcAft>
                        <a:buNone/>
                      </a:pPr>
                      <a:r>
                        <a:rPr b="1" lang="en" sz="1100"/>
                        <a:t>Cold Chamber/Jamming Test </a:t>
                      </a:r>
                      <a:r>
                        <a:rPr lang="en" sz="900"/>
                        <a:t>(Hopper - Ascent)</a:t>
                      </a:r>
                      <a:endParaRPr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3.2, </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Verification</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Hopper system</a:t>
                      </a:r>
                      <a:r>
                        <a:rPr lang="en" sz="1100"/>
                        <a:t> is able to </a:t>
                      </a:r>
                      <a:r>
                        <a:rPr b="1" lang="en" sz="1100"/>
                        <a:t>sustain cold temperatures</a:t>
                      </a:r>
                      <a:r>
                        <a:rPr lang="en" sz="1100"/>
                        <a:t> down to -55°C without any signs of </a:t>
                      </a:r>
                      <a:r>
                        <a:rPr b="1" lang="en" sz="1100"/>
                        <a:t>jamming</a:t>
                      </a:r>
                      <a:r>
                        <a:rPr lang="en" sz="1100"/>
                        <a: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45325">
                <a:tc>
                  <a:txBody>
                    <a:bodyPr/>
                    <a:lstStyle/>
                    <a:p>
                      <a:pPr indent="0" lvl="0" marL="0" rtl="0" algn="l">
                        <a:spcBef>
                          <a:spcPts val="0"/>
                        </a:spcBef>
                        <a:spcAft>
                          <a:spcPts val="0"/>
                        </a:spcAft>
                        <a:buNone/>
                      </a:pPr>
                      <a:r>
                        <a:rPr b="1" lang="en" sz="1100"/>
                        <a:t>Valve Test</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1.2, 3.2, 4.2</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Verification</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Valve remains </a:t>
                      </a:r>
                      <a:r>
                        <a:rPr b="1" lang="en" sz="1100"/>
                        <a:t>sealed </a:t>
                      </a:r>
                      <a:r>
                        <a:rPr lang="en" sz="1100"/>
                        <a:t>under </a:t>
                      </a:r>
                      <a:r>
                        <a:rPr b="1" lang="en" sz="1100"/>
                        <a:t>direct filling </a:t>
                      </a:r>
                      <a:r>
                        <a:rPr b="1" lang="en" sz="1100"/>
                        <a:t>pressure</a:t>
                      </a:r>
                      <a:r>
                        <a:rPr lang="en" sz="1100"/>
                        <a:t>.</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90600">
                <a:tc>
                  <a:txBody>
                    <a:bodyPr/>
                    <a:lstStyle/>
                    <a:p>
                      <a:pPr indent="0" lvl="0" marL="0" rtl="0" algn="l">
                        <a:spcBef>
                          <a:spcPts val="0"/>
                        </a:spcBef>
                        <a:spcAft>
                          <a:spcPts val="0"/>
                        </a:spcAft>
                        <a:buNone/>
                      </a:pPr>
                      <a:r>
                        <a:rPr b="1" lang="en" sz="1100"/>
                        <a:t>Cold Chamber Test</a:t>
                      </a:r>
                      <a:r>
                        <a:rPr lang="en" sz="1100"/>
                        <a:t> </a:t>
                      </a:r>
                      <a:r>
                        <a:rPr lang="en" sz="900"/>
                        <a:t>(Motor - Descent)</a:t>
                      </a:r>
                      <a:endParaRPr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3.2</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Verification</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Stepper motor i</a:t>
                      </a:r>
                      <a:r>
                        <a:rPr lang="en" sz="1100"/>
                        <a:t>s able to </a:t>
                      </a:r>
                      <a:r>
                        <a:rPr b="1" lang="en" sz="1100"/>
                        <a:t>sustain cold temperatures</a:t>
                      </a:r>
                      <a:r>
                        <a:rPr lang="en" sz="1100"/>
                        <a:t> down to -55°C.</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500025">
                <a:tc>
                  <a:txBody>
                    <a:bodyPr/>
                    <a:lstStyle/>
                    <a:p>
                      <a:pPr indent="0" lvl="0" marL="0" rtl="0" algn="l">
                        <a:spcBef>
                          <a:spcPts val="0"/>
                        </a:spcBef>
                        <a:spcAft>
                          <a:spcPts val="0"/>
                        </a:spcAft>
                        <a:buNone/>
                      </a:pPr>
                      <a:r>
                        <a:rPr b="1" lang="en" sz="1100"/>
                        <a:t>Vacuum Chamber Test </a:t>
                      </a:r>
                      <a:r>
                        <a:rPr lang="en" sz="900"/>
                        <a:t>(Motor - Descent)</a:t>
                      </a:r>
                      <a:endParaRPr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3.1</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Verification</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Stepper motor is</a:t>
                      </a:r>
                      <a:r>
                        <a:rPr lang="en" sz="1100"/>
                        <a:t> able to </a:t>
                      </a:r>
                      <a:r>
                        <a:rPr b="1" lang="en" sz="1100"/>
                        <a:t>sustain pressures</a:t>
                      </a:r>
                      <a:r>
                        <a:rPr lang="en" sz="1100"/>
                        <a:t> down to    70 kpa.</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55850">
                <a:tc>
                  <a:txBody>
                    <a:bodyPr/>
                    <a:lstStyle/>
                    <a:p>
                      <a:pPr indent="0" lvl="0" marL="0" rtl="0" algn="l">
                        <a:spcBef>
                          <a:spcPts val="0"/>
                        </a:spcBef>
                        <a:spcAft>
                          <a:spcPts val="0"/>
                        </a:spcAft>
                        <a:buNone/>
                      </a:pPr>
                      <a:r>
                        <a:rPr b="1" lang="en" sz="1100"/>
                        <a:t>Individual Component Software Library Test</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2.1</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Verification</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Electronics board and iridium modem </a:t>
                      </a:r>
                      <a:r>
                        <a:rPr b="1" lang="en" sz="1100"/>
                        <a:t>interface</a:t>
                      </a:r>
                      <a:r>
                        <a:rPr lang="en" sz="1100"/>
                        <a:t> correctly.</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Testing Rationale (Subsystem Level)</a:t>
            </a:r>
            <a:endParaRPr/>
          </a:p>
        </p:txBody>
      </p:sp>
      <p:sp>
        <p:nvSpPr>
          <p:cNvPr id="438" name="Google Shape;438;p45"/>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439" name="Google Shape;439;p45"/>
          <p:cNvGraphicFramePr/>
          <p:nvPr/>
        </p:nvGraphicFramePr>
        <p:xfrm>
          <a:off x="175850" y="1133475"/>
          <a:ext cx="3000000" cy="3000000"/>
        </p:xfrm>
        <a:graphic>
          <a:graphicData uri="http://schemas.openxmlformats.org/drawingml/2006/table">
            <a:tbl>
              <a:tblPr>
                <a:noFill/>
                <a:tableStyleId>{D7753A43-09F4-418D-AC1A-8B91C7D89F56}</a:tableStyleId>
              </a:tblPr>
              <a:tblGrid>
                <a:gridCol w="1861600"/>
                <a:gridCol w="1570700"/>
                <a:gridCol w="1570700"/>
                <a:gridCol w="3789275"/>
              </a:tblGrid>
              <a:tr h="377750">
                <a:tc>
                  <a:txBody>
                    <a:bodyPr/>
                    <a:lstStyle/>
                    <a:p>
                      <a:pPr indent="0" lvl="0" marL="0" rtl="0" algn="ctr">
                        <a:spcBef>
                          <a:spcPts val="0"/>
                        </a:spcBef>
                        <a:spcAft>
                          <a:spcPts val="0"/>
                        </a:spcAft>
                        <a:buNone/>
                      </a:pPr>
                      <a:r>
                        <a:rPr b="1" lang="en" sz="1250">
                          <a:solidFill>
                            <a:srgbClr val="FFFFFF"/>
                          </a:solidFill>
                        </a:rPr>
                        <a:t>Test Needed</a:t>
                      </a:r>
                      <a:endParaRPr b="1" sz="125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250">
                          <a:solidFill>
                            <a:srgbClr val="FFFFFF"/>
                          </a:solidFill>
                        </a:rPr>
                        <a:t>Requirements Verified</a:t>
                      </a:r>
                      <a:endParaRPr b="1" sz="125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050">
                          <a:solidFill>
                            <a:srgbClr val="FFFFFF"/>
                          </a:solidFill>
                        </a:rPr>
                        <a:t>Verification/Validation</a:t>
                      </a:r>
                      <a:endParaRPr b="1" sz="105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250">
                          <a:solidFill>
                            <a:srgbClr val="FFFFFF"/>
                          </a:solidFill>
                        </a:rPr>
                        <a:t>Pass Criteria</a:t>
                      </a:r>
                      <a:endParaRPr b="1" sz="125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60400">
                <a:tc>
                  <a:txBody>
                    <a:bodyPr/>
                    <a:lstStyle/>
                    <a:p>
                      <a:pPr indent="0" lvl="0" marL="0" rtl="0" algn="l">
                        <a:spcBef>
                          <a:spcPts val="0"/>
                        </a:spcBef>
                        <a:spcAft>
                          <a:spcPts val="0"/>
                        </a:spcAft>
                        <a:buNone/>
                      </a:pPr>
                      <a:r>
                        <a:rPr b="1" lang="en" sz="1100"/>
                        <a:t>Communications/Interface Test</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200"/>
                        <a:t>2.1</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200"/>
                        <a:t>Verification</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1100"/>
                        <a:t>Iridium modem is able to </a:t>
                      </a:r>
                      <a:r>
                        <a:rPr b="1" lang="en" sz="1100"/>
                        <a:t>send and receive messages</a:t>
                      </a:r>
                      <a:r>
                        <a:rPr lang="en" sz="1100"/>
                        <a:t>.</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432850">
                <a:tc>
                  <a:txBody>
                    <a:bodyPr/>
                    <a:lstStyle/>
                    <a:p>
                      <a:pPr indent="0" lvl="0" marL="0" rtl="0" algn="l">
                        <a:spcBef>
                          <a:spcPts val="0"/>
                        </a:spcBef>
                        <a:spcAft>
                          <a:spcPts val="0"/>
                        </a:spcAft>
                        <a:buNone/>
                      </a:pPr>
                      <a:r>
                        <a:rPr b="1" lang="en" sz="1100"/>
                        <a:t>Cold Chamber Test</a:t>
                      </a:r>
                      <a:r>
                        <a:rPr lang="en" sz="1100"/>
                        <a:t> </a:t>
                      </a:r>
                      <a:r>
                        <a:rPr lang="en" sz="900"/>
                        <a:t>(Electronics)</a:t>
                      </a:r>
                      <a:endParaRPr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3.2</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Verification</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Electronics with active heater are able to </a:t>
                      </a:r>
                      <a:r>
                        <a:rPr b="1" lang="en" sz="1100"/>
                        <a:t>sustain cold temperatures</a:t>
                      </a:r>
                      <a:r>
                        <a:rPr lang="en" sz="1100"/>
                        <a:t> down to -55°C.</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32850">
                <a:tc>
                  <a:txBody>
                    <a:bodyPr/>
                    <a:lstStyle/>
                    <a:p>
                      <a:pPr indent="0" lvl="0" marL="0" rtl="0" algn="l">
                        <a:spcBef>
                          <a:spcPts val="0"/>
                        </a:spcBef>
                        <a:spcAft>
                          <a:spcPts val="0"/>
                        </a:spcAft>
                        <a:buNone/>
                      </a:pPr>
                      <a:r>
                        <a:rPr b="1" lang="en" sz="1100"/>
                        <a:t>Spin Test</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3.3</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Verification</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Structure is able to sustain </a:t>
                      </a:r>
                      <a:r>
                        <a:rPr b="1" lang="en" sz="1100"/>
                        <a:t>shaking and turbulence</a:t>
                      </a:r>
                      <a:r>
                        <a:rPr lang="en" sz="1100"/>
                        <a:t> with minimal damage.</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32850">
                <a:tc>
                  <a:txBody>
                    <a:bodyPr/>
                    <a:lstStyle/>
                    <a:p>
                      <a:pPr indent="0" lvl="0" marL="0" rtl="0" algn="l">
                        <a:spcBef>
                          <a:spcPts val="0"/>
                        </a:spcBef>
                        <a:spcAft>
                          <a:spcPts val="0"/>
                        </a:spcAft>
                        <a:buNone/>
                      </a:pPr>
                      <a:r>
                        <a:rPr b="1" lang="en" sz="1100"/>
                        <a:t>Drop Test</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3.3, 8.2</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Verification</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Structure is able to </a:t>
                      </a:r>
                      <a:r>
                        <a:rPr b="1" lang="en" sz="1100"/>
                        <a:t>survive a significant impact</a:t>
                      </a:r>
                      <a:r>
                        <a:rPr lang="en" sz="1100"/>
                        <a:t> of approximately 5G’s.</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69450">
                <a:tc>
                  <a:txBody>
                    <a:bodyPr/>
                    <a:lstStyle/>
                    <a:p>
                      <a:pPr indent="0" lvl="0" marL="0" rtl="0" algn="l">
                        <a:spcBef>
                          <a:spcPts val="0"/>
                        </a:spcBef>
                        <a:spcAft>
                          <a:spcPts val="0"/>
                        </a:spcAft>
                        <a:buNone/>
                      </a:pPr>
                      <a:r>
                        <a:rPr b="1" lang="en" sz="1100"/>
                        <a:t>Rainfall Drip Test</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3.4</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Verification</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Structure</a:t>
                      </a:r>
                      <a:r>
                        <a:rPr lang="en" sz="1100"/>
                        <a:t> is able to </a:t>
                      </a:r>
                      <a:r>
                        <a:rPr b="1" lang="en" sz="1100"/>
                        <a:t>resist water</a:t>
                      </a:r>
                      <a:r>
                        <a:rPr lang="en" sz="1100"/>
                        <a:t> without any significant material affects.</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32850">
                <a:tc>
                  <a:txBody>
                    <a:bodyPr/>
                    <a:lstStyle/>
                    <a:p>
                      <a:pPr indent="0" lvl="0" marL="0" rtl="0" algn="l">
                        <a:spcBef>
                          <a:spcPts val="0"/>
                        </a:spcBef>
                        <a:spcAft>
                          <a:spcPts val="0"/>
                        </a:spcAft>
                        <a:buNone/>
                      </a:pPr>
                      <a:r>
                        <a:rPr b="1" lang="en" sz="1100"/>
                        <a:t>Yielding Strength Test </a:t>
                      </a:r>
                      <a:r>
                        <a:rPr lang="en" sz="900"/>
                        <a:t>(Structural)</a:t>
                      </a:r>
                      <a:endParaRPr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4.1, 5.1, </a:t>
                      </a:r>
                      <a:r>
                        <a:rPr lang="en" sz="1200"/>
                        <a:t>5.1.1, 5.1.2, 7.3</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Verification</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The three break chords </a:t>
                      </a:r>
                      <a:r>
                        <a:rPr b="1" lang="en" sz="1100"/>
                        <a:t>break at a force</a:t>
                      </a:r>
                      <a:r>
                        <a:rPr lang="en" sz="1100"/>
                        <a:t> of &gt;42 lbf and &lt;62 lbf with </a:t>
                      </a:r>
                      <a:r>
                        <a:rPr b="1" lang="en" sz="1100"/>
                        <a:t>material frictional effects</a:t>
                      </a:r>
                      <a:r>
                        <a:rPr lang="en" sz="1100"/>
                        <a:t> included.</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32850">
                <a:tc>
                  <a:txBody>
                    <a:bodyPr/>
                    <a:lstStyle/>
                    <a:p>
                      <a:pPr indent="0" lvl="0" marL="0" rtl="0" algn="l">
                        <a:spcBef>
                          <a:spcPts val="0"/>
                        </a:spcBef>
                        <a:spcAft>
                          <a:spcPts val="0"/>
                        </a:spcAft>
                        <a:buNone/>
                      </a:pPr>
                      <a:r>
                        <a:rPr b="1" lang="en" sz="1100"/>
                        <a:t>Loss of Lift Test</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1.1, 1.2, 1.3, 1.4</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200"/>
                        <a:t>Verification</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Both </a:t>
                      </a:r>
                      <a:r>
                        <a:rPr b="1" lang="en" sz="1100"/>
                        <a:t>ascent and descent systems</a:t>
                      </a:r>
                      <a:r>
                        <a:rPr lang="en" sz="1100"/>
                        <a:t> are able to </a:t>
                      </a:r>
                      <a:r>
                        <a:rPr b="1" lang="en" sz="1100"/>
                        <a:t>actuate</a:t>
                      </a:r>
                      <a:r>
                        <a:rPr lang="en" sz="1100"/>
                        <a:t> to obtain a 0-5 m/s ascent rate and 0-3 m/s descent rate.</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Testing Rationale (System Level)</a:t>
            </a:r>
            <a:endParaRPr/>
          </a:p>
        </p:txBody>
      </p:sp>
      <p:graphicFrame>
        <p:nvGraphicFramePr>
          <p:cNvPr id="445" name="Google Shape;445;p46"/>
          <p:cNvGraphicFramePr/>
          <p:nvPr/>
        </p:nvGraphicFramePr>
        <p:xfrm>
          <a:off x="175725" y="1169725"/>
          <a:ext cx="3000000" cy="3000000"/>
        </p:xfrm>
        <a:graphic>
          <a:graphicData uri="http://schemas.openxmlformats.org/drawingml/2006/table">
            <a:tbl>
              <a:tblPr>
                <a:noFill/>
                <a:tableStyleId>{D7753A43-09F4-418D-AC1A-8B91C7D89F56}</a:tableStyleId>
              </a:tblPr>
              <a:tblGrid>
                <a:gridCol w="1743800"/>
                <a:gridCol w="2108650"/>
                <a:gridCol w="2108650"/>
                <a:gridCol w="2831450"/>
              </a:tblGrid>
              <a:tr h="377750">
                <a:tc>
                  <a:txBody>
                    <a:bodyPr/>
                    <a:lstStyle/>
                    <a:p>
                      <a:pPr indent="0" lvl="0" marL="0" rtl="0" algn="ctr">
                        <a:spcBef>
                          <a:spcPts val="0"/>
                        </a:spcBef>
                        <a:spcAft>
                          <a:spcPts val="0"/>
                        </a:spcAft>
                        <a:buNone/>
                      </a:pPr>
                      <a:r>
                        <a:rPr b="1" lang="en" sz="1300">
                          <a:solidFill>
                            <a:srgbClr val="FFFFFF"/>
                          </a:solidFill>
                        </a:rPr>
                        <a:t>Test Needed</a:t>
                      </a:r>
                      <a:endParaRPr b="1" sz="13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300">
                          <a:solidFill>
                            <a:srgbClr val="FFFFFF"/>
                          </a:solidFill>
                        </a:rPr>
                        <a:t>Requirements Verified</a:t>
                      </a:r>
                      <a:endParaRPr b="1" sz="13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300">
                          <a:solidFill>
                            <a:srgbClr val="FFFFFF"/>
                          </a:solidFill>
                        </a:rPr>
                        <a:t>Verification/Validation</a:t>
                      </a:r>
                      <a:endParaRPr b="1" sz="13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300">
                          <a:solidFill>
                            <a:srgbClr val="FFFFFF"/>
                          </a:solidFill>
                        </a:rPr>
                        <a:t>Pass Criteria</a:t>
                      </a:r>
                      <a:endParaRPr b="1" sz="13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432850">
                <a:tc>
                  <a:txBody>
                    <a:bodyPr/>
                    <a:lstStyle/>
                    <a:p>
                      <a:pPr indent="0" lvl="0" marL="0" rtl="0" algn="l">
                        <a:spcBef>
                          <a:spcPts val="0"/>
                        </a:spcBef>
                        <a:spcAft>
                          <a:spcPts val="0"/>
                        </a:spcAft>
                        <a:buNone/>
                      </a:pPr>
                      <a:r>
                        <a:rPr b="1" lang="en" sz="1100"/>
                        <a:t>Full-Duration Bench Test</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1.3, 1.4, 6.2</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Validation</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All components </a:t>
                      </a:r>
                      <a:r>
                        <a:rPr b="1" lang="en" sz="1100"/>
                        <a:t>operate continuously</a:t>
                      </a:r>
                      <a:r>
                        <a:rPr lang="en" sz="1100"/>
                        <a:t> for 5 hours in a benchtop environment.</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2850">
                <a:tc>
                  <a:txBody>
                    <a:bodyPr/>
                    <a:lstStyle/>
                    <a:p>
                      <a:pPr indent="0" lvl="0" marL="0" rtl="0" algn="l">
                        <a:spcBef>
                          <a:spcPts val="0"/>
                        </a:spcBef>
                        <a:spcAft>
                          <a:spcPts val="0"/>
                        </a:spcAft>
                        <a:buNone/>
                      </a:pPr>
                      <a:r>
                        <a:rPr b="1" lang="en" sz="1100"/>
                        <a:t>Flight Test</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1.1, 1.2, 1.3, 1.4, 6.2, 8.1, 8.2</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Validation</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All subsystems </a:t>
                      </a:r>
                      <a:r>
                        <a:rPr b="1" lang="en" sz="1100"/>
                        <a:t>integrate correctly</a:t>
                      </a:r>
                      <a:r>
                        <a:rPr lang="en" sz="1100"/>
                        <a:t> and all requirements are </a:t>
                      </a:r>
                      <a:r>
                        <a:rPr lang="en" sz="1100"/>
                        <a:t>satisfied</a:t>
                      </a:r>
                      <a:r>
                        <a:rPr lang="en" sz="1100"/>
                        <a:t>.</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46" name="Google Shape;446;p46"/>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47"/>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Testing Safety</a:t>
            </a:r>
            <a:endParaRPr/>
          </a:p>
        </p:txBody>
      </p:sp>
      <p:sp>
        <p:nvSpPr>
          <p:cNvPr id="452" name="Google Shape;452;p47"/>
          <p:cNvSpPr/>
          <p:nvPr/>
        </p:nvSpPr>
        <p:spPr>
          <a:xfrm>
            <a:off x="715450" y="1759425"/>
            <a:ext cx="3653100" cy="3011400"/>
          </a:xfrm>
          <a:prstGeom prst="roundRect">
            <a:avLst>
              <a:gd fmla="val 4941"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Vacuum Chamber </a:t>
            </a:r>
            <a:r>
              <a:rPr lang="en">
                <a:latin typeface="Roboto"/>
                <a:ea typeface="Roboto"/>
                <a:cs typeface="Roboto"/>
                <a:sym typeface="Roboto"/>
              </a:rPr>
              <a:t>Test</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Drop/Spin Test</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Flight Test </a:t>
            </a:r>
            <a:endParaRPr>
              <a:latin typeface="Roboto"/>
              <a:ea typeface="Roboto"/>
              <a:cs typeface="Roboto"/>
              <a:sym typeface="Roboto"/>
            </a:endParaRPr>
          </a:p>
        </p:txBody>
      </p:sp>
      <p:sp>
        <p:nvSpPr>
          <p:cNvPr id="453" name="Google Shape;453;p47"/>
          <p:cNvSpPr/>
          <p:nvPr/>
        </p:nvSpPr>
        <p:spPr>
          <a:xfrm>
            <a:off x="715450" y="1145025"/>
            <a:ext cx="3653100" cy="472500"/>
          </a:xfrm>
          <a:prstGeom prst="roundRect">
            <a:avLst>
              <a:gd fmla="val 17752" name="adj"/>
            </a:avLst>
          </a:prstGeom>
          <a:solidFill>
            <a:srgbClr val="D9EAD3"/>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latin typeface="Roboto"/>
                <a:ea typeface="Roboto"/>
                <a:cs typeface="Roboto"/>
                <a:sym typeface="Roboto"/>
              </a:rPr>
              <a:t>Safety Concerns </a:t>
            </a:r>
            <a:endParaRPr b="1" sz="1500">
              <a:latin typeface="Roboto"/>
              <a:ea typeface="Roboto"/>
              <a:cs typeface="Roboto"/>
              <a:sym typeface="Roboto"/>
            </a:endParaRPr>
          </a:p>
        </p:txBody>
      </p:sp>
      <p:sp>
        <p:nvSpPr>
          <p:cNvPr id="454" name="Google Shape;454;p47"/>
          <p:cNvSpPr/>
          <p:nvPr/>
        </p:nvSpPr>
        <p:spPr>
          <a:xfrm>
            <a:off x="4775450" y="1759425"/>
            <a:ext cx="3653100" cy="3011400"/>
          </a:xfrm>
          <a:prstGeom prst="roundRect">
            <a:avLst>
              <a:gd fmla="val 4941"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Conduct Test at Urban Sky with customer, review safety precautions before test, ensure clear workspace.</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Follow test procedure, ensure clear and open space.</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Consult with Urban Sky team members to develop detailed test plan, </a:t>
            </a:r>
            <a:r>
              <a:rPr lang="en">
                <a:latin typeface="Roboto"/>
                <a:ea typeface="Roboto"/>
                <a:cs typeface="Roboto"/>
                <a:sym typeface="Roboto"/>
              </a:rPr>
              <a:t>conduct</a:t>
            </a:r>
            <a:r>
              <a:rPr lang="en">
                <a:latin typeface="Roboto"/>
                <a:ea typeface="Roboto"/>
                <a:cs typeface="Roboto"/>
                <a:sym typeface="Roboto"/>
              </a:rPr>
              <a:t> </a:t>
            </a:r>
            <a:r>
              <a:rPr lang="en">
                <a:latin typeface="Roboto"/>
                <a:ea typeface="Roboto"/>
                <a:cs typeface="Roboto"/>
                <a:sym typeface="Roboto"/>
              </a:rPr>
              <a:t>integration</a:t>
            </a:r>
            <a:r>
              <a:rPr lang="en">
                <a:latin typeface="Roboto"/>
                <a:ea typeface="Roboto"/>
                <a:cs typeface="Roboto"/>
                <a:sym typeface="Roboto"/>
              </a:rPr>
              <a:t> test prior to ensure individual components are operating, notify FAA.</a:t>
            </a:r>
            <a:endParaRPr>
              <a:latin typeface="Roboto"/>
              <a:ea typeface="Roboto"/>
              <a:cs typeface="Roboto"/>
              <a:sym typeface="Roboto"/>
            </a:endParaRPr>
          </a:p>
        </p:txBody>
      </p:sp>
      <p:sp>
        <p:nvSpPr>
          <p:cNvPr id="455" name="Google Shape;455;p47"/>
          <p:cNvSpPr/>
          <p:nvPr/>
        </p:nvSpPr>
        <p:spPr>
          <a:xfrm>
            <a:off x="4775450" y="1144875"/>
            <a:ext cx="3653100" cy="472500"/>
          </a:xfrm>
          <a:prstGeom prst="roundRect">
            <a:avLst>
              <a:gd fmla="val 17752" name="adj"/>
            </a:avLst>
          </a:prstGeom>
          <a:solidFill>
            <a:srgbClr val="D9EAD3"/>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latin typeface="Roboto"/>
                <a:ea typeface="Roboto"/>
                <a:cs typeface="Roboto"/>
                <a:sym typeface="Roboto"/>
              </a:rPr>
              <a:t>Safety Precautions</a:t>
            </a:r>
            <a:endParaRPr b="1" sz="1500">
              <a:latin typeface="Roboto"/>
              <a:ea typeface="Roboto"/>
              <a:cs typeface="Roboto"/>
              <a:sym typeface="Roboto"/>
            </a:endParaRPr>
          </a:p>
        </p:txBody>
      </p:sp>
      <p:cxnSp>
        <p:nvCxnSpPr>
          <p:cNvPr id="456" name="Google Shape;456;p47"/>
          <p:cNvCxnSpPr/>
          <p:nvPr/>
        </p:nvCxnSpPr>
        <p:spPr>
          <a:xfrm>
            <a:off x="2762575" y="2017425"/>
            <a:ext cx="1953900" cy="300"/>
          </a:xfrm>
          <a:prstGeom prst="straightConnector1">
            <a:avLst/>
          </a:prstGeom>
          <a:noFill/>
          <a:ln cap="flat" cmpd="sng" w="19050">
            <a:solidFill>
              <a:srgbClr val="000000"/>
            </a:solidFill>
            <a:prstDash val="solid"/>
            <a:round/>
            <a:headEnd len="med" w="med" type="none"/>
            <a:tailEnd len="med" w="med" type="stealth"/>
          </a:ln>
        </p:spPr>
      </p:cxnSp>
      <p:cxnSp>
        <p:nvCxnSpPr>
          <p:cNvPr id="457" name="Google Shape;457;p47"/>
          <p:cNvCxnSpPr/>
          <p:nvPr/>
        </p:nvCxnSpPr>
        <p:spPr>
          <a:xfrm>
            <a:off x="2144575" y="3062475"/>
            <a:ext cx="2571900" cy="7200"/>
          </a:xfrm>
          <a:prstGeom prst="straightConnector1">
            <a:avLst/>
          </a:prstGeom>
          <a:noFill/>
          <a:ln cap="flat" cmpd="sng" w="19050">
            <a:solidFill>
              <a:srgbClr val="000000"/>
            </a:solidFill>
            <a:prstDash val="solid"/>
            <a:round/>
            <a:headEnd len="med" w="med" type="none"/>
            <a:tailEnd len="med" w="med" type="stealth"/>
          </a:ln>
        </p:spPr>
      </p:cxnSp>
      <p:cxnSp>
        <p:nvCxnSpPr>
          <p:cNvPr id="458" name="Google Shape;458;p47"/>
          <p:cNvCxnSpPr/>
          <p:nvPr/>
        </p:nvCxnSpPr>
        <p:spPr>
          <a:xfrm>
            <a:off x="1790225" y="3889425"/>
            <a:ext cx="2926200" cy="14400"/>
          </a:xfrm>
          <a:prstGeom prst="straightConnector1">
            <a:avLst/>
          </a:prstGeom>
          <a:noFill/>
          <a:ln cap="flat" cmpd="sng" w="19050">
            <a:solidFill>
              <a:srgbClr val="000000"/>
            </a:solidFill>
            <a:prstDash val="solid"/>
            <a:round/>
            <a:headEnd len="med" w="med" type="none"/>
            <a:tailEnd len="med" w="med" type="stealth"/>
          </a:ln>
        </p:spPr>
      </p:cxnSp>
      <p:sp>
        <p:nvSpPr>
          <p:cNvPr id="459" name="Google Shape;459;p47"/>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8"/>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465" name="Google Shape;465;p48"/>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466" name="Google Shape;466;p48"/>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Completed Tests</a:t>
            </a:r>
            <a:endParaRPr sz="6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49"/>
          <p:cNvSpPr/>
          <p:nvPr/>
        </p:nvSpPr>
        <p:spPr>
          <a:xfrm>
            <a:off x="6870625" y="2517850"/>
            <a:ext cx="593100" cy="411300"/>
          </a:xfrm>
          <a:prstGeom prst="rect">
            <a:avLst/>
          </a:prstGeom>
          <a:solidFill>
            <a:srgbClr val="FCE5CD"/>
          </a:solidFill>
          <a:ln cap="flat" cmpd="sng" w="28575">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Completed Test: Break Chords </a:t>
            </a:r>
            <a:r>
              <a:rPr lang="en" sz="2500"/>
              <a:t>(verification)</a:t>
            </a:r>
            <a:endParaRPr sz="2500"/>
          </a:p>
        </p:txBody>
      </p:sp>
      <p:sp>
        <p:nvSpPr>
          <p:cNvPr id="473" name="Google Shape;473;p49"/>
          <p:cNvSpPr/>
          <p:nvPr/>
        </p:nvSpPr>
        <p:spPr>
          <a:xfrm>
            <a:off x="179175" y="963500"/>
            <a:ext cx="8853600" cy="538800"/>
          </a:xfrm>
          <a:prstGeom prst="roundRect">
            <a:avLst>
              <a:gd fmla="val 16667" name="adj"/>
            </a:avLst>
          </a:prstGeom>
          <a:solidFill>
            <a:srgbClr val="D9EAD3"/>
          </a:solid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50"/>
              <a:t>DR 5.1.2: The interface shall have a minimum load-bearing capability of 30 lbf</a:t>
            </a:r>
            <a:endParaRPr b="1" sz="1150"/>
          </a:p>
          <a:p>
            <a:pPr indent="0" lvl="0" marL="0" rtl="0" algn="ctr">
              <a:spcBef>
                <a:spcPts val="0"/>
              </a:spcBef>
              <a:spcAft>
                <a:spcPts val="0"/>
              </a:spcAft>
              <a:buNone/>
            </a:pPr>
            <a:r>
              <a:rPr b="1" lang="en" sz="1150"/>
              <a:t>DR 7.3: Shall break away from balloon and accompanying payload when subjected to an impact force of no more than 50 lbf</a:t>
            </a:r>
            <a:endParaRPr b="1" sz="1150"/>
          </a:p>
        </p:txBody>
      </p:sp>
      <p:grpSp>
        <p:nvGrpSpPr>
          <p:cNvPr id="474" name="Google Shape;474;p49"/>
          <p:cNvGrpSpPr/>
          <p:nvPr/>
        </p:nvGrpSpPr>
        <p:grpSpPr>
          <a:xfrm>
            <a:off x="7660596" y="4378469"/>
            <a:ext cx="1277983" cy="623680"/>
            <a:chOff x="7488175" y="1052024"/>
            <a:chExt cx="806400" cy="482425"/>
          </a:xfrm>
        </p:grpSpPr>
        <p:sp>
          <p:nvSpPr>
            <p:cNvPr id="475" name="Google Shape;475;p49"/>
            <p:cNvSpPr/>
            <p:nvPr/>
          </p:nvSpPr>
          <p:spPr>
            <a:xfrm>
              <a:off x="7488175" y="1052024"/>
              <a:ext cx="806400" cy="242100"/>
            </a:xfrm>
            <a:prstGeom prst="rect">
              <a:avLst/>
            </a:prstGeom>
            <a:solidFill>
              <a:srgbClr val="B7B7B7"/>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t>Deadline: 1/31</a:t>
              </a:r>
              <a:endParaRPr b="1" sz="1100"/>
            </a:p>
          </p:txBody>
        </p:sp>
        <p:sp>
          <p:nvSpPr>
            <p:cNvPr id="476" name="Google Shape;476;p49"/>
            <p:cNvSpPr/>
            <p:nvPr/>
          </p:nvSpPr>
          <p:spPr>
            <a:xfrm>
              <a:off x="7488175" y="1292350"/>
              <a:ext cx="806400" cy="242100"/>
            </a:xfrm>
            <a:prstGeom prst="rect">
              <a:avLst/>
            </a:prstGeom>
            <a:solidFill>
              <a:srgbClr val="B6D7A8"/>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t>Completed: 1/28</a:t>
              </a:r>
              <a:endParaRPr b="1" sz="1100"/>
            </a:p>
          </p:txBody>
        </p:sp>
      </p:grpSp>
      <p:sp>
        <p:nvSpPr>
          <p:cNvPr id="477" name="Google Shape;477;p49"/>
          <p:cNvSpPr txBox="1"/>
          <p:nvPr/>
        </p:nvSpPr>
        <p:spPr>
          <a:xfrm>
            <a:off x="224450" y="1614775"/>
            <a:ext cx="3935400" cy="426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u="sng">
                <a:latin typeface="Roboto"/>
                <a:ea typeface="Roboto"/>
                <a:cs typeface="Roboto"/>
                <a:sym typeface="Roboto"/>
              </a:rPr>
              <a:t>Rationale/Motivation</a:t>
            </a:r>
            <a:r>
              <a:rPr b="1" lang="en" sz="1300">
                <a:latin typeface="Roboto"/>
                <a:ea typeface="Roboto"/>
                <a:cs typeface="Roboto"/>
                <a:sym typeface="Roboto"/>
              </a:rPr>
              <a:t>:</a:t>
            </a:r>
            <a:endParaRPr b="1" sz="1300">
              <a:latin typeface="Roboto"/>
              <a:ea typeface="Roboto"/>
              <a:cs typeface="Roboto"/>
              <a:sym typeface="Roboto"/>
            </a:endParaRPr>
          </a:p>
          <a:p>
            <a:pPr indent="-285750" lvl="0" marL="457200" rtl="0" algn="l">
              <a:spcBef>
                <a:spcPts val="0"/>
              </a:spcBef>
              <a:spcAft>
                <a:spcPts val="0"/>
              </a:spcAft>
              <a:buSzPts val="900"/>
              <a:buChar char="●"/>
            </a:pPr>
            <a:r>
              <a:rPr lang="en" sz="1100"/>
              <a:t>To ensure that attachment strengths fall within 30 lbf to 50 lbf range.</a:t>
            </a:r>
            <a:endParaRPr sz="1100"/>
          </a:p>
          <a:p>
            <a:pPr indent="-285750" lvl="0" marL="457200" rtl="0" algn="l">
              <a:spcBef>
                <a:spcPts val="0"/>
              </a:spcBef>
              <a:spcAft>
                <a:spcPts val="0"/>
              </a:spcAft>
              <a:buSzPts val="900"/>
              <a:buChar char="●"/>
            </a:pPr>
            <a:r>
              <a:rPr lang="en" sz="1100"/>
              <a:t>To verify individual strength of each break chord.</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b="1" lang="en" sz="1300" u="sng">
                <a:latin typeface="Roboto"/>
                <a:ea typeface="Roboto"/>
                <a:cs typeface="Roboto"/>
                <a:sym typeface="Roboto"/>
              </a:rPr>
              <a:t>Test Procedure</a:t>
            </a:r>
            <a:r>
              <a:rPr b="1" lang="en" sz="1300">
                <a:latin typeface="Roboto"/>
                <a:ea typeface="Roboto"/>
                <a:cs typeface="Roboto"/>
                <a:sym typeface="Roboto"/>
              </a:rPr>
              <a:t>:</a:t>
            </a:r>
            <a:endParaRPr b="1" sz="1300">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latin typeface="Roboto"/>
                <a:ea typeface="Roboto"/>
                <a:cs typeface="Roboto"/>
                <a:sym typeface="Roboto"/>
              </a:rPr>
              <a:t>Tie break chord to bucket and continuously fill bucket with water until chords breaks.</a:t>
            </a:r>
            <a:endParaRPr sz="1100">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latin typeface="Roboto"/>
                <a:ea typeface="Roboto"/>
                <a:cs typeface="Roboto"/>
                <a:sym typeface="Roboto"/>
              </a:rPr>
              <a:t>Weigh bucket of water.</a:t>
            </a:r>
            <a:endParaRPr sz="1100">
              <a:latin typeface="Roboto"/>
              <a:ea typeface="Roboto"/>
              <a:cs typeface="Roboto"/>
              <a:sym typeface="Roboto"/>
            </a:endParaRPr>
          </a:p>
          <a:p>
            <a:pPr indent="0" lvl="0" marL="0" rtl="0" algn="l">
              <a:spcBef>
                <a:spcPts val="0"/>
              </a:spcBef>
              <a:spcAft>
                <a:spcPts val="0"/>
              </a:spcAft>
              <a:buNone/>
            </a:pPr>
            <a:r>
              <a:t/>
            </a:r>
            <a:endParaRPr sz="1100">
              <a:latin typeface="Roboto"/>
              <a:ea typeface="Roboto"/>
              <a:cs typeface="Roboto"/>
              <a:sym typeface="Roboto"/>
            </a:endParaRPr>
          </a:p>
          <a:p>
            <a:pPr indent="0" lvl="0" marL="0" rtl="0" algn="l">
              <a:spcBef>
                <a:spcPts val="0"/>
              </a:spcBef>
              <a:spcAft>
                <a:spcPts val="0"/>
              </a:spcAft>
              <a:buNone/>
            </a:pPr>
            <a:r>
              <a:rPr b="1" lang="en" sz="1300" u="sng">
                <a:latin typeface="Roboto"/>
                <a:ea typeface="Roboto"/>
                <a:cs typeface="Roboto"/>
                <a:sym typeface="Roboto"/>
              </a:rPr>
              <a:t>Measurements</a:t>
            </a:r>
            <a:r>
              <a:rPr b="1" lang="en" sz="1300">
                <a:latin typeface="Roboto"/>
                <a:ea typeface="Roboto"/>
                <a:cs typeface="Roboto"/>
                <a:sym typeface="Roboto"/>
              </a:rPr>
              <a:t>:</a:t>
            </a:r>
            <a:endParaRPr b="1" sz="1300">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latin typeface="Roboto"/>
                <a:ea typeface="Roboto"/>
                <a:cs typeface="Roboto"/>
                <a:sym typeface="Roboto"/>
              </a:rPr>
              <a:t>Weight of bucket</a:t>
            </a:r>
            <a:endParaRPr sz="1100">
              <a:latin typeface="Roboto"/>
              <a:ea typeface="Roboto"/>
              <a:cs typeface="Roboto"/>
              <a:sym typeface="Roboto"/>
            </a:endParaRPr>
          </a:p>
          <a:p>
            <a:pPr indent="0" lvl="0" marL="0" rtl="0" algn="l">
              <a:lnSpc>
                <a:spcPct val="75000"/>
              </a:lnSpc>
              <a:spcBef>
                <a:spcPts val="0"/>
              </a:spcBef>
              <a:spcAft>
                <a:spcPts val="0"/>
              </a:spcAft>
              <a:buNone/>
            </a:pPr>
            <a:r>
              <a:t/>
            </a:r>
            <a:endParaRPr sz="1200">
              <a:highlight>
                <a:schemeClr val="lt1"/>
              </a:highlight>
              <a:latin typeface="Roboto"/>
              <a:ea typeface="Roboto"/>
              <a:cs typeface="Roboto"/>
              <a:sym typeface="Roboto"/>
            </a:endParaRPr>
          </a:p>
          <a:p>
            <a:pPr indent="0" lvl="0" marL="0" rtl="0" algn="l">
              <a:spcBef>
                <a:spcPts val="0"/>
              </a:spcBef>
              <a:spcAft>
                <a:spcPts val="0"/>
              </a:spcAft>
              <a:buNone/>
            </a:pPr>
            <a:r>
              <a:rPr b="1" lang="en" sz="1300" u="sng">
                <a:latin typeface="Roboto"/>
                <a:ea typeface="Roboto"/>
                <a:cs typeface="Roboto"/>
                <a:sym typeface="Roboto"/>
              </a:rPr>
              <a:t>Pass Criteria</a:t>
            </a:r>
            <a:r>
              <a:rPr b="1" lang="en" sz="1300">
                <a:latin typeface="Roboto"/>
                <a:ea typeface="Roboto"/>
                <a:cs typeface="Roboto"/>
                <a:sym typeface="Roboto"/>
              </a:rPr>
              <a:t>:</a:t>
            </a:r>
            <a:endParaRPr b="1" sz="1300">
              <a:latin typeface="Roboto"/>
              <a:ea typeface="Roboto"/>
              <a:cs typeface="Roboto"/>
              <a:sym typeface="Roboto"/>
            </a:endParaRPr>
          </a:p>
          <a:p>
            <a:pPr indent="-285750" lvl="0" marL="457200" rtl="0" algn="l">
              <a:spcBef>
                <a:spcPts val="0"/>
              </a:spcBef>
              <a:spcAft>
                <a:spcPts val="0"/>
              </a:spcAft>
              <a:buSzPts val="900"/>
              <a:buChar char="●"/>
            </a:pPr>
            <a:r>
              <a:rPr lang="en" sz="1100">
                <a:solidFill>
                  <a:srgbClr val="38761D"/>
                </a:solidFill>
              </a:rPr>
              <a:t>Pass:</a:t>
            </a:r>
            <a:r>
              <a:rPr lang="en" sz="1100">
                <a:solidFill>
                  <a:srgbClr val="6AA84F"/>
                </a:solidFill>
              </a:rPr>
              <a:t> </a:t>
            </a:r>
            <a:r>
              <a:rPr lang="en" sz="1100"/>
              <a:t>break chords sustain 14 lbf and break at anything greater than 20.67 lbf.</a:t>
            </a:r>
            <a:endParaRPr sz="1100"/>
          </a:p>
          <a:p>
            <a:pPr indent="-285750" lvl="0" marL="457200" rtl="0" algn="l">
              <a:spcBef>
                <a:spcPts val="0"/>
              </a:spcBef>
              <a:spcAft>
                <a:spcPts val="0"/>
              </a:spcAft>
              <a:buSzPts val="900"/>
              <a:buChar char="●"/>
            </a:pPr>
            <a:r>
              <a:rPr lang="en" sz="1100">
                <a:solidFill>
                  <a:srgbClr val="CC0000"/>
                </a:solidFill>
              </a:rPr>
              <a:t>Fail: </a:t>
            </a:r>
            <a:r>
              <a:rPr lang="en" sz="1100"/>
              <a:t>consider new design options and reconduct test.</a:t>
            </a:r>
            <a:endParaRPr sz="1100"/>
          </a:p>
          <a:p>
            <a:pPr indent="0" lvl="0" marL="0" rtl="0" algn="l">
              <a:spcBef>
                <a:spcPts val="0"/>
              </a:spcBef>
              <a:spcAft>
                <a:spcPts val="0"/>
              </a:spcAft>
              <a:buNone/>
            </a:pPr>
            <a:r>
              <a:t/>
            </a:r>
            <a:endParaRPr sz="1100">
              <a:highlight>
                <a:schemeClr val="lt1"/>
              </a:highlight>
            </a:endParaRPr>
          </a:p>
          <a:p>
            <a:pPr indent="0" lvl="0" marL="0" rtl="0" algn="l">
              <a:spcBef>
                <a:spcPts val="0"/>
              </a:spcBef>
              <a:spcAft>
                <a:spcPts val="0"/>
              </a:spcAft>
              <a:buNone/>
            </a:pPr>
            <a:r>
              <a:t/>
            </a:r>
            <a:endParaRPr sz="1100">
              <a:highlight>
                <a:schemeClr val="lt1"/>
              </a:highlight>
            </a:endParaRPr>
          </a:p>
          <a:p>
            <a:pPr indent="0" lvl="0" marL="0" rtl="0" algn="l">
              <a:spcBef>
                <a:spcPts val="0"/>
              </a:spcBef>
              <a:spcAft>
                <a:spcPts val="0"/>
              </a:spcAft>
              <a:buNone/>
            </a:pPr>
            <a:r>
              <a:t/>
            </a:r>
            <a:endParaRPr sz="1100">
              <a:highlight>
                <a:schemeClr val="lt1"/>
              </a:highlight>
            </a:endParaRPr>
          </a:p>
          <a:p>
            <a:pPr indent="0" lvl="0" marL="0" rtl="0" algn="l">
              <a:spcBef>
                <a:spcPts val="0"/>
              </a:spcBef>
              <a:spcAft>
                <a:spcPts val="0"/>
              </a:spcAft>
              <a:buNone/>
            </a:pPr>
            <a:r>
              <a:t/>
            </a:r>
            <a:endParaRPr sz="1100">
              <a:highlight>
                <a:schemeClr val="lt1"/>
              </a:highlight>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cxnSp>
        <p:nvCxnSpPr>
          <p:cNvPr id="478" name="Google Shape;478;p49"/>
          <p:cNvCxnSpPr/>
          <p:nvPr/>
        </p:nvCxnSpPr>
        <p:spPr>
          <a:xfrm>
            <a:off x="7167175" y="1672250"/>
            <a:ext cx="0" cy="849600"/>
          </a:xfrm>
          <a:prstGeom prst="straightConnector1">
            <a:avLst/>
          </a:prstGeom>
          <a:noFill/>
          <a:ln cap="flat" cmpd="sng" w="19050">
            <a:solidFill>
              <a:srgbClr val="000000"/>
            </a:solidFill>
            <a:prstDash val="solid"/>
            <a:round/>
            <a:headEnd len="med" w="med" type="none"/>
            <a:tailEnd len="med" w="med" type="none"/>
          </a:ln>
        </p:spPr>
      </p:cxnSp>
      <p:cxnSp>
        <p:nvCxnSpPr>
          <p:cNvPr id="479" name="Google Shape;479;p49"/>
          <p:cNvCxnSpPr/>
          <p:nvPr/>
        </p:nvCxnSpPr>
        <p:spPr>
          <a:xfrm>
            <a:off x="6601475" y="1672250"/>
            <a:ext cx="1148100" cy="0"/>
          </a:xfrm>
          <a:prstGeom prst="straightConnector1">
            <a:avLst/>
          </a:prstGeom>
          <a:noFill/>
          <a:ln cap="flat" cmpd="sng" w="9525">
            <a:solidFill>
              <a:srgbClr val="000000"/>
            </a:solidFill>
            <a:prstDash val="solid"/>
            <a:round/>
            <a:headEnd len="med" w="med" type="none"/>
            <a:tailEnd len="med" w="med" type="none"/>
          </a:ln>
        </p:spPr>
      </p:cxnSp>
      <p:sp>
        <p:nvSpPr>
          <p:cNvPr id="480" name="Google Shape;480;p49"/>
          <p:cNvSpPr txBox="1"/>
          <p:nvPr/>
        </p:nvSpPr>
        <p:spPr>
          <a:xfrm>
            <a:off x="6906100" y="1466075"/>
            <a:ext cx="593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latin typeface="Roboto"/>
                <a:ea typeface="Roboto"/>
                <a:cs typeface="Roboto"/>
                <a:sym typeface="Roboto"/>
              </a:rPr>
              <a:t>Test 1</a:t>
            </a:r>
            <a:endParaRPr b="1" sz="900">
              <a:latin typeface="Roboto"/>
              <a:ea typeface="Roboto"/>
              <a:cs typeface="Roboto"/>
              <a:sym typeface="Roboto"/>
            </a:endParaRPr>
          </a:p>
        </p:txBody>
      </p:sp>
      <p:sp>
        <p:nvSpPr>
          <p:cNvPr id="481" name="Google Shape;481;p49"/>
          <p:cNvSpPr txBox="1"/>
          <p:nvPr/>
        </p:nvSpPr>
        <p:spPr>
          <a:xfrm>
            <a:off x="6929975" y="2554150"/>
            <a:ext cx="491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Roboto"/>
                <a:ea typeface="Roboto"/>
                <a:cs typeface="Roboto"/>
                <a:sym typeface="Roboto"/>
              </a:rPr>
              <a:t>14</a:t>
            </a:r>
            <a:r>
              <a:rPr b="1" lang="en" sz="1000">
                <a:latin typeface="Roboto"/>
                <a:ea typeface="Roboto"/>
                <a:cs typeface="Roboto"/>
                <a:sym typeface="Roboto"/>
              </a:rPr>
              <a:t> lb</a:t>
            </a:r>
            <a:endParaRPr b="1" sz="1000">
              <a:latin typeface="Roboto"/>
              <a:ea typeface="Roboto"/>
              <a:cs typeface="Roboto"/>
              <a:sym typeface="Roboto"/>
            </a:endParaRPr>
          </a:p>
        </p:txBody>
      </p:sp>
      <p:sp>
        <p:nvSpPr>
          <p:cNvPr id="482" name="Google Shape;482;p49"/>
          <p:cNvSpPr txBox="1"/>
          <p:nvPr/>
        </p:nvSpPr>
        <p:spPr>
          <a:xfrm>
            <a:off x="5211575" y="2993050"/>
            <a:ext cx="1509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15 </a:t>
            </a:r>
            <a:r>
              <a:rPr b="1" lang="en" sz="1200">
                <a:latin typeface="Roboto"/>
                <a:ea typeface="Roboto"/>
                <a:cs typeface="Roboto"/>
                <a:sym typeface="Roboto"/>
              </a:rPr>
              <a:t>lb</a:t>
            </a:r>
            <a:r>
              <a:rPr b="1" lang="en" sz="1200">
                <a:latin typeface="Roboto"/>
                <a:ea typeface="Roboto"/>
                <a:cs typeface="Roboto"/>
                <a:sym typeface="Roboto"/>
              </a:rPr>
              <a:t> Break Chord</a:t>
            </a:r>
            <a:endParaRPr b="1" sz="1200">
              <a:latin typeface="Roboto"/>
              <a:ea typeface="Roboto"/>
              <a:cs typeface="Roboto"/>
              <a:sym typeface="Roboto"/>
            </a:endParaRPr>
          </a:p>
        </p:txBody>
      </p:sp>
      <p:cxnSp>
        <p:nvCxnSpPr>
          <p:cNvPr id="483" name="Google Shape;483;p49"/>
          <p:cNvCxnSpPr/>
          <p:nvPr/>
        </p:nvCxnSpPr>
        <p:spPr>
          <a:xfrm>
            <a:off x="7188800" y="3527500"/>
            <a:ext cx="0" cy="849600"/>
          </a:xfrm>
          <a:prstGeom prst="straightConnector1">
            <a:avLst/>
          </a:prstGeom>
          <a:noFill/>
          <a:ln cap="flat" cmpd="sng" w="19050">
            <a:solidFill>
              <a:srgbClr val="000000"/>
            </a:solidFill>
            <a:prstDash val="solid"/>
            <a:round/>
            <a:headEnd len="med" w="med" type="none"/>
            <a:tailEnd len="med" w="med" type="none"/>
          </a:ln>
        </p:spPr>
      </p:cxnSp>
      <p:cxnSp>
        <p:nvCxnSpPr>
          <p:cNvPr id="484" name="Google Shape;484;p49"/>
          <p:cNvCxnSpPr/>
          <p:nvPr/>
        </p:nvCxnSpPr>
        <p:spPr>
          <a:xfrm>
            <a:off x="6643850" y="3535225"/>
            <a:ext cx="1148100" cy="0"/>
          </a:xfrm>
          <a:prstGeom prst="straightConnector1">
            <a:avLst/>
          </a:prstGeom>
          <a:noFill/>
          <a:ln cap="flat" cmpd="sng" w="9525">
            <a:solidFill>
              <a:srgbClr val="000000"/>
            </a:solidFill>
            <a:prstDash val="solid"/>
            <a:round/>
            <a:headEnd len="med" w="med" type="none"/>
            <a:tailEnd len="med" w="med" type="none"/>
          </a:ln>
        </p:spPr>
      </p:cxnSp>
      <p:sp>
        <p:nvSpPr>
          <p:cNvPr id="485" name="Google Shape;485;p49"/>
          <p:cNvSpPr txBox="1"/>
          <p:nvPr/>
        </p:nvSpPr>
        <p:spPr>
          <a:xfrm>
            <a:off x="6921350" y="3325625"/>
            <a:ext cx="593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latin typeface="Roboto"/>
                <a:ea typeface="Roboto"/>
                <a:cs typeface="Roboto"/>
                <a:sym typeface="Roboto"/>
              </a:rPr>
              <a:t>Test 2</a:t>
            </a:r>
            <a:endParaRPr b="1" sz="900">
              <a:latin typeface="Roboto"/>
              <a:ea typeface="Roboto"/>
              <a:cs typeface="Roboto"/>
              <a:sym typeface="Roboto"/>
            </a:endParaRPr>
          </a:p>
        </p:txBody>
      </p:sp>
      <p:sp>
        <p:nvSpPr>
          <p:cNvPr id="486" name="Google Shape;486;p49"/>
          <p:cNvSpPr/>
          <p:nvPr/>
        </p:nvSpPr>
        <p:spPr>
          <a:xfrm>
            <a:off x="7065125" y="3836088"/>
            <a:ext cx="234600" cy="2076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highlight>
                <a:srgbClr val="FF0000"/>
              </a:highlight>
            </a:endParaRPr>
          </a:p>
        </p:txBody>
      </p:sp>
      <p:sp>
        <p:nvSpPr>
          <p:cNvPr id="487" name="Google Shape;487;p49"/>
          <p:cNvSpPr txBox="1"/>
          <p:nvPr/>
        </p:nvSpPr>
        <p:spPr>
          <a:xfrm>
            <a:off x="7224900" y="3770538"/>
            <a:ext cx="677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Roboto"/>
                <a:ea typeface="Roboto"/>
                <a:cs typeface="Roboto"/>
                <a:sym typeface="Roboto"/>
              </a:rPr>
              <a:t>*breaks</a:t>
            </a:r>
            <a:endParaRPr b="1" sz="1000">
              <a:latin typeface="Roboto"/>
              <a:ea typeface="Roboto"/>
              <a:cs typeface="Roboto"/>
              <a:sym typeface="Roboto"/>
            </a:endParaRPr>
          </a:p>
        </p:txBody>
      </p:sp>
      <p:grpSp>
        <p:nvGrpSpPr>
          <p:cNvPr id="488" name="Google Shape;488;p49"/>
          <p:cNvGrpSpPr/>
          <p:nvPr/>
        </p:nvGrpSpPr>
        <p:grpSpPr>
          <a:xfrm>
            <a:off x="3954763" y="1527435"/>
            <a:ext cx="1842000" cy="2903640"/>
            <a:chOff x="4625925" y="1734660"/>
            <a:chExt cx="1842000" cy="2903640"/>
          </a:xfrm>
        </p:grpSpPr>
        <p:sp>
          <p:nvSpPr>
            <p:cNvPr id="489" name="Google Shape;489;p49"/>
            <p:cNvSpPr/>
            <p:nvPr/>
          </p:nvSpPr>
          <p:spPr>
            <a:xfrm rot="8247492">
              <a:off x="4923744" y="1953015"/>
              <a:ext cx="1246362" cy="1253789"/>
            </a:xfrm>
            <a:prstGeom prst="teardrop">
              <a:avLst>
                <a:gd fmla="val 100000" name="adj"/>
              </a:avLst>
            </a:prstGeom>
            <a:solidFill>
              <a:srgbClr val="F4CCCC"/>
            </a:solid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0" name="Google Shape;490;p49"/>
            <p:cNvCxnSpPr>
              <a:endCxn id="489" idx="7"/>
            </p:cNvCxnSpPr>
            <p:nvPr/>
          </p:nvCxnSpPr>
          <p:spPr>
            <a:xfrm rot="10800000">
              <a:off x="5549625" y="3425160"/>
              <a:ext cx="1800" cy="423000"/>
            </a:xfrm>
            <a:prstGeom prst="straightConnector1">
              <a:avLst/>
            </a:prstGeom>
            <a:noFill/>
            <a:ln cap="flat" cmpd="sng" w="76200">
              <a:solidFill>
                <a:srgbClr val="666666"/>
              </a:solidFill>
              <a:prstDash val="solid"/>
              <a:round/>
              <a:headEnd len="med" w="med" type="none"/>
              <a:tailEnd len="med" w="med" type="none"/>
            </a:ln>
          </p:spPr>
        </p:cxnSp>
        <p:cxnSp>
          <p:nvCxnSpPr>
            <p:cNvPr id="491" name="Google Shape;491;p49"/>
            <p:cNvCxnSpPr/>
            <p:nvPr/>
          </p:nvCxnSpPr>
          <p:spPr>
            <a:xfrm flipH="1">
              <a:off x="5551238" y="3747183"/>
              <a:ext cx="1800" cy="153300"/>
            </a:xfrm>
            <a:prstGeom prst="straightConnector1">
              <a:avLst/>
            </a:prstGeom>
            <a:noFill/>
            <a:ln cap="flat" cmpd="sng" w="114300">
              <a:solidFill>
                <a:srgbClr val="666666"/>
              </a:solidFill>
              <a:prstDash val="solid"/>
              <a:round/>
              <a:headEnd len="med" w="med" type="none"/>
              <a:tailEnd len="med" w="med" type="none"/>
            </a:ln>
          </p:spPr>
        </p:cxnSp>
        <p:sp>
          <p:nvSpPr>
            <p:cNvPr id="492" name="Google Shape;492;p49"/>
            <p:cNvSpPr/>
            <p:nvPr/>
          </p:nvSpPr>
          <p:spPr>
            <a:xfrm>
              <a:off x="5046381" y="3909759"/>
              <a:ext cx="1001100" cy="160800"/>
            </a:xfrm>
            <a:prstGeom prst="rect">
              <a:avLst/>
            </a:prstGeom>
            <a:solidFill>
              <a:srgbClr val="C9DAF8"/>
            </a:solidFill>
            <a:ln cap="flat" cmpd="sng" w="2857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9"/>
            <p:cNvSpPr/>
            <p:nvPr/>
          </p:nvSpPr>
          <p:spPr>
            <a:xfrm>
              <a:off x="5046475" y="4087050"/>
              <a:ext cx="1000900" cy="538800"/>
            </a:xfrm>
            <a:prstGeom prst="flowChartMerge">
              <a:avLst/>
            </a:prstGeom>
            <a:solidFill>
              <a:srgbClr val="EFEFEF"/>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4" name="Google Shape;494;p49"/>
            <p:cNvCxnSpPr/>
            <p:nvPr/>
          </p:nvCxnSpPr>
          <p:spPr>
            <a:xfrm>
              <a:off x="5050800" y="4075800"/>
              <a:ext cx="20700" cy="562500"/>
            </a:xfrm>
            <a:prstGeom prst="straightConnector1">
              <a:avLst/>
            </a:prstGeom>
            <a:noFill/>
            <a:ln cap="flat" cmpd="sng" w="28575">
              <a:solidFill>
                <a:srgbClr val="666666"/>
              </a:solidFill>
              <a:prstDash val="solid"/>
              <a:round/>
              <a:headEnd len="med" w="med" type="none"/>
              <a:tailEnd len="med" w="med" type="none"/>
            </a:ln>
          </p:spPr>
        </p:cxnSp>
        <p:cxnSp>
          <p:nvCxnSpPr>
            <p:cNvPr id="495" name="Google Shape;495;p49"/>
            <p:cNvCxnSpPr/>
            <p:nvPr/>
          </p:nvCxnSpPr>
          <p:spPr>
            <a:xfrm>
              <a:off x="5057389" y="4625853"/>
              <a:ext cx="987900" cy="4500"/>
            </a:xfrm>
            <a:prstGeom prst="straightConnector1">
              <a:avLst/>
            </a:prstGeom>
            <a:noFill/>
            <a:ln cap="flat" cmpd="sng" w="38100">
              <a:solidFill>
                <a:srgbClr val="666666"/>
              </a:solidFill>
              <a:prstDash val="solid"/>
              <a:round/>
              <a:headEnd len="med" w="med" type="none"/>
              <a:tailEnd len="med" w="med" type="none"/>
            </a:ln>
          </p:spPr>
        </p:cxnSp>
        <p:cxnSp>
          <p:nvCxnSpPr>
            <p:cNvPr id="496" name="Google Shape;496;p49"/>
            <p:cNvCxnSpPr/>
            <p:nvPr/>
          </p:nvCxnSpPr>
          <p:spPr>
            <a:xfrm flipH="1">
              <a:off x="6038675" y="4075800"/>
              <a:ext cx="8700" cy="553500"/>
            </a:xfrm>
            <a:prstGeom prst="straightConnector1">
              <a:avLst/>
            </a:prstGeom>
            <a:noFill/>
            <a:ln cap="flat" cmpd="sng" w="28575">
              <a:solidFill>
                <a:srgbClr val="666666"/>
              </a:solidFill>
              <a:prstDash val="solid"/>
              <a:round/>
              <a:headEnd len="med" w="med" type="none"/>
              <a:tailEnd len="med" w="med" type="none"/>
            </a:ln>
          </p:spPr>
        </p:cxnSp>
        <p:sp>
          <p:nvSpPr>
            <p:cNvPr id="497" name="Google Shape;497;p49"/>
            <p:cNvSpPr/>
            <p:nvPr/>
          </p:nvSpPr>
          <p:spPr>
            <a:xfrm>
              <a:off x="5259700" y="3416400"/>
              <a:ext cx="253475" cy="485850"/>
            </a:xfrm>
            <a:custGeom>
              <a:rect b="b" l="l" r="r" t="t"/>
              <a:pathLst>
                <a:path extrusionOk="0" h="19434" w="10139">
                  <a:moveTo>
                    <a:pt x="10139" y="0"/>
                  </a:moveTo>
                  <a:cubicBezTo>
                    <a:pt x="8660" y="986"/>
                    <a:pt x="2957" y="2676"/>
                    <a:pt x="1267" y="5915"/>
                  </a:cubicBezTo>
                  <a:cubicBezTo>
                    <a:pt x="-423" y="9154"/>
                    <a:pt x="211" y="17181"/>
                    <a:pt x="0" y="19434"/>
                  </a:cubicBezTo>
                </a:path>
              </a:pathLst>
            </a:custGeom>
            <a:noFill/>
            <a:ln cap="flat" cmpd="sng" w="19050">
              <a:solidFill>
                <a:srgbClr val="000000"/>
              </a:solidFill>
              <a:prstDash val="solid"/>
              <a:round/>
              <a:headEnd len="med" w="med" type="none"/>
              <a:tailEnd len="med" w="med" type="none"/>
            </a:ln>
          </p:spPr>
        </p:sp>
        <p:sp>
          <p:nvSpPr>
            <p:cNvPr id="498" name="Google Shape;498;p49"/>
            <p:cNvSpPr/>
            <p:nvPr/>
          </p:nvSpPr>
          <p:spPr>
            <a:xfrm>
              <a:off x="5587100" y="3426975"/>
              <a:ext cx="264050" cy="485825"/>
            </a:xfrm>
            <a:custGeom>
              <a:rect b="b" l="l" r="r" t="t"/>
              <a:pathLst>
                <a:path extrusionOk="0" h="19433" w="10562">
                  <a:moveTo>
                    <a:pt x="0" y="0"/>
                  </a:moveTo>
                  <a:cubicBezTo>
                    <a:pt x="1408" y="915"/>
                    <a:pt x="6690" y="2253"/>
                    <a:pt x="8450" y="5492"/>
                  </a:cubicBezTo>
                  <a:cubicBezTo>
                    <a:pt x="10210" y="8731"/>
                    <a:pt x="10210" y="17110"/>
                    <a:pt x="10562" y="19433"/>
                  </a:cubicBezTo>
                </a:path>
              </a:pathLst>
            </a:custGeom>
            <a:noFill/>
            <a:ln cap="flat" cmpd="sng" w="19050">
              <a:solidFill>
                <a:srgbClr val="000000"/>
              </a:solidFill>
              <a:prstDash val="solid"/>
              <a:round/>
              <a:headEnd len="med" w="med" type="none"/>
              <a:tailEnd len="med" w="med" type="none"/>
            </a:ln>
          </p:spPr>
        </p:sp>
      </p:grpSp>
      <p:sp>
        <p:nvSpPr>
          <p:cNvPr id="499" name="Google Shape;499;p49"/>
          <p:cNvSpPr/>
          <p:nvPr/>
        </p:nvSpPr>
        <p:spPr>
          <a:xfrm>
            <a:off x="6843725" y="4344575"/>
            <a:ext cx="677400" cy="501900"/>
          </a:xfrm>
          <a:prstGeom prst="rect">
            <a:avLst/>
          </a:prstGeom>
          <a:solidFill>
            <a:srgbClr val="D9D2E9"/>
          </a:solidFill>
          <a:ln cap="flat" cmpd="sng" w="28575">
            <a:solidFill>
              <a:srgbClr val="B4A7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9"/>
          <p:cNvSpPr txBox="1"/>
          <p:nvPr/>
        </p:nvSpPr>
        <p:spPr>
          <a:xfrm>
            <a:off x="6863950" y="4426175"/>
            <a:ext cx="677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Roboto"/>
                <a:ea typeface="Roboto"/>
                <a:cs typeface="Roboto"/>
                <a:sym typeface="Roboto"/>
              </a:rPr>
              <a:t> &gt; 20</a:t>
            </a:r>
            <a:r>
              <a:rPr b="1" lang="en" sz="1000">
                <a:latin typeface="Roboto"/>
                <a:ea typeface="Roboto"/>
                <a:cs typeface="Roboto"/>
                <a:sym typeface="Roboto"/>
              </a:rPr>
              <a:t> lb</a:t>
            </a:r>
            <a:endParaRPr b="1" sz="1000">
              <a:latin typeface="Roboto"/>
              <a:ea typeface="Roboto"/>
              <a:cs typeface="Roboto"/>
              <a:sym typeface="Roboto"/>
            </a:endParaRPr>
          </a:p>
        </p:txBody>
      </p:sp>
      <p:cxnSp>
        <p:nvCxnSpPr>
          <p:cNvPr id="501" name="Google Shape;501;p49"/>
          <p:cNvCxnSpPr/>
          <p:nvPr/>
        </p:nvCxnSpPr>
        <p:spPr>
          <a:xfrm rot="10800000">
            <a:off x="6038775" y="3435650"/>
            <a:ext cx="784800" cy="401100"/>
          </a:xfrm>
          <a:prstGeom prst="straightConnector1">
            <a:avLst/>
          </a:prstGeom>
          <a:noFill/>
          <a:ln cap="flat" cmpd="sng" w="19050">
            <a:solidFill>
              <a:srgbClr val="000000"/>
            </a:solidFill>
            <a:prstDash val="solid"/>
            <a:round/>
            <a:headEnd len="med" w="med" type="stealth"/>
            <a:tailEnd len="med" w="med" type="none"/>
          </a:ln>
        </p:spPr>
      </p:cxnSp>
      <p:cxnSp>
        <p:nvCxnSpPr>
          <p:cNvPr id="502" name="Google Shape;502;p49"/>
          <p:cNvCxnSpPr/>
          <p:nvPr/>
        </p:nvCxnSpPr>
        <p:spPr>
          <a:xfrm flipH="1">
            <a:off x="5960125" y="1999050"/>
            <a:ext cx="852900" cy="920700"/>
          </a:xfrm>
          <a:prstGeom prst="straightConnector1">
            <a:avLst/>
          </a:prstGeom>
          <a:noFill/>
          <a:ln cap="flat" cmpd="sng" w="19050">
            <a:solidFill>
              <a:srgbClr val="000000"/>
            </a:solidFill>
            <a:prstDash val="solid"/>
            <a:round/>
            <a:headEnd len="med" w="med" type="stealth"/>
            <a:tailEnd len="med" w="med" type="none"/>
          </a:ln>
        </p:spPr>
      </p:cxnSp>
      <p:sp>
        <p:nvSpPr>
          <p:cNvPr id="503" name="Google Shape;503;p49"/>
          <p:cNvSpPr txBox="1"/>
          <p:nvPr/>
        </p:nvSpPr>
        <p:spPr>
          <a:xfrm>
            <a:off x="142950" y="4764875"/>
            <a:ext cx="3543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latin typeface="Roboto"/>
                <a:ea typeface="Roboto"/>
                <a:cs typeface="Roboto"/>
                <a:sym typeface="Roboto"/>
              </a:rPr>
              <a:t>*Note:</a:t>
            </a:r>
            <a:r>
              <a:rPr lang="en" sz="900">
                <a:latin typeface="Roboto"/>
                <a:ea typeface="Roboto"/>
                <a:cs typeface="Roboto"/>
                <a:sym typeface="Roboto"/>
              </a:rPr>
              <a:t> </a:t>
            </a:r>
            <a:r>
              <a:rPr lang="en" sz="800">
                <a:latin typeface="Roboto"/>
                <a:ea typeface="Roboto"/>
                <a:cs typeface="Roboto"/>
                <a:sym typeface="Roboto"/>
              </a:rPr>
              <a:t>three break chords will be used </a:t>
            </a:r>
            <a:r>
              <a:rPr lang="en" sz="800">
                <a:latin typeface="Roboto"/>
                <a:ea typeface="Roboto"/>
                <a:cs typeface="Roboto"/>
                <a:sym typeface="Roboto"/>
              </a:rPr>
              <a:t>in</a:t>
            </a:r>
            <a:r>
              <a:rPr lang="en" sz="800">
                <a:latin typeface="Roboto"/>
                <a:ea typeface="Roboto"/>
                <a:cs typeface="Roboto"/>
                <a:sym typeface="Roboto"/>
              </a:rPr>
              <a:t> the actual design and  will be required to break at a force &gt;42 lbf and &lt;62 lbf.</a:t>
            </a:r>
            <a:endParaRPr sz="800">
              <a:latin typeface="Roboto"/>
              <a:ea typeface="Roboto"/>
              <a:cs typeface="Roboto"/>
              <a:sym typeface="Roboto"/>
            </a:endParaRPr>
          </a:p>
        </p:txBody>
      </p:sp>
      <p:sp>
        <p:nvSpPr>
          <p:cNvPr id="504" name="Google Shape;504;p4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Completed Test: Break Chords</a:t>
            </a:r>
            <a:endParaRPr/>
          </a:p>
        </p:txBody>
      </p:sp>
      <p:pic>
        <p:nvPicPr>
          <p:cNvPr id="510" name="Google Shape;510;p50"/>
          <p:cNvPicPr preferRelativeResize="0"/>
          <p:nvPr/>
        </p:nvPicPr>
        <p:blipFill>
          <a:blip r:embed="rId3">
            <a:alphaModFix/>
          </a:blip>
          <a:stretch>
            <a:fillRect/>
          </a:stretch>
        </p:blipFill>
        <p:spPr>
          <a:xfrm>
            <a:off x="990700" y="1206838"/>
            <a:ext cx="2867699" cy="3417424"/>
          </a:xfrm>
          <a:prstGeom prst="rect">
            <a:avLst/>
          </a:prstGeom>
          <a:noFill/>
          <a:ln>
            <a:noFill/>
          </a:ln>
        </p:spPr>
      </p:pic>
      <p:pic>
        <p:nvPicPr>
          <p:cNvPr id="511" name="Google Shape;511;p50"/>
          <p:cNvPicPr preferRelativeResize="0"/>
          <p:nvPr/>
        </p:nvPicPr>
        <p:blipFill rotWithShape="1">
          <a:blip r:embed="rId4">
            <a:alphaModFix/>
          </a:blip>
          <a:srcRect b="690" l="-1321" r="8289" t="680"/>
          <a:stretch/>
        </p:blipFill>
        <p:spPr>
          <a:xfrm>
            <a:off x="5102450" y="1206850"/>
            <a:ext cx="2968726" cy="3417401"/>
          </a:xfrm>
          <a:prstGeom prst="rect">
            <a:avLst/>
          </a:prstGeom>
          <a:noFill/>
          <a:ln>
            <a:noFill/>
          </a:ln>
        </p:spPr>
      </p:pic>
      <p:cxnSp>
        <p:nvCxnSpPr>
          <p:cNvPr id="512" name="Google Shape;512;p50"/>
          <p:cNvCxnSpPr/>
          <p:nvPr/>
        </p:nvCxnSpPr>
        <p:spPr>
          <a:xfrm>
            <a:off x="703000" y="1584250"/>
            <a:ext cx="707700" cy="285300"/>
          </a:xfrm>
          <a:prstGeom prst="straightConnector1">
            <a:avLst/>
          </a:prstGeom>
          <a:noFill/>
          <a:ln cap="flat" cmpd="sng" w="38100">
            <a:solidFill>
              <a:srgbClr val="000000"/>
            </a:solidFill>
            <a:prstDash val="solid"/>
            <a:round/>
            <a:headEnd len="med" w="med" type="none"/>
            <a:tailEnd len="med" w="med" type="stealth"/>
          </a:ln>
        </p:spPr>
      </p:cxnSp>
      <p:sp>
        <p:nvSpPr>
          <p:cNvPr id="513" name="Google Shape;513;p50"/>
          <p:cNvSpPr txBox="1"/>
          <p:nvPr/>
        </p:nvSpPr>
        <p:spPr>
          <a:xfrm>
            <a:off x="1717000" y="4624250"/>
            <a:ext cx="2032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t>Bucket filled with water</a:t>
            </a:r>
            <a:endParaRPr b="1" sz="1100"/>
          </a:p>
        </p:txBody>
      </p:sp>
      <p:cxnSp>
        <p:nvCxnSpPr>
          <p:cNvPr id="514" name="Google Shape;514;p50"/>
          <p:cNvCxnSpPr/>
          <p:nvPr/>
        </p:nvCxnSpPr>
        <p:spPr>
          <a:xfrm flipH="1" rot="10800000">
            <a:off x="586825" y="2127625"/>
            <a:ext cx="490500" cy="343800"/>
          </a:xfrm>
          <a:prstGeom prst="straightConnector1">
            <a:avLst/>
          </a:prstGeom>
          <a:noFill/>
          <a:ln cap="flat" cmpd="sng" w="38100">
            <a:solidFill>
              <a:srgbClr val="000000"/>
            </a:solidFill>
            <a:prstDash val="solid"/>
            <a:round/>
            <a:headEnd len="med" w="med" type="none"/>
            <a:tailEnd len="med" w="med" type="stealth"/>
          </a:ln>
        </p:spPr>
      </p:cxnSp>
      <p:cxnSp>
        <p:nvCxnSpPr>
          <p:cNvPr id="515" name="Google Shape;515;p50"/>
          <p:cNvCxnSpPr/>
          <p:nvPr/>
        </p:nvCxnSpPr>
        <p:spPr>
          <a:xfrm flipH="1" rot="10800000">
            <a:off x="2065450" y="4174675"/>
            <a:ext cx="295800" cy="535800"/>
          </a:xfrm>
          <a:prstGeom prst="straightConnector1">
            <a:avLst/>
          </a:prstGeom>
          <a:noFill/>
          <a:ln cap="flat" cmpd="sng" w="38100">
            <a:solidFill>
              <a:srgbClr val="000000"/>
            </a:solidFill>
            <a:prstDash val="solid"/>
            <a:round/>
            <a:headEnd len="med" w="med" type="none"/>
            <a:tailEnd len="med" w="med" type="stealth"/>
          </a:ln>
        </p:spPr>
      </p:cxnSp>
      <p:sp>
        <p:nvSpPr>
          <p:cNvPr id="516" name="Google Shape;516;p50"/>
          <p:cNvSpPr txBox="1"/>
          <p:nvPr/>
        </p:nvSpPr>
        <p:spPr>
          <a:xfrm>
            <a:off x="53500" y="2422150"/>
            <a:ext cx="937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t>Wooden </a:t>
            </a:r>
            <a:endParaRPr b="1" sz="1300"/>
          </a:p>
          <a:p>
            <a:pPr indent="0" lvl="0" marL="0" rtl="0" algn="l">
              <a:spcBef>
                <a:spcPts val="0"/>
              </a:spcBef>
              <a:spcAft>
                <a:spcPts val="0"/>
              </a:spcAft>
              <a:buNone/>
            </a:pPr>
            <a:r>
              <a:rPr b="1" lang="en" sz="1300"/>
              <a:t>Beam</a:t>
            </a:r>
            <a:endParaRPr b="1" sz="1100"/>
          </a:p>
        </p:txBody>
      </p:sp>
      <p:sp>
        <p:nvSpPr>
          <p:cNvPr id="517" name="Google Shape;517;p50"/>
          <p:cNvSpPr txBox="1"/>
          <p:nvPr/>
        </p:nvSpPr>
        <p:spPr>
          <a:xfrm>
            <a:off x="0" y="1321425"/>
            <a:ext cx="781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t>Ladder</a:t>
            </a:r>
            <a:endParaRPr b="1" sz="1100"/>
          </a:p>
        </p:txBody>
      </p:sp>
      <p:sp>
        <p:nvSpPr>
          <p:cNvPr id="518" name="Google Shape;518;p50"/>
          <p:cNvSpPr txBox="1"/>
          <p:nvPr/>
        </p:nvSpPr>
        <p:spPr>
          <a:xfrm>
            <a:off x="3939525" y="1837150"/>
            <a:ext cx="1081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t>15 lb Break </a:t>
            </a:r>
            <a:endParaRPr b="1" sz="1300"/>
          </a:p>
          <a:p>
            <a:pPr indent="0" lvl="0" marL="0" rtl="0" algn="l">
              <a:spcBef>
                <a:spcPts val="0"/>
              </a:spcBef>
              <a:spcAft>
                <a:spcPts val="0"/>
              </a:spcAft>
              <a:buNone/>
            </a:pPr>
            <a:r>
              <a:rPr b="1" lang="en" sz="1300"/>
              <a:t>Chord</a:t>
            </a:r>
            <a:endParaRPr b="1" sz="1100"/>
          </a:p>
        </p:txBody>
      </p:sp>
      <p:cxnSp>
        <p:nvCxnSpPr>
          <p:cNvPr id="519" name="Google Shape;519;p50"/>
          <p:cNvCxnSpPr/>
          <p:nvPr/>
        </p:nvCxnSpPr>
        <p:spPr>
          <a:xfrm flipH="1" rot="10800000">
            <a:off x="2661525" y="2070025"/>
            <a:ext cx="1278000" cy="454200"/>
          </a:xfrm>
          <a:prstGeom prst="straightConnector1">
            <a:avLst/>
          </a:prstGeom>
          <a:noFill/>
          <a:ln cap="flat" cmpd="sng" w="38100">
            <a:solidFill>
              <a:srgbClr val="000000"/>
            </a:solidFill>
            <a:prstDash val="solid"/>
            <a:round/>
            <a:headEnd len="med" w="med" type="stealth"/>
            <a:tailEnd len="med" w="med" type="none"/>
          </a:ln>
        </p:spPr>
      </p:cxnSp>
      <p:sp>
        <p:nvSpPr>
          <p:cNvPr id="520" name="Google Shape;520;p50"/>
          <p:cNvSpPr txBox="1"/>
          <p:nvPr/>
        </p:nvSpPr>
        <p:spPr>
          <a:xfrm>
            <a:off x="5726450" y="4674050"/>
            <a:ext cx="1936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t>8036.5 g = </a:t>
            </a:r>
            <a:r>
              <a:rPr b="1" lang="en" sz="1300">
                <a:highlight>
                  <a:srgbClr val="FFE599"/>
                </a:highlight>
              </a:rPr>
              <a:t>17.72 lb</a:t>
            </a:r>
            <a:endParaRPr b="1" sz="1100">
              <a:highlight>
                <a:srgbClr val="FFE599"/>
              </a:highlight>
            </a:endParaRPr>
          </a:p>
        </p:txBody>
      </p:sp>
      <p:cxnSp>
        <p:nvCxnSpPr>
          <p:cNvPr id="521" name="Google Shape;521;p50"/>
          <p:cNvCxnSpPr/>
          <p:nvPr/>
        </p:nvCxnSpPr>
        <p:spPr>
          <a:xfrm flipH="1" rot="10800000">
            <a:off x="6107275" y="4174675"/>
            <a:ext cx="295800" cy="535800"/>
          </a:xfrm>
          <a:prstGeom prst="straightConnector1">
            <a:avLst/>
          </a:prstGeom>
          <a:noFill/>
          <a:ln cap="flat" cmpd="sng" w="38100">
            <a:solidFill>
              <a:srgbClr val="000000"/>
            </a:solidFill>
            <a:prstDash val="solid"/>
            <a:round/>
            <a:headEnd len="med" w="med" type="none"/>
            <a:tailEnd len="med" w="med" type="stealth"/>
          </a:ln>
        </p:spPr>
      </p:cxnSp>
      <p:sp>
        <p:nvSpPr>
          <p:cNvPr id="522" name="Google Shape;522;p5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5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Current</a:t>
            </a:r>
            <a:r>
              <a:rPr lang="en"/>
              <a:t> Test Status</a:t>
            </a:r>
            <a:endParaRPr/>
          </a:p>
        </p:txBody>
      </p:sp>
      <p:graphicFrame>
        <p:nvGraphicFramePr>
          <p:cNvPr id="528" name="Google Shape;528;p51"/>
          <p:cNvGraphicFramePr/>
          <p:nvPr/>
        </p:nvGraphicFramePr>
        <p:xfrm>
          <a:off x="221925" y="1169725"/>
          <a:ext cx="3000000" cy="3000000"/>
        </p:xfrm>
        <a:graphic>
          <a:graphicData uri="http://schemas.openxmlformats.org/drawingml/2006/table">
            <a:tbl>
              <a:tblPr>
                <a:noFill/>
                <a:tableStyleId>{D7753A43-09F4-418D-AC1A-8B91C7D89F56}</a:tableStyleId>
              </a:tblPr>
              <a:tblGrid>
                <a:gridCol w="2808800"/>
                <a:gridCol w="2110700"/>
                <a:gridCol w="2969175"/>
                <a:gridCol w="812275"/>
              </a:tblGrid>
              <a:tr h="396200">
                <a:tc>
                  <a:txBody>
                    <a:bodyPr/>
                    <a:lstStyle/>
                    <a:p>
                      <a:pPr indent="0" lvl="0" marL="0" rtl="0" algn="ctr">
                        <a:spcBef>
                          <a:spcPts val="0"/>
                        </a:spcBef>
                        <a:spcAft>
                          <a:spcPts val="0"/>
                        </a:spcAft>
                        <a:buNone/>
                      </a:pPr>
                      <a:r>
                        <a:rPr b="1" lang="en">
                          <a:solidFill>
                            <a:srgbClr val="FFFFFF"/>
                          </a:solidFill>
                        </a:rPr>
                        <a:t>Test Conducted</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a:solidFill>
                            <a:srgbClr val="FFFFFF"/>
                          </a:solidFill>
                        </a:rPr>
                        <a:t>Validated/Verified:</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a:solidFill>
                            <a:srgbClr val="FFFFFF"/>
                          </a:solidFill>
                        </a:rPr>
                        <a:t>Risks Reduced</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a:solidFill>
                            <a:srgbClr val="FFFFFF"/>
                          </a:solidFill>
                        </a:rPr>
                        <a:t>Pass?</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975325">
                <a:tc>
                  <a:txBody>
                    <a:bodyPr/>
                    <a:lstStyle/>
                    <a:p>
                      <a:pPr indent="0" lvl="0" marL="0" rtl="0" algn="l">
                        <a:spcBef>
                          <a:spcPts val="0"/>
                        </a:spcBef>
                        <a:spcAft>
                          <a:spcPts val="0"/>
                        </a:spcAft>
                        <a:buNone/>
                      </a:pPr>
                      <a:r>
                        <a:rPr b="1" lang="en" sz="1200"/>
                        <a:t>Yielding Strength Test (Break Chords)</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t>Strength of </a:t>
                      </a:r>
                      <a:r>
                        <a:rPr b="1" lang="en" sz="1200"/>
                        <a:t>break chords, ability to sustain a loading force, satisfy FAA regulations</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85750" lvl="0" marL="457200" rtl="0" algn="l">
                        <a:spcBef>
                          <a:spcPts val="0"/>
                        </a:spcBef>
                        <a:spcAft>
                          <a:spcPts val="0"/>
                        </a:spcAft>
                        <a:buSzPts val="900"/>
                        <a:buChar char="●"/>
                      </a:pPr>
                      <a:r>
                        <a:rPr b="1" lang="en" sz="1200"/>
                        <a:t>FAA requirement satisfaction </a:t>
                      </a:r>
                      <a:endParaRPr b="1" sz="1200"/>
                    </a:p>
                    <a:p>
                      <a:pPr indent="-285750" lvl="0" marL="457200" rtl="0" algn="l">
                        <a:spcBef>
                          <a:spcPts val="0"/>
                        </a:spcBef>
                        <a:spcAft>
                          <a:spcPts val="0"/>
                        </a:spcAft>
                        <a:buSzPts val="900"/>
                        <a:buChar char="●"/>
                      </a:pPr>
                      <a:r>
                        <a:rPr b="1" lang="en" sz="1200"/>
                        <a:t>Twisting and lateral mitigation </a:t>
                      </a:r>
                      <a:endParaRPr b="1" sz="1200"/>
                    </a:p>
                    <a:p>
                      <a:pPr indent="-285750" lvl="0" marL="457200" rtl="0" algn="l">
                        <a:spcBef>
                          <a:spcPts val="0"/>
                        </a:spcBef>
                        <a:spcAft>
                          <a:spcPts val="0"/>
                        </a:spcAft>
                        <a:buSzPts val="900"/>
                        <a:buChar char="●"/>
                      </a:pPr>
                      <a:r>
                        <a:rPr b="1" lang="en" sz="1200"/>
                        <a:t>Materials risk reduced - already acquired</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t>Yes</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sp>
        <p:nvSpPr>
          <p:cNvPr id="529" name="Google Shape;529;p51"/>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5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Completed Test: Communications Test</a:t>
            </a:r>
            <a:endParaRPr sz="2500"/>
          </a:p>
        </p:txBody>
      </p:sp>
      <p:sp>
        <p:nvSpPr>
          <p:cNvPr id="535" name="Google Shape;535;p52"/>
          <p:cNvSpPr/>
          <p:nvPr/>
        </p:nvSpPr>
        <p:spPr>
          <a:xfrm>
            <a:off x="145200" y="908075"/>
            <a:ext cx="8853600" cy="651300"/>
          </a:xfrm>
          <a:prstGeom prst="roundRect">
            <a:avLst>
              <a:gd fmla="val 16667" name="adj"/>
            </a:avLst>
          </a:prstGeom>
          <a:solidFill>
            <a:srgbClr val="D9EAD3"/>
          </a:solid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50"/>
              <a:t>DR 1: BACCHUS shall control the </a:t>
            </a:r>
            <a:r>
              <a:rPr b="1" lang="en" sz="1150"/>
              <a:t>precise</a:t>
            </a:r>
            <a:r>
              <a:rPr b="1" lang="en" sz="1150"/>
              <a:t> vertical rate of the balloon</a:t>
            </a:r>
            <a:endParaRPr b="1" sz="1150"/>
          </a:p>
          <a:p>
            <a:pPr indent="0" lvl="0" marL="0" rtl="0" algn="ctr">
              <a:spcBef>
                <a:spcPts val="0"/>
              </a:spcBef>
              <a:spcAft>
                <a:spcPts val="0"/>
              </a:spcAft>
              <a:buNone/>
            </a:pPr>
            <a:r>
              <a:rPr b="1" lang="en" sz="1150"/>
              <a:t>DR 2: BACCHUS shall communicate between ground and flight systems</a:t>
            </a:r>
            <a:endParaRPr b="1" sz="1150"/>
          </a:p>
          <a:p>
            <a:pPr indent="0" lvl="0" marL="0" rtl="0" algn="ctr">
              <a:spcBef>
                <a:spcPts val="0"/>
              </a:spcBef>
              <a:spcAft>
                <a:spcPts val="0"/>
              </a:spcAft>
              <a:buNone/>
            </a:pPr>
            <a:r>
              <a:rPr b="1" lang="en" sz="1150"/>
              <a:t>DR 7: BACCHUS shall operate independently from accompanying payloads during all phases of flight</a:t>
            </a:r>
            <a:endParaRPr b="1" sz="1150"/>
          </a:p>
        </p:txBody>
      </p:sp>
      <p:grpSp>
        <p:nvGrpSpPr>
          <p:cNvPr id="536" name="Google Shape;536;p52"/>
          <p:cNvGrpSpPr/>
          <p:nvPr/>
        </p:nvGrpSpPr>
        <p:grpSpPr>
          <a:xfrm>
            <a:off x="7660596" y="4378469"/>
            <a:ext cx="1277983" cy="623680"/>
            <a:chOff x="7488175" y="1052024"/>
            <a:chExt cx="806400" cy="482425"/>
          </a:xfrm>
        </p:grpSpPr>
        <p:sp>
          <p:nvSpPr>
            <p:cNvPr id="537" name="Google Shape;537;p52"/>
            <p:cNvSpPr/>
            <p:nvPr/>
          </p:nvSpPr>
          <p:spPr>
            <a:xfrm>
              <a:off x="7488175" y="1052024"/>
              <a:ext cx="806400" cy="242100"/>
            </a:xfrm>
            <a:prstGeom prst="rect">
              <a:avLst/>
            </a:prstGeom>
            <a:solidFill>
              <a:srgbClr val="B7B7B7"/>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t>Deadline: 2/21</a:t>
              </a:r>
              <a:endParaRPr b="1" sz="1100"/>
            </a:p>
          </p:txBody>
        </p:sp>
        <p:sp>
          <p:nvSpPr>
            <p:cNvPr id="538" name="Google Shape;538;p52"/>
            <p:cNvSpPr/>
            <p:nvPr/>
          </p:nvSpPr>
          <p:spPr>
            <a:xfrm>
              <a:off x="7488175" y="1292350"/>
              <a:ext cx="806400" cy="242100"/>
            </a:xfrm>
            <a:prstGeom prst="rect">
              <a:avLst/>
            </a:prstGeom>
            <a:solidFill>
              <a:srgbClr val="B6D7A8"/>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t>Completed: 2/13</a:t>
              </a:r>
              <a:endParaRPr b="1" sz="1100"/>
            </a:p>
          </p:txBody>
        </p:sp>
      </p:grpSp>
      <p:sp>
        <p:nvSpPr>
          <p:cNvPr id="539" name="Google Shape;539;p52"/>
          <p:cNvSpPr txBox="1"/>
          <p:nvPr/>
        </p:nvSpPr>
        <p:spPr>
          <a:xfrm>
            <a:off x="145200" y="1493850"/>
            <a:ext cx="4522800" cy="460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u="sng">
                <a:latin typeface="Roboto"/>
                <a:ea typeface="Roboto"/>
                <a:cs typeface="Roboto"/>
                <a:sym typeface="Roboto"/>
              </a:rPr>
              <a:t>Rationale/Motivation</a:t>
            </a:r>
            <a:r>
              <a:rPr b="1" lang="en" sz="1300">
                <a:latin typeface="Roboto"/>
                <a:ea typeface="Roboto"/>
                <a:cs typeface="Roboto"/>
                <a:sym typeface="Roboto"/>
              </a:rPr>
              <a:t>:</a:t>
            </a:r>
            <a:endParaRPr b="1" sz="1300">
              <a:latin typeface="Roboto"/>
              <a:ea typeface="Roboto"/>
              <a:cs typeface="Roboto"/>
              <a:sym typeface="Roboto"/>
            </a:endParaRPr>
          </a:p>
          <a:p>
            <a:pPr indent="-292100" lvl="0" marL="457200" rtl="0" algn="l">
              <a:spcBef>
                <a:spcPts val="0"/>
              </a:spcBef>
              <a:spcAft>
                <a:spcPts val="0"/>
              </a:spcAft>
              <a:buSzPts val="1000"/>
              <a:buChar char="●"/>
            </a:pPr>
            <a:r>
              <a:rPr lang="en" sz="1100"/>
              <a:t>To ensure that the communication interface works</a:t>
            </a:r>
            <a:endParaRPr sz="1100"/>
          </a:p>
          <a:p>
            <a:pPr indent="-292100" lvl="0" marL="457200" rtl="0" algn="l">
              <a:spcBef>
                <a:spcPts val="0"/>
              </a:spcBef>
              <a:spcAft>
                <a:spcPts val="0"/>
              </a:spcAft>
              <a:buSzPts val="1000"/>
              <a:buChar char="●"/>
            </a:pPr>
            <a:r>
              <a:rPr lang="en" sz="1100"/>
              <a:t>To understand potential delays and account for them in the flight code</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b="1" lang="en" sz="1300" u="sng">
                <a:latin typeface="Roboto"/>
                <a:ea typeface="Roboto"/>
                <a:cs typeface="Roboto"/>
                <a:sym typeface="Roboto"/>
              </a:rPr>
              <a:t>Test Procedure</a:t>
            </a:r>
            <a:r>
              <a:rPr b="1" lang="en" sz="1300">
                <a:latin typeface="Roboto"/>
                <a:ea typeface="Roboto"/>
                <a:cs typeface="Roboto"/>
                <a:sym typeface="Roboto"/>
              </a:rPr>
              <a:t>:</a:t>
            </a:r>
            <a:endParaRPr b="1" sz="1300">
              <a:latin typeface="Roboto"/>
              <a:ea typeface="Roboto"/>
              <a:cs typeface="Roboto"/>
              <a:sym typeface="Roboto"/>
            </a:endParaRPr>
          </a:p>
          <a:p>
            <a:pPr indent="-292100" lvl="0" marL="457200" rtl="0" algn="l">
              <a:spcBef>
                <a:spcPts val="0"/>
              </a:spcBef>
              <a:spcAft>
                <a:spcPts val="0"/>
              </a:spcAft>
              <a:buSzPts val="1000"/>
              <a:buFont typeface="Roboto"/>
              <a:buChar char="●"/>
            </a:pPr>
            <a:r>
              <a:rPr lang="en" sz="1100">
                <a:latin typeface="Roboto"/>
                <a:ea typeface="Roboto"/>
                <a:cs typeface="Roboto"/>
                <a:sym typeface="Roboto"/>
              </a:rPr>
              <a:t>Send message from RockBlock and measure how long it takes to transmit.</a:t>
            </a:r>
            <a:endParaRPr sz="11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Measure signal strength and verify message transmission</a:t>
            </a:r>
            <a:endParaRPr sz="11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Repeat with different material obstructing antenna</a:t>
            </a:r>
            <a:endParaRPr sz="1100">
              <a:latin typeface="Roboto"/>
              <a:ea typeface="Roboto"/>
              <a:cs typeface="Roboto"/>
              <a:sym typeface="Roboto"/>
            </a:endParaRPr>
          </a:p>
          <a:p>
            <a:pPr indent="0" lvl="0" marL="0" rtl="0" algn="l">
              <a:lnSpc>
                <a:spcPct val="75000"/>
              </a:lnSpc>
              <a:spcBef>
                <a:spcPts val="0"/>
              </a:spcBef>
              <a:spcAft>
                <a:spcPts val="0"/>
              </a:spcAft>
              <a:buNone/>
            </a:pPr>
            <a:r>
              <a:t/>
            </a:r>
            <a:endParaRPr sz="1200">
              <a:highlight>
                <a:schemeClr val="lt1"/>
              </a:highlight>
              <a:latin typeface="Roboto"/>
              <a:ea typeface="Roboto"/>
              <a:cs typeface="Roboto"/>
              <a:sym typeface="Roboto"/>
            </a:endParaRPr>
          </a:p>
          <a:p>
            <a:pPr indent="0" lvl="0" marL="0" rtl="0" algn="l">
              <a:spcBef>
                <a:spcPts val="0"/>
              </a:spcBef>
              <a:spcAft>
                <a:spcPts val="0"/>
              </a:spcAft>
              <a:buNone/>
            </a:pPr>
            <a:r>
              <a:rPr b="1" lang="en" sz="1300" u="sng">
                <a:latin typeface="Roboto"/>
                <a:ea typeface="Roboto"/>
                <a:cs typeface="Roboto"/>
                <a:sym typeface="Roboto"/>
              </a:rPr>
              <a:t>Measurements</a:t>
            </a:r>
            <a:r>
              <a:rPr b="1" lang="en" sz="1300">
                <a:latin typeface="Roboto"/>
                <a:ea typeface="Roboto"/>
                <a:cs typeface="Roboto"/>
                <a:sym typeface="Roboto"/>
              </a:rPr>
              <a:t>:</a:t>
            </a:r>
            <a:endParaRPr b="1" sz="1300">
              <a:latin typeface="Roboto"/>
              <a:ea typeface="Roboto"/>
              <a:cs typeface="Roboto"/>
              <a:sym typeface="Roboto"/>
            </a:endParaRPr>
          </a:p>
          <a:p>
            <a:pPr indent="-292100" lvl="0" marL="457200" rtl="0" algn="l">
              <a:spcBef>
                <a:spcPts val="0"/>
              </a:spcBef>
              <a:spcAft>
                <a:spcPts val="0"/>
              </a:spcAft>
              <a:buSzPts val="1000"/>
              <a:buFont typeface="Roboto"/>
              <a:buChar char="●"/>
            </a:pPr>
            <a:r>
              <a:rPr lang="en" sz="1100">
                <a:latin typeface="Roboto"/>
                <a:ea typeface="Roboto"/>
                <a:cs typeface="Roboto"/>
                <a:sym typeface="Roboto"/>
              </a:rPr>
              <a:t>Signal Strength</a:t>
            </a:r>
            <a:endParaRPr sz="11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Message transmission time</a:t>
            </a:r>
            <a:endParaRPr sz="1100">
              <a:latin typeface="Roboto"/>
              <a:ea typeface="Roboto"/>
              <a:cs typeface="Roboto"/>
              <a:sym typeface="Roboto"/>
            </a:endParaRPr>
          </a:p>
          <a:p>
            <a:pPr indent="0" lvl="0" marL="0" rtl="0" algn="l">
              <a:spcBef>
                <a:spcPts val="0"/>
              </a:spcBef>
              <a:spcAft>
                <a:spcPts val="0"/>
              </a:spcAft>
              <a:buNone/>
            </a:pPr>
            <a:r>
              <a:t/>
            </a:r>
            <a:endParaRPr sz="1100">
              <a:latin typeface="Roboto"/>
              <a:ea typeface="Roboto"/>
              <a:cs typeface="Roboto"/>
              <a:sym typeface="Roboto"/>
            </a:endParaRPr>
          </a:p>
          <a:p>
            <a:pPr indent="0" lvl="0" marL="0" rtl="0" algn="l">
              <a:spcBef>
                <a:spcPts val="0"/>
              </a:spcBef>
              <a:spcAft>
                <a:spcPts val="0"/>
              </a:spcAft>
              <a:buNone/>
            </a:pPr>
            <a:r>
              <a:rPr b="1" lang="en" sz="1300" u="sng">
                <a:latin typeface="Roboto"/>
                <a:ea typeface="Roboto"/>
                <a:cs typeface="Roboto"/>
                <a:sym typeface="Roboto"/>
              </a:rPr>
              <a:t>Pass Criteria</a:t>
            </a:r>
            <a:r>
              <a:rPr b="1" lang="en" sz="1300">
                <a:latin typeface="Roboto"/>
                <a:ea typeface="Roboto"/>
                <a:cs typeface="Roboto"/>
                <a:sym typeface="Roboto"/>
              </a:rPr>
              <a:t>:</a:t>
            </a:r>
            <a:endParaRPr b="1" sz="1300">
              <a:latin typeface="Roboto"/>
              <a:ea typeface="Roboto"/>
              <a:cs typeface="Roboto"/>
              <a:sym typeface="Roboto"/>
            </a:endParaRPr>
          </a:p>
          <a:p>
            <a:pPr indent="-285750" lvl="0" marL="457200" rtl="0" algn="l">
              <a:spcBef>
                <a:spcPts val="0"/>
              </a:spcBef>
              <a:spcAft>
                <a:spcPts val="0"/>
              </a:spcAft>
              <a:buSzPts val="900"/>
              <a:buChar char="●"/>
            </a:pPr>
            <a:r>
              <a:rPr lang="en" sz="1100">
                <a:solidFill>
                  <a:srgbClr val="38761D"/>
                </a:solidFill>
              </a:rPr>
              <a:t>Pass:</a:t>
            </a:r>
            <a:r>
              <a:rPr lang="en" sz="1100">
                <a:solidFill>
                  <a:srgbClr val="6AA84F"/>
                </a:solidFill>
              </a:rPr>
              <a:t> </a:t>
            </a:r>
            <a:r>
              <a:rPr lang="en" sz="1100"/>
              <a:t>The RockBlock is able to send and receive messages in under 5 minutes in all scenarios</a:t>
            </a:r>
            <a:endParaRPr sz="1100"/>
          </a:p>
          <a:p>
            <a:pPr indent="-285750" lvl="0" marL="457200" rtl="0" algn="l">
              <a:spcBef>
                <a:spcPts val="0"/>
              </a:spcBef>
              <a:spcAft>
                <a:spcPts val="0"/>
              </a:spcAft>
              <a:buSzPts val="900"/>
              <a:buChar char="●"/>
            </a:pPr>
            <a:r>
              <a:rPr lang="en" sz="1100">
                <a:solidFill>
                  <a:srgbClr val="CC0000"/>
                </a:solidFill>
              </a:rPr>
              <a:t>Fail: </a:t>
            </a:r>
            <a:r>
              <a:rPr lang="en" sz="1100"/>
              <a:t>Redesign software and requirements to account for lag in communication. Redesign RockBlock placement</a:t>
            </a:r>
            <a:endParaRPr sz="1000">
              <a:highlight>
                <a:schemeClr val="lt1"/>
              </a:highlight>
            </a:endParaRPr>
          </a:p>
          <a:p>
            <a:pPr indent="0" lvl="0" marL="0" rtl="0" algn="l">
              <a:spcBef>
                <a:spcPts val="0"/>
              </a:spcBef>
              <a:spcAft>
                <a:spcPts val="0"/>
              </a:spcAft>
              <a:buNone/>
            </a:pPr>
            <a:r>
              <a:t/>
            </a:r>
            <a:endParaRPr sz="1100">
              <a:highlight>
                <a:schemeClr val="lt1"/>
              </a:highlight>
            </a:endParaRPr>
          </a:p>
          <a:p>
            <a:pPr indent="0" lvl="0" marL="0" rtl="0" algn="l">
              <a:spcBef>
                <a:spcPts val="0"/>
              </a:spcBef>
              <a:spcAft>
                <a:spcPts val="0"/>
              </a:spcAft>
              <a:buNone/>
            </a:pPr>
            <a:r>
              <a:t/>
            </a:r>
            <a:endParaRPr sz="1100">
              <a:highlight>
                <a:schemeClr val="lt1"/>
              </a:highlight>
            </a:endParaRPr>
          </a:p>
          <a:p>
            <a:pPr indent="0" lvl="0" marL="0" rtl="0" algn="l">
              <a:spcBef>
                <a:spcPts val="0"/>
              </a:spcBef>
              <a:spcAft>
                <a:spcPts val="0"/>
              </a:spcAft>
              <a:buNone/>
            </a:pPr>
            <a:r>
              <a:t/>
            </a:r>
            <a:endParaRPr sz="1100">
              <a:highlight>
                <a:schemeClr val="lt1"/>
              </a:highlight>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540" name="Google Shape;540;p5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541" name="Google Shape;541;p52"/>
          <p:cNvPicPr preferRelativeResize="0"/>
          <p:nvPr/>
        </p:nvPicPr>
        <p:blipFill>
          <a:blip r:embed="rId3">
            <a:alphaModFix/>
          </a:blip>
          <a:stretch>
            <a:fillRect/>
          </a:stretch>
        </p:blipFill>
        <p:spPr>
          <a:xfrm>
            <a:off x="7149450" y="1795450"/>
            <a:ext cx="1399200" cy="1399200"/>
          </a:xfrm>
          <a:prstGeom prst="rect">
            <a:avLst/>
          </a:prstGeom>
          <a:noFill/>
          <a:ln>
            <a:noFill/>
          </a:ln>
        </p:spPr>
      </p:pic>
      <p:pic>
        <p:nvPicPr>
          <p:cNvPr id="542" name="Google Shape;542;p52"/>
          <p:cNvPicPr preferRelativeResize="0"/>
          <p:nvPr/>
        </p:nvPicPr>
        <p:blipFill>
          <a:blip r:embed="rId4">
            <a:alphaModFix/>
          </a:blip>
          <a:stretch>
            <a:fillRect/>
          </a:stretch>
        </p:blipFill>
        <p:spPr>
          <a:xfrm>
            <a:off x="4668110" y="3836473"/>
            <a:ext cx="851251" cy="851251"/>
          </a:xfrm>
          <a:prstGeom prst="rect">
            <a:avLst/>
          </a:prstGeom>
          <a:noFill/>
          <a:ln>
            <a:noFill/>
          </a:ln>
        </p:spPr>
      </p:pic>
      <p:sp>
        <p:nvSpPr>
          <p:cNvPr id="543" name="Google Shape;543;p52"/>
          <p:cNvSpPr/>
          <p:nvPr/>
        </p:nvSpPr>
        <p:spPr>
          <a:xfrm>
            <a:off x="5876375" y="4378475"/>
            <a:ext cx="466800" cy="453000"/>
          </a:xfrm>
          <a:prstGeom prst="rect">
            <a:avLst/>
          </a:prstGeom>
          <a:solidFill>
            <a:srgbClr val="FF5757">
              <a:alpha val="41340"/>
            </a:srgbClr>
          </a:solidFill>
          <a:ln cap="flat" cmpd="sng" w="1905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4" name="Google Shape;544;p52"/>
          <p:cNvCxnSpPr/>
          <p:nvPr/>
        </p:nvCxnSpPr>
        <p:spPr>
          <a:xfrm>
            <a:off x="5340875" y="4193450"/>
            <a:ext cx="535500" cy="342900"/>
          </a:xfrm>
          <a:prstGeom prst="bentConnector3">
            <a:avLst>
              <a:gd fmla="val 50000" name="adj1"/>
            </a:avLst>
          </a:prstGeom>
          <a:noFill/>
          <a:ln cap="flat" cmpd="sng" w="38100">
            <a:solidFill>
              <a:schemeClr val="dk2"/>
            </a:solidFill>
            <a:prstDash val="dash"/>
            <a:round/>
            <a:headEnd len="med" w="med" type="none"/>
            <a:tailEnd len="med" w="med" type="none"/>
          </a:ln>
        </p:spPr>
      </p:cxnSp>
      <p:cxnSp>
        <p:nvCxnSpPr>
          <p:cNvPr id="545" name="Google Shape;545;p52"/>
          <p:cNvCxnSpPr>
            <a:stCxn id="543" idx="0"/>
            <a:endCxn id="541" idx="1"/>
          </p:cNvCxnSpPr>
          <p:nvPr/>
        </p:nvCxnSpPr>
        <p:spPr>
          <a:xfrm flipH="1" rot="10800000">
            <a:off x="6109775" y="2495075"/>
            <a:ext cx="1039800" cy="1883400"/>
          </a:xfrm>
          <a:prstGeom prst="straightConnector1">
            <a:avLst/>
          </a:prstGeom>
          <a:noFill/>
          <a:ln cap="flat" cmpd="sng" w="28575">
            <a:solidFill>
              <a:srgbClr val="FF5757"/>
            </a:solidFill>
            <a:prstDash val="dash"/>
            <a:round/>
            <a:headEnd len="med" w="med" type="none"/>
            <a:tailEnd len="med" w="med" type="triangle"/>
          </a:ln>
        </p:spPr>
      </p:cxnSp>
      <p:cxnSp>
        <p:nvCxnSpPr>
          <p:cNvPr id="546" name="Google Shape;546;p52"/>
          <p:cNvCxnSpPr>
            <a:stCxn id="541" idx="2"/>
            <a:endCxn id="543" idx="3"/>
          </p:cNvCxnSpPr>
          <p:nvPr/>
        </p:nvCxnSpPr>
        <p:spPr>
          <a:xfrm flipH="1">
            <a:off x="6343050" y="3194650"/>
            <a:ext cx="1506000" cy="1410300"/>
          </a:xfrm>
          <a:prstGeom prst="straightConnector1">
            <a:avLst/>
          </a:prstGeom>
          <a:noFill/>
          <a:ln cap="flat" cmpd="sng" w="28575">
            <a:solidFill>
              <a:srgbClr val="1F6AAD"/>
            </a:solidFill>
            <a:prstDash val="dash"/>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Completed Tests: Communications Test </a:t>
            </a:r>
            <a:endParaRPr/>
          </a:p>
        </p:txBody>
      </p:sp>
      <p:sp>
        <p:nvSpPr>
          <p:cNvPr id="552" name="Google Shape;552;p53"/>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553" name="Google Shape;553;p53"/>
          <p:cNvPicPr preferRelativeResize="0"/>
          <p:nvPr/>
        </p:nvPicPr>
        <p:blipFill>
          <a:blip r:embed="rId3">
            <a:alphaModFix/>
          </a:blip>
          <a:stretch>
            <a:fillRect/>
          </a:stretch>
        </p:blipFill>
        <p:spPr>
          <a:xfrm>
            <a:off x="311725" y="1163025"/>
            <a:ext cx="2668324" cy="3557775"/>
          </a:xfrm>
          <a:prstGeom prst="rect">
            <a:avLst/>
          </a:prstGeom>
          <a:noFill/>
          <a:ln>
            <a:noFill/>
          </a:ln>
        </p:spPr>
      </p:pic>
      <p:pic>
        <p:nvPicPr>
          <p:cNvPr id="554" name="Google Shape;554;p53"/>
          <p:cNvPicPr preferRelativeResize="0"/>
          <p:nvPr/>
        </p:nvPicPr>
        <p:blipFill>
          <a:blip r:embed="rId4">
            <a:alphaModFix/>
          </a:blip>
          <a:stretch>
            <a:fillRect/>
          </a:stretch>
        </p:blipFill>
        <p:spPr>
          <a:xfrm>
            <a:off x="3260763" y="1156762"/>
            <a:ext cx="2677751" cy="3570324"/>
          </a:xfrm>
          <a:prstGeom prst="rect">
            <a:avLst/>
          </a:prstGeom>
          <a:noFill/>
          <a:ln>
            <a:noFill/>
          </a:ln>
        </p:spPr>
      </p:pic>
      <p:pic>
        <p:nvPicPr>
          <p:cNvPr id="555" name="Google Shape;555;p53"/>
          <p:cNvPicPr preferRelativeResize="0"/>
          <p:nvPr/>
        </p:nvPicPr>
        <p:blipFill>
          <a:blip r:embed="rId5">
            <a:alphaModFix/>
          </a:blip>
          <a:stretch>
            <a:fillRect/>
          </a:stretch>
        </p:blipFill>
        <p:spPr>
          <a:xfrm>
            <a:off x="6219251" y="1163012"/>
            <a:ext cx="2668324" cy="35578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7"/>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cxnSp>
        <p:nvCxnSpPr>
          <p:cNvPr id="146" name="Google Shape;146;p27"/>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147" name="Google Shape;147;p27"/>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Project Overview</a:t>
            </a:r>
            <a:endParaRPr sz="6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5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Completed Tests: Communications Test </a:t>
            </a:r>
            <a:endParaRPr/>
          </a:p>
        </p:txBody>
      </p:sp>
      <p:sp>
        <p:nvSpPr>
          <p:cNvPr id="561" name="Google Shape;561;p5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562" name="Google Shape;562;p54"/>
          <p:cNvSpPr/>
          <p:nvPr/>
        </p:nvSpPr>
        <p:spPr>
          <a:xfrm>
            <a:off x="311700" y="1578425"/>
            <a:ext cx="3427500" cy="3412500"/>
          </a:xfrm>
          <a:prstGeom prst="roundRect">
            <a:avLst>
              <a:gd fmla="val 4941"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Roboto"/>
                <a:ea typeface="Roboto"/>
                <a:cs typeface="Roboto"/>
                <a:sym typeface="Roboto"/>
              </a:rPr>
              <a:t>Message Transmission Test</a:t>
            </a:r>
            <a:endParaRPr u="sng">
              <a:latin typeface="Roboto"/>
              <a:ea typeface="Roboto"/>
              <a:cs typeface="Roboto"/>
              <a:sym typeface="Roboto"/>
            </a:endParaRPr>
          </a:p>
        </p:txBody>
      </p:sp>
      <p:sp>
        <p:nvSpPr>
          <p:cNvPr id="563" name="Google Shape;563;p54"/>
          <p:cNvSpPr/>
          <p:nvPr/>
        </p:nvSpPr>
        <p:spPr>
          <a:xfrm>
            <a:off x="311700" y="973175"/>
            <a:ext cx="3653100" cy="472500"/>
          </a:xfrm>
          <a:prstGeom prst="roundRect">
            <a:avLst>
              <a:gd fmla="val 17752" name="adj"/>
            </a:avLst>
          </a:prstGeom>
          <a:solidFill>
            <a:srgbClr val="D9EAD3"/>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Roboto"/>
                <a:ea typeface="Roboto"/>
                <a:cs typeface="Roboto"/>
                <a:sym typeface="Roboto"/>
              </a:rPr>
              <a:t>Test 1: No Obstruction</a:t>
            </a:r>
            <a:endParaRPr b="1" sz="1500">
              <a:latin typeface="Roboto"/>
              <a:ea typeface="Roboto"/>
              <a:cs typeface="Roboto"/>
              <a:sym typeface="Roboto"/>
            </a:endParaRPr>
          </a:p>
        </p:txBody>
      </p:sp>
      <p:sp>
        <p:nvSpPr>
          <p:cNvPr id="564" name="Google Shape;564;p54"/>
          <p:cNvSpPr/>
          <p:nvPr/>
        </p:nvSpPr>
        <p:spPr>
          <a:xfrm>
            <a:off x="4086350" y="1578425"/>
            <a:ext cx="4746000" cy="3412500"/>
          </a:xfrm>
          <a:prstGeom prst="roundRect">
            <a:avLst>
              <a:gd fmla="val 4941"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Roboto"/>
                <a:ea typeface="Roboto"/>
                <a:cs typeface="Roboto"/>
                <a:sym typeface="Roboto"/>
              </a:rPr>
              <a:t>Signal Strength Test</a:t>
            </a:r>
            <a:endParaRPr u="sng">
              <a:latin typeface="Roboto"/>
              <a:ea typeface="Roboto"/>
              <a:cs typeface="Roboto"/>
              <a:sym typeface="Roboto"/>
            </a:endParaRPr>
          </a:p>
        </p:txBody>
      </p:sp>
      <p:pic>
        <p:nvPicPr>
          <p:cNvPr id="565" name="Google Shape;565;p54"/>
          <p:cNvPicPr preferRelativeResize="0"/>
          <p:nvPr/>
        </p:nvPicPr>
        <p:blipFill rotWithShape="1">
          <a:blip r:embed="rId3">
            <a:alphaModFix/>
          </a:blip>
          <a:srcRect b="0" l="0" r="0" t="4443"/>
          <a:stretch/>
        </p:blipFill>
        <p:spPr>
          <a:xfrm>
            <a:off x="4457350" y="2029925"/>
            <a:ext cx="4004000" cy="2869650"/>
          </a:xfrm>
          <a:prstGeom prst="rect">
            <a:avLst/>
          </a:prstGeom>
          <a:noFill/>
          <a:ln>
            <a:noFill/>
          </a:ln>
        </p:spPr>
      </p:pic>
      <p:graphicFrame>
        <p:nvGraphicFramePr>
          <p:cNvPr id="566" name="Google Shape;566;p54"/>
          <p:cNvGraphicFramePr/>
          <p:nvPr/>
        </p:nvGraphicFramePr>
        <p:xfrm>
          <a:off x="444388" y="2206850"/>
          <a:ext cx="3000000" cy="3000000"/>
        </p:xfrm>
        <a:graphic>
          <a:graphicData uri="http://schemas.openxmlformats.org/drawingml/2006/table">
            <a:tbl>
              <a:tblPr>
                <a:noFill/>
                <a:tableStyleId>{D7753A43-09F4-418D-AC1A-8B91C7D89F56}</a:tableStyleId>
              </a:tblPr>
              <a:tblGrid>
                <a:gridCol w="1949800"/>
                <a:gridCol w="1007525"/>
              </a:tblGrid>
              <a:tr h="396250">
                <a:tc>
                  <a:txBody>
                    <a:bodyPr/>
                    <a:lstStyle/>
                    <a:p>
                      <a:pPr indent="0" lvl="0" marL="0" rtl="0" algn="l">
                        <a:spcBef>
                          <a:spcPts val="0"/>
                        </a:spcBef>
                        <a:spcAft>
                          <a:spcPts val="0"/>
                        </a:spcAft>
                        <a:buNone/>
                      </a:pPr>
                      <a:r>
                        <a:rPr lang="en"/>
                        <a:t>Message Length</a:t>
                      </a:r>
                      <a:endParaRPr/>
                    </a:p>
                  </a:txBody>
                  <a:tcPr marT="91425" marB="91425" marR="91425" marL="91425"/>
                </a:tc>
                <a:tc>
                  <a:txBody>
                    <a:bodyPr/>
                    <a:lstStyle/>
                    <a:p>
                      <a:pPr indent="0" lvl="0" marL="0" rtl="0" algn="l">
                        <a:spcBef>
                          <a:spcPts val="0"/>
                        </a:spcBef>
                        <a:spcAft>
                          <a:spcPts val="0"/>
                        </a:spcAft>
                        <a:buNone/>
                      </a:pPr>
                      <a:r>
                        <a:rPr lang="en"/>
                        <a:t>42 bytes</a:t>
                      </a:r>
                      <a:endParaRPr/>
                    </a:p>
                  </a:txBody>
                  <a:tcPr marT="91425" marB="91425" marR="91425" marL="91425"/>
                </a:tc>
              </a:tr>
              <a:tr h="396250">
                <a:tc>
                  <a:txBody>
                    <a:bodyPr/>
                    <a:lstStyle/>
                    <a:p>
                      <a:pPr indent="0" lvl="0" marL="0" rtl="0" algn="l">
                        <a:spcBef>
                          <a:spcPts val="0"/>
                        </a:spcBef>
                        <a:spcAft>
                          <a:spcPts val="0"/>
                        </a:spcAft>
                        <a:buNone/>
                      </a:pPr>
                      <a:r>
                        <a:rPr lang="en"/>
                        <a:t>Signal Strength</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r>
              <a:tr h="396250">
                <a:tc>
                  <a:txBody>
                    <a:bodyPr/>
                    <a:lstStyle/>
                    <a:p>
                      <a:pPr indent="0" lvl="0" marL="0" rtl="0" algn="l">
                        <a:spcBef>
                          <a:spcPts val="0"/>
                        </a:spcBef>
                        <a:spcAft>
                          <a:spcPts val="0"/>
                        </a:spcAft>
                        <a:buNone/>
                      </a:pPr>
                      <a:r>
                        <a:rPr lang="en"/>
                        <a:t>Transmission Time</a:t>
                      </a:r>
                      <a:endParaRPr/>
                    </a:p>
                  </a:txBody>
                  <a:tcPr marT="91425" marB="91425" marR="91425" marL="91425"/>
                </a:tc>
                <a:tc>
                  <a:txBody>
                    <a:bodyPr/>
                    <a:lstStyle/>
                    <a:p>
                      <a:pPr indent="0" lvl="0" marL="0" rtl="0" algn="l">
                        <a:spcBef>
                          <a:spcPts val="0"/>
                        </a:spcBef>
                        <a:spcAft>
                          <a:spcPts val="0"/>
                        </a:spcAft>
                        <a:buNone/>
                      </a:pPr>
                      <a:r>
                        <a:rPr lang="en"/>
                        <a:t>28.3s</a:t>
                      </a:r>
                      <a:endParaRPr/>
                    </a:p>
                  </a:txBody>
                  <a:tcPr marT="91425" marB="91425" marR="91425" marL="91425"/>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5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Completed Tests: Communications Test </a:t>
            </a:r>
            <a:endParaRPr/>
          </a:p>
        </p:txBody>
      </p:sp>
      <p:sp>
        <p:nvSpPr>
          <p:cNvPr id="572" name="Google Shape;572;p55"/>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573" name="Google Shape;573;p55"/>
          <p:cNvSpPr/>
          <p:nvPr/>
        </p:nvSpPr>
        <p:spPr>
          <a:xfrm>
            <a:off x="311700" y="1578425"/>
            <a:ext cx="3427500" cy="3412500"/>
          </a:xfrm>
          <a:prstGeom prst="roundRect">
            <a:avLst>
              <a:gd fmla="val 4941"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Roboto"/>
                <a:ea typeface="Roboto"/>
                <a:cs typeface="Roboto"/>
                <a:sym typeface="Roboto"/>
              </a:rPr>
              <a:t>Message Transmission Test</a:t>
            </a:r>
            <a:endParaRPr u="sng">
              <a:latin typeface="Roboto"/>
              <a:ea typeface="Roboto"/>
              <a:cs typeface="Roboto"/>
              <a:sym typeface="Roboto"/>
            </a:endParaRPr>
          </a:p>
        </p:txBody>
      </p:sp>
      <p:sp>
        <p:nvSpPr>
          <p:cNvPr id="574" name="Google Shape;574;p55"/>
          <p:cNvSpPr/>
          <p:nvPr/>
        </p:nvSpPr>
        <p:spPr>
          <a:xfrm>
            <a:off x="311700" y="973175"/>
            <a:ext cx="3653100" cy="472500"/>
          </a:xfrm>
          <a:prstGeom prst="roundRect">
            <a:avLst>
              <a:gd fmla="val 17752" name="adj"/>
            </a:avLst>
          </a:prstGeom>
          <a:solidFill>
            <a:srgbClr val="D9EAD3"/>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Roboto"/>
                <a:ea typeface="Roboto"/>
                <a:cs typeface="Roboto"/>
                <a:sym typeface="Roboto"/>
              </a:rPr>
              <a:t>Test 1: Carbon Fiber</a:t>
            </a:r>
            <a:endParaRPr b="1" sz="1500">
              <a:latin typeface="Roboto"/>
              <a:ea typeface="Roboto"/>
              <a:cs typeface="Roboto"/>
              <a:sym typeface="Roboto"/>
            </a:endParaRPr>
          </a:p>
        </p:txBody>
      </p:sp>
      <p:sp>
        <p:nvSpPr>
          <p:cNvPr id="575" name="Google Shape;575;p55"/>
          <p:cNvSpPr/>
          <p:nvPr/>
        </p:nvSpPr>
        <p:spPr>
          <a:xfrm>
            <a:off x="4086350" y="1578425"/>
            <a:ext cx="4746000" cy="3412500"/>
          </a:xfrm>
          <a:prstGeom prst="roundRect">
            <a:avLst>
              <a:gd fmla="val 4941"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Roboto"/>
                <a:ea typeface="Roboto"/>
                <a:cs typeface="Roboto"/>
                <a:sym typeface="Roboto"/>
              </a:rPr>
              <a:t>Signal Strength Test</a:t>
            </a:r>
            <a:endParaRPr u="sng">
              <a:latin typeface="Roboto"/>
              <a:ea typeface="Roboto"/>
              <a:cs typeface="Roboto"/>
              <a:sym typeface="Roboto"/>
            </a:endParaRPr>
          </a:p>
        </p:txBody>
      </p:sp>
      <p:graphicFrame>
        <p:nvGraphicFramePr>
          <p:cNvPr id="576" name="Google Shape;576;p55"/>
          <p:cNvGraphicFramePr/>
          <p:nvPr/>
        </p:nvGraphicFramePr>
        <p:xfrm>
          <a:off x="444388" y="2206850"/>
          <a:ext cx="3000000" cy="3000000"/>
        </p:xfrm>
        <a:graphic>
          <a:graphicData uri="http://schemas.openxmlformats.org/drawingml/2006/table">
            <a:tbl>
              <a:tblPr>
                <a:noFill/>
                <a:tableStyleId>{D7753A43-09F4-418D-AC1A-8B91C7D89F56}</a:tableStyleId>
              </a:tblPr>
              <a:tblGrid>
                <a:gridCol w="1949800"/>
                <a:gridCol w="1007525"/>
              </a:tblGrid>
              <a:tr h="396250">
                <a:tc>
                  <a:txBody>
                    <a:bodyPr/>
                    <a:lstStyle/>
                    <a:p>
                      <a:pPr indent="0" lvl="0" marL="0" rtl="0" algn="l">
                        <a:spcBef>
                          <a:spcPts val="0"/>
                        </a:spcBef>
                        <a:spcAft>
                          <a:spcPts val="0"/>
                        </a:spcAft>
                        <a:buNone/>
                      </a:pPr>
                      <a:r>
                        <a:rPr lang="en"/>
                        <a:t>Message Length</a:t>
                      </a:r>
                      <a:endParaRPr/>
                    </a:p>
                  </a:txBody>
                  <a:tcPr marT="91425" marB="91425" marR="91425" marL="91425"/>
                </a:tc>
                <a:tc>
                  <a:txBody>
                    <a:bodyPr/>
                    <a:lstStyle/>
                    <a:p>
                      <a:pPr indent="0" lvl="0" marL="0" rtl="0" algn="l">
                        <a:spcBef>
                          <a:spcPts val="0"/>
                        </a:spcBef>
                        <a:spcAft>
                          <a:spcPts val="0"/>
                        </a:spcAft>
                        <a:buNone/>
                      </a:pPr>
                      <a:r>
                        <a:rPr lang="en"/>
                        <a:t>42 bytes</a:t>
                      </a:r>
                      <a:endParaRPr/>
                    </a:p>
                  </a:txBody>
                  <a:tcPr marT="91425" marB="91425" marR="91425" marL="91425"/>
                </a:tc>
              </a:tr>
              <a:tr h="396250">
                <a:tc>
                  <a:txBody>
                    <a:bodyPr/>
                    <a:lstStyle/>
                    <a:p>
                      <a:pPr indent="0" lvl="0" marL="0" rtl="0" algn="l">
                        <a:spcBef>
                          <a:spcPts val="0"/>
                        </a:spcBef>
                        <a:spcAft>
                          <a:spcPts val="0"/>
                        </a:spcAft>
                        <a:buNone/>
                      </a:pPr>
                      <a:r>
                        <a:rPr lang="en"/>
                        <a:t>Signal Strength</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r>
              <a:tr h="396250">
                <a:tc>
                  <a:txBody>
                    <a:bodyPr/>
                    <a:lstStyle/>
                    <a:p>
                      <a:pPr indent="0" lvl="0" marL="0" rtl="0" algn="l">
                        <a:spcBef>
                          <a:spcPts val="0"/>
                        </a:spcBef>
                        <a:spcAft>
                          <a:spcPts val="0"/>
                        </a:spcAft>
                        <a:buNone/>
                      </a:pPr>
                      <a:r>
                        <a:rPr lang="en"/>
                        <a:t>Transmission Time</a:t>
                      </a:r>
                      <a:endParaRPr/>
                    </a:p>
                  </a:txBody>
                  <a:tcPr marT="91425" marB="91425" marR="91425" marL="91425"/>
                </a:tc>
                <a:tc>
                  <a:txBody>
                    <a:bodyPr/>
                    <a:lstStyle/>
                    <a:p>
                      <a:pPr indent="0" lvl="0" marL="0" rtl="0" algn="l">
                        <a:spcBef>
                          <a:spcPts val="0"/>
                        </a:spcBef>
                        <a:spcAft>
                          <a:spcPts val="0"/>
                        </a:spcAft>
                        <a:buNone/>
                      </a:pPr>
                      <a:r>
                        <a:rPr lang="en"/>
                        <a:t>26.7 s</a:t>
                      </a:r>
                      <a:endParaRPr/>
                    </a:p>
                  </a:txBody>
                  <a:tcPr marT="91425" marB="91425" marR="91425" marL="91425"/>
                </a:tc>
              </a:tr>
            </a:tbl>
          </a:graphicData>
        </a:graphic>
      </p:graphicFrame>
      <p:pic>
        <p:nvPicPr>
          <p:cNvPr id="577" name="Google Shape;577;p55"/>
          <p:cNvPicPr preferRelativeResize="0"/>
          <p:nvPr/>
        </p:nvPicPr>
        <p:blipFill rotWithShape="1">
          <a:blip r:embed="rId3">
            <a:alphaModFix/>
          </a:blip>
          <a:srcRect b="0" l="0" r="0" t="5758"/>
          <a:stretch/>
        </p:blipFill>
        <p:spPr>
          <a:xfrm>
            <a:off x="4406138" y="1964750"/>
            <a:ext cx="4106426" cy="29025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5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Completed Tests: Communications Test </a:t>
            </a:r>
            <a:endParaRPr/>
          </a:p>
        </p:txBody>
      </p:sp>
      <p:sp>
        <p:nvSpPr>
          <p:cNvPr id="583" name="Google Shape;583;p56"/>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584" name="Google Shape;584;p56"/>
          <p:cNvSpPr/>
          <p:nvPr/>
        </p:nvSpPr>
        <p:spPr>
          <a:xfrm>
            <a:off x="311700" y="1578425"/>
            <a:ext cx="3427500" cy="3412500"/>
          </a:xfrm>
          <a:prstGeom prst="roundRect">
            <a:avLst>
              <a:gd fmla="val 4941"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Roboto"/>
                <a:ea typeface="Roboto"/>
                <a:cs typeface="Roboto"/>
                <a:sym typeface="Roboto"/>
              </a:rPr>
              <a:t>Message Transmission Test</a:t>
            </a:r>
            <a:endParaRPr u="sng">
              <a:latin typeface="Roboto"/>
              <a:ea typeface="Roboto"/>
              <a:cs typeface="Roboto"/>
              <a:sym typeface="Roboto"/>
            </a:endParaRPr>
          </a:p>
        </p:txBody>
      </p:sp>
      <p:sp>
        <p:nvSpPr>
          <p:cNvPr id="585" name="Google Shape;585;p56"/>
          <p:cNvSpPr/>
          <p:nvPr/>
        </p:nvSpPr>
        <p:spPr>
          <a:xfrm>
            <a:off x="311700" y="973175"/>
            <a:ext cx="3653100" cy="472500"/>
          </a:xfrm>
          <a:prstGeom prst="roundRect">
            <a:avLst>
              <a:gd fmla="val 17752" name="adj"/>
            </a:avLst>
          </a:prstGeom>
          <a:solidFill>
            <a:srgbClr val="D9EAD3"/>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Roboto"/>
                <a:ea typeface="Roboto"/>
                <a:cs typeface="Roboto"/>
                <a:sym typeface="Roboto"/>
              </a:rPr>
              <a:t>Test 1: Insulation &amp; Polycarbonate</a:t>
            </a:r>
            <a:endParaRPr b="1" sz="1500">
              <a:latin typeface="Roboto"/>
              <a:ea typeface="Roboto"/>
              <a:cs typeface="Roboto"/>
              <a:sym typeface="Roboto"/>
            </a:endParaRPr>
          </a:p>
        </p:txBody>
      </p:sp>
      <p:sp>
        <p:nvSpPr>
          <p:cNvPr id="586" name="Google Shape;586;p56"/>
          <p:cNvSpPr/>
          <p:nvPr/>
        </p:nvSpPr>
        <p:spPr>
          <a:xfrm>
            <a:off x="4086350" y="1578425"/>
            <a:ext cx="4746000" cy="3412500"/>
          </a:xfrm>
          <a:prstGeom prst="roundRect">
            <a:avLst>
              <a:gd fmla="val 4941"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Roboto"/>
                <a:ea typeface="Roboto"/>
                <a:cs typeface="Roboto"/>
                <a:sym typeface="Roboto"/>
              </a:rPr>
              <a:t>Signal Strength Test</a:t>
            </a:r>
            <a:endParaRPr u="sng">
              <a:latin typeface="Roboto"/>
              <a:ea typeface="Roboto"/>
              <a:cs typeface="Roboto"/>
              <a:sym typeface="Roboto"/>
            </a:endParaRPr>
          </a:p>
        </p:txBody>
      </p:sp>
      <p:graphicFrame>
        <p:nvGraphicFramePr>
          <p:cNvPr id="587" name="Google Shape;587;p56"/>
          <p:cNvGraphicFramePr/>
          <p:nvPr/>
        </p:nvGraphicFramePr>
        <p:xfrm>
          <a:off x="444388" y="2206850"/>
          <a:ext cx="3000000" cy="3000000"/>
        </p:xfrm>
        <a:graphic>
          <a:graphicData uri="http://schemas.openxmlformats.org/drawingml/2006/table">
            <a:tbl>
              <a:tblPr>
                <a:noFill/>
                <a:tableStyleId>{D7753A43-09F4-418D-AC1A-8B91C7D89F56}</a:tableStyleId>
              </a:tblPr>
              <a:tblGrid>
                <a:gridCol w="1949800"/>
                <a:gridCol w="1007525"/>
              </a:tblGrid>
              <a:tr h="396250">
                <a:tc>
                  <a:txBody>
                    <a:bodyPr/>
                    <a:lstStyle/>
                    <a:p>
                      <a:pPr indent="0" lvl="0" marL="0" rtl="0" algn="l">
                        <a:spcBef>
                          <a:spcPts val="0"/>
                        </a:spcBef>
                        <a:spcAft>
                          <a:spcPts val="0"/>
                        </a:spcAft>
                        <a:buNone/>
                      </a:pPr>
                      <a:r>
                        <a:rPr lang="en"/>
                        <a:t>Message Length</a:t>
                      </a:r>
                      <a:endParaRPr/>
                    </a:p>
                  </a:txBody>
                  <a:tcPr marT="91425" marB="91425" marR="91425" marL="91425"/>
                </a:tc>
                <a:tc>
                  <a:txBody>
                    <a:bodyPr/>
                    <a:lstStyle/>
                    <a:p>
                      <a:pPr indent="0" lvl="0" marL="0" rtl="0" algn="l">
                        <a:spcBef>
                          <a:spcPts val="0"/>
                        </a:spcBef>
                        <a:spcAft>
                          <a:spcPts val="0"/>
                        </a:spcAft>
                        <a:buNone/>
                      </a:pPr>
                      <a:r>
                        <a:rPr lang="en"/>
                        <a:t>42 bytes</a:t>
                      </a:r>
                      <a:endParaRPr/>
                    </a:p>
                  </a:txBody>
                  <a:tcPr marT="91425" marB="91425" marR="91425" marL="91425"/>
                </a:tc>
              </a:tr>
              <a:tr h="396250">
                <a:tc>
                  <a:txBody>
                    <a:bodyPr/>
                    <a:lstStyle/>
                    <a:p>
                      <a:pPr indent="0" lvl="0" marL="0" rtl="0" algn="l">
                        <a:spcBef>
                          <a:spcPts val="0"/>
                        </a:spcBef>
                        <a:spcAft>
                          <a:spcPts val="0"/>
                        </a:spcAft>
                        <a:buNone/>
                      </a:pPr>
                      <a:r>
                        <a:rPr lang="en"/>
                        <a:t>Signal Strength</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r>
              <a:tr h="396250">
                <a:tc>
                  <a:txBody>
                    <a:bodyPr/>
                    <a:lstStyle/>
                    <a:p>
                      <a:pPr indent="0" lvl="0" marL="0" rtl="0" algn="l">
                        <a:spcBef>
                          <a:spcPts val="0"/>
                        </a:spcBef>
                        <a:spcAft>
                          <a:spcPts val="0"/>
                        </a:spcAft>
                        <a:buNone/>
                      </a:pPr>
                      <a:r>
                        <a:rPr lang="en"/>
                        <a:t>Transmission Time</a:t>
                      </a:r>
                      <a:endParaRPr/>
                    </a:p>
                  </a:txBody>
                  <a:tcPr marT="91425" marB="91425" marR="91425" marL="91425"/>
                </a:tc>
                <a:tc>
                  <a:txBody>
                    <a:bodyPr/>
                    <a:lstStyle/>
                    <a:p>
                      <a:pPr indent="0" lvl="0" marL="0" rtl="0" algn="l">
                        <a:spcBef>
                          <a:spcPts val="0"/>
                        </a:spcBef>
                        <a:spcAft>
                          <a:spcPts val="0"/>
                        </a:spcAft>
                        <a:buNone/>
                      </a:pPr>
                      <a:r>
                        <a:rPr lang="en"/>
                        <a:t>33.5 s</a:t>
                      </a:r>
                      <a:endParaRPr/>
                    </a:p>
                  </a:txBody>
                  <a:tcPr marT="91425" marB="91425" marR="91425" marL="91425"/>
                </a:tc>
              </a:tr>
            </a:tbl>
          </a:graphicData>
        </a:graphic>
      </p:graphicFrame>
      <p:pic>
        <p:nvPicPr>
          <p:cNvPr id="588" name="Google Shape;588;p56"/>
          <p:cNvPicPr preferRelativeResize="0"/>
          <p:nvPr/>
        </p:nvPicPr>
        <p:blipFill rotWithShape="1">
          <a:blip r:embed="rId3">
            <a:alphaModFix/>
          </a:blip>
          <a:srcRect b="0" l="0" r="0" t="4342"/>
          <a:stretch/>
        </p:blipFill>
        <p:spPr>
          <a:xfrm>
            <a:off x="4456128" y="2001975"/>
            <a:ext cx="4006435" cy="2874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57"/>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Current Test Status</a:t>
            </a:r>
            <a:endParaRPr/>
          </a:p>
        </p:txBody>
      </p:sp>
      <p:graphicFrame>
        <p:nvGraphicFramePr>
          <p:cNvPr id="594" name="Google Shape;594;p57"/>
          <p:cNvGraphicFramePr/>
          <p:nvPr/>
        </p:nvGraphicFramePr>
        <p:xfrm>
          <a:off x="221925" y="1169725"/>
          <a:ext cx="3000000" cy="3000000"/>
        </p:xfrm>
        <a:graphic>
          <a:graphicData uri="http://schemas.openxmlformats.org/drawingml/2006/table">
            <a:tbl>
              <a:tblPr>
                <a:noFill/>
                <a:tableStyleId>{D7753A43-09F4-418D-AC1A-8B91C7D89F56}</a:tableStyleId>
              </a:tblPr>
              <a:tblGrid>
                <a:gridCol w="2808800"/>
                <a:gridCol w="2110700"/>
                <a:gridCol w="2969175"/>
                <a:gridCol w="812275"/>
              </a:tblGrid>
              <a:tr h="396200">
                <a:tc>
                  <a:txBody>
                    <a:bodyPr/>
                    <a:lstStyle/>
                    <a:p>
                      <a:pPr indent="0" lvl="0" marL="0" rtl="0" algn="ctr">
                        <a:spcBef>
                          <a:spcPts val="0"/>
                        </a:spcBef>
                        <a:spcAft>
                          <a:spcPts val="0"/>
                        </a:spcAft>
                        <a:buNone/>
                      </a:pPr>
                      <a:r>
                        <a:rPr b="1" lang="en">
                          <a:solidFill>
                            <a:srgbClr val="FFFFFF"/>
                          </a:solidFill>
                        </a:rPr>
                        <a:t>Test Conducted</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a:solidFill>
                            <a:schemeClr val="lt1"/>
                          </a:solidFill>
                        </a:rPr>
                        <a:t>Validated/</a:t>
                      </a:r>
                      <a:r>
                        <a:rPr b="1" lang="en">
                          <a:solidFill>
                            <a:schemeClr val="lt1"/>
                          </a:solidFill>
                        </a:rPr>
                        <a:t>Verified:</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a:solidFill>
                            <a:srgbClr val="FFFFFF"/>
                          </a:solidFill>
                        </a:rPr>
                        <a:t>Risks Reduced</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a:solidFill>
                            <a:srgbClr val="FFFFFF"/>
                          </a:solidFill>
                        </a:rPr>
                        <a:t>Pass?</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806550">
                <a:tc>
                  <a:txBody>
                    <a:bodyPr/>
                    <a:lstStyle/>
                    <a:p>
                      <a:pPr indent="0" lvl="0" marL="0" rtl="0" algn="l">
                        <a:spcBef>
                          <a:spcPts val="0"/>
                        </a:spcBef>
                        <a:spcAft>
                          <a:spcPts val="0"/>
                        </a:spcAft>
                        <a:buNone/>
                      </a:pPr>
                      <a:r>
                        <a:rPr lang="en" sz="1100">
                          <a:solidFill>
                            <a:srgbClr val="CCCCCC"/>
                          </a:solidFill>
                        </a:rPr>
                        <a:t>Yielding Strength Test (Break Chords)</a:t>
                      </a:r>
                      <a:endParaRPr sz="11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CCCCCC"/>
                          </a:solidFill>
                        </a:rPr>
                        <a:t>Strength of break chords, ability to sustain a loading force, satisfy FAA requirements</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85750" lvl="0" marL="457200" rtl="0" algn="l">
                        <a:spcBef>
                          <a:spcPts val="0"/>
                        </a:spcBef>
                        <a:spcAft>
                          <a:spcPts val="0"/>
                        </a:spcAft>
                        <a:buClr>
                          <a:srgbClr val="CCCCCC"/>
                        </a:buClr>
                        <a:buSzPts val="900"/>
                        <a:buChar char="●"/>
                      </a:pPr>
                      <a:r>
                        <a:rPr lang="en" sz="1100">
                          <a:solidFill>
                            <a:srgbClr val="CCCCCC"/>
                          </a:solidFill>
                        </a:rPr>
                        <a:t>FAA requirement </a:t>
                      </a:r>
                      <a:r>
                        <a:rPr lang="en" sz="1100">
                          <a:solidFill>
                            <a:srgbClr val="CCCCCC"/>
                          </a:solidFill>
                        </a:rPr>
                        <a:t>satisfaction</a:t>
                      </a:r>
                      <a:r>
                        <a:rPr lang="en" sz="1100">
                          <a:solidFill>
                            <a:srgbClr val="CCCCCC"/>
                          </a:solidFill>
                        </a:rPr>
                        <a:t> </a:t>
                      </a:r>
                      <a:endParaRPr sz="1100">
                        <a:solidFill>
                          <a:srgbClr val="CCCCCC"/>
                        </a:solidFill>
                      </a:endParaRPr>
                    </a:p>
                    <a:p>
                      <a:pPr indent="-285750" lvl="0" marL="457200" rtl="0" algn="l">
                        <a:spcBef>
                          <a:spcPts val="0"/>
                        </a:spcBef>
                        <a:spcAft>
                          <a:spcPts val="0"/>
                        </a:spcAft>
                        <a:buClr>
                          <a:srgbClr val="CCCCCC"/>
                        </a:buClr>
                        <a:buSzPts val="900"/>
                        <a:buChar char="●"/>
                      </a:pPr>
                      <a:r>
                        <a:rPr lang="en" sz="1100">
                          <a:solidFill>
                            <a:srgbClr val="CCCCCC"/>
                          </a:solidFill>
                        </a:rPr>
                        <a:t>Twisting and lateral mitigation </a:t>
                      </a:r>
                      <a:endParaRPr sz="1100">
                        <a:solidFill>
                          <a:srgbClr val="CCCCCC"/>
                        </a:solidFill>
                      </a:endParaRPr>
                    </a:p>
                    <a:p>
                      <a:pPr indent="-285750" lvl="0" marL="457200" rtl="0" algn="l">
                        <a:spcBef>
                          <a:spcPts val="0"/>
                        </a:spcBef>
                        <a:spcAft>
                          <a:spcPts val="0"/>
                        </a:spcAft>
                        <a:buClr>
                          <a:srgbClr val="CCCCCC"/>
                        </a:buClr>
                        <a:buSzPts val="900"/>
                        <a:buChar char="●"/>
                      </a:pPr>
                      <a:r>
                        <a:rPr lang="en" sz="1100">
                          <a:solidFill>
                            <a:srgbClr val="CCCCCC"/>
                          </a:solidFill>
                        </a:rPr>
                        <a:t>Materials risk reduced - already </a:t>
                      </a:r>
                      <a:r>
                        <a:rPr lang="en" sz="1100">
                          <a:solidFill>
                            <a:srgbClr val="CCCCCC"/>
                          </a:solidFill>
                        </a:rPr>
                        <a:t>acquired</a:t>
                      </a:r>
                      <a:endParaRPr sz="11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300">
                          <a:solidFill>
                            <a:srgbClr val="CCCCCC"/>
                          </a:solidFill>
                        </a:rPr>
                        <a:t>Yes</a:t>
                      </a:r>
                      <a:endParaRPr b="1" sz="13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432850">
                <a:tc>
                  <a:txBody>
                    <a:bodyPr/>
                    <a:lstStyle/>
                    <a:p>
                      <a:pPr indent="0" lvl="0" marL="0" rtl="0" algn="l">
                        <a:spcBef>
                          <a:spcPts val="0"/>
                        </a:spcBef>
                        <a:spcAft>
                          <a:spcPts val="0"/>
                        </a:spcAft>
                        <a:buNone/>
                      </a:pPr>
                      <a:r>
                        <a:rPr b="1" lang="en" sz="1200"/>
                        <a:t>Communications Test</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t>Ability to send and receive messages.</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85750" lvl="0" marL="457200" rtl="0" algn="l">
                        <a:spcBef>
                          <a:spcPts val="0"/>
                        </a:spcBef>
                        <a:spcAft>
                          <a:spcPts val="0"/>
                        </a:spcAft>
                        <a:buSzPts val="900"/>
                        <a:buChar char="●"/>
                      </a:pPr>
                      <a:r>
                        <a:rPr b="1" lang="en" sz="1100"/>
                        <a:t>Communication error</a:t>
                      </a:r>
                      <a:endParaRPr b="1" sz="1100"/>
                    </a:p>
                    <a:p>
                      <a:pPr indent="-285750" lvl="0" marL="457200" rtl="0" algn="l">
                        <a:spcBef>
                          <a:spcPts val="0"/>
                        </a:spcBef>
                        <a:spcAft>
                          <a:spcPts val="0"/>
                        </a:spcAft>
                        <a:buSzPts val="900"/>
                        <a:buChar char="●"/>
                      </a:pPr>
                      <a:r>
                        <a:rPr b="1" lang="en" sz="1100"/>
                        <a:t>Loss of contact</a:t>
                      </a:r>
                      <a:endParaRPr b="1" sz="1100"/>
                    </a:p>
                    <a:p>
                      <a:pPr indent="-285750" lvl="0" marL="457200" rtl="0" algn="l">
                        <a:spcBef>
                          <a:spcPts val="0"/>
                        </a:spcBef>
                        <a:spcAft>
                          <a:spcPts val="0"/>
                        </a:spcAft>
                        <a:buSzPts val="900"/>
                        <a:buChar char="●"/>
                      </a:pPr>
                      <a:r>
                        <a:rPr b="1" lang="en" sz="1100"/>
                        <a:t>Flight plan mode failure</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300"/>
                        <a:t>Yes</a:t>
                      </a:r>
                      <a:endParaRPr b="1" sz="13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bl>
          </a:graphicData>
        </a:graphic>
      </p:graphicFrame>
      <p:sp>
        <p:nvSpPr>
          <p:cNvPr id="595" name="Google Shape;595;p57"/>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58"/>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601" name="Google Shape;601;p58"/>
          <p:cNvCxnSpPr/>
          <p:nvPr/>
        </p:nvCxnSpPr>
        <p:spPr>
          <a:xfrm>
            <a:off x="3649325" y="2970200"/>
            <a:ext cx="1143600" cy="0"/>
          </a:xfrm>
          <a:prstGeom prst="straightConnector1">
            <a:avLst/>
          </a:prstGeom>
          <a:noFill/>
          <a:ln cap="flat" cmpd="sng" w="19050">
            <a:solidFill>
              <a:srgbClr val="93C47D"/>
            </a:solidFill>
            <a:prstDash val="solid"/>
            <a:round/>
            <a:headEnd len="sm" w="sm" type="none"/>
            <a:tailEnd len="sm" w="sm" type="none"/>
          </a:ln>
        </p:spPr>
      </p:cxnSp>
      <p:sp>
        <p:nvSpPr>
          <p:cNvPr id="602" name="Google Shape;602;p58"/>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Upcoming</a:t>
            </a:r>
            <a:r>
              <a:rPr lang="en" sz="6000"/>
              <a:t> Tests</a:t>
            </a:r>
            <a:endParaRPr sz="60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5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Cold Chamber Test</a:t>
            </a:r>
            <a:r>
              <a:rPr lang="en"/>
              <a:t> </a:t>
            </a:r>
            <a:r>
              <a:rPr lang="en" sz="2300"/>
              <a:t>(verification)</a:t>
            </a:r>
            <a:endParaRPr/>
          </a:p>
        </p:txBody>
      </p:sp>
      <p:sp>
        <p:nvSpPr>
          <p:cNvPr id="608" name="Google Shape;608;p59"/>
          <p:cNvSpPr/>
          <p:nvPr/>
        </p:nvSpPr>
        <p:spPr>
          <a:xfrm>
            <a:off x="232275" y="963500"/>
            <a:ext cx="8660700" cy="538800"/>
          </a:xfrm>
          <a:prstGeom prst="roundRect">
            <a:avLst>
              <a:gd fmla="val 16667" name="adj"/>
            </a:avLst>
          </a:prstGeom>
          <a:solidFill>
            <a:srgbClr val="D9EAD3"/>
          </a:solid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p>
          <a:p>
            <a:pPr indent="0" lvl="0" marL="0" rtl="0" algn="ctr">
              <a:spcBef>
                <a:spcPts val="0"/>
              </a:spcBef>
              <a:spcAft>
                <a:spcPts val="0"/>
              </a:spcAft>
              <a:buNone/>
            </a:pPr>
            <a:r>
              <a:rPr b="1" lang="en" sz="1200"/>
              <a:t>DR 3.2: BACCHUS shall operate at standard temperatures present from sea-level to stratospheric altitudes, for a range around 40°C to -55°C</a:t>
            </a:r>
            <a:endParaRPr b="1" sz="1200"/>
          </a:p>
          <a:p>
            <a:pPr indent="0" lvl="0" marL="0" rtl="0" algn="ctr">
              <a:spcBef>
                <a:spcPts val="0"/>
              </a:spcBef>
              <a:spcAft>
                <a:spcPts val="0"/>
              </a:spcAft>
              <a:buNone/>
            </a:pPr>
            <a:r>
              <a:t/>
            </a:r>
            <a:endParaRPr b="1" sz="1200"/>
          </a:p>
        </p:txBody>
      </p:sp>
      <p:grpSp>
        <p:nvGrpSpPr>
          <p:cNvPr id="609" name="Google Shape;609;p59"/>
          <p:cNvGrpSpPr/>
          <p:nvPr/>
        </p:nvGrpSpPr>
        <p:grpSpPr>
          <a:xfrm>
            <a:off x="7660546" y="4367419"/>
            <a:ext cx="1277983" cy="623680"/>
            <a:chOff x="7488175" y="1052024"/>
            <a:chExt cx="806400" cy="482425"/>
          </a:xfrm>
        </p:grpSpPr>
        <p:sp>
          <p:nvSpPr>
            <p:cNvPr id="610" name="Google Shape;610;p59"/>
            <p:cNvSpPr/>
            <p:nvPr/>
          </p:nvSpPr>
          <p:spPr>
            <a:xfrm>
              <a:off x="7488175" y="1052024"/>
              <a:ext cx="806400" cy="242100"/>
            </a:xfrm>
            <a:prstGeom prst="rect">
              <a:avLst/>
            </a:prstGeom>
            <a:solidFill>
              <a:srgbClr val="B7B7B7"/>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t>Deadline: 2/21</a:t>
              </a:r>
              <a:endParaRPr b="1" sz="1100"/>
            </a:p>
          </p:txBody>
        </p:sp>
        <p:sp>
          <p:nvSpPr>
            <p:cNvPr id="611" name="Google Shape;611;p59"/>
            <p:cNvSpPr/>
            <p:nvPr/>
          </p:nvSpPr>
          <p:spPr>
            <a:xfrm>
              <a:off x="7488175" y="1292350"/>
              <a:ext cx="806400" cy="242100"/>
            </a:xfrm>
            <a:prstGeom prst="rect">
              <a:avLst/>
            </a:prstGeom>
            <a:solidFill>
              <a:srgbClr val="FFE599"/>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t>Planning/Set-up</a:t>
              </a:r>
              <a:endParaRPr b="1" sz="1100"/>
            </a:p>
          </p:txBody>
        </p:sp>
      </p:grpSp>
      <p:sp>
        <p:nvSpPr>
          <p:cNvPr id="612" name="Google Shape;612;p59"/>
          <p:cNvSpPr txBox="1"/>
          <p:nvPr/>
        </p:nvSpPr>
        <p:spPr>
          <a:xfrm>
            <a:off x="232275" y="1547125"/>
            <a:ext cx="5273400" cy="46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Rationale/Motivation</a:t>
            </a:r>
            <a:r>
              <a:rPr b="1" lang="en" sz="1200">
                <a:latin typeface="Roboto"/>
                <a:ea typeface="Roboto"/>
                <a:cs typeface="Roboto"/>
                <a:sym typeface="Roboto"/>
              </a:rPr>
              <a:t>:</a:t>
            </a:r>
            <a:endParaRPr b="1" sz="1200">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To show the effect of the cold environment on the hopper system </a:t>
            </a:r>
            <a:endParaRPr sz="1100">
              <a:highlight>
                <a:schemeClr val="lt1"/>
              </a:highlight>
              <a:latin typeface="Roboto"/>
              <a:ea typeface="Roboto"/>
              <a:cs typeface="Roboto"/>
              <a:sym typeface="Roboto"/>
            </a:endParaRPr>
          </a:p>
          <a:p>
            <a:pPr indent="0" lvl="0" marL="457200" rtl="0" algn="l">
              <a:spcBef>
                <a:spcPts val="0"/>
              </a:spcBef>
              <a:spcAft>
                <a:spcPts val="0"/>
              </a:spcAft>
              <a:buNone/>
            </a:pPr>
            <a:r>
              <a:rPr lang="en" sz="1100">
                <a:highlight>
                  <a:schemeClr val="lt1"/>
                </a:highlight>
                <a:latin typeface="Roboto"/>
                <a:ea typeface="Roboto"/>
                <a:cs typeface="Roboto"/>
                <a:sym typeface="Roboto"/>
              </a:rPr>
              <a:t>(ascent) and valve/motor (descent).</a:t>
            </a:r>
            <a:endParaRPr sz="1100">
              <a:highlight>
                <a:schemeClr val="lt1"/>
              </a:highlight>
              <a:latin typeface="Roboto"/>
              <a:ea typeface="Roboto"/>
              <a:cs typeface="Roboto"/>
              <a:sym typeface="Roboto"/>
            </a:endParaRPr>
          </a:p>
          <a:p>
            <a:pPr indent="0" lvl="0" marL="0" rtl="0" algn="l">
              <a:lnSpc>
                <a:spcPct val="75000"/>
              </a:lnSpc>
              <a:spcBef>
                <a:spcPts val="0"/>
              </a:spcBef>
              <a:spcAft>
                <a:spcPts val="0"/>
              </a:spcAft>
              <a:buNone/>
            </a:pPr>
            <a:r>
              <a:t/>
            </a:r>
            <a:endParaRPr sz="1100">
              <a:highlight>
                <a:schemeClr val="lt1"/>
              </a:highlight>
              <a:latin typeface="Roboto"/>
              <a:ea typeface="Roboto"/>
              <a:cs typeface="Roboto"/>
              <a:sym typeface="Roboto"/>
            </a:endParaRPr>
          </a:p>
          <a:p>
            <a:pPr indent="0" lvl="0" marL="0" rtl="0" algn="l">
              <a:spcBef>
                <a:spcPts val="0"/>
              </a:spcBef>
              <a:spcAft>
                <a:spcPts val="0"/>
              </a:spcAft>
              <a:buNone/>
            </a:pPr>
            <a:r>
              <a:rPr b="1" lang="en" sz="1200" u="sng">
                <a:highlight>
                  <a:schemeClr val="lt1"/>
                </a:highlight>
                <a:latin typeface="Roboto"/>
                <a:ea typeface="Roboto"/>
                <a:cs typeface="Roboto"/>
                <a:sym typeface="Roboto"/>
              </a:rPr>
              <a:t>Procedure</a:t>
            </a:r>
            <a:r>
              <a:rPr b="1" lang="en" sz="1200">
                <a:highlight>
                  <a:schemeClr val="lt1"/>
                </a:highlight>
                <a:latin typeface="Roboto"/>
                <a:ea typeface="Roboto"/>
                <a:cs typeface="Roboto"/>
                <a:sym typeface="Roboto"/>
              </a:rPr>
              <a:t>:</a:t>
            </a:r>
            <a:endParaRPr b="1" sz="12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Run cold chamber at a </a:t>
            </a:r>
            <a:r>
              <a:rPr b="1" lang="en" sz="1100">
                <a:highlight>
                  <a:schemeClr val="lt1"/>
                </a:highlight>
                <a:latin typeface="Roboto"/>
                <a:ea typeface="Roboto"/>
                <a:cs typeface="Roboto"/>
                <a:sym typeface="Roboto"/>
              </a:rPr>
              <a:t>constant temperature </a:t>
            </a:r>
            <a:r>
              <a:rPr lang="en" sz="1100">
                <a:highlight>
                  <a:schemeClr val="lt1"/>
                </a:highlight>
                <a:latin typeface="Roboto"/>
                <a:ea typeface="Roboto"/>
                <a:cs typeface="Roboto"/>
                <a:sym typeface="Roboto"/>
              </a:rPr>
              <a:t>and motor at a </a:t>
            </a:r>
            <a:endParaRPr sz="1100">
              <a:highlight>
                <a:schemeClr val="lt1"/>
              </a:highlight>
              <a:latin typeface="Roboto"/>
              <a:ea typeface="Roboto"/>
              <a:cs typeface="Roboto"/>
              <a:sym typeface="Roboto"/>
            </a:endParaRPr>
          </a:p>
          <a:p>
            <a:pPr indent="0" lvl="0" marL="457200" rtl="0" algn="l">
              <a:spcBef>
                <a:spcPts val="0"/>
              </a:spcBef>
              <a:spcAft>
                <a:spcPts val="0"/>
              </a:spcAft>
              <a:buNone/>
            </a:pPr>
            <a:r>
              <a:rPr b="1" lang="en" sz="1100">
                <a:highlight>
                  <a:schemeClr val="lt1"/>
                </a:highlight>
                <a:latin typeface="Roboto"/>
                <a:ea typeface="Roboto"/>
                <a:cs typeface="Roboto"/>
                <a:sym typeface="Roboto"/>
              </a:rPr>
              <a:t>constant speed</a:t>
            </a:r>
            <a:r>
              <a:rPr lang="en" sz="1100">
                <a:highlight>
                  <a:schemeClr val="lt1"/>
                </a:highlight>
                <a:latin typeface="Roboto"/>
                <a:ea typeface="Roboto"/>
                <a:cs typeface="Roboto"/>
                <a:sym typeface="Roboto"/>
              </a:rPr>
              <a:t> until steady state is reached.</a:t>
            </a:r>
            <a:endParaRPr b="1" sz="12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Ascent system:</a:t>
            </a:r>
            <a:r>
              <a:rPr lang="en" sz="1000">
                <a:highlight>
                  <a:schemeClr val="lt1"/>
                </a:highlight>
                <a:latin typeface="Roboto"/>
                <a:ea typeface="Roboto"/>
                <a:cs typeface="Roboto"/>
                <a:sym typeface="Roboto"/>
              </a:rPr>
              <a:t> </a:t>
            </a:r>
            <a:r>
              <a:rPr lang="en" sz="1100">
                <a:highlight>
                  <a:schemeClr val="lt1"/>
                </a:highlight>
                <a:latin typeface="Roboto"/>
                <a:ea typeface="Roboto"/>
                <a:cs typeface="Roboto"/>
                <a:sym typeface="Roboto"/>
              </a:rPr>
              <a:t>Run </a:t>
            </a:r>
            <a:r>
              <a:rPr b="1" lang="en" sz="1100">
                <a:highlight>
                  <a:schemeClr val="lt1"/>
                </a:highlight>
                <a:latin typeface="Roboto"/>
                <a:ea typeface="Roboto"/>
                <a:cs typeface="Roboto"/>
                <a:sym typeface="Roboto"/>
              </a:rPr>
              <a:t>hopper system</a:t>
            </a:r>
            <a:r>
              <a:rPr lang="en" sz="1100">
                <a:highlight>
                  <a:schemeClr val="lt1"/>
                </a:highlight>
                <a:latin typeface="Roboto"/>
                <a:ea typeface="Roboto"/>
                <a:cs typeface="Roboto"/>
                <a:sym typeface="Roboto"/>
              </a:rPr>
              <a:t> to ensure BB’s do not freeze.</a:t>
            </a:r>
            <a:endParaRPr sz="11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Descent system:</a:t>
            </a:r>
            <a:r>
              <a:rPr lang="en" sz="1100">
                <a:highlight>
                  <a:schemeClr val="lt1"/>
                </a:highlight>
                <a:latin typeface="Roboto"/>
                <a:ea typeface="Roboto"/>
                <a:cs typeface="Roboto"/>
                <a:sym typeface="Roboto"/>
              </a:rPr>
              <a:t> </a:t>
            </a:r>
            <a:r>
              <a:rPr lang="en" sz="1100">
                <a:highlight>
                  <a:schemeClr val="lt1"/>
                </a:highlight>
                <a:latin typeface="Roboto"/>
                <a:ea typeface="Roboto"/>
                <a:cs typeface="Roboto"/>
                <a:sym typeface="Roboto"/>
              </a:rPr>
              <a:t>Assemble </a:t>
            </a:r>
            <a:r>
              <a:rPr b="1" lang="en" sz="1100">
                <a:highlight>
                  <a:schemeClr val="lt1"/>
                </a:highlight>
                <a:latin typeface="Roboto"/>
                <a:ea typeface="Roboto"/>
                <a:cs typeface="Roboto"/>
                <a:sym typeface="Roboto"/>
              </a:rPr>
              <a:t>valve</a:t>
            </a:r>
            <a:r>
              <a:rPr lang="en" sz="1100">
                <a:highlight>
                  <a:schemeClr val="lt1"/>
                </a:highlight>
                <a:latin typeface="Roboto"/>
                <a:ea typeface="Roboto"/>
                <a:cs typeface="Roboto"/>
                <a:sym typeface="Roboto"/>
              </a:rPr>
              <a:t> to motor and re-run cold chamber.</a:t>
            </a:r>
            <a:endParaRPr sz="11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Visually monitor current on power supply.</a:t>
            </a:r>
            <a:endParaRPr sz="1100">
              <a:highlight>
                <a:schemeClr val="lt1"/>
              </a:highlight>
              <a:latin typeface="Roboto"/>
              <a:ea typeface="Roboto"/>
              <a:cs typeface="Roboto"/>
              <a:sym typeface="Roboto"/>
            </a:endParaRPr>
          </a:p>
          <a:p>
            <a:pPr indent="0" lvl="0" marL="0" rtl="0" algn="l">
              <a:lnSpc>
                <a:spcPct val="75000"/>
              </a:lnSpc>
              <a:spcBef>
                <a:spcPts val="0"/>
              </a:spcBef>
              <a:spcAft>
                <a:spcPts val="0"/>
              </a:spcAft>
              <a:buNone/>
            </a:pPr>
            <a:r>
              <a:t/>
            </a:r>
            <a:endParaRPr sz="1100">
              <a:highlight>
                <a:schemeClr val="lt1"/>
              </a:highlight>
              <a:latin typeface="Roboto"/>
              <a:ea typeface="Roboto"/>
              <a:cs typeface="Roboto"/>
              <a:sym typeface="Roboto"/>
            </a:endParaRPr>
          </a:p>
          <a:p>
            <a:pPr indent="0" lvl="0" marL="0" rtl="0" algn="l">
              <a:spcBef>
                <a:spcPts val="0"/>
              </a:spcBef>
              <a:spcAft>
                <a:spcPts val="0"/>
              </a:spcAft>
              <a:buNone/>
            </a:pPr>
            <a:r>
              <a:rPr b="1" lang="en" sz="1200" u="sng">
                <a:highlight>
                  <a:schemeClr val="lt1"/>
                </a:highlight>
                <a:latin typeface="Roboto"/>
                <a:ea typeface="Roboto"/>
                <a:cs typeface="Roboto"/>
                <a:sym typeface="Roboto"/>
              </a:rPr>
              <a:t>Measurements</a:t>
            </a:r>
            <a:r>
              <a:rPr b="1" lang="en" sz="1200">
                <a:highlight>
                  <a:schemeClr val="lt1"/>
                </a:highlight>
                <a:latin typeface="Roboto"/>
                <a:ea typeface="Roboto"/>
                <a:cs typeface="Roboto"/>
                <a:sym typeface="Roboto"/>
              </a:rPr>
              <a:t>: </a:t>
            </a:r>
            <a:endParaRPr b="1" sz="12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Ascent system: </a:t>
            </a:r>
            <a:r>
              <a:rPr b="1" lang="en" sz="1100">
                <a:highlight>
                  <a:schemeClr val="lt1"/>
                </a:highlight>
                <a:latin typeface="Roboto"/>
                <a:ea typeface="Roboto"/>
                <a:cs typeface="Roboto"/>
                <a:sym typeface="Roboto"/>
              </a:rPr>
              <a:t>c</a:t>
            </a:r>
            <a:r>
              <a:rPr b="1" lang="en" sz="1100">
                <a:highlight>
                  <a:schemeClr val="lt1"/>
                </a:highlight>
                <a:latin typeface="Roboto"/>
                <a:ea typeface="Roboto"/>
                <a:cs typeface="Roboto"/>
                <a:sym typeface="Roboto"/>
              </a:rPr>
              <a:t>urrent draw</a:t>
            </a:r>
            <a:r>
              <a:rPr lang="en" sz="1100">
                <a:highlight>
                  <a:schemeClr val="lt1"/>
                </a:highlight>
                <a:latin typeface="Roboto"/>
                <a:ea typeface="Roboto"/>
                <a:cs typeface="Roboto"/>
                <a:sym typeface="Roboto"/>
              </a:rPr>
              <a:t>, motor temperature, </a:t>
            </a:r>
            <a:r>
              <a:rPr lang="en" sz="1100">
                <a:highlight>
                  <a:schemeClr val="lt1"/>
                </a:highlight>
                <a:latin typeface="Roboto"/>
                <a:ea typeface="Roboto"/>
                <a:cs typeface="Roboto"/>
                <a:sym typeface="Roboto"/>
              </a:rPr>
              <a:t>chamber temperature.</a:t>
            </a:r>
            <a:endParaRPr sz="11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Descent system: </a:t>
            </a:r>
            <a:r>
              <a:rPr b="1" lang="en" sz="1100">
                <a:highlight>
                  <a:schemeClr val="lt1"/>
                </a:highlight>
                <a:latin typeface="Roboto"/>
                <a:ea typeface="Roboto"/>
                <a:cs typeface="Roboto"/>
                <a:sym typeface="Roboto"/>
              </a:rPr>
              <a:t>motor temperature</a:t>
            </a:r>
            <a:r>
              <a:rPr lang="en" sz="1100">
                <a:highlight>
                  <a:schemeClr val="lt1"/>
                </a:highlight>
                <a:latin typeface="Roboto"/>
                <a:ea typeface="Roboto"/>
                <a:cs typeface="Roboto"/>
                <a:sym typeface="Roboto"/>
              </a:rPr>
              <a:t>, chamber temperature.</a:t>
            </a:r>
            <a:endParaRPr sz="1100">
              <a:highlight>
                <a:schemeClr val="lt1"/>
              </a:highlight>
              <a:latin typeface="Roboto"/>
              <a:ea typeface="Roboto"/>
              <a:cs typeface="Roboto"/>
              <a:sym typeface="Roboto"/>
            </a:endParaRPr>
          </a:p>
          <a:p>
            <a:pPr indent="0" lvl="0" marL="457200" rtl="0" algn="l">
              <a:lnSpc>
                <a:spcPct val="75000"/>
              </a:lnSpc>
              <a:spcBef>
                <a:spcPts val="0"/>
              </a:spcBef>
              <a:spcAft>
                <a:spcPts val="0"/>
              </a:spcAft>
              <a:buNone/>
            </a:pPr>
            <a:r>
              <a:t/>
            </a:r>
            <a:endParaRPr sz="1200">
              <a:highlight>
                <a:schemeClr val="lt1"/>
              </a:highlight>
              <a:latin typeface="Roboto"/>
              <a:ea typeface="Roboto"/>
              <a:cs typeface="Roboto"/>
              <a:sym typeface="Roboto"/>
            </a:endParaRPr>
          </a:p>
          <a:p>
            <a:pPr indent="0" lvl="0" marL="0" rtl="0" algn="l">
              <a:spcBef>
                <a:spcPts val="0"/>
              </a:spcBef>
              <a:spcAft>
                <a:spcPts val="0"/>
              </a:spcAft>
              <a:buNone/>
            </a:pPr>
            <a:r>
              <a:rPr b="1" lang="en" sz="1200" u="sng">
                <a:highlight>
                  <a:schemeClr val="lt1"/>
                </a:highlight>
                <a:latin typeface="Roboto"/>
                <a:ea typeface="Roboto"/>
                <a:cs typeface="Roboto"/>
                <a:sym typeface="Roboto"/>
              </a:rPr>
              <a:t>Pass Criteria</a:t>
            </a:r>
            <a:r>
              <a:rPr b="1" lang="en" sz="1200">
                <a:highlight>
                  <a:schemeClr val="lt1"/>
                </a:highlight>
                <a:latin typeface="Roboto"/>
                <a:ea typeface="Roboto"/>
                <a:cs typeface="Roboto"/>
                <a:sym typeface="Roboto"/>
              </a:rPr>
              <a:t>:</a:t>
            </a:r>
            <a:endParaRPr b="1" sz="12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solidFill>
                  <a:srgbClr val="38761D"/>
                </a:solidFill>
                <a:latin typeface="Roboto"/>
                <a:ea typeface="Roboto"/>
                <a:cs typeface="Roboto"/>
                <a:sym typeface="Roboto"/>
              </a:rPr>
              <a:t>Pass:</a:t>
            </a:r>
            <a:r>
              <a:rPr lang="en" sz="1100">
                <a:solidFill>
                  <a:srgbClr val="6AA84F"/>
                </a:solidFill>
                <a:latin typeface="Roboto"/>
                <a:ea typeface="Roboto"/>
                <a:cs typeface="Roboto"/>
                <a:sym typeface="Roboto"/>
              </a:rPr>
              <a:t> </a:t>
            </a:r>
            <a:r>
              <a:rPr lang="en" sz="1100">
                <a:latin typeface="Roboto"/>
                <a:ea typeface="Roboto"/>
                <a:cs typeface="Roboto"/>
                <a:sym typeface="Roboto"/>
              </a:rPr>
              <a:t>DC motor </a:t>
            </a:r>
            <a:r>
              <a:rPr b="1" lang="en" sz="1100">
                <a:latin typeface="Roboto"/>
                <a:ea typeface="Roboto"/>
                <a:cs typeface="Roboto"/>
                <a:sym typeface="Roboto"/>
              </a:rPr>
              <a:t>spins without interruption</a:t>
            </a:r>
            <a:r>
              <a:rPr lang="en" sz="1100">
                <a:latin typeface="Roboto"/>
                <a:ea typeface="Roboto"/>
                <a:cs typeface="Roboto"/>
                <a:sym typeface="Roboto"/>
              </a:rPr>
              <a:t> while drawing </a:t>
            </a:r>
            <a:r>
              <a:rPr b="1" lang="en" sz="1100">
                <a:latin typeface="Roboto"/>
                <a:ea typeface="Roboto"/>
                <a:cs typeface="Roboto"/>
                <a:sym typeface="Roboto"/>
              </a:rPr>
              <a:t>consistent current.</a:t>
            </a:r>
            <a:r>
              <a:rPr lang="en" sz="1100">
                <a:latin typeface="Roboto"/>
                <a:ea typeface="Roboto"/>
                <a:cs typeface="Roboto"/>
                <a:sym typeface="Roboto"/>
              </a:rPr>
              <a:t> Stepper motor actuates with </a:t>
            </a:r>
            <a:r>
              <a:rPr b="1" lang="en" sz="1100">
                <a:latin typeface="Roboto"/>
                <a:ea typeface="Roboto"/>
                <a:cs typeface="Roboto"/>
                <a:sym typeface="Roboto"/>
              </a:rPr>
              <a:t>precise steps</a:t>
            </a:r>
            <a:r>
              <a:rPr lang="en" sz="1100">
                <a:latin typeface="Roboto"/>
                <a:ea typeface="Roboto"/>
                <a:cs typeface="Roboto"/>
                <a:sym typeface="Roboto"/>
              </a:rPr>
              <a:t> to open or close the valve at required angles.</a:t>
            </a:r>
            <a:endParaRPr sz="1100">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solidFill>
                  <a:srgbClr val="CC0000"/>
                </a:solidFill>
                <a:latin typeface="Roboto"/>
                <a:ea typeface="Roboto"/>
                <a:cs typeface="Roboto"/>
                <a:sym typeface="Roboto"/>
              </a:rPr>
              <a:t>Fail: </a:t>
            </a:r>
            <a:r>
              <a:rPr lang="en" sz="1100">
                <a:latin typeface="Roboto"/>
                <a:ea typeface="Roboto"/>
                <a:cs typeface="Roboto"/>
                <a:sym typeface="Roboto"/>
              </a:rPr>
              <a:t>consider new design options and reconduct test.</a:t>
            </a:r>
            <a:endParaRPr sz="1100">
              <a:latin typeface="Roboto"/>
              <a:ea typeface="Roboto"/>
              <a:cs typeface="Roboto"/>
              <a:sym typeface="Roboto"/>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highlight>
                <a:schemeClr val="lt1"/>
              </a:highlight>
            </a:endParaRPr>
          </a:p>
          <a:p>
            <a:pPr indent="0" lvl="0" marL="0" rtl="0" algn="l">
              <a:spcBef>
                <a:spcPts val="0"/>
              </a:spcBef>
              <a:spcAft>
                <a:spcPts val="0"/>
              </a:spcAft>
              <a:buNone/>
            </a:pPr>
            <a:r>
              <a:t/>
            </a:r>
            <a:endParaRPr sz="1100">
              <a:highlight>
                <a:schemeClr val="lt1"/>
              </a:highlight>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613" name="Google Shape;613;p59"/>
          <p:cNvPicPr preferRelativeResize="0"/>
          <p:nvPr/>
        </p:nvPicPr>
        <p:blipFill rotWithShape="1">
          <a:blip r:embed="rId3">
            <a:alphaModFix/>
          </a:blip>
          <a:srcRect b="17081" l="0" r="7935" t="-4631"/>
          <a:stretch/>
        </p:blipFill>
        <p:spPr>
          <a:xfrm>
            <a:off x="5397050" y="1583350"/>
            <a:ext cx="3495926" cy="2418901"/>
          </a:xfrm>
          <a:prstGeom prst="rect">
            <a:avLst/>
          </a:prstGeom>
          <a:noFill/>
          <a:ln>
            <a:noFill/>
          </a:ln>
        </p:spPr>
      </p:pic>
      <p:sp>
        <p:nvSpPr>
          <p:cNvPr id="614" name="Google Shape;614;p5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60"/>
          <p:cNvSpPr txBox="1"/>
          <p:nvPr>
            <p:ph type="title"/>
          </p:nvPr>
        </p:nvSpPr>
        <p:spPr>
          <a:xfrm>
            <a:off x="311700" y="159150"/>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720"/>
              <a:t>Cold Chamber Test: Ascent System</a:t>
            </a:r>
            <a:endParaRPr sz="2720"/>
          </a:p>
          <a:p>
            <a:pPr indent="0" lvl="0" marL="0" rtl="0" algn="l">
              <a:spcBef>
                <a:spcPts val="0"/>
              </a:spcBef>
              <a:spcAft>
                <a:spcPts val="0"/>
              </a:spcAft>
              <a:buSzPts val="990"/>
              <a:buNone/>
            </a:pPr>
            <a:r>
              <a:t/>
            </a:r>
            <a:endParaRPr sz="2620"/>
          </a:p>
        </p:txBody>
      </p:sp>
      <p:sp>
        <p:nvSpPr>
          <p:cNvPr id="620" name="Google Shape;620;p6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621" name="Google Shape;621;p60"/>
          <p:cNvSpPr/>
          <p:nvPr/>
        </p:nvSpPr>
        <p:spPr>
          <a:xfrm>
            <a:off x="363025" y="1699244"/>
            <a:ext cx="3791100" cy="1899600"/>
          </a:xfrm>
          <a:prstGeom prst="rect">
            <a:avLst/>
          </a:prstGeom>
          <a:solidFill>
            <a:srgbClr val="CFE2F3"/>
          </a:solid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60"/>
          <p:cNvSpPr/>
          <p:nvPr/>
        </p:nvSpPr>
        <p:spPr>
          <a:xfrm>
            <a:off x="2593624" y="3807976"/>
            <a:ext cx="1365300" cy="758400"/>
          </a:xfrm>
          <a:prstGeom prst="rect">
            <a:avLst/>
          </a:prstGeom>
          <a:solidFill>
            <a:srgbClr val="D9D2E9"/>
          </a:solidFill>
          <a:ln cap="flat" cmpd="sng" w="19050">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Computer with LabVIEW VI</a:t>
            </a:r>
            <a:endParaRPr b="1" sz="1300"/>
          </a:p>
        </p:txBody>
      </p:sp>
      <p:sp>
        <p:nvSpPr>
          <p:cNvPr id="623" name="Google Shape;623;p60"/>
          <p:cNvSpPr txBox="1"/>
          <p:nvPr/>
        </p:nvSpPr>
        <p:spPr>
          <a:xfrm>
            <a:off x="363025" y="1996650"/>
            <a:ext cx="1112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Thermocouple</a:t>
            </a:r>
            <a:endParaRPr b="1" sz="1100">
              <a:latin typeface="Roboto"/>
              <a:ea typeface="Roboto"/>
              <a:cs typeface="Roboto"/>
              <a:sym typeface="Roboto"/>
            </a:endParaRPr>
          </a:p>
        </p:txBody>
      </p:sp>
      <p:cxnSp>
        <p:nvCxnSpPr>
          <p:cNvPr id="624" name="Google Shape;624;p60"/>
          <p:cNvCxnSpPr/>
          <p:nvPr/>
        </p:nvCxnSpPr>
        <p:spPr>
          <a:xfrm>
            <a:off x="799734" y="2314962"/>
            <a:ext cx="110700" cy="246300"/>
          </a:xfrm>
          <a:prstGeom prst="straightConnector1">
            <a:avLst/>
          </a:prstGeom>
          <a:noFill/>
          <a:ln cap="flat" cmpd="sng" w="19050">
            <a:solidFill>
              <a:srgbClr val="000000"/>
            </a:solidFill>
            <a:prstDash val="solid"/>
            <a:round/>
            <a:headEnd len="med" w="med" type="none"/>
            <a:tailEnd len="med" w="med" type="stealth"/>
          </a:ln>
        </p:spPr>
      </p:cxnSp>
      <p:sp>
        <p:nvSpPr>
          <p:cNvPr id="625" name="Google Shape;625;p60"/>
          <p:cNvSpPr/>
          <p:nvPr/>
        </p:nvSpPr>
        <p:spPr>
          <a:xfrm>
            <a:off x="528075" y="1197300"/>
            <a:ext cx="1291500" cy="384900"/>
          </a:xfrm>
          <a:prstGeom prst="rect">
            <a:avLst/>
          </a:prstGeom>
          <a:solidFill>
            <a:srgbClr val="FFF2CC"/>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Power Supply</a:t>
            </a:r>
            <a:endParaRPr b="1" sz="1300"/>
          </a:p>
        </p:txBody>
      </p:sp>
      <p:cxnSp>
        <p:nvCxnSpPr>
          <p:cNvPr id="626" name="Google Shape;626;p60"/>
          <p:cNvCxnSpPr>
            <a:stCxn id="625" idx="3"/>
            <a:endCxn id="627" idx="0"/>
          </p:cNvCxnSpPr>
          <p:nvPr/>
        </p:nvCxnSpPr>
        <p:spPr>
          <a:xfrm>
            <a:off x="1819575" y="1389750"/>
            <a:ext cx="582600" cy="758400"/>
          </a:xfrm>
          <a:prstGeom prst="bentConnector2">
            <a:avLst/>
          </a:prstGeom>
          <a:noFill/>
          <a:ln cap="flat" cmpd="sng" w="19050">
            <a:solidFill>
              <a:srgbClr val="FF0000"/>
            </a:solidFill>
            <a:prstDash val="solid"/>
            <a:round/>
            <a:headEnd len="med" w="med" type="none"/>
            <a:tailEnd len="med" w="med" type="stealth"/>
          </a:ln>
        </p:spPr>
      </p:cxnSp>
      <p:grpSp>
        <p:nvGrpSpPr>
          <p:cNvPr id="628" name="Google Shape;628;p60"/>
          <p:cNvGrpSpPr/>
          <p:nvPr/>
        </p:nvGrpSpPr>
        <p:grpSpPr>
          <a:xfrm>
            <a:off x="2165295" y="2148054"/>
            <a:ext cx="473869" cy="981837"/>
            <a:chOff x="1939300" y="2080075"/>
            <a:chExt cx="712800" cy="1263300"/>
          </a:xfrm>
        </p:grpSpPr>
        <p:sp>
          <p:nvSpPr>
            <p:cNvPr id="627" name="Google Shape;627;p60"/>
            <p:cNvSpPr/>
            <p:nvPr/>
          </p:nvSpPr>
          <p:spPr>
            <a:xfrm>
              <a:off x="1939300" y="2080075"/>
              <a:ext cx="712800" cy="1001700"/>
            </a:xfrm>
            <a:prstGeom prst="rect">
              <a:avLst/>
            </a:prstGeom>
            <a:solidFill>
              <a:srgbClr val="F4CCCC"/>
            </a:solidFill>
            <a:ln cap="flat" cmpd="sng" w="1905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60"/>
            <p:cNvSpPr/>
            <p:nvPr/>
          </p:nvSpPr>
          <p:spPr>
            <a:xfrm>
              <a:off x="2232550" y="3081775"/>
              <a:ext cx="126300" cy="261600"/>
            </a:xfrm>
            <a:prstGeom prst="rect">
              <a:avLst/>
            </a:prstGeom>
            <a:solidFill>
              <a:srgbClr val="F4CCCC"/>
            </a:solidFill>
            <a:ln cap="flat" cmpd="sng" w="1905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30" name="Google Shape;630;p60"/>
          <p:cNvCxnSpPr/>
          <p:nvPr/>
        </p:nvCxnSpPr>
        <p:spPr>
          <a:xfrm flipH="1">
            <a:off x="2784678" y="2245768"/>
            <a:ext cx="192600" cy="169800"/>
          </a:xfrm>
          <a:prstGeom prst="straightConnector1">
            <a:avLst/>
          </a:prstGeom>
          <a:noFill/>
          <a:ln cap="flat" cmpd="sng" w="19050">
            <a:solidFill>
              <a:srgbClr val="000000"/>
            </a:solidFill>
            <a:prstDash val="solid"/>
            <a:round/>
            <a:headEnd len="med" w="med" type="none"/>
            <a:tailEnd len="med" w="med" type="stealth"/>
          </a:ln>
        </p:spPr>
      </p:cxnSp>
      <p:sp>
        <p:nvSpPr>
          <p:cNvPr id="631" name="Google Shape;631;p60"/>
          <p:cNvSpPr txBox="1"/>
          <p:nvPr/>
        </p:nvSpPr>
        <p:spPr>
          <a:xfrm>
            <a:off x="2788402" y="1960938"/>
            <a:ext cx="1658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DC Motor</a:t>
            </a:r>
            <a:endParaRPr b="1" sz="1100">
              <a:latin typeface="Roboto"/>
              <a:ea typeface="Roboto"/>
              <a:cs typeface="Roboto"/>
              <a:sym typeface="Roboto"/>
            </a:endParaRPr>
          </a:p>
        </p:txBody>
      </p:sp>
      <p:sp>
        <p:nvSpPr>
          <p:cNvPr id="632" name="Google Shape;632;p60"/>
          <p:cNvSpPr/>
          <p:nvPr/>
        </p:nvSpPr>
        <p:spPr>
          <a:xfrm>
            <a:off x="4918413" y="1699244"/>
            <a:ext cx="3791100" cy="1899600"/>
          </a:xfrm>
          <a:prstGeom prst="rect">
            <a:avLst/>
          </a:prstGeom>
          <a:solidFill>
            <a:srgbClr val="CFE2F3"/>
          </a:solid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3" name="Google Shape;633;p60"/>
          <p:cNvCxnSpPr/>
          <p:nvPr/>
        </p:nvCxnSpPr>
        <p:spPr>
          <a:xfrm>
            <a:off x="4531013" y="856750"/>
            <a:ext cx="10500" cy="4329000"/>
          </a:xfrm>
          <a:prstGeom prst="straightConnector1">
            <a:avLst/>
          </a:prstGeom>
          <a:noFill/>
          <a:ln cap="flat" cmpd="sng" w="19050">
            <a:solidFill>
              <a:srgbClr val="000000"/>
            </a:solidFill>
            <a:prstDash val="dash"/>
            <a:round/>
            <a:headEnd len="med" w="med" type="none"/>
            <a:tailEnd len="med" w="med" type="none"/>
          </a:ln>
        </p:spPr>
      </p:cxnSp>
      <p:sp>
        <p:nvSpPr>
          <p:cNvPr id="634" name="Google Shape;634;p60"/>
          <p:cNvSpPr txBox="1"/>
          <p:nvPr/>
        </p:nvSpPr>
        <p:spPr>
          <a:xfrm>
            <a:off x="6898475" y="1794063"/>
            <a:ext cx="1972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Rotating Hopper System</a:t>
            </a:r>
            <a:endParaRPr b="1" sz="1100">
              <a:latin typeface="Roboto"/>
              <a:ea typeface="Roboto"/>
              <a:cs typeface="Roboto"/>
              <a:sym typeface="Roboto"/>
            </a:endParaRPr>
          </a:p>
        </p:txBody>
      </p:sp>
      <p:sp>
        <p:nvSpPr>
          <p:cNvPr id="635" name="Google Shape;635;p60"/>
          <p:cNvSpPr/>
          <p:nvPr/>
        </p:nvSpPr>
        <p:spPr>
          <a:xfrm flipH="1" rot="10800000">
            <a:off x="7255964" y="2081297"/>
            <a:ext cx="739800" cy="1119900"/>
          </a:xfrm>
          <a:prstGeom prst="rtTriangle">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60"/>
          <p:cNvSpPr/>
          <p:nvPr/>
        </p:nvSpPr>
        <p:spPr>
          <a:xfrm>
            <a:off x="6304314" y="2081341"/>
            <a:ext cx="1208118" cy="1120819"/>
          </a:xfrm>
          <a:prstGeom prst="flowChartManualOperation">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60"/>
          <p:cNvSpPr/>
          <p:nvPr/>
        </p:nvSpPr>
        <p:spPr>
          <a:xfrm>
            <a:off x="6538609" y="3143969"/>
            <a:ext cx="724800" cy="96600"/>
          </a:xfrm>
          <a:prstGeom prst="flowChartConnector">
            <a:avLst/>
          </a:prstGeom>
          <a:solidFill>
            <a:srgbClr val="999999"/>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9EAD3"/>
              </a:solidFill>
            </a:endParaRPr>
          </a:p>
        </p:txBody>
      </p:sp>
      <p:grpSp>
        <p:nvGrpSpPr>
          <p:cNvPr id="638" name="Google Shape;638;p60"/>
          <p:cNvGrpSpPr/>
          <p:nvPr/>
        </p:nvGrpSpPr>
        <p:grpSpPr>
          <a:xfrm>
            <a:off x="6766638" y="2685987"/>
            <a:ext cx="263807" cy="479928"/>
            <a:chOff x="1939300" y="2080075"/>
            <a:chExt cx="712800" cy="1263300"/>
          </a:xfrm>
        </p:grpSpPr>
        <p:sp>
          <p:nvSpPr>
            <p:cNvPr id="639" name="Google Shape;639;p60"/>
            <p:cNvSpPr/>
            <p:nvPr/>
          </p:nvSpPr>
          <p:spPr>
            <a:xfrm>
              <a:off x="1939300" y="2080075"/>
              <a:ext cx="712800" cy="1001700"/>
            </a:xfrm>
            <a:prstGeom prst="rect">
              <a:avLst/>
            </a:prstGeom>
            <a:solidFill>
              <a:srgbClr val="F4CCCC"/>
            </a:solidFill>
            <a:ln cap="flat" cmpd="sng" w="1905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60"/>
            <p:cNvSpPr/>
            <p:nvPr/>
          </p:nvSpPr>
          <p:spPr>
            <a:xfrm>
              <a:off x="2232550" y="3081775"/>
              <a:ext cx="126300" cy="261600"/>
            </a:xfrm>
            <a:prstGeom prst="rect">
              <a:avLst/>
            </a:prstGeom>
            <a:solidFill>
              <a:srgbClr val="F4CCCC"/>
            </a:solidFill>
            <a:ln cap="flat" cmpd="sng" w="1905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1" name="Google Shape;641;p60"/>
          <p:cNvGrpSpPr/>
          <p:nvPr/>
        </p:nvGrpSpPr>
        <p:grpSpPr>
          <a:xfrm>
            <a:off x="5793101" y="2071413"/>
            <a:ext cx="2214309" cy="1120857"/>
            <a:chOff x="423350" y="2326075"/>
            <a:chExt cx="4051800" cy="2301082"/>
          </a:xfrm>
        </p:grpSpPr>
        <p:cxnSp>
          <p:nvCxnSpPr>
            <p:cNvPr id="642" name="Google Shape;642;p60"/>
            <p:cNvCxnSpPr>
              <a:stCxn id="637" idx="6"/>
            </p:cNvCxnSpPr>
            <p:nvPr/>
          </p:nvCxnSpPr>
          <p:spPr>
            <a:xfrm flipH="1" rot="10800000">
              <a:off x="3113759" y="2344457"/>
              <a:ext cx="1343100" cy="2282700"/>
            </a:xfrm>
            <a:prstGeom prst="straightConnector1">
              <a:avLst/>
            </a:prstGeom>
            <a:noFill/>
            <a:ln cap="flat" cmpd="sng" w="19050">
              <a:solidFill>
                <a:srgbClr val="666666"/>
              </a:solidFill>
              <a:prstDash val="solid"/>
              <a:round/>
              <a:headEnd len="med" w="med" type="none"/>
              <a:tailEnd len="med" w="med" type="none"/>
            </a:ln>
          </p:spPr>
        </p:cxnSp>
        <p:cxnSp>
          <p:nvCxnSpPr>
            <p:cNvPr id="643" name="Google Shape;643;p60"/>
            <p:cNvCxnSpPr>
              <a:stCxn id="637" idx="2"/>
            </p:cNvCxnSpPr>
            <p:nvPr/>
          </p:nvCxnSpPr>
          <p:spPr>
            <a:xfrm rot="10800000">
              <a:off x="432701" y="2344457"/>
              <a:ext cx="1354800" cy="2282700"/>
            </a:xfrm>
            <a:prstGeom prst="straightConnector1">
              <a:avLst/>
            </a:prstGeom>
            <a:noFill/>
            <a:ln cap="flat" cmpd="sng" w="19050">
              <a:solidFill>
                <a:srgbClr val="666666"/>
              </a:solidFill>
              <a:prstDash val="solid"/>
              <a:round/>
              <a:headEnd len="med" w="med" type="none"/>
              <a:tailEnd len="med" w="med" type="none"/>
            </a:ln>
          </p:spPr>
        </p:cxnSp>
        <p:cxnSp>
          <p:nvCxnSpPr>
            <p:cNvPr id="644" name="Google Shape;644;p60"/>
            <p:cNvCxnSpPr/>
            <p:nvPr/>
          </p:nvCxnSpPr>
          <p:spPr>
            <a:xfrm>
              <a:off x="423350" y="2326075"/>
              <a:ext cx="4051800" cy="9000"/>
            </a:xfrm>
            <a:prstGeom prst="straightConnector1">
              <a:avLst/>
            </a:prstGeom>
            <a:noFill/>
            <a:ln cap="flat" cmpd="sng" w="19050">
              <a:solidFill>
                <a:srgbClr val="666666"/>
              </a:solidFill>
              <a:prstDash val="solid"/>
              <a:round/>
              <a:headEnd len="med" w="med" type="none"/>
              <a:tailEnd len="med" w="med" type="none"/>
            </a:ln>
          </p:spPr>
        </p:cxnSp>
      </p:grpSp>
      <p:sp>
        <p:nvSpPr>
          <p:cNvPr id="645" name="Google Shape;645;p60"/>
          <p:cNvSpPr/>
          <p:nvPr/>
        </p:nvSpPr>
        <p:spPr>
          <a:xfrm rot="10800000">
            <a:off x="5851300" y="2101975"/>
            <a:ext cx="696900" cy="1066500"/>
          </a:xfrm>
          <a:prstGeom prst="rtTriangle">
            <a:avLst/>
          </a:prstGeom>
          <a:solidFill>
            <a:srgbClr val="D9D9D9"/>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6" name="Google Shape;646;p60"/>
          <p:cNvCxnSpPr/>
          <p:nvPr/>
        </p:nvCxnSpPr>
        <p:spPr>
          <a:xfrm>
            <a:off x="6547530" y="2642517"/>
            <a:ext cx="146400" cy="117000"/>
          </a:xfrm>
          <a:prstGeom prst="straightConnector1">
            <a:avLst/>
          </a:prstGeom>
          <a:noFill/>
          <a:ln cap="flat" cmpd="sng" w="19050">
            <a:solidFill>
              <a:srgbClr val="000000"/>
            </a:solidFill>
            <a:prstDash val="solid"/>
            <a:round/>
            <a:headEnd len="med" w="med" type="none"/>
            <a:tailEnd len="med" w="med" type="stealth"/>
          </a:ln>
        </p:spPr>
      </p:cxnSp>
      <p:sp>
        <p:nvSpPr>
          <p:cNvPr id="647" name="Google Shape;647;p60"/>
          <p:cNvSpPr txBox="1"/>
          <p:nvPr/>
        </p:nvSpPr>
        <p:spPr>
          <a:xfrm>
            <a:off x="6095283" y="2335914"/>
            <a:ext cx="1209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DC Motor</a:t>
            </a:r>
            <a:endParaRPr b="1" sz="1100">
              <a:latin typeface="Roboto"/>
              <a:ea typeface="Roboto"/>
              <a:cs typeface="Roboto"/>
              <a:sym typeface="Roboto"/>
            </a:endParaRPr>
          </a:p>
        </p:txBody>
      </p:sp>
      <p:cxnSp>
        <p:nvCxnSpPr>
          <p:cNvPr id="648" name="Google Shape;648;p60"/>
          <p:cNvCxnSpPr/>
          <p:nvPr/>
        </p:nvCxnSpPr>
        <p:spPr>
          <a:xfrm flipH="1">
            <a:off x="6389675" y="3264663"/>
            <a:ext cx="146700" cy="136200"/>
          </a:xfrm>
          <a:prstGeom prst="straightConnector1">
            <a:avLst/>
          </a:prstGeom>
          <a:noFill/>
          <a:ln cap="flat" cmpd="sng" w="19050">
            <a:solidFill>
              <a:srgbClr val="000000"/>
            </a:solidFill>
            <a:prstDash val="solid"/>
            <a:round/>
            <a:headEnd len="med" w="med" type="stealth"/>
            <a:tailEnd len="med" w="med" type="none"/>
          </a:ln>
        </p:spPr>
      </p:cxnSp>
      <p:sp>
        <p:nvSpPr>
          <p:cNvPr id="649" name="Google Shape;649;p60"/>
          <p:cNvSpPr txBox="1"/>
          <p:nvPr/>
        </p:nvSpPr>
        <p:spPr>
          <a:xfrm>
            <a:off x="5967457" y="3292950"/>
            <a:ext cx="602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Gear</a:t>
            </a:r>
            <a:endParaRPr b="1" sz="1100">
              <a:latin typeface="Roboto"/>
              <a:ea typeface="Roboto"/>
              <a:cs typeface="Roboto"/>
              <a:sym typeface="Roboto"/>
            </a:endParaRPr>
          </a:p>
        </p:txBody>
      </p:sp>
      <p:sp>
        <p:nvSpPr>
          <p:cNvPr id="650" name="Google Shape;650;p60"/>
          <p:cNvSpPr/>
          <p:nvPr/>
        </p:nvSpPr>
        <p:spPr>
          <a:xfrm>
            <a:off x="5098163" y="1197300"/>
            <a:ext cx="1291500" cy="384900"/>
          </a:xfrm>
          <a:prstGeom prst="rect">
            <a:avLst/>
          </a:prstGeom>
          <a:solidFill>
            <a:srgbClr val="FFF2CC"/>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Power Supply</a:t>
            </a:r>
            <a:endParaRPr b="1" sz="1300"/>
          </a:p>
        </p:txBody>
      </p:sp>
      <p:sp>
        <p:nvSpPr>
          <p:cNvPr id="651" name="Google Shape;651;p60"/>
          <p:cNvSpPr txBox="1"/>
          <p:nvPr/>
        </p:nvSpPr>
        <p:spPr>
          <a:xfrm>
            <a:off x="7467273" y="3262759"/>
            <a:ext cx="1456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Cold Chamber</a:t>
            </a:r>
            <a:endParaRPr b="1" sz="1300">
              <a:latin typeface="Roboto"/>
              <a:ea typeface="Roboto"/>
              <a:cs typeface="Roboto"/>
              <a:sym typeface="Roboto"/>
            </a:endParaRPr>
          </a:p>
        </p:txBody>
      </p:sp>
      <p:sp>
        <p:nvSpPr>
          <p:cNvPr id="652" name="Google Shape;652;p60"/>
          <p:cNvSpPr txBox="1"/>
          <p:nvPr/>
        </p:nvSpPr>
        <p:spPr>
          <a:xfrm>
            <a:off x="2889198" y="3262759"/>
            <a:ext cx="1456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Cold Chamber</a:t>
            </a:r>
            <a:endParaRPr b="1" sz="1300">
              <a:latin typeface="Roboto"/>
              <a:ea typeface="Roboto"/>
              <a:cs typeface="Roboto"/>
              <a:sym typeface="Roboto"/>
            </a:endParaRPr>
          </a:p>
        </p:txBody>
      </p:sp>
      <p:sp>
        <p:nvSpPr>
          <p:cNvPr id="653" name="Google Shape;653;p60"/>
          <p:cNvSpPr/>
          <p:nvPr/>
        </p:nvSpPr>
        <p:spPr>
          <a:xfrm>
            <a:off x="7138049" y="3807976"/>
            <a:ext cx="1365300" cy="758400"/>
          </a:xfrm>
          <a:prstGeom prst="rect">
            <a:avLst/>
          </a:prstGeom>
          <a:solidFill>
            <a:srgbClr val="D9D2E9"/>
          </a:solidFill>
          <a:ln cap="flat" cmpd="sng" w="19050">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Computer with LabVIEW VI</a:t>
            </a:r>
            <a:endParaRPr b="1" sz="1300"/>
          </a:p>
        </p:txBody>
      </p:sp>
      <p:cxnSp>
        <p:nvCxnSpPr>
          <p:cNvPr id="654" name="Google Shape;654;p60"/>
          <p:cNvCxnSpPr/>
          <p:nvPr/>
        </p:nvCxnSpPr>
        <p:spPr>
          <a:xfrm>
            <a:off x="1427772" y="2192237"/>
            <a:ext cx="272700" cy="141900"/>
          </a:xfrm>
          <a:prstGeom prst="straightConnector1">
            <a:avLst/>
          </a:prstGeom>
          <a:noFill/>
          <a:ln cap="flat" cmpd="sng" w="19050">
            <a:solidFill>
              <a:srgbClr val="000000"/>
            </a:solidFill>
            <a:prstDash val="solid"/>
            <a:round/>
            <a:headEnd len="med" w="med" type="none"/>
            <a:tailEnd len="med" w="med" type="stealth"/>
          </a:ln>
        </p:spPr>
      </p:cxnSp>
      <p:cxnSp>
        <p:nvCxnSpPr>
          <p:cNvPr id="655" name="Google Shape;655;p60"/>
          <p:cNvCxnSpPr>
            <a:stCxn id="650" idx="3"/>
          </p:cNvCxnSpPr>
          <p:nvPr/>
        </p:nvCxnSpPr>
        <p:spPr>
          <a:xfrm>
            <a:off x="6389663" y="1389750"/>
            <a:ext cx="519600" cy="1290600"/>
          </a:xfrm>
          <a:prstGeom prst="bentConnector2">
            <a:avLst/>
          </a:prstGeom>
          <a:noFill/>
          <a:ln cap="flat" cmpd="sng" w="19050">
            <a:solidFill>
              <a:srgbClr val="FF0000"/>
            </a:solidFill>
            <a:prstDash val="solid"/>
            <a:round/>
            <a:headEnd len="med" w="med" type="none"/>
            <a:tailEnd len="med" w="med" type="stealth"/>
          </a:ln>
        </p:spPr>
      </p:cxnSp>
      <p:sp>
        <p:nvSpPr>
          <p:cNvPr id="656" name="Google Shape;656;p6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657" name="Google Shape;657;p60"/>
          <p:cNvSpPr/>
          <p:nvPr/>
        </p:nvSpPr>
        <p:spPr>
          <a:xfrm>
            <a:off x="654826" y="2681149"/>
            <a:ext cx="400500" cy="415500"/>
          </a:xfrm>
          <a:prstGeom prst="rect">
            <a:avLst/>
          </a:prstGeom>
          <a:solidFill>
            <a:srgbClr val="FCE5CD"/>
          </a:solidFill>
          <a:ln cap="flat" cmpd="sng" w="19050">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8" name="Google Shape;658;p60"/>
          <p:cNvCxnSpPr>
            <a:stCxn id="657" idx="2"/>
            <a:endCxn id="659" idx="1"/>
          </p:cNvCxnSpPr>
          <p:nvPr/>
        </p:nvCxnSpPr>
        <p:spPr>
          <a:xfrm flipH="1" rot="-5400000">
            <a:off x="465076" y="3486649"/>
            <a:ext cx="1040400" cy="260400"/>
          </a:xfrm>
          <a:prstGeom prst="bentConnector2">
            <a:avLst/>
          </a:prstGeom>
          <a:noFill/>
          <a:ln cap="flat" cmpd="sng" w="19050">
            <a:solidFill>
              <a:srgbClr val="0000FF"/>
            </a:solidFill>
            <a:prstDash val="solid"/>
            <a:round/>
            <a:headEnd len="med" w="med" type="none"/>
            <a:tailEnd len="med" w="med" type="stealth"/>
          </a:ln>
        </p:spPr>
      </p:cxnSp>
      <p:sp>
        <p:nvSpPr>
          <p:cNvPr id="660" name="Google Shape;660;p60"/>
          <p:cNvSpPr/>
          <p:nvPr/>
        </p:nvSpPr>
        <p:spPr>
          <a:xfrm>
            <a:off x="1775125" y="2345550"/>
            <a:ext cx="400500" cy="384900"/>
          </a:xfrm>
          <a:prstGeom prst="rect">
            <a:avLst/>
          </a:prstGeom>
          <a:solidFill>
            <a:srgbClr val="FCE5CD"/>
          </a:solidFill>
          <a:ln cap="flat" cmpd="sng" w="19050">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61" name="Google Shape;661;p60"/>
          <p:cNvCxnSpPr>
            <a:stCxn id="660" idx="1"/>
            <a:endCxn id="659" idx="0"/>
          </p:cNvCxnSpPr>
          <p:nvPr/>
        </p:nvCxnSpPr>
        <p:spPr>
          <a:xfrm flipH="1">
            <a:off x="1568425" y="2538000"/>
            <a:ext cx="206700" cy="1326600"/>
          </a:xfrm>
          <a:prstGeom prst="bentConnector2">
            <a:avLst/>
          </a:prstGeom>
          <a:noFill/>
          <a:ln cap="flat" cmpd="sng" w="19050">
            <a:solidFill>
              <a:srgbClr val="0000FF"/>
            </a:solidFill>
            <a:prstDash val="solid"/>
            <a:round/>
            <a:headEnd len="med" w="med" type="none"/>
            <a:tailEnd len="med" w="med" type="stealth"/>
          </a:ln>
        </p:spPr>
      </p:cxnSp>
      <p:sp>
        <p:nvSpPr>
          <p:cNvPr id="659" name="Google Shape;659;p60"/>
          <p:cNvSpPr/>
          <p:nvPr/>
        </p:nvSpPr>
        <p:spPr>
          <a:xfrm>
            <a:off x="1115513" y="3864596"/>
            <a:ext cx="906000" cy="544800"/>
          </a:xfrm>
          <a:prstGeom prst="rect">
            <a:avLst/>
          </a:prstGeom>
          <a:solidFill>
            <a:srgbClr val="EAD1DC"/>
          </a:solidFill>
          <a:ln cap="flat" cmpd="sng" w="19050">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NI DAQ</a:t>
            </a:r>
            <a:endParaRPr b="1" sz="1300"/>
          </a:p>
        </p:txBody>
      </p:sp>
      <p:cxnSp>
        <p:nvCxnSpPr>
          <p:cNvPr id="662" name="Google Shape;662;p60"/>
          <p:cNvCxnSpPr>
            <a:stCxn id="659" idx="3"/>
          </p:cNvCxnSpPr>
          <p:nvPr/>
        </p:nvCxnSpPr>
        <p:spPr>
          <a:xfrm>
            <a:off x="2021513" y="4136996"/>
            <a:ext cx="572100" cy="0"/>
          </a:xfrm>
          <a:prstGeom prst="straightConnector1">
            <a:avLst/>
          </a:prstGeom>
          <a:noFill/>
          <a:ln cap="flat" cmpd="sng" w="19050">
            <a:solidFill>
              <a:srgbClr val="0000FF"/>
            </a:solidFill>
            <a:prstDash val="solid"/>
            <a:round/>
            <a:headEnd len="med" w="med" type="none"/>
            <a:tailEnd len="med" w="med" type="stealth"/>
          </a:ln>
        </p:spPr>
      </p:cxnSp>
      <p:sp>
        <p:nvSpPr>
          <p:cNvPr id="663" name="Google Shape;663;p60"/>
          <p:cNvSpPr/>
          <p:nvPr/>
        </p:nvSpPr>
        <p:spPr>
          <a:xfrm>
            <a:off x="5174076" y="2699324"/>
            <a:ext cx="400500" cy="415500"/>
          </a:xfrm>
          <a:prstGeom prst="rect">
            <a:avLst/>
          </a:prstGeom>
          <a:solidFill>
            <a:srgbClr val="FCE5CD"/>
          </a:solidFill>
          <a:ln cap="flat" cmpd="sng" w="19050">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64" name="Google Shape;664;p60"/>
          <p:cNvCxnSpPr>
            <a:stCxn id="663" idx="2"/>
            <a:endCxn id="665" idx="1"/>
          </p:cNvCxnSpPr>
          <p:nvPr/>
        </p:nvCxnSpPr>
        <p:spPr>
          <a:xfrm flipH="1" rot="-5400000">
            <a:off x="4984326" y="3504824"/>
            <a:ext cx="1040400" cy="260400"/>
          </a:xfrm>
          <a:prstGeom prst="bentConnector2">
            <a:avLst/>
          </a:prstGeom>
          <a:noFill/>
          <a:ln cap="flat" cmpd="sng" w="19050">
            <a:solidFill>
              <a:srgbClr val="0000FF"/>
            </a:solidFill>
            <a:prstDash val="solid"/>
            <a:round/>
            <a:headEnd len="med" w="med" type="none"/>
            <a:tailEnd len="med" w="med" type="stealth"/>
          </a:ln>
        </p:spPr>
      </p:cxnSp>
      <p:sp>
        <p:nvSpPr>
          <p:cNvPr id="665" name="Google Shape;665;p60"/>
          <p:cNvSpPr/>
          <p:nvPr/>
        </p:nvSpPr>
        <p:spPr>
          <a:xfrm>
            <a:off x="5634763" y="3882771"/>
            <a:ext cx="906000" cy="544800"/>
          </a:xfrm>
          <a:prstGeom prst="rect">
            <a:avLst/>
          </a:prstGeom>
          <a:solidFill>
            <a:srgbClr val="EAD1DC"/>
          </a:solidFill>
          <a:ln cap="flat" cmpd="sng" w="19050">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NI DAQ</a:t>
            </a:r>
            <a:endParaRPr b="1" sz="1300"/>
          </a:p>
        </p:txBody>
      </p:sp>
      <p:cxnSp>
        <p:nvCxnSpPr>
          <p:cNvPr id="666" name="Google Shape;666;p60"/>
          <p:cNvCxnSpPr>
            <a:stCxn id="665" idx="3"/>
          </p:cNvCxnSpPr>
          <p:nvPr/>
        </p:nvCxnSpPr>
        <p:spPr>
          <a:xfrm>
            <a:off x="6540763" y="4155171"/>
            <a:ext cx="572100" cy="0"/>
          </a:xfrm>
          <a:prstGeom prst="straightConnector1">
            <a:avLst/>
          </a:prstGeom>
          <a:noFill/>
          <a:ln cap="flat" cmpd="sng" w="19050">
            <a:solidFill>
              <a:srgbClr val="0000FF"/>
            </a:solidFill>
            <a:prstDash val="solid"/>
            <a:round/>
            <a:headEnd len="med" w="med" type="none"/>
            <a:tailEnd len="med" w="med" type="stealth"/>
          </a:ln>
        </p:spPr>
      </p:cxnSp>
      <p:sp>
        <p:nvSpPr>
          <p:cNvPr id="667" name="Google Shape;667;p60"/>
          <p:cNvSpPr/>
          <p:nvPr/>
        </p:nvSpPr>
        <p:spPr>
          <a:xfrm>
            <a:off x="7854575" y="953575"/>
            <a:ext cx="1209600" cy="4416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r>
              <a:rPr b="1" lang="en" sz="1100"/>
              <a:t>Power </a:t>
            </a:r>
            <a:endParaRPr b="1" sz="1100"/>
          </a:p>
          <a:p>
            <a:pPr indent="0" lvl="0" marL="0" rtl="0" algn="l">
              <a:spcBef>
                <a:spcPts val="0"/>
              </a:spcBef>
              <a:spcAft>
                <a:spcPts val="0"/>
              </a:spcAft>
              <a:buNone/>
            </a:pPr>
            <a:r>
              <a:rPr lang="en" sz="1100"/>
              <a:t>               </a:t>
            </a:r>
            <a:r>
              <a:rPr b="1" lang="en" sz="1100"/>
              <a:t>Data</a:t>
            </a:r>
            <a:endParaRPr b="1" sz="1100"/>
          </a:p>
        </p:txBody>
      </p:sp>
      <p:cxnSp>
        <p:nvCxnSpPr>
          <p:cNvPr id="668" name="Google Shape;668;p60"/>
          <p:cNvCxnSpPr/>
          <p:nvPr/>
        </p:nvCxnSpPr>
        <p:spPr>
          <a:xfrm>
            <a:off x="7930775" y="1122225"/>
            <a:ext cx="529500" cy="600"/>
          </a:xfrm>
          <a:prstGeom prst="straightConnector1">
            <a:avLst/>
          </a:prstGeom>
          <a:noFill/>
          <a:ln cap="flat" cmpd="sng" w="19050">
            <a:solidFill>
              <a:srgbClr val="FF0000"/>
            </a:solidFill>
            <a:prstDash val="solid"/>
            <a:round/>
            <a:headEnd len="med" w="med" type="stealth"/>
            <a:tailEnd len="med" w="med" type="stealth"/>
          </a:ln>
        </p:spPr>
      </p:cxnSp>
      <p:cxnSp>
        <p:nvCxnSpPr>
          <p:cNvPr id="669" name="Google Shape;669;p60"/>
          <p:cNvCxnSpPr/>
          <p:nvPr/>
        </p:nvCxnSpPr>
        <p:spPr>
          <a:xfrm>
            <a:off x="7948675" y="1270850"/>
            <a:ext cx="529500" cy="600"/>
          </a:xfrm>
          <a:prstGeom prst="straightConnector1">
            <a:avLst/>
          </a:prstGeom>
          <a:noFill/>
          <a:ln cap="flat" cmpd="sng" w="19050">
            <a:solidFill>
              <a:srgbClr val="0000FF"/>
            </a:solidFill>
            <a:prstDash val="solid"/>
            <a:round/>
            <a:headEnd len="med" w="med" type="stealth"/>
            <a:tailEnd len="med" w="med" type="stealth"/>
          </a:ln>
        </p:spPr>
      </p:cxnSp>
      <p:sp>
        <p:nvSpPr>
          <p:cNvPr id="670" name="Google Shape;670;p60"/>
          <p:cNvSpPr/>
          <p:nvPr/>
        </p:nvSpPr>
        <p:spPr>
          <a:xfrm>
            <a:off x="922775" y="4675138"/>
            <a:ext cx="1291500" cy="384900"/>
          </a:xfrm>
          <a:prstGeom prst="rect">
            <a:avLst/>
          </a:prstGeom>
          <a:solidFill>
            <a:srgbClr val="FFF2CC"/>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Power Supply</a:t>
            </a:r>
            <a:endParaRPr b="1" sz="1300"/>
          </a:p>
        </p:txBody>
      </p:sp>
      <p:cxnSp>
        <p:nvCxnSpPr>
          <p:cNvPr id="671" name="Google Shape;671;p60"/>
          <p:cNvCxnSpPr>
            <a:stCxn id="670" idx="0"/>
          </p:cNvCxnSpPr>
          <p:nvPr/>
        </p:nvCxnSpPr>
        <p:spPr>
          <a:xfrm rot="10800000">
            <a:off x="1568525" y="4409338"/>
            <a:ext cx="0" cy="265800"/>
          </a:xfrm>
          <a:prstGeom prst="straightConnector1">
            <a:avLst/>
          </a:prstGeom>
          <a:noFill/>
          <a:ln cap="flat" cmpd="sng" w="19050">
            <a:solidFill>
              <a:srgbClr val="FF0000"/>
            </a:solidFill>
            <a:prstDash val="solid"/>
            <a:round/>
            <a:headEnd len="med" w="med" type="none"/>
            <a:tailEnd len="med" w="med" type="stealth"/>
          </a:ln>
        </p:spPr>
      </p:cxnSp>
      <p:sp>
        <p:nvSpPr>
          <p:cNvPr id="672" name="Google Shape;672;p60"/>
          <p:cNvSpPr/>
          <p:nvPr/>
        </p:nvSpPr>
        <p:spPr>
          <a:xfrm>
            <a:off x="5442025" y="4675138"/>
            <a:ext cx="1291500" cy="384900"/>
          </a:xfrm>
          <a:prstGeom prst="rect">
            <a:avLst/>
          </a:prstGeom>
          <a:solidFill>
            <a:srgbClr val="FFF2CC"/>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Power Supply</a:t>
            </a:r>
            <a:endParaRPr b="1" sz="1300"/>
          </a:p>
        </p:txBody>
      </p:sp>
      <p:cxnSp>
        <p:nvCxnSpPr>
          <p:cNvPr id="673" name="Google Shape;673;p60"/>
          <p:cNvCxnSpPr>
            <a:stCxn id="672" idx="0"/>
          </p:cNvCxnSpPr>
          <p:nvPr/>
        </p:nvCxnSpPr>
        <p:spPr>
          <a:xfrm rot="10800000">
            <a:off x="6087775" y="4409338"/>
            <a:ext cx="0" cy="265800"/>
          </a:xfrm>
          <a:prstGeom prst="straightConnector1">
            <a:avLst/>
          </a:prstGeom>
          <a:noFill/>
          <a:ln cap="flat" cmpd="sng" w="19050">
            <a:solidFill>
              <a:srgbClr val="FF0000"/>
            </a:solidFill>
            <a:prstDash val="solid"/>
            <a:round/>
            <a:headEnd len="med" w="med" type="none"/>
            <a:tailEnd len="med" w="med" type="stealth"/>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6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Cold Chamber Test: Descent System</a:t>
            </a:r>
            <a:endParaRPr/>
          </a:p>
        </p:txBody>
      </p:sp>
      <p:sp>
        <p:nvSpPr>
          <p:cNvPr id="679" name="Google Shape;679;p61"/>
          <p:cNvSpPr/>
          <p:nvPr/>
        </p:nvSpPr>
        <p:spPr>
          <a:xfrm>
            <a:off x="363025" y="1699244"/>
            <a:ext cx="3791100" cy="1899600"/>
          </a:xfrm>
          <a:prstGeom prst="rect">
            <a:avLst/>
          </a:prstGeom>
          <a:solidFill>
            <a:srgbClr val="CFE2F3"/>
          </a:solid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61"/>
          <p:cNvSpPr/>
          <p:nvPr/>
        </p:nvSpPr>
        <p:spPr>
          <a:xfrm>
            <a:off x="2593624" y="3757801"/>
            <a:ext cx="1365300" cy="758400"/>
          </a:xfrm>
          <a:prstGeom prst="rect">
            <a:avLst/>
          </a:prstGeom>
          <a:solidFill>
            <a:srgbClr val="D9D2E9"/>
          </a:solidFill>
          <a:ln cap="flat" cmpd="sng" w="19050">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Computer with LabVIEW VI</a:t>
            </a:r>
            <a:endParaRPr b="1" sz="1300"/>
          </a:p>
        </p:txBody>
      </p:sp>
      <p:sp>
        <p:nvSpPr>
          <p:cNvPr id="681" name="Google Shape;681;p61"/>
          <p:cNvSpPr/>
          <p:nvPr/>
        </p:nvSpPr>
        <p:spPr>
          <a:xfrm>
            <a:off x="654826" y="2681149"/>
            <a:ext cx="400500" cy="415500"/>
          </a:xfrm>
          <a:prstGeom prst="rect">
            <a:avLst/>
          </a:prstGeom>
          <a:solidFill>
            <a:srgbClr val="FCE5CD"/>
          </a:solidFill>
          <a:ln cap="flat" cmpd="sng" w="19050">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61"/>
          <p:cNvSpPr txBox="1"/>
          <p:nvPr/>
        </p:nvSpPr>
        <p:spPr>
          <a:xfrm>
            <a:off x="363025" y="1996647"/>
            <a:ext cx="1365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Thermocouple</a:t>
            </a:r>
            <a:endParaRPr b="1" sz="1100">
              <a:latin typeface="Roboto"/>
              <a:ea typeface="Roboto"/>
              <a:cs typeface="Roboto"/>
              <a:sym typeface="Roboto"/>
            </a:endParaRPr>
          </a:p>
        </p:txBody>
      </p:sp>
      <p:cxnSp>
        <p:nvCxnSpPr>
          <p:cNvPr id="683" name="Google Shape;683;p61"/>
          <p:cNvCxnSpPr/>
          <p:nvPr/>
        </p:nvCxnSpPr>
        <p:spPr>
          <a:xfrm>
            <a:off x="799734" y="2314962"/>
            <a:ext cx="110700" cy="246300"/>
          </a:xfrm>
          <a:prstGeom prst="straightConnector1">
            <a:avLst/>
          </a:prstGeom>
          <a:noFill/>
          <a:ln cap="flat" cmpd="sng" w="19050">
            <a:solidFill>
              <a:srgbClr val="000000"/>
            </a:solidFill>
            <a:prstDash val="solid"/>
            <a:round/>
            <a:headEnd len="med" w="med" type="none"/>
            <a:tailEnd len="med" w="med" type="stealth"/>
          </a:ln>
        </p:spPr>
      </p:cxnSp>
      <p:cxnSp>
        <p:nvCxnSpPr>
          <p:cNvPr id="684" name="Google Shape;684;p61"/>
          <p:cNvCxnSpPr>
            <a:stCxn id="681" idx="2"/>
            <a:endCxn id="685" idx="1"/>
          </p:cNvCxnSpPr>
          <p:nvPr/>
        </p:nvCxnSpPr>
        <p:spPr>
          <a:xfrm flipH="1" rot="-5400000">
            <a:off x="465076" y="3486649"/>
            <a:ext cx="1040400" cy="260400"/>
          </a:xfrm>
          <a:prstGeom prst="bentConnector2">
            <a:avLst/>
          </a:prstGeom>
          <a:noFill/>
          <a:ln cap="flat" cmpd="sng" w="19050">
            <a:solidFill>
              <a:srgbClr val="0000FF"/>
            </a:solidFill>
            <a:prstDash val="solid"/>
            <a:round/>
            <a:headEnd len="med" w="med" type="none"/>
            <a:tailEnd len="med" w="med" type="stealth"/>
          </a:ln>
        </p:spPr>
      </p:cxnSp>
      <p:cxnSp>
        <p:nvCxnSpPr>
          <p:cNvPr id="686" name="Google Shape;686;p61"/>
          <p:cNvCxnSpPr/>
          <p:nvPr/>
        </p:nvCxnSpPr>
        <p:spPr>
          <a:xfrm flipH="1">
            <a:off x="2784678" y="2245768"/>
            <a:ext cx="192600" cy="169800"/>
          </a:xfrm>
          <a:prstGeom prst="straightConnector1">
            <a:avLst/>
          </a:prstGeom>
          <a:noFill/>
          <a:ln cap="flat" cmpd="sng" w="19050">
            <a:solidFill>
              <a:srgbClr val="000000"/>
            </a:solidFill>
            <a:prstDash val="solid"/>
            <a:round/>
            <a:headEnd len="med" w="med" type="none"/>
            <a:tailEnd len="med" w="med" type="stealth"/>
          </a:ln>
        </p:spPr>
      </p:cxnSp>
      <p:sp>
        <p:nvSpPr>
          <p:cNvPr id="687" name="Google Shape;687;p61"/>
          <p:cNvSpPr txBox="1"/>
          <p:nvPr/>
        </p:nvSpPr>
        <p:spPr>
          <a:xfrm>
            <a:off x="2788402" y="1960938"/>
            <a:ext cx="1658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Stepper</a:t>
            </a:r>
            <a:r>
              <a:rPr b="1" lang="en" sz="1100">
                <a:latin typeface="Roboto"/>
                <a:ea typeface="Roboto"/>
                <a:cs typeface="Roboto"/>
                <a:sym typeface="Roboto"/>
              </a:rPr>
              <a:t> Motor</a:t>
            </a:r>
            <a:endParaRPr b="1" sz="1100">
              <a:latin typeface="Roboto"/>
              <a:ea typeface="Roboto"/>
              <a:cs typeface="Roboto"/>
              <a:sym typeface="Roboto"/>
            </a:endParaRPr>
          </a:p>
        </p:txBody>
      </p:sp>
      <p:cxnSp>
        <p:nvCxnSpPr>
          <p:cNvPr id="688" name="Google Shape;688;p61"/>
          <p:cNvCxnSpPr/>
          <p:nvPr/>
        </p:nvCxnSpPr>
        <p:spPr>
          <a:xfrm>
            <a:off x="4531013" y="856750"/>
            <a:ext cx="10500" cy="4329000"/>
          </a:xfrm>
          <a:prstGeom prst="straightConnector1">
            <a:avLst/>
          </a:prstGeom>
          <a:noFill/>
          <a:ln cap="flat" cmpd="sng" w="19050">
            <a:solidFill>
              <a:srgbClr val="000000"/>
            </a:solidFill>
            <a:prstDash val="dash"/>
            <a:round/>
            <a:headEnd len="med" w="med" type="none"/>
            <a:tailEnd len="med" w="med" type="none"/>
          </a:ln>
        </p:spPr>
      </p:cxnSp>
      <p:sp>
        <p:nvSpPr>
          <p:cNvPr id="689" name="Google Shape;689;p61"/>
          <p:cNvSpPr txBox="1"/>
          <p:nvPr/>
        </p:nvSpPr>
        <p:spPr>
          <a:xfrm>
            <a:off x="2889198" y="3262759"/>
            <a:ext cx="1456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Cold Chamber</a:t>
            </a:r>
            <a:endParaRPr b="1" sz="1300">
              <a:latin typeface="Roboto"/>
              <a:ea typeface="Roboto"/>
              <a:cs typeface="Roboto"/>
              <a:sym typeface="Roboto"/>
            </a:endParaRPr>
          </a:p>
        </p:txBody>
      </p:sp>
      <p:sp>
        <p:nvSpPr>
          <p:cNvPr id="690" name="Google Shape;690;p61"/>
          <p:cNvSpPr/>
          <p:nvPr/>
        </p:nvSpPr>
        <p:spPr>
          <a:xfrm>
            <a:off x="4918413" y="1699244"/>
            <a:ext cx="3791100" cy="1899600"/>
          </a:xfrm>
          <a:prstGeom prst="rect">
            <a:avLst/>
          </a:prstGeom>
          <a:solidFill>
            <a:srgbClr val="CFE2F3"/>
          </a:solid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61"/>
          <p:cNvSpPr txBox="1"/>
          <p:nvPr/>
        </p:nvSpPr>
        <p:spPr>
          <a:xfrm>
            <a:off x="7467273" y="3262759"/>
            <a:ext cx="1456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Cold Chamber</a:t>
            </a:r>
            <a:endParaRPr b="1" sz="1300">
              <a:latin typeface="Roboto"/>
              <a:ea typeface="Roboto"/>
              <a:cs typeface="Roboto"/>
              <a:sym typeface="Roboto"/>
            </a:endParaRPr>
          </a:p>
        </p:txBody>
      </p:sp>
      <p:grpSp>
        <p:nvGrpSpPr>
          <p:cNvPr id="692" name="Google Shape;692;p61"/>
          <p:cNvGrpSpPr/>
          <p:nvPr/>
        </p:nvGrpSpPr>
        <p:grpSpPr>
          <a:xfrm>
            <a:off x="2165295" y="2148054"/>
            <a:ext cx="473869" cy="981837"/>
            <a:chOff x="1939300" y="2080075"/>
            <a:chExt cx="712800" cy="1263300"/>
          </a:xfrm>
        </p:grpSpPr>
        <p:sp>
          <p:nvSpPr>
            <p:cNvPr id="693" name="Google Shape;693;p61"/>
            <p:cNvSpPr/>
            <p:nvPr/>
          </p:nvSpPr>
          <p:spPr>
            <a:xfrm>
              <a:off x="1939300" y="2080075"/>
              <a:ext cx="712800" cy="1001700"/>
            </a:xfrm>
            <a:prstGeom prst="rect">
              <a:avLst/>
            </a:prstGeom>
            <a:solidFill>
              <a:srgbClr val="D9EAD3"/>
            </a:solid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61"/>
            <p:cNvSpPr/>
            <p:nvPr/>
          </p:nvSpPr>
          <p:spPr>
            <a:xfrm>
              <a:off x="2232550" y="3081775"/>
              <a:ext cx="126300" cy="261600"/>
            </a:xfrm>
            <a:prstGeom prst="rect">
              <a:avLst/>
            </a:prstGeom>
            <a:solidFill>
              <a:srgbClr val="D9EAD3"/>
            </a:solid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5" name="Google Shape;695;p61"/>
          <p:cNvSpPr/>
          <p:nvPr/>
        </p:nvSpPr>
        <p:spPr>
          <a:xfrm>
            <a:off x="6324472" y="3067862"/>
            <a:ext cx="998100" cy="132000"/>
          </a:xfrm>
          <a:prstGeom prst="flowChartConnector">
            <a:avLst/>
          </a:prstGeom>
          <a:solidFill>
            <a:srgbClr val="999999"/>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9EAD3"/>
              </a:solidFill>
            </a:endParaRPr>
          </a:p>
        </p:txBody>
      </p:sp>
      <p:grpSp>
        <p:nvGrpSpPr>
          <p:cNvPr id="696" name="Google Shape;696;p61"/>
          <p:cNvGrpSpPr/>
          <p:nvPr/>
        </p:nvGrpSpPr>
        <p:grpSpPr>
          <a:xfrm>
            <a:off x="6586585" y="2190306"/>
            <a:ext cx="473869" cy="933579"/>
            <a:chOff x="1939300" y="2080075"/>
            <a:chExt cx="712800" cy="1263300"/>
          </a:xfrm>
        </p:grpSpPr>
        <p:sp>
          <p:nvSpPr>
            <p:cNvPr id="697" name="Google Shape;697;p61"/>
            <p:cNvSpPr/>
            <p:nvPr/>
          </p:nvSpPr>
          <p:spPr>
            <a:xfrm>
              <a:off x="1939300" y="2080075"/>
              <a:ext cx="712800" cy="1001700"/>
            </a:xfrm>
            <a:prstGeom prst="rect">
              <a:avLst/>
            </a:prstGeom>
            <a:solidFill>
              <a:srgbClr val="D9EAD3"/>
            </a:solid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61"/>
            <p:cNvSpPr/>
            <p:nvPr/>
          </p:nvSpPr>
          <p:spPr>
            <a:xfrm>
              <a:off x="2232550" y="3081775"/>
              <a:ext cx="126300" cy="261600"/>
            </a:xfrm>
            <a:prstGeom prst="rect">
              <a:avLst/>
            </a:prstGeom>
            <a:solidFill>
              <a:srgbClr val="D9EAD3"/>
            </a:solid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99" name="Google Shape;699;p61"/>
          <p:cNvCxnSpPr/>
          <p:nvPr/>
        </p:nvCxnSpPr>
        <p:spPr>
          <a:xfrm flipH="1">
            <a:off x="7170478" y="2195468"/>
            <a:ext cx="192600" cy="169800"/>
          </a:xfrm>
          <a:prstGeom prst="straightConnector1">
            <a:avLst/>
          </a:prstGeom>
          <a:noFill/>
          <a:ln cap="flat" cmpd="sng" w="19050">
            <a:solidFill>
              <a:srgbClr val="000000"/>
            </a:solidFill>
            <a:prstDash val="solid"/>
            <a:round/>
            <a:headEnd len="med" w="med" type="none"/>
            <a:tailEnd len="med" w="med" type="stealth"/>
          </a:ln>
        </p:spPr>
      </p:cxnSp>
      <p:sp>
        <p:nvSpPr>
          <p:cNvPr id="700" name="Google Shape;700;p61"/>
          <p:cNvSpPr txBox="1"/>
          <p:nvPr/>
        </p:nvSpPr>
        <p:spPr>
          <a:xfrm>
            <a:off x="7174202" y="1910638"/>
            <a:ext cx="1658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Stepper Motor</a:t>
            </a:r>
            <a:endParaRPr b="1" sz="1100">
              <a:latin typeface="Roboto"/>
              <a:ea typeface="Roboto"/>
              <a:cs typeface="Roboto"/>
              <a:sym typeface="Roboto"/>
            </a:endParaRPr>
          </a:p>
        </p:txBody>
      </p:sp>
      <p:sp>
        <p:nvSpPr>
          <p:cNvPr id="701" name="Google Shape;701;p61"/>
          <p:cNvSpPr txBox="1"/>
          <p:nvPr/>
        </p:nvSpPr>
        <p:spPr>
          <a:xfrm>
            <a:off x="5080238" y="2148025"/>
            <a:ext cx="1456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Rotating Gate Valve</a:t>
            </a:r>
            <a:endParaRPr b="1" sz="1100">
              <a:latin typeface="Roboto"/>
              <a:ea typeface="Roboto"/>
              <a:cs typeface="Roboto"/>
              <a:sym typeface="Roboto"/>
            </a:endParaRPr>
          </a:p>
        </p:txBody>
      </p:sp>
      <p:cxnSp>
        <p:nvCxnSpPr>
          <p:cNvPr id="702" name="Google Shape;702;p61"/>
          <p:cNvCxnSpPr/>
          <p:nvPr/>
        </p:nvCxnSpPr>
        <p:spPr>
          <a:xfrm>
            <a:off x="6060884" y="2470824"/>
            <a:ext cx="315300" cy="541800"/>
          </a:xfrm>
          <a:prstGeom prst="straightConnector1">
            <a:avLst/>
          </a:prstGeom>
          <a:noFill/>
          <a:ln cap="flat" cmpd="sng" w="19050">
            <a:solidFill>
              <a:srgbClr val="000000"/>
            </a:solidFill>
            <a:prstDash val="solid"/>
            <a:round/>
            <a:headEnd len="med" w="med" type="none"/>
            <a:tailEnd len="med" w="med" type="stealth"/>
          </a:ln>
        </p:spPr>
      </p:cxnSp>
      <p:sp>
        <p:nvSpPr>
          <p:cNvPr id="703" name="Google Shape;703;p61"/>
          <p:cNvSpPr/>
          <p:nvPr/>
        </p:nvSpPr>
        <p:spPr>
          <a:xfrm>
            <a:off x="1775125" y="2345550"/>
            <a:ext cx="400500" cy="384900"/>
          </a:xfrm>
          <a:prstGeom prst="rect">
            <a:avLst/>
          </a:prstGeom>
          <a:solidFill>
            <a:srgbClr val="FCE5CD"/>
          </a:solidFill>
          <a:ln cap="flat" cmpd="sng" w="19050">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4" name="Google Shape;704;p61"/>
          <p:cNvCxnSpPr>
            <a:stCxn id="703" idx="1"/>
            <a:endCxn id="685" idx="0"/>
          </p:cNvCxnSpPr>
          <p:nvPr/>
        </p:nvCxnSpPr>
        <p:spPr>
          <a:xfrm flipH="1">
            <a:off x="1568425" y="2538000"/>
            <a:ext cx="206700" cy="1326600"/>
          </a:xfrm>
          <a:prstGeom prst="bentConnector2">
            <a:avLst/>
          </a:prstGeom>
          <a:noFill/>
          <a:ln cap="flat" cmpd="sng" w="19050">
            <a:solidFill>
              <a:srgbClr val="0000FF"/>
            </a:solidFill>
            <a:prstDash val="solid"/>
            <a:round/>
            <a:headEnd len="med" w="med" type="none"/>
            <a:tailEnd len="med" w="med" type="stealth"/>
          </a:ln>
        </p:spPr>
      </p:cxnSp>
      <p:cxnSp>
        <p:nvCxnSpPr>
          <p:cNvPr id="705" name="Google Shape;705;p61"/>
          <p:cNvCxnSpPr/>
          <p:nvPr/>
        </p:nvCxnSpPr>
        <p:spPr>
          <a:xfrm>
            <a:off x="1427772" y="2192237"/>
            <a:ext cx="272700" cy="141900"/>
          </a:xfrm>
          <a:prstGeom prst="straightConnector1">
            <a:avLst/>
          </a:prstGeom>
          <a:noFill/>
          <a:ln cap="flat" cmpd="sng" w="19050">
            <a:solidFill>
              <a:srgbClr val="000000"/>
            </a:solidFill>
            <a:prstDash val="solid"/>
            <a:round/>
            <a:headEnd len="med" w="med" type="none"/>
            <a:tailEnd len="med" w="med" type="stealth"/>
          </a:ln>
        </p:spPr>
      </p:cxnSp>
      <p:sp>
        <p:nvSpPr>
          <p:cNvPr id="706" name="Google Shape;706;p61"/>
          <p:cNvSpPr/>
          <p:nvPr/>
        </p:nvSpPr>
        <p:spPr>
          <a:xfrm>
            <a:off x="4731338" y="1078700"/>
            <a:ext cx="1291500" cy="384900"/>
          </a:xfrm>
          <a:prstGeom prst="rect">
            <a:avLst/>
          </a:prstGeom>
          <a:solidFill>
            <a:srgbClr val="FFF2CC"/>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Power Supply</a:t>
            </a:r>
            <a:endParaRPr b="1" sz="1300"/>
          </a:p>
        </p:txBody>
      </p:sp>
      <p:sp>
        <p:nvSpPr>
          <p:cNvPr id="707" name="Google Shape;707;p61"/>
          <p:cNvSpPr/>
          <p:nvPr/>
        </p:nvSpPr>
        <p:spPr>
          <a:xfrm>
            <a:off x="6373125" y="998758"/>
            <a:ext cx="906000" cy="544800"/>
          </a:xfrm>
          <a:prstGeom prst="rect">
            <a:avLst/>
          </a:prstGeom>
          <a:solidFill>
            <a:srgbClr val="EAD1DC"/>
          </a:solidFill>
          <a:ln cap="flat" cmpd="sng" w="19050">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Arduino</a:t>
            </a:r>
            <a:endParaRPr b="1" sz="1300"/>
          </a:p>
        </p:txBody>
      </p:sp>
      <p:cxnSp>
        <p:nvCxnSpPr>
          <p:cNvPr id="708" name="Google Shape;708;p61"/>
          <p:cNvCxnSpPr>
            <a:stCxn id="707" idx="2"/>
            <a:endCxn id="697" idx="0"/>
          </p:cNvCxnSpPr>
          <p:nvPr/>
        </p:nvCxnSpPr>
        <p:spPr>
          <a:xfrm flipH="1">
            <a:off x="6823425" y="1543558"/>
            <a:ext cx="2700" cy="646800"/>
          </a:xfrm>
          <a:prstGeom prst="straightConnector1">
            <a:avLst/>
          </a:prstGeom>
          <a:noFill/>
          <a:ln cap="flat" cmpd="sng" w="19050">
            <a:solidFill>
              <a:srgbClr val="0000FF"/>
            </a:solidFill>
            <a:prstDash val="solid"/>
            <a:round/>
            <a:headEnd len="med" w="med" type="none"/>
            <a:tailEnd len="med" w="med" type="stealth"/>
          </a:ln>
        </p:spPr>
      </p:cxnSp>
      <p:cxnSp>
        <p:nvCxnSpPr>
          <p:cNvPr id="709" name="Google Shape;709;p61"/>
          <p:cNvCxnSpPr>
            <a:stCxn id="706" idx="3"/>
            <a:endCxn id="707" idx="1"/>
          </p:cNvCxnSpPr>
          <p:nvPr/>
        </p:nvCxnSpPr>
        <p:spPr>
          <a:xfrm>
            <a:off x="6022838" y="1271150"/>
            <a:ext cx="350400" cy="0"/>
          </a:xfrm>
          <a:prstGeom prst="straightConnector1">
            <a:avLst/>
          </a:prstGeom>
          <a:noFill/>
          <a:ln cap="flat" cmpd="sng" w="19050">
            <a:solidFill>
              <a:srgbClr val="FF0000"/>
            </a:solidFill>
            <a:prstDash val="solid"/>
            <a:round/>
            <a:headEnd len="med" w="med" type="none"/>
            <a:tailEnd len="med" w="med" type="stealth"/>
          </a:ln>
        </p:spPr>
      </p:cxnSp>
      <p:sp>
        <p:nvSpPr>
          <p:cNvPr id="710" name="Google Shape;710;p61"/>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711" name="Google Shape;711;p61"/>
          <p:cNvSpPr/>
          <p:nvPr/>
        </p:nvSpPr>
        <p:spPr>
          <a:xfrm>
            <a:off x="311700" y="1048588"/>
            <a:ext cx="1291500" cy="384900"/>
          </a:xfrm>
          <a:prstGeom prst="rect">
            <a:avLst/>
          </a:prstGeom>
          <a:solidFill>
            <a:srgbClr val="FFF2CC"/>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Power Supply</a:t>
            </a:r>
            <a:endParaRPr b="1" sz="1300"/>
          </a:p>
        </p:txBody>
      </p:sp>
      <p:sp>
        <p:nvSpPr>
          <p:cNvPr id="712" name="Google Shape;712;p61"/>
          <p:cNvSpPr/>
          <p:nvPr/>
        </p:nvSpPr>
        <p:spPr>
          <a:xfrm>
            <a:off x="1949238" y="968646"/>
            <a:ext cx="906000" cy="544800"/>
          </a:xfrm>
          <a:prstGeom prst="rect">
            <a:avLst/>
          </a:prstGeom>
          <a:solidFill>
            <a:srgbClr val="EAD1DC"/>
          </a:solidFill>
          <a:ln cap="flat" cmpd="sng" w="19050">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Arduino</a:t>
            </a:r>
            <a:endParaRPr b="1" sz="1300"/>
          </a:p>
        </p:txBody>
      </p:sp>
      <p:cxnSp>
        <p:nvCxnSpPr>
          <p:cNvPr id="713" name="Google Shape;713;p61"/>
          <p:cNvCxnSpPr>
            <a:stCxn id="712" idx="2"/>
          </p:cNvCxnSpPr>
          <p:nvPr/>
        </p:nvCxnSpPr>
        <p:spPr>
          <a:xfrm flipH="1">
            <a:off x="2399538" y="1513446"/>
            <a:ext cx="2700" cy="646800"/>
          </a:xfrm>
          <a:prstGeom prst="straightConnector1">
            <a:avLst/>
          </a:prstGeom>
          <a:noFill/>
          <a:ln cap="flat" cmpd="sng" w="19050">
            <a:solidFill>
              <a:srgbClr val="0000FF"/>
            </a:solidFill>
            <a:prstDash val="solid"/>
            <a:round/>
            <a:headEnd len="med" w="med" type="none"/>
            <a:tailEnd len="med" w="med" type="stealth"/>
          </a:ln>
        </p:spPr>
      </p:cxnSp>
      <p:cxnSp>
        <p:nvCxnSpPr>
          <p:cNvPr id="714" name="Google Shape;714;p61"/>
          <p:cNvCxnSpPr>
            <a:stCxn id="711" idx="3"/>
            <a:endCxn id="712" idx="1"/>
          </p:cNvCxnSpPr>
          <p:nvPr/>
        </p:nvCxnSpPr>
        <p:spPr>
          <a:xfrm>
            <a:off x="1603200" y="1241038"/>
            <a:ext cx="345900" cy="0"/>
          </a:xfrm>
          <a:prstGeom prst="straightConnector1">
            <a:avLst/>
          </a:prstGeom>
          <a:noFill/>
          <a:ln cap="flat" cmpd="sng" w="19050">
            <a:solidFill>
              <a:srgbClr val="FF0000"/>
            </a:solidFill>
            <a:prstDash val="solid"/>
            <a:round/>
            <a:headEnd len="med" w="med" type="none"/>
            <a:tailEnd len="med" w="med" type="stealth"/>
          </a:ln>
        </p:spPr>
      </p:cxnSp>
      <p:sp>
        <p:nvSpPr>
          <p:cNvPr id="685" name="Google Shape;685;p61"/>
          <p:cNvSpPr/>
          <p:nvPr/>
        </p:nvSpPr>
        <p:spPr>
          <a:xfrm>
            <a:off x="1115513" y="3864596"/>
            <a:ext cx="906000" cy="544800"/>
          </a:xfrm>
          <a:prstGeom prst="rect">
            <a:avLst/>
          </a:prstGeom>
          <a:solidFill>
            <a:srgbClr val="EAD1DC"/>
          </a:solidFill>
          <a:ln cap="flat" cmpd="sng" w="19050">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NI DAQ</a:t>
            </a:r>
            <a:endParaRPr b="1" sz="1300"/>
          </a:p>
        </p:txBody>
      </p:sp>
      <p:cxnSp>
        <p:nvCxnSpPr>
          <p:cNvPr id="715" name="Google Shape;715;p61"/>
          <p:cNvCxnSpPr>
            <a:stCxn id="685" idx="3"/>
            <a:endCxn id="680" idx="1"/>
          </p:cNvCxnSpPr>
          <p:nvPr/>
        </p:nvCxnSpPr>
        <p:spPr>
          <a:xfrm>
            <a:off x="2021513" y="4136996"/>
            <a:ext cx="572100" cy="0"/>
          </a:xfrm>
          <a:prstGeom prst="straightConnector1">
            <a:avLst/>
          </a:prstGeom>
          <a:noFill/>
          <a:ln cap="flat" cmpd="sng" w="19050">
            <a:solidFill>
              <a:srgbClr val="0000FF"/>
            </a:solidFill>
            <a:prstDash val="solid"/>
            <a:round/>
            <a:headEnd len="med" w="med" type="none"/>
            <a:tailEnd len="med" w="med" type="stealth"/>
          </a:ln>
        </p:spPr>
      </p:cxnSp>
      <p:sp>
        <p:nvSpPr>
          <p:cNvPr id="716" name="Google Shape;716;p61"/>
          <p:cNvSpPr/>
          <p:nvPr/>
        </p:nvSpPr>
        <p:spPr>
          <a:xfrm>
            <a:off x="7112874" y="3754551"/>
            <a:ext cx="1365300" cy="758400"/>
          </a:xfrm>
          <a:prstGeom prst="rect">
            <a:avLst/>
          </a:prstGeom>
          <a:solidFill>
            <a:srgbClr val="D9D2E9"/>
          </a:solidFill>
          <a:ln cap="flat" cmpd="sng" w="19050">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Computer with LabVIEW VI</a:t>
            </a:r>
            <a:endParaRPr b="1" sz="1300"/>
          </a:p>
        </p:txBody>
      </p:sp>
      <p:sp>
        <p:nvSpPr>
          <p:cNvPr id="717" name="Google Shape;717;p61"/>
          <p:cNvSpPr/>
          <p:nvPr/>
        </p:nvSpPr>
        <p:spPr>
          <a:xfrm>
            <a:off x="5174076" y="2699324"/>
            <a:ext cx="400500" cy="415500"/>
          </a:xfrm>
          <a:prstGeom prst="rect">
            <a:avLst/>
          </a:prstGeom>
          <a:solidFill>
            <a:srgbClr val="FCE5CD"/>
          </a:solidFill>
          <a:ln cap="flat" cmpd="sng" w="19050">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8" name="Google Shape;718;p61"/>
          <p:cNvCxnSpPr>
            <a:stCxn id="717" idx="2"/>
            <a:endCxn id="719" idx="1"/>
          </p:cNvCxnSpPr>
          <p:nvPr/>
        </p:nvCxnSpPr>
        <p:spPr>
          <a:xfrm flipH="1" rot="-5400000">
            <a:off x="4993476" y="3495674"/>
            <a:ext cx="1022100" cy="260400"/>
          </a:xfrm>
          <a:prstGeom prst="bentConnector2">
            <a:avLst/>
          </a:prstGeom>
          <a:noFill/>
          <a:ln cap="flat" cmpd="sng" w="19050">
            <a:solidFill>
              <a:srgbClr val="0000FF"/>
            </a:solidFill>
            <a:prstDash val="solid"/>
            <a:round/>
            <a:headEnd len="med" w="med" type="none"/>
            <a:tailEnd len="med" w="med" type="stealth"/>
          </a:ln>
        </p:spPr>
      </p:cxnSp>
      <p:sp>
        <p:nvSpPr>
          <p:cNvPr id="719" name="Google Shape;719;p61"/>
          <p:cNvSpPr/>
          <p:nvPr/>
        </p:nvSpPr>
        <p:spPr>
          <a:xfrm>
            <a:off x="5634763" y="3864596"/>
            <a:ext cx="906000" cy="544800"/>
          </a:xfrm>
          <a:prstGeom prst="rect">
            <a:avLst/>
          </a:prstGeom>
          <a:solidFill>
            <a:srgbClr val="EAD1DC"/>
          </a:solidFill>
          <a:ln cap="flat" cmpd="sng" w="19050">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NI DAQ</a:t>
            </a:r>
            <a:endParaRPr b="1" sz="1300"/>
          </a:p>
        </p:txBody>
      </p:sp>
      <p:cxnSp>
        <p:nvCxnSpPr>
          <p:cNvPr id="720" name="Google Shape;720;p61"/>
          <p:cNvCxnSpPr>
            <a:stCxn id="719" idx="3"/>
            <a:endCxn id="716" idx="1"/>
          </p:cNvCxnSpPr>
          <p:nvPr/>
        </p:nvCxnSpPr>
        <p:spPr>
          <a:xfrm flipH="1" rot="10800000">
            <a:off x="6540763" y="4133696"/>
            <a:ext cx="572100" cy="3300"/>
          </a:xfrm>
          <a:prstGeom prst="straightConnector1">
            <a:avLst/>
          </a:prstGeom>
          <a:noFill/>
          <a:ln cap="flat" cmpd="sng" w="19050">
            <a:solidFill>
              <a:srgbClr val="0000FF"/>
            </a:solidFill>
            <a:prstDash val="solid"/>
            <a:round/>
            <a:headEnd len="med" w="med" type="none"/>
            <a:tailEnd len="med" w="med" type="stealth"/>
          </a:ln>
        </p:spPr>
      </p:cxnSp>
      <p:sp>
        <p:nvSpPr>
          <p:cNvPr id="721" name="Google Shape;721;p61"/>
          <p:cNvSpPr/>
          <p:nvPr/>
        </p:nvSpPr>
        <p:spPr>
          <a:xfrm>
            <a:off x="922775" y="4675138"/>
            <a:ext cx="1291500" cy="384900"/>
          </a:xfrm>
          <a:prstGeom prst="rect">
            <a:avLst/>
          </a:prstGeom>
          <a:solidFill>
            <a:srgbClr val="FFF2CC"/>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Power Supply</a:t>
            </a:r>
            <a:endParaRPr b="1" sz="1300"/>
          </a:p>
        </p:txBody>
      </p:sp>
      <p:sp>
        <p:nvSpPr>
          <p:cNvPr id="722" name="Google Shape;722;p61"/>
          <p:cNvSpPr/>
          <p:nvPr/>
        </p:nvSpPr>
        <p:spPr>
          <a:xfrm>
            <a:off x="5442025" y="4675138"/>
            <a:ext cx="1291500" cy="384900"/>
          </a:xfrm>
          <a:prstGeom prst="rect">
            <a:avLst/>
          </a:prstGeom>
          <a:solidFill>
            <a:srgbClr val="FFF2CC"/>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Power Supply</a:t>
            </a:r>
            <a:endParaRPr b="1" sz="1300"/>
          </a:p>
        </p:txBody>
      </p:sp>
      <p:cxnSp>
        <p:nvCxnSpPr>
          <p:cNvPr id="723" name="Google Shape;723;p61"/>
          <p:cNvCxnSpPr>
            <a:stCxn id="721" idx="0"/>
            <a:endCxn id="685" idx="2"/>
          </p:cNvCxnSpPr>
          <p:nvPr/>
        </p:nvCxnSpPr>
        <p:spPr>
          <a:xfrm rot="10800000">
            <a:off x="1568525" y="4409338"/>
            <a:ext cx="0" cy="265800"/>
          </a:xfrm>
          <a:prstGeom prst="straightConnector1">
            <a:avLst/>
          </a:prstGeom>
          <a:noFill/>
          <a:ln cap="flat" cmpd="sng" w="19050">
            <a:solidFill>
              <a:srgbClr val="FF0000"/>
            </a:solidFill>
            <a:prstDash val="solid"/>
            <a:round/>
            <a:headEnd len="med" w="med" type="none"/>
            <a:tailEnd len="med" w="med" type="stealth"/>
          </a:ln>
        </p:spPr>
      </p:cxnSp>
      <p:cxnSp>
        <p:nvCxnSpPr>
          <p:cNvPr id="724" name="Google Shape;724;p61"/>
          <p:cNvCxnSpPr>
            <a:stCxn id="722" idx="0"/>
            <a:endCxn id="719" idx="2"/>
          </p:cNvCxnSpPr>
          <p:nvPr/>
        </p:nvCxnSpPr>
        <p:spPr>
          <a:xfrm rot="10800000">
            <a:off x="6087775" y="4409338"/>
            <a:ext cx="0" cy="265800"/>
          </a:xfrm>
          <a:prstGeom prst="straightConnector1">
            <a:avLst/>
          </a:prstGeom>
          <a:noFill/>
          <a:ln cap="flat" cmpd="sng" w="19050">
            <a:solidFill>
              <a:srgbClr val="FF0000"/>
            </a:solidFill>
            <a:prstDash val="solid"/>
            <a:round/>
            <a:headEnd len="med" w="med" type="none"/>
            <a:tailEnd len="med" w="med" type="stealth"/>
          </a:ln>
        </p:spPr>
      </p:cxnSp>
      <p:sp>
        <p:nvSpPr>
          <p:cNvPr id="725" name="Google Shape;725;p61"/>
          <p:cNvSpPr/>
          <p:nvPr/>
        </p:nvSpPr>
        <p:spPr>
          <a:xfrm>
            <a:off x="7854575" y="953575"/>
            <a:ext cx="1209600" cy="4416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r>
              <a:rPr b="1" lang="en" sz="1100"/>
              <a:t>Power </a:t>
            </a:r>
            <a:endParaRPr b="1" sz="1100"/>
          </a:p>
          <a:p>
            <a:pPr indent="0" lvl="0" marL="0" rtl="0" algn="l">
              <a:spcBef>
                <a:spcPts val="0"/>
              </a:spcBef>
              <a:spcAft>
                <a:spcPts val="0"/>
              </a:spcAft>
              <a:buNone/>
            </a:pPr>
            <a:r>
              <a:rPr lang="en" sz="1100"/>
              <a:t>               </a:t>
            </a:r>
            <a:r>
              <a:rPr b="1" lang="en" sz="1100"/>
              <a:t>Data</a:t>
            </a:r>
            <a:endParaRPr b="1" sz="1100"/>
          </a:p>
        </p:txBody>
      </p:sp>
      <p:cxnSp>
        <p:nvCxnSpPr>
          <p:cNvPr id="726" name="Google Shape;726;p61"/>
          <p:cNvCxnSpPr/>
          <p:nvPr/>
        </p:nvCxnSpPr>
        <p:spPr>
          <a:xfrm>
            <a:off x="7930775" y="1122225"/>
            <a:ext cx="529500" cy="600"/>
          </a:xfrm>
          <a:prstGeom prst="straightConnector1">
            <a:avLst/>
          </a:prstGeom>
          <a:noFill/>
          <a:ln cap="flat" cmpd="sng" w="19050">
            <a:solidFill>
              <a:srgbClr val="FF0000"/>
            </a:solidFill>
            <a:prstDash val="solid"/>
            <a:round/>
            <a:headEnd len="med" w="med" type="stealth"/>
            <a:tailEnd len="med" w="med" type="stealth"/>
          </a:ln>
        </p:spPr>
      </p:cxnSp>
      <p:cxnSp>
        <p:nvCxnSpPr>
          <p:cNvPr id="727" name="Google Shape;727;p61"/>
          <p:cNvCxnSpPr/>
          <p:nvPr/>
        </p:nvCxnSpPr>
        <p:spPr>
          <a:xfrm>
            <a:off x="7948675" y="1270850"/>
            <a:ext cx="529500" cy="600"/>
          </a:xfrm>
          <a:prstGeom prst="straightConnector1">
            <a:avLst/>
          </a:prstGeom>
          <a:noFill/>
          <a:ln cap="flat" cmpd="sng" w="19050">
            <a:solidFill>
              <a:srgbClr val="0000FF"/>
            </a:solidFill>
            <a:prstDash val="solid"/>
            <a:round/>
            <a:headEnd len="med" w="med" type="stealth"/>
            <a:tailEnd len="med" w="med" type="stealth"/>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6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Current Test Status</a:t>
            </a:r>
            <a:endParaRPr/>
          </a:p>
        </p:txBody>
      </p:sp>
      <p:graphicFrame>
        <p:nvGraphicFramePr>
          <p:cNvPr id="733" name="Google Shape;733;p62"/>
          <p:cNvGraphicFramePr/>
          <p:nvPr/>
        </p:nvGraphicFramePr>
        <p:xfrm>
          <a:off x="226400" y="1355375"/>
          <a:ext cx="3000000" cy="3000000"/>
        </p:xfrm>
        <a:graphic>
          <a:graphicData uri="http://schemas.openxmlformats.org/drawingml/2006/table">
            <a:tbl>
              <a:tblPr>
                <a:noFill/>
                <a:tableStyleId>{D7753A43-09F4-418D-AC1A-8B91C7D89F56}</a:tableStyleId>
              </a:tblPr>
              <a:tblGrid>
                <a:gridCol w="2632200"/>
                <a:gridCol w="2273100"/>
                <a:gridCol w="2994325"/>
                <a:gridCol w="791575"/>
              </a:tblGrid>
              <a:tr h="396200">
                <a:tc>
                  <a:txBody>
                    <a:bodyPr/>
                    <a:lstStyle/>
                    <a:p>
                      <a:pPr indent="0" lvl="0" marL="0" rtl="0" algn="ctr">
                        <a:spcBef>
                          <a:spcPts val="0"/>
                        </a:spcBef>
                        <a:spcAft>
                          <a:spcPts val="0"/>
                        </a:spcAft>
                        <a:buNone/>
                      </a:pPr>
                      <a:r>
                        <a:rPr b="1" lang="en">
                          <a:solidFill>
                            <a:srgbClr val="FFFFFF"/>
                          </a:solidFill>
                        </a:rPr>
                        <a:t>Test Conducted</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a:solidFill>
                            <a:srgbClr val="FFFFFF"/>
                          </a:solidFill>
                        </a:rPr>
                        <a:t>Validated/Verified:</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a:solidFill>
                            <a:srgbClr val="FFFFFF"/>
                          </a:solidFill>
                        </a:rPr>
                        <a:t>Risks Reduced</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a:solidFill>
                            <a:srgbClr val="FFFFFF"/>
                          </a:solidFill>
                        </a:rPr>
                        <a:t>Pass?</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853400">
                <a:tc>
                  <a:txBody>
                    <a:bodyPr/>
                    <a:lstStyle/>
                    <a:p>
                      <a:pPr indent="0" lvl="0" marL="0" rtl="0" algn="l">
                        <a:spcBef>
                          <a:spcPts val="0"/>
                        </a:spcBef>
                        <a:spcAft>
                          <a:spcPts val="0"/>
                        </a:spcAft>
                        <a:buNone/>
                      </a:pPr>
                      <a:r>
                        <a:rPr lang="en" sz="1100">
                          <a:solidFill>
                            <a:srgbClr val="CCCCCC"/>
                          </a:solidFill>
                        </a:rPr>
                        <a:t>Yielding Strength Test (Break Chords)</a:t>
                      </a:r>
                      <a:endParaRPr sz="11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CCCCCC"/>
                          </a:solidFill>
                        </a:rPr>
                        <a:t>Strength of break chords, ability to sustain a loading force</a:t>
                      </a:r>
                      <a:endParaRPr sz="11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98450" lvl="0" marL="457200" rtl="0" algn="l">
                        <a:spcBef>
                          <a:spcPts val="0"/>
                        </a:spcBef>
                        <a:spcAft>
                          <a:spcPts val="0"/>
                        </a:spcAft>
                        <a:buClr>
                          <a:srgbClr val="CCCCCC"/>
                        </a:buClr>
                        <a:buSzPts val="1100"/>
                        <a:buChar char="●"/>
                      </a:pPr>
                      <a:r>
                        <a:rPr lang="en" sz="1100">
                          <a:solidFill>
                            <a:srgbClr val="CCCCCC"/>
                          </a:solidFill>
                        </a:rPr>
                        <a:t>FAA requirement satisfaction </a:t>
                      </a:r>
                      <a:endParaRPr sz="1100">
                        <a:solidFill>
                          <a:srgbClr val="CCCCCC"/>
                        </a:solidFill>
                      </a:endParaRPr>
                    </a:p>
                    <a:p>
                      <a:pPr indent="-298450" lvl="0" marL="457200" rtl="0" algn="l">
                        <a:spcBef>
                          <a:spcPts val="0"/>
                        </a:spcBef>
                        <a:spcAft>
                          <a:spcPts val="0"/>
                        </a:spcAft>
                        <a:buClr>
                          <a:srgbClr val="CCCCCC"/>
                        </a:buClr>
                        <a:buSzPts val="1100"/>
                        <a:buChar char="●"/>
                      </a:pPr>
                      <a:r>
                        <a:rPr lang="en" sz="1100">
                          <a:solidFill>
                            <a:srgbClr val="CCCCCC"/>
                          </a:solidFill>
                        </a:rPr>
                        <a:t>Twisting and lateral mitigation </a:t>
                      </a:r>
                      <a:endParaRPr sz="1100">
                        <a:solidFill>
                          <a:srgbClr val="CCCCCC"/>
                        </a:solidFill>
                      </a:endParaRPr>
                    </a:p>
                    <a:p>
                      <a:pPr indent="-298450" lvl="0" marL="457200" rtl="0" algn="l">
                        <a:spcBef>
                          <a:spcPts val="0"/>
                        </a:spcBef>
                        <a:spcAft>
                          <a:spcPts val="0"/>
                        </a:spcAft>
                        <a:buClr>
                          <a:srgbClr val="CCCCCC"/>
                        </a:buClr>
                        <a:buSzPts val="1100"/>
                        <a:buChar char="●"/>
                      </a:pPr>
                      <a:r>
                        <a:rPr lang="en" sz="1100">
                          <a:solidFill>
                            <a:srgbClr val="CCCCCC"/>
                          </a:solidFill>
                        </a:rPr>
                        <a:t>Materials risk reduced - already acquired</a:t>
                      </a:r>
                      <a:endParaRPr sz="11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B7B7B7"/>
                          </a:solidFill>
                        </a:rPr>
                        <a:t>Yes</a:t>
                      </a:r>
                      <a:endParaRPr sz="1100">
                        <a:solidFill>
                          <a:srgbClr val="B7B7B7"/>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432850">
                <a:tc>
                  <a:txBody>
                    <a:bodyPr/>
                    <a:lstStyle/>
                    <a:p>
                      <a:pPr indent="0" lvl="0" marL="0" rtl="0" algn="l">
                        <a:spcBef>
                          <a:spcPts val="0"/>
                        </a:spcBef>
                        <a:spcAft>
                          <a:spcPts val="0"/>
                        </a:spcAft>
                        <a:buNone/>
                      </a:pPr>
                      <a:r>
                        <a:rPr lang="en" sz="1100">
                          <a:solidFill>
                            <a:srgbClr val="CCCCCC"/>
                          </a:solidFill>
                        </a:rPr>
                        <a:t>Communications Test</a:t>
                      </a:r>
                      <a:endParaRPr sz="11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CCCCCC"/>
                          </a:solidFill>
                        </a:rPr>
                        <a:t>Ability to send and receive messages.</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98450" lvl="0" marL="457200" rtl="0" algn="l">
                        <a:spcBef>
                          <a:spcPts val="0"/>
                        </a:spcBef>
                        <a:spcAft>
                          <a:spcPts val="0"/>
                        </a:spcAft>
                        <a:buClr>
                          <a:srgbClr val="CCCCCC"/>
                        </a:buClr>
                        <a:buSzPts val="1100"/>
                        <a:buChar char="●"/>
                      </a:pPr>
                      <a:r>
                        <a:rPr lang="en" sz="1100">
                          <a:solidFill>
                            <a:srgbClr val="CCCCCC"/>
                          </a:solidFill>
                        </a:rPr>
                        <a:t>Communication error</a:t>
                      </a:r>
                      <a:endParaRPr sz="1100">
                        <a:solidFill>
                          <a:srgbClr val="CCCCCC"/>
                        </a:solidFill>
                      </a:endParaRPr>
                    </a:p>
                    <a:p>
                      <a:pPr indent="-298450" lvl="0" marL="457200" rtl="0" algn="l">
                        <a:spcBef>
                          <a:spcPts val="0"/>
                        </a:spcBef>
                        <a:spcAft>
                          <a:spcPts val="0"/>
                        </a:spcAft>
                        <a:buClr>
                          <a:srgbClr val="CCCCCC"/>
                        </a:buClr>
                        <a:buSzPts val="1100"/>
                        <a:buChar char="●"/>
                      </a:pPr>
                      <a:r>
                        <a:rPr lang="en" sz="1100">
                          <a:solidFill>
                            <a:srgbClr val="CCCCCC"/>
                          </a:solidFill>
                        </a:rPr>
                        <a:t>Loss of contact</a:t>
                      </a:r>
                      <a:endParaRPr sz="1100">
                        <a:solidFill>
                          <a:srgbClr val="CCCCCC"/>
                        </a:solidFill>
                      </a:endParaRPr>
                    </a:p>
                    <a:p>
                      <a:pPr indent="-298450" lvl="0" marL="457200" rtl="0" algn="l">
                        <a:spcBef>
                          <a:spcPts val="0"/>
                        </a:spcBef>
                        <a:spcAft>
                          <a:spcPts val="0"/>
                        </a:spcAft>
                        <a:buClr>
                          <a:srgbClr val="CCCCCC"/>
                        </a:buClr>
                        <a:buSzPts val="1100"/>
                        <a:buChar char="●"/>
                      </a:pPr>
                      <a:r>
                        <a:rPr lang="en" sz="1100">
                          <a:solidFill>
                            <a:srgbClr val="CCCCCC"/>
                          </a:solidFill>
                        </a:rPr>
                        <a:t>Flight plan mode failure</a:t>
                      </a:r>
                      <a:endParaRPr sz="11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100">
                        <a:solidFill>
                          <a:srgbClr val="B7B7B7"/>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432850">
                <a:tc>
                  <a:txBody>
                    <a:bodyPr/>
                    <a:lstStyle/>
                    <a:p>
                      <a:pPr indent="0" lvl="0" marL="0" rtl="0" algn="l">
                        <a:spcBef>
                          <a:spcPts val="0"/>
                        </a:spcBef>
                        <a:spcAft>
                          <a:spcPts val="0"/>
                        </a:spcAft>
                        <a:buNone/>
                      </a:pPr>
                      <a:r>
                        <a:rPr b="1" lang="en" sz="1200"/>
                        <a:t>Cold Chamber Test (Ascent/Descent)</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t>Both ascent and </a:t>
                      </a:r>
                      <a:r>
                        <a:rPr b="1" lang="en" sz="1200"/>
                        <a:t>descent</a:t>
                      </a:r>
                      <a:r>
                        <a:rPr b="1" lang="en" sz="1200"/>
                        <a:t> systems can operate in a cold environment.</a:t>
                      </a:r>
                      <a:endParaRPr b="1" sz="1200"/>
                    </a:p>
                    <a:p>
                      <a:pPr indent="0" lvl="0" marL="0" rtl="0" algn="l">
                        <a:spcBef>
                          <a:spcPts val="0"/>
                        </a:spcBef>
                        <a:spcAft>
                          <a:spcPts val="0"/>
                        </a:spcAft>
                        <a:buNone/>
                      </a:pPr>
                      <a:r>
                        <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98450" lvl="0" marL="457200" rtl="0" algn="l">
                        <a:spcBef>
                          <a:spcPts val="0"/>
                        </a:spcBef>
                        <a:spcAft>
                          <a:spcPts val="0"/>
                        </a:spcAft>
                        <a:buSzPts val="1100"/>
                        <a:buChar char="●"/>
                      </a:pPr>
                      <a:r>
                        <a:rPr b="1" lang="en" sz="1200"/>
                        <a:t>Venting mitigation, flow rate and jams</a:t>
                      </a:r>
                      <a:endParaRPr b="1" sz="1200"/>
                    </a:p>
                    <a:p>
                      <a:pPr indent="-298450" lvl="0" marL="457200" rtl="0" algn="l">
                        <a:spcBef>
                          <a:spcPts val="0"/>
                        </a:spcBef>
                        <a:spcAft>
                          <a:spcPts val="0"/>
                        </a:spcAft>
                        <a:buSzPts val="1100"/>
                        <a:buChar char="●"/>
                      </a:pPr>
                      <a:r>
                        <a:rPr b="1" lang="en" sz="1200"/>
                        <a:t>Hopper jamming reduction</a:t>
                      </a:r>
                      <a:endParaRPr b="1" sz="1200"/>
                    </a:p>
                    <a:p>
                      <a:pPr indent="-298450" lvl="0" marL="457200" rtl="0" algn="l">
                        <a:spcBef>
                          <a:spcPts val="0"/>
                        </a:spcBef>
                        <a:spcAft>
                          <a:spcPts val="0"/>
                        </a:spcAft>
                        <a:buSzPts val="1100"/>
                        <a:buChar char="●"/>
                      </a:pPr>
                      <a:r>
                        <a:rPr b="1" lang="en" sz="1200"/>
                        <a:t>Freezing risk mitigation - BB pellets</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300"/>
                        <a:t>TBD</a:t>
                      </a:r>
                      <a:endParaRPr b="1" sz="13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bl>
          </a:graphicData>
        </a:graphic>
      </p:graphicFrame>
      <p:sp>
        <p:nvSpPr>
          <p:cNvPr id="734" name="Google Shape;734;p6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6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Vacuum Chamber Test</a:t>
            </a:r>
            <a:r>
              <a:rPr lang="en"/>
              <a:t> </a:t>
            </a:r>
            <a:r>
              <a:rPr lang="en" sz="2500"/>
              <a:t>(verification)</a:t>
            </a:r>
            <a:endParaRPr sz="2500"/>
          </a:p>
        </p:txBody>
      </p:sp>
      <p:sp>
        <p:nvSpPr>
          <p:cNvPr id="740" name="Google Shape;740;p63"/>
          <p:cNvSpPr/>
          <p:nvPr/>
        </p:nvSpPr>
        <p:spPr>
          <a:xfrm>
            <a:off x="232275" y="963500"/>
            <a:ext cx="8706300" cy="380100"/>
          </a:xfrm>
          <a:prstGeom prst="roundRect">
            <a:avLst>
              <a:gd fmla="val 16667" name="adj"/>
            </a:avLst>
          </a:prstGeom>
          <a:solidFill>
            <a:srgbClr val="D9EAD3"/>
          </a:solid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t>DR 3.2: BACCHUS shall operate at standard pressures present from sea level to stratospheric altitudes</a:t>
            </a:r>
            <a:endParaRPr b="1" sz="1200"/>
          </a:p>
        </p:txBody>
      </p:sp>
      <p:pic>
        <p:nvPicPr>
          <p:cNvPr id="741" name="Google Shape;741;p63"/>
          <p:cNvPicPr preferRelativeResize="0"/>
          <p:nvPr/>
        </p:nvPicPr>
        <p:blipFill rotWithShape="1">
          <a:blip r:embed="rId3">
            <a:alphaModFix/>
          </a:blip>
          <a:srcRect b="0" l="10037" r="3509" t="0"/>
          <a:stretch/>
        </p:blipFill>
        <p:spPr>
          <a:xfrm>
            <a:off x="5732175" y="1488037"/>
            <a:ext cx="2680399" cy="2814101"/>
          </a:xfrm>
          <a:prstGeom prst="rect">
            <a:avLst/>
          </a:prstGeom>
          <a:noFill/>
          <a:ln>
            <a:noFill/>
          </a:ln>
        </p:spPr>
      </p:pic>
      <p:grpSp>
        <p:nvGrpSpPr>
          <p:cNvPr id="742" name="Google Shape;742;p63"/>
          <p:cNvGrpSpPr/>
          <p:nvPr/>
        </p:nvGrpSpPr>
        <p:grpSpPr>
          <a:xfrm>
            <a:off x="7660546" y="4367419"/>
            <a:ext cx="1277983" cy="623680"/>
            <a:chOff x="7488175" y="1052024"/>
            <a:chExt cx="806400" cy="482425"/>
          </a:xfrm>
        </p:grpSpPr>
        <p:sp>
          <p:nvSpPr>
            <p:cNvPr id="743" name="Google Shape;743;p63"/>
            <p:cNvSpPr/>
            <p:nvPr/>
          </p:nvSpPr>
          <p:spPr>
            <a:xfrm>
              <a:off x="7488175" y="1052024"/>
              <a:ext cx="806400" cy="242100"/>
            </a:xfrm>
            <a:prstGeom prst="rect">
              <a:avLst/>
            </a:prstGeom>
            <a:solidFill>
              <a:srgbClr val="B7B7B7"/>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t>Deadline: 2/21</a:t>
              </a:r>
              <a:endParaRPr b="1" sz="1100"/>
            </a:p>
          </p:txBody>
        </p:sp>
        <p:sp>
          <p:nvSpPr>
            <p:cNvPr id="744" name="Google Shape;744;p63"/>
            <p:cNvSpPr/>
            <p:nvPr/>
          </p:nvSpPr>
          <p:spPr>
            <a:xfrm>
              <a:off x="7488175" y="1292350"/>
              <a:ext cx="806400" cy="242100"/>
            </a:xfrm>
            <a:prstGeom prst="rect">
              <a:avLst/>
            </a:prstGeom>
            <a:solidFill>
              <a:srgbClr val="FFE599"/>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t>Planning/Set-up</a:t>
              </a:r>
              <a:endParaRPr b="1" sz="1100"/>
            </a:p>
          </p:txBody>
        </p:sp>
      </p:grpSp>
      <p:sp>
        <p:nvSpPr>
          <p:cNvPr id="745" name="Google Shape;745;p63"/>
          <p:cNvSpPr txBox="1"/>
          <p:nvPr/>
        </p:nvSpPr>
        <p:spPr>
          <a:xfrm>
            <a:off x="311700" y="1343600"/>
            <a:ext cx="5329800" cy="486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Rationale/Motivation</a:t>
            </a:r>
            <a:r>
              <a:rPr b="1" lang="en" sz="1200">
                <a:latin typeface="Roboto"/>
                <a:ea typeface="Roboto"/>
                <a:cs typeface="Roboto"/>
                <a:sym typeface="Roboto"/>
              </a:rPr>
              <a:t>:</a:t>
            </a:r>
            <a:endParaRPr b="1" sz="1200">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To show the effect of the low pressure environment on both the DC motor (ascent) and stepper motor (descent).</a:t>
            </a:r>
            <a:endParaRPr sz="1100">
              <a:highlight>
                <a:schemeClr val="lt1"/>
              </a:highlight>
              <a:latin typeface="Roboto"/>
              <a:ea typeface="Roboto"/>
              <a:cs typeface="Roboto"/>
              <a:sym typeface="Roboto"/>
            </a:endParaRPr>
          </a:p>
          <a:p>
            <a:pPr indent="0" lvl="0" marL="457200" rtl="0" algn="l">
              <a:lnSpc>
                <a:spcPct val="75000"/>
              </a:lnSpc>
              <a:spcBef>
                <a:spcPts val="0"/>
              </a:spcBef>
              <a:spcAft>
                <a:spcPts val="0"/>
              </a:spcAft>
              <a:buNone/>
            </a:pPr>
            <a:r>
              <a:t/>
            </a:r>
            <a:endParaRPr sz="1000">
              <a:highlight>
                <a:schemeClr val="lt1"/>
              </a:highlight>
              <a:latin typeface="Roboto"/>
              <a:ea typeface="Roboto"/>
              <a:cs typeface="Roboto"/>
              <a:sym typeface="Roboto"/>
            </a:endParaRPr>
          </a:p>
          <a:p>
            <a:pPr indent="0" lvl="0" marL="0" rtl="0" algn="l">
              <a:spcBef>
                <a:spcPts val="0"/>
              </a:spcBef>
              <a:spcAft>
                <a:spcPts val="0"/>
              </a:spcAft>
              <a:buNone/>
            </a:pPr>
            <a:r>
              <a:rPr b="1" lang="en" sz="1200" u="sng">
                <a:highlight>
                  <a:schemeClr val="lt1"/>
                </a:highlight>
                <a:latin typeface="Roboto"/>
                <a:ea typeface="Roboto"/>
                <a:cs typeface="Roboto"/>
                <a:sym typeface="Roboto"/>
              </a:rPr>
              <a:t>Procedure</a:t>
            </a:r>
            <a:r>
              <a:rPr b="1" lang="en" sz="1100">
                <a:highlight>
                  <a:schemeClr val="lt1"/>
                </a:highlight>
                <a:latin typeface="Roboto"/>
                <a:ea typeface="Roboto"/>
                <a:cs typeface="Roboto"/>
                <a:sym typeface="Roboto"/>
              </a:rPr>
              <a:t>:</a:t>
            </a:r>
            <a:endParaRPr b="1" sz="11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Run vacuum chamber at a </a:t>
            </a:r>
            <a:r>
              <a:rPr b="1" lang="en" sz="1100">
                <a:highlight>
                  <a:schemeClr val="lt1"/>
                </a:highlight>
                <a:latin typeface="Roboto"/>
                <a:ea typeface="Roboto"/>
                <a:cs typeface="Roboto"/>
                <a:sym typeface="Roboto"/>
              </a:rPr>
              <a:t>decreasing pressure</a:t>
            </a:r>
            <a:r>
              <a:rPr lang="en" sz="1100">
                <a:highlight>
                  <a:schemeClr val="lt1"/>
                </a:highlight>
                <a:latin typeface="Roboto"/>
                <a:ea typeface="Roboto"/>
                <a:cs typeface="Roboto"/>
                <a:sym typeface="Roboto"/>
              </a:rPr>
              <a:t>, track temperature of both motors using a thermocouple and track the current draw of motor. </a:t>
            </a:r>
            <a:endParaRPr b="1" sz="11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Ascent system:</a:t>
            </a:r>
            <a:r>
              <a:rPr b="1" lang="en" sz="1100">
                <a:highlight>
                  <a:schemeClr val="lt1"/>
                </a:highlight>
                <a:latin typeface="Roboto"/>
                <a:ea typeface="Roboto"/>
                <a:cs typeface="Roboto"/>
                <a:sym typeface="Roboto"/>
              </a:rPr>
              <a:t> </a:t>
            </a:r>
            <a:r>
              <a:rPr lang="en" sz="1100">
                <a:highlight>
                  <a:schemeClr val="lt1"/>
                </a:highlight>
                <a:latin typeface="Roboto"/>
                <a:ea typeface="Roboto"/>
                <a:cs typeface="Roboto"/>
                <a:sym typeface="Roboto"/>
              </a:rPr>
              <a:t>Run </a:t>
            </a:r>
            <a:r>
              <a:rPr b="1" lang="en" sz="1100">
                <a:highlight>
                  <a:schemeClr val="lt1"/>
                </a:highlight>
                <a:latin typeface="Roboto"/>
                <a:ea typeface="Roboto"/>
                <a:cs typeface="Roboto"/>
                <a:sym typeface="Roboto"/>
              </a:rPr>
              <a:t>D</a:t>
            </a:r>
            <a:r>
              <a:rPr b="1" lang="en" sz="1100">
                <a:highlight>
                  <a:schemeClr val="lt1"/>
                </a:highlight>
                <a:latin typeface="Roboto"/>
                <a:ea typeface="Roboto"/>
                <a:cs typeface="Roboto"/>
                <a:sym typeface="Roboto"/>
              </a:rPr>
              <a:t>C motor</a:t>
            </a:r>
            <a:r>
              <a:rPr lang="en" sz="1100">
                <a:highlight>
                  <a:schemeClr val="lt1"/>
                </a:highlight>
                <a:latin typeface="Roboto"/>
                <a:ea typeface="Roboto"/>
                <a:cs typeface="Roboto"/>
                <a:sym typeface="Roboto"/>
              </a:rPr>
              <a:t> (ascent) at a </a:t>
            </a:r>
            <a:r>
              <a:rPr b="1" lang="en" sz="1100">
                <a:highlight>
                  <a:schemeClr val="lt1"/>
                </a:highlight>
                <a:latin typeface="Roboto"/>
                <a:ea typeface="Roboto"/>
                <a:cs typeface="Roboto"/>
                <a:sym typeface="Roboto"/>
              </a:rPr>
              <a:t>constant speed</a:t>
            </a:r>
            <a:r>
              <a:rPr lang="en" sz="1100">
                <a:highlight>
                  <a:schemeClr val="lt1"/>
                </a:highlight>
                <a:latin typeface="Roboto"/>
                <a:ea typeface="Roboto"/>
                <a:cs typeface="Roboto"/>
                <a:sym typeface="Roboto"/>
              </a:rPr>
              <a:t> until steady state is reached.</a:t>
            </a:r>
            <a:endParaRPr sz="11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Descent system: Run </a:t>
            </a:r>
            <a:r>
              <a:rPr b="1" lang="en" sz="1100">
                <a:highlight>
                  <a:schemeClr val="lt1"/>
                </a:highlight>
                <a:latin typeface="Roboto"/>
                <a:ea typeface="Roboto"/>
                <a:cs typeface="Roboto"/>
                <a:sym typeface="Roboto"/>
              </a:rPr>
              <a:t>stepper motor</a:t>
            </a:r>
            <a:r>
              <a:rPr lang="en" sz="1100">
                <a:highlight>
                  <a:schemeClr val="lt1"/>
                </a:highlight>
                <a:latin typeface="Roboto"/>
                <a:ea typeface="Roboto"/>
                <a:cs typeface="Roboto"/>
                <a:sym typeface="Roboto"/>
              </a:rPr>
              <a:t> (descent) at a </a:t>
            </a:r>
            <a:r>
              <a:rPr b="1" lang="en" sz="1100">
                <a:highlight>
                  <a:schemeClr val="lt1"/>
                </a:highlight>
                <a:latin typeface="Roboto"/>
                <a:ea typeface="Roboto"/>
                <a:cs typeface="Roboto"/>
                <a:sym typeface="Roboto"/>
              </a:rPr>
              <a:t>constant speed</a:t>
            </a:r>
            <a:r>
              <a:rPr lang="en" sz="1100">
                <a:highlight>
                  <a:schemeClr val="lt1"/>
                </a:highlight>
                <a:latin typeface="Roboto"/>
                <a:ea typeface="Roboto"/>
                <a:cs typeface="Roboto"/>
                <a:sym typeface="Roboto"/>
              </a:rPr>
              <a:t> until steady state is reached.</a:t>
            </a:r>
            <a:endParaRPr sz="1100">
              <a:highlight>
                <a:schemeClr val="lt1"/>
              </a:highlight>
              <a:latin typeface="Roboto"/>
              <a:ea typeface="Roboto"/>
              <a:cs typeface="Roboto"/>
              <a:sym typeface="Roboto"/>
            </a:endParaRPr>
          </a:p>
          <a:p>
            <a:pPr indent="0" lvl="0" marL="0" rtl="0" algn="l">
              <a:lnSpc>
                <a:spcPct val="75000"/>
              </a:lnSpc>
              <a:spcBef>
                <a:spcPts val="0"/>
              </a:spcBef>
              <a:spcAft>
                <a:spcPts val="0"/>
              </a:spcAft>
              <a:buNone/>
            </a:pPr>
            <a:r>
              <a:t/>
            </a:r>
            <a:endParaRPr sz="1100">
              <a:highlight>
                <a:schemeClr val="lt1"/>
              </a:highlight>
              <a:latin typeface="Roboto"/>
              <a:ea typeface="Roboto"/>
              <a:cs typeface="Roboto"/>
              <a:sym typeface="Roboto"/>
            </a:endParaRPr>
          </a:p>
          <a:p>
            <a:pPr indent="0" lvl="0" marL="0" rtl="0" algn="l">
              <a:spcBef>
                <a:spcPts val="0"/>
              </a:spcBef>
              <a:spcAft>
                <a:spcPts val="0"/>
              </a:spcAft>
              <a:buNone/>
            </a:pPr>
            <a:r>
              <a:rPr b="1" lang="en" sz="1200" u="sng">
                <a:highlight>
                  <a:schemeClr val="lt1"/>
                </a:highlight>
                <a:latin typeface="Roboto"/>
                <a:ea typeface="Roboto"/>
                <a:cs typeface="Roboto"/>
                <a:sym typeface="Roboto"/>
              </a:rPr>
              <a:t>Measurements</a:t>
            </a:r>
            <a:r>
              <a:rPr b="1" lang="en" sz="1200">
                <a:highlight>
                  <a:schemeClr val="lt1"/>
                </a:highlight>
                <a:latin typeface="Roboto"/>
                <a:ea typeface="Roboto"/>
                <a:cs typeface="Roboto"/>
                <a:sym typeface="Roboto"/>
              </a:rPr>
              <a:t>:</a:t>
            </a:r>
            <a:endParaRPr b="1" sz="12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Ascent system: </a:t>
            </a:r>
            <a:r>
              <a:rPr b="1" lang="en" sz="1100">
                <a:highlight>
                  <a:schemeClr val="lt1"/>
                </a:highlight>
                <a:latin typeface="Roboto"/>
                <a:ea typeface="Roboto"/>
                <a:cs typeface="Roboto"/>
                <a:sym typeface="Roboto"/>
              </a:rPr>
              <a:t>current draw,</a:t>
            </a:r>
            <a:r>
              <a:rPr lang="en" sz="1100">
                <a:highlight>
                  <a:schemeClr val="lt1"/>
                </a:highlight>
                <a:latin typeface="Roboto"/>
                <a:ea typeface="Roboto"/>
                <a:cs typeface="Roboto"/>
                <a:sym typeface="Roboto"/>
              </a:rPr>
              <a:t> motor temperature, temperature of chamber.</a:t>
            </a:r>
            <a:endParaRPr sz="11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Descent system: </a:t>
            </a:r>
            <a:r>
              <a:rPr b="1" lang="en" sz="1100">
                <a:highlight>
                  <a:schemeClr val="lt1"/>
                </a:highlight>
                <a:latin typeface="Roboto"/>
                <a:ea typeface="Roboto"/>
                <a:cs typeface="Roboto"/>
                <a:sym typeface="Roboto"/>
              </a:rPr>
              <a:t>motor temperature</a:t>
            </a:r>
            <a:r>
              <a:rPr lang="en" sz="1100">
                <a:highlight>
                  <a:schemeClr val="lt1"/>
                </a:highlight>
                <a:latin typeface="Roboto"/>
                <a:ea typeface="Roboto"/>
                <a:cs typeface="Roboto"/>
                <a:sym typeface="Roboto"/>
              </a:rPr>
              <a:t>, temperature of chamber.</a:t>
            </a:r>
            <a:endParaRPr sz="1100">
              <a:highlight>
                <a:schemeClr val="lt1"/>
              </a:highlight>
              <a:latin typeface="Roboto"/>
              <a:ea typeface="Roboto"/>
              <a:cs typeface="Roboto"/>
              <a:sym typeface="Roboto"/>
            </a:endParaRPr>
          </a:p>
          <a:p>
            <a:pPr indent="0" lvl="0" marL="0" rtl="0" algn="l">
              <a:lnSpc>
                <a:spcPct val="75000"/>
              </a:lnSpc>
              <a:spcBef>
                <a:spcPts val="0"/>
              </a:spcBef>
              <a:spcAft>
                <a:spcPts val="0"/>
              </a:spcAft>
              <a:buNone/>
            </a:pPr>
            <a:r>
              <a:t/>
            </a:r>
            <a:endParaRPr sz="1200">
              <a:highlight>
                <a:schemeClr val="lt1"/>
              </a:highlight>
              <a:latin typeface="Roboto"/>
              <a:ea typeface="Roboto"/>
              <a:cs typeface="Roboto"/>
              <a:sym typeface="Roboto"/>
            </a:endParaRPr>
          </a:p>
          <a:p>
            <a:pPr indent="0" lvl="0" marL="0" rtl="0" algn="l">
              <a:spcBef>
                <a:spcPts val="0"/>
              </a:spcBef>
              <a:spcAft>
                <a:spcPts val="0"/>
              </a:spcAft>
              <a:buNone/>
            </a:pPr>
            <a:r>
              <a:rPr b="1" lang="en" sz="1200" u="sng">
                <a:highlight>
                  <a:schemeClr val="lt1"/>
                </a:highlight>
                <a:latin typeface="Roboto"/>
                <a:ea typeface="Roboto"/>
                <a:cs typeface="Roboto"/>
                <a:sym typeface="Roboto"/>
              </a:rPr>
              <a:t>Pass Criteria</a:t>
            </a:r>
            <a:r>
              <a:rPr b="1" lang="en" sz="1200">
                <a:highlight>
                  <a:schemeClr val="lt1"/>
                </a:highlight>
                <a:latin typeface="Roboto"/>
                <a:ea typeface="Roboto"/>
                <a:cs typeface="Roboto"/>
                <a:sym typeface="Roboto"/>
              </a:rPr>
              <a:t>:</a:t>
            </a:r>
            <a:endParaRPr b="1" sz="12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solidFill>
                  <a:srgbClr val="38761D"/>
                </a:solidFill>
                <a:highlight>
                  <a:schemeClr val="lt1"/>
                </a:highlight>
                <a:latin typeface="Roboto"/>
                <a:ea typeface="Roboto"/>
                <a:cs typeface="Roboto"/>
                <a:sym typeface="Roboto"/>
              </a:rPr>
              <a:t>Pass:</a:t>
            </a:r>
            <a:r>
              <a:rPr lang="en" sz="1100">
                <a:solidFill>
                  <a:srgbClr val="6AA84F"/>
                </a:solidFill>
                <a:highlight>
                  <a:schemeClr val="lt1"/>
                </a:highlight>
                <a:latin typeface="Roboto"/>
                <a:ea typeface="Roboto"/>
                <a:cs typeface="Roboto"/>
                <a:sym typeface="Roboto"/>
              </a:rPr>
              <a:t> </a:t>
            </a:r>
            <a:r>
              <a:rPr lang="en" sz="1100">
                <a:latin typeface="Roboto"/>
                <a:ea typeface="Roboto"/>
                <a:cs typeface="Roboto"/>
                <a:sym typeface="Roboto"/>
              </a:rPr>
              <a:t>DC motor </a:t>
            </a:r>
            <a:r>
              <a:rPr b="1" lang="en" sz="1100">
                <a:latin typeface="Roboto"/>
                <a:ea typeface="Roboto"/>
                <a:cs typeface="Roboto"/>
                <a:sym typeface="Roboto"/>
              </a:rPr>
              <a:t>spins without interruption</a:t>
            </a:r>
            <a:r>
              <a:rPr lang="en" sz="1100">
                <a:latin typeface="Roboto"/>
                <a:ea typeface="Roboto"/>
                <a:cs typeface="Roboto"/>
                <a:sym typeface="Roboto"/>
              </a:rPr>
              <a:t> while </a:t>
            </a:r>
            <a:r>
              <a:rPr b="1" lang="en" sz="1100">
                <a:latin typeface="Roboto"/>
                <a:ea typeface="Roboto"/>
                <a:cs typeface="Roboto"/>
                <a:sym typeface="Roboto"/>
              </a:rPr>
              <a:t>drawing consistent current</a:t>
            </a:r>
            <a:r>
              <a:rPr lang="en" sz="1100">
                <a:latin typeface="Roboto"/>
                <a:ea typeface="Roboto"/>
                <a:cs typeface="Roboto"/>
                <a:sym typeface="Roboto"/>
              </a:rPr>
              <a:t>. Stepper motor actuates with </a:t>
            </a:r>
            <a:r>
              <a:rPr b="1" lang="en" sz="1100">
                <a:latin typeface="Roboto"/>
                <a:ea typeface="Roboto"/>
                <a:cs typeface="Roboto"/>
                <a:sym typeface="Roboto"/>
              </a:rPr>
              <a:t>precise steps</a:t>
            </a:r>
            <a:r>
              <a:rPr lang="en" sz="1100">
                <a:latin typeface="Roboto"/>
                <a:ea typeface="Roboto"/>
                <a:cs typeface="Roboto"/>
                <a:sym typeface="Roboto"/>
              </a:rPr>
              <a:t> to open or close the valve at required angles.</a:t>
            </a:r>
            <a:endParaRPr sz="11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solidFill>
                  <a:srgbClr val="CC0000"/>
                </a:solidFill>
                <a:highlight>
                  <a:schemeClr val="lt1"/>
                </a:highlight>
                <a:latin typeface="Roboto"/>
                <a:ea typeface="Roboto"/>
                <a:cs typeface="Roboto"/>
                <a:sym typeface="Roboto"/>
              </a:rPr>
              <a:t>Fail: </a:t>
            </a:r>
            <a:r>
              <a:rPr lang="en" sz="1100">
                <a:highlight>
                  <a:schemeClr val="lt1"/>
                </a:highlight>
                <a:latin typeface="Roboto"/>
                <a:ea typeface="Roboto"/>
                <a:cs typeface="Roboto"/>
                <a:sym typeface="Roboto"/>
              </a:rPr>
              <a:t>consider new design options and reconduct test.</a:t>
            </a:r>
            <a:endParaRPr sz="1100">
              <a:highlight>
                <a:schemeClr val="lt1"/>
              </a:highlight>
              <a:latin typeface="Roboto"/>
              <a:ea typeface="Roboto"/>
              <a:cs typeface="Roboto"/>
              <a:sym typeface="Roboto"/>
            </a:endParaRPr>
          </a:p>
          <a:p>
            <a:pPr indent="0" lvl="0" marL="0" rtl="0" algn="l">
              <a:spcBef>
                <a:spcPts val="0"/>
              </a:spcBef>
              <a:spcAft>
                <a:spcPts val="0"/>
              </a:spcAft>
              <a:buNone/>
            </a:pPr>
            <a:r>
              <a:t/>
            </a:r>
            <a:endParaRPr sz="1100">
              <a:highlight>
                <a:schemeClr val="lt1"/>
              </a:highlight>
            </a:endParaRPr>
          </a:p>
          <a:p>
            <a:pPr indent="0" lvl="0" marL="0" rtl="0" algn="l">
              <a:spcBef>
                <a:spcPts val="0"/>
              </a:spcBef>
              <a:spcAft>
                <a:spcPts val="0"/>
              </a:spcAft>
              <a:buNone/>
            </a:pPr>
            <a:r>
              <a:t/>
            </a:r>
            <a:endParaRPr sz="1200">
              <a:highlight>
                <a:schemeClr val="lt1"/>
              </a:highlight>
            </a:endParaRPr>
          </a:p>
          <a:p>
            <a:pPr indent="0" lvl="0" marL="0" rtl="0" algn="l">
              <a:spcBef>
                <a:spcPts val="0"/>
              </a:spcBef>
              <a:spcAft>
                <a:spcPts val="0"/>
              </a:spcAft>
              <a:buNone/>
            </a:pPr>
            <a:r>
              <a:t/>
            </a:r>
            <a:endParaRPr sz="1200">
              <a:highlight>
                <a:schemeClr val="lt1"/>
              </a:highlight>
            </a:endParaRPr>
          </a:p>
          <a:p>
            <a:pPr indent="0" lvl="0" marL="0" rtl="0" algn="l">
              <a:spcBef>
                <a:spcPts val="0"/>
              </a:spcBef>
              <a:spcAft>
                <a:spcPts val="0"/>
              </a:spcAft>
              <a:buNone/>
            </a:pPr>
            <a:r>
              <a:t/>
            </a:r>
            <a:endParaRPr sz="1200">
              <a:highlight>
                <a:schemeClr val="lt1"/>
              </a:highlight>
            </a:endParaRPr>
          </a:p>
          <a:p>
            <a:pPr indent="0" lvl="0" marL="0" rtl="0" algn="l">
              <a:spcBef>
                <a:spcPts val="0"/>
              </a:spcBef>
              <a:spcAft>
                <a:spcPts val="0"/>
              </a:spcAft>
              <a:buNone/>
            </a:pPr>
            <a:r>
              <a:t/>
            </a:r>
            <a:endParaRPr sz="1500">
              <a:latin typeface="Roboto"/>
              <a:ea typeface="Roboto"/>
              <a:cs typeface="Roboto"/>
              <a:sym typeface="Roboto"/>
            </a:endParaRPr>
          </a:p>
          <a:p>
            <a:pPr indent="0" lvl="0" marL="0" rtl="0" algn="l">
              <a:spcBef>
                <a:spcPts val="0"/>
              </a:spcBef>
              <a:spcAft>
                <a:spcPts val="0"/>
              </a:spcAft>
              <a:buNone/>
            </a:pPr>
            <a:r>
              <a:t/>
            </a:r>
            <a:endParaRPr sz="1500">
              <a:latin typeface="Roboto"/>
              <a:ea typeface="Roboto"/>
              <a:cs typeface="Roboto"/>
              <a:sym typeface="Roboto"/>
            </a:endParaRPr>
          </a:p>
        </p:txBody>
      </p:sp>
      <p:sp>
        <p:nvSpPr>
          <p:cNvPr id="746" name="Google Shape;746;p63"/>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8"/>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Background and Motivation</a:t>
            </a:r>
            <a:endParaRPr/>
          </a:p>
        </p:txBody>
      </p:sp>
      <p:sp>
        <p:nvSpPr>
          <p:cNvPr id="153" name="Google Shape;153;p28"/>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54" name="Google Shape;154;p28"/>
          <p:cNvSpPr/>
          <p:nvPr/>
        </p:nvSpPr>
        <p:spPr>
          <a:xfrm>
            <a:off x="766450" y="1067825"/>
            <a:ext cx="3636900" cy="1250700"/>
          </a:xfrm>
          <a:prstGeom prst="roundRect">
            <a:avLst>
              <a:gd fmla="val 7322" name="adj"/>
            </a:avLst>
          </a:prstGeom>
          <a:solidFill>
            <a:srgbClr val="E4E8EE"/>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Roboto"/>
                <a:ea typeface="Roboto"/>
                <a:cs typeface="Roboto"/>
                <a:sym typeface="Roboto"/>
              </a:rPr>
              <a:t>Background</a:t>
            </a:r>
            <a:endParaRPr b="1" sz="1200">
              <a:latin typeface="Roboto"/>
              <a:ea typeface="Roboto"/>
              <a:cs typeface="Roboto"/>
              <a:sym typeface="Roboto"/>
            </a:endParaRPr>
          </a:p>
          <a:p>
            <a:pPr indent="0" lvl="0" marL="0" rtl="0" algn="ctr">
              <a:spcBef>
                <a:spcPts val="0"/>
              </a:spcBef>
              <a:spcAft>
                <a:spcPts val="0"/>
              </a:spcAft>
              <a:buNone/>
            </a:pPr>
            <a:r>
              <a:t/>
            </a:r>
            <a:endParaRPr sz="1100" u="sng">
              <a:latin typeface="Roboto"/>
              <a:ea typeface="Roboto"/>
              <a:cs typeface="Roboto"/>
              <a:sym typeface="Roboto"/>
            </a:endParaRPr>
          </a:p>
          <a:p>
            <a:pPr indent="0" lvl="0" marL="0" rtl="0" algn="ctr">
              <a:spcBef>
                <a:spcPts val="0"/>
              </a:spcBef>
              <a:spcAft>
                <a:spcPts val="0"/>
              </a:spcAft>
              <a:buNone/>
            </a:pPr>
            <a:r>
              <a:rPr lang="en" sz="1100">
                <a:latin typeface="Roboto"/>
                <a:ea typeface="Roboto"/>
                <a:cs typeface="Roboto"/>
                <a:sym typeface="Roboto"/>
              </a:rPr>
              <a:t>Sponsor Urban Sky uses </a:t>
            </a:r>
            <a:r>
              <a:rPr b="1" lang="en" sz="1100">
                <a:latin typeface="Roboto"/>
                <a:ea typeface="Roboto"/>
                <a:cs typeface="Roboto"/>
                <a:sym typeface="Roboto"/>
              </a:rPr>
              <a:t>high altitude balloons </a:t>
            </a:r>
            <a:r>
              <a:rPr lang="en" sz="1100">
                <a:latin typeface="Roboto"/>
                <a:ea typeface="Roboto"/>
                <a:cs typeface="Roboto"/>
                <a:sym typeface="Roboto"/>
              </a:rPr>
              <a:t>to sense and record ground information across large regions of land. </a:t>
            </a:r>
            <a:endParaRPr sz="1100">
              <a:latin typeface="Roboto"/>
              <a:ea typeface="Roboto"/>
              <a:cs typeface="Roboto"/>
              <a:sym typeface="Roboto"/>
            </a:endParaRPr>
          </a:p>
          <a:p>
            <a:pPr indent="0" lvl="0" marL="0" rtl="0" algn="l">
              <a:spcBef>
                <a:spcPts val="0"/>
              </a:spcBef>
              <a:spcAft>
                <a:spcPts val="0"/>
              </a:spcAft>
              <a:buNone/>
            </a:pPr>
            <a:r>
              <a:t/>
            </a:r>
            <a:endParaRPr sz="1100">
              <a:latin typeface="Roboto"/>
              <a:ea typeface="Roboto"/>
              <a:cs typeface="Roboto"/>
              <a:sym typeface="Roboto"/>
            </a:endParaRPr>
          </a:p>
          <a:p>
            <a:pPr indent="0" lvl="0" marL="0" rtl="0" algn="l">
              <a:spcBef>
                <a:spcPts val="0"/>
              </a:spcBef>
              <a:spcAft>
                <a:spcPts val="0"/>
              </a:spcAft>
              <a:buNone/>
            </a:pPr>
            <a:r>
              <a:t/>
            </a:r>
            <a:endParaRPr sz="1300">
              <a:latin typeface="Roboto"/>
              <a:ea typeface="Roboto"/>
              <a:cs typeface="Roboto"/>
              <a:sym typeface="Roboto"/>
            </a:endParaRPr>
          </a:p>
        </p:txBody>
      </p:sp>
      <p:sp>
        <p:nvSpPr>
          <p:cNvPr id="155" name="Google Shape;155;p28"/>
          <p:cNvSpPr/>
          <p:nvPr/>
        </p:nvSpPr>
        <p:spPr>
          <a:xfrm>
            <a:off x="3895725" y="2571738"/>
            <a:ext cx="4601700" cy="2272200"/>
          </a:xfrm>
          <a:prstGeom prst="roundRect">
            <a:avLst>
              <a:gd fmla="val 4958" name="adj"/>
            </a:avLst>
          </a:prstGeom>
          <a:solidFill>
            <a:srgbClr val="E4E8EE"/>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t>Mission Statement</a:t>
            </a:r>
            <a:endParaRPr b="1" sz="1600"/>
          </a:p>
          <a:p>
            <a:pPr indent="0" lvl="0" marL="0" rtl="0" algn="ctr">
              <a:spcBef>
                <a:spcPts val="0"/>
              </a:spcBef>
              <a:spcAft>
                <a:spcPts val="0"/>
              </a:spcAft>
              <a:buNone/>
            </a:pPr>
            <a:r>
              <a:t/>
            </a:r>
            <a:endParaRPr u="sng"/>
          </a:p>
          <a:p>
            <a:pPr indent="0" lvl="0" marL="0" rtl="0" algn="ctr">
              <a:spcBef>
                <a:spcPts val="0"/>
              </a:spcBef>
              <a:spcAft>
                <a:spcPts val="0"/>
              </a:spcAft>
              <a:buClr>
                <a:srgbClr val="000000"/>
              </a:buClr>
              <a:buSzPts val="2200"/>
              <a:buFont typeface="Arial"/>
              <a:buNone/>
            </a:pPr>
            <a:r>
              <a:rPr lang="en" sz="1600">
                <a:latin typeface="Roboto"/>
                <a:ea typeface="Roboto"/>
                <a:cs typeface="Roboto"/>
                <a:sym typeface="Roboto"/>
              </a:rPr>
              <a:t>The</a:t>
            </a:r>
            <a:r>
              <a:rPr b="1" lang="en" sz="1600">
                <a:latin typeface="Roboto"/>
                <a:ea typeface="Roboto"/>
                <a:cs typeface="Roboto"/>
                <a:sym typeface="Roboto"/>
              </a:rPr>
              <a:t> B</a:t>
            </a:r>
            <a:r>
              <a:rPr lang="en" sz="1600">
                <a:latin typeface="Roboto"/>
                <a:ea typeface="Roboto"/>
                <a:cs typeface="Roboto"/>
                <a:sym typeface="Roboto"/>
              </a:rPr>
              <a:t>alloon </a:t>
            </a:r>
            <a:r>
              <a:rPr b="1" lang="en" sz="1600">
                <a:latin typeface="Roboto"/>
                <a:ea typeface="Roboto"/>
                <a:cs typeface="Roboto"/>
                <a:sym typeface="Roboto"/>
              </a:rPr>
              <a:t>A</a:t>
            </a:r>
            <a:r>
              <a:rPr lang="en" sz="1600">
                <a:latin typeface="Roboto"/>
                <a:ea typeface="Roboto"/>
                <a:cs typeface="Roboto"/>
                <a:sym typeface="Roboto"/>
              </a:rPr>
              <a:t>ltitude </a:t>
            </a:r>
            <a:r>
              <a:rPr b="1" lang="en" sz="1600">
                <a:latin typeface="Roboto"/>
                <a:ea typeface="Roboto"/>
                <a:cs typeface="Roboto"/>
                <a:sym typeface="Roboto"/>
              </a:rPr>
              <a:t>C</a:t>
            </a:r>
            <a:r>
              <a:rPr lang="en" sz="1600">
                <a:latin typeface="Roboto"/>
                <a:ea typeface="Roboto"/>
                <a:cs typeface="Roboto"/>
                <a:sym typeface="Roboto"/>
              </a:rPr>
              <a:t>ommand </a:t>
            </a:r>
            <a:r>
              <a:rPr b="1" lang="en" sz="1600">
                <a:latin typeface="Roboto"/>
                <a:ea typeface="Roboto"/>
                <a:cs typeface="Roboto"/>
                <a:sym typeface="Roboto"/>
              </a:rPr>
              <a:t>C</a:t>
            </a:r>
            <a:r>
              <a:rPr lang="en" sz="1600">
                <a:latin typeface="Roboto"/>
                <a:ea typeface="Roboto"/>
                <a:cs typeface="Roboto"/>
                <a:sym typeface="Roboto"/>
              </a:rPr>
              <a:t>ontrol </a:t>
            </a:r>
            <a:r>
              <a:rPr b="1" lang="en" sz="1600">
                <a:latin typeface="Roboto"/>
                <a:ea typeface="Roboto"/>
                <a:cs typeface="Roboto"/>
                <a:sym typeface="Roboto"/>
              </a:rPr>
              <a:t>H</a:t>
            </a:r>
            <a:r>
              <a:rPr lang="en" sz="1600">
                <a:latin typeface="Roboto"/>
                <a:ea typeface="Roboto"/>
                <a:cs typeface="Roboto"/>
                <a:sym typeface="Roboto"/>
              </a:rPr>
              <a:t>ousing for </a:t>
            </a:r>
            <a:r>
              <a:rPr b="1" lang="en" sz="1600">
                <a:latin typeface="Roboto"/>
                <a:ea typeface="Roboto"/>
                <a:cs typeface="Roboto"/>
                <a:sym typeface="Roboto"/>
              </a:rPr>
              <a:t>U</a:t>
            </a:r>
            <a:r>
              <a:rPr lang="en" sz="1600">
                <a:latin typeface="Roboto"/>
                <a:ea typeface="Roboto"/>
                <a:cs typeface="Roboto"/>
                <a:sym typeface="Roboto"/>
              </a:rPr>
              <a:t>nmanned </a:t>
            </a:r>
            <a:r>
              <a:rPr b="1" lang="en" sz="1600">
                <a:latin typeface="Roboto"/>
                <a:ea typeface="Roboto"/>
                <a:cs typeface="Roboto"/>
                <a:sym typeface="Roboto"/>
              </a:rPr>
              <a:t>S</a:t>
            </a:r>
            <a:r>
              <a:rPr lang="en" sz="1600">
                <a:latin typeface="Roboto"/>
                <a:ea typeface="Roboto"/>
                <a:cs typeface="Roboto"/>
                <a:sym typeface="Roboto"/>
              </a:rPr>
              <a:t>ensing </a:t>
            </a:r>
            <a:r>
              <a:rPr b="1" lang="en" sz="1600">
                <a:latin typeface="Roboto"/>
                <a:ea typeface="Roboto"/>
                <a:cs typeface="Roboto"/>
                <a:sym typeface="Roboto"/>
              </a:rPr>
              <a:t>(BACCHUS)</a:t>
            </a:r>
            <a:r>
              <a:rPr lang="en" sz="1600">
                <a:latin typeface="Roboto"/>
                <a:ea typeface="Roboto"/>
                <a:cs typeface="Roboto"/>
                <a:sym typeface="Roboto"/>
              </a:rPr>
              <a:t> team will develop, build, and test a semi-autonomous system to </a:t>
            </a:r>
            <a:r>
              <a:rPr b="1" lang="en" sz="1600">
                <a:latin typeface="Roboto"/>
                <a:ea typeface="Roboto"/>
                <a:cs typeface="Roboto"/>
                <a:sym typeface="Roboto"/>
              </a:rPr>
              <a:t>control</a:t>
            </a:r>
            <a:r>
              <a:rPr lang="en" sz="1600">
                <a:latin typeface="Roboto"/>
                <a:ea typeface="Roboto"/>
                <a:cs typeface="Roboto"/>
                <a:sym typeface="Roboto"/>
              </a:rPr>
              <a:t> </a:t>
            </a:r>
            <a:r>
              <a:rPr b="1" lang="en" sz="1600">
                <a:latin typeface="Roboto"/>
                <a:ea typeface="Roboto"/>
                <a:cs typeface="Roboto"/>
                <a:sym typeface="Roboto"/>
              </a:rPr>
              <a:t>the ascent, descent, and hover</a:t>
            </a:r>
            <a:r>
              <a:rPr lang="en" sz="1600">
                <a:latin typeface="Roboto"/>
                <a:ea typeface="Roboto"/>
                <a:cs typeface="Roboto"/>
                <a:sym typeface="Roboto"/>
              </a:rPr>
              <a:t> of an off-the-shelf high altitude latex balloon.</a:t>
            </a:r>
            <a:endParaRPr sz="1600">
              <a:latin typeface="Roboto"/>
              <a:ea typeface="Roboto"/>
              <a:cs typeface="Roboto"/>
              <a:sym typeface="Roboto"/>
            </a:endParaRPr>
          </a:p>
          <a:p>
            <a:pPr indent="0" lvl="0" marL="0" rtl="0" algn="ctr">
              <a:spcBef>
                <a:spcPts val="0"/>
              </a:spcBef>
              <a:spcAft>
                <a:spcPts val="0"/>
              </a:spcAft>
              <a:buNone/>
            </a:pPr>
            <a:r>
              <a:t/>
            </a:r>
            <a:endParaRPr u="sng"/>
          </a:p>
        </p:txBody>
      </p:sp>
      <p:pic>
        <p:nvPicPr>
          <p:cNvPr id="156" name="Google Shape;156;p28"/>
          <p:cNvPicPr preferRelativeResize="0"/>
          <p:nvPr/>
        </p:nvPicPr>
        <p:blipFill>
          <a:blip r:embed="rId3">
            <a:alphaModFix/>
          </a:blip>
          <a:stretch>
            <a:fillRect/>
          </a:stretch>
        </p:blipFill>
        <p:spPr>
          <a:xfrm>
            <a:off x="568354" y="2571750"/>
            <a:ext cx="3063300" cy="2272200"/>
          </a:xfrm>
          <a:prstGeom prst="roundRect">
            <a:avLst>
              <a:gd fmla="val 7179" name="adj"/>
            </a:avLst>
          </a:prstGeom>
          <a:noFill/>
          <a:ln cap="flat" cmpd="sng" w="9525">
            <a:solidFill>
              <a:schemeClr val="dk2"/>
            </a:solidFill>
            <a:prstDash val="solid"/>
            <a:round/>
            <a:headEnd len="sm" w="sm" type="none"/>
            <a:tailEnd len="sm" w="sm" type="none"/>
          </a:ln>
        </p:spPr>
      </p:pic>
      <p:sp>
        <p:nvSpPr>
          <p:cNvPr id="157" name="Google Shape;157;p28"/>
          <p:cNvSpPr/>
          <p:nvPr/>
        </p:nvSpPr>
        <p:spPr>
          <a:xfrm>
            <a:off x="4670575" y="1067825"/>
            <a:ext cx="3636900" cy="1250700"/>
          </a:xfrm>
          <a:prstGeom prst="roundRect">
            <a:avLst>
              <a:gd fmla="val 7322" name="adj"/>
            </a:avLst>
          </a:prstGeom>
          <a:solidFill>
            <a:srgbClr val="E4E8EE"/>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Roboto"/>
                <a:ea typeface="Roboto"/>
                <a:cs typeface="Roboto"/>
                <a:sym typeface="Roboto"/>
              </a:rPr>
              <a:t>Motivation</a:t>
            </a:r>
            <a:endParaRPr b="1" sz="1200">
              <a:latin typeface="Roboto"/>
              <a:ea typeface="Roboto"/>
              <a:cs typeface="Roboto"/>
              <a:sym typeface="Roboto"/>
            </a:endParaRPr>
          </a:p>
          <a:p>
            <a:pPr indent="0" lvl="0" marL="0" rtl="0" algn="ctr">
              <a:spcBef>
                <a:spcPts val="0"/>
              </a:spcBef>
              <a:spcAft>
                <a:spcPts val="0"/>
              </a:spcAft>
              <a:buNone/>
            </a:pPr>
            <a:r>
              <a:t/>
            </a:r>
            <a:endParaRPr sz="1100" u="sng">
              <a:latin typeface="Roboto"/>
              <a:ea typeface="Roboto"/>
              <a:cs typeface="Roboto"/>
              <a:sym typeface="Roboto"/>
            </a:endParaRPr>
          </a:p>
          <a:p>
            <a:pPr indent="0" lvl="0" marL="0" rtl="0" algn="ctr">
              <a:spcBef>
                <a:spcPts val="0"/>
              </a:spcBef>
              <a:spcAft>
                <a:spcPts val="0"/>
              </a:spcAft>
              <a:buNone/>
            </a:pPr>
            <a:r>
              <a:rPr lang="en" sz="1100">
                <a:latin typeface="Roboto"/>
                <a:ea typeface="Roboto"/>
                <a:cs typeface="Roboto"/>
                <a:sym typeface="Roboto"/>
              </a:rPr>
              <a:t>Urban Sky wants a </a:t>
            </a:r>
            <a:r>
              <a:rPr b="1" lang="en" sz="1100">
                <a:latin typeface="Roboto"/>
                <a:ea typeface="Roboto"/>
                <a:cs typeface="Roboto"/>
                <a:sym typeface="Roboto"/>
              </a:rPr>
              <a:t>cheaper </a:t>
            </a:r>
            <a:r>
              <a:rPr lang="en" sz="1100">
                <a:latin typeface="Roboto"/>
                <a:ea typeface="Roboto"/>
                <a:cs typeface="Roboto"/>
                <a:sym typeface="Roboto"/>
              </a:rPr>
              <a:t>balloon platform that still supports their sensors and mission duration (1 day). </a:t>
            </a:r>
            <a:endParaRPr sz="1100">
              <a:latin typeface="Roboto"/>
              <a:ea typeface="Roboto"/>
              <a:cs typeface="Roboto"/>
              <a:sym typeface="Roboto"/>
            </a:endParaRPr>
          </a:p>
          <a:p>
            <a:pPr indent="0" lvl="0" marL="0" rtl="0" algn="l">
              <a:spcBef>
                <a:spcPts val="0"/>
              </a:spcBef>
              <a:spcAft>
                <a:spcPts val="0"/>
              </a:spcAft>
              <a:buNone/>
            </a:pPr>
            <a:r>
              <a:t/>
            </a:r>
            <a:endParaRPr sz="1100">
              <a:latin typeface="Roboto"/>
              <a:ea typeface="Roboto"/>
              <a:cs typeface="Roboto"/>
              <a:sym typeface="Roboto"/>
            </a:endParaRPr>
          </a:p>
          <a:p>
            <a:pPr indent="0" lvl="0" marL="0" rtl="0" algn="l">
              <a:spcBef>
                <a:spcPts val="0"/>
              </a:spcBef>
              <a:spcAft>
                <a:spcPts val="0"/>
              </a:spcAft>
              <a:buNone/>
            </a:pPr>
            <a:r>
              <a:t/>
            </a:r>
            <a:endParaRPr sz="1300">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64"/>
          <p:cNvSpPr/>
          <p:nvPr/>
        </p:nvSpPr>
        <p:spPr>
          <a:xfrm rot="-5400000">
            <a:off x="5676730" y="1267465"/>
            <a:ext cx="2363400" cy="3170100"/>
          </a:xfrm>
          <a:prstGeom prst="flowChartDelay">
            <a:avLst/>
          </a:prstGeom>
          <a:solidFill>
            <a:srgbClr val="D9D9D9"/>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6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Vacuum Chamber Test: Ascent/Descent</a:t>
            </a:r>
            <a:endParaRPr/>
          </a:p>
        </p:txBody>
      </p:sp>
      <p:sp>
        <p:nvSpPr>
          <p:cNvPr id="753" name="Google Shape;753;p64"/>
          <p:cNvSpPr/>
          <p:nvPr/>
        </p:nvSpPr>
        <p:spPr>
          <a:xfrm rot="-5400000">
            <a:off x="919530" y="1160515"/>
            <a:ext cx="2363400" cy="3170100"/>
          </a:xfrm>
          <a:prstGeom prst="flowChartDelay">
            <a:avLst/>
          </a:prstGeom>
          <a:solidFill>
            <a:srgbClr val="D9D9D9"/>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4" name="Google Shape;754;p64"/>
          <p:cNvGrpSpPr/>
          <p:nvPr/>
        </p:nvGrpSpPr>
        <p:grpSpPr>
          <a:xfrm>
            <a:off x="1699670" y="2407803"/>
            <a:ext cx="471090" cy="965288"/>
            <a:chOff x="1939300" y="2080075"/>
            <a:chExt cx="712800" cy="1263300"/>
          </a:xfrm>
        </p:grpSpPr>
        <p:sp>
          <p:nvSpPr>
            <p:cNvPr id="755" name="Google Shape;755;p64"/>
            <p:cNvSpPr/>
            <p:nvPr/>
          </p:nvSpPr>
          <p:spPr>
            <a:xfrm>
              <a:off x="1939300" y="2080075"/>
              <a:ext cx="712800" cy="1001700"/>
            </a:xfrm>
            <a:prstGeom prst="rect">
              <a:avLst/>
            </a:prstGeom>
            <a:solidFill>
              <a:srgbClr val="F4CCCC"/>
            </a:solidFill>
            <a:ln cap="flat" cmpd="sng" w="1905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64"/>
            <p:cNvSpPr/>
            <p:nvPr/>
          </p:nvSpPr>
          <p:spPr>
            <a:xfrm>
              <a:off x="2232550" y="3081775"/>
              <a:ext cx="126300" cy="261600"/>
            </a:xfrm>
            <a:prstGeom prst="rect">
              <a:avLst/>
            </a:prstGeom>
            <a:solidFill>
              <a:srgbClr val="F4CCCC"/>
            </a:solidFill>
            <a:ln cap="flat" cmpd="sng" w="1905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7" name="Google Shape;757;p64"/>
          <p:cNvSpPr txBox="1"/>
          <p:nvPr/>
        </p:nvSpPr>
        <p:spPr>
          <a:xfrm>
            <a:off x="516175" y="3585958"/>
            <a:ext cx="18423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Vacuum Chamber</a:t>
            </a:r>
            <a:endParaRPr b="1" sz="1300">
              <a:latin typeface="Roboto"/>
              <a:ea typeface="Roboto"/>
              <a:cs typeface="Roboto"/>
              <a:sym typeface="Roboto"/>
            </a:endParaRPr>
          </a:p>
        </p:txBody>
      </p:sp>
      <p:sp>
        <p:nvSpPr>
          <p:cNvPr id="758" name="Google Shape;758;p64"/>
          <p:cNvSpPr txBox="1"/>
          <p:nvPr/>
        </p:nvSpPr>
        <p:spPr>
          <a:xfrm>
            <a:off x="960023" y="2169038"/>
            <a:ext cx="866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DC Motor</a:t>
            </a:r>
            <a:endParaRPr b="1" sz="1100">
              <a:latin typeface="Roboto"/>
              <a:ea typeface="Roboto"/>
              <a:cs typeface="Roboto"/>
              <a:sym typeface="Roboto"/>
            </a:endParaRPr>
          </a:p>
        </p:txBody>
      </p:sp>
      <p:cxnSp>
        <p:nvCxnSpPr>
          <p:cNvPr id="759" name="Google Shape;759;p64"/>
          <p:cNvCxnSpPr/>
          <p:nvPr/>
        </p:nvCxnSpPr>
        <p:spPr>
          <a:xfrm>
            <a:off x="1434525" y="2445388"/>
            <a:ext cx="191700" cy="176400"/>
          </a:xfrm>
          <a:prstGeom prst="straightConnector1">
            <a:avLst/>
          </a:prstGeom>
          <a:noFill/>
          <a:ln cap="flat" cmpd="sng" w="19050">
            <a:solidFill>
              <a:srgbClr val="000000"/>
            </a:solidFill>
            <a:prstDash val="solid"/>
            <a:round/>
            <a:headEnd len="med" w="med" type="none"/>
            <a:tailEnd len="med" w="med" type="stealth"/>
          </a:ln>
        </p:spPr>
      </p:cxnSp>
      <p:sp>
        <p:nvSpPr>
          <p:cNvPr id="760" name="Google Shape;760;p64"/>
          <p:cNvSpPr/>
          <p:nvPr/>
        </p:nvSpPr>
        <p:spPr>
          <a:xfrm>
            <a:off x="2894550" y="1111788"/>
            <a:ext cx="1291500" cy="384900"/>
          </a:xfrm>
          <a:prstGeom prst="rect">
            <a:avLst/>
          </a:prstGeom>
          <a:solidFill>
            <a:srgbClr val="FFF2CC"/>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Power Supply</a:t>
            </a:r>
            <a:endParaRPr b="1" sz="1300"/>
          </a:p>
        </p:txBody>
      </p:sp>
      <p:cxnSp>
        <p:nvCxnSpPr>
          <p:cNvPr id="761" name="Google Shape;761;p64"/>
          <p:cNvCxnSpPr/>
          <p:nvPr/>
        </p:nvCxnSpPr>
        <p:spPr>
          <a:xfrm>
            <a:off x="4531013" y="856750"/>
            <a:ext cx="10500" cy="4329000"/>
          </a:xfrm>
          <a:prstGeom prst="straightConnector1">
            <a:avLst/>
          </a:prstGeom>
          <a:noFill/>
          <a:ln cap="flat" cmpd="sng" w="19050">
            <a:solidFill>
              <a:srgbClr val="000000"/>
            </a:solidFill>
            <a:prstDash val="dash"/>
            <a:round/>
            <a:headEnd len="med" w="med" type="none"/>
            <a:tailEnd len="med" w="med" type="none"/>
          </a:ln>
        </p:spPr>
      </p:cxnSp>
      <p:sp>
        <p:nvSpPr>
          <p:cNvPr id="762" name="Google Shape;762;p64"/>
          <p:cNvSpPr/>
          <p:nvPr/>
        </p:nvSpPr>
        <p:spPr>
          <a:xfrm>
            <a:off x="2170763" y="2595088"/>
            <a:ext cx="400500" cy="384900"/>
          </a:xfrm>
          <a:prstGeom prst="rect">
            <a:avLst/>
          </a:prstGeom>
          <a:solidFill>
            <a:srgbClr val="FCE5CD"/>
          </a:solidFill>
          <a:ln cap="flat" cmpd="sng" w="19050">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64"/>
          <p:cNvSpPr/>
          <p:nvPr/>
        </p:nvSpPr>
        <p:spPr>
          <a:xfrm>
            <a:off x="893849" y="4131676"/>
            <a:ext cx="1365300" cy="758400"/>
          </a:xfrm>
          <a:prstGeom prst="rect">
            <a:avLst/>
          </a:prstGeom>
          <a:solidFill>
            <a:srgbClr val="D9D2E9"/>
          </a:solidFill>
          <a:ln cap="flat" cmpd="sng" w="19050">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Computer with LabVIEW VI</a:t>
            </a:r>
            <a:endParaRPr b="1" sz="1300"/>
          </a:p>
        </p:txBody>
      </p:sp>
      <p:sp>
        <p:nvSpPr>
          <p:cNvPr id="764" name="Google Shape;764;p64"/>
          <p:cNvSpPr txBox="1"/>
          <p:nvPr/>
        </p:nvSpPr>
        <p:spPr>
          <a:xfrm>
            <a:off x="2345575" y="2169050"/>
            <a:ext cx="1168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Thermocouple</a:t>
            </a:r>
            <a:endParaRPr b="1" sz="1100">
              <a:latin typeface="Roboto"/>
              <a:ea typeface="Roboto"/>
              <a:cs typeface="Roboto"/>
              <a:sym typeface="Roboto"/>
            </a:endParaRPr>
          </a:p>
        </p:txBody>
      </p:sp>
      <p:cxnSp>
        <p:nvCxnSpPr>
          <p:cNvPr id="765" name="Google Shape;765;p64"/>
          <p:cNvCxnSpPr/>
          <p:nvPr/>
        </p:nvCxnSpPr>
        <p:spPr>
          <a:xfrm flipH="1">
            <a:off x="2644700" y="2458025"/>
            <a:ext cx="226200" cy="214800"/>
          </a:xfrm>
          <a:prstGeom prst="straightConnector1">
            <a:avLst/>
          </a:prstGeom>
          <a:noFill/>
          <a:ln cap="flat" cmpd="sng" w="19050">
            <a:solidFill>
              <a:srgbClr val="000000"/>
            </a:solidFill>
            <a:prstDash val="solid"/>
            <a:round/>
            <a:headEnd len="med" w="med" type="none"/>
            <a:tailEnd len="med" w="med" type="stealth"/>
          </a:ln>
        </p:spPr>
      </p:cxnSp>
      <p:grpSp>
        <p:nvGrpSpPr>
          <p:cNvPr id="766" name="Google Shape;766;p64"/>
          <p:cNvGrpSpPr/>
          <p:nvPr/>
        </p:nvGrpSpPr>
        <p:grpSpPr>
          <a:xfrm>
            <a:off x="6579608" y="2472790"/>
            <a:ext cx="471090" cy="965288"/>
            <a:chOff x="1939300" y="2080075"/>
            <a:chExt cx="712800" cy="1263300"/>
          </a:xfrm>
        </p:grpSpPr>
        <p:sp>
          <p:nvSpPr>
            <p:cNvPr id="767" name="Google Shape;767;p64"/>
            <p:cNvSpPr/>
            <p:nvPr/>
          </p:nvSpPr>
          <p:spPr>
            <a:xfrm>
              <a:off x="1939300" y="2080075"/>
              <a:ext cx="712800" cy="1001700"/>
            </a:xfrm>
            <a:prstGeom prst="rect">
              <a:avLst/>
            </a:prstGeom>
            <a:solidFill>
              <a:srgbClr val="D9EAD3"/>
            </a:solid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64"/>
            <p:cNvSpPr/>
            <p:nvPr/>
          </p:nvSpPr>
          <p:spPr>
            <a:xfrm>
              <a:off x="2232550" y="3081775"/>
              <a:ext cx="126300" cy="261600"/>
            </a:xfrm>
            <a:prstGeom prst="rect">
              <a:avLst/>
            </a:prstGeom>
            <a:solidFill>
              <a:srgbClr val="D9EAD3"/>
            </a:solid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9" name="Google Shape;769;p64"/>
          <p:cNvSpPr txBox="1"/>
          <p:nvPr/>
        </p:nvSpPr>
        <p:spPr>
          <a:xfrm>
            <a:off x="5273370" y="3708304"/>
            <a:ext cx="1953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Vacuum Chamber</a:t>
            </a:r>
            <a:endParaRPr b="1" sz="1300">
              <a:latin typeface="Roboto"/>
              <a:ea typeface="Roboto"/>
              <a:cs typeface="Roboto"/>
              <a:sym typeface="Roboto"/>
            </a:endParaRPr>
          </a:p>
        </p:txBody>
      </p:sp>
      <p:sp>
        <p:nvSpPr>
          <p:cNvPr id="770" name="Google Shape;770;p64"/>
          <p:cNvSpPr txBox="1"/>
          <p:nvPr/>
        </p:nvSpPr>
        <p:spPr>
          <a:xfrm>
            <a:off x="5576525" y="2118800"/>
            <a:ext cx="1102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Stepper </a:t>
            </a:r>
            <a:r>
              <a:rPr b="1" lang="en" sz="1100">
                <a:latin typeface="Roboto"/>
                <a:ea typeface="Roboto"/>
                <a:cs typeface="Roboto"/>
                <a:sym typeface="Roboto"/>
              </a:rPr>
              <a:t>Motor</a:t>
            </a:r>
            <a:endParaRPr b="1" sz="1100">
              <a:latin typeface="Roboto"/>
              <a:ea typeface="Roboto"/>
              <a:cs typeface="Roboto"/>
              <a:sym typeface="Roboto"/>
            </a:endParaRPr>
          </a:p>
        </p:txBody>
      </p:sp>
      <p:cxnSp>
        <p:nvCxnSpPr>
          <p:cNvPr id="771" name="Google Shape;771;p64"/>
          <p:cNvCxnSpPr/>
          <p:nvPr/>
        </p:nvCxnSpPr>
        <p:spPr>
          <a:xfrm>
            <a:off x="6287075" y="2395150"/>
            <a:ext cx="191700" cy="176400"/>
          </a:xfrm>
          <a:prstGeom prst="straightConnector1">
            <a:avLst/>
          </a:prstGeom>
          <a:noFill/>
          <a:ln cap="flat" cmpd="sng" w="19050">
            <a:solidFill>
              <a:srgbClr val="000000"/>
            </a:solidFill>
            <a:prstDash val="solid"/>
            <a:round/>
            <a:headEnd len="med" w="med" type="none"/>
            <a:tailEnd len="med" w="med" type="stealth"/>
          </a:ln>
        </p:spPr>
      </p:cxnSp>
      <p:sp>
        <p:nvSpPr>
          <p:cNvPr id="772" name="Google Shape;772;p64"/>
          <p:cNvSpPr/>
          <p:nvPr/>
        </p:nvSpPr>
        <p:spPr>
          <a:xfrm>
            <a:off x="7050700" y="2660075"/>
            <a:ext cx="400500" cy="384900"/>
          </a:xfrm>
          <a:prstGeom prst="rect">
            <a:avLst/>
          </a:prstGeom>
          <a:solidFill>
            <a:srgbClr val="FCE5CD"/>
          </a:solidFill>
          <a:ln cap="flat" cmpd="sng" w="19050">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64"/>
          <p:cNvSpPr txBox="1"/>
          <p:nvPr/>
        </p:nvSpPr>
        <p:spPr>
          <a:xfrm>
            <a:off x="7198125" y="2118813"/>
            <a:ext cx="1168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Thermocouple</a:t>
            </a:r>
            <a:endParaRPr b="1" sz="1100">
              <a:latin typeface="Roboto"/>
              <a:ea typeface="Roboto"/>
              <a:cs typeface="Roboto"/>
              <a:sym typeface="Roboto"/>
            </a:endParaRPr>
          </a:p>
        </p:txBody>
      </p:sp>
      <p:cxnSp>
        <p:nvCxnSpPr>
          <p:cNvPr id="774" name="Google Shape;774;p64"/>
          <p:cNvCxnSpPr/>
          <p:nvPr/>
        </p:nvCxnSpPr>
        <p:spPr>
          <a:xfrm flipH="1">
            <a:off x="7497250" y="2407788"/>
            <a:ext cx="226200" cy="214800"/>
          </a:xfrm>
          <a:prstGeom prst="straightConnector1">
            <a:avLst/>
          </a:prstGeom>
          <a:noFill/>
          <a:ln cap="flat" cmpd="sng" w="19050">
            <a:solidFill>
              <a:srgbClr val="000000"/>
            </a:solidFill>
            <a:prstDash val="solid"/>
            <a:round/>
            <a:headEnd len="med" w="med" type="none"/>
            <a:tailEnd len="med" w="med" type="stealth"/>
          </a:ln>
        </p:spPr>
      </p:cxnSp>
      <p:sp>
        <p:nvSpPr>
          <p:cNvPr id="775" name="Google Shape;775;p64"/>
          <p:cNvSpPr/>
          <p:nvPr/>
        </p:nvSpPr>
        <p:spPr>
          <a:xfrm>
            <a:off x="4824838" y="1072483"/>
            <a:ext cx="906000" cy="544800"/>
          </a:xfrm>
          <a:prstGeom prst="rect">
            <a:avLst/>
          </a:prstGeom>
          <a:solidFill>
            <a:srgbClr val="EAD1DC"/>
          </a:solidFill>
          <a:ln cap="flat" cmpd="sng" w="19050">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Arduino</a:t>
            </a:r>
            <a:endParaRPr b="1" sz="1300"/>
          </a:p>
        </p:txBody>
      </p:sp>
      <p:cxnSp>
        <p:nvCxnSpPr>
          <p:cNvPr id="776" name="Google Shape;776;p64"/>
          <p:cNvCxnSpPr>
            <a:stCxn id="775" idx="2"/>
            <a:endCxn id="767" idx="0"/>
          </p:cNvCxnSpPr>
          <p:nvPr/>
        </p:nvCxnSpPr>
        <p:spPr>
          <a:xfrm flipH="1" rot="-5400000">
            <a:off x="5618638" y="1276483"/>
            <a:ext cx="855600" cy="1537200"/>
          </a:xfrm>
          <a:prstGeom prst="bentConnector3">
            <a:avLst>
              <a:gd fmla="val 49995" name="adj1"/>
            </a:avLst>
          </a:prstGeom>
          <a:noFill/>
          <a:ln cap="flat" cmpd="sng" w="19050">
            <a:solidFill>
              <a:srgbClr val="0000FF"/>
            </a:solidFill>
            <a:prstDash val="solid"/>
            <a:round/>
            <a:headEnd len="med" w="med" type="none"/>
            <a:tailEnd len="med" w="med" type="stealth"/>
          </a:ln>
        </p:spPr>
      </p:cxnSp>
      <p:sp>
        <p:nvSpPr>
          <p:cNvPr id="777" name="Google Shape;777;p64"/>
          <p:cNvSpPr txBox="1"/>
          <p:nvPr/>
        </p:nvSpPr>
        <p:spPr>
          <a:xfrm>
            <a:off x="1679000" y="782850"/>
            <a:ext cx="1243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u="sng">
                <a:latin typeface="Roboto"/>
                <a:ea typeface="Roboto"/>
                <a:cs typeface="Roboto"/>
                <a:sym typeface="Roboto"/>
              </a:rPr>
              <a:t>Ascent Diagram</a:t>
            </a:r>
            <a:r>
              <a:rPr b="1" lang="en" sz="1100" u="sng">
                <a:latin typeface="Roboto"/>
                <a:ea typeface="Roboto"/>
                <a:cs typeface="Roboto"/>
                <a:sym typeface="Roboto"/>
              </a:rPr>
              <a:t> </a:t>
            </a:r>
            <a:endParaRPr b="1" sz="1100" u="sng">
              <a:latin typeface="Roboto"/>
              <a:ea typeface="Roboto"/>
              <a:cs typeface="Roboto"/>
              <a:sym typeface="Roboto"/>
            </a:endParaRPr>
          </a:p>
        </p:txBody>
      </p:sp>
      <p:sp>
        <p:nvSpPr>
          <p:cNvPr id="778" name="Google Shape;778;p64"/>
          <p:cNvSpPr txBox="1"/>
          <p:nvPr/>
        </p:nvSpPr>
        <p:spPr>
          <a:xfrm>
            <a:off x="6236525" y="782850"/>
            <a:ext cx="1243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u="sng">
                <a:latin typeface="Roboto"/>
                <a:ea typeface="Roboto"/>
                <a:cs typeface="Roboto"/>
                <a:sym typeface="Roboto"/>
              </a:rPr>
              <a:t>Descent</a:t>
            </a:r>
            <a:r>
              <a:rPr b="1" lang="en" sz="1000" u="sng">
                <a:latin typeface="Roboto"/>
                <a:ea typeface="Roboto"/>
                <a:cs typeface="Roboto"/>
                <a:sym typeface="Roboto"/>
              </a:rPr>
              <a:t> Diagram</a:t>
            </a:r>
            <a:r>
              <a:rPr b="1" lang="en" sz="1100" u="sng">
                <a:latin typeface="Roboto"/>
                <a:ea typeface="Roboto"/>
                <a:cs typeface="Roboto"/>
                <a:sym typeface="Roboto"/>
              </a:rPr>
              <a:t> </a:t>
            </a:r>
            <a:endParaRPr b="1" sz="1100" u="sng">
              <a:latin typeface="Roboto"/>
              <a:ea typeface="Roboto"/>
              <a:cs typeface="Roboto"/>
              <a:sym typeface="Roboto"/>
            </a:endParaRPr>
          </a:p>
        </p:txBody>
      </p:sp>
      <p:sp>
        <p:nvSpPr>
          <p:cNvPr id="779" name="Google Shape;779;p6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780" name="Google Shape;780;p64"/>
          <p:cNvSpPr/>
          <p:nvPr/>
        </p:nvSpPr>
        <p:spPr>
          <a:xfrm>
            <a:off x="2598638" y="4238496"/>
            <a:ext cx="906000" cy="544800"/>
          </a:xfrm>
          <a:prstGeom prst="rect">
            <a:avLst/>
          </a:prstGeom>
          <a:solidFill>
            <a:srgbClr val="EAD1DC"/>
          </a:solidFill>
          <a:ln cap="flat" cmpd="sng" w="19050">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NI DAQ</a:t>
            </a:r>
            <a:endParaRPr b="1" sz="1300"/>
          </a:p>
        </p:txBody>
      </p:sp>
      <p:cxnSp>
        <p:nvCxnSpPr>
          <p:cNvPr id="781" name="Google Shape;781;p64"/>
          <p:cNvCxnSpPr>
            <a:stCxn id="762" idx="3"/>
            <a:endCxn id="780" idx="0"/>
          </p:cNvCxnSpPr>
          <p:nvPr/>
        </p:nvCxnSpPr>
        <p:spPr>
          <a:xfrm>
            <a:off x="2571263" y="2787538"/>
            <a:ext cx="480300" cy="1451100"/>
          </a:xfrm>
          <a:prstGeom prst="bentConnector2">
            <a:avLst/>
          </a:prstGeom>
          <a:noFill/>
          <a:ln cap="flat" cmpd="sng" w="19050">
            <a:solidFill>
              <a:srgbClr val="0000FF"/>
            </a:solidFill>
            <a:prstDash val="solid"/>
            <a:round/>
            <a:headEnd len="med" w="med" type="none"/>
            <a:tailEnd len="med" w="med" type="stealth"/>
          </a:ln>
        </p:spPr>
      </p:cxnSp>
      <p:sp>
        <p:nvSpPr>
          <p:cNvPr id="782" name="Google Shape;782;p64"/>
          <p:cNvSpPr/>
          <p:nvPr/>
        </p:nvSpPr>
        <p:spPr>
          <a:xfrm rot="5399201">
            <a:off x="3494888" y="4111878"/>
            <a:ext cx="1291500" cy="384900"/>
          </a:xfrm>
          <a:prstGeom prst="rect">
            <a:avLst/>
          </a:prstGeom>
          <a:solidFill>
            <a:srgbClr val="FFF2CC"/>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Power Supply</a:t>
            </a:r>
            <a:endParaRPr b="1" sz="1300"/>
          </a:p>
        </p:txBody>
      </p:sp>
      <p:cxnSp>
        <p:nvCxnSpPr>
          <p:cNvPr id="783" name="Google Shape;783;p64"/>
          <p:cNvCxnSpPr>
            <a:stCxn id="780" idx="3"/>
          </p:cNvCxnSpPr>
          <p:nvPr/>
        </p:nvCxnSpPr>
        <p:spPr>
          <a:xfrm flipH="1" rot="10800000">
            <a:off x="3504638" y="4509696"/>
            <a:ext cx="443400" cy="1200"/>
          </a:xfrm>
          <a:prstGeom prst="straightConnector1">
            <a:avLst/>
          </a:prstGeom>
          <a:noFill/>
          <a:ln cap="flat" cmpd="sng" w="19050">
            <a:solidFill>
              <a:srgbClr val="FF0000"/>
            </a:solidFill>
            <a:prstDash val="solid"/>
            <a:round/>
            <a:headEnd len="med" w="med" type="stealth"/>
            <a:tailEnd len="med" w="med" type="none"/>
          </a:ln>
        </p:spPr>
      </p:cxnSp>
      <p:cxnSp>
        <p:nvCxnSpPr>
          <p:cNvPr id="784" name="Google Shape;784;p64"/>
          <p:cNvCxnSpPr>
            <a:stCxn id="780" idx="1"/>
            <a:endCxn id="763" idx="3"/>
          </p:cNvCxnSpPr>
          <p:nvPr/>
        </p:nvCxnSpPr>
        <p:spPr>
          <a:xfrm rot="10800000">
            <a:off x="2259038" y="4510896"/>
            <a:ext cx="339600" cy="0"/>
          </a:xfrm>
          <a:prstGeom prst="straightConnector1">
            <a:avLst/>
          </a:prstGeom>
          <a:noFill/>
          <a:ln cap="flat" cmpd="sng" w="19050">
            <a:solidFill>
              <a:srgbClr val="0000FF"/>
            </a:solidFill>
            <a:prstDash val="solid"/>
            <a:round/>
            <a:headEnd len="med" w="med" type="none"/>
            <a:tailEnd len="med" w="med" type="stealth"/>
          </a:ln>
        </p:spPr>
      </p:cxnSp>
      <p:sp>
        <p:nvSpPr>
          <p:cNvPr id="785" name="Google Shape;785;p64"/>
          <p:cNvSpPr/>
          <p:nvPr/>
        </p:nvSpPr>
        <p:spPr>
          <a:xfrm>
            <a:off x="5567899" y="4213176"/>
            <a:ext cx="1365300" cy="758400"/>
          </a:xfrm>
          <a:prstGeom prst="rect">
            <a:avLst/>
          </a:prstGeom>
          <a:solidFill>
            <a:srgbClr val="D9D2E9"/>
          </a:solidFill>
          <a:ln cap="flat" cmpd="sng" w="19050">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Computer with LabVIEW VI</a:t>
            </a:r>
            <a:endParaRPr b="1" sz="1300"/>
          </a:p>
        </p:txBody>
      </p:sp>
      <p:sp>
        <p:nvSpPr>
          <p:cNvPr id="786" name="Google Shape;786;p64"/>
          <p:cNvSpPr/>
          <p:nvPr/>
        </p:nvSpPr>
        <p:spPr>
          <a:xfrm>
            <a:off x="7272688" y="4319996"/>
            <a:ext cx="906000" cy="544800"/>
          </a:xfrm>
          <a:prstGeom prst="rect">
            <a:avLst/>
          </a:prstGeom>
          <a:solidFill>
            <a:srgbClr val="EAD1DC"/>
          </a:solidFill>
          <a:ln cap="flat" cmpd="sng" w="19050">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NI DAQ</a:t>
            </a:r>
            <a:endParaRPr b="1" sz="1300"/>
          </a:p>
        </p:txBody>
      </p:sp>
      <p:cxnSp>
        <p:nvCxnSpPr>
          <p:cNvPr id="787" name="Google Shape;787;p64"/>
          <p:cNvCxnSpPr>
            <a:stCxn id="772" idx="3"/>
            <a:endCxn id="786" idx="0"/>
          </p:cNvCxnSpPr>
          <p:nvPr/>
        </p:nvCxnSpPr>
        <p:spPr>
          <a:xfrm>
            <a:off x="7451200" y="2852525"/>
            <a:ext cx="274500" cy="1467600"/>
          </a:xfrm>
          <a:prstGeom prst="bentConnector2">
            <a:avLst/>
          </a:prstGeom>
          <a:noFill/>
          <a:ln cap="flat" cmpd="sng" w="19050">
            <a:solidFill>
              <a:srgbClr val="0000FF"/>
            </a:solidFill>
            <a:prstDash val="solid"/>
            <a:round/>
            <a:headEnd len="med" w="med" type="none"/>
            <a:tailEnd len="med" w="med" type="stealth"/>
          </a:ln>
        </p:spPr>
      </p:cxnSp>
      <p:sp>
        <p:nvSpPr>
          <p:cNvPr id="788" name="Google Shape;788;p64"/>
          <p:cNvSpPr/>
          <p:nvPr/>
        </p:nvSpPr>
        <p:spPr>
          <a:xfrm rot="5399201">
            <a:off x="8168938" y="4193378"/>
            <a:ext cx="1291500" cy="384900"/>
          </a:xfrm>
          <a:prstGeom prst="rect">
            <a:avLst/>
          </a:prstGeom>
          <a:solidFill>
            <a:srgbClr val="FFF2CC"/>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Power Supply</a:t>
            </a:r>
            <a:endParaRPr b="1" sz="1300"/>
          </a:p>
        </p:txBody>
      </p:sp>
      <p:cxnSp>
        <p:nvCxnSpPr>
          <p:cNvPr id="789" name="Google Shape;789;p64"/>
          <p:cNvCxnSpPr>
            <a:stCxn id="786" idx="3"/>
          </p:cNvCxnSpPr>
          <p:nvPr/>
        </p:nvCxnSpPr>
        <p:spPr>
          <a:xfrm flipH="1" rot="10800000">
            <a:off x="8178688" y="4591196"/>
            <a:ext cx="443400" cy="1200"/>
          </a:xfrm>
          <a:prstGeom prst="straightConnector1">
            <a:avLst/>
          </a:prstGeom>
          <a:noFill/>
          <a:ln cap="flat" cmpd="sng" w="19050">
            <a:solidFill>
              <a:srgbClr val="FF0000"/>
            </a:solidFill>
            <a:prstDash val="solid"/>
            <a:round/>
            <a:headEnd len="med" w="med" type="stealth"/>
            <a:tailEnd len="med" w="med" type="none"/>
          </a:ln>
        </p:spPr>
      </p:cxnSp>
      <p:cxnSp>
        <p:nvCxnSpPr>
          <p:cNvPr id="790" name="Google Shape;790;p64"/>
          <p:cNvCxnSpPr>
            <a:stCxn id="786" idx="1"/>
            <a:endCxn id="785" idx="3"/>
          </p:cNvCxnSpPr>
          <p:nvPr/>
        </p:nvCxnSpPr>
        <p:spPr>
          <a:xfrm rot="10800000">
            <a:off x="6933088" y="4592396"/>
            <a:ext cx="339600" cy="0"/>
          </a:xfrm>
          <a:prstGeom prst="straightConnector1">
            <a:avLst/>
          </a:prstGeom>
          <a:noFill/>
          <a:ln cap="flat" cmpd="sng" w="19050">
            <a:solidFill>
              <a:srgbClr val="0000FF"/>
            </a:solidFill>
            <a:prstDash val="solid"/>
            <a:round/>
            <a:headEnd len="med" w="med" type="none"/>
            <a:tailEnd len="med" w="med" type="stealth"/>
          </a:ln>
        </p:spPr>
      </p:cxnSp>
      <p:sp>
        <p:nvSpPr>
          <p:cNvPr id="791" name="Google Shape;791;p64"/>
          <p:cNvSpPr/>
          <p:nvPr/>
        </p:nvSpPr>
        <p:spPr>
          <a:xfrm>
            <a:off x="6169400" y="1152413"/>
            <a:ext cx="1291500" cy="384900"/>
          </a:xfrm>
          <a:prstGeom prst="rect">
            <a:avLst/>
          </a:prstGeom>
          <a:solidFill>
            <a:srgbClr val="FFF2CC"/>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Power Supply</a:t>
            </a:r>
            <a:endParaRPr b="1" sz="1300"/>
          </a:p>
        </p:txBody>
      </p:sp>
      <p:cxnSp>
        <p:nvCxnSpPr>
          <p:cNvPr id="792" name="Google Shape;792;p64"/>
          <p:cNvCxnSpPr>
            <a:stCxn id="775" idx="3"/>
            <a:endCxn id="791" idx="1"/>
          </p:cNvCxnSpPr>
          <p:nvPr/>
        </p:nvCxnSpPr>
        <p:spPr>
          <a:xfrm>
            <a:off x="5730838" y="1344883"/>
            <a:ext cx="438600" cy="0"/>
          </a:xfrm>
          <a:prstGeom prst="straightConnector1">
            <a:avLst/>
          </a:prstGeom>
          <a:noFill/>
          <a:ln cap="flat" cmpd="sng" w="19050">
            <a:solidFill>
              <a:srgbClr val="FF0000"/>
            </a:solidFill>
            <a:prstDash val="solid"/>
            <a:round/>
            <a:headEnd len="med" w="med" type="stealth"/>
            <a:tailEnd len="med" w="med" type="none"/>
          </a:ln>
        </p:spPr>
      </p:cxnSp>
      <p:sp>
        <p:nvSpPr>
          <p:cNvPr id="793" name="Google Shape;793;p64"/>
          <p:cNvSpPr/>
          <p:nvPr/>
        </p:nvSpPr>
        <p:spPr>
          <a:xfrm>
            <a:off x="1614659" y="1127261"/>
            <a:ext cx="641100" cy="354000"/>
          </a:xfrm>
          <a:prstGeom prst="rect">
            <a:avLst/>
          </a:prstGeom>
          <a:solidFill>
            <a:srgbClr val="EAD1DC"/>
          </a:solidFill>
          <a:ln cap="flat" cmpd="sng" w="19050">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DMM</a:t>
            </a:r>
            <a:endParaRPr b="1" sz="1300"/>
          </a:p>
        </p:txBody>
      </p:sp>
      <p:cxnSp>
        <p:nvCxnSpPr>
          <p:cNvPr id="794" name="Google Shape;794;p64"/>
          <p:cNvCxnSpPr>
            <a:stCxn id="760" idx="1"/>
            <a:endCxn id="793" idx="3"/>
          </p:cNvCxnSpPr>
          <p:nvPr/>
        </p:nvCxnSpPr>
        <p:spPr>
          <a:xfrm rot="10800000">
            <a:off x="2255850" y="1304238"/>
            <a:ext cx="638700" cy="0"/>
          </a:xfrm>
          <a:prstGeom prst="straightConnector1">
            <a:avLst/>
          </a:prstGeom>
          <a:noFill/>
          <a:ln cap="flat" cmpd="sng" w="19050">
            <a:solidFill>
              <a:srgbClr val="FF0000"/>
            </a:solidFill>
            <a:prstDash val="solid"/>
            <a:round/>
            <a:headEnd len="med" w="med" type="none"/>
            <a:tailEnd len="med" w="med" type="stealth"/>
          </a:ln>
        </p:spPr>
      </p:cxnSp>
      <p:cxnSp>
        <p:nvCxnSpPr>
          <p:cNvPr id="795" name="Google Shape;795;p64"/>
          <p:cNvCxnSpPr>
            <a:stCxn id="793" idx="2"/>
            <a:endCxn id="755" idx="0"/>
          </p:cNvCxnSpPr>
          <p:nvPr/>
        </p:nvCxnSpPr>
        <p:spPr>
          <a:xfrm>
            <a:off x="1935209" y="1481261"/>
            <a:ext cx="0" cy="926400"/>
          </a:xfrm>
          <a:prstGeom prst="straightConnector1">
            <a:avLst/>
          </a:prstGeom>
          <a:noFill/>
          <a:ln cap="flat" cmpd="sng" w="19050">
            <a:solidFill>
              <a:srgbClr val="0000FF"/>
            </a:solidFill>
            <a:prstDash val="solid"/>
            <a:round/>
            <a:headEnd len="med" w="med" type="stealth"/>
            <a:tailEnd len="med" w="med" type="none"/>
          </a:ln>
        </p:spPr>
      </p:cxnSp>
      <p:cxnSp>
        <p:nvCxnSpPr>
          <p:cNvPr id="796" name="Google Shape;796;p64"/>
          <p:cNvCxnSpPr>
            <a:endCxn id="763" idx="1"/>
          </p:cNvCxnSpPr>
          <p:nvPr/>
        </p:nvCxnSpPr>
        <p:spPr>
          <a:xfrm rot="5400000">
            <a:off x="-349051" y="2547076"/>
            <a:ext cx="3206700" cy="720900"/>
          </a:xfrm>
          <a:prstGeom prst="bentConnector4">
            <a:avLst>
              <a:gd fmla="val 277" name="adj1"/>
              <a:gd fmla="val 185050" name="adj2"/>
            </a:avLst>
          </a:prstGeom>
          <a:noFill/>
          <a:ln cap="flat" cmpd="sng" w="19050">
            <a:solidFill>
              <a:srgbClr val="0000FF"/>
            </a:solidFill>
            <a:prstDash val="solid"/>
            <a:round/>
            <a:headEnd len="med" w="med" type="none"/>
            <a:tailEnd len="med" w="med" type="stealth"/>
          </a:ln>
        </p:spPr>
      </p:cxnSp>
      <p:sp>
        <p:nvSpPr>
          <p:cNvPr id="797" name="Google Shape;797;p64"/>
          <p:cNvSpPr/>
          <p:nvPr/>
        </p:nvSpPr>
        <p:spPr>
          <a:xfrm>
            <a:off x="7854575" y="953575"/>
            <a:ext cx="1209600" cy="4416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r>
              <a:rPr b="1" lang="en" sz="1100"/>
              <a:t>Power </a:t>
            </a:r>
            <a:endParaRPr b="1" sz="1100"/>
          </a:p>
          <a:p>
            <a:pPr indent="0" lvl="0" marL="0" rtl="0" algn="l">
              <a:spcBef>
                <a:spcPts val="0"/>
              </a:spcBef>
              <a:spcAft>
                <a:spcPts val="0"/>
              </a:spcAft>
              <a:buNone/>
            </a:pPr>
            <a:r>
              <a:rPr lang="en" sz="1100"/>
              <a:t>               </a:t>
            </a:r>
            <a:r>
              <a:rPr b="1" lang="en" sz="1100"/>
              <a:t>Data</a:t>
            </a:r>
            <a:endParaRPr b="1" sz="1100"/>
          </a:p>
        </p:txBody>
      </p:sp>
      <p:cxnSp>
        <p:nvCxnSpPr>
          <p:cNvPr id="798" name="Google Shape;798;p64"/>
          <p:cNvCxnSpPr/>
          <p:nvPr/>
        </p:nvCxnSpPr>
        <p:spPr>
          <a:xfrm>
            <a:off x="7930775" y="1122225"/>
            <a:ext cx="529500" cy="600"/>
          </a:xfrm>
          <a:prstGeom prst="straightConnector1">
            <a:avLst/>
          </a:prstGeom>
          <a:noFill/>
          <a:ln cap="flat" cmpd="sng" w="19050">
            <a:solidFill>
              <a:srgbClr val="FF0000"/>
            </a:solidFill>
            <a:prstDash val="solid"/>
            <a:round/>
            <a:headEnd len="med" w="med" type="stealth"/>
            <a:tailEnd len="med" w="med" type="stealth"/>
          </a:ln>
        </p:spPr>
      </p:cxnSp>
      <p:cxnSp>
        <p:nvCxnSpPr>
          <p:cNvPr id="799" name="Google Shape;799;p64"/>
          <p:cNvCxnSpPr/>
          <p:nvPr/>
        </p:nvCxnSpPr>
        <p:spPr>
          <a:xfrm>
            <a:off x="7948675" y="1270850"/>
            <a:ext cx="529500" cy="600"/>
          </a:xfrm>
          <a:prstGeom prst="straightConnector1">
            <a:avLst/>
          </a:prstGeom>
          <a:noFill/>
          <a:ln cap="flat" cmpd="sng" w="19050">
            <a:solidFill>
              <a:srgbClr val="0000FF"/>
            </a:solidFill>
            <a:prstDash val="solid"/>
            <a:round/>
            <a:headEnd len="med" w="med" type="stealth"/>
            <a:tailEnd len="med" w="med" type="stealth"/>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6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Current Test Status</a:t>
            </a:r>
            <a:endParaRPr/>
          </a:p>
        </p:txBody>
      </p:sp>
      <p:graphicFrame>
        <p:nvGraphicFramePr>
          <p:cNvPr id="805" name="Google Shape;805;p65"/>
          <p:cNvGraphicFramePr/>
          <p:nvPr/>
        </p:nvGraphicFramePr>
        <p:xfrm>
          <a:off x="226375" y="976825"/>
          <a:ext cx="3000000" cy="3000000"/>
        </p:xfrm>
        <a:graphic>
          <a:graphicData uri="http://schemas.openxmlformats.org/drawingml/2006/table">
            <a:tbl>
              <a:tblPr>
                <a:noFill/>
                <a:tableStyleId>{D7753A43-09F4-418D-AC1A-8B91C7D89F56}</a:tableStyleId>
              </a:tblPr>
              <a:tblGrid>
                <a:gridCol w="2609450"/>
                <a:gridCol w="2609450"/>
                <a:gridCol w="2671850"/>
                <a:gridCol w="800525"/>
              </a:tblGrid>
              <a:tr h="377750">
                <a:tc>
                  <a:txBody>
                    <a:bodyPr/>
                    <a:lstStyle/>
                    <a:p>
                      <a:pPr indent="0" lvl="0" marL="0" rtl="0" algn="ctr">
                        <a:spcBef>
                          <a:spcPts val="0"/>
                        </a:spcBef>
                        <a:spcAft>
                          <a:spcPts val="0"/>
                        </a:spcAft>
                        <a:buNone/>
                      </a:pPr>
                      <a:r>
                        <a:rPr b="1" lang="en">
                          <a:solidFill>
                            <a:srgbClr val="FFFFFF"/>
                          </a:solidFill>
                        </a:rPr>
                        <a:t>Test Conducted</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a:solidFill>
                            <a:schemeClr val="lt1"/>
                          </a:solidFill>
                        </a:rPr>
                        <a:t>Validated/</a:t>
                      </a:r>
                      <a:r>
                        <a:rPr b="1" lang="en">
                          <a:solidFill>
                            <a:schemeClr val="lt1"/>
                          </a:solidFill>
                        </a:rPr>
                        <a:t>Verified:</a:t>
                      </a:r>
                      <a:endParaRPr b="1" sz="15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a:solidFill>
                            <a:srgbClr val="FFFFFF"/>
                          </a:solidFill>
                        </a:rPr>
                        <a:t>Risks Reduced</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a:solidFill>
                            <a:srgbClr val="FFFFFF"/>
                          </a:solidFill>
                        </a:rPr>
                        <a:t>Pass?</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829600">
                <a:tc>
                  <a:txBody>
                    <a:bodyPr/>
                    <a:lstStyle/>
                    <a:p>
                      <a:pPr indent="0" lvl="0" marL="0" rtl="0" algn="l">
                        <a:spcBef>
                          <a:spcPts val="0"/>
                        </a:spcBef>
                        <a:spcAft>
                          <a:spcPts val="0"/>
                        </a:spcAft>
                        <a:buNone/>
                      </a:pPr>
                      <a:r>
                        <a:rPr lang="en" sz="1100">
                          <a:solidFill>
                            <a:srgbClr val="CCCCCC"/>
                          </a:solidFill>
                        </a:rPr>
                        <a:t>Yielding Strength Test (Break Chords)</a:t>
                      </a:r>
                      <a:endParaRPr sz="11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CCCCCC"/>
                          </a:solidFill>
                        </a:rPr>
                        <a:t>Strength of break chords, ability to sustain a loading force</a:t>
                      </a:r>
                      <a:endParaRPr sz="11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98450" lvl="0" marL="457200" rtl="0" algn="l">
                        <a:spcBef>
                          <a:spcPts val="0"/>
                        </a:spcBef>
                        <a:spcAft>
                          <a:spcPts val="0"/>
                        </a:spcAft>
                        <a:buClr>
                          <a:srgbClr val="CCCCCC"/>
                        </a:buClr>
                        <a:buSzPts val="1100"/>
                        <a:buChar char="●"/>
                      </a:pPr>
                      <a:r>
                        <a:rPr lang="en" sz="1100">
                          <a:solidFill>
                            <a:srgbClr val="CCCCCC"/>
                          </a:solidFill>
                        </a:rPr>
                        <a:t>FAA requirement satisfaction </a:t>
                      </a:r>
                      <a:endParaRPr sz="1100">
                        <a:solidFill>
                          <a:srgbClr val="CCCCCC"/>
                        </a:solidFill>
                      </a:endParaRPr>
                    </a:p>
                    <a:p>
                      <a:pPr indent="-298450" lvl="0" marL="457200" rtl="0" algn="l">
                        <a:spcBef>
                          <a:spcPts val="0"/>
                        </a:spcBef>
                        <a:spcAft>
                          <a:spcPts val="0"/>
                        </a:spcAft>
                        <a:buClr>
                          <a:srgbClr val="CCCCCC"/>
                        </a:buClr>
                        <a:buSzPts val="1100"/>
                        <a:buChar char="●"/>
                      </a:pPr>
                      <a:r>
                        <a:rPr lang="en" sz="1100">
                          <a:solidFill>
                            <a:srgbClr val="CCCCCC"/>
                          </a:solidFill>
                        </a:rPr>
                        <a:t>Twisting and lateral mitigation </a:t>
                      </a:r>
                      <a:endParaRPr sz="1100">
                        <a:solidFill>
                          <a:srgbClr val="CCCCCC"/>
                        </a:solidFill>
                      </a:endParaRPr>
                    </a:p>
                    <a:p>
                      <a:pPr indent="-298450" lvl="0" marL="457200" rtl="0" algn="l">
                        <a:spcBef>
                          <a:spcPts val="0"/>
                        </a:spcBef>
                        <a:spcAft>
                          <a:spcPts val="0"/>
                        </a:spcAft>
                        <a:buClr>
                          <a:srgbClr val="CCCCCC"/>
                        </a:buClr>
                        <a:buSzPts val="1100"/>
                        <a:buChar char="●"/>
                      </a:pPr>
                      <a:r>
                        <a:rPr lang="en" sz="1100">
                          <a:solidFill>
                            <a:srgbClr val="CCCCCC"/>
                          </a:solidFill>
                        </a:rPr>
                        <a:t>Materials risk reduced - already acquired</a:t>
                      </a:r>
                      <a:endParaRPr sz="11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B7B7B7"/>
                          </a:solidFill>
                        </a:rPr>
                        <a:t>Yes</a:t>
                      </a:r>
                      <a:endParaRPr sz="1100">
                        <a:solidFill>
                          <a:srgbClr val="B7B7B7"/>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432850">
                <a:tc>
                  <a:txBody>
                    <a:bodyPr/>
                    <a:lstStyle/>
                    <a:p>
                      <a:pPr indent="0" lvl="0" marL="0" rtl="0" algn="l">
                        <a:spcBef>
                          <a:spcPts val="0"/>
                        </a:spcBef>
                        <a:spcAft>
                          <a:spcPts val="0"/>
                        </a:spcAft>
                        <a:buNone/>
                      </a:pPr>
                      <a:r>
                        <a:rPr lang="en" sz="1100">
                          <a:solidFill>
                            <a:srgbClr val="CCCCCC"/>
                          </a:solidFill>
                        </a:rPr>
                        <a:t>Communications Test</a:t>
                      </a:r>
                      <a:endParaRPr sz="11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CCCCCC"/>
                          </a:solidFill>
                        </a:rPr>
                        <a:t>Ability to send and receive messages.</a:t>
                      </a:r>
                      <a:endParaRPr sz="1000">
                        <a:solidFill>
                          <a:srgbClr val="CCCCCC"/>
                        </a:solidFill>
                      </a:endParaRPr>
                    </a:p>
                    <a:p>
                      <a:pPr indent="0" lvl="0" marL="0" rtl="0" algn="l">
                        <a:spcBef>
                          <a:spcPts val="0"/>
                        </a:spcBef>
                        <a:spcAft>
                          <a:spcPts val="0"/>
                        </a:spcAft>
                        <a:buNone/>
                      </a:pPr>
                      <a:r>
                        <a:t/>
                      </a:r>
                      <a:endParaRPr sz="11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98450" lvl="0" marL="457200" rtl="0" algn="l">
                        <a:spcBef>
                          <a:spcPts val="0"/>
                        </a:spcBef>
                        <a:spcAft>
                          <a:spcPts val="0"/>
                        </a:spcAft>
                        <a:buClr>
                          <a:srgbClr val="CCCCCC"/>
                        </a:buClr>
                        <a:buSzPts val="1100"/>
                        <a:buChar char="●"/>
                      </a:pPr>
                      <a:r>
                        <a:rPr lang="en" sz="1100">
                          <a:solidFill>
                            <a:srgbClr val="CCCCCC"/>
                          </a:solidFill>
                        </a:rPr>
                        <a:t>Communication error</a:t>
                      </a:r>
                      <a:endParaRPr sz="1100">
                        <a:solidFill>
                          <a:srgbClr val="CCCCCC"/>
                        </a:solidFill>
                      </a:endParaRPr>
                    </a:p>
                    <a:p>
                      <a:pPr indent="-298450" lvl="0" marL="457200" rtl="0" algn="l">
                        <a:spcBef>
                          <a:spcPts val="0"/>
                        </a:spcBef>
                        <a:spcAft>
                          <a:spcPts val="0"/>
                        </a:spcAft>
                        <a:buClr>
                          <a:srgbClr val="CCCCCC"/>
                        </a:buClr>
                        <a:buSzPts val="1100"/>
                        <a:buChar char="●"/>
                      </a:pPr>
                      <a:r>
                        <a:rPr lang="en" sz="1100">
                          <a:solidFill>
                            <a:srgbClr val="CCCCCC"/>
                          </a:solidFill>
                        </a:rPr>
                        <a:t>Loss of contact</a:t>
                      </a:r>
                      <a:endParaRPr sz="1100">
                        <a:solidFill>
                          <a:srgbClr val="CCCCCC"/>
                        </a:solidFill>
                      </a:endParaRPr>
                    </a:p>
                    <a:p>
                      <a:pPr indent="-298450" lvl="0" marL="457200" rtl="0" algn="l">
                        <a:spcBef>
                          <a:spcPts val="0"/>
                        </a:spcBef>
                        <a:spcAft>
                          <a:spcPts val="0"/>
                        </a:spcAft>
                        <a:buClr>
                          <a:srgbClr val="CCCCCC"/>
                        </a:buClr>
                        <a:buSzPts val="1100"/>
                        <a:buChar char="●"/>
                      </a:pPr>
                      <a:r>
                        <a:rPr lang="en" sz="1100">
                          <a:solidFill>
                            <a:srgbClr val="CCCCCC"/>
                          </a:solidFill>
                        </a:rPr>
                        <a:t>Flight plan mode failure</a:t>
                      </a:r>
                      <a:endParaRPr sz="11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B7B7B7"/>
                          </a:solidFill>
                        </a:rPr>
                        <a:t>Yes</a:t>
                      </a:r>
                      <a:endParaRPr sz="1100">
                        <a:solidFill>
                          <a:srgbClr val="B7B7B7"/>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432850">
                <a:tc>
                  <a:txBody>
                    <a:bodyPr/>
                    <a:lstStyle/>
                    <a:p>
                      <a:pPr indent="0" lvl="0" marL="0" rtl="0" algn="l">
                        <a:spcBef>
                          <a:spcPts val="0"/>
                        </a:spcBef>
                        <a:spcAft>
                          <a:spcPts val="0"/>
                        </a:spcAft>
                        <a:buNone/>
                      </a:pPr>
                      <a:r>
                        <a:rPr lang="en" sz="1100">
                          <a:solidFill>
                            <a:srgbClr val="CCCCCC"/>
                          </a:solidFill>
                        </a:rPr>
                        <a:t>Cold Chamber Test (Ascent/Descent)</a:t>
                      </a:r>
                      <a:endParaRPr sz="11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CCCCCC"/>
                          </a:solidFill>
                        </a:rPr>
                        <a:t>Both ascent and descent systems can operate in a cold environment.</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98450" lvl="0" marL="457200" rtl="0" algn="l">
                        <a:spcBef>
                          <a:spcPts val="0"/>
                        </a:spcBef>
                        <a:spcAft>
                          <a:spcPts val="0"/>
                        </a:spcAft>
                        <a:buClr>
                          <a:srgbClr val="CCCCCC"/>
                        </a:buClr>
                        <a:buSzPts val="1100"/>
                        <a:buChar char="●"/>
                      </a:pPr>
                      <a:r>
                        <a:rPr lang="en" sz="1100">
                          <a:solidFill>
                            <a:srgbClr val="CCCCCC"/>
                          </a:solidFill>
                        </a:rPr>
                        <a:t>Venting mitigation, flow rate and jams</a:t>
                      </a:r>
                      <a:endParaRPr sz="1100">
                        <a:solidFill>
                          <a:srgbClr val="CCCCCC"/>
                        </a:solidFill>
                      </a:endParaRPr>
                    </a:p>
                    <a:p>
                      <a:pPr indent="-298450" lvl="0" marL="457200" rtl="0" algn="l">
                        <a:spcBef>
                          <a:spcPts val="0"/>
                        </a:spcBef>
                        <a:spcAft>
                          <a:spcPts val="0"/>
                        </a:spcAft>
                        <a:buClr>
                          <a:srgbClr val="CCCCCC"/>
                        </a:buClr>
                        <a:buSzPts val="1100"/>
                        <a:buChar char="●"/>
                      </a:pPr>
                      <a:r>
                        <a:rPr lang="en" sz="1100">
                          <a:solidFill>
                            <a:srgbClr val="CCCCCC"/>
                          </a:solidFill>
                        </a:rPr>
                        <a:t>Hopper jamming reduction</a:t>
                      </a:r>
                      <a:endParaRPr sz="1100">
                        <a:solidFill>
                          <a:srgbClr val="CCCCCC"/>
                        </a:solidFill>
                      </a:endParaRPr>
                    </a:p>
                    <a:p>
                      <a:pPr indent="-298450" lvl="0" marL="457200" rtl="0" algn="l">
                        <a:spcBef>
                          <a:spcPts val="0"/>
                        </a:spcBef>
                        <a:spcAft>
                          <a:spcPts val="0"/>
                        </a:spcAft>
                        <a:buClr>
                          <a:srgbClr val="CCCCCC"/>
                        </a:buClr>
                        <a:buSzPts val="1100"/>
                        <a:buChar char="●"/>
                      </a:pPr>
                      <a:r>
                        <a:rPr lang="en" sz="1100">
                          <a:solidFill>
                            <a:srgbClr val="CCCCCC"/>
                          </a:solidFill>
                        </a:rPr>
                        <a:t>Freezing risk mitigation - BB pellets</a:t>
                      </a:r>
                      <a:endParaRPr sz="11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B7B7B7"/>
                          </a:solidFill>
                        </a:rPr>
                        <a:t>TBD</a:t>
                      </a:r>
                      <a:endParaRPr sz="1100">
                        <a:solidFill>
                          <a:srgbClr val="B7B7B7"/>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914375">
                <a:tc>
                  <a:txBody>
                    <a:bodyPr/>
                    <a:lstStyle/>
                    <a:p>
                      <a:pPr indent="0" lvl="0" marL="0" rtl="0" algn="l">
                        <a:spcBef>
                          <a:spcPts val="0"/>
                        </a:spcBef>
                        <a:spcAft>
                          <a:spcPts val="0"/>
                        </a:spcAft>
                        <a:buNone/>
                      </a:pPr>
                      <a:r>
                        <a:rPr b="1" lang="en" sz="1200"/>
                        <a:t>Vacuum Chamber Test (Ascent/Descent)</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t>Both ascent and descent systems can operate in a low pressure environment.</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304800" lvl="0" marL="457200" rtl="0" algn="l">
                        <a:spcBef>
                          <a:spcPts val="0"/>
                        </a:spcBef>
                        <a:spcAft>
                          <a:spcPts val="0"/>
                        </a:spcAft>
                        <a:buSzPts val="1200"/>
                        <a:buChar char="●"/>
                      </a:pPr>
                      <a:r>
                        <a:rPr b="1" lang="en" sz="1200"/>
                        <a:t>Venting </a:t>
                      </a:r>
                      <a:r>
                        <a:rPr b="1" lang="en" sz="1200"/>
                        <a:t>mitigation</a:t>
                      </a:r>
                      <a:r>
                        <a:rPr b="1" lang="en" sz="1200"/>
                        <a:t>, flow rate and jams</a:t>
                      </a:r>
                      <a:endParaRPr b="1" sz="1200"/>
                    </a:p>
                    <a:p>
                      <a:pPr indent="-304800" lvl="0" marL="457200" rtl="0" algn="l">
                        <a:spcBef>
                          <a:spcPts val="0"/>
                        </a:spcBef>
                        <a:spcAft>
                          <a:spcPts val="0"/>
                        </a:spcAft>
                        <a:buSzPts val="1200"/>
                        <a:buChar char="●"/>
                      </a:pPr>
                      <a:r>
                        <a:rPr b="1" lang="en" sz="1200"/>
                        <a:t>BB pellet flow rate analysis</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a:t>TBD</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bl>
          </a:graphicData>
        </a:graphic>
      </p:graphicFrame>
      <p:sp>
        <p:nvSpPr>
          <p:cNvPr id="806" name="Google Shape;806;p65"/>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6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Valve Test </a:t>
            </a:r>
            <a:r>
              <a:rPr lang="en" sz="2500"/>
              <a:t>(verification)</a:t>
            </a:r>
            <a:endParaRPr sz="2500"/>
          </a:p>
        </p:txBody>
      </p:sp>
      <p:sp>
        <p:nvSpPr>
          <p:cNvPr id="812" name="Google Shape;812;p66"/>
          <p:cNvSpPr txBox="1"/>
          <p:nvPr/>
        </p:nvSpPr>
        <p:spPr>
          <a:xfrm>
            <a:off x="311700" y="1576200"/>
            <a:ext cx="3881400" cy="433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latin typeface="Roboto"/>
                <a:ea typeface="Roboto"/>
                <a:cs typeface="Roboto"/>
                <a:sym typeface="Roboto"/>
              </a:rPr>
              <a:t>Rationale/Motivation</a:t>
            </a:r>
            <a:r>
              <a:rPr b="1" lang="en">
                <a:latin typeface="Roboto"/>
                <a:ea typeface="Roboto"/>
                <a:cs typeface="Roboto"/>
                <a:sym typeface="Roboto"/>
              </a:rPr>
              <a:t>:</a:t>
            </a:r>
            <a:endParaRPr b="1">
              <a:latin typeface="Roboto"/>
              <a:ea typeface="Roboto"/>
              <a:cs typeface="Roboto"/>
              <a:sym typeface="Roboto"/>
            </a:endParaRPr>
          </a:p>
          <a:p>
            <a:pPr indent="-298450" lvl="0" marL="457200" rtl="0" algn="l">
              <a:spcBef>
                <a:spcPts val="0"/>
              </a:spcBef>
              <a:spcAft>
                <a:spcPts val="0"/>
              </a:spcAft>
              <a:buSzPts val="1100"/>
              <a:buFont typeface="Roboto"/>
              <a:buChar char="●"/>
            </a:pPr>
            <a:r>
              <a:rPr lang="en" sz="1200">
                <a:highlight>
                  <a:schemeClr val="lt1"/>
                </a:highlight>
                <a:latin typeface="Roboto"/>
                <a:ea typeface="Roboto"/>
                <a:cs typeface="Roboto"/>
                <a:sym typeface="Roboto"/>
              </a:rPr>
              <a:t>To show the effect of the high pressure filling process on the valve</a:t>
            </a:r>
            <a:r>
              <a:rPr lang="en" sz="1200">
                <a:highlight>
                  <a:schemeClr val="lt1"/>
                </a:highlight>
                <a:latin typeface="Roboto"/>
                <a:ea typeface="Roboto"/>
                <a:cs typeface="Roboto"/>
                <a:sym typeface="Roboto"/>
              </a:rPr>
              <a:t>.</a:t>
            </a:r>
            <a:endParaRPr sz="1200">
              <a:highlight>
                <a:schemeClr val="lt1"/>
              </a:highlight>
              <a:latin typeface="Roboto"/>
              <a:ea typeface="Roboto"/>
              <a:cs typeface="Roboto"/>
              <a:sym typeface="Roboto"/>
            </a:endParaRPr>
          </a:p>
          <a:p>
            <a:pPr indent="0" lvl="0" marL="457200" rtl="0" algn="l">
              <a:spcBef>
                <a:spcPts val="0"/>
              </a:spcBef>
              <a:spcAft>
                <a:spcPts val="0"/>
              </a:spcAft>
              <a:buNone/>
            </a:pPr>
            <a:r>
              <a:t/>
            </a:r>
            <a:endParaRPr sz="1200">
              <a:highlight>
                <a:schemeClr val="lt1"/>
              </a:highlight>
              <a:latin typeface="Roboto"/>
              <a:ea typeface="Roboto"/>
              <a:cs typeface="Roboto"/>
              <a:sym typeface="Roboto"/>
            </a:endParaRPr>
          </a:p>
          <a:p>
            <a:pPr indent="0" lvl="0" marL="0" rtl="0" algn="l">
              <a:spcBef>
                <a:spcPts val="0"/>
              </a:spcBef>
              <a:spcAft>
                <a:spcPts val="0"/>
              </a:spcAft>
              <a:buNone/>
            </a:pPr>
            <a:r>
              <a:rPr b="1" lang="en" u="sng">
                <a:highlight>
                  <a:schemeClr val="lt1"/>
                </a:highlight>
                <a:latin typeface="Roboto"/>
                <a:ea typeface="Roboto"/>
                <a:cs typeface="Roboto"/>
                <a:sym typeface="Roboto"/>
              </a:rPr>
              <a:t>Procedure</a:t>
            </a:r>
            <a:r>
              <a:rPr b="1" lang="en" sz="1300">
                <a:highlight>
                  <a:schemeClr val="lt1"/>
                </a:highlight>
                <a:latin typeface="Roboto"/>
                <a:ea typeface="Roboto"/>
                <a:cs typeface="Roboto"/>
                <a:sym typeface="Roboto"/>
              </a:rPr>
              <a:t>:</a:t>
            </a:r>
            <a:endParaRPr sz="1300">
              <a:highlight>
                <a:schemeClr val="lt1"/>
              </a:highlight>
              <a:latin typeface="Roboto"/>
              <a:ea typeface="Roboto"/>
              <a:cs typeface="Roboto"/>
              <a:sym typeface="Roboto"/>
            </a:endParaRPr>
          </a:p>
          <a:p>
            <a:pPr indent="-298450" lvl="0" marL="457200" rtl="0" algn="l">
              <a:spcBef>
                <a:spcPts val="0"/>
              </a:spcBef>
              <a:spcAft>
                <a:spcPts val="0"/>
              </a:spcAft>
              <a:buSzPts val="1100"/>
              <a:buFont typeface="Roboto"/>
              <a:buChar char="●"/>
            </a:pPr>
            <a:r>
              <a:rPr lang="en" sz="1200">
                <a:highlight>
                  <a:schemeClr val="lt1"/>
                </a:highlight>
                <a:latin typeface="Roboto"/>
                <a:ea typeface="Roboto"/>
                <a:cs typeface="Roboto"/>
                <a:sym typeface="Roboto"/>
              </a:rPr>
              <a:t>Fill balloon with helium and observe how the filling pressure affects the closed valve.</a:t>
            </a:r>
            <a:endParaRPr sz="1200">
              <a:highlight>
                <a:schemeClr val="lt1"/>
              </a:highlight>
              <a:latin typeface="Roboto"/>
              <a:ea typeface="Roboto"/>
              <a:cs typeface="Roboto"/>
              <a:sym typeface="Roboto"/>
            </a:endParaRPr>
          </a:p>
          <a:p>
            <a:pPr indent="0" lvl="0" marL="0" rtl="0" algn="l">
              <a:spcBef>
                <a:spcPts val="0"/>
              </a:spcBef>
              <a:spcAft>
                <a:spcPts val="0"/>
              </a:spcAft>
              <a:buNone/>
            </a:pPr>
            <a:r>
              <a:t/>
            </a:r>
            <a:endParaRPr sz="1200">
              <a:highlight>
                <a:schemeClr val="lt1"/>
              </a:highlight>
              <a:latin typeface="Roboto"/>
              <a:ea typeface="Roboto"/>
              <a:cs typeface="Roboto"/>
              <a:sym typeface="Roboto"/>
            </a:endParaRPr>
          </a:p>
          <a:p>
            <a:pPr indent="0" lvl="0" marL="0" rtl="0" algn="l">
              <a:spcBef>
                <a:spcPts val="0"/>
              </a:spcBef>
              <a:spcAft>
                <a:spcPts val="0"/>
              </a:spcAft>
              <a:buNone/>
            </a:pPr>
            <a:r>
              <a:rPr b="1" lang="en" u="sng">
                <a:highlight>
                  <a:schemeClr val="lt1"/>
                </a:highlight>
                <a:latin typeface="Roboto"/>
                <a:ea typeface="Roboto"/>
                <a:cs typeface="Roboto"/>
                <a:sym typeface="Roboto"/>
              </a:rPr>
              <a:t>Measurements</a:t>
            </a:r>
            <a:r>
              <a:rPr b="1" lang="en">
                <a:highlight>
                  <a:schemeClr val="lt1"/>
                </a:highlight>
                <a:latin typeface="Roboto"/>
                <a:ea typeface="Roboto"/>
                <a:cs typeface="Roboto"/>
                <a:sym typeface="Roboto"/>
              </a:rPr>
              <a:t>:</a:t>
            </a:r>
            <a:endParaRPr b="1">
              <a:highlight>
                <a:schemeClr val="lt1"/>
              </a:highlight>
              <a:latin typeface="Roboto"/>
              <a:ea typeface="Roboto"/>
              <a:cs typeface="Roboto"/>
              <a:sym typeface="Roboto"/>
            </a:endParaRPr>
          </a:p>
          <a:p>
            <a:pPr indent="-298450" lvl="0" marL="457200" rtl="0" algn="l">
              <a:spcBef>
                <a:spcPts val="0"/>
              </a:spcBef>
              <a:spcAft>
                <a:spcPts val="0"/>
              </a:spcAft>
              <a:buSzPts val="1100"/>
              <a:buFont typeface="Roboto"/>
              <a:buChar char="●"/>
            </a:pPr>
            <a:r>
              <a:rPr lang="en" sz="1200">
                <a:highlight>
                  <a:schemeClr val="lt1"/>
                </a:highlight>
                <a:latin typeface="Roboto"/>
                <a:ea typeface="Roboto"/>
                <a:cs typeface="Roboto"/>
                <a:sym typeface="Roboto"/>
              </a:rPr>
              <a:t>Volume of balloon after fully filled.</a:t>
            </a:r>
            <a:endParaRPr sz="1200">
              <a:highlight>
                <a:schemeClr val="lt1"/>
              </a:highlight>
              <a:latin typeface="Roboto"/>
              <a:ea typeface="Roboto"/>
              <a:cs typeface="Roboto"/>
              <a:sym typeface="Roboto"/>
            </a:endParaRPr>
          </a:p>
          <a:p>
            <a:pPr indent="0" lvl="0" marL="0" rtl="0" algn="l">
              <a:lnSpc>
                <a:spcPct val="75000"/>
              </a:lnSpc>
              <a:spcBef>
                <a:spcPts val="0"/>
              </a:spcBef>
              <a:spcAft>
                <a:spcPts val="0"/>
              </a:spcAft>
              <a:buNone/>
            </a:pPr>
            <a:r>
              <a:t/>
            </a:r>
            <a:endParaRPr sz="1300">
              <a:highlight>
                <a:schemeClr val="lt1"/>
              </a:highlight>
              <a:latin typeface="Roboto"/>
              <a:ea typeface="Roboto"/>
              <a:cs typeface="Roboto"/>
              <a:sym typeface="Roboto"/>
            </a:endParaRPr>
          </a:p>
          <a:p>
            <a:pPr indent="0" lvl="0" marL="0" rtl="0" algn="l">
              <a:spcBef>
                <a:spcPts val="0"/>
              </a:spcBef>
              <a:spcAft>
                <a:spcPts val="0"/>
              </a:spcAft>
              <a:buNone/>
            </a:pPr>
            <a:r>
              <a:rPr b="1" lang="en" u="sng">
                <a:highlight>
                  <a:schemeClr val="lt1"/>
                </a:highlight>
                <a:latin typeface="Roboto"/>
                <a:ea typeface="Roboto"/>
                <a:cs typeface="Roboto"/>
                <a:sym typeface="Roboto"/>
              </a:rPr>
              <a:t>Pass Criteria</a:t>
            </a:r>
            <a:r>
              <a:rPr b="1" lang="en">
                <a:highlight>
                  <a:schemeClr val="lt1"/>
                </a:highlight>
                <a:latin typeface="Roboto"/>
                <a:ea typeface="Roboto"/>
                <a:cs typeface="Roboto"/>
                <a:sym typeface="Roboto"/>
              </a:rPr>
              <a:t>:</a:t>
            </a:r>
            <a:endParaRPr b="1">
              <a:highlight>
                <a:schemeClr val="lt1"/>
              </a:highlight>
              <a:latin typeface="Roboto"/>
              <a:ea typeface="Roboto"/>
              <a:cs typeface="Roboto"/>
              <a:sym typeface="Roboto"/>
            </a:endParaRPr>
          </a:p>
          <a:p>
            <a:pPr indent="-298450" lvl="0" marL="457200" rtl="0" algn="l">
              <a:spcBef>
                <a:spcPts val="0"/>
              </a:spcBef>
              <a:spcAft>
                <a:spcPts val="0"/>
              </a:spcAft>
              <a:buSzPts val="1100"/>
              <a:buFont typeface="Roboto"/>
              <a:buChar char="●"/>
            </a:pPr>
            <a:r>
              <a:rPr lang="en" sz="1200">
                <a:solidFill>
                  <a:srgbClr val="38761D"/>
                </a:solidFill>
                <a:highlight>
                  <a:schemeClr val="lt1"/>
                </a:highlight>
                <a:latin typeface="Roboto"/>
                <a:ea typeface="Roboto"/>
                <a:cs typeface="Roboto"/>
                <a:sym typeface="Roboto"/>
              </a:rPr>
              <a:t>Pass:</a:t>
            </a:r>
            <a:r>
              <a:rPr lang="en" sz="1200">
                <a:solidFill>
                  <a:srgbClr val="6AA84F"/>
                </a:solidFill>
                <a:highlight>
                  <a:schemeClr val="lt1"/>
                </a:highlight>
                <a:latin typeface="Roboto"/>
                <a:ea typeface="Roboto"/>
                <a:cs typeface="Roboto"/>
                <a:sym typeface="Roboto"/>
              </a:rPr>
              <a:t> </a:t>
            </a:r>
            <a:r>
              <a:rPr lang="en" sz="1200">
                <a:highlight>
                  <a:schemeClr val="lt1"/>
                </a:highlight>
                <a:latin typeface="Roboto"/>
                <a:ea typeface="Roboto"/>
                <a:cs typeface="Roboto"/>
                <a:sym typeface="Roboto"/>
              </a:rPr>
              <a:t>Valve stays fully sealed and no leaking occurs.</a:t>
            </a:r>
            <a:endParaRPr sz="1200">
              <a:highlight>
                <a:schemeClr val="lt1"/>
              </a:highlight>
              <a:latin typeface="Roboto"/>
              <a:ea typeface="Roboto"/>
              <a:cs typeface="Roboto"/>
              <a:sym typeface="Roboto"/>
            </a:endParaRPr>
          </a:p>
          <a:p>
            <a:pPr indent="-298450" lvl="0" marL="457200" rtl="0" algn="l">
              <a:spcBef>
                <a:spcPts val="0"/>
              </a:spcBef>
              <a:spcAft>
                <a:spcPts val="0"/>
              </a:spcAft>
              <a:buSzPts val="1100"/>
              <a:buFont typeface="Roboto"/>
              <a:buChar char="●"/>
            </a:pPr>
            <a:r>
              <a:rPr lang="en" sz="1200">
                <a:solidFill>
                  <a:srgbClr val="CC0000"/>
                </a:solidFill>
                <a:highlight>
                  <a:schemeClr val="lt1"/>
                </a:highlight>
                <a:latin typeface="Roboto"/>
                <a:ea typeface="Roboto"/>
                <a:cs typeface="Roboto"/>
                <a:sym typeface="Roboto"/>
              </a:rPr>
              <a:t>Fail: </a:t>
            </a:r>
            <a:r>
              <a:rPr lang="en" sz="1200">
                <a:highlight>
                  <a:schemeClr val="lt1"/>
                </a:highlight>
                <a:latin typeface="Roboto"/>
                <a:ea typeface="Roboto"/>
                <a:cs typeface="Roboto"/>
                <a:sym typeface="Roboto"/>
              </a:rPr>
              <a:t>consider new design options and reconduct test.</a:t>
            </a:r>
            <a:endParaRPr sz="1200">
              <a:highlight>
                <a:schemeClr val="lt1"/>
              </a:highlight>
              <a:latin typeface="Roboto"/>
              <a:ea typeface="Roboto"/>
              <a:cs typeface="Roboto"/>
              <a:sym typeface="Roboto"/>
            </a:endParaRPr>
          </a:p>
          <a:p>
            <a:pPr indent="0" lvl="0" marL="0" rtl="0" algn="l">
              <a:spcBef>
                <a:spcPts val="0"/>
              </a:spcBef>
              <a:spcAft>
                <a:spcPts val="0"/>
              </a:spcAft>
              <a:buNone/>
            </a:pPr>
            <a:r>
              <a:t/>
            </a:r>
            <a:endParaRPr sz="1100">
              <a:highlight>
                <a:schemeClr val="lt1"/>
              </a:highlight>
              <a:latin typeface="Roboto"/>
              <a:ea typeface="Roboto"/>
              <a:cs typeface="Roboto"/>
              <a:sym typeface="Roboto"/>
            </a:endParaRPr>
          </a:p>
          <a:p>
            <a:pPr indent="0" lvl="0" marL="0" rtl="0" algn="l">
              <a:spcBef>
                <a:spcPts val="0"/>
              </a:spcBef>
              <a:spcAft>
                <a:spcPts val="0"/>
              </a:spcAft>
              <a:buNone/>
            </a:pPr>
            <a:r>
              <a:t/>
            </a:r>
            <a:endParaRPr sz="1100">
              <a:highlight>
                <a:schemeClr val="lt1"/>
              </a:highlight>
              <a:latin typeface="Roboto"/>
              <a:ea typeface="Roboto"/>
              <a:cs typeface="Roboto"/>
              <a:sym typeface="Roboto"/>
            </a:endParaRPr>
          </a:p>
          <a:p>
            <a:pPr indent="0" lvl="0" marL="0" rtl="0" algn="l">
              <a:spcBef>
                <a:spcPts val="0"/>
              </a:spcBef>
              <a:spcAft>
                <a:spcPts val="0"/>
              </a:spcAft>
              <a:buNone/>
            </a:pPr>
            <a:r>
              <a:t/>
            </a:r>
            <a:endParaRPr sz="1100">
              <a:highlight>
                <a:schemeClr val="lt1"/>
              </a:highlight>
              <a:latin typeface="Roboto"/>
              <a:ea typeface="Roboto"/>
              <a:cs typeface="Roboto"/>
              <a:sym typeface="Roboto"/>
            </a:endParaRPr>
          </a:p>
          <a:p>
            <a:pPr indent="0" lvl="0" marL="0" rtl="0" algn="l">
              <a:spcBef>
                <a:spcPts val="0"/>
              </a:spcBef>
              <a:spcAft>
                <a:spcPts val="0"/>
              </a:spcAft>
              <a:buNone/>
            </a:pPr>
            <a:r>
              <a:t/>
            </a:r>
            <a:endParaRPr sz="1100">
              <a:highlight>
                <a:schemeClr val="lt1"/>
              </a:highlight>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813" name="Google Shape;813;p66"/>
          <p:cNvSpPr/>
          <p:nvPr/>
        </p:nvSpPr>
        <p:spPr>
          <a:xfrm>
            <a:off x="232275" y="963500"/>
            <a:ext cx="8706300" cy="380100"/>
          </a:xfrm>
          <a:prstGeom prst="roundRect">
            <a:avLst>
              <a:gd fmla="val 16667" name="adj"/>
            </a:avLst>
          </a:prstGeom>
          <a:solidFill>
            <a:srgbClr val="D9EAD3"/>
          </a:solid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t>DR 4.2: BACCHUS shall provide a pass-through to fill/empty the balloon of lifting gas when attached.</a:t>
            </a:r>
            <a:endParaRPr b="1" sz="1200"/>
          </a:p>
        </p:txBody>
      </p:sp>
      <p:sp>
        <p:nvSpPr>
          <p:cNvPr id="814" name="Google Shape;814;p66"/>
          <p:cNvSpPr/>
          <p:nvPr/>
        </p:nvSpPr>
        <p:spPr>
          <a:xfrm rot="8274459">
            <a:off x="4402137" y="1711808"/>
            <a:ext cx="1288027" cy="1295675"/>
          </a:xfrm>
          <a:prstGeom prst="teardrop">
            <a:avLst>
              <a:gd fmla="val 100000" name="adj"/>
            </a:avLst>
          </a:prstGeom>
          <a:solidFill>
            <a:srgbClr val="F4CCCC"/>
          </a:solid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15" name="Google Shape;815;p66"/>
          <p:cNvCxnSpPr>
            <a:endCxn id="814" idx="7"/>
          </p:cNvCxnSpPr>
          <p:nvPr/>
        </p:nvCxnSpPr>
        <p:spPr>
          <a:xfrm rot="10800000">
            <a:off x="5049001" y="3225596"/>
            <a:ext cx="1800" cy="433500"/>
          </a:xfrm>
          <a:prstGeom prst="straightConnector1">
            <a:avLst/>
          </a:prstGeom>
          <a:noFill/>
          <a:ln cap="flat" cmpd="sng" w="76200">
            <a:solidFill>
              <a:srgbClr val="666666"/>
            </a:solidFill>
            <a:prstDash val="solid"/>
            <a:round/>
            <a:headEnd len="med" w="med" type="none"/>
            <a:tailEnd len="med" w="med" type="none"/>
          </a:ln>
        </p:spPr>
      </p:cxnSp>
      <p:cxnSp>
        <p:nvCxnSpPr>
          <p:cNvPr id="816" name="Google Shape;816;p66"/>
          <p:cNvCxnSpPr/>
          <p:nvPr/>
        </p:nvCxnSpPr>
        <p:spPr>
          <a:xfrm flipH="1">
            <a:off x="5050714" y="3555523"/>
            <a:ext cx="1800" cy="157200"/>
          </a:xfrm>
          <a:prstGeom prst="straightConnector1">
            <a:avLst/>
          </a:prstGeom>
          <a:noFill/>
          <a:ln cap="flat" cmpd="sng" w="114300">
            <a:solidFill>
              <a:srgbClr val="666666"/>
            </a:solidFill>
            <a:prstDash val="solid"/>
            <a:round/>
            <a:headEnd len="med" w="med" type="none"/>
            <a:tailEnd len="med" w="med" type="none"/>
          </a:ln>
        </p:spPr>
      </p:cxnSp>
      <p:sp>
        <p:nvSpPr>
          <p:cNvPr id="817" name="Google Shape;817;p66"/>
          <p:cNvSpPr/>
          <p:nvPr/>
        </p:nvSpPr>
        <p:spPr>
          <a:xfrm>
            <a:off x="4826278" y="3471770"/>
            <a:ext cx="450600" cy="324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66"/>
          <p:cNvSpPr/>
          <p:nvPr/>
        </p:nvSpPr>
        <p:spPr>
          <a:xfrm>
            <a:off x="6096600" y="2966750"/>
            <a:ext cx="718200" cy="1152900"/>
          </a:xfrm>
          <a:prstGeom prst="rect">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66"/>
          <p:cNvSpPr/>
          <p:nvPr/>
        </p:nvSpPr>
        <p:spPr>
          <a:xfrm>
            <a:off x="6096600" y="4066850"/>
            <a:ext cx="718200" cy="153300"/>
          </a:xfrm>
          <a:prstGeom prst="flowChartConnector">
            <a:avLst/>
          </a:prstGeom>
          <a:solidFill>
            <a:srgbClr val="999999"/>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9EAD3"/>
              </a:solidFill>
            </a:endParaRPr>
          </a:p>
        </p:txBody>
      </p:sp>
      <p:sp>
        <p:nvSpPr>
          <p:cNvPr id="820" name="Google Shape;820;p66"/>
          <p:cNvSpPr/>
          <p:nvPr/>
        </p:nvSpPr>
        <p:spPr>
          <a:xfrm>
            <a:off x="5791350" y="3590250"/>
            <a:ext cx="1328700" cy="948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21" name="Google Shape;821;p66"/>
          <p:cNvCxnSpPr/>
          <p:nvPr/>
        </p:nvCxnSpPr>
        <p:spPr>
          <a:xfrm flipH="1">
            <a:off x="5908638" y="4285250"/>
            <a:ext cx="240000" cy="362400"/>
          </a:xfrm>
          <a:prstGeom prst="straightConnector1">
            <a:avLst/>
          </a:prstGeom>
          <a:noFill/>
          <a:ln cap="flat" cmpd="sng" w="19050">
            <a:solidFill>
              <a:srgbClr val="000000"/>
            </a:solidFill>
            <a:prstDash val="solid"/>
            <a:round/>
            <a:headEnd len="med" w="med" type="stealth"/>
            <a:tailEnd len="med" w="med" type="none"/>
          </a:ln>
        </p:spPr>
      </p:cxnSp>
      <p:sp>
        <p:nvSpPr>
          <p:cNvPr id="822" name="Google Shape;822;p66"/>
          <p:cNvSpPr txBox="1"/>
          <p:nvPr/>
        </p:nvSpPr>
        <p:spPr>
          <a:xfrm>
            <a:off x="5052525" y="4583050"/>
            <a:ext cx="1867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Rotating gate valve</a:t>
            </a:r>
            <a:endParaRPr b="1" sz="1100">
              <a:latin typeface="Roboto"/>
              <a:ea typeface="Roboto"/>
              <a:cs typeface="Roboto"/>
              <a:sym typeface="Roboto"/>
            </a:endParaRPr>
          </a:p>
        </p:txBody>
      </p:sp>
      <p:cxnSp>
        <p:nvCxnSpPr>
          <p:cNvPr id="823" name="Google Shape;823;p66"/>
          <p:cNvCxnSpPr/>
          <p:nvPr/>
        </p:nvCxnSpPr>
        <p:spPr>
          <a:xfrm flipH="1" rot="10800000">
            <a:off x="6920400" y="2681750"/>
            <a:ext cx="221700" cy="179400"/>
          </a:xfrm>
          <a:prstGeom prst="straightConnector1">
            <a:avLst/>
          </a:prstGeom>
          <a:noFill/>
          <a:ln cap="flat" cmpd="sng" w="19050">
            <a:solidFill>
              <a:srgbClr val="000000"/>
            </a:solidFill>
            <a:prstDash val="solid"/>
            <a:round/>
            <a:headEnd len="med" w="med" type="stealth"/>
            <a:tailEnd len="med" w="med" type="none"/>
          </a:ln>
        </p:spPr>
      </p:cxnSp>
      <p:sp>
        <p:nvSpPr>
          <p:cNvPr id="824" name="Google Shape;824;p66"/>
          <p:cNvSpPr txBox="1"/>
          <p:nvPr/>
        </p:nvSpPr>
        <p:spPr>
          <a:xfrm>
            <a:off x="6827600" y="2378500"/>
            <a:ext cx="967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PVC Pipe</a:t>
            </a:r>
            <a:endParaRPr b="1" sz="1100">
              <a:latin typeface="Roboto"/>
              <a:ea typeface="Roboto"/>
              <a:cs typeface="Roboto"/>
              <a:sym typeface="Roboto"/>
            </a:endParaRPr>
          </a:p>
        </p:txBody>
      </p:sp>
      <p:cxnSp>
        <p:nvCxnSpPr>
          <p:cNvPr id="825" name="Google Shape;825;p66"/>
          <p:cNvCxnSpPr/>
          <p:nvPr/>
        </p:nvCxnSpPr>
        <p:spPr>
          <a:xfrm flipH="1" rot="10800000">
            <a:off x="5638650" y="1676000"/>
            <a:ext cx="270000" cy="151200"/>
          </a:xfrm>
          <a:prstGeom prst="straightConnector1">
            <a:avLst/>
          </a:prstGeom>
          <a:noFill/>
          <a:ln cap="flat" cmpd="sng" w="19050">
            <a:solidFill>
              <a:srgbClr val="000000"/>
            </a:solidFill>
            <a:prstDash val="solid"/>
            <a:round/>
            <a:headEnd len="med" w="med" type="stealth"/>
            <a:tailEnd len="med" w="med" type="none"/>
          </a:ln>
        </p:spPr>
      </p:cxnSp>
      <p:sp>
        <p:nvSpPr>
          <p:cNvPr id="826" name="Google Shape;826;p66"/>
          <p:cNvSpPr txBox="1"/>
          <p:nvPr/>
        </p:nvSpPr>
        <p:spPr>
          <a:xfrm>
            <a:off x="5852100" y="1408950"/>
            <a:ext cx="1917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latin typeface="Roboto"/>
                <a:ea typeface="Roboto"/>
                <a:cs typeface="Roboto"/>
                <a:sym typeface="Roboto"/>
              </a:rPr>
              <a:t>Balloon filled with helium</a:t>
            </a:r>
            <a:endParaRPr b="1" sz="1100">
              <a:latin typeface="Roboto"/>
              <a:ea typeface="Roboto"/>
              <a:cs typeface="Roboto"/>
              <a:sym typeface="Roboto"/>
            </a:endParaRPr>
          </a:p>
        </p:txBody>
      </p:sp>
      <p:cxnSp>
        <p:nvCxnSpPr>
          <p:cNvPr id="827" name="Google Shape;827;p66"/>
          <p:cNvCxnSpPr/>
          <p:nvPr/>
        </p:nvCxnSpPr>
        <p:spPr>
          <a:xfrm>
            <a:off x="5372713" y="3712725"/>
            <a:ext cx="322800" cy="267000"/>
          </a:xfrm>
          <a:prstGeom prst="straightConnector1">
            <a:avLst/>
          </a:prstGeom>
          <a:noFill/>
          <a:ln cap="flat" cmpd="sng" w="19050">
            <a:solidFill>
              <a:srgbClr val="000000"/>
            </a:solidFill>
            <a:prstDash val="dash"/>
            <a:round/>
            <a:headEnd len="med" w="med" type="none"/>
            <a:tailEnd len="med" w="med" type="stealth"/>
          </a:ln>
        </p:spPr>
      </p:cxnSp>
      <p:grpSp>
        <p:nvGrpSpPr>
          <p:cNvPr id="828" name="Google Shape;828;p66"/>
          <p:cNvGrpSpPr/>
          <p:nvPr/>
        </p:nvGrpSpPr>
        <p:grpSpPr>
          <a:xfrm>
            <a:off x="7660546" y="4367419"/>
            <a:ext cx="1277983" cy="623680"/>
            <a:chOff x="7488175" y="1052024"/>
            <a:chExt cx="806400" cy="482425"/>
          </a:xfrm>
        </p:grpSpPr>
        <p:sp>
          <p:nvSpPr>
            <p:cNvPr id="829" name="Google Shape;829;p66"/>
            <p:cNvSpPr/>
            <p:nvPr/>
          </p:nvSpPr>
          <p:spPr>
            <a:xfrm>
              <a:off x="7488175" y="1052024"/>
              <a:ext cx="806400" cy="242100"/>
            </a:xfrm>
            <a:prstGeom prst="rect">
              <a:avLst/>
            </a:prstGeom>
            <a:solidFill>
              <a:srgbClr val="B7B7B7"/>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t>Deadline: 2/21</a:t>
              </a:r>
              <a:endParaRPr b="1" sz="1100"/>
            </a:p>
          </p:txBody>
        </p:sp>
        <p:sp>
          <p:nvSpPr>
            <p:cNvPr id="830" name="Google Shape;830;p66"/>
            <p:cNvSpPr/>
            <p:nvPr/>
          </p:nvSpPr>
          <p:spPr>
            <a:xfrm>
              <a:off x="7488175" y="1292350"/>
              <a:ext cx="806400" cy="242100"/>
            </a:xfrm>
            <a:prstGeom prst="rect">
              <a:avLst/>
            </a:prstGeom>
            <a:solidFill>
              <a:srgbClr val="FFE599"/>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t>Planning/Set-up</a:t>
              </a:r>
              <a:endParaRPr b="1" sz="1100"/>
            </a:p>
          </p:txBody>
        </p:sp>
      </p:grpSp>
      <p:sp>
        <p:nvSpPr>
          <p:cNvPr id="831" name="Google Shape;831;p66"/>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67"/>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Current Test Status</a:t>
            </a:r>
            <a:endParaRPr/>
          </a:p>
        </p:txBody>
      </p:sp>
      <p:graphicFrame>
        <p:nvGraphicFramePr>
          <p:cNvPr id="837" name="Google Shape;837;p67"/>
          <p:cNvGraphicFramePr/>
          <p:nvPr/>
        </p:nvGraphicFramePr>
        <p:xfrm>
          <a:off x="196788" y="1135975"/>
          <a:ext cx="3000000" cy="3000000"/>
        </p:xfrm>
        <a:graphic>
          <a:graphicData uri="http://schemas.openxmlformats.org/drawingml/2006/table">
            <a:tbl>
              <a:tblPr>
                <a:noFill/>
                <a:tableStyleId>{D7753A43-09F4-418D-AC1A-8B91C7D89F56}</a:tableStyleId>
              </a:tblPr>
              <a:tblGrid>
                <a:gridCol w="2612450"/>
                <a:gridCol w="2612450"/>
                <a:gridCol w="2842375"/>
                <a:gridCol w="683150"/>
              </a:tblGrid>
              <a:tr h="396200">
                <a:tc>
                  <a:txBody>
                    <a:bodyPr/>
                    <a:lstStyle/>
                    <a:p>
                      <a:pPr indent="0" lvl="0" marL="0" rtl="0" algn="ctr">
                        <a:spcBef>
                          <a:spcPts val="0"/>
                        </a:spcBef>
                        <a:spcAft>
                          <a:spcPts val="0"/>
                        </a:spcAft>
                        <a:buNone/>
                      </a:pPr>
                      <a:r>
                        <a:rPr b="1" lang="en" sz="1300">
                          <a:solidFill>
                            <a:srgbClr val="FFFFFF"/>
                          </a:solidFill>
                        </a:rPr>
                        <a:t>Test Conducted</a:t>
                      </a:r>
                      <a:endParaRPr b="1" sz="13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300">
                          <a:solidFill>
                            <a:schemeClr val="lt1"/>
                          </a:solidFill>
                        </a:rPr>
                        <a:t>Validated/</a:t>
                      </a:r>
                      <a:r>
                        <a:rPr b="1" lang="en" sz="1300">
                          <a:solidFill>
                            <a:schemeClr val="lt1"/>
                          </a:solidFill>
                        </a:rPr>
                        <a:t>Verified:</a:t>
                      </a:r>
                      <a:endParaRPr b="1" sz="13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300">
                          <a:solidFill>
                            <a:srgbClr val="FFFFFF"/>
                          </a:solidFill>
                        </a:rPr>
                        <a:t>Risks Reduced</a:t>
                      </a:r>
                      <a:endParaRPr b="1" sz="13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300">
                          <a:solidFill>
                            <a:srgbClr val="FFFFFF"/>
                          </a:solidFill>
                        </a:rPr>
                        <a:t>Pass?</a:t>
                      </a:r>
                      <a:endParaRPr b="1" sz="13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675725">
                <a:tc>
                  <a:txBody>
                    <a:bodyPr/>
                    <a:lstStyle/>
                    <a:p>
                      <a:pPr indent="0" lvl="0" marL="0" rtl="0" algn="l">
                        <a:spcBef>
                          <a:spcPts val="0"/>
                        </a:spcBef>
                        <a:spcAft>
                          <a:spcPts val="0"/>
                        </a:spcAft>
                        <a:buNone/>
                      </a:pPr>
                      <a:r>
                        <a:rPr lang="en" sz="1000">
                          <a:solidFill>
                            <a:srgbClr val="CCCCCC"/>
                          </a:solidFill>
                        </a:rPr>
                        <a:t>Yielding Strength Test (Break Chords)</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CCCCCC"/>
                          </a:solidFill>
                        </a:rPr>
                        <a:t>Strength of break chords, ability to sustain a loading force</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92100" lvl="0" marL="457200" rtl="0" algn="l">
                        <a:spcBef>
                          <a:spcPts val="0"/>
                        </a:spcBef>
                        <a:spcAft>
                          <a:spcPts val="0"/>
                        </a:spcAft>
                        <a:buClr>
                          <a:srgbClr val="CCCCCC"/>
                        </a:buClr>
                        <a:buSzPts val="1000"/>
                        <a:buChar char="●"/>
                      </a:pPr>
                      <a:r>
                        <a:rPr lang="en" sz="1000">
                          <a:solidFill>
                            <a:srgbClr val="CCCCCC"/>
                          </a:solidFill>
                        </a:rPr>
                        <a:t>FAA requirement satisfaction </a:t>
                      </a:r>
                      <a:endParaRPr sz="1000">
                        <a:solidFill>
                          <a:srgbClr val="CCCCCC"/>
                        </a:solidFill>
                      </a:endParaRPr>
                    </a:p>
                    <a:p>
                      <a:pPr indent="-292100" lvl="0" marL="457200" rtl="0" algn="l">
                        <a:spcBef>
                          <a:spcPts val="0"/>
                        </a:spcBef>
                        <a:spcAft>
                          <a:spcPts val="0"/>
                        </a:spcAft>
                        <a:buClr>
                          <a:srgbClr val="CCCCCC"/>
                        </a:buClr>
                        <a:buSzPts val="1000"/>
                        <a:buChar char="●"/>
                      </a:pPr>
                      <a:r>
                        <a:rPr lang="en" sz="1000">
                          <a:solidFill>
                            <a:srgbClr val="CCCCCC"/>
                          </a:solidFill>
                        </a:rPr>
                        <a:t>Twisting and lateral mitigation </a:t>
                      </a:r>
                      <a:endParaRPr sz="1000">
                        <a:solidFill>
                          <a:srgbClr val="CCCCCC"/>
                        </a:solidFill>
                      </a:endParaRPr>
                    </a:p>
                    <a:p>
                      <a:pPr indent="-292100" lvl="0" marL="457200" rtl="0" algn="l">
                        <a:spcBef>
                          <a:spcPts val="0"/>
                        </a:spcBef>
                        <a:spcAft>
                          <a:spcPts val="0"/>
                        </a:spcAft>
                        <a:buClr>
                          <a:srgbClr val="CCCCCC"/>
                        </a:buClr>
                        <a:buSzPts val="1000"/>
                        <a:buChar char="●"/>
                      </a:pPr>
                      <a:r>
                        <a:rPr lang="en" sz="1000">
                          <a:solidFill>
                            <a:srgbClr val="CCCCCC"/>
                          </a:solidFill>
                        </a:rPr>
                        <a:t>Materials risk reduced - already acquired</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B7B7B7"/>
                          </a:solidFill>
                        </a:rPr>
                        <a:t>Yes</a:t>
                      </a:r>
                      <a:endParaRPr sz="1000">
                        <a:solidFill>
                          <a:srgbClr val="B7B7B7"/>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432850">
                <a:tc>
                  <a:txBody>
                    <a:bodyPr/>
                    <a:lstStyle/>
                    <a:p>
                      <a:pPr indent="0" lvl="0" marL="0" rtl="0" algn="l">
                        <a:spcBef>
                          <a:spcPts val="0"/>
                        </a:spcBef>
                        <a:spcAft>
                          <a:spcPts val="0"/>
                        </a:spcAft>
                        <a:buNone/>
                      </a:pPr>
                      <a:r>
                        <a:rPr lang="en" sz="1000">
                          <a:solidFill>
                            <a:srgbClr val="CCCCCC"/>
                          </a:solidFill>
                        </a:rPr>
                        <a:t>Communications Test</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CCCCCC"/>
                          </a:solidFill>
                        </a:rPr>
                        <a:t>Ability to send and receive messages.</a:t>
                      </a:r>
                      <a:endParaRPr sz="1000">
                        <a:solidFill>
                          <a:srgbClr val="CCCCCC"/>
                        </a:solidFill>
                      </a:endParaRPr>
                    </a:p>
                    <a:p>
                      <a:pPr indent="0" lvl="0" marL="0" rtl="0" algn="l">
                        <a:spcBef>
                          <a:spcPts val="0"/>
                        </a:spcBef>
                        <a:spcAft>
                          <a:spcPts val="0"/>
                        </a:spcAft>
                        <a:buNone/>
                      </a:pPr>
                      <a:r>
                        <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92100" lvl="0" marL="457200" rtl="0" algn="l">
                        <a:spcBef>
                          <a:spcPts val="0"/>
                        </a:spcBef>
                        <a:spcAft>
                          <a:spcPts val="0"/>
                        </a:spcAft>
                        <a:buClr>
                          <a:srgbClr val="CCCCCC"/>
                        </a:buClr>
                        <a:buSzPts val="1000"/>
                        <a:buChar char="●"/>
                      </a:pPr>
                      <a:r>
                        <a:rPr lang="en" sz="1000">
                          <a:solidFill>
                            <a:srgbClr val="CCCCCC"/>
                          </a:solidFill>
                        </a:rPr>
                        <a:t>Communication error</a:t>
                      </a:r>
                      <a:endParaRPr sz="1000">
                        <a:solidFill>
                          <a:srgbClr val="CCCCCC"/>
                        </a:solidFill>
                      </a:endParaRPr>
                    </a:p>
                    <a:p>
                      <a:pPr indent="-292100" lvl="0" marL="457200" rtl="0" algn="l">
                        <a:spcBef>
                          <a:spcPts val="0"/>
                        </a:spcBef>
                        <a:spcAft>
                          <a:spcPts val="0"/>
                        </a:spcAft>
                        <a:buClr>
                          <a:srgbClr val="CCCCCC"/>
                        </a:buClr>
                        <a:buSzPts val="1000"/>
                        <a:buChar char="●"/>
                      </a:pPr>
                      <a:r>
                        <a:rPr lang="en" sz="1000">
                          <a:solidFill>
                            <a:srgbClr val="CCCCCC"/>
                          </a:solidFill>
                        </a:rPr>
                        <a:t>Loss of contact</a:t>
                      </a:r>
                      <a:endParaRPr sz="1000">
                        <a:solidFill>
                          <a:srgbClr val="CCCCCC"/>
                        </a:solidFill>
                      </a:endParaRPr>
                    </a:p>
                    <a:p>
                      <a:pPr indent="-292100" lvl="0" marL="457200" rtl="0" algn="l">
                        <a:spcBef>
                          <a:spcPts val="0"/>
                        </a:spcBef>
                        <a:spcAft>
                          <a:spcPts val="0"/>
                        </a:spcAft>
                        <a:buClr>
                          <a:srgbClr val="CCCCCC"/>
                        </a:buClr>
                        <a:buSzPts val="1000"/>
                        <a:buChar char="●"/>
                      </a:pPr>
                      <a:r>
                        <a:rPr lang="en" sz="1000">
                          <a:solidFill>
                            <a:srgbClr val="CCCCCC"/>
                          </a:solidFill>
                        </a:rPr>
                        <a:t>Flight plan mode failure</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B7B7B7"/>
                          </a:solidFill>
                        </a:rPr>
                        <a:t>Yes</a:t>
                      </a:r>
                      <a:endParaRPr sz="1000">
                        <a:solidFill>
                          <a:srgbClr val="B7B7B7"/>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432850">
                <a:tc>
                  <a:txBody>
                    <a:bodyPr/>
                    <a:lstStyle/>
                    <a:p>
                      <a:pPr indent="0" lvl="0" marL="0" rtl="0" algn="l">
                        <a:spcBef>
                          <a:spcPts val="0"/>
                        </a:spcBef>
                        <a:spcAft>
                          <a:spcPts val="0"/>
                        </a:spcAft>
                        <a:buNone/>
                      </a:pPr>
                      <a:r>
                        <a:rPr lang="en" sz="1000">
                          <a:solidFill>
                            <a:srgbClr val="CCCCCC"/>
                          </a:solidFill>
                        </a:rPr>
                        <a:t>Cold Chamber Test (Ascent/Descent)</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CCCCCC"/>
                          </a:solidFill>
                        </a:rPr>
                        <a:t>Both ascent and descent systems can operate in a cold environment.</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92100" lvl="0" marL="457200" rtl="0" algn="l">
                        <a:spcBef>
                          <a:spcPts val="0"/>
                        </a:spcBef>
                        <a:spcAft>
                          <a:spcPts val="0"/>
                        </a:spcAft>
                        <a:buClr>
                          <a:srgbClr val="CCCCCC"/>
                        </a:buClr>
                        <a:buSzPts val="1000"/>
                        <a:buChar char="●"/>
                      </a:pPr>
                      <a:r>
                        <a:rPr lang="en" sz="1000">
                          <a:solidFill>
                            <a:srgbClr val="CCCCCC"/>
                          </a:solidFill>
                        </a:rPr>
                        <a:t>Venting mitigation, flow rate and jams</a:t>
                      </a:r>
                      <a:endParaRPr sz="1000">
                        <a:solidFill>
                          <a:srgbClr val="CCCCCC"/>
                        </a:solidFill>
                      </a:endParaRPr>
                    </a:p>
                    <a:p>
                      <a:pPr indent="-292100" lvl="0" marL="457200" rtl="0" algn="l">
                        <a:spcBef>
                          <a:spcPts val="0"/>
                        </a:spcBef>
                        <a:spcAft>
                          <a:spcPts val="0"/>
                        </a:spcAft>
                        <a:buClr>
                          <a:srgbClr val="CCCCCC"/>
                        </a:buClr>
                        <a:buSzPts val="1000"/>
                        <a:buChar char="●"/>
                      </a:pPr>
                      <a:r>
                        <a:rPr lang="en" sz="1000">
                          <a:solidFill>
                            <a:srgbClr val="CCCCCC"/>
                          </a:solidFill>
                        </a:rPr>
                        <a:t>Hopper jamming reduction</a:t>
                      </a:r>
                      <a:endParaRPr sz="1000">
                        <a:solidFill>
                          <a:srgbClr val="CCCCCC"/>
                        </a:solidFill>
                      </a:endParaRPr>
                    </a:p>
                    <a:p>
                      <a:pPr indent="-292100" lvl="0" marL="457200" rtl="0" algn="l">
                        <a:spcBef>
                          <a:spcPts val="0"/>
                        </a:spcBef>
                        <a:spcAft>
                          <a:spcPts val="0"/>
                        </a:spcAft>
                        <a:buClr>
                          <a:srgbClr val="CCCCCC"/>
                        </a:buClr>
                        <a:buSzPts val="1000"/>
                        <a:buChar char="●"/>
                      </a:pPr>
                      <a:r>
                        <a:rPr lang="en" sz="1000">
                          <a:solidFill>
                            <a:srgbClr val="CCCCCC"/>
                          </a:solidFill>
                        </a:rPr>
                        <a:t>Freezing risk mitigation - BB pellets</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B7B7B7"/>
                          </a:solidFill>
                        </a:rPr>
                        <a:t>TBD</a:t>
                      </a:r>
                      <a:endParaRPr sz="1000">
                        <a:solidFill>
                          <a:srgbClr val="B7B7B7"/>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613550">
                <a:tc>
                  <a:txBody>
                    <a:bodyPr/>
                    <a:lstStyle/>
                    <a:p>
                      <a:pPr indent="0" lvl="0" marL="0" rtl="0" algn="l">
                        <a:spcBef>
                          <a:spcPts val="0"/>
                        </a:spcBef>
                        <a:spcAft>
                          <a:spcPts val="0"/>
                        </a:spcAft>
                        <a:buNone/>
                      </a:pPr>
                      <a:r>
                        <a:rPr lang="en" sz="1000">
                          <a:solidFill>
                            <a:srgbClr val="CCCCCC"/>
                          </a:solidFill>
                        </a:rPr>
                        <a:t>Vacuum Chamber Test (Ascent/Descent)</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CCCCCC"/>
                          </a:solidFill>
                        </a:rPr>
                        <a:t>Both ascent and descent systems can operate in a low pressure environment.</a:t>
                      </a:r>
                      <a:endParaRPr sz="8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92100" lvl="0" marL="457200" rtl="0" algn="l">
                        <a:spcBef>
                          <a:spcPts val="0"/>
                        </a:spcBef>
                        <a:spcAft>
                          <a:spcPts val="0"/>
                        </a:spcAft>
                        <a:buClr>
                          <a:srgbClr val="CCCCCC"/>
                        </a:buClr>
                        <a:buSzPts val="1000"/>
                        <a:buChar char="●"/>
                      </a:pPr>
                      <a:r>
                        <a:rPr lang="en" sz="1000">
                          <a:solidFill>
                            <a:srgbClr val="CCCCCC"/>
                          </a:solidFill>
                        </a:rPr>
                        <a:t>Venting mitigation, flow rate and jams</a:t>
                      </a:r>
                      <a:endParaRPr sz="1000">
                        <a:solidFill>
                          <a:srgbClr val="CCCCCC"/>
                        </a:solidFill>
                      </a:endParaRPr>
                    </a:p>
                    <a:p>
                      <a:pPr indent="-292100" lvl="0" marL="457200" rtl="0" algn="l">
                        <a:spcBef>
                          <a:spcPts val="0"/>
                        </a:spcBef>
                        <a:spcAft>
                          <a:spcPts val="0"/>
                        </a:spcAft>
                        <a:buClr>
                          <a:srgbClr val="CCCCCC"/>
                        </a:buClr>
                        <a:buSzPts val="1000"/>
                        <a:buChar char="●"/>
                      </a:pPr>
                      <a:r>
                        <a:rPr lang="en" sz="1000">
                          <a:solidFill>
                            <a:srgbClr val="CCCCCC"/>
                          </a:solidFill>
                        </a:rPr>
                        <a:t>BB pellet flow rate analysis</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B7B7B7"/>
                          </a:solidFill>
                        </a:rPr>
                        <a:t>TBD</a:t>
                      </a:r>
                      <a:endParaRPr sz="1000">
                        <a:solidFill>
                          <a:srgbClr val="B7B7B7"/>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432850">
                <a:tc>
                  <a:txBody>
                    <a:bodyPr/>
                    <a:lstStyle/>
                    <a:p>
                      <a:pPr indent="0" lvl="0" marL="0" rtl="0" algn="l">
                        <a:spcBef>
                          <a:spcPts val="0"/>
                        </a:spcBef>
                        <a:spcAft>
                          <a:spcPts val="0"/>
                        </a:spcAft>
                        <a:buNone/>
                      </a:pPr>
                      <a:r>
                        <a:rPr b="1" lang="en" sz="1100"/>
                        <a:t>Valve Test</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t>Valve is able to sustain direct filling pressure → worst case scenario.</a:t>
                      </a:r>
                      <a:endParaRPr b="1" sz="1100"/>
                    </a:p>
                    <a:p>
                      <a:pPr indent="0" lvl="0" marL="0" rtl="0" algn="l">
                        <a:spcBef>
                          <a:spcPts val="0"/>
                        </a:spcBef>
                        <a:spcAft>
                          <a:spcPts val="0"/>
                        </a:spcAft>
                        <a:buNone/>
                      </a:pPr>
                      <a:r>
                        <a:t/>
                      </a:r>
                      <a:endParaRPr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98450" lvl="0" marL="457200" rtl="0" algn="l">
                        <a:spcBef>
                          <a:spcPts val="0"/>
                        </a:spcBef>
                        <a:spcAft>
                          <a:spcPts val="0"/>
                        </a:spcAft>
                        <a:buSzPts val="1100"/>
                        <a:buChar char="●"/>
                      </a:pPr>
                      <a:r>
                        <a:rPr b="1" lang="en" sz="1100"/>
                        <a:t>Venting risk mitigation - flow rate</a:t>
                      </a:r>
                      <a:endParaRPr b="1" sz="1100"/>
                    </a:p>
                    <a:p>
                      <a:pPr indent="-298450" lvl="0" marL="457200" rtl="0" algn="l">
                        <a:spcBef>
                          <a:spcPts val="0"/>
                        </a:spcBef>
                        <a:spcAft>
                          <a:spcPts val="0"/>
                        </a:spcAft>
                        <a:buSzPts val="1100"/>
                        <a:buChar char="●"/>
                      </a:pPr>
                      <a:r>
                        <a:rPr b="1" lang="en" sz="1100"/>
                        <a:t>Mechanical risk reduced - jams</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t>TBD</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bl>
          </a:graphicData>
        </a:graphic>
      </p:graphicFrame>
      <p:sp>
        <p:nvSpPr>
          <p:cNvPr id="838" name="Google Shape;838;p67"/>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68"/>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Flight Test (validation)</a:t>
            </a:r>
            <a:endParaRPr/>
          </a:p>
        </p:txBody>
      </p:sp>
      <p:sp>
        <p:nvSpPr>
          <p:cNvPr id="844" name="Google Shape;844;p68"/>
          <p:cNvSpPr/>
          <p:nvPr/>
        </p:nvSpPr>
        <p:spPr>
          <a:xfrm>
            <a:off x="232275" y="963500"/>
            <a:ext cx="8706300" cy="538800"/>
          </a:xfrm>
          <a:prstGeom prst="roundRect">
            <a:avLst>
              <a:gd fmla="val 16667" name="adj"/>
            </a:avLst>
          </a:prstGeom>
          <a:solidFill>
            <a:srgbClr val="D9EAD3"/>
          </a:solid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p>
          <a:p>
            <a:pPr indent="0" lvl="0" marL="0" rtl="0" algn="ctr">
              <a:spcBef>
                <a:spcPts val="0"/>
              </a:spcBef>
              <a:spcAft>
                <a:spcPts val="0"/>
              </a:spcAft>
              <a:buNone/>
            </a:pPr>
            <a:r>
              <a:rPr b="1" lang="en" sz="1150"/>
              <a:t>DR 1.</a:t>
            </a:r>
            <a:r>
              <a:rPr b="1" lang="en" sz="1150"/>
              <a:t>1/1.2: Vertical control system shall be able to change the balloon’s ascent/descent rate to speeds up to 5m/s / 3m/s.</a:t>
            </a:r>
            <a:endParaRPr b="1" sz="1150"/>
          </a:p>
          <a:p>
            <a:pPr indent="0" lvl="0" marL="0" rtl="0" algn="ctr">
              <a:spcBef>
                <a:spcPts val="0"/>
              </a:spcBef>
              <a:spcAft>
                <a:spcPts val="0"/>
              </a:spcAft>
              <a:buNone/>
            </a:pPr>
            <a:r>
              <a:rPr b="1" lang="en" sz="1100"/>
              <a:t>DR 8.1: BACCHUS shall be flight-ready within a week downtime between flights.</a:t>
            </a:r>
            <a:endParaRPr b="1" sz="1100"/>
          </a:p>
          <a:p>
            <a:pPr indent="0" lvl="0" marL="0" rtl="0" algn="ctr">
              <a:spcBef>
                <a:spcPts val="0"/>
              </a:spcBef>
              <a:spcAft>
                <a:spcPts val="0"/>
              </a:spcAft>
              <a:buNone/>
            </a:pPr>
            <a:r>
              <a:t/>
            </a:r>
            <a:endParaRPr b="1" sz="1200"/>
          </a:p>
        </p:txBody>
      </p:sp>
      <p:sp>
        <p:nvSpPr>
          <p:cNvPr id="845" name="Google Shape;845;p68"/>
          <p:cNvSpPr txBox="1"/>
          <p:nvPr/>
        </p:nvSpPr>
        <p:spPr>
          <a:xfrm>
            <a:off x="311700" y="1609000"/>
            <a:ext cx="5278500" cy="429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u="sng">
                <a:latin typeface="Roboto"/>
                <a:ea typeface="Roboto"/>
                <a:cs typeface="Roboto"/>
                <a:sym typeface="Roboto"/>
              </a:rPr>
              <a:t>Rationale/Motivation</a:t>
            </a:r>
            <a:r>
              <a:rPr b="1" lang="en" sz="1300">
                <a:latin typeface="Roboto"/>
                <a:ea typeface="Roboto"/>
                <a:cs typeface="Roboto"/>
                <a:sym typeface="Roboto"/>
              </a:rPr>
              <a:t>:</a:t>
            </a:r>
            <a:endParaRPr b="1" sz="1300">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To verify the correct integration and operation of all subsystems.</a:t>
            </a:r>
            <a:endParaRPr sz="11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To prove effective attachment to Urban Sky payload.</a:t>
            </a:r>
            <a:endParaRPr sz="1100">
              <a:highlight>
                <a:schemeClr val="lt1"/>
              </a:highlight>
              <a:latin typeface="Roboto"/>
              <a:ea typeface="Roboto"/>
              <a:cs typeface="Roboto"/>
              <a:sym typeface="Roboto"/>
            </a:endParaRPr>
          </a:p>
          <a:p>
            <a:pPr indent="0" lvl="0" marL="457200" rtl="0" algn="l">
              <a:spcBef>
                <a:spcPts val="0"/>
              </a:spcBef>
              <a:spcAft>
                <a:spcPts val="0"/>
              </a:spcAft>
              <a:buNone/>
            </a:pPr>
            <a:r>
              <a:t/>
            </a:r>
            <a:endParaRPr sz="1100">
              <a:highlight>
                <a:schemeClr val="lt1"/>
              </a:highlight>
              <a:latin typeface="Roboto"/>
              <a:ea typeface="Roboto"/>
              <a:cs typeface="Roboto"/>
              <a:sym typeface="Roboto"/>
            </a:endParaRPr>
          </a:p>
          <a:p>
            <a:pPr indent="0" lvl="0" marL="0" rtl="0" algn="l">
              <a:spcBef>
                <a:spcPts val="0"/>
              </a:spcBef>
              <a:spcAft>
                <a:spcPts val="0"/>
              </a:spcAft>
              <a:buNone/>
            </a:pPr>
            <a:r>
              <a:rPr b="1" lang="en" sz="1300" u="sng">
                <a:highlight>
                  <a:schemeClr val="lt1"/>
                </a:highlight>
                <a:latin typeface="Roboto"/>
                <a:ea typeface="Roboto"/>
                <a:cs typeface="Roboto"/>
                <a:sym typeface="Roboto"/>
              </a:rPr>
              <a:t>Procedure</a:t>
            </a:r>
            <a:r>
              <a:rPr b="1" lang="en" sz="1200">
                <a:highlight>
                  <a:schemeClr val="lt1"/>
                </a:highlight>
                <a:latin typeface="Roboto"/>
                <a:ea typeface="Roboto"/>
                <a:cs typeface="Roboto"/>
                <a:sym typeface="Roboto"/>
              </a:rPr>
              <a:t>:</a:t>
            </a:r>
            <a:endParaRPr sz="12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Fill balloon with helium needed to obtain a hover around 20 km (65,617 ft).</a:t>
            </a:r>
            <a:endParaRPr sz="11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Interface with Iridium constellations using Rock Seven RockBLOCK modem.</a:t>
            </a:r>
            <a:endParaRPr sz="11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Actuate ascent and descent systems. </a:t>
            </a:r>
            <a:endParaRPr sz="1100">
              <a:highlight>
                <a:schemeClr val="lt1"/>
              </a:highlight>
              <a:latin typeface="Roboto"/>
              <a:ea typeface="Roboto"/>
              <a:cs typeface="Roboto"/>
              <a:sym typeface="Roboto"/>
            </a:endParaRPr>
          </a:p>
          <a:p>
            <a:pPr indent="0" lvl="0" marL="0" rtl="0" algn="l">
              <a:spcBef>
                <a:spcPts val="0"/>
              </a:spcBef>
              <a:spcAft>
                <a:spcPts val="0"/>
              </a:spcAft>
              <a:buNone/>
            </a:pPr>
            <a:r>
              <a:t/>
            </a:r>
            <a:endParaRPr sz="1100">
              <a:highlight>
                <a:schemeClr val="lt1"/>
              </a:highlight>
              <a:latin typeface="Roboto"/>
              <a:ea typeface="Roboto"/>
              <a:cs typeface="Roboto"/>
              <a:sym typeface="Roboto"/>
            </a:endParaRPr>
          </a:p>
          <a:p>
            <a:pPr indent="0" lvl="0" marL="0" rtl="0" algn="l">
              <a:spcBef>
                <a:spcPts val="0"/>
              </a:spcBef>
              <a:spcAft>
                <a:spcPts val="0"/>
              </a:spcAft>
              <a:buNone/>
            </a:pPr>
            <a:r>
              <a:rPr b="1" lang="en" sz="1300" u="sng">
                <a:highlight>
                  <a:schemeClr val="lt1"/>
                </a:highlight>
                <a:latin typeface="Roboto"/>
                <a:ea typeface="Roboto"/>
                <a:cs typeface="Roboto"/>
                <a:sym typeface="Roboto"/>
              </a:rPr>
              <a:t>Measurements</a:t>
            </a:r>
            <a:r>
              <a:rPr b="1" lang="en" sz="1300">
                <a:highlight>
                  <a:schemeClr val="lt1"/>
                </a:highlight>
                <a:latin typeface="Roboto"/>
                <a:ea typeface="Roboto"/>
                <a:cs typeface="Roboto"/>
                <a:sym typeface="Roboto"/>
              </a:rPr>
              <a:t>:</a:t>
            </a:r>
            <a:endParaRPr b="1" sz="13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highlight>
                  <a:schemeClr val="lt1"/>
                </a:highlight>
                <a:latin typeface="Roboto"/>
                <a:ea typeface="Roboto"/>
                <a:cs typeface="Roboto"/>
                <a:sym typeface="Roboto"/>
              </a:rPr>
              <a:t>Ascent,</a:t>
            </a:r>
            <a:r>
              <a:rPr lang="en" sz="1100">
                <a:highlight>
                  <a:schemeClr val="lt1"/>
                </a:highlight>
                <a:latin typeface="Roboto"/>
                <a:ea typeface="Roboto"/>
                <a:cs typeface="Roboto"/>
                <a:sym typeface="Roboto"/>
              </a:rPr>
              <a:t> hover, and descent rates from GPS system.</a:t>
            </a:r>
            <a:endParaRPr sz="1100">
              <a:highlight>
                <a:schemeClr val="lt1"/>
              </a:highlight>
              <a:latin typeface="Roboto"/>
              <a:ea typeface="Roboto"/>
              <a:cs typeface="Roboto"/>
              <a:sym typeface="Roboto"/>
            </a:endParaRPr>
          </a:p>
          <a:p>
            <a:pPr indent="0" lvl="0" marL="0" rtl="0" algn="l">
              <a:spcBef>
                <a:spcPts val="0"/>
              </a:spcBef>
              <a:spcAft>
                <a:spcPts val="0"/>
              </a:spcAft>
              <a:buNone/>
            </a:pPr>
            <a:r>
              <a:t/>
            </a:r>
            <a:endParaRPr sz="1100">
              <a:highlight>
                <a:schemeClr val="lt1"/>
              </a:highlight>
              <a:latin typeface="Roboto"/>
              <a:ea typeface="Roboto"/>
              <a:cs typeface="Roboto"/>
              <a:sym typeface="Roboto"/>
            </a:endParaRPr>
          </a:p>
          <a:p>
            <a:pPr indent="0" lvl="0" marL="0" rtl="0" algn="l">
              <a:spcBef>
                <a:spcPts val="0"/>
              </a:spcBef>
              <a:spcAft>
                <a:spcPts val="0"/>
              </a:spcAft>
              <a:buNone/>
            </a:pPr>
            <a:r>
              <a:rPr b="1" lang="en" sz="1300" u="sng">
                <a:highlight>
                  <a:schemeClr val="lt1"/>
                </a:highlight>
                <a:latin typeface="Roboto"/>
                <a:ea typeface="Roboto"/>
                <a:cs typeface="Roboto"/>
                <a:sym typeface="Roboto"/>
              </a:rPr>
              <a:t>Pass Criteria</a:t>
            </a:r>
            <a:r>
              <a:rPr b="1" lang="en" sz="1300">
                <a:highlight>
                  <a:schemeClr val="lt1"/>
                </a:highlight>
                <a:latin typeface="Roboto"/>
                <a:ea typeface="Roboto"/>
                <a:cs typeface="Roboto"/>
                <a:sym typeface="Roboto"/>
              </a:rPr>
              <a:t>:</a:t>
            </a:r>
            <a:endParaRPr b="1" sz="1300">
              <a:highlight>
                <a:schemeClr val="lt1"/>
              </a:highlight>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solidFill>
                  <a:srgbClr val="38761D"/>
                </a:solidFill>
                <a:latin typeface="Roboto"/>
                <a:ea typeface="Roboto"/>
                <a:cs typeface="Roboto"/>
                <a:sym typeface="Roboto"/>
              </a:rPr>
              <a:t>Pass:</a:t>
            </a:r>
            <a:r>
              <a:rPr lang="en" sz="1100">
                <a:solidFill>
                  <a:srgbClr val="6AA84F"/>
                </a:solidFill>
                <a:latin typeface="Roboto"/>
                <a:ea typeface="Roboto"/>
                <a:cs typeface="Roboto"/>
                <a:sym typeface="Roboto"/>
              </a:rPr>
              <a:t> </a:t>
            </a:r>
            <a:r>
              <a:rPr lang="en" sz="1100">
                <a:latin typeface="Roboto"/>
                <a:ea typeface="Roboto"/>
                <a:cs typeface="Roboto"/>
                <a:sym typeface="Roboto"/>
              </a:rPr>
              <a:t>performance metrics from customer are satisfied, a 5m/s ascent rate, 3m/s descent rate, and 0m/s hover is achieved.</a:t>
            </a:r>
            <a:endParaRPr sz="1100">
              <a:latin typeface="Roboto"/>
              <a:ea typeface="Roboto"/>
              <a:cs typeface="Roboto"/>
              <a:sym typeface="Roboto"/>
            </a:endParaRPr>
          </a:p>
          <a:p>
            <a:pPr indent="-285750" lvl="0" marL="457200" rtl="0" algn="l">
              <a:spcBef>
                <a:spcPts val="0"/>
              </a:spcBef>
              <a:spcAft>
                <a:spcPts val="0"/>
              </a:spcAft>
              <a:buSzPts val="900"/>
              <a:buFont typeface="Roboto"/>
              <a:buChar char="●"/>
            </a:pPr>
            <a:r>
              <a:rPr lang="en" sz="1100">
                <a:solidFill>
                  <a:srgbClr val="CC0000"/>
                </a:solidFill>
                <a:latin typeface="Roboto"/>
                <a:ea typeface="Roboto"/>
                <a:cs typeface="Roboto"/>
                <a:sym typeface="Roboto"/>
              </a:rPr>
              <a:t>Fail</a:t>
            </a:r>
            <a:r>
              <a:rPr lang="en" sz="1100">
                <a:solidFill>
                  <a:srgbClr val="CC0000"/>
                </a:solidFill>
                <a:latin typeface="Roboto"/>
                <a:ea typeface="Roboto"/>
                <a:cs typeface="Roboto"/>
                <a:sym typeface="Roboto"/>
              </a:rPr>
              <a:t>: </a:t>
            </a:r>
            <a:r>
              <a:rPr lang="en" sz="1100">
                <a:latin typeface="Roboto"/>
                <a:ea typeface="Roboto"/>
                <a:cs typeface="Roboto"/>
                <a:sym typeface="Roboto"/>
              </a:rPr>
              <a:t>refine requirements to better satisfy requirements, consider reconducting subsystem tests and another flight test.</a:t>
            </a:r>
            <a:endParaRPr sz="1000">
              <a:latin typeface="Roboto"/>
              <a:ea typeface="Roboto"/>
              <a:cs typeface="Roboto"/>
              <a:sym typeface="Roboto"/>
            </a:endParaRPr>
          </a:p>
          <a:p>
            <a:pPr indent="0" lvl="0" marL="0" rtl="0" algn="l">
              <a:spcBef>
                <a:spcPts val="0"/>
              </a:spcBef>
              <a:spcAft>
                <a:spcPts val="0"/>
              </a:spcAft>
              <a:buNone/>
            </a:pPr>
            <a:r>
              <a:t/>
            </a:r>
            <a:endParaRPr sz="1100">
              <a:highlight>
                <a:schemeClr val="lt1"/>
              </a:highlight>
            </a:endParaRPr>
          </a:p>
          <a:p>
            <a:pPr indent="0" lvl="0" marL="0" rtl="0" algn="l">
              <a:spcBef>
                <a:spcPts val="0"/>
              </a:spcBef>
              <a:spcAft>
                <a:spcPts val="0"/>
              </a:spcAft>
              <a:buNone/>
            </a:pPr>
            <a:r>
              <a:t/>
            </a:r>
            <a:endParaRPr sz="1100">
              <a:highlight>
                <a:schemeClr val="lt1"/>
              </a:highlight>
            </a:endParaRPr>
          </a:p>
          <a:p>
            <a:pPr indent="0" lvl="0" marL="0" rtl="0" algn="l">
              <a:spcBef>
                <a:spcPts val="0"/>
              </a:spcBef>
              <a:spcAft>
                <a:spcPts val="0"/>
              </a:spcAft>
              <a:buNone/>
            </a:pPr>
            <a:r>
              <a:t/>
            </a:r>
            <a:endParaRPr sz="1100">
              <a:highlight>
                <a:schemeClr val="lt1"/>
              </a:highlight>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grpSp>
        <p:nvGrpSpPr>
          <p:cNvPr id="846" name="Google Shape;846;p68"/>
          <p:cNvGrpSpPr/>
          <p:nvPr/>
        </p:nvGrpSpPr>
        <p:grpSpPr>
          <a:xfrm>
            <a:off x="7660546" y="4367419"/>
            <a:ext cx="1277983" cy="623680"/>
            <a:chOff x="7488175" y="1052024"/>
            <a:chExt cx="806400" cy="482425"/>
          </a:xfrm>
        </p:grpSpPr>
        <p:sp>
          <p:nvSpPr>
            <p:cNvPr id="847" name="Google Shape;847;p68"/>
            <p:cNvSpPr/>
            <p:nvPr/>
          </p:nvSpPr>
          <p:spPr>
            <a:xfrm>
              <a:off x="7488175" y="1052024"/>
              <a:ext cx="806400" cy="242100"/>
            </a:xfrm>
            <a:prstGeom prst="rect">
              <a:avLst/>
            </a:prstGeom>
            <a:solidFill>
              <a:srgbClr val="B7B7B7"/>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t>Deadline: 4/06</a:t>
              </a:r>
              <a:endParaRPr b="1" sz="1100"/>
            </a:p>
          </p:txBody>
        </p:sp>
        <p:sp>
          <p:nvSpPr>
            <p:cNvPr id="848" name="Google Shape;848;p68"/>
            <p:cNvSpPr/>
            <p:nvPr/>
          </p:nvSpPr>
          <p:spPr>
            <a:xfrm>
              <a:off x="7488175" y="1292350"/>
              <a:ext cx="806400" cy="242100"/>
            </a:xfrm>
            <a:prstGeom prst="rect">
              <a:avLst/>
            </a:prstGeom>
            <a:solidFill>
              <a:srgbClr val="EA9999"/>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t>Not Started</a:t>
              </a:r>
              <a:endParaRPr b="1" sz="1100"/>
            </a:p>
          </p:txBody>
        </p:sp>
      </p:grpSp>
      <p:grpSp>
        <p:nvGrpSpPr>
          <p:cNvPr id="849" name="Google Shape;849;p68"/>
          <p:cNvGrpSpPr/>
          <p:nvPr/>
        </p:nvGrpSpPr>
        <p:grpSpPr>
          <a:xfrm>
            <a:off x="5590207" y="1432260"/>
            <a:ext cx="1795213" cy="2676576"/>
            <a:chOff x="4625925" y="1734660"/>
            <a:chExt cx="1842000" cy="2903640"/>
          </a:xfrm>
        </p:grpSpPr>
        <p:sp>
          <p:nvSpPr>
            <p:cNvPr id="850" name="Google Shape;850;p68"/>
            <p:cNvSpPr/>
            <p:nvPr/>
          </p:nvSpPr>
          <p:spPr>
            <a:xfrm rot="8247492">
              <a:off x="4923744" y="1953015"/>
              <a:ext cx="1246362" cy="1253789"/>
            </a:xfrm>
            <a:prstGeom prst="teardrop">
              <a:avLst>
                <a:gd fmla="val 100000" name="adj"/>
              </a:avLst>
            </a:prstGeom>
            <a:solidFill>
              <a:srgbClr val="F4CCCC"/>
            </a:solid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1" name="Google Shape;851;p68"/>
            <p:cNvCxnSpPr>
              <a:endCxn id="850" idx="7"/>
            </p:cNvCxnSpPr>
            <p:nvPr/>
          </p:nvCxnSpPr>
          <p:spPr>
            <a:xfrm rot="10800000">
              <a:off x="5549625" y="3425160"/>
              <a:ext cx="1800" cy="423000"/>
            </a:xfrm>
            <a:prstGeom prst="straightConnector1">
              <a:avLst/>
            </a:prstGeom>
            <a:noFill/>
            <a:ln cap="flat" cmpd="sng" w="76200">
              <a:solidFill>
                <a:srgbClr val="666666"/>
              </a:solidFill>
              <a:prstDash val="solid"/>
              <a:round/>
              <a:headEnd len="med" w="med" type="none"/>
              <a:tailEnd len="med" w="med" type="none"/>
            </a:ln>
          </p:spPr>
        </p:cxnSp>
        <p:cxnSp>
          <p:nvCxnSpPr>
            <p:cNvPr id="852" name="Google Shape;852;p68"/>
            <p:cNvCxnSpPr/>
            <p:nvPr/>
          </p:nvCxnSpPr>
          <p:spPr>
            <a:xfrm flipH="1">
              <a:off x="5551238" y="3747183"/>
              <a:ext cx="1800" cy="153300"/>
            </a:xfrm>
            <a:prstGeom prst="straightConnector1">
              <a:avLst/>
            </a:prstGeom>
            <a:noFill/>
            <a:ln cap="flat" cmpd="sng" w="114300">
              <a:solidFill>
                <a:srgbClr val="666666"/>
              </a:solidFill>
              <a:prstDash val="solid"/>
              <a:round/>
              <a:headEnd len="med" w="med" type="none"/>
              <a:tailEnd len="med" w="med" type="none"/>
            </a:ln>
          </p:spPr>
        </p:cxnSp>
        <p:sp>
          <p:nvSpPr>
            <p:cNvPr id="853" name="Google Shape;853;p68"/>
            <p:cNvSpPr/>
            <p:nvPr/>
          </p:nvSpPr>
          <p:spPr>
            <a:xfrm>
              <a:off x="5046381" y="3909759"/>
              <a:ext cx="1001100" cy="160800"/>
            </a:xfrm>
            <a:prstGeom prst="rect">
              <a:avLst/>
            </a:prstGeom>
            <a:solidFill>
              <a:srgbClr val="C9DAF8"/>
            </a:solidFill>
            <a:ln cap="flat" cmpd="sng" w="2857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68"/>
            <p:cNvSpPr/>
            <p:nvPr/>
          </p:nvSpPr>
          <p:spPr>
            <a:xfrm>
              <a:off x="5046475" y="4087050"/>
              <a:ext cx="1000900" cy="538800"/>
            </a:xfrm>
            <a:prstGeom prst="flowChartMerge">
              <a:avLst/>
            </a:prstGeom>
            <a:solidFill>
              <a:srgbClr val="EFEFEF"/>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5" name="Google Shape;855;p68"/>
            <p:cNvCxnSpPr/>
            <p:nvPr/>
          </p:nvCxnSpPr>
          <p:spPr>
            <a:xfrm>
              <a:off x="5050800" y="4075800"/>
              <a:ext cx="20700" cy="562500"/>
            </a:xfrm>
            <a:prstGeom prst="straightConnector1">
              <a:avLst/>
            </a:prstGeom>
            <a:noFill/>
            <a:ln cap="flat" cmpd="sng" w="28575">
              <a:solidFill>
                <a:srgbClr val="666666"/>
              </a:solidFill>
              <a:prstDash val="solid"/>
              <a:round/>
              <a:headEnd len="med" w="med" type="none"/>
              <a:tailEnd len="med" w="med" type="none"/>
            </a:ln>
          </p:spPr>
        </p:cxnSp>
        <p:cxnSp>
          <p:nvCxnSpPr>
            <p:cNvPr id="856" name="Google Shape;856;p68"/>
            <p:cNvCxnSpPr/>
            <p:nvPr/>
          </p:nvCxnSpPr>
          <p:spPr>
            <a:xfrm>
              <a:off x="5057389" y="4625853"/>
              <a:ext cx="987900" cy="4500"/>
            </a:xfrm>
            <a:prstGeom prst="straightConnector1">
              <a:avLst/>
            </a:prstGeom>
            <a:noFill/>
            <a:ln cap="flat" cmpd="sng" w="38100">
              <a:solidFill>
                <a:srgbClr val="666666"/>
              </a:solidFill>
              <a:prstDash val="solid"/>
              <a:round/>
              <a:headEnd len="med" w="med" type="none"/>
              <a:tailEnd len="med" w="med" type="none"/>
            </a:ln>
          </p:spPr>
        </p:cxnSp>
        <p:cxnSp>
          <p:nvCxnSpPr>
            <p:cNvPr id="857" name="Google Shape;857;p68"/>
            <p:cNvCxnSpPr/>
            <p:nvPr/>
          </p:nvCxnSpPr>
          <p:spPr>
            <a:xfrm flipH="1">
              <a:off x="6038675" y="4075800"/>
              <a:ext cx="8700" cy="553500"/>
            </a:xfrm>
            <a:prstGeom prst="straightConnector1">
              <a:avLst/>
            </a:prstGeom>
            <a:noFill/>
            <a:ln cap="flat" cmpd="sng" w="28575">
              <a:solidFill>
                <a:srgbClr val="666666"/>
              </a:solidFill>
              <a:prstDash val="solid"/>
              <a:round/>
              <a:headEnd len="med" w="med" type="none"/>
              <a:tailEnd len="med" w="med" type="none"/>
            </a:ln>
          </p:spPr>
        </p:cxnSp>
        <p:sp>
          <p:nvSpPr>
            <p:cNvPr id="858" name="Google Shape;858;p68"/>
            <p:cNvSpPr/>
            <p:nvPr/>
          </p:nvSpPr>
          <p:spPr>
            <a:xfrm>
              <a:off x="5259700" y="3416400"/>
              <a:ext cx="253475" cy="485850"/>
            </a:xfrm>
            <a:custGeom>
              <a:rect b="b" l="l" r="r" t="t"/>
              <a:pathLst>
                <a:path extrusionOk="0" h="19434" w="10139">
                  <a:moveTo>
                    <a:pt x="10139" y="0"/>
                  </a:moveTo>
                  <a:cubicBezTo>
                    <a:pt x="8660" y="986"/>
                    <a:pt x="2957" y="2676"/>
                    <a:pt x="1267" y="5915"/>
                  </a:cubicBezTo>
                  <a:cubicBezTo>
                    <a:pt x="-423" y="9154"/>
                    <a:pt x="211" y="17181"/>
                    <a:pt x="0" y="19434"/>
                  </a:cubicBezTo>
                </a:path>
              </a:pathLst>
            </a:custGeom>
            <a:noFill/>
            <a:ln cap="flat" cmpd="sng" w="19050">
              <a:solidFill>
                <a:srgbClr val="000000"/>
              </a:solidFill>
              <a:prstDash val="solid"/>
              <a:round/>
              <a:headEnd len="med" w="med" type="none"/>
              <a:tailEnd len="med" w="med" type="none"/>
            </a:ln>
          </p:spPr>
        </p:sp>
        <p:sp>
          <p:nvSpPr>
            <p:cNvPr id="859" name="Google Shape;859;p68"/>
            <p:cNvSpPr/>
            <p:nvPr/>
          </p:nvSpPr>
          <p:spPr>
            <a:xfrm>
              <a:off x="5587100" y="3426975"/>
              <a:ext cx="264050" cy="485825"/>
            </a:xfrm>
            <a:custGeom>
              <a:rect b="b" l="l" r="r" t="t"/>
              <a:pathLst>
                <a:path extrusionOk="0" h="19433" w="10562">
                  <a:moveTo>
                    <a:pt x="0" y="0"/>
                  </a:moveTo>
                  <a:cubicBezTo>
                    <a:pt x="1408" y="915"/>
                    <a:pt x="6690" y="2253"/>
                    <a:pt x="8450" y="5492"/>
                  </a:cubicBezTo>
                  <a:cubicBezTo>
                    <a:pt x="10210" y="8731"/>
                    <a:pt x="10210" y="17110"/>
                    <a:pt x="10562" y="19433"/>
                  </a:cubicBezTo>
                </a:path>
              </a:pathLst>
            </a:custGeom>
            <a:noFill/>
            <a:ln cap="flat" cmpd="sng" w="19050">
              <a:solidFill>
                <a:srgbClr val="000000"/>
              </a:solidFill>
              <a:prstDash val="solid"/>
              <a:round/>
              <a:headEnd len="med" w="med" type="none"/>
              <a:tailEnd len="med" w="med" type="none"/>
            </a:ln>
          </p:spPr>
        </p:sp>
      </p:grpSp>
      <p:sp>
        <p:nvSpPr>
          <p:cNvPr id="860" name="Google Shape;860;p68"/>
          <p:cNvSpPr/>
          <p:nvPr/>
        </p:nvSpPr>
        <p:spPr>
          <a:xfrm>
            <a:off x="6086400" y="4452300"/>
            <a:ext cx="802800" cy="538800"/>
          </a:xfrm>
          <a:prstGeom prst="rect">
            <a:avLst/>
          </a:prstGeom>
          <a:solidFill>
            <a:srgbClr val="FCE5CD"/>
          </a:solidFill>
          <a:ln cap="flat" cmpd="sng" w="19050">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t>Urban Sky Payload</a:t>
            </a:r>
            <a:endParaRPr b="1" sz="900"/>
          </a:p>
        </p:txBody>
      </p:sp>
      <p:cxnSp>
        <p:nvCxnSpPr>
          <p:cNvPr id="861" name="Google Shape;861;p68"/>
          <p:cNvCxnSpPr>
            <a:stCxn id="854" idx="2"/>
            <a:endCxn id="860" idx="0"/>
          </p:cNvCxnSpPr>
          <p:nvPr/>
        </p:nvCxnSpPr>
        <p:spPr>
          <a:xfrm>
            <a:off x="6487814" y="4097360"/>
            <a:ext cx="0" cy="354900"/>
          </a:xfrm>
          <a:prstGeom prst="straightConnector1">
            <a:avLst/>
          </a:prstGeom>
          <a:noFill/>
          <a:ln cap="flat" cmpd="sng" w="9525">
            <a:solidFill>
              <a:schemeClr val="dk2"/>
            </a:solidFill>
            <a:prstDash val="solid"/>
            <a:round/>
            <a:headEnd len="med" w="med" type="none"/>
            <a:tailEnd len="med" w="med" type="none"/>
          </a:ln>
        </p:spPr>
      </p:cxnSp>
      <p:cxnSp>
        <p:nvCxnSpPr>
          <p:cNvPr id="862" name="Google Shape;862;p68"/>
          <p:cNvCxnSpPr/>
          <p:nvPr/>
        </p:nvCxnSpPr>
        <p:spPr>
          <a:xfrm>
            <a:off x="6086650" y="4108675"/>
            <a:ext cx="147900" cy="348600"/>
          </a:xfrm>
          <a:prstGeom prst="straightConnector1">
            <a:avLst/>
          </a:prstGeom>
          <a:noFill/>
          <a:ln cap="flat" cmpd="sng" w="9525">
            <a:solidFill>
              <a:schemeClr val="dk2"/>
            </a:solidFill>
            <a:prstDash val="solid"/>
            <a:round/>
            <a:headEnd len="med" w="med" type="none"/>
            <a:tailEnd len="med" w="med" type="none"/>
          </a:ln>
        </p:spPr>
      </p:cxnSp>
      <p:cxnSp>
        <p:nvCxnSpPr>
          <p:cNvPr id="863" name="Google Shape;863;p68"/>
          <p:cNvCxnSpPr/>
          <p:nvPr/>
        </p:nvCxnSpPr>
        <p:spPr>
          <a:xfrm flipH="1">
            <a:off x="6762725" y="4108675"/>
            <a:ext cx="126600" cy="338100"/>
          </a:xfrm>
          <a:prstGeom prst="straightConnector1">
            <a:avLst/>
          </a:prstGeom>
          <a:noFill/>
          <a:ln cap="flat" cmpd="sng" w="9525">
            <a:solidFill>
              <a:schemeClr val="dk2"/>
            </a:solidFill>
            <a:prstDash val="solid"/>
            <a:round/>
            <a:headEnd len="med" w="med" type="none"/>
            <a:tailEnd len="med" w="med" type="none"/>
          </a:ln>
        </p:spPr>
      </p:cxnSp>
      <p:sp>
        <p:nvSpPr>
          <p:cNvPr id="864" name="Google Shape;864;p68"/>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6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Current Test Status</a:t>
            </a:r>
            <a:endParaRPr/>
          </a:p>
        </p:txBody>
      </p:sp>
      <p:graphicFrame>
        <p:nvGraphicFramePr>
          <p:cNvPr id="870" name="Google Shape;870;p69"/>
          <p:cNvGraphicFramePr/>
          <p:nvPr/>
        </p:nvGraphicFramePr>
        <p:xfrm>
          <a:off x="225200" y="1145325"/>
          <a:ext cx="3000000" cy="3000000"/>
        </p:xfrm>
        <a:graphic>
          <a:graphicData uri="http://schemas.openxmlformats.org/drawingml/2006/table">
            <a:tbl>
              <a:tblPr>
                <a:noFill/>
                <a:tableStyleId>{D7753A43-09F4-418D-AC1A-8B91C7D89F56}</a:tableStyleId>
              </a:tblPr>
              <a:tblGrid>
                <a:gridCol w="2610150"/>
                <a:gridCol w="2610150"/>
                <a:gridCol w="2672550"/>
                <a:gridCol w="800750"/>
              </a:tblGrid>
              <a:tr h="380975">
                <a:tc>
                  <a:txBody>
                    <a:bodyPr/>
                    <a:lstStyle/>
                    <a:p>
                      <a:pPr indent="0" lvl="0" marL="0" rtl="0" algn="ctr">
                        <a:spcBef>
                          <a:spcPts val="0"/>
                        </a:spcBef>
                        <a:spcAft>
                          <a:spcPts val="0"/>
                        </a:spcAft>
                        <a:buNone/>
                      </a:pPr>
                      <a:r>
                        <a:rPr b="1" lang="en" sz="1300">
                          <a:solidFill>
                            <a:srgbClr val="FFFFFF"/>
                          </a:solidFill>
                        </a:rPr>
                        <a:t>Test Conducted</a:t>
                      </a:r>
                      <a:endParaRPr b="1" sz="13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300">
                          <a:solidFill>
                            <a:schemeClr val="lt1"/>
                          </a:solidFill>
                        </a:rPr>
                        <a:t>Validated/</a:t>
                      </a:r>
                      <a:r>
                        <a:rPr b="1" lang="en" sz="1300">
                          <a:solidFill>
                            <a:schemeClr val="lt1"/>
                          </a:solidFill>
                        </a:rPr>
                        <a:t>Verified:</a:t>
                      </a:r>
                      <a:endParaRPr b="1" sz="13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300">
                          <a:solidFill>
                            <a:srgbClr val="FFFFFF"/>
                          </a:solidFill>
                        </a:rPr>
                        <a:t>Risks Reduced</a:t>
                      </a:r>
                      <a:endParaRPr b="1" sz="13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300">
                          <a:solidFill>
                            <a:srgbClr val="FFFFFF"/>
                          </a:solidFill>
                        </a:rPr>
                        <a:t>Pass?</a:t>
                      </a:r>
                      <a:endParaRPr b="1" sz="13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509400">
                <a:tc>
                  <a:txBody>
                    <a:bodyPr/>
                    <a:lstStyle/>
                    <a:p>
                      <a:pPr indent="0" lvl="0" marL="0" rtl="0" algn="l">
                        <a:spcBef>
                          <a:spcPts val="0"/>
                        </a:spcBef>
                        <a:spcAft>
                          <a:spcPts val="0"/>
                        </a:spcAft>
                        <a:buNone/>
                      </a:pPr>
                      <a:r>
                        <a:rPr lang="en" sz="1000">
                          <a:solidFill>
                            <a:srgbClr val="CCCCCC"/>
                          </a:solidFill>
                        </a:rPr>
                        <a:t>Yielding Strength Test (Break Chords)</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CCCCCC"/>
                          </a:solidFill>
                        </a:rPr>
                        <a:t>Strength of break chords, ability to sustain a loading force</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79400" lvl="0" marL="457200" rtl="0" algn="l">
                        <a:spcBef>
                          <a:spcPts val="0"/>
                        </a:spcBef>
                        <a:spcAft>
                          <a:spcPts val="0"/>
                        </a:spcAft>
                        <a:buClr>
                          <a:srgbClr val="CCCCCC"/>
                        </a:buClr>
                        <a:buSzPts val="800"/>
                        <a:buChar char="●"/>
                      </a:pPr>
                      <a:r>
                        <a:rPr lang="en" sz="800">
                          <a:solidFill>
                            <a:srgbClr val="CCCCCC"/>
                          </a:solidFill>
                        </a:rPr>
                        <a:t>FAA requirement satisfaction </a:t>
                      </a:r>
                      <a:endParaRPr sz="800">
                        <a:solidFill>
                          <a:srgbClr val="CCCCCC"/>
                        </a:solidFill>
                      </a:endParaRPr>
                    </a:p>
                    <a:p>
                      <a:pPr indent="-279400" lvl="0" marL="457200" rtl="0" algn="l">
                        <a:spcBef>
                          <a:spcPts val="0"/>
                        </a:spcBef>
                        <a:spcAft>
                          <a:spcPts val="0"/>
                        </a:spcAft>
                        <a:buClr>
                          <a:srgbClr val="CCCCCC"/>
                        </a:buClr>
                        <a:buSzPts val="800"/>
                        <a:buChar char="●"/>
                      </a:pPr>
                      <a:r>
                        <a:rPr lang="en" sz="800">
                          <a:solidFill>
                            <a:srgbClr val="CCCCCC"/>
                          </a:solidFill>
                        </a:rPr>
                        <a:t>Twisting and lateral mitigation </a:t>
                      </a:r>
                      <a:endParaRPr sz="800">
                        <a:solidFill>
                          <a:srgbClr val="CCCCCC"/>
                        </a:solidFill>
                      </a:endParaRPr>
                    </a:p>
                    <a:p>
                      <a:pPr indent="-279400" lvl="0" marL="457200" rtl="0" algn="l">
                        <a:spcBef>
                          <a:spcPts val="0"/>
                        </a:spcBef>
                        <a:spcAft>
                          <a:spcPts val="0"/>
                        </a:spcAft>
                        <a:buClr>
                          <a:srgbClr val="CCCCCC"/>
                        </a:buClr>
                        <a:buSzPts val="800"/>
                        <a:buChar char="●"/>
                      </a:pPr>
                      <a:r>
                        <a:rPr lang="en" sz="800">
                          <a:solidFill>
                            <a:srgbClr val="CCCCCC"/>
                          </a:solidFill>
                        </a:rPr>
                        <a:t>Materials risk reduced - already acquired</a:t>
                      </a:r>
                      <a:endParaRPr sz="9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B7B7B7"/>
                          </a:solidFill>
                        </a:rPr>
                        <a:t>Yes</a:t>
                      </a:r>
                      <a:endParaRPr sz="1000">
                        <a:solidFill>
                          <a:srgbClr val="B7B7B7"/>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524825">
                <a:tc>
                  <a:txBody>
                    <a:bodyPr/>
                    <a:lstStyle/>
                    <a:p>
                      <a:pPr indent="0" lvl="0" marL="0" rtl="0" algn="l">
                        <a:spcBef>
                          <a:spcPts val="0"/>
                        </a:spcBef>
                        <a:spcAft>
                          <a:spcPts val="0"/>
                        </a:spcAft>
                        <a:buNone/>
                      </a:pPr>
                      <a:r>
                        <a:rPr lang="en" sz="1000">
                          <a:solidFill>
                            <a:srgbClr val="CCCCCC"/>
                          </a:solidFill>
                        </a:rPr>
                        <a:t>Communications</a:t>
                      </a:r>
                      <a:r>
                        <a:rPr lang="en" sz="1000">
                          <a:solidFill>
                            <a:srgbClr val="CCCCCC"/>
                          </a:solidFill>
                        </a:rPr>
                        <a:t> Test</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CCCCCC"/>
                          </a:solidFill>
                        </a:rPr>
                        <a:t>Ability to send and receive messages.</a:t>
                      </a:r>
                      <a:endParaRPr sz="1000">
                        <a:solidFill>
                          <a:srgbClr val="CCCCCC"/>
                        </a:solidFill>
                      </a:endParaRPr>
                    </a:p>
                    <a:p>
                      <a:pPr indent="0" lvl="0" marL="0" rtl="0" algn="l">
                        <a:spcBef>
                          <a:spcPts val="0"/>
                        </a:spcBef>
                        <a:spcAft>
                          <a:spcPts val="0"/>
                        </a:spcAft>
                        <a:buNone/>
                      </a:pPr>
                      <a:r>
                        <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79400" lvl="0" marL="457200" rtl="0" algn="l">
                        <a:spcBef>
                          <a:spcPts val="0"/>
                        </a:spcBef>
                        <a:spcAft>
                          <a:spcPts val="0"/>
                        </a:spcAft>
                        <a:buClr>
                          <a:srgbClr val="CCCCCC"/>
                        </a:buClr>
                        <a:buSzPts val="800"/>
                        <a:buChar char="●"/>
                      </a:pPr>
                      <a:r>
                        <a:rPr lang="en" sz="800">
                          <a:solidFill>
                            <a:srgbClr val="CCCCCC"/>
                          </a:solidFill>
                        </a:rPr>
                        <a:t>Communication error</a:t>
                      </a:r>
                      <a:endParaRPr sz="800">
                        <a:solidFill>
                          <a:srgbClr val="CCCCCC"/>
                        </a:solidFill>
                      </a:endParaRPr>
                    </a:p>
                    <a:p>
                      <a:pPr indent="-279400" lvl="0" marL="457200" rtl="0" algn="l">
                        <a:spcBef>
                          <a:spcPts val="0"/>
                        </a:spcBef>
                        <a:spcAft>
                          <a:spcPts val="0"/>
                        </a:spcAft>
                        <a:buClr>
                          <a:srgbClr val="CCCCCC"/>
                        </a:buClr>
                        <a:buSzPts val="800"/>
                        <a:buChar char="●"/>
                      </a:pPr>
                      <a:r>
                        <a:rPr lang="en" sz="800">
                          <a:solidFill>
                            <a:srgbClr val="CCCCCC"/>
                          </a:solidFill>
                        </a:rPr>
                        <a:t>Loss of contact</a:t>
                      </a:r>
                      <a:endParaRPr sz="800">
                        <a:solidFill>
                          <a:srgbClr val="CCCCCC"/>
                        </a:solidFill>
                      </a:endParaRPr>
                    </a:p>
                    <a:p>
                      <a:pPr indent="-279400" lvl="0" marL="457200" rtl="0" algn="l">
                        <a:spcBef>
                          <a:spcPts val="0"/>
                        </a:spcBef>
                        <a:spcAft>
                          <a:spcPts val="0"/>
                        </a:spcAft>
                        <a:buClr>
                          <a:srgbClr val="CCCCCC"/>
                        </a:buClr>
                        <a:buSzPts val="800"/>
                        <a:buChar char="●"/>
                      </a:pPr>
                      <a:r>
                        <a:rPr lang="en" sz="800">
                          <a:solidFill>
                            <a:srgbClr val="CCCCCC"/>
                          </a:solidFill>
                        </a:rPr>
                        <a:t>Flight plan mode failure</a:t>
                      </a:r>
                      <a:endParaRPr sz="6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000">
                        <a:solidFill>
                          <a:srgbClr val="B7B7B7"/>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552650">
                <a:tc>
                  <a:txBody>
                    <a:bodyPr/>
                    <a:lstStyle/>
                    <a:p>
                      <a:pPr indent="0" lvl="0" marL="0" rtl="0" algn="l">
                        <a:spcBef>
                          <a:spcPts val="0"/>
                        </a:spcBef>
                        <a:spcAft>
                          <a:spcPts val="0"/>
                        </a:spcAft>
                        <a:buNone/>
                      </a:pPr>
                      <a:r>
                        <a:rPr lang="en" sz="1000">
                          <a:solidFill>
                            <a:srgbClr val="CCCCCC"/>
                          </a:solidFill>
                        </a:rPr>
                        <a:t>Cold Chamber Test (Ascent/Descent)</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CCCCCC"/>
                          </a:solidFill>
                        </a:rPr>
                        <a:t>Both ascent and descent systems can operate in a cold environment.</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79400" lvl="0" marL="457200" rtl="0" algn="l">
                        <a:spcBef>
                          <a:spcPts val="0"/>
                        </a:spcBef>
                        <a:spcAft>
                          <a:spcPts val="0"/>
                        </a:spcAft>
                        <a:buClr>
                          <a:srgbClr val="CCCCCC"/>
                        </a:buClr>
                        <a:buSzPts val="800"/>
                        <a:buChar char="●"/>
                      </a:pPr>
                      <a:r>
                        <a:rPr lang="en" sz="800">
                          <a:solidFill>
                            <a:srgbClr val="CCCCCC"/>
                          </a:solidFill>
                        </a:rPr>
                        <a:t>Venting mitigation, flow rate and jams</a:t>
                      </a:r>
                      <a:endParaRPr sz="800">
                        <a:solidFill>
                          <a:srgbClr val="CCCCCC"/>
                        </a:solidFill>
                      </a:endParaRPr>
                    </a:p>
                    <a:p>
                      <a:pPr indent="-279400" lvl="0" marL="457200" rtl="0" algn="l">
                        <a:spcBef>
                          <a:spcPts val="0"/>
                        </a:spcBef>
                        <a:spcAft>
                          <a:spcPts val="0"/>
                        </a:spcAft>
                        <a:buClr>
                          <a:srgbClr val="CCCCCC"/>
                        </a:buClr>
                        <a:buSzPts val="800"/>
                        <a:buChar char="●"/>
                      </a:pPr>
                      <a:r>
                        <a:rPr lang="en" sz="800">
                          <a:solidFill>
                            <a:srgbClr val="CCCCCC"/>
                          </a:solidFill>
                        </a:rPr>
                        <a:t>Hopper jamming reduction</a:t>
                      </a:r>
                      <a:endParaRPr sz="800">
                        <a:solidFill>
                          <a:srgbClr val="CCCCCC"/>
                        </a:solidFill>
                      </a:endParaRPr>
                    </a:p>
                    <a:p>
                      <a:pPr indent="-279400" lvl="0" marL="457200" rtl="0" algn="l">
                        <a:spcBef>
                          <a:spcPts val="0"/>
                        </a:spcBef>
                        <a:spcAft>
                          <a:spcPts val="0"/>
                        </a:spcAft>
                        <a:buClr>
                          <a:srgbClr val="CCCCCC"/>
                        </a:buClr>
                        <a:buSzPts val="800"/>
                        <a:buChar char="●"/>
                      </a:pPr>
                      <a:r>
                        <a:rPr lang="en" sz="800">
                          <a:solidFill>
                            <a:srgbClr val="CCCCCC"/>
                          </a:solidFill>
                        </a:rPr>
                        <a:t>Freezing risk mitigation - BB pellets</a:t>
                      </a:r>
                      <a:endParaRPr sz="8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B7B7B7"/>
                          </a:solidFill>
                        </a:rPr>
                        <a:t>TBD</a:t>
                      </a:r>
                      <a:endParaRPr sz="1000">
                        <a:solidFill>
                          <a:srgbClr val="B7B7B7"/>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541525">
                <a:tc>
                  <a:txBody>
                    <a:bodyPr/>
                    <a:lstStyle/>
                    <a:p>
                      <a:pPr indent="0" lvl="0" marL="0" rtl="0" algn="l">
                        <a:spcBef>
                          <a:spcPts val="0"/>
                        </a:spcBef>
                        <a:spcAft>
                          <a:spcPts val="0"/>
                        </a:spcAft>
                        <a:buNone/>
                      </a:pPr>
                      <a:r>
                        <a:rPr lang="en" sz="1000">
                          <a:solidFill>
                            <a:srgbClr val="CCCCCC"/>
                          </a:solidFill>
                        </a:rPr>
                        <a:t>Vacuum Chamber Test (Ascent/Descent)</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CCCCCC"/>
                          </a:solidFill>
                        </a:rPr>
                        <a:t>Both ascent and descent systems can operate in a low pressure environment.</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79400" lvl="0" marL="457200" rtl="0" algn="l">
                        <a:spcBef>
                          <a:spcPts val="0"/>
                        </a:spcBef>
                        <a:spcAft>
                          <a:spcPts val="0"/>
                        </a:spcAft>
                        <a:buClr>
                          <a:srgbClr val="CCCCCC"/>
                        </a:buClr>
                        <a:buSzPts val="800"/>
                        <a:buChar char="●"/>
                      </a:pPr>
                      <a:r>
                        <a:rPr lang="en" sz="800">
                          <a:solidFill>
                            <a:srgbClr val="CCCCCC"/>
                          </a:solidFill>
                        </a:rPr>
                        <a:t>Venting mitigation, flow rate and jams</a:t>
                      </a:r>
                      <a:endParaRPr sz="800">
                        <a:solidFill>
                          <a:srgbClr val="CCCCCC"/>
                        </a:solidFill>
                      </a:endParaRPr>
                    </a:p>
                    <a:p>
                      <a:pPr indent="-279400" lvl="0" marL="457200" rtl="0" algn="l">
                        <a:spcBef>
                          <a:spcPts val="0"/>
                        </a:spcBef>
                        <a:spcAft>
                          <a:spcPts val="0"/>
                        </a:spcAft>
                        <a:buClr>
                          <a:srgbClr val="CCCCCC"/>
                        </a:buClr>
                        <a:buSzPts val="800"/>
                        <a:buChar char="●"/>
                      </a:pPr>
                      <a:r>
                        <a:rPr lang="en" sz="800">
                          <a:solidFill>
                            <a:srgbClr val="CCCCCC"/>
                          </a:solidFill>
                        </a:rPr>
                        <a:t>BB pellet flow rate analysis</a:t>
                      </a:r>
                      <a:endParaRPr sz="8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B7B7B7"/>
                          </a:solidFill>
                        </a:rPr>
                        <a:t>TBD</a:t>
                      </a:r>
                      <a:endParaRPr sz="1000">
                        <a:solidFill>
                          <a:srgbClr val="B7B7B7"/>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432850">
                <a:tc>
                  <a:txBody>
                    <a:bodyPr/>
                    <a:lstStyle/>
                    <a:p>
                      <a:pPr indent="0" lvl="0" marL="0" rtl="0" algn="l">
                        <a:spcBef>
                          <a:spcPts val="0"/>
                        </a:spcBef>
                        <a:spcAft>
                          <a:spcPts val="0"/>
                        </a:spcAft>
                        <a:buNone/>
                      </a:pPr>
                      <a:r>
                        <a:rPr lang="en" sz="1000">
                          <a:solidFill>
                            <a:srgbClr val="CCCCCC"/>
                          </a:solidFill>
                        </a:rPr>
                        <a:t>Valve Test</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CCCCCC"/>
                          </a:solidFill>
                        </a:rPr>
                        <a:t>Valve is able to sustain </a:t>
                      </a:r>
                      <a:r>
                        <a:rPr lang="en" sz="1000">
                          <a:solidFill>
                            <a:srgbClr val="CCCCCC"/>
                          </a:solidFill>
                        </a:rPr>
                        <a:t>direct filling pressure → worst case scenario.</a:t>
                      </a:r>
                      <a:endParaRPr sz="10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85750" lvl="0" marL="457200" rtl="0" algn="l">
                        <a:spcBef>
                          <a:spcPts val="0"/>
                        </a:spcBef>
                        <a:spcAft>
                          <a:spcPts val="0"/>
                        </a:spcAft>
                        <a:buClr>
                          <a:srgbClr val="CCCCCC"/>
                        </a:buClr>
                        <a:buSzPts val="900"/>
                        <a:buChar char="●"/>
                      </a:pPr>
                      <a:r>
                        <a:rPr lang="en" sz="900">
                          <a:solidFill>
                            <a:srgbClr val="CCCCCC"/>
                          </a:solidFill>
                        </a:rPr>
                        <a:t>Venting risk mitigation - flow rate</a:t>
                      </a:r>
                      <a:endParaRPr sz="900">
                        <a:solidFill>
                          <a:srgbClr val="CCCCCC"/>
                        </a:solidFill>
                      </a:endParaRPr>
                    </a:p>
                    <a:p>
                      <a:pPr indent="-285750" lvl="0" marL="457200" rtl="0" algn="l">
                        <a:spcBef>
                          <a:spcPts val="0"/>
                        </a:spcBef>
                        <a:spcAft>
                          <a:spcPts val="0"/>
                        </a:spcAft>
                        <a:buClr>
                          <a:srgbClr val="CCCCCC"/>
                        </a:buClr>
                        <a:buSzPts val="900"/>
                        <a:buChar char="●"/>
                      </a:pPr>
                      <a:r>
                        <a:rPr lang="en" sz="900">
                          <a:solidFill>
                            <a:srgbClr val="CCCCCC"/>
                          </a:solidFill>
                        </a:rPr>
                        <a:t>Mechanical risk reduced - jams</a:t>
                      </a:r>
                      <a:endParaRPr sz="900">
                        <a:solidFill>
                          <a:srgbClr val="CCCCCC"/>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rgbClr val="B7B7B7"/>
                          </a:solidFill>
                        </a:rPr>
                        <a:t>TBD</a:t>
                      </a:r>
                      <a:endParaRPr sz="1000">
                        <a:solidFill>
                          <a:srgbClr val="B7B7B7"/>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r h="432850">
                <a:tc>
                  <a:txBody>
                    <a:bodyPr/>
                    <a:lstStyle/>
                    <a:p>
                      <a:pPr indent="0" lvl="0" marL="0" rtl="0" algn="l">
                        <a:spcBef>
                          <a:spcPts val="0"/>
                        </a:spcBef>
                        <a:spcAft>
                          <a:spcPts val="0"/>
                        </a:spcAft>
                        <a:buNone/>
                      </a:pPr>
                      <a:r>
                        <a:rPr b="1" lang="en" sz="1000"/>
                        <a:t>Flight Test</a:t>
                      </a:r>
                      <a:endParaRPr b="1"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000"/>
                        <a:t>Balloon Dynamical Model (Balloon Film Temperature Model, Balloon Pressure Differential Model), control law</a:t>
                      </a:r>
                      <a:endParaRPr b="1"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000"/>
                        <a:t>    N/A</a:t>
                      </a:r>
                      <a:endParaRPr b="1"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t>TBD</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599"/>
                    </a:solidFill>
                  </a:tcPr>
                </a:tc>
              </a:tr>
            </a:tbl>
          </a:graphicData>
        </a:graphic>
      </p:graphicFrame>
      <p:sp>
        <p:nvSpPr>
          <p:cNvPr id="871" name="Google Shape;871;p6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7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Risk Assessment</a:t>
            </a:r>
            <a:endParaRPr/>
          </a:p>
        </p:txBody>
      </p:sp>
      <p:graphicFrame>
        <p:nvGraphicFramePr>
          <p:cNvPr id="877" name="Google Shape;877;p70"/>
          <p:cNvGraphicFramePr/>
          <p:nvPr/>
        </p:nvGraphicFramePr>
        <p:xfrm>
          <a:off x="468325" y="1365600"/>
          <a:ext cx="3000000" cy="3000000"/>
        </p:xfrm>
        <a:graphic>
          <a:graphicData uri="http://schemas.openxmlformats.org/drawingml/2006/table">
            <a:tbl>
              <a:tblPr>
                <a:noFill/>
                <a:tableStyleId>{D7753A43-09F4-418D-AC1A-8B91C7D89F56}</a:tableStyleId>
              </a:tblPr>
              <a:tblGrid>
                <a:gridCol w="3002225"/>
                <a:gridCol w="2643850"/>
                <a:gridCol w="2570100"/>
              </a:tblGrid>
              <a:tr h="374800">
                <a:tc>
                  <a:txBody>
                    <a:bodyPr/>
                    <a:lstStyle/>
                    <a:p>
                      <a:pPr indent="0" lvl="0" marL="0" rtl="0" algn="ctr">
                        <a:spcBef>
                          <a:spcPts val="0"/>
                        </a:spcBef>
                        <a:spcAft>
                          <a:spcPts val="0"/>
                        </a:spcAft>
                        <a:buNone/>
                      </a:pPr>
                      <a:r>
                        <a:rPr b="1" lang="en">
                          <a:solidFill>
                            <a:schemeClr val="lt1"/>
                          </a:solidFill>
                        </a:rPr>
                        <a:t>Test</a:t>
                      </a:r>
                      <a:endParaRPr b="1">
                        <a:solidFill>
                          <a:schemeClr val="lt1"/>
                        </a:solidFill>
                      </a:endParaRPr>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a:solidFill>
                            <a:schemeClr val="lt1"/>
                          </a:solidFill>
                        </a:rPr>
                        <a:t>Major </a:t>
                      </a:r>
                      <a:r>
                        <a:rPr b="1" lang="en">
                          <a:solidFill>
                            <a:schemeClr val="lt1"/>
                          </a:solidFill>
                        </a:rPr>
                        <a:t>Risk Mitigated</a:t>
                      </a:r>
                      <a:endParaRPr b="1">
                        <a:solidFill>
                          <a:schemeClr val="lt1"/>
                        </a:solidFill>
                      </a:endParaRPr>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a:solidFill>
                            <a:schemeClr val="lt1"/>
                          </a:solidFill>
                        </a:rPr>
                        <a:t>Subsystem</a:t>
                      </a:r>
                      <a:endParaRPr b="1">
                        <a:solidFill>
                          <a:schemeClr val="lt1"/>
                        </a:solidFill>
                      </a:endParaRPr>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solidFill>
                      <a:schemeClr val="dk1"/>
                    </a:solidFill>
                  </a:tcPr>
                </a:tc>
              </a:tr>
              <a:tr h="642725">
                <a:tc>
                  <a:txBody>
                    <a:bodyPr/>
                    <a:lstStyle/>
                    <a:p>
                      <a:pPr indent="0" lvl="0" marL="0" rtl="0" algn="l">
                        <a:spcBef>
                          <a:spcPts val="0"/>
                        </a:spcBef>
                        <a:spcAft>
                          <a:spcPts val="0"/>
                        </a:spcAft>
                        <a:buNone/>
                      </a:pPr>
                      <a:r>
                        <a:rPr b="1" lang="en" sz="1200"/>
                        <a:t>Cold Chamber, </a:t>
                      </a:r>
                      <a:r>
                        <a:rPr b="1" lang="en" sz="1200"/>
                        <a:t>Vacuum, Valve, Flight</a:t>
                      </a:r>
                      <a:endParaRPr b="1"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200"/>
                        <a:t>Venting uncertainty </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200"/>
                        <a:t>Mechanical, Electronics </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r>
              <a:tr h="642725">
                <a:tc>
                  <a:txBody>
                    <a:bodyPr/>
                    <a:lstStyle/>
                    <a:p>
                      <a:pPr indent="0" lvl="0" marL="0" rtl="0" algn="l">
                        <a:spcBef>
                          <a:spcPts val="0"/>
                        </a:spcBef>
                        <a:spcAft>
                          <a:spcPts val="0"/>
                        </a:spcAft>
                        <a:buNone/>
                      </a:pPr>
                      <a:r>
                        <a:rPr b="1" lang="en" sz="1200"/>
                        <a:t>Break chord, Communications, Flight</a:t>
                      </a:r>
                      <a:endParaRPr b="1"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200"/>
                        <a:t>FAA requirements met</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200"/>
                        <a:t>Mechanical, Software &amp; Electronics</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r>
              <a:tr h="642725">
                <a:tc>
                  <a:txBody>
                    <a:bodyPr/>
                    <a:lstStyle/>
                    <a:p>
                      <a:pPr indent="0" lvl="0" marL="0" rtl="0" algn="l">
                        <a:spcBef>
                          <a:spcPts val="0"/>
                        </a:spcBef>
                        <a:spcAft>
                          <a:spcPts val="0"/>
                        </a:spcAft>
                        <a:buNone/>
                      </a:pPr>
                      <a:r>
                        <a:rPr b="1" lang="en" sz="1200"/>
                        <a:t>Cold Chamber, Vacuum, Flight</a:t>
                      </a:r>
                      <a:endParaRPr b="1"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200"/>
                        <a:t>BB pellet flow rate</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200"/>
                        <a:t>Mechanical, Electronics</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r>
              <a:tr h="532725">
                <a:tc>
                  <a:txBody>
                    <a:bodyPr/>
                    <a:lstStyle/>
                    <a:p>
                      <a:pPr indent="0" lvl="0" marL="0" rtl="0" algn="l">
                        <a:spcBef>
                          <a:spcPts val="0"/>
                        </a:spcBef>
                        <a:spcAft>
                          <a:spcPts val="0"/>
                        </a:spcAft>
                        <a:buNone/>
                      </a:pPr>
                      <a:r>
                        <a:rPr b="1" lang="en" sz="1200"/>
                        <a:t>Communication, Flight</a:t>
                      </a:r>
                      <a:endParaRPr b="1"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200"/>
                        <a:t>Communication Failure</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200"/>
                        <a:t>Software, Electronics</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r>
            </a:tbl>
          </a:graphicData>
        </a:graphic>
      </p:graphicFrame>
      <p:sp>
        <p:nvSpPr>
          <p:cNvPr id="878" name="Google Shape;878;p7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71"/>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884" name="Google Shape;884;p71"/>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885" name="Google Shape;885;p71"/>
          <p:cNvSpPr txBox="1"/>
          <p:nvPr>
            <p:ph type="title"/>
          </p:nvPr>
        </p:nvSpPr>
        <p:spPr>
          <a:xfrm>
            <a:off x="359250" y="2057225"/>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Budget</a:t>
            </a:r>
            <a:endParaRPr sz="60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7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Budget Status</a:t>
            </a:r>
            <a:endParaRPr/>
          </a:p>
        </p:txBody>
      </p:sp>
      <p:pic>
        <p:nvPicPr>
          <p:cNvPr id="891" name="Google Shape;891;p72" title="Points scored"/>
          <p:cNvPicPr preferRelativeResize="0"/>
          <p:nvPr/>
        </p:nvPicPr>
        <p:blipFill rotWithShape="1">
          <a:blip r:embed="rId3">
            <a:alphaModFix/>
          </a:blip>
          <a:srcRect b="0" l="0" r="0" t="9893"/>
          <a:stretch/>
        </p:blipFill>
        <p:spPr>
          <a:xfrm>
            <a:off x="670100" y="982800"/>
            <a:ext cx="7664025" cy="4106376"/>
          </a:xfrm>
          <a:prstGeom prst="rect">
            <a:avLst/>
          </a:prstGeom>
          <a:noFill/>
          <a:ln>
            <a:noFill/>
          </a:ln>
        </p:spPr>
      </p:pic>
      <p:sp>
        <p:nvSpPr>
          <p:cNvPr id="892" name="Google Shape;892;p7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7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Remaining Purchases</a:t>
            </a:r>
            <a:endParaRPr/>
          </a:p>
        </p:txBody>
      </p:sp>
      <p:sp>
        <p:nvSpPr>
          <p:cNvPr id="898" name="Google Shape;898;p73"/>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899" name="Google Shape;899;p73"/>
          <p:cNvGraphicFramePr/>
          <p:nvPr/>
        </p:nvGraphicFramePr>
        <p:xfrm>
          <a:off x="952500" y="1809750"/>
          <a:ext cx="3000000" cy="3000000"/>
        </p:xfrm>
        <a:graphic>
          <a:graphicData uri="http://schemas.openxmlformats.org/drawingml/2006/table">
            <a:tbl>
              <a:tblPr>
                <a:noFill/>
                <a:tableStyleId>{D7753A43-09F4-418D-AC1A-8B91C7D89F56}</a:tableStyleId>
              </a:tblPr>
              <a:tblGrid>
                <a:gridCol w="1809750"/>
                <a:gridCol w="1809750"/>
                <a:gridCol w="1809750"/>
                <a:gridCol w="1809750"/>
              </a:tblGrid>
              <a:tr h="381000">
                <a:tc>
                  <a:txBody>
                    <a:bodyPr/>
                    <a:lstStyle/>
                    <a:p>
                      <a:pPr indent="0" lvl="0" marL="0" rtl="0" algn="ctr">
                        <a:spcBef>
                          <a:spcPts val="0"/>
                        </a:spcBef>
                        <a:spcAft>
                          <a:spcPts val="0"/>
                        </a:spcAft>
                        <a:buNone/>
                      </a:pPr>
                      <a:r>
                        <a:rPr b="1" lang="en">
                          <a:solidFill>
                            <a:srgbClr val="FFFFFF"/>
                          </a:solidFill>
                        </a:rPr>
                        <a:t>Component</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1394D"/>
                    </a:solidFill>
                  </a:tcPr>
                </a:tc>
                <a:tc>
                  <a:txBody>
                    <a:bodyPr/>
                    <a:lstStyle/>
                    <a:p>
                      <a:pPr indent="0" lvl="0" marL="0" rtl="0" algn="ctr">
                        <a:spcBef>
                          <a:spcPts val="0"/>
                        </a:spcBef>
                        <a:spcAft>
                          <a:spcPts val="0"/>
                        </a:spcAft>
                        <a:buNone/>
                      </a:pPr>
                      <a:r>
                        <a:rPr b="1" lang="en">
                          <a:solidFill>
                            <a:srgbClr val="FFFFFF"/>
                          </a:solidFill>
                        </a:rPr>
                        <a:t>Quantity</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1394D"/>
                    </a:solidFill>
                  </a:tcPr>
                </a:tc>
                <a:tc>
                  <a:txBody>
                    <a:bodyPr/>
                    <a:lstStyle/>
                    <a:p>
                      <a:pPr indent="0" lvl="0" marL="0" rtl="0" algn="ctr">
                        <a:spcBef>
                          <a:spcPts val="0"/>
                        </a:spcBef>
                        <a:spcAft>
                          <a:spcPts val="0"/>
                        </a:spcAft>
                        <a:buNone/>
                      </a:pPr>
                      <a:r>
                        <a:rPr b="1" lang="en">
                          <a:solidFill>
                            <a:srgbClr val="FFFFFF"/>
                          </a:solidFill>
                        </a:rPr>
                        <a:t>Total Price</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1394D"/>
                    </a:solidFill>
                  </a:tcPr>
                </a:tc>
                <a:tc>
                  <a:txBody>
                    <a:bodyPr/>
                    <a:lstStyle/>
                    <a:p>
                      <a:pPr indent="0" lvl="0" marL="0" rtl="0" algn="ctr">
                        <a:spcBef>
                          <a:spcPts val="0"/>
                        </a:spcBef>
                        <a:spcAft>
                          <a:spcPts val="0"/>
                        </a:spcAft>
                        <a:buNone/>
                      </a:pPr>
                      <a:r>
                        <a:rPr b="1" lang="en">
                          <a:solidFill>
                            <a:srgbClr val="FFFFFF"/>
                          </a:solidFill>
                        </a:rPr>
                        <a:t>Lead Time</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1394D"/>
                    </a:solidFill>
                  </a:tcPr>
                </a:tc>
              </a:tr>
              <a:tr h="381000">
                <a:tc>
                  <a:txBody>
                    <a:bodyPr/>
                    <a:lstStyle/>
                    <a:p>
                      <a:pPr indent="0" lvl="0" marL="0" rtl="0" algn="l">
                        <a:spcBef>
                          <a:spcPts val="0"/>
                        </a:spcBef>
                        <a:spcAft>
                          <a:spcPts val="0"/>
                        </a:spcAft>
                        <a:buNone/>
                      </a:pPr>
                      <a:r>
                        <a:rPr lang="en"/>
                        <a:t>PCB Board Manufacturing</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1</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$311</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4 days</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Antenna</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$358</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1-2 weeks</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Batteries</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2</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$45</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1-2 weeks</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1" name="Shape 161"/>
        <p:cNvGrpSpPr/>
        <p:nvPr/>
      </p:nvGrpSpPr>
      <p:grpSpPr>
        <a:xfrm>
          <a:off x="0" y="0"/>
          <a:ext cx="0" cy="0"/>
          <a:chOff x="0" y="0"/>
          <a:chExt cx="0" cy="0"/>
        </a:xfrm>
      </p:grpSpPr>
      <p:grpSp>
        <p:nvGrpSpPr>
          <p:cNvPr id="162" name="Google Shape;162;p29"/>
          <p:cNvGrpSpPr/>
          <p:nvPr/>
        </p:nvGrpSpPr>
        <p:grpSpPr>
          <a:xfrm rot="807924">
            <a:off x="1050918" y="2482998"/>
            <a:ext cx="509978" cy="662981"/>
            <a:chOff x="2550775" y="1259900"/>
            <a:chExt cx="1285200" cy="1968175"/>
          </a:xfrm>
        </p:grpSpPr>
        <p:sp>
          <p:nvSpPr>
            <p:cNvPr id="163" name="Google Shape;163;p29"/>
            <p:cNvSpPr/>
            <p:nvPr/>
          </p:nvSpPr>
          <p:spPr>
            <a:xfrm>
              <a:off x="2886625" y="2625975"/>
              <a:ext cx="613500" cy="602100"/>
            </a:xfrm>
            <a:prstGeom prst="cube">
              <a:avLst>
                <a:gd fmla="val 25000"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 name="Google Shape;164;p29"/>
            <p:cNvPicPr preferRelativeResize="0"/>
            <p:nvPr/>
          </p:nvPicPr>
          <p:blipFill rotWithShape="1">
            <a:blip r:embed="rId4">
              <a:alphaModFix/>
            </a:blip>
            <a:srcRect b="22088" l="0" r="0" t="0"/>
            <a:stretch/>
          </p:blipFill>
          <p:spPr>
            <a:xfrm>
              <a:off x="2550775" y="1259900"/>
              <a:ext cx="1285200" cy="1490250"/>
            </a:xfrm>
            <a:prstGeom prst="rect">
              <a:avLst/>
            </a:prstGeom>
            <a:noFill/>
            <a:ln>
              <a:noFill/>
            </a:ln>
          </p:spPr>
        </p:pic>
      </p:grpSp>
      <p:sp>
        <p:nvSpPr>
          <p:cNvPr id="165" name="Google Shape;165;p29"/>
          <p:cNvSpPr/>
          <p:nvPr/>
        </p:nvSpPr>
        <p:spPr>
          <a:xfrm>
            <a:off x="1190875" y="1109375"/>
            <a:ext cx="650425" cy="1323351"/>
          </a:xfrm>
          <a:custGeom>
            <a:rect b="b" l="l" r="r" t="t"/>
            <a:pathLst>
              <a:path extrusionOk="0" h="21657" w="23186">
                <a:moveTo>
                  <a:pt x="4056" y="21657"/>
                </a:moveTo>
                <a:cubicBezTo>
                  <a:pt x="2310" y="15839"/>
                  <a:pt x="-2266" y="8353"/>
                  <a:pt x="1529" y="3609"/>
                </a:cubicBezTo>
                <a:cubicBezTo>
                  <a:pt x="6101" y="-2106"/>
                  <a:pt x="16640" y="3273"/>
                  <a:pt x="23186" y="0"/>
                </a:cubicBezTo>
              </a:path>
            </a:pathLst>
          </a:custGeom>
          <a:noFill/>
          <a:ln cap="flat" cmpd="sng" w="19050">
            <a:solidFill>
              <a:srgbClr val="FF0000"/>
            </a:solidFill>
            <a:prstDash val="dot"/>
            <a:round/>
            <a:headEnd len="med" w="med" type="none"/>
            <a:tailEnd len="med" w="med" type="stealth"/>
          </a:ln>
        </p:spPr>
      </p:sp>
      <p:sp>
        <p:nvSpPr>
          <p:cNvPr id="166" name="Google Shape;166;p29"/>
          <p:cNvSpPr txBox="1"/>
          <p:nvPr/>
        </p:nvSpPr>
        <p:spPr>
          <a:xfrm>
            <a:off x="1364126" y="776100"/>
            <a:ext cx="650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latin typeface="Calibri"/>
                <a:ea typeface="Calibri"/>
                <a:cs typeface="Calibri"/>
                <a:sym typeface="Calibri"/>
              </a:rPr>
              <a:t>Satellite</a:t>
            </a:r>
            <a:endParaRPr b="1" sz="900">
              <a:solidFill>
                <a:schemeClr val="lt1"/>
              </a:solidFill>
              <a:latin typeface="Calibri"/>
              <a:ea typeface="Calibri"/>
              <a:cs typeface="Calibri"/>
              <a:sym typeface="Calibri"/>
            </a:endParaRPr>
          </a:p>
        </p:txBody>
      </p:sp>
      <p:sp>
        <p:nvSpPr>
          <p:cNvPr id="167" name="Google Shape;167;p29"/>
          <p:cNvSpPr/>
          <p:nvPr/>
        </p:nvSpPr>
        <p:spPr>
          <a:xfrm>
            <a:off x="1862125" y="711750"/>
            <a:ext cx="461100" cy="480000"/>
          </a:xfrm>
          <a:prstGeom prst="rect">
            <a:avLst/>
          </a:prstGeom>
          <a:noFill/>
          <a:ln cap="flat" cmpd="sng" w="1905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8" name="Google Shape;168;p29"/>
          <p:cNvGrpSpPr/>
          <p:nvPr/>
        </p:nvGrpSpPr>
        <p:grpSpPr>
          <a:xfrm>
            <a:off x="1883637" y="730650"/>
            <a:ext cx="461100" cy="461100"/>
            <a:chOff x="1978287" y="707100"/>
            <a:chExt cx="461100" cy="461100"/>
          </a:xfrm>
        </p:grpSpPr>
        <p:sp>
          <p:nvSpPr>
            <p:cNvPr id="169" name="Google Shape;169;p29"/>
            <p:cNvSpPr/>
            <p:nvPr/>
          </p:nvSpPr>
          <p:spPr>
            <a:xfrm rot="-2700000">
              <a:off x="2071164" y="749276"/>
              <a:ext cx="275347" cy="376746"/>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9"/>
            <p:cNvSpPr/>
            <p:nvPr/>
          </p:nvSpPr>
          <p:spPr>
            <a:xfrm rot="-7911450">
              <a:off x="2055202" y="919644"/>
              <a:ext cx="108350" cy="248813"/>
            </a:xfrm>
            <a:prstGeom prst="triangle">
              <a:avLst>
                <a:gd fmla="val 15849"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1" name="Google Shape;171;p29"/>
          <p:cNvSpPr/>
          <p:nvPr/>
        </p:nvSpPr>
        <p:spPr>
          <a:xfrm rot="-264634">
            <a:off x="2099408" y="1316164"/>
            <a:ext cx="231391" cy="2789991"/>
          </a:xfrm>
          <a:custGeom>
            <a:rect b="b" l="l" r="r" t="t"/>
            <a:pathLst>
              <a:path extrusionOk="0" h="83018" w="9256">
                <a:moveTo>
                  <a:pt x="4435" y="0"/>
                </a:moveTo>
                <a:cubicBezTo>
                  <a:pt x="3539" y="7165"/>
                  <a:pt x="-1287" y="14291"/>
                  <a:pt x="465" y="21296"/>
                </a:cubicBezTo>
                <a:cubicBezTo>
                  <a:pt x="1954" y="27249"/>
                  <a:pt x="9996" y="31464"/>
                  <a:pt x="9128" y="37538"/>
                </a:cubicBezTo>
                <a:cubicBezTo>
                  <a:pt x="8276" y="43504"/>
                  <a:pt x="-275" y="47934"/>
                  <a:pt x="1187" y="53781"/>
                </a:cubicBezTo>
                <a:cubicBezTo>
                  <a:pt x="2943" y="60804"/>
                  <a:pt x="10152" y="66828"/>
                  <a:pt x="9128" y="73994"/>
                </a:cubicBezTo>
                <a:cubicBezTo>
                  <a:pt x="8538" y="78122"/>
                  <a:pt x="2330" y="79288"/>
                  <a:pt x="465" y="83018"/>
                </a:cubicBezTo>
              </a:path>
            </a:pathLst>
          </a:custGeom>
          <a:noFill/>
          <a:ln cap="flat" cmpd="sng" w="19050">
            <a:solidFill>
              <a:srgbClr val="FF0000"/>
            </a:solidFill>
            <a:prstDash val="dot"/>
            <a:round/>
            <a:headEnd len="med" w="med" type="none"/>
            <a:tailEnd len="med" w="med" type="stealth"/>
          </a:ln>
        </p:spPr>
      </p:sp>
      <p:sp>
        <p:nvSpPr>
          <p:cNvPr id="172" name="Google Shape;172;p29"/>
          <p:cNvSpPr txBox="1"/>
          <p:nvPr/>
        </p:nvSpPr>
        <p:spPr>
          <a:xfrm>
            <a:off x="506638" y="4766425"/>
            <a:ext cx="650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chemeClr val="lt1"/>
                </a:solidFill>
                <a:latin typeface="Roboto"/>
                <a:ea typeface="Roboto"/>
                <a:cs typeface="Roboto"/>
                <a:sym typeface="Roboto"/>
              </a:rPr>
              <a:t>Ground Software</a:t>
            </a:r>
            <a:endParaRPr b="1" sz="800">
              <a:solidFill>
                <a:schemeClr val="lt1"/>
              </a:solidFill>
              <a:latin typeface="Roboto"/>
              <a:ea typeface="Roboto"/>
              <a:cs typeface="Roboto"/>
              <a:sym typeface="Roboto"/>
            </a:endParaRPr>
          </a:p>
        </p:txBody>
      </p:sp>
      <p:pic>
        <p:nvPicPr>
          <p:cNvPr id="173" name="Google Shape;173;p29"/>
          <p:cNvPicPr preferRelativeResize="0"/>
          <p:nvPr/>
        </p:nvPicPr>
        <p:blipFill>
          <a:blip r:embed="rId5">
            <a:alphaModFix/>
          </a:blip>
          <a:stretch>
            <a:fillRect/>
          </a:stretch>
        </p:blipFill>
        <p:spPr>
          <a:xfrm>
            <a:off x="638062" y="4454302"/>
            <a:ext cx="387574" cy="387574"/>
          </a:xfrm>
          <a:prstGeom prst="rect">
            <a:avLst/>
          </a:prstGeom>
          <a:noFill/>
          <a:ln>
            <a:noFill/>
          </a:ln>
        </p:spPr>
      </p:pic>
      <p:sp>
        <p:nvSpPr>
          <p:cNvPr id="174" name="Google Shape;174;p29"/>
          <p:cNvSpPr/>
          <p:nvPr/>
        </p:nvSpPr>
        <p:spPr>
          <a:xfrm rot="-145397">
            <a:off x="1962286" y="1257166"/>
            <a:ext cx="205242" cy="2846180"/>
          </a:xfrm>
          <a:custGeom>
            <a:rect b="b" l="l" r="r" t="t"/>
            <a:pathLst>
              <a:path extrusionOk="0" h="79409" w="4228">
                <a:moveTo>
                  <a:pt x="1896" y="79409"/>
                </a:moveTo>
                <a:cubicBezTo>
                  <a:pt x="-36" y="74572"/>
                  <a:pt x="3701" y="69097"/>
                  <a:pt x="3701" y="63888"/>
                </a:cubicBezTo>
                <a:cubicBezTo>
                  <a:pt x="3701" y="56486"/>
                  <a:pt x="-403" y="49171"/>
                  <a:pt x="814" y="41870"/>
                </a:cubicBezTo>
                <a:cubicBezTo>
                  <a:pt x="1377" y="38493"/>
                  <a:pt x="3390" y="35483"/>
                  <a:pt x="4062" y="32125"/>
                </a:cubicBezTo>
                <a:cubicBezTo>
                  <a:pt x="4726" y="28803"/>
                  <a:pt x="1732" y="25721"/>
                  <a:pt x="1175" y="22379"/>
                </a:cubicBezTo>
                <a:cubicBezTo>
                  <a:pt x="-53" y="15012"/>
                  <a:pt x="-1083" y="6680"/>
                  <a:pt x="2257" y="0"/>
                </a:cubicBezTo>
              </a:path>
            </a:pathLst>
          </a:custGeom>
          <a:noFill/>
          <a:ln cap="flat" cmpd="sng" w="19050">
            <a:solidFill>
              <a:schemeClr val="dk1"/>
            </a:solidFill>
            <a:prstDash val="dot"/>
            <a:round/>
            <a:headEnd len="med" w="med" type="none"/>
            <a:tailEnd len="med" w="med" type="stealth"/>
          </a:ln>
        </p:spPr>
      </p:sp>
      <p:sp>
        <p:nvSpPr>
          <p:cNvPr id="175" name="Google Shape;175;p29"/>
          <p:cNvSpPr/>
          <p:nvPr/>
        </p:nvSpPr>
        <p:spPr>
          <a:xfrm>
            <a:off x="1364125" y="1191751"/>
            <a:ext cx="548691" cy="1274498"/>
          </a:xfrm>
          <a:custGeom>
            <a:rect b="b" l="l" r="r" t="t"/>
            <a:pathLst>
              <a:path extrusionOk="0" h="11085" w="16965">
                <a:moveTo>
                  <a:pt x="16965" y="257"/>
                </a:moveTo>
                <a:cubicBezTo>
                  <a:pt x="12846" y="257"/>
                  <a:pt x="7988" y="-770"/>
                  <a:pt x="4693" y="1701"/>
                </a:cubicBezTo>
                <a:cubicBezTo>
                  <a:pt x="1895" y="3799"/>
                  <a:pt x="1566" y="7958"/>
                  <a:pt x="0" y="11085"/>
                </a:cubicBezTo>
              </a:path>
            </a:pathLst>
          </a:custGeom>
          <a:noFill/>
          <a:ln cap="flat" cmpd="sng" w="19050">
            <a:solidFill>
              <a:schemeClr val="dk1"/>
            </a:solidFill>
            <a:prstDash val="dot"/>
            <a:round/>
            <a:headEnd len="med" w="med" type="none"/>
            <a:tailEnd len="med" w="med" type="stealth"/>
          </a:ln>
        </p:spPr>
      </p:sp>
      <p:cxnSp>
        <p:nvCxnSpPr>
          <p:cNvPr id="176" name="Google Shape;176;p29"/>
          <p:cNvCxnSpPr/>
          <p:nvPr/>
        </p:nvCxnSpPr>
        <p:spPr>
          <a:xfrm flipH="1">
            <a:off x="2881100" y="368700"/>
            <a:ext cx="27600" cy="4712100"/>
          </a:xfrm>
          <a:prstGeom prst="straightConnector1">
            <a:avLst/>
          </a:prstGeom>
          <a:noFill/>
          <a:ln cap="flat" cmpd="sng" w="38100">
            <a:solidFill>
              <a:schemeClr val="lt1"/>
            </a:solidFill>
            <a:prstDash val="dash"/>
            <a:round/>
            <a:headEnd len="med" w="med" type="none"/>
            <a:tailEnd len="med" w="med" type="none"/>
          </a:ln>
        </p:spPr>
      </p:cxnSp>
      <p:pic>
        <p:nvPicPr>
          <p:cNvPr id="177" name="Google Shape;177;p29"/>
          <p:cNvPicPr preferRelativeResize="0"/>
          <p:nvPr/>
        </p:nvPicPr>
        <p:blipFill>
          <a:blip r:embed="rId6">
            <a:alphaModFix/>
          </a:blip>
          <a:stretch>
            <a:fillRect/>
          </a:stretch>
        </p:blipFill>
        <p:spPr>
          <a:xfrm>
            <a:off x="242975" y="245125"/>
            <a:ext cx="2125875" cy="564683"/>
          </a:xfrm>
          <a:prstGeom prst="rect">
            <a:avLst/>
          </a:prstGeom>
          <a:noFill/>
          <a:ln>
            <a:noFill/>
          </a:ln>
        </p:spPr>
      </p:pic>
      <p:sp>
        <p:nvSpPr>
          <p:cNvPr id="178" name="Google Shape;178;p29"/>
          <p:cNvSpPr/>
          <p:nvPr/>
        </p:nvSpPr>
        <p:spPr>
          <a:xfrm rot="4498291">
            <a:off x="1307373" y="4432602"/>
            <a:ext cx="231401" cy="837539"/>
          </a:xfrm>
          <a:custGeom>
            <a:rect b="b" l="l" r="r" t="t"/>
            <a:pathLst>
              <a:path extrusionOk="0" h="83018" w="9256">
                <a:moveTo>
                  <a:pt x="4435" y="0"/>
                </a:moveTo>
                <a:cubicBezTo>
                  <a:pt x="3539" y="7165"/>
                  <a:pt x="-1287" y="14291"/>
                  <a:pt x="465" y="21296"/>
                </a:cubicBezTo>
                <a:cubicBezTo>
                  <a:pt x="1954" y="27249"/>
                  <a:pt x="9996" y="31464"/>
                  <a:pt x="9128" y="37538"/>
                </a:cubicBezTo>
                <a:cubicBezTo>
                  <a:pt x="8276" y="43504"/>
                  <a:pt x="-275" y="47934"/>
                  <a:pt x="1187" y="53781"/>
                </a:cubicBezTo>
                <a:cubicBezTo>
                  <a:pt x="2943" y="60804"/>
                  <a:pt x="10152" y="66828"/>
                  <a:pt x="9128" y="73994"/>
                </a:cubicBezTo>
                <a:cubicBezTo>
                  <a:pt x="8538" y="78122"/>
                  <a:pt x="2330" y="79288"/>
                  <a:pt x="465" y="83018"/>
                </a:cubicBezTo>
              </a:path>
            </a:pathLst>
          </a:custGeom>
          <a:noFill/>
          <a:ln cap="flat" cmpd="sng" w="28575">
            <a:solidFill>
              <a:srgbClr val="FF0000"/>
            </a:solidFill>
            <a:prstDash val="dot"/>
            <a:round/>
            <a:headEnd len="med" w="med" type="none"/>
            <a:tailEnd len="med" w="med" type="stealth"/>
          </a:ln>
        </p:spPr>
      </p:sp>
      <p:sp>
        <p:nvSpPr>
          <p:cNvPr id="179" name="Google Shape;179;p29"/>
          <p:cNvSpPr/>
          <p:nvPr/>
        </p:nvSpPr>
        <p:spPr>
          <a:xfrm rot="4750619">
            <a:off x="1420493" y="4222208"/>
            <a:ext cx="133183" cy="790494"/>
          </a:xfrm>
          <a:custGeom>
            <a:rect b="b" l="l" r="r" t="t"/>
            <a:pathLst>
              <a:path extrusionOk="0" h="79409" w="4228">
                <a:moveTo>
                  <a:pt x="1896" y="79409"/>
                </a:moveTo>
                <a:cubicBezTo>
                  <a:pt x="-36" y="74572"/>
                  <a:pt x="3701" y="69097"/>
                  <a:pt x="3701" y="63888"/>
                </a:cubicBezTo>
                <a:cubicBezTo>
                  <a:pt x="3701" y="56486"/>
                  <a:pt x="-403" y="49171"/>
                  <a:pt x="814" y="41870"/>
                </a:cubicBezTo>
                <a:cubicBezTo>
                  <a:pt x="1377" y="38493"/>
                  <a:pt x="3390" y="35483"/>
                  <a:pt x="4062" y="32125"/>
                </a:cubicBezTo>
                <a:cubicBezTo>
                  <a:pt x="4726" y="28803"/>
                  <a:pt x="1732" y="25721"/>
                  <a:pt x="1175" y="22379"/>
                </a:cubicBezTo>
                <a:cubicBezTo>
                  <a:pt x="-53" y="15012"/>
                  <a:pt x="-1083" y="6680"/>
                  <a:pt x="2257" y="0"/>
                </a:cubicBezTo>
              </a:path>
            </a:pathLst>
          </a:custGeom>
          <a:noFill/>
          <a:ln cap="flat" cmpd="sng" w="28575">
            <a:solidFill>
              <a:schemeClr val="dk1"/>
            </a:solidFill>
            <a:prstDash val="dot"/>
            <a:round/>
            <a:headEnd len="med" w="med" type="none"/>
            <a:tailEnd len="med" w="med" type="stealth"/>
          </a:ln>
        </p:spPr>
      </p:sp>
      <p:pic>
        <p:nvPicPr>
          <p:cNvPr id="180" name="Google Shape;180;p29"/>
          <p:cNvPicPr preferRelativeResize="0"/>
          <p:nvPr/>
        </p:nvPicPr>
        <p:blipFill>
          <a:blip r:embed="rId7">
            <a:alphaModFix/>
          </a:blip>
          <a:stretch>
            <a:fillRect/>
          </a:stretch>
        </p:blipFill>
        <p:spPr>
          <a:xfrm flipH="1">
            <a:off x="1967711" y="4313738"/>
            <a:ext cx="481526" cy="582900"/>
          </a:xfrm>
          <a:prstGeom prst="rect">
            <a:avLst/>
          </a:prstGeom>
          <a:noFill/>
          <a:ln>
            <a:noFill/>
          </a:ln>
        </p:spPr>
      </p:pic>
      <p:sp>
        <p:nvSpPr>
          <p:cNvPr id="181" name="Google Shape;181;p29"/>
          <p:cNvSpPr txBox="1"/>
          <p:nvPr/>
        </p:nvSpPr>
        <p:spPr>
          <a:xfrm>
            <a:off x="1902225" y="4168775"/>
            <a:ext cx="686400" cy="800400"/>
          </a:xfrm>
          <a:prstGeom prst="rect">
            <a:avLst/>
          </a:prstGeom>
          <a:noFill/>
          <a:ln cap="flat" cmpd="sng" w="19050">
            <a:solidFill>
              <a:srgbClr val="98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rPr b="1" lang="en" sz="800">
                <a:solidFill>
                  <a:schemeClr val="lt1"/>
                </a:solidFill>
              </a:rPr>
              <a:t>Ground Station</a:t>
            </a:r>
            <a:endParaRPr b="1" sz="800">
              <a:solidFill>
                <a:schemeClr val="lt1"/>
              </a:solidFill>
            </a:endParaRPr>
          </a:p>
        </p:txBody>
      </p:sp>
      <p:grpSp>
        <p:nvGrpSpPr>
          <p:cNvPr id="182" name="Google Shape;182;p29"/>
          <p:cNvGrpSpPr/>
          <p:nvPr/>
        </p:nvGrpSpPr>
        <p:grpSpPr>
          <a:xfrm>
            <a:off x="3940543" y="1918162"/>
            <a:ext cx="231412" cy="246331"/>
            <a:chOff x="3582400" y="1430650"/>
            <a:chExt cx="650400" cy="703200"/>
          </a:xfrm>
        </p:grpSpPr>
        <p:sp>
          <p:nvSpPr>
            <p:cNvPr id="183" name="Google Shape;183;p29"/>
            <p:cNvSpPr/>
            <p:nvPr/>
          </p:nvSpPr>
          <p:spPr>
            <a:xfrm>
              <a:off x="3582400" y="1430650"/>
              <a:ext cx="650400" cy="663000"/>
            </a:xfrm>
            <a:prstGeom prst="arc">
              <a:avLst>
                <a:gd fmla="val 10922046" name="adj1"/>
                <a:gd fmla="val 0" name="adj2"/>
              </a:avLst>
            </a:prstGeom>
            <a:noFill/>
            <a:ln cap="flat" cmpd="sng" w="28575">
              <a:solidFill>
                <a:srgbClr val="9900FF"/>
              </a:solidFill>
              <a:prstDash val="solid"/>
              <a:round/>
              <a:headEnd len="sm" w="sm" type="none"/>
              <a:tailEnd len="sm" w="sm"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9"/>
            <p:cNvSpPr/>
            <p:nvPr/>
          </p:nvSpPr>
          <p:spPr>
            <a:xfrm rot="10800000">
              <a:off x="3582400" y="1470850"/>
              <a:ext cx="650400" cy="663000"/>
            </a:xfrm>
            <a:prstGeom prst="arc">
              <a:avLst>
                <a:gd fmla="val 10922046" name="adj1"/>
                <a:gd fmla="val 0" name="adj2"/>
              </a:avLst>
            </a:prstGeom>
            <a:noFill/>
            <a:ln cap="flat" cmpd="sng" w="28575">
              <a:solidFill>
                <a:srgbClr val="9900FF"/>
              </a:solidFill>
              <a:prstDash val="solid"/>
              <a:round/>
              <a:headEnd len="sm" w="sm" type="none"/>
              <a:tailEnd len="sm" w="sm"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 name="Google Shape;185;p29"/>
          <p:cNvSpPr txBox="1"/>
          <p:nvPr/>
        </p:nvSpPr>
        <p:spPr>
          <a:xfrm>
            <a:off x="4100493" y="2081550"/>
            <a:ext cx="830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9900FF"/>
                </a:solidFill>
                <a:latin typeface="Raleway"/>
                <a:ea typeface="Raleway"/>
                <a:cs typeface="Raleway"/>
                <a:sym typeface="Raleway"/>
              </a:rPr>
              <a:t>Closed loop feedback</a:t>
            </a:r>
            <a:endParaRPr b="1" sz="800">
              <a:solidFill>
                <a:srgbClr val="9900FF"/>
              </a:solidFill>
              <a:latin typeface="Raleway"/>
              <a:ea typeface="Raleway"/>
              <a:cs typeface="Raleway"/>
              <a:sym typeface="Raleway"/>
            </a:endParaRPr>
          </a:p>
        </p:txBody>
      </p:sp>
      <p:sp>
        <p:nvSpPr>
          <p:cNvPr id="186" name="Google Shape;186;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cxnSp>
        <p:nvCxnSpPr>
          <p:cNvPr id="187" name="Google Shape;187;p29"/>
          <p:cNvCxnSpPr/>
          <p:nvPr/>
        </p:nvCxnSpPr>
        <p:spPr>
          <a:xfrm flipH="1" rot="10800000">
            <a:off x="4092100" y="1425300"/>
            <a:ext cx="302700" cy="302700"/>
          </a:xfrm>
          <a:prstGeom prst="straightConnector1">
            <a:avLst/>
          </a:prstGeom>
          <a:noFill/>
          <a:ln cap="flat" cmpd="sng" w="19050">
            <a:solidFill>
              <a:srgbClr val="9900FF"/>
            </a:solidFill>
            <a:prstDash val="solid"/>
            <a:round/>
            <a:headEnd len="med" w="med" type="none"/>
            <a:tailEnd len="med" w="med" type="triangle"/>
          </a:ln>
        </p:spPr>
      </p:cxnSp>
      <p:cxnSp>
        <p:nvCxnSpPr>
          <p:cNvPr id="188" name="Google Shape;188;p29"/>
          <p:cNvCxnSpPr/>
          <p:nvPr/>
        </p:nvCxnSpPr>
        <p:spPr>
          <a:xfrm>
            <a:off x="4279925" y="2057450"/>
            <a:ext cx="399600" cy="300"/>
          </a:xfrm>
          <a:prstGeom prst="straightConnector1">
            <a:avLst/>
          </a:prstGeom>
          <a:noFill/>
          <a:ln cap="flat" cmpd="sng" w="19050">
            <a:solidFill>
              <a:srgbClr val="9900FF"/>
            </a:solidFill>
            <a:prstDash val="solid"/>
            <a:round/>
            <a:headEnd len="med" w="med" type="none"/>
            <a:tailEnd len="med" w="med" type="triangle"/>
          </a:ln>
        </p:spPr>
      </p:cxnSp>
      <p:cxnSp>
        <p:nvCxnSpPr>
          <p:cNvPr id="189" name="Google Shape;189;p29"/>
          <p:cNvCxnSpPr/>
          <p:nvPr/>
        </p:nvCxnSpPr>
        <p:spPr>
          <a:xfrm>
            <a:off x="4103350" y="2465550"/>
            <a:ext cx="280200" cy="266400"/>
          </a:xfrm>
          <a:prstGeom prst="straightConnector1">
            <a:avLst/>
          </a:prstGeom>
          <a:noFill/>
          <a:ln cap="flat" cmpd="sng" w="19050">
            <a:solidFill>
              <a:srgbClr val="9900FF"/>
            </a:solidFill>
            <a:prstDash val="solid"/>
            <a:round/>
            <a:headEnd len="med" w="med" type="none"/>
            <a:tailEnd len="med" w="med" type="triangle"/>
          </a:ln>
        </p:spPr>
      </p:cxnSp>
      <p:grpSp>
        <p:nvGrpSpPr>
          <p:cNvPr id="190" name="Google Shape;190;p29"/>
          <p:cNvGrpSpPr/>
          <p:nvPr/>
        </p:nvGrpSpPr>
        <p:grpSpPr>
          <a:xfrm rot="807924">
            <a:off x="4372405" y="852948"/>
            <a:ext cx="509978" cy="662981"/>
            <a:chOff x="2550775" y="1259900"/>
            <a:chExt cx="1285200" cy="1968175"/>
          </a:xfrm>
        </p:grpSpPr>
        <p:sp>
          <p:nvSpPr>
            <p:cNvPr id="191" name="Google Shape;191;p29"/>
            <p:cNvSpPr/>
            <p:nvPr/>
          </p:nvSpPr>
          <p:spPr>
            <a:xfrm>
              <a:off x="2886625" y="2625975"/>
              <a:ext cx="613500" cy="602100"/>
            </a:xfrm>
            <a:prstGeom prst="cube">
              <a:avLst>
                <a:gd fmla="val 25000"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2" name="Google Shape;192;p29"/>
            <p:cNvPicPr preferRelativeResize="0"/>
            <p:nvPr/>
          </p:nvPicPr>
          <p:blipFill rotWithShape="1">
            <a:blip r:embed="rId4">
              <a:alphaModFix/>
            </a:blip>
            <a:srcRect b="22088" l="0" r="0" t="0"/>
            <a:stretch/>
          </p:blipFill>
          <p:spPr>
            <a:xfrm>
              <a:off x="2550775" y="1259900"/>
              <a:ext cx="1285200" cy="1490250"/>
            </a:xfrm>
            <a:prstGeom prst="rect">
              <a:avLst/>
            </a:prstGeom>
            <a:noFill/>
            <a:ln>
              <a:noFill/>
            </a:ln>
          </p:spPr>
        </p:pic>
      </p:grpSp>
      <p:grpSp>
        <p:nvGrpSpPr>
          <p:cNvPr id="193" name="Google Shape;193;p29"/>
          <p:cNvGrpSpPr/>
          <p:nvPr/>
        </p:nvGrpSpPr>
        <p:grpSpPr>
          <a:xfrm rot="807924">
            <a:off x="4983968" y="1668148"/>
            <a:ext cx="509978" cy="662981"/>
            <a:chOff x="2550775" y="1259900"/>
            <a:chExt cx="1285200" cy="1968175"/>
          </a:xfrm>
        </p:grpSpPr>
        <p:sp>
          <p:nvSpPr>
            <p:cNvPr id="194" name="Google Shape;194;p29"/>
            <p:cNvSpPr/>
            <p:nvPr/>
          </p:nvSpPr>
          <p:spPr>
            <a:xfrm>
              <a:off x="2886625" y="2625975"/>
              <a:ext cx="613500" cy="602100"/>
            </a:xfrm>
            <a:prstGeom prst="cube">
              <a:avLst>
                <a:gd fmla="val 25000"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29"/>
            <p:cNvPicPr preferRelativeResize="0"/>
            <p:nvPr/>
          </p:nvPicPr>
          <p:blipFill rotWithShape="1">
            <a:blip r:embed="rId4">
              <a:alphaModFix/>
            </a:blip>
            <a:srcRect b="22088" l="0" r="0" t="0"/>
            <a:stretch/>
          </p:blipFill>
          <p:spPr>
            <a:xfrm>
              <a:off x="2550775" y="1259900"/>
              <a:ext cx="1285200" cy="1490250"/>
            </a:xfrm>
            <a:prstGeom prst="rect">
              <a:avLst/>
            </a:prstGeom>
            <a:noFill/>
            <a:ln>
              <a:noFill/>
            </a:ln>
          </p:spPr>
        </p:pic>
      </p:grpSp>
      <p:grpSp>
        <p:nvGrpSpPr>
          <p:cNvPr id="196" name="Google Shape;196;p29"/>
          <p:cNvGrpSpPr/>
          <p:nvPr/>
        </p:nvGrpSpPr>
        <p:grpSpPr>
          <a:xfrm rot="807924">
            <a:off x="4464955" y="2599273"/>
            <a:ext cx="509978" cy="662981"/>
            <a:chOff x="2550775" y="1259900"/>
            <a:chExt cx="1285200" cy="1968175"/>
          </a:xfrm>
        </p:grpSpPr>
        <p:sp>
          <p:nvSpPr>
            <p:cNvPr id="197" name="Google Shape;197;p29"/>
            <p:cNvSpPr/>
            <p:nvPr/>
          </p:nvSpPr>
          <p:spPr>
            <a:xfrm>
              <a:off x="2886625" y="2625975"/>
              <a:ext cx="613500" cy="602100"/>
            </a:xfrm>
            <a:prstGeom prst="cube">
              <a:avLst>
                <a:gd fmla="val 25000"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8" name="Google Shape;198;p29"/>
            <p:cNvPicPr preferRelativeResize="0"/>
            <p:nvPr/>
          </p:nvPicPr>
          <p:blipFill rotWithShape="1">
            <a:blip r:embed="rId4">
              <a:alphaModFix/>
            </a:blip>
            <a:srcRect b="22088" l="0" r="0" t="0"/>
            <a:stretch/>
          </p:blipFill>
          <p:spPr>
            <a:xfrm>
              <a:off x="2550775" y="1259900"/>
              <a:ext cx="1285200" cy="1490250"/>
            </a:xfrm>
            <a:prstGeom prst="rect">
              <a:avLst/>
            </a:prstGeom>
            <a:noFill/>
            <a:ln>
              <a:noFill/>
            </a:ln>
          </p:spPr>
        </p:pic>
      </p:grpSp>
      <p:sp>
        <p:nvSpPr>
          <p:cNvPr id="199" name="Google Shape;199;p29"/>
          <p:cNvSpPr/>
          <p:nvPr/>
        </p:nvSpPr>
        <p:spPr>
          <a:xfrm rot="-422492">
            <a:off x="3151438" y="1016679"/>
            <a:ext cx="226964" cy="1165122"/>
          </a:xfrm>
          <a:custGeom>
            <a:rect b="b" l="l" r="r" t="t"/>
            <a:pathLst>
              <a:path extrusionOk="0" h="21657" w="23186">
                <a:moveTo>
                  <a:pt x="4056" y="21657"/>
                </a:moveTo>
                <a:cubicBezTo>
                  <a:pt x="2310" y="15839"/>
                  <a:pt x="-2266" y="8353"/>
                  <a:pt x="1529" y="3609"/>
                </a:cubicBezTo>
                <a:cubicBezTo>
                  <a:pt x="6101" y="-2106"/>
                  <a:pt x="16640" y="3273"/>
                  <a:pt x="23186" y="0"/>
                </a:cubicBezTo>
              </a:path>
            </a:pathLst>
          </a:custGeom>
          <a:noFill/>
          <a:ln cap="flat" cmpd="sng" w="19050">
            <a:solidFill>
              <a:srgbClr val="FF0000"/>
            </a:solidFill>
            <a:prstDash val="dot"/>
            <a:round/>
            <a:headEnd len="med" w="med" type="none"/>
            <a:tailEnd len="med" w="med" type="stealth"/>
          </a:ln>
        </p:spPr>
      </p:sp>
      <p:sp>
        <p:nvSpPr>
          <p:cNvPr id="200" name="Google Shape;200;p29"/>
          <p:cNvSpPr txBox="1"/>
          <p:nvPr/>
        </p:nvSpPr>
        <p:spPr>
          <a:xfrm>
            <a:off x="3752676" y="728575"/>
            <a:ext cx="650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latin typeface="Calibri"/>
                <a:ea typeface="Calibri"/>
                <a:cs typeface="Calibri"/>
                <a:sym typeface="Calibri"/>
              </a:rPr>
              <a:t>Satellite</a:t>
            </a:r>
            <a:endParaRPr b="1" sz="900">
              <a:solidFill>
                <a:schemeClr val="lt1"/>
              </a:solidFill>
              <a:latin typeface="Calibri"/>
              <a:ea typeface="Calibri"/>
              <a:cs typeface="Calibri"/>
              <a:sym typeface="Calibri"/>
            </a:endParaRPr>
          </a:p>
        </p:txBody>
      </p:sp>
      <p:sp>
        <p:nvSpPr>
          <p:cNvPr id="201" name="Google Shape;201;p29"/>
          <p:cNvSpPr/>
          <p:nvPr/>
        </p:nvSpPr>
        <p:spPr>
          <a:xfrm>
            <a:off x="3295175" y="728575"/>
            <a:ext cx="461100" cy="480000"/>
          </a:xfrm>
          <a:prstGeom prst="rect">
            <a:avLst/>
          </a:prstGeom>
          <a:noFill/>
          <a:ln cap="flat" cmpd="sng" w="1905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2" name="Google Shape;202;p29"/>
          <p:cNvGrpSpPr/>
          <p:nvPr/>
        </p:nvGrpSpPr>
        <p:grpSpPr>
          <a:xfrm>
            <a:off x="3339987" y="738025"/>
            <a:ext cx="461100" cy="461100"/>
            <a:chOff x="1978287" y="707100"/>
            <a:chExt cx="461100" cy="461100"/>
          </a:xfrm>
        </p:grpSpPr>
        <p:sp>
          <p:nvSpPr>
            <p:cNvPr id="203" name="Google Shape;203;p29"/>
            <p:cNvSpPr/>
            <p:nvPr/>
          </p:nvSpPr>
          <p:spPr>
            <a:xfrm rot="-2700000">
              <a:off x="2071164" y="749276"/>
              <a:ext cx="275347" cy="376746"/>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9"/>
            <p:cNvSpPr/>
            <p:nvPr/>
          </p:nvSpPr>
          <p:spPr>
            <a:xfrm rot="-7911450">
              <a:off x="2055202" y="919644"/>
              <a:ext cx="108350" cy="248813"/>
            </a:xfrm>
            <a:prstGeom prst="triangle">
              <a:avLst>
                <a:gd fmla="val 15849"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5" name="Google Shape;205;p29"/>
          <p:cNvSpPr/>
          <p:nvPr/>
        </p:nvSpPr>
        <p:spPr>
          <a:xfrm rot="-1271630">
            <a:off x="3999882" y="1093202"/>
            <a:ext cx="231384" cy="3527197"/>
          </a:xfrm>
          <a:custGeom>
            <a:rect b="b" l="l" r="r" t="t"/>
            <a:pathLst>
              <a:path extrusionOk="0" h="83018" w="9256">
                <a:moveTo>
                  <a:pt x="4435" y="0"/>
                </a:moveTo>
                <a:cubicBezTo>
                  <a:pt x="3539" y="7165"/>
                  <a:pt x="-1287" y="14291"/>
                  <a:pt x="465" y="21296"/>
                </a:cubicBezTo>
                <a:cubicBezTo>
                  <a:pt x="1954" y="27249"/>
                  <a:pt x="9996" y="31464"/>
                  <a:pt x="9128" y="37538"/>
                </a:cubicBezTo>
                <a:cubicBezTo>
                  <a:pt x="8276" y="43504"/>
                  <a:pt x="-275" y="47934"/>
                  <a:pt x="1187" y="53781"/>
                </a:cubicBezTo>
                <a:cubicBezTo>
                  <a:pt x="2943" y="60804"/>
                  <a:pt x="10152" y="66828"/>
                  <a:pt x="9128" y="73994"/>
                </a:cubicBezTo>
                <a:cubicBezTo>
                  <a:pt x="8538" y="78122"/>
                  <a:pt x="2330" y="79288"/>
                  <a:pt x="465" y="83018"/>
                </a:cubicBezTo>
              </a:path>
            </a:pathLst>
          </a:custGeom>
          <a:noFill/>
          <a:ln cap="flat" cmpd="sng" w="19050">
            <a:solidFill>
              <a:srgbClr val="FF0000"/>
            </a:solidFill>
            <a:prstDash val="dot"/>
            <a:round/>
            <a:headEnd len="med" w="med" type="none"/>
            <a:tailEnd len="med" w="med" type="stealth"/>
          </a:ln>
        </p:spPr>
      </p:sp>
      <p:sp>
        <p:nvSpPr>
          <p:cNvPr id="206" name="Google Shape;206;p29"/>
          <p:cNvSpPr txBox="1"/>
          <p:nvPr/>
        </p:nvSpPr>
        <p:spPr>
          <a:xfrm>
            <a:off x="3021238" y="4766425"/>
            <a:ext cx="650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chemeClr val="lt1"/>
                </a:solidFill>
                <a:latin typeface="Roboto"/>
                <a:ea typeface="Roboto"/>
                <a:cs typeface="Roboto"/>
                <a:sym typeface="Roboto"/>
              </a:rPr>
              <a:t>Ground Software</a:t>
            </a:r>
            <a:endParaRPr b="1" sz="800">
              <a:solidFill>
                <a:schemeClr val="lt1"/>
              </a:solidFill>
              <a:latin typeface="Roboto"/>
              <a:ea typeface="Roboto"/>
              <a:cs typeface="Roboto"/>
              <a:sym typeface="Roboto"/>
            </a:endParaRPr>
          </a:p>
        </p:txBody>
      </p:sp>
      <p:pic>
        <p:nvPicPr>
          <p:cNvPr id="207" name="Google Shape;207;p29"/>
          <p:cNvPicPr preferRelativeResize="0"/>
          <p:nvPr/>
        </p:nvPicPr>
        <p:blipFill>
          <a:blip r:embed="rId5">
            <a:alphaModFix/>
          </a:blip>
          <a:stretch>
            <a:fillRect/>
          </a:stretch>
        </p:blipFill>
        <p:spPr>
          <a:xfrm>
            <a:off x="3152662" y="4454302"/>
            <a:ext cx="387574" cy="387574"/>
          </a:xfrm>
          <a:prstGeom prst="rect">
            <a:avLst/>
          </a:prstGeom>
          <a:noFill/>
          <a:ln>
            <a:noFill/>
          </a:ln>
        </p:spPr>
      </p:pic>
      <p:sp>
        <p:nvSpPr>
          <p:cNvPr id="208" name="Google Shape;208;p29"/>
          <p:cNvSpPr/>
          <p:nvPr/>
        </p:nvSpPr>
        <p:spPr>
          <a:xfrm rot="-1115783">
            <a:off x="3899061" y="1208599"/>
            <a:ext cx="205235" cy="3346035"/>
          </a:xfrm>
          <a:custGeom>
            <a:rect b="b" l="l" r="r" t="t"/>
            <a:pathLst>
              <a:path extrusionOk="0" h="79409" w="4228">
                <a:moveTo>
                  <a:pt x="1896" y="79409"/>
                </a:moveTo>
                <a:cubicBezTo>
                  <a:pt x="-36" y="74572"/>
                  <a:pt x="3701" y="69097"/>
                  <a:pt x="3701" y="63888"/>
                </a:cubicBezTo>
                <a:cubicBezTo>
                  <a:pt x="3701" y="56486"/>
                  <a:pt x="-403" y="49171"/>
                  <a:pt x="814" y="41870"/>
                </a:cubicBezTo>
                <a:cubicBezTo>
                  <a:pt x="1377" y="38493"/>
                  <a:pt x="3390" y="35483"/>
                  <a:pt x="4062" y="32125"/>
                </a:cubicBezTo>
                <a:cubicBezTo>
                  <a:pt x="4726" y="28803"/>
                  <a:pt x="1732" y="25721"/>
                  <a:pt x="1175" y="22379"/>
                </a:cubicBezTo>
                <a:cubicBezTo>
                  <a:pt x="-53" y="15012"/>
                  <a:pt x="-1083" y="6680"/>
                  <a:pt x="2257" y="0"/>
                </a:cubicBezTo>
              </a:path>
            </a:pathLst>
          </a:custGeom>
          <a:noFill/>
          <a:ln cap="flat" cmpd="sng" w="19050">
            <a:solidFill>
              <a:schemeClr val="dk1"/>
            </a:solidFill>
            <a:prstDash val="dot"/>
            <a:round/>
            <a:headEnd len="med" w="med" type="none"/>
            <a:tailEnd len="med" w="med" type="stealth"/>
          </a:ln>
        </p:spPr>
      </p:sp>
      <p:sp>
        <p:nvSpPr>
          <p:cNvPr id="209" name="Google Shape;209;p29"/>
          <p:cNvSpPr/>
          <p:nvPr/>
        </p:nvSpPr>
        <p:spPr>
          <a:xfrm rot="-274563">
            <a:off x="3313805" y="1186993"/>
            <a:ext cx="226994" cy="818352"/>
          </a:xfrm>
          <a:custGeom>
            <a:rect b="b" l="l" r="r" t="t"/>
            <a:pathLst>
              <a:path extrusionOk="0" h="11085" w="16965">
                <a:moveTo>
                  <a:pt x="16965" y="257"/>
                </a:moveTo>
                <a:cubicBezTo>
                  <a:pt x="12846" y="257"/>
                  <a:pt x="7988" y="-770"/>
                  <a:pt x="4693" y="1701"/>
                </a:cubicBezTo>
                <a:cubicBezTo>
                  <a:pt x="1895" y="3799"/>
                  <a:pt x="1566" y="7958"/>
                  <a:pt x="0" y="11085"/>
                </a:cubicBezTo>
              </a:path>
            </a:pathLst>
          </a:custGeom>
          <a:noFill/>
          <a:ln cap="flat" cmpd="sng" w="19050">
            <a:solidFill>
              <a:schemeClr val="dk1"/>
            </a:solidFill>
            <a:prstDash val="dot"/>
            <a:round/>
            <a:headEnd len="med" w="med" type="none"/>
            <a:tailEnd len="med" w="med" type="stealth"/>
          </a:ln>
        </p:spPr>
      </p:sp>
      <p:sp>
        <p:nvSpPr>
          <p:cNvPr id="210" name="Google Shape;210;p29"/>
          <p:cNvSpPr/>
          <p:nvPr/>
        </p:nvSpPr>
        <p:spPr>
          <a:xfrm rot="4498291">
            <a:off x="3939031" y="4270687"/>
            <a:ext cx="231401" cy="1068973"/>
          </a:xfrm>
          <a:custGeom>
            <a:rect b="b" l="l" r="r" t="t"/>
            <a:pathLst>
              <a:path extrusionOk="0" h="83018" w="9256">
                <a:moveTo>
                  <a:pt x="4435" y="0"/>
                </a:moveTo>
                <a:cubicBezTo>
                  <a:pt x="3539" y="7165"/>
                  <a:pt x="-1287" y="14291"/>
                  <a:pt x="465" y="21296"/>
                </a:cubicBezTo>
                <a:cubicBezTo>
                  <a:pt x="1954" y="27249"/>
                  <a:pt x="9996" y="31464"/>
                  <a:pt x="9128" y="37538"/>
                </a:cubicBezTo>
                <a:cubicBezTo>
                  <a:pt x="8276" y="43504"/>
                  <a:pt x="-275" y="47934"/>
                  <a:pt x="1187" y="53781"/>
                </a:cubicBezTo>
                <a:cubicBezTo>
                  <a:pt x="2943" y="60804"/>
                  <a:pt x="10152" y="66828"/>
                  <a:pt x="9128" y="73994"/>
                </a:cubicBezTo>
                <a:cubicBezTo>
                  <a:pt x="8538" y="78122"/>
                  <a:pt x="2330" y="79288"/>
                  <a:pt x="465" y="83018"/>
                </a:cubicBezTo>
              </a:path>
            </a:pathLst>
          </a:custGeom>
          <a:noFill/>
          <a:ln cap="flat" cmpd="sng" w="28575">
            <a:solidFill>
              <a:srgbClr val="FF0000"/>
            </a:solidFill>
            <a:prstDash val="dot"/>
            <a:round/>
            <a:headEnd len="med" w="med" type="none"/>
            <a:tailEnd len="med" w="med" type="stealth"/>
          </a:ln>
        </p:spPr>
      </p:sp>
      <p:sp>
        <p:nvSpPr>
          <p:cNvPr id="211" name="Google Shape;211;p29"/>
          <p:cNvSpPr/>
          <p:nvPr/>
        </p:nvSpPr>
        <p:spPr>
          <a:xfrm rot="4750619">
            <a:off x="3935093" y="4222208"/>
            <a:ext cx="133183" cy="790494"/>
          </a:xfrm>
          <a:custGeom>
            <a:rect b="b" l="l" r="r" t="t"/>
            <a:pathLst>
              <a:path extrusionOk="0" h="79409" w="4228">
                <a:moveTo>
                  <a:pt x="1896" y="79409"/>
                </a:moveTo>
                <a:cubicBezTo>
                  <a:pt x="-36" y="74572"/>
                  <a:pt x="3701" y="69097"/>
                  <a:pt x="3701" y="63888"/>
                </a:cubicBezTo>
                <a:cubicBezTo>
                  <a:pt x="3701" y="56486"/>
                  <a:pt x="-403" y="49171"/>
                  <a:pt x="814" y="41870"/>
                </a:cubicBezTo>
                <a:cubicBezTo>
                  <a:pt x="1377" y="38493"/>
                  <a:pt x="3390" y="35483"/>
                  <a:pt x="4062" y="32125"/>
                </a:cubicBezTo>
                <a:cubicBezTo>
                  <a:pt x="4726" y="28803"/>
                  <a:pt x="1732" y="25721"/>
                  <a:pt x="1175" y="22379"/>
                </a:cubicBezTo>
                <a:cubicBezTo>
                  <a:pt x="-53" y="15012"/>
                  <a:pt x="-1083" y="6680"/>
                  <a:pt x="2257" y="0"/>
                </a:cubicBezTo>
              </a:path>
            </a:pathLst>
          </a:custGeom>
          <a:noFill/>
          <a:ln cap="flat" cmpd="sng" w="28575">
            <a:solidFill>
              <a:schemeClr val="dk1"/>
            </a:solidFill>
            <a:prstDash val="dot"/>
            <a:round/>
            <a:headEnd len="med" w="med" type="none"/>
            <a:tailEnd len="med" w="med" type="stealth"/>
          </a:ln>
        </p:spPr>
      </p:sp>
      <p:grpSp>
        <p:nvGrpSpPr>
          <p:cNvPr id="212" name="Google Shape;212;p29"/>
          <p:cNvGrpSpPr/>
          <p:nvPr/>
        </p:nvGrpSpPr>
        <p:grpSpPr>
          <a:xfrm>
            <a:off x="4416825" y="4168775"/>
            <a:ext cx="686400" cy="800400"/>
            <a:chOff x="4416825" y="4168775"/>
            <a:chExt cx="686400" cy="800400"/>
          </a:xfrm>
        </p:grpSpPr>
        <p:pic>
          <p:nvPicPr>
            <p:cNvPr id="213" name="Google Shape;213;p29"/>
            <p:cNvPicPr preferRelativeResize="0"/>
            <p:nvPr/>
          </p:nvPicPr>
          <p:blipFill>
            <a:blip r:embed="rId7">
              <a:alphaModFix/>
            </a:blip>
            <a:stretch>
              <a:fillRect/>
            </a:stretch>
          </p:blipFill>
          <p:spPr>
            <a:xfrm flipH="1">
              <a:off x="4482311" y="4313738"/>
              <a:ext cx="481526" cy="582900"/>
            </a:xfrm>
            <a:prstGeom prst="rect">
              <a:avLst/>
            </a:prstGeom>
            <a:noFill/>
            <a:ln>
              <a:noFill/>
            </a:ln>
          </p:spPr>
        </p:pic>
        <p:sp>
          <p:nvSpPr>
            <p:cNvPr id="214" name="Google Shape;214;p29"/>
            <p:cNvSpPr txBox="1"/>
            <p:nvPr/>
          </p:nvSpPr>
          <p:spPr>
            <a:xfrm>
              <a:off x="4416825" y="4168775"/>
              <a:ext cx="686400" cy="800400"/>
            </a:xfrm>
            <a:prstGeom prst="rect">
              <a:avLst/>
            </a:prstGeom>
            <a:noFill/>
            <a:ln cap="flat" cmpd="sng" w="19050">
              <a:solidFill>
                <a:srgbClr val="98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rPr b="1" lang="en" sz="800">
                  <a:solidFill>
                    <a:schemeClr val="lt1"/>
                  </a:solidFill>
                </a:rPr>
                <a:t>Ground Station</a:t>
              </a:r>
              <a:endParaRPr b="1" sz="800">
                <a:solidFill>
                  <a:schemeClr val="lt1"/>
                </a:solidFill>
              </a:endParaRPr>
            </a:p>
          </p:txBody>
        </p:sp>
      </p:grpSp>
      <p:grpSp>
        <p:nvGrpSpPr>
          <p:cNvPr id="215" name="Google Shape;215;p29"/>
          <p:cNvGrpSpPr/>
          <p:nvPr/>
        </p:nvGrpSpPr>
        <p:grpSpPr>
          <a:xfrm rot="807924">
            <a:off x="3178430" y="2063373"/>
            <a:ext cx="509978" cy="662981"/>
            <a:chOff x="2550775" y="1259900"/>
            <a:chExt cx="1285200" cy="1968175"/>
          </a:xfrm>
        </p:grpSpPr>
        <p:sp>
          <p:nvSpPr>
            <p:cNvPr id="216" name="Google Shape;216;p29"/>
            <p:cNvSpPr/>
            <p:nvPr/>
          </p:nvSpPr>
          <p:spPr>
            <a:xfrm>
              <a:off x="2886625" y="2625975"/>
              <a:ext cx="613500" cy="602100"/>
            </a:xfrm>
            <a:prstGeom prst="cube">
              <a:avLst>
                <a:gd fmla="val 25000"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7" name="Google Shape;217;p29"/>
            <p:cNvPicPr preferRelativeResize="0"/>
            <p:nvPr/>
          </p:nvPicPr>
          <p:blipFill rotWithShape="1">
            <a:blip r:embed="rId4">
              <a:alphaModFix/>
            </a:blip>
            <a:srcRect b="22088" l="0" r="0" t="0"/>
            <a:stretch/>
          </p:blipFill>
          <p:spPr>
            <a:xfrm>
              <a:off x="2550775" y="1259900"/>
              <a:ext cx="1285200" cy="1490250"/>
            </a:xfrm>
            <a:prstGeom prst="rect">
              <a:avLst/>
            </a:prstGeom>
            <a:noFill/>
            <a:ln>
              <a:noFill/>
            </a:ln>
          </p:spPr>
        </p:pic>
      </p:grpSp>
      <p:sp>
        <p:nvSpPr>
          <p:cNvPr id="218" name="Google Shape;218;p29"/>
          <p:cNvSpPr txBox="1"/>
          <p:nvPr/>
        </p:nvSpPr>
        <p:spPr>
          <a:xfrm>
            <a:off x="4810263" y="780150"/>
            <a:ext cx="750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latin typeface="Calibri"/>
                <a:ea typeface="Calibri"/>
                <a:cs typeface="Calibri"/>
                <a:sym typeface="Calibri"/>
              </a:rPr>
              <a:t>Positive Vertical Rate </a:t>
            </a:r>
            <a:endParaRPr b="1" sz="1200">
              <a:solidFill>
                <a:srgbClr val="000000"/>
              </a:solidFill>
              <a:latin typeface="Calibri"/>
              <a:ea typeface="Calibri"/>
              <a:cs typeface="Calibri"/>
              <a:sym typeface="Calibri"/>
            </a:endParaRPr>
          </a:p>
        </p:txBody>
      </p:sp>
      <p:sp>
        <p:nvSpPr>
          <p:cNvPr id="219" name="Google Shape;219;p29"/>
          <p:cNvSpPr txBox="1"/>
          <p:nvPr/>
        </p:nvSpPr>
        <p:spPr>
          <a:xfrm>
            <a:off x="4938500" y="2658850"/>
            <a:ext cx="750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latin typeface="Calibri"/>
                <a:ea typeface="Calibri"/>
                <a:cs typeface="Calibri"/>
                <a:sym typeface="Calibri"/>
              </a:rPr>
              <a:t>Negative Vertical Rate</a:t>
            </a:r>
            <a:endParaRPr b="1" sz="1200">
              <a:solidFill>
                <a:srgbClr val="000000"/>
              </a:solidFill>
              <a:latin typeface="Calibri"/>
              <a:ea typeface="Calibri"/>
              <a:cs typeface="Calibri"/>
              <a:sym typeface="Calibri"/>
            </a:endParaRPr>
          </a:p>
        </p:txBody>
      </p:sp>
      <p:sp>
        <p:nvSpPr>
          <p:cNvPr id="220" name="Google Shape;220;p29"/>
          <p:cNvSpPr txBox="1"/>
          <p:nvPr/>
        </p:nvSpPr>
        <p:spPr>
          <a:xfrm>
            <a:off x="5365138" y="1789350"/>
            <a:ext cx="750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latin typeface="Calibri"/>
                <a:ea typeface="Calibri"/>
                <a:cs typeface="Calibri"/>
                <a:sym typeface="Calibri"/>
              </a:rPr>
              <a:t>Vertical </a:t>
            </a:r>
            <a:endParaRPr b="1" sz="1200">
              <a:solidFill>
                <a:srgbClr val="000000"/>
              </a:solidFill>
              <a:latin typeface="Calibri"/>
              <a:ea typeface="Calibri"/>
              <a:cs typeface="Calibri"/>
              <a:sym typeface="Calibri"/>
            </a:endParaRPr>
          </a:p>
          <a:p>
            <a:pPr indent="0" lvl="0" marL="0" rtl="0" algn="l">
              <a:spcBef>
                <a:spcPts val="0"/>
              </a:spcBef>
              <a:spcAft>
                <a:spcPts val="0"/>
              </a:spcAft>
              <a:buNone/>
            </a:pPr>
            <a:r>
              <a:rPr b="1" lang="en" sz="1200">
                <a:solidFill>
                  <a:srgbClr val="000000"/>
                </a:solidFill>
                <a:latin typeface="Calibri"/>
                <a:ea typeface="Calibri"/>
                <a:cs typeface="Calibri"/>
                <a:sym typeface="Calibri"/>
              </a:rPr>
              <a:t>Hover</a:t>
            </a:r>
            <a:endParaRPr b="1" sz="1200">
              <a:solidFill>
                <a:srgbClr val="000000"/>
              </a:solidFill>
              <a:latin typeface="Calibri"/>
              <a:ea typeface="Calibri"/>
              <a:cs typeface="Calibri"/>
              <a:sym typeface="Calibri"/>
            </a:endParaRPr>
          </a:p>
        </p:txBody>
      </p:sp>
      <p:sp>
        <p:nvSpPr>
          <p:cNvPr id="221" name="Google Shape;221;p29"/>
          <p:cNvSpPr txBox="1"/>
          <p:nvPr/>
        </p:nvSpPr>
        <p:spPr>
          <a:xfrm>
            <a:off x="5236900" y="1300238"/>
            <a:ext cx="461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rgbClr val="000000"/>
                </a:solidFill>
                <a:latin typeface="Calibri"/>
                <a:ea typeface="Calibri"/>
                <a:cs typeface="Calibri"/>
                <a:sym typeface="Calibri"/>
              </a:rPr>
              <a:t>OR</a:t>
            </a:r>
            <a:endParaRPr b="1" sz="1200" u="sng">
              <a:solidFill>
                <a:srgbClr val="000000"/>
              </a:solidFill>
              <a:latin typeface="Calibri"/>
              <a:ea typeface="Calibri"/>
              <a:cs typeface="Calibri"/>
              <a:sym typeface="Calibri"/>
            </a:endParaRPr>
          </a:p>
        </p:txBody>
      </p:sp>
      <p:sp>
        <p:nvSpPr>
          <p:cNvPr id="222" name="Google Shape;222;p29"/>
          <p:cNvSpPr txBox="1"/>
          <p:nvPr/>
        </p:nvSpPr>
        <p:spPr>
          <a:xfrm>
            <a:off x="5160700" y="2367038"/>
            <a:ext cx="461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rgbClr val="000000"/>
                </a:solidFill>
                <a:latin typeface="Calibri"/>
                <a:ea typeface="Calibri"/>
                <a:cs typeface="Calibri"/>
                <a:sym typeface="Calibri"/>
              </a:rPr>
              <a:t>OR</a:t>
            </a:r>
            <a:endParaRPr b="1" sz="1200" u="sng">
              <a:solidFill>
                <a:srgbClr val="000000"/>
              </a:solidFill>
              <a:latin typeface="Calibri"/>
              <a:ea typeface="Calibri"/>
              <a:cs typeface="Calibri"/>
              <a:sym typeface="Calibri"/>
            </a:endParaRPr>
          </a:p>
        </p:txBody>
      </p:sp>
      <p:pic>
        <p:nvPicPr>
          <p:cNvPr id="223" name="Google Shape;223;p29"/>
          <p:cNvPicPr preferRelativeResize="0"/>
          <p:nvPr/>
        </p:nvPicPr>
        <p:blipFill>
          <a:blip r:embed="rId8">
            <a:alphaModFix/>
          </a:blip>
          <a:stretch>
            <a:fillRect/>
          </a:stretch>
        </p:blipFill>
        <p:spPr>
          <a:xfrm>
            <a:off x="3447875" y="321550"/>
            <a:ext cx="2125875" cy="554100"/>
          </a:xfrm>
          <a:prstGeom prst="rect">
            <a:avLst/>
          </a:prstGeom>
          <a:noFill/>
          <a:ln>
            <a:noFill/>
          </a:ln>
        </p:spPr>
      </p:pic>
      <p:cxnSp>
        <p:nvCxnSpPr>
          <p:cNvPr id="224" name="Google Shape;224;p29"/>
          <p:cNvCxnSpPr/>
          <p:nvPr/>
        </p:nvCxnSpPr>
        <p:spPr>
          <a:xfrm>
            <a:off x="6123850" y="327750"/>
            <a:ext cx="0" cy="4809600"/>
          </a:xfrm>
          <a:prstGeom prst="straightConnector1">
            <a:avLst/>
          </a:prstGeom>
          <a:noFill/>
          <a:ln cap="flat" cmpd="sng" w="38100">
            <a:solidFill>
              <a:srgbClr val="FFFFFF"/>
            </a:solidFill>
            <a:prstDash val="dash"/>
            <a:round/>
            <a:headEnd len="med" w="med" type="none"/>
            <a:tailEnd len="med" w="med" type="none"/>
          </a:ln>
        </p:spPr>
      </p:cxnSp>
      <p:cxnSp>
        <p:nvCxnSpPr>
          <p:cNvPr id="225" name="Google Shape;225;p29"/>
          <p:cNvCxnSpPr/>
          <p:nvPr/>
        </p:nvCxnSpPr>
        <p:spPr>
          <a:xfrm flipH="1" rot="10800000">
            <a:off x="16375" y="321975"/>
            <a:ext cx="9103200" cy="24600"/>
          </a:xfrm>
          <a:prstGeom prst="straightConnector1">
            <a:avLst/>
          </a:prstGeom>
          <a:noFill/>
          <a:ln cap="flat" cmpd="sng" w="19050">
            <a:solidFill>
              <a:schemeClr val="lt1"/>
            </a:solidFill>
            <a:prstDash val="solid"/>
            <a:round/>
            <a:headEnd len="med" w="med" type="none"/>
            <a:tailEnd len="med" w="med" type="none"/>
          </a:ln>
        </p:spPr>
      </p:cxnSp>
      <p:pic>
        <p:nvPicPr>
          <p:cNvPr id="226" name="Google Shape;226;p29"/>
          <p:cNvPicPr preferRelativeResize="0"/>
          <p:nvPr/>
        </p:nvPicPr>
        <p:blipFill>
          <a:blip r:embed="rId9">
            <a:alphaModFix/>
          </a:blip>
          <a:stretch>
            <a:fillRect/>
          </a:stretch>
        </p:blipFill>
        <p:spPr>
          <a:xfrm>
            <a:off x="6625725" y="268675"/>
            <a:ext cx="2125844" cy="582900"/>
          </a:xfrm>
          <a:prstGeom prst="rect">
            <a:avLst/>
          </a:prstGeom>
          <a:noFill/>
          <a:ln>
            <a:noFill/>
          </a:ln>
        </p:spPr>
      </p:pic>
      <p:grpSp>
        <p:nvGrpSpPr>
          <p:cNvPr id="227" name="Google Shape;227;p29"/>
          <p:cNvGrpSpPr/>
          <p:nvPr/>
        </p:nvGrpSpPr>
        <p:grpSpPr>
          <a:xfrm>
            <a:off x="8428118" y="1566212"/>
            <a:ext cx="231412" cy="246331"/>
            <a:chOff x="3582400" y="1430650"/>
            <a:chExt cx="650400" cy="703200"/>
          </a:xfrm>
        </p:grpSpPr>
        <p:sp>
          <p:nvSpPr>
            <p:cNvPr id="228" name="Google Shape;228;p29"/>
            <p:cNvSpPr/>
            <p:nvPr/>
          </p:nvSpPr>
          <p:spPr>
            <a:xfrm>
              <a:off x="3582400" y="1430650"/>
              <a:ext cx="650400" cy="663000"/>
            </a:xfrm>
            <a:prstGeom prst="arc">
              <a:avLst>
                <a:gd fmla="val 10922046" name="adj1"/>
                <a:gd fmla="val 0" name="adj2"/>
              </a:avLst>
            </a:prstGeom>
            <a:noFill/>
            <a:ln cap="flat" cmpd="sng" w="28575">
              <a:solidFill>
                <a:srgbClr val="9900FF"/>
              </a:solidFill>
              <a:prstDash val="solid"/>
              <a:round/>
              <a:headEnd len="sm" w="sm" type="none"/>
              <a:tailEnd len="sm" w="sm"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9"/>
            <p:cNvSpPr/>
            <p:nvPr/>
          </p:nvSpPr>
          <p:spPr>
            <a:xfrm rot="10800000">
              <a:off x="3582400" y="1470850"/>
              <a:ext cx="650400" cy="663000"/>
            </a:xfrm>
            <a:prstGeom prst="arc">
              <a:avLst>
                <a:gd fmla="val 10922046" name="adj1"/>
                <a:gd fmla="val 0" name="adj2"/>
              </a:avLst>
            </a:prstGeom>
            <a:noFill/>
            <a:ln cap="flat" cmpd="sng" w="28575">
              <a:solidFill>
                <a:srgbClr val="9900FF"/>
              </a:solidFill>
              <a:prstDash val="solid"/>
              <a:round/>
              <a:headEnd len="sm" w="sm" type="none"/>
              <a:tailEnd len="sm" w="sm"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0" name="Google Shape;230;p29"/>
          <p:cNvSpPr txBox="1"/>
          <p:nvPr/>
        </p:nvSpPr>
        <p:spPr>
          <a:xfrm>
            <a:off x="7181676" y="728575"/>
            <a:ext cx="650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latin typeface="Calibri"/>
                <a:ea typeface="Calibri"/>
                <a:cs typeface="Calibri"/>
                <a:sym typeface="Calibri"/>
              </a:rPr>
              <a:t>Satellite</a:t>
            </a:r>
            <a:endParaRPr b="1" sz="900">
              <a:solidFill>
                <a:schemeClr val="lt1"/>
              </a:solidFill>
              <a:latin typeface="Calibri"/>
              <a:ea typeface="Calibri"/>
              <a:cs typeface="Calibri"/>
              <a:sym typeface="Calibri"/>
            </a:endParaRPr>
          </a:p>
        </p:txBody>
      </p:sp>
      <p:sp>
        <p:nvSpPr>
          <p:cNvPr id="231" name="Google Shape;231;p29"/>
          <p:cNvSpPr/>
          <p:nvPr/>
        </p:nvSpPr>
        <p:spPr>
          <a:xfrm>
            <a:off x="6724175" y="728575"/>
            <a:ext cx="461100" cy="480000"/>
          </a:xfrm>
          <a:prstGeom prst="rect">
            <a:avLst/>
          </a:prstGeom>
          <a:noFill/>
          <a:ln cap="flat" cmpd="sng" w="1905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2" name="Google Shape;232;p29"/>
          <p:cNvGrpSpPr/>
          <p:nvPr/>
        </p:nvGrpSpPr>
        <p:grpSpPr>
          <a:xfrm>
            <a:off x="6768987" y="738025"/>
            <a:ext cx="461100" cy="461100"/>
            <a:chOff x="1978287" y="707100"/>
            <a:chExt cx="461100" cy="461100"/>
          </a:xfrm>
        </p:grpSpPr>
        <p:sp>
          <p:nvSpPr>
            <p:cNvPr id="233" name="Google Shape;233;p29"/>
            <p:cNvSpPr/>
            <p:nvPr/>
          </p:nvSpPr>
          <p:spPr>
            <a:xfrm rot="-2700000">
              <a:off x="2071164" y="749276"/>
              <a:ext cx="275347" cy="376746"/>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9"/>
            <p:cNvSpPr/>
            <p:nvPr/>
          </p:nvSpPr>
          <p:spPr>
            <a:xfrm rot="-7911450">
              <a:off x="2055202" y="919644"/>
              <a:ext cx="108350" cy="248813"/>
            </a:xfrm>
            <a:prstGeom prst="triangle">
              <a:avLst>
                <a:gd fmla="val 15849"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5" name="Google Shape;235;p29"/>
          <p:cNvSpPr txBox="1"/>
          <p:nvPr/>
        </p:nvSpPr>
        <p:spPr>
          <a:xfrm>
            <a:off x="6221638" y="4766425"/>
            <a:ext cx="650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chemeClr val="lt1"/>
                </a:solidFill>
                <a:latin typeface="Roboto"/>
                <a:ea typeface="Roboto"/>
                <a:cs typeface="Roboto"/>
                <a:sym typeface="Roboto"/>
              </a:rPr>
              <a:t>Ground Software</a:t>
            </a:r>
            <a:endParaRPr b="1" sz="800">
              <a:solidFill>
                <a:schemeClr val="lt1"/>
              </a:solidFill>
              <a:latin typeface="Roboto"/>
              <a:ea typeface="Roboto"/>
              <a:cs typeface="Roboto"/>
              <a:sym typeface="Roboto"/>
            </a:endParaRPr>
          </a:p>
        </p:txBody>
      </p:sp>
      <p:pic>
        <p:nvPicPr>
          <p:cNvPr id="236" name="Google Shape;236;p29"/>
          <p:cNvPicPr preferRelativeResize="0"/>
          <p:nvPr/>
        </p:nvPicPr>
        <p:blipFill>
          <a:blip r:embed="rId5">
            <a:alphaModFix/>
          </a:blip>
          <a:stretch>
            <a:fillRect/>
          </a:stretch>
        </p:blipFill>
        <p:spPr>
          <a:xfrm>
            <a:off x="6353062" y="4454302"/>
            <a:ext cx="387574" cy="387574"/>
          </a:xfrm>
          <a:prstGeom prst="rect">
            <a:avLst/>
          </a:prstGeom>
          <a:noFill/>
          <a:ln>
            <a:noFill/>
          </a:ln>
        </p:spPr>
      </p:pic>
      <p:grpSp>
        <p:nvGrpSpPr>
          <p:cNvPr id="237" name="Google Shape;237;p29"/>
          <p:cNvGrpSpPr/>
          <p:nvPr/>
        </p:nvGrpSpPr>
        <p:grpSpPr>
          <a:xfrm>
            <a:off x="7388625" y="4321175"/>
            <a:ext cx="686400" cy="800400"/>
            <a:chOff x="7845825" y="4168775"/>
            <a:chExt cx="686400" cy="800400"/>
          </a:xfrm>
        </p:grpSpPr>
        <p:pic>
          <p:nvPicPr>
            <p:cNvPr id="238" name="Google Shape;238;p29"/>
            <p:cNvPicPr preferRelativeResize="0"/>
            <p:nvPr/>
          </p:nvPicPr>
          <p:blipFill>
            <a:blip r:embed="rId7">
              <a:alphaModFix/>
            </a:blip>
            <a:stretch>
              <a:fillRect/>
            </a:stretch>
          </p:blipFill>
          <p:spPr>
            <a:xfrm flipH="1">
              <a:off x="7911311" y="4313738"/>
              <a:ext cx="481526" cy="582900"/>
            </a:xfrm>
            <a:prstGeom prst="rect">
              <a:avLst/>
            </a:prstGeom>
            <a:noFill/>
            <a:ln>
              <a:noFill/>
            </a:ln>
          </p:spPr>
        </p:pic>
        <p:sp>
          <p:nvSpPr>
            <p:cNvPr id="239" name="Google Shape;239;p29"/>
            <p:cNvSpPr txBox="1"/>
            <p:nvPr/>
          </p:nvSpPr>
          <p:spPr>
            <a:xfrm>
              <a:off x="7845825" y="4168775"/>
              <a:ext cx="686400" cy="800400"/>
            </a:xfrm>
            <a:prstGeom prst="rect">
              <a:avLst/>
            </a:prstGeom>
            <a:noFill/>
            <a:ln cap="flat" cmpd="sng" w="19050">
              <a:solidFill>
                <a:srgbClr val="98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rPr b="1" lang="en" sz="800">
                  <a:solidFill>
                    <a:schemeClr val="lt1"/>
                  </a:solidFill>
                </a:rPr>
                <a:t>Ground Station</a:t>
              </a:r>
              <a:endParaRPr b="1" sz="800">
                <a:solidFill>
                  <a:schemeClr val="lt1"/>
                </a:solidFill>
              </a:endParaRPr>
            </a:p>
          </p:txBody>
        </p:sp>
      </p:grpSp>
      <p:grpSp>
        <p:nvGrpSpPr>
          <p:cNvPr id="240" name="Google Shape;240;p29"/>
          <p:cNvGrpSpPr/>
          <p:nvPr/>
        </p:nvGrpSpPr>
        <p:grpSpPr>
          <a:xfrm rot="807924">
            <a:off x="7902230" y="1245148"/>
            <a:ext cx="509978" cy="662981"/>
            <a:chOff x="2550775" y="1259900"/>
            <a:chExt cx="1285200" cy="1968175"/>
          </a:xfrm>
        </p:grpSpPr>
        <p:sp>
          <p:nvSpPr>
            <p:cNvPr id="241" name="Google Shape;241;p29"/>
            <p:cNvSpPr/>
            <p:nvPr/>
          </p:nvSpPr>
          <p:spPr>
            <a:xfrm>
              <a:off x="2886625" y="2625975"/>
              <a:ext cx="613500" cy="602100"/>
            </a:xfrm>
            <a:prstGeom prst="cube">
              <a:avLst>
                <a:gd fmla="val 25000"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2" name="Google Shape;242;p29"/>
            <p:cNvPicPr preferRelativeResize="0"/>
            <p:nvPr/>
          </p:nvPicPr>
          <p:blipFill rotWithShape="1">
            <a:blip r:embed="rId4">
              <a:alphaModFix/>
            </a:blip>
            <a:srcRect b="22088" l="0" r="0" t="0"/>
            <a:stretch/>
          </p:blipFill>
          <p:spPr>
            <a:xfrm>
              <a:off x="2550775" y="1259900"/>
              <a:ext cx="1285200" cy="1490250"/>
            </a:xfrm>
            <a:prstGeom prst="rect">
              <a:avLst/>
            </a:prstGeom>
            <a:noFill/>
            <a:ln>
              <a:noFill/>
            </a:ln>
          </p:spPr>
        </p:pic>
      </p:grpSp>
      <p:grpSp>
        <p:nvGrpSpPr>
          <p:cNvPr id="243" name="Google Shape;243;p29"/>
          <p:cNvGrpSpPr/>
          <p:nvPr/>
        </p:nvGrpSpPr>
        <p:grpSpPr>
          <a:xfrm>
            <a:off x="7718609" y="2806694"/>
            <a:ext cx="579605" cy="763457"/>
            <a:chOff x="3664150" y="98851"/>
            <a:chExt cx="1815804" cy="2039149"/>
          </a:xfrm>
        </p:grpSpPr>
        <p:sp>
          <p:nvSpPr>
            <p:cNvPr id="244" name="Google Shape;244;p29"/>
            <p:cNvSpPr/>
            <p:nvPr/>
          </p:nvSpPr>
          <p:spPr>
            <a:xfrm>
              <a:off x="4217350" y="1535900"/>
              <a:ext cx="613500" cy="602100"/>
            </a:xfrm>
            <a:prstGeom prst="cube">
              <a:avLst>
                <a:gd fmla="val 25000" name="adj"/>
              </a:avLst>
            </a:prstGeom>
            <a:solidFill>
              <a:srgbClr val="434343"/>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5" name="Google Shape;245;p29"/>
            <p:cNvCxnSpPr/>
            <p:nvPr/>
          </p:nvCxnSpPr>
          <p:spPr>
            <a:xfrm flipH="1">
              <a:off x="4523938" y="976650"/>
              <a:ext cx="300" cy="651000"/>
            </a:xfrm>
            <a:prstGeom prst="straightConnector1">
              <a:avLst/>
            </a:prstGeom>
            <a:noFill/>
            <a:ln cap="flat" cmpd="sng" w="9525">
              <a:solidFill>
                <a:srgbClr val="000000"/>
              </a:solidFill>
              <a:prstDash val="solid"/>
              <a:round/>
              <a:headEnd len="med" w="med" type="none"/>
              <a:tailEnd len="med" w="med" type="none"/>
            </a:ln>
          </p:spPr>
        </p:cxnSp>
        <p:sp>
          <p:nvSpPr>
            <p:cNvPr id="246" name="Google Shape;246;p29"/>
            <p:cNvSpPr/>
            <p:nvPr/>
          </p:nvSpPr>
          <p:spPr>
            <a:xfrm>
              <a:off x="3664150" y="98851"/>
              <a:ext cx="1815804" cy="1161054"/>
            </a:xfrm>
            <a:prstGeom prst="irregularSeal2">
              <a:avLst/>
            </a:prstGeom>
            <a:solidFill>
              <a:srgbClr val="FFD9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9"/>
            <p:cNvSpPr/>
            <p:nvPr/>
          </p:nvSpPr>
          <p:spPr>
            <a:xfrm>
              <a:off x="3807900" y="170924"/>
              <a:ext cx="1528200" cy="1169316"/>
            </a:xfrm>
            <a:prstGeom prst="irregularSeal1">
              <a:avLst/>
            </a:prstGeom>
            <a:solidFill>
              <a:srgbClr val="EFEFEF"/>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8" name="Google Shape;248;p29"/>
          <p:cNvGrpSpPr/>
          <p:nvPr/>
        </p:nvGrpSpPr>
        <p:grpSpPr>
          <a:xfrm>
            <a:off x="8453773" y="3670629"/>
            <a:ext cx="481555" cy="667518"/>
            <a:chOff x="5212221" y="1321969"/>
            <a:chExt cx="1285175" cy="1906106"/>
          </a:xfrm>
        </p:grpSpPr>
        <p:sp>
          <p:nvSpPr>
            <p:cNvPr id="249" name="Google Shape;249;p29"/>
            <p:cNvSpPr/>
            <p:nvPr/>
          </p:nvSpPr>
          <p:spPr>
            <a:xfrm>
              <a:off x="5579550" y="2625975"/>
              <a:ext cx="613500" cy="602100"/>
            </a:xfrm>
            <a:prstGeom prst="cube">
              <a:avLst>
                <a:gd fmla="val 25000" name="adj"/>
              </a:avLst>
            </a:prstGeom>
            <a:solidFill>
              <a:srgbClr val="43434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0" name="Google Shape;250;p29"/>
            <p:cNvGrpSpPr/>
            <p:nvPr/>
          </p:nvGrpSpPr>
          <p:grpSpPr>
            <a:xfrm>
              <a:off x="5212221" y="1321969"/>
              <a:ext cx="1285175" cy="1366098"/>
              <a:chOff x="5319137" y="1264025"/>
              <a:chExt cx="1285175" cy="1438149"/>
            </a:xfrm>
          </p:grpSpPr>
          <p:cxnSp>
            <p:nvCxnSpPr>
              <p:cNvPr id="251" name="Google Shape;251;p29"/>
              <p:cNvCxnSpPr/>
              <p:nvPr/>
            </p:nvCxnSpPr>
            <p:spPr>
              <a:xfrm flipH="1">
                <a:off x="5959625" y="2365275"/>
                <a:ext cx="4200" cy="336900"/>
              </a:xfrm>
              <a:prstGeom prst="straightConnector1">
                <a:avLst/>
              </a:prstGeom>
              <a:noFill/>
              <a:ln cap="flat" cmpd="sng" w="76200">
                <a:solidFill>
                  <a:srgbClr val="EEEEEE"/>
                </a:solidFill>
                <a:prstDash val="solid"/>
                <a:round/>
                <a:headEnd len="med" w="med" type="none"/>
                <a:tailEnd len="med" w="med" type="none"/>
              </a:ln>
            </p:spPr>
          </p:cxnSp>
          <p:pic>
            <p:nvPicPr>
              <p:cNvPr id="252" name="Google Shape;252;p29"/>
              <p:cNvPicPr preferRelativeResize="0"/>
              <p:nvPr/>
            </p:nvPicPr>
            <p:blipFill rotWithShape="1">
              <a:blip r:embed="rId10">
                <a:alphaModFix/>
              </a:blip>
              <a:srcRect b="30967" l="0" r="0" t="0"/>
              <a:stretch/>
            </p:blipFill>
            <p:spPr>
              <a:xfrm flipH="1">
                <a:off x="5319137" y="1264025"/>
                <a:ext cx="1285175" cy="1169330"/>
              </a:xfrm>
              <a:prstGeom prst="rect">
                <a:avLst/>
              </a:prstGeom>
              <a:noFill/>
              <a:ln>
                <a:noFill/>
              </a:ln>
            </p:spPr>
          </p:pic>
        </p:grpSp>
      </p:grpSp>
      <p:sp>
        <p:nvSpPr>
          <p:cNvPr id="253" name="Google Shape;253;p29"/>
          <p:cNvSpPr txBox="1"/>
          <p:nvPr/>
        </p:nvSpPr>
        <p:spPr>
          <a:xfrm>
            <a:off x="7567150" y="964950"/>
            <a:ext cx="164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latin typeface="Calibri"/>
                <a:ea typeface="Calibri"/>
                <a:cs typeface="Calibri"/>
                <a:sym typeface="Calibri"/>
              </a:rPr>
              <a:t>1. Controlled Descent</a:t>
            </a:r>
            <a:endParaRPr b="1" sz="1200">
              <a:solidFill>
                <a:srgbClr val="000000"/>
              </a:solidFill>
              <a:latin typeface="Calibri"/>
              <a:ea typeface="Calibri"/>
              <a:cs typeface="Calibri"/>
              <a:sym typeface="Calibri"/>
            </a:endParaRPr>
          </a:p>
        </p:txBody>
      </p:sp>
      <p:sp>
        <p:nvSpPr>
          <p:cNvPr id="254" name="Google Shape;254;p29"/>
          <p:cNvSpPr txBox="1"/>
          <p:nvPr/>
        </p:nvSpPr>
        <p:spPr>
          <a:xfrm>
            <a:off x="7414775" y="2414100"/>
            <a:ext cx="164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latin typeface="Calibri"/>
                <a:ea typeface="Calibri"/>
                <a:cs typeface="Calibri"/>
                <a:sym typeface="Calibri"/>
              </a:rPr>
              <a:t>2. Burst + Parachute</a:t>
            </a:r>
            <a:endParaRPr b="1" sz="1200">
              <a:solidFill>
                <a:srgbClr val="000000"/>
              </a:solidFill>
              <a:latin typeface="Calibri"/>
              <a:ea typeface="Calibri"/>
              <a:cs typeface="Calibri"/>
              <a:sym typeface="Calibri"/>
            </a:endParaRPr>
          </a:p>
        </p:txBody>
      </p:sp>
      <p:sp>
        <p:nvSpPr>
          <p:cNvPr id="255" name="Google Shape;255;p29"/>
          <p:cNvSpPr txBox="1"/>
          <p:nvPr/>
        </p:nvSpPr>
        <p:spPr>
          <a:xfrm>
            <a:off x="8018857" y="2045788"/>
            <a:ext cx="461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rgbClr val="000000"/>
                </a:solidFill>
                <a:latin typeface="Calibri"/>
                <a:ea typeface="Calibri"/>
                <a:cs typeface="Calibri"/>
                <a:sym typeface="Calibri"/>
              </a:rPr>
              <a:t>OR</a:t>
            </a:r>
            <a:endParaRPr b="1" sz="1200" u="sng">
              <a:solidFill>
                <a:srgbClr val="000000"/>
              </a:solidFill>
              <a:latin typeface="Calibri"/>
              <a:ea typeface="Calibri"/>
              <a:cs typeface="Calibri"/>
              <a:sym typeface="Calibri"/>
            </a:endParaRPr>
          </a:p>
        </p:txBody>
      </p:sp>
      <p:sp>
        <p:nvSpPr>
          <p:cNvPr id="256" name="Google Shape;256;p29"/>
          <p:cNvSpPr/>
          <p:nvPr/>
        </p:nvSpPr>
        <p:spPr>
          <a:xfrm rot="-675540">
            <a:off x="7044892" y="1135940"/>
            <a:ext cx="205234" cy="3346099"/>
          </a:xfrm>
          <a:custGeom>
            <a:rect b="b" l="l" r="r" t="t"/>
            <a:pathLst>
              <a:path extrusionOk="0" h="79409" w="4228">
                <a:moveTo>
                  <a:pt x="1896" y="79409"/>
                </a:moveTo>
                <a:cubicBezTo>
                  <a:pt x="-36" y="74572"/>
                  <a:pt x="3701" y="69097"/>
                  <a:pt x="3701" y="63888"/>
                </a:cubicBezTo>
                <a:cubicBezTo>
                  <a:pt x="3701" y="56486"/>
                  <a:pt x="-403" y="49171"/>
                  <a:pt x="814" y="41870"/>
                </a:cubicBezTo>
                <a:cubicBezTo>
                  <a:pt x="1377" y="38493"/>
                  <a:pt x="3390" y="35483"/>
                  <a:pt x="4062" y="32125"/>
                </a:cubicBezTo>
                <a:cubicBezTo>
                  <a:pt x="4726" y="28803"/>
                  <a:pt x="1732" y="25721"/>
                  <a:pt x="1175" y="22379"/>
                </a:cubicBezTo>
                <a:cubicBezTo>
                  <a:pt x="-53" y="15012"/>
                  <a:pt x="-1083" y="6680"/>
                  <a:pt x="2257" y="0"/>
                </a:cubicBezTo>
              </a:path>
            </a:pathLst>
          </a:custGeom>
          <a:noFill/>
          <a:ln cap="flat" cmpd="sng" w="19050">
            <a:solidFill>
              <a:schemeClr val="dk1"/>
            </a:solidFill>
            <a:prstDash val="dot"/>
            <a:round/>
            <a:headEnd len="med" w="med" type="none"/>
            <a:tailEnd len="med" w="med" type="stealth"/>
          </a:ln>
        </p:spPr>
      </p:sp>
      <p:sp>
        <p:nvSpPr>
          <p:cNvPr id="257" name="Google Shape;257;p29"/>
          <p:cNvSpPr/>
          <p:nvPr/>
        </p:nvSpPr>
        <p:spPr>
          <a:xfrm rot="-844593">
            <a:off x="7203811" y="1045448"/>
            <a:ext cx="231383" cy="3527119"/>
          </a:xfrm>
          <a:custGeom>
            <a:rect b="b" l="l" r="r" t="t"/>
            <a:pathLst>
              <a:path extrusionOk="0" h="83018" w="9256">
                <a:moveTo>
                  <a:pt x="4435" y="0"/>
                </a:moveTo>
                <a:cubicBezTo>
                  <a:pt x="3539" y="7165"/>
                  <a:pt x="-1287" y="14291"/>
                  <a:pt x="465" y="21296"/>
                </a:cubicBezTo>
                <a:cubicBezTo>
                  <a:pt x="1954" y="27249"/>
                  <a:pt x="9996" y="31464"/>
                  <a:pt x="9128" y="37538"/>
                </a:cubicBezTo>
                <a:cubicBezTo>
                  <a:pt x="8276" y="43504"/>
                  <a:pt x="-275" y="47934"/>
                  <a:pt x="1187" y="53781"/>
                </a:cubicBezTo>
                <a:cubicBezTo>
                  <a:pt x="2943" y="60804"/>
                  <a:pt x="10152" y="66828"/>
                  <a:pt x="9128" y="73994"/>
                </a:cubicBezTo>
                <a:cubicBezTo>
                  <a:pt x="8538" y="78122"/>
                  <a:pt x="2330" y="79288"/>
                  <a:pt x="465" y="83018"/>
                </a:cubicBezTo>
              </a:path>
            </a:pathLst>
          </a:custGeom>
          <a:noFill/>
          <a:ln cap="flat" cmpd="sng" w="19050">
            <a:solidFill>
              <a:srgbClr val="FF0000"/>
            </a:solidFill>
            <a:prstDash val="dot"/>
            <a:round/>
            <a:headEnd len="med" w="med" type="none"/>
            <a:tailEnd len="med" w="med" type="stealth"/>
          </a:ln>
        </p:spPr>
      </p:sp>
      <p:sp>
        <p:nvSpPr>
          <p:cNvPr id="258" name="Google Shape;258;p29"/>
          <p:cNvSpPr/>
          <p:nvPr/>
        </p:nvSpPr>
        <p:spPr>
          <a:xfrm rot="4498291">
            <a:off x="7079758" y="4324174"/>
            <a:ext cx="231401" cy="718673"/>
          </a:xfrm>
          <a:custGeom>
            <a:rect b="b" l="l" r="r" t="t"/>
            <a:pathLst>
              <a:path extrusionOk="0" h="83018" w="9256">
                <a:moveTo>
                  <a:pt x="4435" y="0"/>
                </a:moveTo>
                <a:cubicBezTo>
                  <a:pt x="3539" y="7165"/>
                  <a:pt x="-1287" y="14291"/>
                  <a:pt x="465" y="21296"/>
                </a:cubicBezTo>
                <a:cubicBezTo>
                  <a:pt x="1954" y="27249"/>
                  <a:pt x="9996" y="31464"/>
                  <a:pt x="9128" y="37538"/>
                </a:cubicBezTo>
                <a:cubicBezTo>
                  <a:pt x="8276" y="43504"/>
                  <a:pt x="-275" y="47934"/>
                  <a:pt x="1187" y="53781"/>
                </a:cubicBezTo>
                <a:cubicBezTo>
                  <a:pt x="2943" y="60804"/>
                  <a:pt x="10152" y="66828"/>
                  <a:pt x="9128" y="73994"/>
                </a:cubicBezTo>
                <a:cubicBezTo>
                  <a:pt x="8538" y="78122"/>
                  <a:pt x="2330" y="79288"/>
                  <a:pt x="465" y="83018"/>
                </a:cubicBezTo>
              </a:path>
            </a:pathLst>
          </a:custGeom>
          <a:noFill/>
          <a:ln cap="flat" cmpd="sng" w="28575">
            <a:solidFill>
              <a:srgbClr val="FF0000"/>
            </a:solidFill>
            <a:prstDash val="dot"/>
            <a:round/>
            <a:headEnd len="med" w="med" type="none"/>
            <a:tailEnd len="med" w="med" type="stealth"/>
          </a:ln>
        </p:spPr>
      </p:sp>
      <p:sp>
        <p:nvSpPr>
          <p:cNvPr id="259" name="Google Shape;259;p29"/>
          <p:cNvSpPr/>
          <p:nvPr/>
        </p:nvSpPr>
        <p:spPr>
          <a:xfrm rot="4750619">
            <a:off x="7064338" y="4689170"/>
            <a:ext cx="133183" cy="645773"/>
          </a:xfrm>
          <a:custGeom>
            <a:rect b="b" l="l" r="r" t="t"/>
            <a:pathLst>
              <a:path extrusionOk="0" h="79409" w="4228">
                <a:moveTo>
                  <a:pt x="1896" y="79409"/>
                </a:moveTo>
                <a:cubicBezTo>
                  <a:pt x="-36" y="74572"/>
                  <a:pt x="3701" y="69097"/>
                  <a:pt x="3701" y="63888"/>
                </a:cubicBezTo>
                <a:cubicBezTo>
                  <a:pt x="3701" y="56486"/>
                  <a:pt x="-403" y="49171"/>
                  <a:pt x="814" y="41870"/>
                </a:cubicBezTo>
                <a:cubicBezTo>
                  <a:pt x="1377" y="38493"/>
                  <a:pt x="3390" y="35483"/>
                  <a:pt x="4062" y="32125"/>
                </a:cubicBezTo>
                <a:cubicBezTo>
                  <a:pt x="4726" y="28803"/>
                  <a:pt x="1732" y="25721"/>
                  <a:pt x="1175" y="22379"/>
                </a:cubicBezTo>
                <a:cubicBezTo>
                  <a:pt x="-53" y="15012"/>
                  <a:pt x="-1083" y="6680"/>
                  <a:pt x="2257" y="0"/>
                </a:cubicBezTo>
              </a:path>
            </a:pathLst>
          </a:custGeom>
          <a:noFill/>
          <a:ln cap="flat" cmpd="sng" w="28575">
            <a:solidFill>
              <a:schemeClr val="dk1"/>
            </a:solidFill>
            <a:prstDash val="dot"/>
            <a:round/>
            <a:headEnd len="med" w="med" type="none"/>
            <a:tailEnd len="med" w="med" type="stealth"/>
          </a:ln>
        </p:spPr>
      </p:sp>
      <p:sp>
        <p:nvSpPr>
          <p:cNvPr id="260" name="Google Shape;260;p29"/>
          <p:cNvSpPr/>
          <p:nvPr/>
        </p:nvSpPr>
        <p:spPr>
          <a:xfrm rot="-5400642">
            <a:off x="7513531" y="890874"/>
            <a:ext cx="226992" cy="747960"/>
          </a:xfrm>
          <a:custGeom>
            <a:rect b="b" l="l" r="r" t="t"/>
            <a:pathLst>
              <a:path extrusionOk="0" h="11085" w="16965">
                <a:moveTo>
                  <a:pt x="16965" y="257"/>
                </a:moveTo>
                <a:cubicBezTo>
                  <a:pt x="12846" y="257"/>
                  <a:pt x="7988" y="-770"/>
                  <a:pt x="4693" y="1701"/>
                </a:cubicBezTo>
                <a:cubicBezTo>
                  <a:pt x="1895" y="3799"/>
                  <a:pt x="1566" y="7958"/>
                  <a:pt x="0" y="11085"/>
                </a:cubicBezTo>
              </a:path>
            </a:pathLst>
          </a:custGeom>
          <a:noFill/>
          <a:ln cap="flat" cmpd="sng" w="19050">
            <a:solidFill>
              <a:schemeClr val="dk1"/>
            </a:solidFill>
            <a:prstDash val="dot"/>
            <a:round/>
            <a:headEnd len="med" w="med" type="none"/>
            <a:tailEnd len="med" w="med" type="stealth"/>
          </a:ln>
        </p:spPr>
      </p:sp>
      <p:sp>
        <p:nvSpPr>
          <p:cNvPr id="261" name="Google Shape;261;p29"/>
          <p:cNvSpPr txBox="1"/>
          <p:nvPr/>
        </p:nvSpPr>
        <p:spPr>
          <a:xfrm>
            <a:off x="414600" y="-42150"/>
            <a:ext cx="126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Calibri"/>
                <a:ea typeface="Calibri"/>
                <a:cs typeface="Calibri"/>
                <a:sym typeface="Calibri"/>
              </a:rPr>
              <a:t>Out of scope</a:t>
            </a:r>
            <a:endParaRPr b="1">
              <a:solidFill>
                <a:schemeClr val="lt1"/>
              </a:solidFill>
              <a:latin typeface="Calibri"/>
              <a:ea typeface="Calibri"/>
              <a:cs typeface="Calibri"/>
              <a:sym typeface="Calibri"/>
            </a:endParaRPr>
          </a:p>
        </p:txBody>
      </p:sp>
      <p:sp>
        <p:nvSpPr>
          <p:cNvPr id="262" name="Google Shape;262;p29"/>
          <p:cNvSpPr/>
          <p:nvPr/>
        </p:nvSpPr>
        <p:spPr>
          <a:xfrm>
            <a:off x="114700" y="57350"/>
            <a:ext cx="368100" cy="227100"/>
          </a:xfrm>
          <a:prstGeom prst="rect">
            <a:avLst/>
          </a:prstGeom>
          <a:noFill/>
          <a:ln cap="flat" cmpd="sng" w="1905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9"/>
          <p:cNvSpPr txBox="1"/>
          <p:nvPr/>
        </p:nvSpPr>
        <p:spPr>
          <a:xfrm>
            <a:off x="3461825" y="-58950"/>
            <a:ext cx="196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Calibri"/>
                <a:ea typeface="Calibri"/>
                <a:cs typeface="Calibri"/>
                <a:sym typeface="Calibri"/>
              </a:rPr>
              <a:t>BACCHUS CONOPS</a:t>
            </a:r>
            <a:endParaRPr b="1" sz="1800">
              <a:solidFill>
                <a:schemeClr val="lt1"/>
              </a:solidFill>
              <a:latin typeface="Calibri"/>
              <a:ea typeface="Calibri"/>
              <a:cs typeface="Calibri"/>
              <a:sym typeface="Calibri"/>
            </a:endParaRPr>
          </a:p>
        </p:txBody>
      </p:sp>
      <p:cxnSp>
        <p:nvCxnSpPr>
          <p:cNvPr id="264" name="Google Shape;264;p29"/>
          <p:cNvCxnSpPr/>
          <p:nvPr/>
        </p:nvCxnSpPr>
        <p:spPr>
          <a:xfrm flipH="1" rot="10800000">
            <a:off x="7609630" y="78800"/>
            <a:ext cx="457200" cy="9000"/>
          </a:xfrm>
          <a:prstGeom prst="straightConnector1">
            <a:avLst/>
          </a:prstGeom>
          <a:noFill/>
          <a:ln cap="flat" cmpd="sng" w="28575">
            <a:solidFill>
              <a:srgbClr val="FF0000"/>
            </a:solidFill>
            <a:prstDash val="dash"/>
            <a:round/>
            <a:headEnd len="med" w="med" type="none"/>
            <a:tailEnd len="med" w="med" type="stealth"/>
          </a:ln>
        </p:spPr>
      </p:cxnSp>
      <p:cxnSp>
        <p:nvCxnSpPr>
          <p:cNvPr id="265" name="Google Shape;265;p29"/>
          <p:cNvCxnSpPr/>
          <p:nvPr/>
        </p:nvCxnSpPr>
        <p:spPr>
          <a:xfrm flipH="1" rot="10800000">
            <a:off x="7609630" y="180625"/>
            <a:ext cx="457200" cy="9000"/>
          </a:xfrm>
          <a:prstGeom prst="straightConnector1">
            <a:avLst/>
          </a:prstGeom>
          <a:noFill/>
          <a:ln cap="flat" cmpd="sng" w="28575">
            <a:solidFill>
              <a:srgbClr val="000000"/>
            </a:solidFill>
            <a:prstDash val="dash"/>
            <a:round/>
            <a:headEnd len="med" w="med" type="none"/>
            <a:tailEnd len="med" w="med" type="stealth"/>
          </a:ln>
        </p:spPr>
      </p:cxnSp>
      <p:sp>
        <p:nvSpPr>
          <p:cNvPr id="266" name="Google Shape;266;p29"/>
          <p:cNvSpPr txBox="1"/>
          <p:nvPr/>
        </p:nvSpPr>
        <p:spPr>
          <a:xfrm>
            <a:off x="8150528" y="-86050"/>
            <a:ext cx="51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FFFF"/>
                </a:solidFill>
                <a:latin typeface="Calibri"/>
                <a:ea typeface="Calibri"/>
                <a:cs typeface="Calibri"/>
                <a:sym typeface="Calibri"/>
              </a:rPr>
              <a:t>Data</a:t>
            </a:r>
            <a:endParaRPr b="1" sz="1000">
              <a:solidFill>
                <a:srgbClr val="FFFFFF"/>
              </a:solidFill>
              <a:latin typeface="Calibri"/>
              <a:ea typeface="Calibri"/>
              <a:cs typeface="Calibri"/>
              <a:sym typeface="Calibri"/>
            </a:endParaRPr>
          </a:p>
        </p:txBody>
      </p:sp>
      <p:sp>
        <p:nvSpPr>
          <p:cNvPr id="267" name="Google Shape;267;p29"/>
          <p:cNvSpPr txBox="1"/>
          <p:nvPr/>
        </p:nvSpPr>
        <p:spPr>
          <a:xfrm>
            <a:off x="8150525" y="37975"/>
            <a:ext cx="969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Calibri"/>
                <a:ea typeface="Calibri"/>
                <a:cs typeface="Calibri"/>
                <a:sym typeface="Calibri"/>
              </a:rPr>
              <a:t>Commands</a:t>
            </a:r>
            <a:endParaRPr b="1" sz="1000">
              <a:solidFill>
                <a:schemeClr val="lt1"/>
              </a:solidFill>
              <a:latin typeface="Calibri"/>
              <a:ea typeface="Calibri"/>
              <a:cs typeface="Calibri"/>
              <a:sym typeface="Calibri"/>
            </a:endParaRPr>
          </a:p>
        </p:txBody>
      </p:sp>
      <p:cxnSp>
        <p:nvCxnSpPr>
          <p:cNvPr id="268" name="Google Shape;268;p29"/>
          <p:cNvCxnSpPr/>
          <p:nvPr/>
        </p:nvCxnSpPr>
        <p:spPr>
          <a:xfrm>
            <a:off x="7497600" y="8875"/>
            <a:ext cx="0" cy="319800"/>
          </a:xfrm>
          <a:prstGeom prst="straightConnector1">
            <a:avLst/>
          </a:prstGeom>
          <a:noFill/>
          <a:ln cap="flat" cmpd="sng" w="19050">
            <a:solidFill>
              <a:schemeClr val="lt1"/>
            </a:solidFill>
            <a:prstDash val="solid"/>
            <a:round/>
            <a:headEnd len="med" w="med" type="none"/>
            <a:tailEnd len="med" w="med" type="none"/>
          </a:ln>
        </p:spPr>
      </p:cxnSp>
      <p:cxnSp>
        <p:nvCxnSpPr>
          <p:cNvPr id="269" name="Google Shape;269;p29"/>
          <p:cNvCxnSpPr/>
          <p:nvPr/>
        </p:nvCxnSpPr>
        <p:spPr>
          <a:xfrm>
            <a:off x="1527350" y="8875"/>
            <a:ext cx="0" cy="319800"/>
          </a:xfrm>
          <a:prstGeom prst="straightConnector1">
            <a:avLst/>
          </a:prstGeom>
          <a:noFill/>
          <a:ln cap="flat" cmpd="sng" w="19050">
            <a:solidFill>
              <a:schemeClr val="lt1"/>
            </a:solidFill>
            <a:prstDash val="solid"/>
            <a:round/>
            <a:headEnd len="med" w="med" type="none"/>
            <a:tailEnd len="med" w="med" type="none"/>
          </a:ln>
        </p:spPr>
      </p:cxnSp>
      <p:cxnSp>
        <p:nvCxnSpPr>
          <p:cNvPr id="270" name="Google Shape;270;p29"/>
          <p:cNvCxnSpPr>
            <a:stCxn id="244" idx="5"/>
            <a:endCxn id="252" idx="3"/>
          </p:cNvCxnSpPr>
          <p:nvPr/>
        </p:nvCxnSpPr>
        <p:spPr>
          <a:xfrm>
            <a:off x="8091019" y="3432960"/>
            <a:ext cx="362700" cy="432300"/>
          </a:xfrm>
          <a:prstGeom prst="straightConnector1">
            <a:avLst/>
          </a:prstGeom>
          <a:noFill/>
          <a:ln cap="flat" cmpd="sng" w="19050">
            <a:solidFill>
              <a:schemeClr val="dk1"/>
            </a:solidFill>
            <a:prstDash val="solid"/>
            <a:round/>
            <a:headEnd len="med" w="med" type="none"/>
            <a:tailEnd len="med" w="med" type="triangle"/>
          </a:ln>
        </p:spPr>
      </p:cxnSp>
      <p:cxnSp>
        <p:nvCxnSpPr>
          <p:cNvPr id="271" name="Google Shape;271;p29"/>
          <p:cNvCxnSpPr/>
          <p:nvPr/>
        </p:nvCxnSpPr>
        <p:spPr>
          <a:xfrm rot="10800000">
            <a:off x="7028897" y="1120843"/>
            <a:ext cx="902400" cy="652800"/>
          </a:xfrm>
          <a:prstGeom prst="curvedConnector3">
            <a:avLst>
              <a:gd fmla="val 74448" name="adj1"/>
            </a:avLst>
          </a:prstGeom>
          <a:noFill/>
          <a:ln cap="flat" cmpd="sng" w="19050">
            <a:solidFill>
              <a:srgbClr val="FF0000"/>
            </a:solidFill>
            <a:prstDash val="dot"/>
            <a:round/>
            <a:headEnd len="med" w="med" type="none"/>
            <a:tailEnd len="med" w="med" type="stealth"/>
          </a:ln>
        </p:spPr>
      </p:cxnSp>
      <p:sp>
        <p:nvSpPr>
          <p:cNvPr id="272" name="Google Shape;272;p29"/>
          <p:cNvSpPr/>
          <p:nvPr/>
        </p:nvSpPr>
        <p:spPr>
          <a:xfrm>
            <a:off x="8450975" y="3670625"/>
            <a:ext cx="481500" cy="667500"/>
          </a:xfrm>
          <a:prstGeom prst="rect">
            <a:avLst/>
          </a:prstGeom>
          <a:noFill/>
          <a:ln cap="flat" cmpd="sng" w="1905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9"/>
          <p:cNvSpPr/>
          <p:nvPr/>
        </p:nvSpPr>
        <p:spPr>
          <a:xfrm>
            <a:off x="366200" y="3680925"/>
            <a:ext cx="902400" cy="652800"/>
          </a:xfrm>
          <a:prstGeom prst="rect">
            <a:avLst/>
          </a:prstGeom>
          <a:noFill/>
          <a:ln cap="flat" cmpd="sng" w="1905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2"/>
                                        </p:tgtEl>
                                        <p:attrNameLst>
                                          <p:attrName>style.visibility</p:attrName>
                                        </p:attrNameLst>
                                      </p:cBhvr>
                                      <p:to>
                                        <p:strVal val="visible"/>
                                      </p:to>
                                    </p:set>
                                    <p:anim calcmode="lin" valueType="num">
                                      <p:cBhvr additive="base">
                                        <p:cTn dur="1"/>
                                        <p:tgtEl>
                                          <p:spTgt spid="16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7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Acknowledgements</a:t>
            </a:r>
            <a:endParaRPr/>
          </a:p>
        </p:txBody>
      </p:sp>
      <p:sp>
        <p:nvSpPr>
          <p:cNvPr id="905" name="Google Shape;905;p7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906" name="Google Shape;906;p74"/>
          <p:cNvSpPr txBox="1"/>
          <p:nvPr/>
        </p:nvSpPr>
        <p:spPr>
          <a:xfrm>
            <a:off x="228600" y="1015250"/>
            <a:ext cx="8686800" cy="1416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latin typeface="Roboto"/>
                <a:ea typeface="Roboto"/>
                <a:cs typeface="Roboto"/>
                <a:sym typeface="Roboto"/>
              </a:rPr>
              <a:t>We want to acknowledge and express our thanks to</a:t>
            </a:r>
            <a:endParaRPr sz="1600">
              <a:latin typeface="Roboto"/>
              <a:ea typeface="Roboto"/>
              <a:cs typeface="Roboto"/>
              <a:sym typeface="Roboto"/>
            </a:endParaRPr>
          </a:p>
          <a:p>
            <a:pPr indent="-226059" lvl="0" marL="365760" rtl="0" algn="l">
              <a:lnSpc>
                <a:spcPct val="150000"/>
              </a:lnSpc>
              <a:spcBef>
                <a:spcPts val="0"/>
              </a:spcBef>
              <a:spcAft>
                <a:spcPts val="0"/>
              </a:spcAft>
              <a:buSzPts val="1400"/>
              <a:buFont typeface="Roboto"/>
              <a:buChar char="★"/>
            </a:pPr>
            <a:r>
              <a:rPr lang="en">
                <a:latin typeface="Roboto"/>
                <a:ea typeface="Roboto"/>
                <a:cs typeface="Roboto"/>
                <a:sym typeface="Roboto"/>
              </a:rPr>
              <a:t>Our advisor, </a:t>
            </a:r>
            <a:r>
              <a:rPr b="1" lang="en">
                <a:latin typeface="Roboto"/>
                <a:ea typeface="Roboto"/>
                <a:cs typeface="Roboto"/>
                <a:sym typeface="Roboto"/>
              </a:rPr>
              <a:t>Prof. Mah</a:t>
            </a:r>
            <a:r>
              <a:rPr lang="en">
                <a:latin typeface="Roboto"/>
                <a:ea typeface="Roboto"/>
                <a:cs typeface="Roboto"/>
                <a:sym typeface="Roboto"/>
              </a:rPr>
              <a:t>, for all of his guidance and feedback </a:t>
            </a:r>
            <a:endParaRPr>
              <a:latin typeface="Roboto"/>
              <a:ea typeface="Roboto"/>
              <a:cs typeface="Roboto"/>
              <a:sym typeface="Roboto"/>
            </a:endParaRPr>
          </a:p>
          <a:p>
            <a:pPr indent="-226059" lvl="0" marL="365760" rtl="0" algn="l">
              <a:lnSpc>
                <a:spcPct val="150000"/>
              </a:lnSpc>
              <a:spcBef>
                <a:spcPts val="0"/>
              </a:spcBef>
              <a:spcAft>
                <a:spcPts val="0"/>
              </a:spcAft>
              <a:buSzPts val="1400"/>
              <a:buFont typeface="Roboto"/>
              <a:buChar char="★"/>
            </a:pPr>
            <a:r>
              <a:rPr lang="en">
                <a:latin typeface="Roboto"/>
                <a:ea typeface="Roboto"/>
                <a:cs typeface="Roboto"/>
                <a:sym typeface="Roboto"/>
              </a:rPr>
              <a:t>Our customer, </a:t>
            </a:r>
            <a:r>
              <a:rPr b="1" lang="en">
                <a:latin typeface="Roboto"/>
                <a:ea typeface="Roboto"/>
                <a:cs typeface="Roboto"/>
                <a:sym typeface="Roboto"/>
              </a:rPr>
              <a:t>Urban Sky</a:t>
            </a:r>
            <a:r>
              <a:rPr lang="en">
                <a:latin typeface="Roboto"/>
                <a:ea typeface="Roboto"/>
                <a:cs typeface="Roboto"/>
                <a:sym typeface="Roboto"/>
              </a:rPr>
              <a:t> for this opportunity and for their support throughout</a:t>
            </a:r>
            <a:endParaRPr>
              <a:latin typeface="Roboto"/>
              <a:ea typeface="Roboto"/>
              <a:cs typeface="Roboto"/>
              <a:sym typeface="Roboto"/>
            </a:endParaRPr>
          </a:p>
          <a:p>
            <a:pPr indent="-226059" lvl="0" marL="365760" rtl="0" algn="l">
              <a:lnSpc>
                <a:spcPct val="150000"/>
              </a:lnSpc>
              <a:spcBef>
                <a:spcPts val="0"/>
              </a:spcBef>
              <a:spcAft>
                <a:spcPts val="0"/>
              </a:spcAft>
              <a:buSzPts val="1400"/>
              <a:buFont typeface="Roboto"/>
              <a:buChar char="★"/>
            </a:pPr>
            <a:r>
              <a:rPr b="1" lang="en">
                <a:latin typeface="Roboto"/>
                <a:ea typeface="Roboto"/>
                <a:cs typeface="Roboto"/>
                <a:sym typeface="Roboto"/>
              </a:rPr>
              <a:t>Colin Claytor</a:t>
            </a:r>
            <a:r>
              <a:rPr lang="en">
                <a:latin typeface="Roboto"/>
                <a:ea typeface="Roboto"/>
                <a:cs typeface="Roboto"/>
                <a:sym typeface="Roboto"/>
              </a:rPr>
              <a:t> </a:t>
            </a:r>
            <a:r>
              <a:rPr lang="en">
                <a:latin typeface="Roboto"/>
                <a:ea typeface="Roboto"/>
                <a:cs typeface="Roboto"/>
                <a:sym typeface="Roboto"/>
              </a:rPr>
              <a:t>for reviewing our presentation</a:t>
            </a:r>
            <a:endParaRPr>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75"/>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cxnSp>
        <p:nvCxnSpPr>
          <p:cNvPr id="912" name="Google Shape;912;p75"/>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913" name="Google Shape;913;p75"/>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Questions?</a:t>
            </a:r>
            <a:endParaRPr sz="60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76"/>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919" name="Google Shape;919;p76"/>
          <p:cNvSpPr txBox="1"/>
          <p:nvPr>
            <p:ph type="title"/>
          </p:nvPr>
        </p:nvSpPr>
        <p:spPr>
          <a:xfrm>
            <a:off x="359250" y="21058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Appendix</a:t>
            </a:r>
            <a:endParaRPr sz="6000"/>
          </a:p>
        </p:txBody>
      </p:sp>
      <p:cxnSp>
        <p:nvCxnSpPr>
          <p:cNvPr id="920" name="Google Shape;920;p76"/>
          <p:cNvCxnSpPr/>
          <p:nvPr/>
        </p:nvCxnSpPr>
        <p:spPr>
          <a:xfrm>
            <a:off x="4195550" y="3029250"/>
            <a:ext cx="1000800" cy="8400"/>
          </a:xfrm>
          <a:prstGeom prst="straightConnector1">
            <a:avLst/>
          </a:prstGeom>
          <a:noFill/>
          <a:ln cap="flat" cmpd="sng" w="19050">
            <a:solidFill>
              <a:srgbClr val="93C47D"/>
            </a:solidFill>
            <a:prstDash val="solid"/>
            <a:round/>
            <a:headEnd len="sm" w="sm" type="none"/>
            <a:tailEnd len="sm" w="sm" type="none"/>
          </a:ln>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77"/>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926" name="Google Shape;926;p77"/>
          <p:cNvSpPr txBox="1"/>
          <p:nvPr>
            <p:ph type="title"/>
          </p:nvPr>
        </p:nvSpPr>
        <p:spPr>
          <a:xfrm>
            <a:off x="359250" y="21058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Mechanical</a:t>
            </a:r>
            <a:endParaRPr sz="6000"/>
          </a:p>
        </p:txBody>
      </p:sp>
      <p:cxnSp>
        <p:nvCxnSpPr>
          <p:cNvPr id="927" name="Google Shape;927;p77"/>
          <p:cNvCxnSpPr/>
          <p:nvPr/>
        </p:nvCxnSpPr>
        <p:spPr>
          <a:xfrm>
            <a:off x="4195550" y="3029250"/>
            <a:ext cx="1000800" cy="8400"/>
          </a:xfrm>
          <a:prstGeom prst="straightConnector1">
            <a:avLst/>
          </a:prstGeom>
          <a:noFill/>
          <a:ln cap="flat" cmpd="sng" w="19050">
            <a:solidFill>
              <a:srgbClr val="93C47D"/>
            </a:solidFill>
            <a:prstDash val="solid"/>
            <a:round/>
            <a:headEnd len="sm" w="sm" type="none"/>
            <a:tailEnd len="sm" w="sm" type="non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78"/>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Valve Design - Expanded View</a:t>
            </a:r>
            <a:endParaRPr/>
          </a:p>
        </p:txBody>
      </p:sp>
      <p:pic>
        <p:nvPicPr>
          <p:cNvPr id="933" name="Google Shape;933;p78"/>
          <p:cNvPicPr preferRelativeResize="0"/>
          <p:nvPr/>
        </p:nvPicPr>
        <p:blipFill>
          <a:blip r:embed="rId3">
            <a:alphaModFix/>
          </a:blip>
          <a:stretch>
            <a:fillRect/>
          </a:stretch>
        </p:blipFill>
        <p:spPr>
          <a:xfrm>
            <a:off x="2291600" y="903800"/>
            <a:ext cx="3536239" cy="4055850"/>
          </a:xfrm>
          <a:prstGeom prst="rect">
            <a:avLst/>
          </a:prstGeom>
          <a:noFill/>
          <a:ln>
            <a:noFill/>
          </a:ln>
        </p:spPr>
      </p:pic>
      <p:sp>
        <p:nvSpPr>
          <p:cNvPr id="934" name="Google Shape;934;p78"/>
          <p:cNvSpPr/>
          <p:nvPr/>
        </p:nvSpPr>
        <p:spPr>
          <a:xfrm>
            <a:off x="6732650" y="1384850"/>
            <a:ext cx="1148400" cy="534900"/>
          </a:xfrm>
          <a:prstGeom prst="flowChartAlternateProcess">
            <a:avLst/>
          </a:prstGeom>
          <a:solidFill>
            <a:srgbClr val="736262">
              <a:alpha val="22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PVC Pipe</a:t>
            </a:r>
            <a:endParaRPr/>
          </a:p>
        </p:txBody>
      </p:sp>
      <p:cxnSp>
        <p:nvCxnSpPr>
          <p:cNvPr id="935" name="Google Shape;935;p78"/>
          <p:cNvCxnSpPr>
            <a:stCxn id="934" idx="1"/>
          </p:cNvCxnSpPr>
          <p:nvPr/>
        </p:nvCxnSpPr>
        <p:spPr>
          <a:xfrm flipH="1">
            <a:off x="4692650" y="1652300"/>
            <a:ext cx="2040000" cy="101400"/>
          </a:xfrm>
          <a:prstGeom prst="straightConnector1">
            <a:avLst/>
          </a:prstGeom>
          <a:noFill/>
          <a:ln cap="flat" cmpd="sng" w="9525">
            <a:solidFill>
              <a:schemeClr val="dk1"/>
            </a:solidFill>
            <a:prstDash val="solid"/>
            <a:round/>
            <a:headEnd len="med" w="med" type="none"/>
            <a:tailEnd len="med" w="med" type="triangle"/>
          </a:ln>
        </p:spPr>
      </p:cxnSp>
      <p:sp>
        <p:nvSpPr>
          <p:cNvPr id="936" name="Google Shape;936;p78"/>
          <p:cNvSpPr/>
          <p:nvPr/>
        </p:nvSpPr>
        <p:spPr>
          <a:xfrm>
            <a:off x="622100" y="2036850"/>
            <a:ext cx="1332900" cy="534900"/>
          </a:xfrm>
          <a:prstGeom prst="flowChartAlternateProcess">
            <a:avLst/>
          </a:prstGeom>
          <a:solidFill>
            <a:srgbClr val="736262">
              <a:alpha val="22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Motor Casing</a:t>
            </a:r>
            <a:endParaRPr/>
          </a:p>
        </p:txBody>
      </p:sp>
      <p:cxnSp>
        <p:nvCxnSpPr>
          <p:cNvPr id="937" name="Google Shape;937;p78"/>
          <p:cNvCxnSpPr>
            <a:stCxn id="936" idx="3"/>
          </p:cNvCxnSpPr>
          <p:nvPr/>
        </p:nvCxnSpPr>
        <p:spPr>
          <a:xfrm>
            <a:off x="1955000" y="2304300"/>
            <a:ext cx="1801500" cy="80400"/>
          </a:xfrm>
          <a:prstGeom prst="straightConnector1">
            <a:avLst/>
          </a:prstGeom>
          <a:noFill/>
          <a:ln cap="flat" cmpd="sng" w="9525">
            <a:solidFill>
              <a:schemeClr val="dk1"/>
            </a:solidFill>
            <a:prstDash val="solid"/>
            <a:round/>
            <a:headEnd len="med" w="med" type="none"/>
            <a:tailEnd len="med" w="med" type="triangle"/>
          </a:ln>
        </p:spPr>
      </p:cxnSp>
      <p:sp>
        <p:nvSpPr>
          <p:cNvPr id="938" name="Google Shape;938;p78"/>
          <p:cNvSpPr/>
          <p:nvPr/>
        </p:nvSpPr>
        <p:spPr>
          <a:xfrm>
            <a:off x="6679825" y="2521750"/>
            <a:ext cx="1441800" cy="534900"/>
          </a:xfrm>
          <a:prstGeom prst="flowChartAlternateProcess">
            <a:avLst/>
          </a:prstGeom>
          <a:solidFill>
            <a:srgbClr val="736262">
              <a:alpha val="22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Rotating Piece</a:t>
            </a:r>
            <a:endParaRPr/>
          </a:p>
        </p:txBody>
      </p:sp>
      <p:cxnSp>
        <p:nvCxnSpPr>
          <p:cNvPr id="939" name="Google Shape;939;p78"/>
          <p:cNvCxnSpPr>
            <a:stCxn id="938" idx="1"/>
          </p:cNvCxnSpPr>
          <p:nvPr/>
        </p:nvCxnSpPr>
        <p:spPr>
          <a:xfrm flipH="1">
            <a:off x="4639825" y="2789200"/>
            <a:ext cx="2040000" cy="101400"/>
          </a:xfrm>
          <a:prstGeom prst="straightConnector1">
            <a:avLst/>
          </a:prstGeom>
          <a:noFill/>
          <a:ln cap="flat" cmpd="sng" w="9525">
            <a:solidFill>
              <a:schemeClr val="dk1"/>
            </a:solidFill>
            <a:prstDash val="solid"/>
            <a:round/>
            <a:headEnd len="med" w="med" type="none"/>
            <a:tailEnd len="med" w="med" type="triangle"/>
          </a:ln>
        </p:spPr>
      </p:cxnSp>
      <p:sp>
        <p:nvSpPr>
          <p:cNvPr id="940" name="Google Shape;940;p78"/>
          <p:cNvSpPr/>
          <p:nvPr/>
        </p:nvSpPr>
        <p:spPr>
          <a:xfrm>
            <a:off x="385325" y="3409375"/>
            <a:ext cx="1332900" cy="534900"/>
          </a:xfrm>
          <a:prstGeom prst="flowChartAlternateProcess">
            <a:avLst/>
          </a:prstGeom>
          <a:solidFill>
            <a:srgbClr val="736262">
              <a:alpha val="22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Casing and Bottom Piece</a:t>
            </a:r>
            <a:endParaRPr/>
          </a:p>
        </p:txBody>
      </p:sp>
      <p:cxnSp>
        <p:nvCxnSpPr>
          <p:cNvPr id="941" name="Google Shape;941;p78"/>
          <p:cNvCxnSpPr>
            <a:stCxn id="940" idx="3"/>
          </p:cNvCxnSpPr>
          <p:nvPr/>
        </p:nvCxnSpPr>
        <p:spPr>
          <a:xfrm>
            <a:off x="1718225" y="3676825"/>
            <a:ext cx="1801500" cy="80400"/>
          </a:xfrm>
          <a:prstGeom prst="straightConnector1">
            <a:avLst/>
          </a:prstGeom>
          <a:noFill/>
          <a:ln cap="flat" cmpd="sng" w="9525">
            <a:solidFill>
              <a:schemeClr val="dk1"/>
            </a:solidFill>
            <a:prstDash val="solid"/>
            <a:round/>
            <a:headEnd len="med" w="med" type="none"/>
            <a:tailEnd len="med" w="med" type="triangle"/>
          </a:ln>
        </p:spPr>
      </p:cxnSp>
      <p:sp>
        <p:nvSpPr>
          <p:cNvPr id="942" name="Google Shape;942;p78"/>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7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Oddity Velocity Flight Data</a:t>
            </a:r>
            <a:endParaRPr/>
          </a:p>
        </p:txBody>
      </p:sp>
      <p:pic>
        <p:nvPicPr>
          <p:cNvPr id="948" name="Google Shape;948;p79"/>
          <p:cNvPicPr preferRelativeResize="0"/>
          <p:nvPr/>
        </p:nvPicPr>
        <p:blipFill>
          <a:blip r:embed="rId3">
            <a:alphaModFix/>
          </a:blip>
          <a:stretch>
            <a:fillRect/>
          </a:stretch>
        </p:blipFill>
        <p:spPr>
          <a:xfrm>
            <a:off x="152400" y="935250"/>
            <a:ext cx="8548003" cy="4055849"/>
          </a:xfrm>
          <a:prstGeom prst="rect">
            <a:avLst/>
          </a:prstGeom>
          <a:noFill/>
          <a:ln>
            <a:noFill/>
          </a:ln>
        </p:spPr>
      </p:pic>
      <p:sp>
        <p:nvSpPr>
          <p:cNvPr id="949" name="Google Shape;949;p7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8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Valve Design</a:t>
            </a:r>
            <a:endParaRPr/>
          </a:p>
        </p:txBody>
      </p:sp>
      <p:pic>
        <p:nvPicPr>
          <p:cNvPr id="955" name="Google Shape;955;p80"/>
          <p:cNvPicPr preferRelativeResize="0"/>
          <p:nvPr/>
        </p:nvPicPr>
        <p:blipFill>
          <a:blip r:embed="rId3">
            <a:alphaModFix/>
          </a:blip>
          <a:stretch>
            <a:fillRect/>
          </a:stretch>
        </p:blipFill>
        <p:spPr>
          <a:xfrm>
            <a:off x="152400" y="935250"/>
            <a:ext cx="4332921" cy="4055849"/>
          </a:xfrm>
          <a:prstGeom prst="rect">
            <a:avLst/>
          </a:prstGeom>
          <a:noFill/>
          <a:ln>
            <a:noFill/>
          </a:ln>
        </p:spPr>
      </p:pic>
      <p:pic>
        <p:nvPicPr>
          <p:cNvPr id="956" name="Google Shape;956;p80"/>
          <p:cNvPicPr preferRelativeResize="0"/>
          <p:nvPr/>
        </p:nvPicPr>
        <p:blipFill>
          <a:blip r:embed="rId4">
            <a:alphaModFix/>
          </a:blip>
          <a:stretch>
            <a:fillRect/>
          </a:stretch>
        </p:blipFill>
        <p:spPr>
          <a:xfrm>
            <a:off x="4637721" y="935250"/>
            <a:ext cx="3952909" cy="4055850"/>
          </a:xfrm>
          <a:prstGeom prst="rect">
            <a:avLst/>
          </a:prstGeom>
          <a:noFill/>
          <a:ln>
            <a:noFill/>
          </a:ln>
        </p:spPr>
      </p:pic>
      <p:sp>
        <p:nvSpPr>
          <p:cNvPr id="957" name="Google Shape;957;p80"/>
          <p:cNvSpPr/>
          <p:nvPr/>
        </p:nvSpPr>
        <p:spPr>
          <a:xfrm>
            <a:off x="64625" y="4508675"/>
            <a:ext cx="1268400" cy="5349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Air Flow Open</a:t>
            </a:r>
            <a:endParaRPr/>
          </a:p>
        </p:txBody>
      </p:sp>
      <p:cxnSp>
        <p:nvCxnSpPr>
          <p:cNvPr id="958" name="Google Shape;958;p80"/>
          <p:cNvCxnSpPr>
            <a:stCxn id="957" idx="3"/>
          </p:cNvCxnSpPr>
          <p:nvPr/>
        </p:nvCxnSpPr>
        <p:spPr>
          <a:xfrm flipH="1" rot="10800000">
            <a:off x="1333025" y="3615425"/>
            <a:ext cx="1066800" cy="1160700"/>
          </a:xfrm>
          <a:prstGeom prst="straightConnector1">
            <a:avLst/>
          </a:prstGeom>
          <a:noFill/>
          <a:ln cap="flat" cmpd="sng" w="9525">
            <a:solidFill>
              <a:schemeClr val="dk1"/>
            </a:solidFill>
            <a:prstDash val="solid"/>
            <a:round/>
            <a:headEnd len="med" w="med" type="none"/>
            <a:tailEnd len="med" w="med" type="triangle"/>
          </a:ln>
        </p:spPr>
      </p:cxnSp>
      <p:sp>
        <p:nvSpPr>
          <p:cNvPr id="959" name="Google Shape;959;p80"/>
          <p:cNvSpPr/>
          <p:nvPr/>
        </p:nvSpPr>
        <p:spPr>
          <a:xfrm>
            <a:off x="4485325" y="4508675"/>
            <a:ext cx="1355100" cy="5349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Air Flow</a:t>
            </a:r>
            <a:r>
              <a:rPr lang="en"/>
              <a:t> Closed</a:t>
            </a:r>
            <a:endParaRPr/>
          </a:p>
        </p:txBody>
      </p:sp>
      <p:cxnSp>
        <p:nvCxnSpPr>
          <p:cNvPr id="960" name="Google Shape;960;p80"/>
          <p:cNvCxnSpPr>
            <a:stCxn id="959" idx="3"/>
          </p:cNvCxnSpPr>
          <p:nvPr/>
        </p:nvCxnSpPr>
        <p:spPr>
          <a:xfrm flipH="1" rot="10800000">
            <a:off x="5840425" y="3499625"/>
            <a:ext cx="1008600" cy="1276500"/>
          </a:xfrm>
          <a:prstGeom prst="straightConnector1">
            <a:avLst/>
          </a:prstGeom>
          <a:noFill/>
          <a:ln cap="flat" cmpd="sng" w="9525">
            <a:solidFill>
              <a:schemeClr val="dk1"/>
            </a:solidFill>
            <a:prstDash val="solid"/>
            <a:round/>
            <a:headEnd len="med" w="med" type="none"/>
            <a:tailEnd len="med" w="med" type="triangle"/>
          </a:ln>
        </p:spPr>
      </p:cxnSp>
      <p:sp>
        <p:nvSpPr>
          <p:cNvPr id="961" name="Google Shape;961;p8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8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Hopper Design</a:t>
            </a:r>
            <a:endParaRPr/>
          </a:p>
        </p:txBody>
      </p:sp>
      <p:pic>
        <p:nvPicPr>
          <p:cNvPr id="967" name="Google Shape;967;p81"/>
          <p:cNvPicPr preferRelativeResize="0"/>
          <p:nvPr/>
        </p:nvPicPr>
        <p:blipFill>
          <a:blip r:embed="rId3">
            <a:alphaModFix/>
          </a:blip>
          <a:stretch>
            <a:fillRect/>
          </a:stretch>
        </p:blipFill>
        <p:spPr>
          <a:xfrm>
            <a:off x="938875" y="1013900"/>
            <a:ext cx="2633752" cy="4055850"/>
          </a:xfrm>
          <a:prstGeom prst="rect">
            <a:avLst/>
          </a:prstGeom>
          <a:noFill/>
          <a:ln>
            <a:noFill/>
          </a:ln>
        </p:spPr>
      </p:pic>
      <p:pic>
        <p:nvPicPr>
          <p:cNvPr id="968" name="Google Shape;968;p81"/>
          <p:cNvPicPr preferRelativeResize="0"/>
          <p:nvPr/>
        </p:nvPicPr>
        <p:blipFill>
          <a:blip r:embed="rId4">
            <a:alphaModFix/>
          </a:blip>
          <a:stretch>
            <a:fillRect/>
          </a:stretch>
        </p:blipFill>
        <p:spPr>
          <a:xfrm>
            <a:off x="3725027" y="935250"/>
            <a:ext cx="5266574" cy="3030862"/>
          </a:xfrm>
          <a:prstGeom prst="rect">
            <a:avLst/>
          </a:prstGeom>
          <a:noFill/>
          <a:ln>
            <a:noFill/>
          </a:ln>
        </p:spPr>
      </p:pic>
      <p:sp>
        <p:nvSpPr>
          <p:cNvPr id="969" name="Google Shape;969;p81"/>
          <p:cNvSpPr/>
          <p:nvPr/>
        </p:nvSpPr>
        <p:spPr>
          <a:xfrm>
            <a:off x="117200" y="1279525"/>
            <a:ext cx="1332900" cy="534900"/>
          </a:xfrm>
          <a:prstGeom prst="flowChartAlternateProcess">
            <a:avLst/>
          </a:prstGeom>
          <a:solidFill>
            <a:srgbClr val="736262">
              <a:alpha val="22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Motor Casing</a:t>
            </a:r>
            <a:endParaRPr/>
          </a:p>
        </p:txBody>
      </p:sp>
      <p:cxnSp>
        <p:nvCxnSpPr>
          <p:cNvPr id="970" name="Google Shape;970;p81"/>
          <p:cNvCxnSpPr>
            <a:stCxn id="969" idx="3"/>
          </p:cNvCxnSpPr>
          <p:nvPr/>
        </p:nvCxnSpPr>
        <p:spPr>
          <a:xfrm>
            <a:off x="1450100" y="1546975"/>
            <a:ext cx="549900" cy="627600"/>
          </a:xfrm>
          <a:prstGeom prst="straightConnector1">
            <a:avLst/>
          </a:prstGeom>
          <a:noFill/>
          <a:ln cap="flat" cmpd="sng" w="9525">
            <a:solidFill>
              <a:schemeClr val="dk1"/>
            </a:solidFill>
            <a:prstDash val="solid"/>
            <a:round/>
            <a:headEnd len="med" w="med" type="none"/>
            <a:tailEnd len="med" w="med" type="triangle"/>
          </a:ln>
        </p:spPr>
      </p:cxnSp>
      <p:sp>
        <p:nvSpPr>
          <p:cNvPr id="971" name="Google Shape;971;p81"/>
          <p:cNvSpPr/>
          <p:nvPr/>
        </p:nvSpPr>
        <p:spPr>
          <a:xfrm>
            <a:off x="48725" y="2420650"/>
            <a:ext cx="1152000" cy="534900"/>
          </a:xfrm>
          <a:prstGeom prst="flowChartAlternateProcess">
            <a:avLst/>
          </a:prstGeom>
          <a:solidFill>
            <a:srgbClr val="736262">
              <a:alpha val="22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Static Gear</a:t>
            </a:r>
            <a:endParaRPr/>
          </a:p>
        </p:txBody>
      </p:sp>
      <p:cxnSp>
        <p:nvCxnSpPr>
          <p:cNvPr id="972" name="Google Shape;972;p81"/>
          <p:cNvCxnSpPr>
            <a:stCxn id="971" idx="3"/>
          </p:cNvCxnSpPr>
          <p:nvPr/>
        </p:nvCxnSpPr>
        <p:spPr>
          <a:xfrm>
            <a:off x="1200725" y="2688100"/>
            <a:ext cx="315600" cy="117300"/>
          </a:xfrm>
          <a:prstGeom prst="straightConnector1">
            <a:avLst/>
          </a:prstGeom>
          <a:noFill/>
          <a:ln cap="flat" cmpd="sng" w="9525">
            <a:solidFill>
              <a:schemeClr val="dk1"/>
            </a:solidFill>
            <a:prstDash val="solid"/>
            <a:round/>
            <a:headEnd len="med" w="med" type="none"/>
            <a:tailEnd len="med" w="med" type="triangle"/>
          </a:ln>
        </p:spPr>
      </p:cxnSp>
      <p:sp>
        <p:nvSpPr>
          <p:cNvPr id="973" name="Google Shape;973;p81"/>
          <p:cNvSpPr/>
          <p:nvPr/>
        </p:nvSpPr>
        <p:spPr>
          <a:xfrm>
            <a:off x="103325" y="3183150"/>
            <a:ext cx="1042800" cy="534900"/>
          </a:xfrm>
          <a:prstGeom prst="flowChartAlternateProcess">
            <a:avLst/>
          </a:prstGeom>
          <a:solidFill>
            <a:srgbClr val="736262">
              <a:alpha val="22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Rotating</a:t>
            </a:r>
            <a:r>
              <a:rPr lang="en"/>
              <a:t> Gear</a:t>
            </a:r>
            <a:endParaRPr/>
          </a:p>
        </p:txBody>
      </p:sp>
      <p:cxnSp>
        <p:nvCxnSpPr>
          <p:cNvPr id="974" name="Google Shape;974;p81"/>
          <p:cNvCxnSpPr>
            <a:stCxn id="973" idx="3"/>
          </p:cNvCxnSpPr>
          <p:nvPr/>
        </p:nvCxnSpPr>
        <p:spPr>
          <a:xfrm flipH="1" rot="10800000">
            <a:off x="1146125" y="3426000"/>
            <a:ext cx="443700" cy="24600"/>
          </a:xfrm>
          <a:prstGeom prst="straightConnector1">
            <a:avLst/>
          </a:prstGeom>
          <a:noFill/>
          <a:ln cap="flat" cmpd="sng" w="9525">
            <a:solidFill>
              <a:schemeClr val="dk1"/>
            </a:solidFill>
            <a:prstDash val="solid"/>
            <a:round/>
            <a:headEnd len="med" w="med" type="none"/>
            <a:tailEnd len="med" w="med" type="triangle"/>
          </a:ln>
        </p:spPr>
      </p:cxnSp>
      <p:sp>
        <p:nvSpPr>
          <p:cNvPr id="975" name="Google Shape;975;p81"/>
          <p:cNvSpPr/>
          <p:nvPr/>
        </p:nvSpPr>
        <p:spPr>
          <a:xfrm>
            <a:off x="103325" y="4155950"/>
            <a:ext cx="835500" cy="534900"/>
          </a:xfrm>
          <a:prstGeom prst="flowChartAlternateProcess">
            <a:avLst/>
          </a:prstGeom>
          <a:solidFill>
            <a:srgbClr val="736262">
              <a:alpha val="22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Casing</a:t>
            </a:r>
            <a:endParaRPr/>
          </a:p>
        </p:txBody>
      </p:sp>
      <p:cxnSp>
        <p:nvCxnSpPr>
          <p:cNvPr id="976" name="Google Shape;976;p81"/>
          <p:cNvCxnSpPr>
            <a:stCxn id="975" idx="3"/>
          </p:cNvCxnSpPr>
          <p:nvPr/>
        </p:nvCxnSpPr>
        <p:spPr>
          <a:xfrm flipH="1" rot="10800000">
            <a:off x="938825" y="4362200"/>
            <a:ext cx="314400" cy="61200"/>
          </a:xfrm>
          <a:prstGeom prst="straightConnector1">
            <a:avLst/>
          </a:prstGeom>
          <a:noFill/>
          <a:ln cap="flat" cmpd="sng" w="9525">
            <a:solidFill>
              <a:schemeClr val="dk1"/>
            </a:solidFill>
            <a:prstDash val="solid"/>
            <a:round/>
            <a:headEnd len="med" w="med" type="none"/>
            <a:tailEnd len="med" w="med" type="triangle"/>
          </a:ln>
        </p:spPr>
      </p:cxnSp>
      <p:sp>
        <p:nvSpPr>
          <p:cNvPr id="977" name="Google Shape;977;p81"/>
          <p:cNvSpPr/>
          <p:nvPr/>
        </p:nvSpPr>
        <p:spPr>
          <a:xfrm>
            <a:off x="3825050" y="3966100"/>
            <a:ext cx="1688100" cy="724800"/>
          </a:xfrm>
          <a:prstGeom prst="flowChartAlternateProcess">
            <a:avLst/>
          </a:prstGeom>
          <a:solidFill>
            <a:srgbClr val="736262">
              <a:alpha val="22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Single Wrapped Polycarbonate Sheet</a:t>
            </a:r>
            <a:endParaRPr/>
          </a:p>
        </p:txBody>
      </p:sp>
      <p:cxnSp>
        <p:nvCxnSpPr>
          <p:cNvPr id="978" name="Google Shape;978;p81"/>
          <p:cNvCxnSpPr>
            <a:stCxn id="977" idx="0"/>
          </p:cNvCxnSpPr>
          <p:nvPr/>
        </p:nvCxnSpPr>
        <p:spPr>
          <a:xfrm flipH="1" rot="10800000">
            <a:off x="4669100" y="2931700"/>
            <a:ext cx="370800" cy="1034400"/>
          </a:xfrm>
          <a:prstGeom prst="straightConnector1">
            <a:avLst/>
          </a:prstGeom>
          <a:noFill/>
          <a:ln cap="flat" cmpd="sng" w="9525">
            <a:solidFill>
              <a:schemeClr val="dk1"/>
            </a:solidFill>
            <a:prstDash val="solid"/>
            <a:round/>
            <a:headEnd len="med" w="med" type="none"/>
            <a:tailEnd len="med" w="med" type="triangle"/>
          </a:ln>
        </p:spPr>
      </p:cxnSp>
      <p:sp>
        <p:nvSpPr>
          <p:cNvPr id="979" name="Google Shape;979;p81"/>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8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985" name="Google Shape;985;p82"/>
          <p:cNvSpPr txBox="1"/>
          <p:nvPr>
            <p:ph type="title"/>
          </p:nvPr>
        </p:nvSpPr>
        <p:spPr>
          <a:xfrm>
            <a:off x="359250" y="21058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Electrical</a:t>
            </a:r>
            <a:endParaRPr sz="6000"/>
          </a:p>
        </p:txBody>
      </p:sp>
      <p:cxnSp>
        <p:nvCxnSpPr>
          <p:cNvPr id="986" name="Google Shape;986;p82"/>
          <p:cNvCxnSpPr/>
          <p:nvPr/>
        </p:nvCxnSpPr>
        <p:spPr>
          <a:xfrm>
            <a:off x="4195550" y="3029250"/>
            <a:ext cx="1000800" cy="8400"/>
          </a:xfrm>
          <a:prstGeom prst="straightConnector1">
            <a:avLst/>
          </a:prstGeom>
          <a:noFill/>
          <a:ln cap="flat" cmpd="sng" w="19050">
            <a:solidFill>
              <a:srgbClr val="93C47D"/>
            </a:solidFill>
            <a:prstDash val="solid"/>
            <a:round/>
            <a:headEnd len="sm" w="sm" type="none"/>
            <a:tailEnd len="sm" w="sm" type="none"/>
          </a:ln>
        </p:spPr>
      </p:cxn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8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PCB Design – All Layers (2D View)</a:t>
            </a:r>
            <a:endParaRPr/>
          </a:p>
        </p:txBody>
      </p:sp>
      <p:pic>
        <p:nvPicPr>
          <p:cNvPr id="992" name="Google Shape;992;p83"/>
          <p:cNvPicPr preferRelativeResize="0"/>
          <p:nvPr/>
        </p:nvPicPr>
        <p:blipFill>
          <a:blip r:embed="rId3">
            <a:alphaModFix/>
          </a:blip>
          <a:stretch>
            <a:fillRect/>
          </a:stretch>
        </p:blipFill>
        <p:spPr>
          <a:xfrm>
            <a:off x="1946750" y="944210"/>
            <a:ext cx="5250499" cy="41451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Functional Block Diagram - System</a:t>
            </a:r>
            <a:endParaRPr/>
          </a:p>
        </p:txBody>
      </p:sp>
      <p:sp>
        <p:nvSpPr>
          <p:cNvPr id="279" name="Google Shape;279;p3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80" name="Google Shape;280;p30"/>
          <p:cNvPicPr preferRelativeResize="0"/>
          <p:nvPr/>
        </p:nvPicPr>
        <p:blipFill>
          <a:blip r:embed="rId3">
            <a:alphaModFix/>
          </a:blip>
          <a:stretch>
            <a:fillRect/>
          </a:stretch>
        </p:blipFill>
        <p:spPr>
          <a:xfrm>
            <a:off x="860475" y="912225"/>
            <a:ext cx="7423043" cy="405585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8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PCB Design – Top &amp; Bot Layers (2D View)</a:t>
            </a:r>
            <a:endParaRPr/>
          </a:p>
        </p:txBody>
      </p:sp>
      <p:grpSp>
        <p:nvGrpSpPr>
          <p:cNvPr id="998" name="Google Shape;998;p84"/>
          <p:cNvGrpSpPr/>
          <p:nvPr/>
        </p:nvGrpSpPr>
        <p:grpSpPr>
          <a:xfrm>
            <a:off x="68037" y="1151400"/>
            <a:ext cx="9007925" cy="3525400"/>
            <a:chOff x="77250" y="1151400"/>
            <a:chExt cx="9007925" cy="3525400"/>
          </a:xfrm>
        </p:grpSpPr>
        <p:pic>
          <p:nvPicPr>
            <p:cNvPr id="999" name="Google Shape;999;p84"/>
            <p:cNvPicPr preferRelativeResize="0"/>
            <p:nvPr/>
          </p:nvPicPr>
          <p:blipFill>
            <a:blip r:embed="rId3">
              <a:alphaModFix/>
            </a:blip>
            <a:stretch>
              <a:fillRect/>
            </a:stretch>
          </p:blipFill>
          <p:spPr>
            <a:xfrm>
              <a:off x="77250" y="1151400"/>
              <a:ext cx="4459597" cy="3525400"/>
            </a:xfrm>
            <a:prstGeom prst="rect">
              <a:avLst/>
            </a:prstGeom>
            <a:noFill/>
            <a:ln>
              <a:noFill/>
            </a:ln>
          </p:spPr>
        </p:pic>
        <p:pic>
          <p:nvPicPr>
            <p:cNvPr id="1000" name="Google Shape;1000;p84"/>
            <p:cNvPicPr preferRelativeResize="0"/>
            <p:nvPr/>
          </p:nvPicPr>
          <p:blipFill>
            <a:blip r:embed="rId4">
              <a:alphaModFix/>
            </a:blip>
            <a:stretch>
              <a:fillRect/>
            </a:stretch>
          </p:blipFill>
          <p:spPr>
            <a:xfrm>
              <a:off x="4610068" y="1151404"/>
              <a:ext cx="4475107" cy="3525389"/>
            </a:xfrm>
            <a:prstGeom prst="rect">
              <a:avLst/>
            </a:prstGeom>
            <a:noFill/>
            <a:ln>
              <a:noFill/>
            </a:ln>
          </p:spPr>
        </p:pic>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8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PCB Design – Top &amp; Bot Layers (3D View)</a:t>
            </a:r>
            <a:endParaRPr/>
          </a:p>
        </p:txBody>
      </p:sp>
      <p:grpSp>
        <p:nvGrpSpPr>
          <p:cNvPr id="1006" name="Google Shape;1006;p85"/>
          <p:cNvGrpSpPr/>
          <p:nvPr/>
        </p:nvGrpSpPr>
        <p:grpSpPr>
          <a:xfrm>
            <a:off x="39713" y="1151400"/>
            <a:ext cx="9064573" cy="3525400"/>
            <a:chOff x="50700" y="1151400"/>
            <a:chExt cx="9064573" cy="3525400"/>
          </a:xfrm>
        </p:grpSpPr>
        <p:pic>
          <p:nvPicPr>
            <p:cNvPr id="1007" name="Google Shape;1007;p85"/>
            <p:cNvPicPr preferRelativeResize="0"/>
            <p:nvPr/>
          </p:nvPicPr>
          <p:blipFill>
            <a:blip r:embed="rId3">
              <a:alphaModFix/>
            </a:blip>
            <a:stretch>
              <a:fillRect/>
            </a:stretch>
          </p:blipFill>
          <p:spPr>
            <a:xfrm>
              <a:off x="50700" y="1151400"/>
              <a:ext cx="4576871" cy="3525400"/>
            </a:xfrm>
            <a:prstGeom prst="rect">
              <a:avLst/>
            </a:prstGeom>
            <a:noFill/>
            <a:ln>
              <a:noFill/>
            </a:ln>
          </p:spPr>
        </p:pic>
        <p:pic>
          <p:nvPicPr>
            <p:cNvPr id="1008" name="Google Shape;1008;p85"/>
            <p:cNvPicPr preferRelativeResize="0"/>
            <p:nvPr/>
          </p:nvPicPr>
          <p:blipFill>
            <a:blip r:embed="rId4">
              <a:alphaModFix/>
            </a:blip>
            <a:stretch>
              <a:fillRect/>
            </a:stretch>
          </p:blipFill>
          <p:spPr>
            <a:xfrm>
              <a:off x="4666883" y="1151400"/>
              <a:ext cx="4448390" cy="3525399"/>
            </a:xfrm>
            <a:prstGeom prst="rect">
              <a:avLst/>
            </a:prstGeom>
            <a:noFill/>
            <a:ln>
              <a:noFill/>
            </a:ln>
          </p:spPr>
        </p:pic>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86"/>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014" name="Google Shape;1014;p86"/>
          <p:cNvSpPr txBox="1"/>
          <p:nvPr>
            <p:ph type="title"/>
          </p:nvPr>
        </p:nvSpPr>
        <p:spPr>
          <a:xfrm>
            <a:off x="359250" y="21058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Testing</a:t>
            </a:r>
            <a:endParaRPr sz="6000"/>
          </a:p>
        </p:txBody>
      </p:sp>
      <p:cxnSp>
        <p:nvCxnSpPr>
          <p:cNvPr id="1015" name="Google Shape;1015;p86"/>
          <p:cNvCxnSpPr/>
          <p:nvPr/>
        </p:nvCxnSpPr>
        <p:spPr>
          <a:xfrm>
            <a:off x="4195550" y="3029250"/>
            <a:ext cx="1000800" cy="8400"/>
          </a:xfrm>
          <a:prstGeom prst="straightConnector1">
            <a:avLst/>
          </a:prstGeom>
          <a:noFill/>
          <a:ln cap="flat" cmpd="sng" w="19050">
            <a:solidFill>
              <a:srgbClr val="93C47D"/>
            </a:solidFill>
            <a:prstDash val="solid"/>
            <a:round/>
            <a:headEnd len="sm" w="sm" type="none"/>
            <a:tailEnd len="sm" w="sm" type="none"/>
          </a:ln>
        </p:spPr>
      </p:cxn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graphicFrame>
        <p:nvGraphicFramePr>
          <p:cNvPr id="1020" name="Google Shape;1020;p87"/>
          <p:cNvGraphicFramePr/>
          <p:nvPr/>
        </p:nvGraphicFramePr>
        <p:xfrm>
          <a:off x="0" y="-2"/>
          <a:ext cx="3000000" cy="3000000"/>
        </p:xfrm>
        <a:graphic>
          <a:graphicData uri="http://schemas.openxmlformats.org/drawingml/2006/table">
            <a:tbl>
              <a:tblPr>
                <a:noFill/>
                <a:tableStyleId>{D7753A43-09F4-418D-AC1A-8B91C7D89F56}</a:tableStyleId>
              </a:tblPr>
              <a:tblGrid>
                <a:gridCol w="2670050"/>
                <a:gridCol w="2892800"/>
                <a:gridCol w="1989175"/>
                <a:gridCol w="1591975"/>
              </a:tblGrid>
              <a:tr h="322525">
                <a:tc>
                  <a:txBody>
                    <a:bodyPr/>
                    <a:lstStyle/>
                    <a:p>
                      <a:pPr indent="0" lvl="0" marL="0" rtl="0" algn="l">
                        <a:spcBef>
                          <a:spcPts val="0"/>
                        </a:spcBef>
                        <a:spcAft>
                          <a:spcPts val="0"/>
                        </a:spcAft>
                        <a:buNone/>
                      </a:pPr>
                      <a:r>
                        <a:rPr b="1" lang="en" sz="1000">
                          <a:solidFill>
                            <a:schemeClr val="lt1"/>
                          </a:solidFill>
                        </a:rPr>
                        <a:t>Test Name</a:t>
                      </a:r>
                      <a:endParaRPr b="1" sz="1000">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000">
                          <a:solidFill>
                            <a:schemeClr val="lt1"/>
                          </a:solidFill>
                        </a:rPr>
                        <a:t>Equipment Needed</a:t>
                      </a:r>
                      <a:endParaRPr b="1" sz="1000">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000">
                          <a:solidFill>
                            <a:schemeClr val="lt1"/>
                          </a:solidFill>
                        </a:rPr>
                        <a:t>Facilities Needed</a:t>
                      </a:r>
                      <a:endParaRPr b="1" sz="1000">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000">
                          <a:solidFill>
                            <a:schemeClr val="lt1"/>
                          </a:solidFill>
                        </a:rPr>
                        <a:t>Safety</a:t>
                      </a:r>
                      <a:endParaRPr b="1" sz="1000">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443500">
                <a:tc>
                  <a:txBody>
                    <a:bodyPr/>
                    <a:lstStyle/>
                    <a:p>
                      <a:pPr indent="0" lvl="0" marL="0" rtl="0" algn="l">
                        <a:spcBef>
                          <a:spcPts val="0"/>
                        </a:spcBef>
                        <a:spcAft>
                          <a:spcPts val="0"/>
                        </a:spcAft>
                        <a:buNone/>
                      </a:pPr>
                      <a:r>
                        <a:rPr b="1" lang="en" sz="900"/>
                        <a:t>Preliminary Cold Chamber Test</a:t>
                      </a:r>
                      <a:endParaRPr b="1"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50"/>
                        <a:t>fan, thermocouple, dry ice, foam cooler, NI DAQ, power supply</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50"/>
                        <a:t>PILOT Lab</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50"/>
                        <a:t>Test Complete</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CE5CD"/>
                    </a:solidFill>
                  </a:tcPr>
                </a:tc>
              </a:tr>
              <a:tr h="320000">
                <a:tc>
                  <a:txBody>
                    <a:bodyPr/>
                    <a:lstStyle/>
                    <a:p>
                      <a:pPr indent="0" lvl="0" marL="0" rtl="0" algn="l">
                        <a:spcBef>
                          <a:spcPts val="0"/>
                        </a:spcBef>
                        <a:spcAft>
                          <a:spcPts val="0"/>
                        </a:spcAft>
                        <a:buNone/>
                      </a:pPr>
                      <a:r>
                        <a:rPr b="1" lang="en" sz="900"/>
                        <a:t>Preliminary Vacuum Chamber Test</a:t>
                      </a:r>
                      <a:endParaRPr b="1"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50"/>
                        <a:t>fan, thermocouple, Arduino, power supply</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50"/>
                        <a:t>Urban Sky vacuum chamber</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50"/>
                        <a:t>Test Complete</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r>
              <a:tr h="456925">
                <a:tc>
                  <a:txBody>
                    <a:bodyPr/>
                    <a:lstStyle/>
                    <a:p>
                      <a:pPr indent="0" lvl="0" marL="0" rtl="0" algn="l">
                        <a:spcBef>
                          <a:spcPts val="0"/>
                        </a:spcBef>
                        <a:spcAft>
                          <a:spcPts val="0"/>
                        </a:spcAft>
                        <a:buNone/>
                      </a:pPr>
                      <a:r>
                        <a:rPr b="1" lang="en" sz="900"/>
                        <a:t>Yielding Strength Test (break chords)</a:t>
                      </a:r>
                      <a:endParaRPr b="1"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50"/>
                        <a:t>break chords, dummy weights, balloon</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50"/>
                        <a:t>N/A</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50"/>
                        <a:t>Test Complete</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456925">
                <a:tc>
                  <a:txBody>
                    <a:bodyPr/>
                    <a:lstStyle/>
                    <a:p>
                      <a:pPr indent="0" lvl="0" marL="0" rtl="0" algn="l">
                        <a:spcBef>
                          <a:spcPts val="0"/>
                        </a:spcBef>
                        <a:spcAft>
                          <a:spcPts val="0"/>
                        </a:spcAft>
                        <a:buNone/>
                      </a:pPr>
                      <a:r>
                        <a:rPr b="1" lang="en" sz="900"/>
                        <a:t>Cold Chamber/Jamming Test - Ascent</a:t>
                      </a:r>
                      <a:endParaRPr b="1"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50"/>
                        <a:t>rotating gear system, DC motor, gear, BB pellets</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50"/>
                        <a:t>Urban Sky cold chamber</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CE5CD"/>
                    </a:solidFill>
                  </a:tcPr>
                </a:tc>
              </a:tr>
              <a:tr h="320000">
                <a:tc>
                  <a:txBody>
                    <a:bodyPr/>
                    <a:lstStyle/>
                    <a:p>
                      <a:pPr indent="0" lvl="0" marL="0" rtl="0" algn="l">
                        <a:spcBef>
                          <a:spcPts val="0"/>
                        </a:spcBef>
                        <a:spcAft>
                          <a:spcPts val="0"/>
                        </a:spcAft>
                        <a:buNone/>
                      </a:pPr>
                      <a:r>
                        <a:rPr b="1" lang="en" sz="900"/>
                        <a:t>Communications/Interface test</a:t>
                      </a:r>
                      <a:endParaRPr b="1"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50"/>
                        <a:t>Iridium RockBLOCK GPS module</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50"/>
                        <a:t>N/A</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50"/>
                        <a:t>Test Complete</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443500">
                <a:tc>
                  <a:txBody>
                    <a:bodyPr/>
                    <a:lstStyle/>
                    <a:p>
                      <a:pPr indent="0" lvl="0" marL="0" rtl="0" algn="l">
                        <a:spcBef>
                          <a:spcPts val="0"/>
                        </a:spcBef>
                        <a:spcAft>
                          <a:spcPts val="0"/>
                        </a:spcAft>
                        <a:buNone/>
                      </a:pPr>
                      <a:r>
                        <a:rPr b="1" lang="en" sz="900"/>
                        <a:t>Cold Chamber Test - Electronics</a:t>
                      </a:r>
                      <a:endParaRPr b="1"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50"/>
                        <a:t>electronics bay/components, thermocouples, active heater</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50"/>
                        <a:t>Urban Sky cold chamber</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CE5CD"/>
                    </a:solidFill>
                  </a:tcPr>
                </a:tc>
              </a:tr>
              <a:tr h="320000">
                <a:tc>
                  <a:txBody>
                    <a:bodyPr/>
                    <a:lstStyle/>
                    <a:p>
                      <a:pPr indent="0" lvl="0" marL="0" rtl="0" algn="l">
                        <a:spcBef>
                          <a:spcPts val="0"/>
                        </a:spcBef>
                        <a:spcAft>
                          <a:spcPts val="0"/>
                        </a:spcAft>
                        <a:buNone/>
                      </a:pPr>
                      <a:r>
                        <a:rPr b="1" lang="en" sz="900"/>
                        <a:t>Drop Test</a:t>
                      </a:r>
                      <a:endParaRPr b="1"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50"/>
                        <a:t>BACCHUS structure</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50"/>
                        <a:t>N/A</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r>
              <a:tr h="320000">
                <a:tc>
                  <a:txBody>
                    <a:bodyPr/>
                    <a:lstStyle/>
                    <a:p>
                      <a:pPr indent="0" lvl="0" marL="0" rtl="0" algn="l">
                        <a:spcBef>
                          <a:spcPts val="0"/>
                        </a:spcBef>
                        <a:spcAft>
                          <a:spcPts val="0"/>
                        </a:spcAft>
                        <a:buNone/>
                      </a:pPr>
                      <a:r>
                        <a:rPr b="1" lang="en" sz="900"/>
                        <a:t>Rainfall Drip Test</a:t>
                      </a:r>
                      <a:endParaRPr b="1"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50"/>
                        <a:t>BACCHUS structure, water, strainer</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50"/>
                        <a:t>N/A</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443500">
                <a:tc>
                  <a:txBody>
                    <a:bodyPr/>
                    <a:lstStyle/>
                    <a:p>
                      <a:pPr indent="0" lvl="0" marL="0" rtl="0" algn="l">
                        <a:spcBef>
                          <a:spcPts val="0"/>
                        </a:spcBef>
                        <a:spcAft>
                          <a:spcPts val="0"/>
                        </a:spcAft>
                        <a:buNone/>
                      </a:pPr>
                      <a:r>
                        <a:rPr b="1" lang="en" sz="900"/>
                        <a:t>Yielding Strength Test (full structure)</a:t>
                      </a:r>
                      <a:endParaRPr b="1"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50"/>
                        <a:t>BACCHUS structure, dummy weights balloon</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50"/>
                        <a:t>N/A</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320000">
                <a:tc>
                  <a:txBody>
                    <a:bodyPr/>
                    <a:lstStyle/>
                    <a:p>
                      <a:pPr indent="0" lvl="0" marL="0" rtl="0" algn="l">
                        <a:spcBef>
                          <a:spcPts val="0"/>
                        </a:spcBef>
                        <a:spcAft>
                          <a:spcPts val="0"/>
                        </a:spcAft>
                        <a:buNone/>
                      </a:pPr>
                      <a:r>
                        <a:rPr b="1" lang="en" sz="900"/>
                        <a:t>Loss of Lift Test</a:t>
                      </a:r>
                      <a:endParaRPr b="1"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50"/>
                        <a:t>BACCHUS system, balloon</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50"/>
                        <a:t>Urban Sky</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CE5CD"/>
                    </a:solidFill>
                  </a:tcPr>
                </a:tc>
              </a:tr>
              <a:tr h="320000">
                <a:tc>
                  <a:txBody>
                    <a:bodyPr/>
                    <a:lstStyle/>
                    <a:p>
                      <a:pPr indent="0" lvl="0" marL="0" rtl="0" algn="l">
                        <a:spcBef>
                          <a:spcPts val="0"/>
                        </a:spcBef>
                        <a:spcAft>
                          <a:spcPts val="0"/>
                        </a:spcAft>
                        <a:buNone/>
                      </a:pPr>
                      <a:r>
                        <a:rPr b="1" lang="en" sz="900"/>
                        <a:t>Full Duration Bench Test</a:t>
                      </a:r>
                      <a:endParaRPr b="1"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50"/>
                        <a:t>BACCHUS components</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50"/>
                        <a:t>N/A</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320000">
                <a:tc>
                  <a:txBody>
                    <a:bodyPr/>
                    <a:lstStyle/>
                    <a:p>
                      <a:pPr indent="0" lvl="0" marL="0" rtl="0" algn="l">
                        <a:spcBef>
                          <a:spcPts val="0"/>
                        </a:spcBef>
                        <a:spcAft>
                          <a:spcPts val="0"/>
                        </a:spcAft>
                        <a:buNone/>
                      </a:pPr>
                      <a:r>
                        <a:rPr b="1" lang="en" sz="900"/>
                        <a:t>Flight Test</a:t>
                      </a:r>
                      <a:endParaRPr b="1"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50"/>
                        <a:t>BACCHUS system, balloon</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50"/>
                        <a:t>Urban Sky</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r>
              <a:tr h="320000">
                <a:tc>
                  <a:txBody>
                    <a:bodyPr/>
                    <a:lstStyle/>
                    <a:p>
                      <a:pPr indent="0" lvl="0" marL="0" rtl="0" algn="l">
                        <a:spcBef>
                          <a:spcPts val="0"/>
                        </a:spcBef>
                        <a:spcAft>
                          <a:spcPts val="0"/>
                        </a:spcAft>
                        <a:buNone/>
                      </a:pPr>
                      <a:r>
                        <a:rPr b="1" lang="en" sz="900"/>
                        <a:t>Spin Test</a:t>
                      </a:r>
                      <a:endParaRPr b="1" sz="9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50"/>
                        <a:t>BACCHUS system, rope</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50"/>
                        <a:t>N/A</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t/>
                      </a:r>
                      <a:endParaRPr sz="8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r>
            </a:tbl>
          </a:graphicData>
        </a:graphic>
      </p:graphicFrame>
      <p:sp>
        <p:nvSpPr>
          <p:cNvPr id="1021" name="Google Shape;1021;p87"/>
          <p:cNvSpPr txBox="1"/>
          <p:nvPr>
            <p:ph idx="12" type="sldNum"/>
          </p:nvPr>
        </p:nvSpPr>
        <p:spPr>
          <a:xfrm>
            <a:off x="8548658" y="-467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solidFill>
                  <a:srgbClr val="FFFFFF"/>
                </a:solidFill>
              </a:rPr>
              <a:t>‹#›</a:t>
            </a:fld>
            <a:endParaRPr>
              <a:solidFill>
                <a:srgbClr val="FFFFFF"/>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88"/>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Other Test Considerations</a:t>
            </a:r>
            <a:endParaRPr/>
          </a:p>
        </p:txBody>
      </p:sp>
      <p:sp>
        <p:nvSpPr>
          <p:cNvPr id="1027" name="Google Shape;1027;p88"/>
          <p:cNvSpPr txBox="1"/>
          <p:nvPr>
            <p:ph idx="12" type="sldNum"/>
          </p:nvPr>
        </p:nvSpPr>
        <p:spPr>
          <a:xfrm>
            <a:off x="8548658" y="-467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sp>
        <p:nvSpPr>
          <p:cNvPr id="1028" name="Google Shape;1028;p88"/>
          <p:cNvSpPr/>
          <p:nvPr/>
        </p:nvSpPr>
        <p:spPr>
          <a:xfrm>
            <a:off x="2231450" y="1329800"/>
            <a:ext cx="4260300" cy="1540800"/>
          </a:xfrm>
          <a:prstGeom prst="roundRect">
            <a:avLst>
              <a:gd fmla="val 7322"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u="sng">
                <a:latin typeface="Roboto"/>
                <a:ea typeface="Roboto"/>
                <a:cs typeface="Roboto"/>
                <a:sym typeface="Roboto"/>
              </a:rPr>
              <a:t>Cold Chamber/Vacuum Chamber Test Uncertainties</a:t>
            </a:r>
            <a:r>
              <a:rPr b="1" lang="en" sz="1300">
                <a:latin typeface="Roboto"/>
                <a:ea typeface="Roboto"/>
                <a:cs typeface="Roboto"/>
                <a:sym typeface="Roboto"/>
              </a:rPr>
              <a:t>:</a:t>
            </a:r>
            <a:endParaRPr b="1" sz="1300">
              <a:latin typeface="Roboto"/>
              <a:ea typeface="Roboto"/>
              <a:cs typeface="Roboto"/>
              <a:sym typeface="Roboto"/>
            </a:endParaRPr>
          </a:p>
          <a:p>
            <a:pPr indent="-292100" lvl="0" marL="457200" rtl="0" algn="l">
              <a:spcBef>
                <a:spcPts val="0"/>
              </a:spcBef>
              <a:spcAft>
                <a:spcPts val="0"/>
              </a:spcAft>
              <a:buSzPts val="1000"/>
              <a:buFont typeface="Roboto"/>
              <a:buChar char="●"/>
            </a:pPr>
            <a:r>
              <a:rPr lang="en" sz="1200">
                <a:latin typeface="Roboto"/>
                <a:ea typeface="Roboto"/>
                <a:cs typeface="Roboto"/>
                <a:sym typeface="Roboto"/>
              </a:rPr>
              <a:t>No accurate way of measuring motor speed.</a:t>
            </a:r>
            <a:endParaRPr sz="1200">
              <a:latin typeface="Roboto"/>
              <a:ea typeface="Roboto"/>
              <a:cs typeface="Roboto"/>
              <a:sym typeface="Roboto"/>
            </a:endParaRPr>
          </a:p>
          <a:p>
            <a:pPr indent="-292100" lvl="0" marL="457200" rtl="0" algn="l">
              <a:spcBef>
                <a:spcPts val="0"/>
              </a:spcBef>
              <a:spcAft>
                <a:spcPts val="0"/>
              </a:spcAft>
              <a:buSzPts val="1000"/>
              <a:buFont typeface="Roboto"/>
              <a:buChar char="●"/>
            </a:pPr>
            <a:r>
              <a:rPr lang="en" sz="1200">
                <a:latin typeface="Roboto"/>
                <a:ea typeface="Roboto"/>
                <a:cs typeface="Roboto"/>
                <a:sym typeface="Roboto"/>
              </a:rPr>
              <a:t>DC Motor: track current to ensure motor spins without interruption (consistent current draw → consistent RPM)</a:t>
            </a:r>
            <a:endParaRPr sz="1200">
              <a:latin typeface="Roboto"/>
              <a:ea typeface="Roboto"/>
              <a:cs typeface="Roboto"/>
              <a:sym typeface="Roboto"/>
            </a:endParaRPr>
          </a:p>
          <a:p>
            <a:pPr indent="-292100" lvl="0" marL="457200" rtl="0" algn="l">
              <a:spcBef>
                <a:spcPts val="0"/>
              </a:spcBef>
              <a:spcAft>
                <a:spcPts val="0"/>
              </a:spcAft>
              <a:buSzPts val="1000"/>
              <a:buFont typeface="Roboto"/>
              <a:buChar char="●"/>
            </a:pPr>
            <a:r>
              <a:rPr lang="en" sz="1200">
                <a:latin typeface="Roboto"/>
                <a:ea typeface="Roboto"/>
                <a:cs typeface="Roboto"/>
                <a:sym typeface="Roboto"/>
              </a:rPr>
              <a:t>Stepper Motor: observe motor motion to ensure precise steps to open or </a:t>
            </a:r>
            <a:r>
              <a:rPr lang="en" sz="1200">
                <a:latin typeface="Roboto"/>
                <a:ea typeface="Roboto"/>
                <a:cs typeface="Roboto"/>
                <a:sym typeface="Roboto"/>
              </a:rPr>
              <a:t>closer</a:t>
            </a:r>
            <a:r>
              <a:rPr lang="en" sz="1200">
                <a:latin typeface="Roboto"/>
                <a:ea typeface="Roboto"/>
                <a:cs typeface="Roboto"/>
                <a:sym typeface="Roboto"/>
              </a:rPr>
              <a:t> valve.</a:t>
            </a:r>
            <a:endParaRPr sz="1200">
              <a:latin typeface="Roboto"/>
              <a:ea typeface="Roboto"/>
              <a:cs typeface="Roboto"/>
              <a:sym typeface="Roboto"/>
            </a:endParaRPr>
          </a:p>
        </p:txBody>
      </p:sp>
      <p:sp>
        <p:nvSpPr>
          <p:cNvPr id="1029" name="Google Shape;1029;p88"/>
          <p:cNvSpPr/>
          <p:nvPr/>
        </p:nvSpPr>
        <p:spPr>
          <a:xfrm>
            <a:off x="2231450" y="3103125"/>
            <a:ext cx="4260300" cy="1540800"/>
          </a:xfrm>
          <a:prstGeom prst="roundRect">
            <a:avLst>
              <a:gd fmla="val 7322"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u="sng">
                <a:latin typeface="Roboto"/>
                <a:ea typeface="Roboto"/>
                <a:cs typeface="Roboto"/>
                <a:sym typeface="Roboto"/>
              </a:rPr>
              <a:t>Expand Scope of Valve Test</a:t>
            </a:r>
            <a:r>
              <a:rPr b="1" lang="en" sz="1300">
                <a:latin typeface="Roboto"/>
                <a:ea typeface="Roboto"/>
                <a:cs typeface="Roboto"/>
                <a:sym typeface="Roboto"/>
              </a:rPr>
              <a:t>:</a:t>
            </a:r>
            <a:endParaRPr b="1" sz="1300">
              <a:latin typeface="Roboto"/>
              <a:ea typeface="Roboto"/>
              <a:cs typeface="Roboto"/>
              <a:sym typeface="Roboto"/>
            </a:endParaRPr>
          </a:p>
          <a:p>
            <a:pPr indent="-292100" lvl="0" marL="457200" rtl="0" algn="l">
              <a:spcBef>
                <a:spcPts val="0"/>
              </a:spcBef>
              <a:spcAft>
                <a:spcPts val="0"/>
              </a:spcAft>
              <a:buSzPts val="1000"/>
              <a:buFont typeface="Roboto"/>
              <a:buChar char="●"/>
            </a:pPr>
            <a:r>
              <a:rPr lang="en" sz="1200">
                <a:latin typeface="Roboto"/>
                <a:ea typeface="Roboto"/>
                <a:cs typeface="Roboto"/>
                <a:sym typeface="Roboto"/>
              </a:rPr>
              <a:t>Figure out a way to measure the mass flow rate of air flowing out of balloon and through valve.</a:t>
            </a:r>
            <a:endParaRPr sz="1200">
              <a:latin typeface="Roboto"/>
              <a:ea typeface="Roboto"/>
              <a:cs typeface="Roboto"/>
              <a:sym typeface="Roboto"/>
            </a:endParaRPr>
          </a:p>
          <a:p>
            <a:pPr indent="-292100" lvl="0" marL="457200" rtl="0" algn="l">
              <a:spcBef>
                <a:spcPts val="0"/>
              </a:spcBef>
              <a:spcAft>
                <a:spcPts val="0"/>
              </a:spcAft>
              <a:buSzPts val="1000"/>
              <a:buFont typeface="Roboto"/>
              <a:buChar char="●"/>
            </a:pPr>
            <a:r>
              <a:rPr lang="en" sz="1200">
                <a:latin typeface="Roboto"/>
                <a:ea typeface="Roboto"/>
                <a:cs typeface="Roboto"/>
                <a:sym typeface="Roboto"/>
              </a:rPr>
              <a:t>Know temperature and know velocity of balloon exit because know cross section area.</a:t>
            </a:r>
            <a:endParaRPr sz="1200">
              <a:latin typeface="Roboto"/>
              <a:ea typeface="Roboto"/>
              <a:cs typeface="Roboto"/>
              <a:sym typeface="Roboto"/>
            </a:endParaRPr>
          </a:p>
          <a:p>
            <a:pPr indent="-292100" lvl="0" marL="457200" rtl="0" algn="l">
              <a:spcBef>
                <a:spcPts val="0"/>
              </a:spcBef>
              <a:spcAft>
                <a:spcPts val="0"/>
              </a:spcAft>
              <a:buSzPts val="1000"/>
              <a:buFont typeface="Roboto"/>
              <a:buChar char="●"/>
            </a:pPr>
            <a:r>
              <a:rPr lang="en" sz="1200">
                <a:latin typeface="Roboto"/>
                <a:ea typeface="Roboto"/>
                <a:cs typeface="Roboto"/>
                <a:sym typeface="Roboto"/>
              </a:rPr>
              <a:t>Could put static pressure port at valve.</a:t>
            </a:r>
            <a:endParaRPr sz="1200">
              <a:latin typeface="Roboto"/>
              <a:ea typeface="Roboto"/>
              <a:cs typeface="Roboto"/>
              <a:sym typeface="Roboto"/>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8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Test</a:t>
            </a:r>
            <a:r>
              <a:rPr lang="en"/>
              <a:t> Procedures</a:t>
            </a:r>
            <a:endParaRPr/>
          </a:p>
        </p:txBody>
      </p:sp>
      <p:sp>
        <p:nvSpPr>
          <p:cNvPr id="1035" name="Google Shape;1035;p89"/>
          <p:cNvSpPr/>
          <p:nvPr/>
        </p:nvSpPr>
        <p:spPr>
          <a:xfrm>
            <a:off x="311700" y="1610500"/>
            <a:ext cx="8475600" cy="3291600"/>
          </a:xfrm>
          <a:prstGeom prst="roundRect">
            <a:avLst>
              <a:gd fmla="val 7322"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u="sng">
                <a:latin typeface="Roboto"/>
                <a:ea typeface="Roboto"/>
                <a:cs typeface="Roboto"/>
                <a:sym typeface="Roboto"/>
              </a:rPr>
              <a:t>Step-by-Step Procedure</a:t>
            </a:r>
            <a:r>
              <a:rPr b="1" lang="en">
                <a:latin typeface="Roboto"/>
                <a:ea typeface="Roboto"/>
                <a:cs typeface="Roboto"/>
                <a:sym typeface="Roboto"/>
              </a:rPr>
              <a:t>:</a:t>
            </a:r>
            <a:endParaRPr b="1">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Connect the motor to the power supply.</a:t>
            </a:r>
            <a:endParaRPr b="1" sz="1200">
              <a:latin typeface="Roboto"/>
              <a:ea typeface="Roboto"/>
              <a:cs typeface="Roboto"/>
              <a:sym typeface="Roboto"/>
            </a:endParaRPr>
          </a:p>
          <a:p>
            <a:pPr indent="-304800" lvl="1" marL="914400" rtl="0" algn="l">
              <a:spcBef>
                <a:spcPts val="0"/>
              </a:spcBef>
              <a:spcAft>
                <a:spcPts val="0"/>
              </a:spcAft>
              <a:buSzPts val="1200"/>
              <a:buFont typeface="Roboto"/>
              <a:buAutoNum type="alphaLcPeriod"/>
            </a:pPr>
            <a:r>
              <a:rPr b="1" lang="en" sz="1200">
                <a:latin typeface="Roboto"/>
                <a:ea typeface="Roboto"/>
                <a:cs typeface="Roboto"/>
                <a:sym typeface="Roboto"/>
              </a:rPr>
              <a:t>For the stepper motor, connect first to arduino and then to power supply.</a:t>
            </a:r>
            <a:endParaRPr b="1" sz="1200">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Place one thermocouple on the motor and another thermocouple in the chamber.</a:t>
            </a:r>
            <a:endParaRPr b="1" sz="1200">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Connect both thermocouples to NI DAQ device.</a:t>
            </a:r>
            <a:endParaRPr b="1" sz="1200">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Connect NI DAQ to power supply and computer with LabVIEW VI set up.</a:t>
            </a:r>
            <a:endParaRPr b="1" sz="1200">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Run the cold chamber at a constant temperature and motor at a constant speed until steady state is reached.</a:t>
            </a:r>
            <a:endParaRPr b="1" sz="1200">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Ascent system: </a:t>
            </a:r>
            <a:endParaRPr b="1" sz="1200">
              <a:latin typeface="Roboto"/>
              <a:ea typeface="Roboto"/>
              <a:cs typeface="Roboto"/>
              <a:sym typeface="Roboto"/>
            </a:endParaRPr>
          </a:p>
          <a:p>
            <a:pPr indent="-304800" lvl="1" marL="914400" rtl="0" algn="l">
              <a:spcBef>
                <a:spcPts val="0"/>
              </a:spcBef>
              <a:spcAft>
                <a:spcPts val="0"/>
              </a:spcAft>
              <a:buSzPts val="1200"/>
              <a:buFont typeface="Roboto"/>
              <a:buAutoNum type="alphaLcPeriod"/>
            </a:pPr>
            <a:r>
              <a:rPr b="1" lang="en" sz="1200">
                <a:latin typeface="Roboto"/>
                <a:ea typeface="Roboto"/>
                <a:cs typeface="Roboto"/>
                <a:sym typeface="Roboto"/>
              </a:rPr>
              <a:t>Visually monitor current on power supply and take note of values in consistent time intervals.</a:t>
            </a:r>
            <a:endParaRPr b="1" sz="1200">
              <a:latin typeface="Roboto"/>
              <a:ea typeface="Roboto"/>
              <a:cs typeface="Roboto"/>
              <a:sym typeface="Roboto"/>
            </a:endParaRPr>
          </a:p>
          <a:p>
            <a:pPr indent="-304800" lvl="1" marL="914400" rtl="0" algn="l">
              <a:spcBef>
                <a:spcPts val="0"/>
              </a:spcBef>
              <a:spcAft>
                <a:spcPts val="0"/>
              </a:spcAft>
              <a:buSzPts val="1200"/>
              <a:buFont typeface="Roboto"/>
              <a:buAutoNum type="alphaLcPeriod"/>
            </a:pPr>
            <a:r>
              <a:rPr b="1" lang="en" sz="1200">
                <a:latin typeface="Roboto"/>
                <a:ea typeface="Roboto"/>
                <a:cs typeface="Roboto"/>
                <a:sym typeface="Roboto"/>
              </a:rPr>
              <a:t>After the motor is confirmed to be operating properly, run the motor with the hopper system to ensure BB’s do not freeze.</a:t>
            </a:r>
            <a:endParaRPr b="1" sz="1200">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Descent system: </a:t>
            </a:r>
            <a:endParaRPr b="1" sz="1200">
              <a:latin typeface="Roboto"/>
              <a:ea typeface="Roboto"/>
              <a:cs typeface="Roboto"/>
              <a:sym typeface="Roboto"/>
            </a:endParaRPr>
          </a:p>
          <a:p>
            <a:pPr indent="-304800" lvl="1" marL="914400" rtl="0" algn="l">
              <a:spcBef>
                <a:spcPts val="0"/>
              </a:spcBef>
              <a:spcAft>
                <a:spcPts val="0"/>
              </a:spcAft>
              <a:buSzPts val="1200"/>
              <a:buFont typeface="Roboto"/>
              <a:buAutoNum type="alphaLcPeriod"/>
            </a:pPr>
            <a:r>
              <a:rPr b="1" lang="en" sz="1200">
                <a:latin typeface="Roboto"/>
                <a:ea typeface="Roboto"/>
                <a:cs typeface="Roboto"/>
                <a:sym typeface="Roboto"/>
              </a:rPr>
              <a:t>After the motor is confirmed to be operating properly, assemble the valve to the motor and re-run the cold chamber.</a:t>
            </a:r>
            <a:endParaRPr b="1" sz="1200">
              <a:latin typeface="Roboto"/>
              <a:ea typeface="Roboto"/>
              <a:cs typeface="Roboto"/>
              <a:sym typeface="Roboto"/>
            </a:endParaRPr>
          </a:p>
          <a:p>
            <a:pPr indent="-304800" lvl="1" marL="914400" rtl="0" algn="l">
              <a:spcBef>
                <a:spcPts val="0"/>
              </a:spcBef>
              <a:spcAft>
                <a:spcPts val="0"/>
              </a:spcAft>
              <a:buSzPts val="1200"/>
              <a:buFont typeface="Roboto"/>
              <a:buAutoNum type="alphaLcPeriod"/>
            </a:pPr>
            <a:r>
              <a:rPr b="1" lang="en" sz="1200">
                <a:latin typeface="Roboto"/>
                <a:ea typeface="Roboto"/>
                <a:cs typeface="Roboto"/>
                <a:sym typeface="Roboto"/>
              </a:rPr>
              <a:t>Actuate stepper motor with the precise steps necessary to open/close the valve.</a:t>
            </a:r>
            <a:endParaRPr b="1"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1036" name="Google Shape;1036;p89"/>
          <p:cNvSpPr/>
          <p:nvPr/>
        </p:nvSpPr>
        <p:spPr>
          <a:xfrm>
            <a:off x="311700" y="1020825"/>
            <a:ext cx="8475600" cy="472500"/>
          </a:xfrm>
          <a:prstGeom prst="roundRect">
            <a:avLst>
              <a:gd fmla="val 17752" name="adj"/>
            </a:avLst>
          </a:prstGeom>
          <a:solidFill>
            <a:srgbClr val="D9EAD3"/>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latin typeface="Roboto"/>
                <a:ea typeface="Roboto"/>
                <a:cs typeface="Roboto"/>
                <a:sym typeface="Roboto"/>
              </a:rPr>
              <a:t>Cold Chamber Test Procedure</a:t>
            </a:r>
            <a:r>
              <a:rPr b="1" lang="en" sz="1500">
                <a:latin typeface="Roboto"/>
                <a:ea typeface="Roboto"/>
                <a:cs typeface="Roboto"/>
                <a:sym typeface="Roboto"/>
              </a:rPr>
              <a:t> </a:t>
            </a:r>
            <a:endParaRPr b="1" sz="1500">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9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Test Procedures</a:t>
            </a:r>
            <a:endParaRPr/>
          </a:p>
        </p:txBody>
      </p:sp>
      <p:sp>
        <p:nvSpPr>
          <p:cNvPr id="1042" name="Google Shape;1042;p90"/>
          <p:cNvSpPr/>
          <p:nvPr/>
        </p:nvSpPr>
        <p:spPr>
          <a:xfrm>
            <a:off x="311700" y="1610500"/>
            <a:ext cx="8475600" cy="3291600"/>
          </a:xfrm>
          <a:prstGeom prst="roundRect">
            <a:avLst>
              <a:gd fmla="val 7322"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u="sng">
                <a:latin typeface="Roboto"/>
                <a:ea typeface="Roboto"/>
                <a:cs typeface="Roboto"/>
                <a:sym typeface="Roboto"/>
              </a:rPr>
              <a:t>Step-by-Step Procedure</a:t>
            </a:r>
            <a:r>
              <a:rPr b="1" lang="en">
                <a:latin typeface="Roboto"/>
                <a:ea typeface="Roboto"/>
                <a:cs typeface="Roboto"/>
                <a:sym typeface="Roboto"/>
              </a:rPr>
              <a:t>:</a:t>
            </a:r>
            <a:endParaRPr b="1">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Connect the motor to the power supply.</a:t>
            </a:r>
            <a:endParaRPr b="1" sz="1200">
              <a:latin typeface="Roboto"/>
              <a:ea typeface="Roboto"/>
              <a:cs typeface="Roboto"/>
              <a:sym typeface="Roboto"/>
            </a:endParaRPr>
          </a:p>
          <a:p>
            <a:pPr indent="-304800" lvl="1" marL="914400" rtl="0" algn="l">
              <a:spcBef>
                <a:spcPts val="0"/>
              </a:spcBef>
              <a:spcAft>
                <a:spcPts val="0"/>
              </a:spcAft>
              <a:buSzPts val="1200"/>
              <a:buFont typeface="Roboto"/>
              <a:buAutoNum type="alphaLcPeriod"/>
            </a:pPr>
            <a:r>
              <a:rPr b="1" lang="en" sz="1200">
                <a:latin typeface="Roboto"/>
                <a:ea typeface="Roboto"/>
                <a:cs typeface="Roboto"/>
                <a:sym typeface="Roboto"/>
              </a:rPr>
              <a:t>For the stepper motor, connect first to arduino and then to power supply.</a:t>
            </a:r>
            <a:endParaRPr b="1" sz="1200">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Place one thermocouple on the motor and another thermocouple in the chamber.</a:t>
            </a:r>
            <a:endParaRPr b="1" sz="1200">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Connect both thermocouples to NI DAQ device.</a:t>
            </a:r>
            <a:endParaRPr b="1" sz="1200">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Connect NI DAQ to power supply and computer with LabVIEW VI set up.</a:t>
            </a:r>
            <a:endParaRPr b="1" sz="1200">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Run vacuum chamber at a decreasing pressure and motor at a constant speed until steady state is reached.</a:t>
            </a:r>
            <a:endParaRPr b="1" sz="1200">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Ascent system: </a:t>
            </a:r>
            <a:endParaRPr b="1" sz="1200">
              <a:latin typeface="Roboto"/>
              <a:ea typeface="Roboto"/>
              <a:cs typeface="Roboto"/>
              <a:sym typeface="Roboto"/>
            </a:endParaRPr>
          </a:p>
          <a:p>
            <a:pPr indent="-304800" lvl="1" marL="914400" rtl="0" algn="l">
              <a:spcBef>
                <a:spcPts val="0"/>
              </a:spcBef>
              <a:spcAft>
                <a:spcPts val="0"/>
              </a:spcAft>
              <a:buSzPts val="1200"/>
              <a:buFont typeface="Roboto"/>
              <a:buAutoNum type="alphaLcPeriod"/>
            </a:pPr>
            <a:r>
              <a:rPr b="1" lang="en" sz="1200">
                <a:latin typeface="Roboto"/>
                <a:ea typeface="Roboto"/>
                <a:cs typeface="Roboto"/>
                <a:sym typeface="Roboto"/>
              </a:rPr>
              <a:t>Visually monitor current on power supply and take note of values in consistent time intervals.</a:t>
            </a:r>
            <a:endParaRPr b="1" sz="1200">
              <a:latin typeface="Roboto"/>
              <a:ea typeface="Roboto"/>
              <a:cs typeface="Roboto"/>
              <a:sym typeface="Roboto"/>
            </a:endParaRPr>
          </a:p>
          <a:p>
            <a:pPr indent="-304800" lvl="1" marL="914400" rtl="0" algn="l">
              <a:spcBef>
                <a:spcPts val="0"/>
              </a:spcBef>
              <a:spcAft>
                <a:spcPts val="0"/>
              </a:spcAft>
              <a:buSzPts val="1200"/>
              <a:buFont typeface="Roboto"/>
              <a:buAutoNum type="alphaLcPeriod"/>
            </a:pPr>
            <a:r>
              <a:rPr b="1" lang="en" sz="1200">
                <a:latin typeface="Roboto"/>
                <a:ea typeface="Roboto"/>
                <a:cs typeface="Roboto"/>
                <a:sym typeface="Roboto"/>
              </a:rPr>
              <a:t>After the motor is confirmed to be operating properly, run the motor with the hopper system to ensure BB’s do not freeze.</a:t>
            </a:r>
            <a:endParaRPr b="1" sz="1200">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Descent system: </a:t>
            </a:r>
            <a:endParaRPr b="1" sz="1200">
              <a:latin typeface="Roboto"/>
              <a:ea typeface="Roboto"/>
              <a:cs typeface="Roboto"/>
              <a:sym typeface="Roboto"/>
            </a:endParaRPr>
          </a:p>
          <a:p>
            <a:pPr indent="-304800" lvl="1" marL="914400" rtl="0" algn="l">
              <a:spcBef>
                <a:spcPts val="0"/>
              </a:spcBef>
              <a:spcAft>
                <a:spcPts val="0"/>
              </a:spcAft>
              <a:buSzPts val="1200"/>
              <a:buFont typeface="Roboto"/>
              <a:buAutoNum type="alphaLcPeriod"/>
            </a:pPr>
            <a:r>
              <a:rPr b="1" lang="en" sz="1200">
                <a:latin typeface="Roboto"/>
                <a:ea typeface="Roboto"/>
                <a:cs typeface="Roboto"/>
                <a:sym typeface="Roboto"/>
              </a:rPr>
              <a:t>After the motor is confirmed to be operating properly, assemble the valve to the motor and re-run the cold chamber.</a:t>
            </a:r>
            <a:endParaRPr b="1" sz="1200">
              <a:latin typeface="Roboto"/>
              <a:ea typeface="Roboto"/>
              <a:cs typeface="Roboto"/>
              <a:sym typeface="Roboto"/>
            </a:endParaRPr>
          </a:p>
          <a:p>
            <a:pPr indent="-304800" lvl="1" marL="914400" rtl="0" algn="l">
              <a:spcBef>
                <a:spcPts val="0"/>
              </a:spcBef>
              <a:spcAft>
                <a:spcPts val="0"/>
              </a:spcAft>
              <a:buSzPts val="1200"/>
              <a:buFont typeface="Roboto"/>
              <a:buAutoNum type="alphaLcPeriod"/>
            </a:pPr>
            <a:r>
              <a:rPr b="1" lang="en" sz="1200">
                <a:latin typeface="Roboto"/>
                <a:ea typeface="Roboto"/>
                <a:cs typeface="Roboto"/>
                <a:sym typeface="Roboto"/>
              </a:rPr>
              <a:t>Actuate stepper motor with the precise steps necessary to open/close the valve.</a:t>
            </a:r>
            <a:endParaRPr b="1" sz="1200">
              <a:latin typeface="Roboto"/>
              <a:ea typeface="Roboto"/>
              <a:cs typeface="Roboto"/>
              <a:sym typeface="Roboto"/>
            </a:endParaRPr>
          </a:p>
          <a:p>
            <a:pPr indent="0" lvl="0" marL="0" rtl="0" algn="l">
              <a:spcBef>
                <a:spcPts val="0"/>
              </a:spcBef>
              <a:spcAft>
                <a:spcPts val="0"/>
              </a:spcAft>
              <a:buNone/>
            </a:pPr>
            <a:r>
              <a:t/>
            </a:r>
            <a:endParaRPr b="1" sz="1200">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1043" name="Google Shape;1043;p90"/>
          <p:cNvSpPr/>
          <p:nvPr/>
        </p:nvSpPr>
        <p:spPr>
          <a:xfrm>
            <a:off x="311700" y="1020825"/>
            <a:ext cx="8475600" cy="472500"/>
          </a:xfrm>
          <a:prstGeom prst="roundRect">
            <a:avLst>
              <a:gd fmla="val 17752" name="adj"/>
            </a:avLst>
          </a:prstGeom>
          <a:solidFill>
            <a:srgbClr val="D9EAD3"/>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latin typeface="Roboto"/>
                <a:ea typeface="Roboto"/>
                <a:cs typeface="Roboto"/>
                <a:sym typeface="Roboto"/>
              </a:rPr>
              <a:t>Vacuum</a:t>
            </a:r>
            <a:r>
              <a:rPr b="1" lang="en" sz="1500">
                <a:latin typeface="Roboto"/>
                <a:ea typeface="Roboto"/>
                <a:cs typeface="Roboto"/>
                <a:sym typeface="Roboto"/>
              </a:rPr>
              <a:t> Chamber Test Procedure </a:t>
            </a:r>
            <a:endParaRPr b="1" sz="1500">
              <a:latin typeface="Roboto"/>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9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Test Procedures</a:t>
            </a:r>
            <a:endParaRPr/>
          </a:p>
        </p:txBody>
      </p:sp>
      <p:sp>
        <p:nvSpPr>
          <p:cNvPr id="1049" name="Google Shape;1049;p91"/>
          <p:cNvSpPr/>
          <p:nvPr/>
        </p:nvSpPr>
        <p:spPr>
          <a:xfrm>
            <a:off x="311700" y="1610500"/>
            <a:ext cx="8475600" cy="3291600"/>
          </a:xfrm>
          <a:prstGeom prst="roundRect">
            <a:avLst>
              <a:gd fmla="val 7322"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u="sng">
                <a:latin typeface="Roboto"/>
                <a:ea typeface="Roboto"/>
                <a:cs typeface="Roboto"/>
                <a:sym typeface="Roboto"/>
              </a:rPr>
              <a:t>Step-by-Step Procedure</a:t>
            </a:r>
            <a:r>
              <a:rPr b="1" lang="en">
                <a:latin typeface="Roboto"/>
                <a:ea typeface="Roboto"/>
                <a:cs typeface="Roboto"/>
                <a:sym typeface="Roboto"/>
              </a:rPr>
              <a:t>:</a:t>
            </a:r>
            <a:endParaRPr b="1">
              <a:latin typeface="Roboto"/>
              <a:ea typeface="Roboto"/>
              <a:cs typeface="Roboto"/>
              <a:sym typeface="Roboto"/>
            </a:endParaRPr>
          </a:p>
          <a:p>
            <a:pPr indent="-304800" lvl="0" marL="457200" rtl="0" algn="l">
              <a:lnSpc>
                <a:spcPct val="150000"/>
              </a:lnSpc>
              <a:spcBef>
                <a:spcPts val="0"/>
              </a:spcBef>
              <a:spcAft>
                <a:spcPts val="0"/>
              </a:spcAft>
              <a:buSzPts val="1200"/>
              <a:buFont typeface="Roboto"/>
              <a:buAutoNum type="arabicPeriod"/>
            </a:pPr>
            <a:r>
              <a:rPr b="1" lang="en" sz="1200">
                <a:latin typeface="Roboto"/>
                <a:ea typeface="Roboto"/>
                <a:cs typeface="Roboto"/>
                <a:sym typeface="Roboto"/>
              </a:rPr>
              <a:t>Connect the balloon to the PVC pipe.</a:t>
            </a:r>
            <a:endParaRPr b="1" sz="1200">
              <a:latin typeface="Roboto"/>
              <a:ea typeface="Roboto"/>
              <a:cs typeface="Roboto"/>
              <a:sym typeface="Roboto"/>
            </a:endParaRPr>
          </a:p>
          <a:p>
            <a:pPr indent="-304800" lvl="0" marL="457200" rtl="0" algn="l">
              <a:lnSpc>
                <a:spcPct val="150000"/>
              </a:lnSpc>
              <a:spcBef>
                <a:spcPts val="0"/>
              </a:spcBef>
              <a:spcAft>
                <a:spcPts val="0"/>
              </a:spcAft>
              <a:buSzPts val="1200"/>
              <a:buFont typeface="Roboto"/>
              <a:buAutoNum type="arabicPeriod"/>
            </a:pPr>
            <a:r>
              <a:rPr b="1" lang="en" sz="1200">
                <a:latin typeface="Roboto"/>
                <a:ea typeface="Roboto"/>
                <a:cs typeface="Roboto"/>
                <a:sym typeface="Roboto"/>
              </a:rPr>
              <a:t>Connect valve to PVC pipe.</a:t>
            </a:r>
            <a:endParaRPr b="1" sz="1200">
              <a:latin typeface="Roboto"/>
              <a:ea typeface="Roboto"/>
              <a:cs typeface="Roboto"/>
              <a:sym typeface="Roboto"/>
            </a:endParaRPr>
          </a:p>
          <a:p>
            <a:pPr indent="-304800" lvl="0" marL="457200" rtl="0" algn="l">
              <a:lnSpc>
                <a:spcPct val="150000"/>
              </a:lnSpc>
              <a:spcBef>
                <a:spcPts val="0"/>
              </a:spcBef>
              <a:spcAft>
                <a:spcPts val="0"/>
              </a:spcAft>
              <a:buSzPts val="1200"/>
              <a:buFont typeface="Roboto"/>
              <a:buAutoNum type="arabicPeriod"/>
            </a:pPr>
            <a:r>
              <a:rPr b="1" lang="en" sz="1200">
                <a:latin typeface="Roboto"/>
                <a:ea typeface="Roboto"/>
                <a:cs typeface="Roboto"/>
                <a:sym typeface="Roboto"/>
              </a:rPr>
              <a:t>Fill the balloon with helium.</a:t>
            </a:r>
            <a:endParaRPr b="1" sz="1200">
              <a:latin typeface="Roboto"/>
              <a:ea typeface="Roboto"/>
              <a:cs typeface="Roboto"/>
              <a:sym typeface="Roboto"/>
            </a:endParaRPr>
          </a:p>
          <a:p>
            <a:pPr indent="-304800" lvl="0" marL="457200" rtl="0" algn="l">
              <a:lnSpc>
                <a:spcPct val="150000"/>
              </a:lnSpc>
              <a:spcBef>
                <a:spcPts val="0"/>
              </a:spcBef>
              <a:spcAft>
                <a:spcPts val="0"/>
              </a:spcAft>
              <a:buSzPts val="1200"/>
              <a:buFont typeface="Roboto"/>
              <a:buAutoNum type="arabicPeriod"/>
            </a:pPr>
            <a:r>
              <a:rPr b="1" lang="en" sz="1200">
                <a:latin typeface="Roboto"/>
                <a:ea typeface="Roboto"/>
                <a:cs typeface="Roboto"/>
                <a:sym typeface="Roboto"/>
              </a:rPr>
              <a:t>Observe how the valve reacts to pressure.</a:t>
            </a:r>
            <a:endParaRPr b="1" sz="1200">
              <a:latin typeface="Roboto"/>
              <a:ea typeface="Roboto"/>
              <a:cs typeface="Roboto"/>
              <a:sym typeface="Roboto"/>
            </a:endParaRPr>
          </a:p>
          <a:p>
            <a:pPr indent="-304800" lvl="0" marL="457200" rtl="0" algn="l">
              <a:lnSpc>
                <a:spcPct val="150000"/>
              </a:lnSpc>
              <a:spcBef>
                <a:spcPts val="0"/>
              </a:spcBef>
              <a:spcAft>
                <a:spcPts val="0"/>
              </a:spcAft>
              <a:buSzPts val="1200"/>
              <a:buFont typeface="Roboto"/>
              <a:buAutoNum type="arabicPeriod"/>
            </a:pPr>
            <a:r>
              <a:rPr b="1" lang="en" sz="1200">
                <a:latin typeface="Roboto"/>
                <a:ea typeface="Roboto"/>
                <a:cs typeface="Roboto"/>
                <a:sym typeface="Roboto"/>
              </a:rPr>
              <a:t>Apply soapy water to the exterior of valve (if bubbling occurs, there is leaking).</a:t>
            </a:r>
            <a:endParaRPr b="1" sz="1200">
              <a:latin typeface="Roboto"/>
              <a:ea typeface="Roboto"/>
              <a:cs typeface="Roboto"/>
              <a:sym typeface="Roboto"/>
            </a:endParaRPr>
          </a:p>
          <a:p>
            <a:pPr indent="0" lvl="0" marL="0" rtl="0" algn="l">
              <a:spcBef>
                <a:spcPts val="0"/>
              </a:spcBef>
              <a:spcAft>
                <a:spcPts val="0"/>
              </a:spcAft>
              <a:buNone/>
            </a:pPr>
            <a:r>
              <a:t/>
            </a:r>
            <a:endParaRPr b="1" sz="1200">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1050" name="Google Shape;1050;p91"/>
          <p:cNvSpPr/>
          <p:nvPr/>
        </p:nvSpPr>
        <p:spPr>
          <a:xfrm>
            <a:off x="311700" y="1020825"/>
            <a:ext cx="8475600" cy="472500"/>
          </a:xfrm>
          <a:prstGeom prst="roundRect">
            <a:avLst>
              <a:gd fmla="val 17752" name="adj"/>
            </a:avLst>
          </a:prstGeom>
          <a:solidFill>
            <a:srgbClr val="D9EAD3"/>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latin typeface="Roboto"/>
                <a:ea typeface="Roboto"/>
                <a:cs typeface="Roboto"/>
                <a:sym typeface="Roboto"/>
              </a:rPr>
              <a:t>Valve</a:t>
            </a:r>
            <a:r>
              <a:rPr b="1" lang="en" sz="1500">
                <a:latin typeface="Roboto"/>
                <a:ea typeface="Roboto"/>
                <a:cs typeface="Roboto"/>
                <a:sym typeface="Roboto"/>
              </a:rPr>
              <a:t> Test Procedure </a:t>
            </a:r>
            <a:endParaRPr b="1" sz="1500">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9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Test Procedures</a:t>
            </a:r>
            <a:endParaRPr/>
          </a:p>
        </p:txBody>
      </p:sp>
      <p:sp>
        <p:nvSpPr>
          <p:cNvPr id="1056" name="Google Shape;1056;p92"/>
          <p:cNvSpPr/>
          <p:nvPr/>
        </p:nvSpPr>
        <p:spPr>
          <a:xfrm>
            <a:off x="311700" y="1610500"/>
            <a:ext cx="8475600" cy="3291600"/>
          </a:xfrm>
          <a:prstGeom prst="roundRect">
            <a:avLst>
              <a:gd fmla="val 7322" name="adj"/>
            </a:avLst>
          </a:prstGeom>
          <a:solidFill>
            <a:srgbClr val="E4E8EE"/>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u="sng">
                <a:latin typeface="Roboto"/>
                <a:ea typeface="Roboto"/>
                <a:cs typeface="Roboto"/>
                <a:sym typeface="Roboto"/>
              </a:rPr>
              <a:t>Step-by-Step Procedure</a:t>
            </a:r>
            <a:r>
              <a:rPr b="1" lang="en">
                <a:latin typeface="Roboto"/>
                <a:ea typeface="Roboto"/>
                <a:cs typeface="Roboto"/>
                <a:sym typeface="Roboto"/>
              </a:rPr>
              <a:t>:</a:t>
            </a:r>
            <a:endParaRPr b="1">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Attach a 10 lb will attached to the bottom of the BACCHUS system.</a:t>
            </a:r>
            <a:endParaRPr b="1" sz="1200">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Fill the balloon with helium.</a:t>
            </a:r>
            <a:endParaRPr b="1" sz="1200">
              <a:latin typeface="Roboto"/>
              <a:ea typeface="Roboto"/>
              <a:cs typeface="Roboto"/>
              <a:sym typeface="Roboto"/>
            </a:endParaRPr>
          </a:p>
          <a:p>
            <a:pPr indent="-304800" lvl="1" marL="914400" rtl="0" algn="l">
              <a:spcBef>
                <a:spcPts val="0"/>
              </a:spcBef>
              <a:spcAft>
                <a:spcPts val="0"/>
              </a:spcAft>
              <a:buSzPts val="1200"/>
              <a:buFont typeface="Roboto"/>
              <a:buAutoNum type="alphaLcPeriod"/>
            </a:pPr>
            <a:r>
              <a:rPr b="1" lang="en" sz="1200">
                <a:latin typeface="Roboto"/>
                <a:ea typeface="Roboto"/>
                <a:cs typeface="Roboto"/>
                <a:sym typeface="Roboto"/>
              </a:rPr>
              <a:t>Initially, there will be free-lift, so the scale will read a value lower than the 10 lb mass. </a:t>
            </a:r>
            <a:endParaRPr b="1" sz="1200">
              <a:latin typeface="Roboto"/>
              <a:ea typeface="Roboto"/>
              <a:cs typeface="Roboto"/>
              <a:sym typeface="Roboto"/>
            </a:endParaRPr>
          </a:p>
          <a:p>
            <a:pPr indent="-304800" lvl="1" marL="914400" rtl="0" algn="l">
              <a:spcBef>
                <a:spcPts val="0"/>
              </a:spcBef>
              <a:spcAft>
                <a:spcPts val="0"/>
              </a:spcAft>
              <a:buSzPts val="1200"/>
              <a:buFont typeface="Roboto"/>
              <a:buAutoNum type="alphaLcPeriod"/>
            </a:pPr>
            <a:r>
              <a:rPr b="1" lang="en" sz="1200">
                <a:latin typeface="Roboto"/>
                <a:ea typeface="Roboto"/>
                <a:cs typeface="Roboto"/>
                <a:sym typeface="Roboto"/>
              </a:rPr>
              <a:t>The difference between the scale reading and the actual 10 lb mass represents the upward pulling force.</a:t>
            </a:r>
            <a:endParaRPr b="1" sz="1200">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Simulate a transition to the float state.</a:t>
            </a:r>
            <a:endParaRPr b="1" sz="1200">
              <a:latin typeface="Roboto"/>
              <a:ea typeface="Roboto"/>
              <a:cs typeface="Roboto"/>
              <a:sym typeface="Roboto"/>
            </a:endParaRPr>
          </a:p>
          <a:p>
            <a:pPr indent="-304800" lvl="1" marL="914400" rtl="0" algn="l">
              <a:spcBef>
                <a:spcPts val="0"/>
              </a:spcBef>
              <a:spcAft>
                <a:spcPts val="0"/>
              </a:spcAft>
              <a:buSzPts val="1200"/>
              <a:buFont typeface="Roboto"/>
              <a:buAutoNum type="alphaLcPeriod"/>
            </a:pPr>
            <a:r>
              <a:rPr b="1" lang="en" sz="1200">
                <a:latin typeface="Roboto"/>
                <a:ea typeface="Roboto"/>
                <a:cs typeface="Roboto"/>
                <a:sym typeface="Roboto"/>
              </a:rPr>
              <a:t>Valve off helium from the balloon until the scale reads exactly 10 lb.</a:t>
            </a:r>
            <a:endParaRPr b="1" sz="1200">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Drop ballast or vent helium.</a:t>
            </a:r>
            <a:endParaRPr b="1" sz="1200">
              <a:latin typeface="Roboto"/>
              <a:ea typeface="Roboto"/>
              <a:cs typeface="Roboto"/>
              <a:sym typeface="Roboto"/>
            </a:endParaRPr>
          </a:p>
          <a:p>
            <a:pPr indent="-304800" lvl="1" marL="914400" rtl="0" algn="l">
              <a:spcBef>
                <a:spcPts val="0"/>
              </a:spcBef>
              <a:spcAft>
                <a:spcPts val="0"/>
              </a:spcAft>
              <a:buSzPts val="1200"/>
              <a:buFont typeface="Roboto"/>
              <a:buAutoNum type="alphaLcPeriod"/>
            </a:pPr>
            <a:r>
              <a:rPr b="1" lang="en" sz="1200">
                <a:latin typeface="Roboto"/>
                <a:ea typeface="Roboto"/>
                <a:cs typeface="Roboto"/>
                <a:sym typeface="Roboto"/>
              </a:rPr>
              <a:t>If ballast is dropped from the system, it is expected that the scale would once again read a value below 10 lb representing an upward pull, and thus, the ascent phase of flight. </a:t>
            </a:r>
            <a:endParaRPr b="1" sz="1200">
              <a:latin typeface="Roboto"/>
              <a:ea typeface="Roboto"/>
              <a:cs typeface="Roboto"/>
              <a:sym typeface="Roboto"/>
            </a:endParaRPr>
          </a:p>
          <a:p>
            <a:pPr indent="-304800" lvl="1" marL="914400" rtl="0" algn="l">
              <a:spcBef>
                <a:spcPts val="0"/>
              </a:spcBef>
              <a:spcAft>
                <a:spcPts val="0"/>
              </a:spcAft>
              <a:buSzPts val="1200"/>
              <a:buFont typeface="Roboto"/>
              <a:buAutoNum type="alphaLcPeriod"/>
            </a:pPr>
            <a:r>
              <a:rPr b="1" lang="en" sz="1200">
                <a:latin typeface="Roboto"/>
                <a:ea typeface="Roboto"/>
                <a:cs typeface="Roboto"/>
                <a:sym typeface="Roboto"/>
              </a:rPr>
              <a:t>Helium will be vented from the balloon until the scale reads higher than 10 lb. Here, the mass of the system is greater than the upward pulling force representing the descent phase of flight.</a:t>
            </a:r>
            <a:endParaRPr b="1" sz="1200">
              <a:latin typeface="Roboto"/>
              <a:ea typeface="Roboto"/>
              <a:cs typeface="Roboto"/>
              <a:sym typeface="Roboto"/>
            </a:endParaRPr>
          </a:p>
          <a:p>
            <a:pPr indent="-304800" lvl="0" marL="457200" rtl="0" algn="l">
              <a:spcBef>
                <a:spcPts val="0"/>
              </a:spcBef>
              <a:spcAft>
                <a:spcPts val="0"/>
              </a:spcAft>
              <a:buSzPts val="1200"/>
              <a:buFont typeface="Roboto"/>
              <a:buAutoNum type="arabicPeriod"/>
            </a:pPr>
            <a:r>
              <a:rPr b="1" lang="en" sz="1200">
                <a:latin typeface="Roboto"/>
                <a:ea typeface="Roboto"/>
                <a:cs typeface="Roboto"/>
                <a:sym typeface="Roboto"/>
              </a:rPr>
              <a:t>Calculate the rate of both the ascent and descent from the change in lift force.</a:t>
            </a:r>
            <a:endParaRPr b="1" sz="1200">
              <a:latin typeface="Roboto"/>
              <a:ea typeface="Roboto"/>
              <a:cs typeface="Roboto"/>
              <a:sym typeface="Roboto"/>
            </a:endParaRPr>
          </a:p>
          <a:p>
            <a:pPr indent="0" lvl="0" marL="0" rtl="0" algn="l">
              <a:lnSpc>
                <a:spcPct val="150000"/>
              </a:lnSpc>
              <a:spcBef>
                <a:spcPts val="0"/>
              </a:spcBef>
              <a:spcAft>
                <a:spcPts val="0"/>
              </a:spcAft>
              <a:buNone/>
            </a:pPr>
            <a:r>
              <a:t/>
            </a:r>
            <a:endParaRPr b="1" sz="1200">
              <a:latin typeface="Roboto"/>
              <a:ea typeface="Roboto"/>
              <a:cs typeface="Roboto"/>
              <a:sym typeface="Roboto"/>
            </a:endParaRPr>
          </a:p>
          <a:p>
            <a:pPr indent="0" lvl="0" marL="0" rtl="0" algn="l">
              <a:spcBef>
                <a:spcPts val="0"/>
              </a:spcBef>
              <a:spcAft>
                <a:spcPts val="0"/>
              </a:spcAft>
              <a:buNone/>
            </a:pPr>
            <a:r>
              <a:t/>
            </a:r>
            <a:endParaRPr b="1" sz="1200">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1057" name="Google Shape;1057;p92"/>
          <p:cNvSpPr/>
          <p:nvPr/>
        </p:nvSpPr>
        <p:spPr>
          <a:xfrm>
            <a:off x="311700" y="1020825"/>
            <a:ext cx="8475600" cy="472500"/>
          </a:xfrm>
          <a:prstGeom prst="roundRect">
            <a:avLst>
              <a:gd fmla="val 17752" name="adj"/>
            </a:avLst>
          </a:prstGeom>
          <a:solidFill>
            <a:srgbClr val="D9EAD3"/>
          </a:solidFill>
          <a:ln cap="flat" cmpd="sng" w="19050">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latin typeface="Roboto"/>
                <a:ea typeface="Roboto"/>
                <a:cs typeface="Roboto"/>
                <a:sym typeface="Roboto"/>
              </a:rPr>
              <a:t>Loss of Lift</a:t>
            </a:r>
            <a:r>
              <a:rPr b="1" lang="en" sz="1500">
                <a:latin typeface="Roboto"/>
                <a:ea typeface="Roboto"/>
                <a:cs typeface="Roboto"/>
                <a:sym typeface="Roboto"/>
              </a:rPr>
              <a:t> Test Procedure </a:t>
            </a:r>
            <a:endParaRPr b="1" sz="1500">
              <a:latin typeface="Roboto"/>
              <a:ea typeface="Roboto"/>
              <a:cs typeface="Roboto"/>
              <a:sym typeface="Roboto"/>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93"/>
          <p:cNvSpPr txBox="1"/>
          <p:nvPr>
            <p:ph type="title"/>
          </p:nvPr>
        </p:nvSpPr>
        <p:spPr>
          <a:xfrm>
            <a:off x="311700" y="159150"/>
            <a:ext cx="8520600" cy="623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FR 1 Design Requirements</a:t>
            </a:r>
            <a:endParaRPr/>
          </a:p>
        </p:txBody>
      </p:sp>
      <p:pic>
        <p:nvPicPr>
          <p:cNvPr id="1063" name="Google Shape;1063;p93"/>
          <p:cNvPicPr preferRelativeResize="0"/>
          <p:nvPr/>
        </p:nvPicPr>
        <p:blipFill rotWithShape="1">
          <a:blip r:embed="rId3">
            <a:alphaModFix/>
          </a:blip>
          <a:srcRect b="0" l="0" r="0" t="0"/>
          <a:stretch/>
        </p:blipFill>
        <p:spPr>
          <a:xfrm>
            <a:off x="2300315" y="948850"/>
            <a:ext cx="4543371" cy="40558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31"/>
          <p:cNvPicPr preferRelativeResize="0"/>
          <p:nvPr/>
        </p:nvPicPr>
        <p:blipFill>
          <a:blip r:embed="rId4">
            <a:alphaModFix/>
          </a:blip>
          <a:stretch>
            <a:fillRect/>
          </a:stretch>
        </p:blipFill>
        <p:spPr>
          <a:xfrm>
            <a:off x="1310700" y="919519"/>
            <a:ext cx="1997700" cy="3894981"/>
          </a:xfrm>
          <a:prstGeom prst="rect">
            <a:avLst/>
          </a:prstGeom>
          <a:noFill/>
          <a:ln>
            <a:noFill/>
          </a:ln>
        </p:spPr>
      </p:pic>
      <p:sp>
        <p:nvSpPr>
          <p:cNvPr id="286" name="Google Shape;286;p3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Baseline Design</a:t>
            </a:r>
            <a:endParaRPr/>
          </a:p>
        </p:txBody>
      </p:sp>
      <p:sp>
        <p:nvSpPr>
          <p:cNvPr id="287" name="Google Shape;287;p31"/>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88" name="Google Shape;288;p31"/>
          <p:cNvPicPr preferRelativeResize="0"/>
          <p:nvPr/>
        </p:nvPicPr>
        <p:blipFill>
          <a:blip r:embed="rId5">
            <a:alphaModFix/>
          </a:blip>
          <a:stretch>
            <a:fillRect/>
          </a:stretch>
        </p:blipFill>
        <p:spPr>
          <a:xfrm>
            <a:off x="5547575" y="919525"/>
            <a:ext cx="2505614" cy="4055851"/>
          </a:xfrm>
          <a:prstGeom prst="rect">
            <a:avLst/>
          </a:prstGeom>
          <a:noFill/>
          <a:ln>
            <a:noFill/>
          </a:ln>
        </p:spPr>
      </p:pic>
      <p:sp>
        <p:nvSpPr>
          <p:cNvPr id="289" name="Google Shape;289;p31"/>
          <p:cNvSpPr/>
          <p:nvPr/>
        </p:nvSpPr>
        <p:spPr>
          <a:xfrm>
            <a:off x="5914250" y="3570575"/>
            <a:ext cx="1777500" cy="1148100"/>
          </a:xfrm>
          <a:prstGeom prst="flowChartAlternateProcess">
            <a:avLst/>
          </a:prstGeom>
          <a:solidFill>
            <a:srgbClr val="1F6AAD">
              <a:alpha val="379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1"/>
          <p:cNvSpPr/>
          <p:nvPr/>
        </p:nvSpPr>
        <p:spPr>
          <a:xfrm>
            <a:off x="154200" y="2870625"/>
            <a:ext cx="1148400" cy="534900"/>
          </a:xfrm>
          <a:prstGeom prst="flowChartAlternateProcess">
            <a:avLst/>
          </a:prstGeom>
          <a:solidFill>
            <a:srgbClr val="736262">
              <a:alpha val="22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Electronics</a:t>
            </a:r>
            <a:r>
              <a:rPr lang="en"/>
              <a:t> Bay</a:t>
            </a:r>
            <a:endParaRPr/>
          </a:p>
        </p:txBody>
      </p:sp>
      <p:sp>
        <p:nvSpPr>
          <p:cNvPr id="291" name="Google Shape;291;p31"/>
          <p:cNvSpPr/>
          <p:nvPr/>
        </p:nvSpPr>
        <p:spPr>
          <a:xfrm>
            <a:off x="232950" y="1217925"/>
            <a:ext cx="1148400" cy="534900"/>
          </a:xfrm>
          <a:prstGeom prst="flowChartAlternateProcess">
            <a:avLst/>
          </a:prstGeom>
          <a:solidFill>
            <a:srgbClr val="736262">
              <a:alpha val="22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Venting System</a:t>
            </a:r>
            <a:endParaRPr/>
          </a:p>
        </p:txBody>
      </p:sp>
      <p:sp>
        <p:nvSpPr>
          <p:cNvPr id="292" name="Google Shape;292;p31"/>
          <p:cNvSpPr/>
          <p:nvPr/>
        </p:nvSpPr>
        <p:spPr>
          <a:xfrm>
            <a:off x="4043750" y="3790775"/>
            <a:ext cx="1038300" cy="534900"/>
          </a:xfrm>
          <a:prstGeom prst="flowChartAlternateProcess">
            <a:avLst/>
          </a:prstGeom>
          <a:solidFill>
            <a:srgbClr val="736262">
              <a:alpha val="22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Hopper </a:t>
            </a:r>
            <a:r>
              <a:rPr lang="en"/>
              <a:t>System</a:t>
            </a:r>
            <a:endParaRPr/>
          </a:p>
        </p:txBody>
      </p:sp>
      <p:sp>
        <p:nvSpPr>
          <p:cNvPr id="293" name="Google Shape;293;p31"/>
          <p:cNvSpPr/>
          <p:nvPr/>
        </p:nvSpPr>
        <p:spPr>
          <a:xfrm>
            <a:off x="1507400" y="2689725"/>
            <a:ext cx="1604400" cy="896700"/>
          </a:xfrm>
          <a:prstGeom prst="flowChartAlternateProcess">
            <a:avLst/>
          </a:prstGeom>
          <a:solidFill>
            <a:srgbClr val="18B808">
              <a:alpha val="446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1"/>
          <p:cNvSpPr/>
          <p:nvPr/>
        </p:nvSpPr>
        <p:spPr>
          <a:xfrm>
            <a:off x="1507400" y="3633475"/>
            <a:ext cx="1557000" cy="1022400"/>
          </a:xfrm>
          <a:prstGeom prst="flowChartAlternateProcess">
            <a:avLst/>
          </a:prstGeom>
          <a:solidFill>
            <a:srgbClr val="1F6AAD">
              <a:alpha val="379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1"/>
          <p:cNvSpPr/>
          <p:nvPr/>
        </p:nvSpPr>
        <p:spPr>
          <a:xfrm>
            <a:off x="311700" y="3727925"/>
            <a:ext cx="990900" cy="660600"/>
          </a:xfrm>
          <a:prstGeom prst="flowChartAlternateProcess">
            <a:avLst/>
          </a:prstGeom>
          <a:solidFill>
            <a:srgbClr val="736262">
              <a:alpha val="22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Carbon Fiber Housing</a:t>
            </a:r>
            <a:endParaRPr/>
          </a:p>
        </p:txBody>
      </p:sp>
      <p:cxnSp>
        <p:nvCxnSpPr>
          <p:cNvPr id="296" name="Google Shape;296;p31"/>
          <p:cNvCxnSpPr>
            <a:stCxn id="295" idx="3"/>
          </p:cNvCxnSpPr>
          <p:nvPr/>
        </p:nvCxnSpPr>
        <p:spPr>
          <a:xfrm>
            <a:off x="1302600" y="4058225"/>
            <a:ext cx="1053900" cy="0"/>
          </a:xfrm>
          <a:prstGeom prst="straightConnector1">
            <a:avLst/>
          </a:prstGeom>
          <a:noFill/>
          <a:ln cap="flat" cmpd="sng" w="19050">
            <a:solidFill>
              <a:schemeClr val="dk1"/>
            </a:solidFill>
            <a:prstDash val="solid"/>
            <a:round/>
            <a:headEnd len="med" w="med" type="none"/>
            <a:tailEnd len="med" w="med" type="triangle"/>
          </a:ln>
        </p:spPr>
      </p:cxnSp>
      <p:cxnSp>
        <p:nvCxnSpPr>
          <p:cNvPr id="297" name="Google Shape;297;p31"/>
          <p:cNvCxnSpPr>
            <a:stCxn id="290" idx="3"/>
          </p:cNvCxnSpPr>
          <p:nvPr/>
        </p:nvCxnSpPr>
        <p:spPr>
          <a:xfrm>
            <a:off x="1302600" y="3138075"/>
            <a:ext cx="1198500" cy="86400"/>
          </a:xfrm>
          <a:prstGeom prst="straightConnector1">
            <a:avLst/>
          </a:prstGeom>
          <a:noFill/>
          <a:ln cap="flat" cmpd="sng" w="9525">
            <a:solidFill>
              <a:schemeClr val="dk1"/>
            </a:solidFill>
            <a:prstDash val="solid"/>
            <a:round/>
            <a:headEnd len="med" w="med" type="none"/>
            <a:tailEnd len="med" w="med" type="triangle"/>
          </a:ln>
        </p:spPr>
      </p:cxnSp>
      <p:sp>
        <p:nvSpPr>
          <p:cNvPr id="298" name="Google Shape;298;p31"/>
          <p:cNvSpPr/>
          <p:nvPr/>
        </p:nvSpPr>
        <p:spPr>
          <a:xfrm>
            <a:off x="1680338" y="975225"/>
            <a:ext cx="1258500" cy="1651500"/>
          </a:xfrm>
          <a:prstGeom prst="flowChartAlternateProcess">
            <a:avLst/>
          </a:prstGeom>
          <a:solidFill>
            <a:srgbClr val="FF5757">
              <a:alpha val="413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9" name="Google Shape;299;p31"/>
          <p:cNvCxnSpPr/>
          <p:nvPr/>
        </p:nvCxnSpPr>
        <p:spPr>
          <a:xfrm>
            <a:off x="1384175" y="1447100"/>
            <a:ext cx="880800" cy="408900"/>
          </a:xfrm>
          <a:prstGeom prst="straightConnector1">
            <a:avLst/>
          </a:prstGeom>
          <a:noFill/>
          <a:ln cap="flat" cmpd="sng" w="9525">
            <a:solidFill>
              <a:schemeClr val="dk1"/>
            </a:solidFill>
            <a:prstDash val="solid"/>
            <a:round/>
            <a:headEnd len="med" w="med" type="none"/>
            <a:tailEnd len="med" w="med" type="triangle"/>
          </a:ln>
        </p:spPr>
      </p:cxnSp>
      <p:cxnSp>
        <p:nvCxnSpPr>
          <p:cNvPr id="300" name="Google Shape;300;p31"/>
          <p:cNvCxnSpPr>
            <a:stCxn id="292" idx="3"/>
          </p:cNvCxnSpPr>
          <p:nvPr/>
        </p:nvCxnSpPr>
        <p:spPr>
          <a:xfrm>
            <a:off x="5082050" y="4058225"/>
            <a:ext cx="1244400" cy="235800"/>
          </a:xfrm>
          <a:prstGeom prst="straightConnector1">
            <a:avLst/>
          </a:prstGeom>
          <a:noFill/>
          <a:ln cap="flat" cmpd="sng" w="19050">
            <a:solidFill>
              <a:schemeClr val="dk1"/>
            </a:solidFill>
            <a:prstDash val="solid"/>
            <a:round/>
            <a:headEnd len="med" w="med" type="none"/>
            <a:tailEnd len="med" w="med" type="triangle"/>
          </a:ln>
        </p:spPr>
      </p:cxnSp>
      <p:sp>
        <p:nvSpPr>
          <p:cNvPr id="301" name="Google Shape;301;p31"/>
          <p:cNvSpPr/>
          <p:nvPr/>
        </p:nvSpPr>
        <p:spPr>
          <a:xfrm>
            <a:off x="5835600" y="880850"/>
            <a:ext cx="1997700" cy="2705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1"/>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303" name="Google Shape;303;p31"/>
          <p:cNvSpPr txBox="1"/>
          <p:nvPr/>
        </p:nvSpPr>
        <p:spPr>
          <a:xfrm>
            <a:off x="7099650" y="919525"/>
            <a:ext cx="199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Current mass: </a:t>
            </a:r>
            <a:r>
              <a:rPr b="1" lang="en">
                <a:latin typeface="Roboto"/>
                <a:ea typeface="Roboto"/>
                <a:cs typeface="Roboto"/>
                <a:sym typeface="Roboto"/>
              </a:rPr>
              <a:t>2.52 lbs</a:t>
            </a:r>
            <a:endParaRPr b="1">
              <a:latin typeface="Roboto"/>
              <a:ea typeface="Roboto"/>
              <a:cs typeface="Roboto"/>
              <a:sym typeface="Roboto"/>
            </a:endParaRPr>
          </a:p>
        </p:txBody>
      </p:sp>
      <p:sp>
        <p:nvSpPr>
          <p:cNvPr id="304" name="Google Shape;304;p31"/>
          <p:cNvSpPr/>
          <p:nvPr/>
        </p:nvSpPr>
        <p:spPr>
          <a:xfrm>
            <a:off x="3997788" y="1856000"/>
            <a:ext cx="1148400" cy="534900"/>
          </a:xfrm>
          <a:prstGeom prst="flowChartAlternateProcess">
            <a:avLst/>
          </a:prstGeom>
          <a:solidFill>
            <a:srgbClr val="736262">
              <a:alpha val="22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Electronics</a:t>
            </a:r>
            <a:r>
              <a:rPr lang="en"/>
              <a:t> Board</a:t>
            </a:r>
            <a:endParaRPr/>
          </a:p>
        </p:txBody>
      </p:sp>
      <p:pic>
        <p:nvPicPr>
          <p:cNvPr id="305" name="Google Shape;305;p31"/>
          <p:cNvPicPr preferRelativeResize="0"/>
          <p:nvPr/>
        </p:nvPicPr>
        <p:blipFill>
          <a:blip r:embed="rId6">
            <a:alphaModFix/>
          </a:blip>
          <a:stretch>
            <a:fillRect/>
          </a:stretch>
        </p:blipFill>
        <p:spPr>
          <a:xfrm>
            <a:off x="5547577" y="1532978"/>
            <a:ext cx="2328874" cy="1824350"/>
          </a:xfrm>
          <a:prstGeom prst="rect">
            <a:avLst/>
          </a:prstGeom>
          <a:noFill/>
          <a:ln>
            <a:noFill/>
          </a:ln>
        </p:spPr>
      </p:pic>
      <p:cxnSp>
        <p:nvCxnSpPr>
          <p:cNvPr id="306" name="Google Shape;306;p31"/>
          <p:cNvCxnSpPr>
            <a:stCxn id="304" idx="3"/>
          </p:cNvCxnSpPr>
          <p:nvPr/>
        </p:nvCxnSpPr>
        <p:spPr>
          <a:xfrm>
            <a:off x="5146188" y="2123450"/>
            <a:ext cx="1616700" cy="276900"/>
          </a:xfrm>
          <a:prstGeom prst="straightConnector1">
            <a:avLst/>
          </a:prstGeom>
          <a:noFill/>
          <a:ln cap="flat" cmpd="sng" w="9525">
            <a:solidFill>
              <a:schemeClr val="dk1"/>
            </a:solidFill>
            <a:prstDash val="solid"/>
            <a:round/>
            <a:headEnd len="med" w="med" type="none"/>
            <a:tailEnd len="med" w="med" type="triangle"/>
          </a:ln>
        </p:spPr>
      </p:cxnSp>
      <p:sp>
        <p:nvSpPr>
          <p:cNvPr id="307" name="Google Shape;307;p31"/>
          <p:cNvSpPr/>
          <p:nvPr/>
        </p:nvSpPr>
        <p:spPr>
          <a:xfrm>
            <a:off x="3237838" y="1217925"/>
            <a:ext cx="1148400" cy="534900"/>
          </a:xfrm>
          <a:prstGeom prst="flowChartAlternateProcess">
            <a:avLst/>
          </a:prstGeom>
          <a:solidFill>
            <a:srgbClr val="736262">
              <a:alpha val="22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GPS Antennas</a:t>
            </a:r>
            <a:endParaRPr/>
          </a:p>
        </p:txBody>
      </p:sp>
      <p:cxnSp>
        <p:nvCxnSpPr>
          <p:cNvPr id="308" name="Google Shape;308;p31"/>
          <p:cNvCxnSpPr>
            <a:stCxn id="307" idx="1"/>
          </p:cNvCxnSpPr>
          <p:nvPr/>
        </p:nvCxnSpPr>
        <p:spPr>
          <a:xfrm flipH="1">
            <a:off x="2952838" y="1485375"/>
            <a:ext cx="285000" cy="953100"/>
          </a:xfrm>
          <a:prstGeom prst="straightConnector1">
            <a:avLst/>
          </a:prstGeom>
          <a:noFill/>
          <a:ln cap="flat" cmpd="sng" w="9525">
            <a:solidFill>
              <a:schemeClr val="dk1"/>
            </a:solidFill>
            <a:prstDash val="solid"/>
            <a:round/>
            <a:headEnd len="med" w="med" type="none"/>
            <a:tailEnd len="med" w="med" type="triangle"/>
          </a:ln>
        </p:spPr>
      </p:cxnSp>
      <p:cxnSp>
        <p:nvCxnSpPr>
          <p:cNvPr id="309" name="Google Shape;309;p31"/>
          <p:cNvCxnSpPr>
            <a:stCxn id="307" idx="1"/>
          </p:cNvCxnSpPr>
          <p:nvPr/>
        </p:nvCxnSpPr>
        <p:spPr>
          <a:xfrm flipH="1">
            <a:off x="2000038" y="1485375"/>
            <a:ext cx="1237800" cy="665700"/>
          </a:xfrm>
          <a:prstGeom prst="straightConnector1">
            <a:avLst/>
          </a:prstGeom>
          <a:noFill/>
          <a:ln cap="flat" cmpd="sng" w="9525">
            <a:solidFill>
              <a:schemeClr val="dk1"/>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94"/>
          <p:cNvSpPr txBox="1"/>
          <p:nvPr>
            <p:ph type="title"/>
          </p:nvPr>
        </p:nvSpPr>
        <p:spPr>
          <a:xfrm>
            <a:off x="311700" y="159150"/>
            <a:ext cx="8520600" cy="623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FR 2 Design Requirements</a:t>
            </a:r>
            <a:endParaRPr/>
          </a:p>
        </p:txBody>
      </p:sp>
      <p:pic>
        <p:nvPicPr>
          <p:cNvPr id="1069" name="Google Shape;1069;p94"/>
          <p:cNvPicPr preferRelativeResize="0"/>
          <p:nvPr/>
        </p:nvPicPr>
        <p:blipFill rotWithShape="1">
          <a:blip r:embed="rId3">
            <a:alphaModFix/>
          </a:blip>
          <a:srcRect b="0" l="0" r="0" t="0"/>
          <a:stretch/>
        </p:blipFill>
        <p:spPr>
          <a:xfrm>
            <a:off x="2300325" y="948862"/>
            <a:ext cx="4543351" cy="132378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95"/>
          <p:cNvSpPr txBox="1"/>
          <p:nvPr>
            <p:ph type="title"/>
          </p:nvPr>
        </p:nvSpPr>
        <p:spPr>
          <a:xfrm>
            <a:off x="311700" y="159150"/>
            <a:ext cx="8520600" cy="623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FR 3 Design Requirements</a:t>
            </a:r>
            <a:endParaRPr/>
          </a:p>
        </p:txBody>
      </p:sp>
      <p:pic>
        <p:nvPicPr>
          <p:cNvPr id="1075" name="Google Shape;1075;p95"/>
          <p:cNvPicPr preferRelativeResize="0"/>
          <p:nvPr/>
        </p:nvPicPr>
        <p:blipFill rotWithShape="1">
          <a:blip r:embed="rId3">
            <a:alphaModFix/>
          </a:blip>
          <a:srcRect b="0" l="0" r="0" t="0"/>
          <a:stretch/>
        </p:blipFill>
        <p:spPr>
          <a:xfrm>
            <a:off x="2300325" y="948850"/>
            <a:ext cx="4543349" cy="3699878"/>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96"/>
          <p:cNvSpPr txBox="1"/>
          <p:nvPr>
            <p:ph type="title"/>
          </p:nvPr>
        </p:nvSpPr>
        <p:spPr>
          <a:xfrm>
            <a:off x="311700" y="159150"/>
            <a:ext cx="8520600" cy="623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FR 4 Design Requirements</a:t>
            </a:r>
            <a:endParaRPr/>
          </a:p>
        </p:txBody>
      </p:sp>
      <p:pic>
        <p:nvPicPr>
          <p:cNvPr id="1081" name="Google Shape;1081;p96"/>
          <p:cNvPicPr preferRelativeResize="0"/>
          <p:nvPr/>
        </p:nvPicPr>
        <p:blipFill rotWithShape="1">
          <a:blip r:embed="rId3">
            <a:alphaModFix/>
          </a:blip>
          <a:srcRect b="0" l="0" r="0" t="0"/>
          <a:stretch/>
        </p:blipFill>
        <p:spPr>
          <a:xfrm>
            <a:off x="2300325" y="948850"/>
            <a:ext cx="4543349" cy="200020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97"/>
          <p:cNvSpPr txBox="1"/>
          <p:nvPr>
            <p:ph type="title"/>
          </p:nvPr>
        </p:nvSpPr>
        <p:spPr>
          <a:xfrm>
            <a:off x="311700" y="159150"/>
            <a:ext cx="8520600" cy="623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FR 5 Design Requirements</a:t>
            </a:r>
            <a:endParaRPr/>
          </a:p>
        </p:txBody>
      </p:sp>
      <p:pic>
        <p:nvPicPr>
          <p:cNvPr id="1087" name="Google Shape;1087;p97"/>
          <p:cNvPicPr preferRelativeResize="0"/>
          <p:nvPr/>
        </p:nvPicPr>
        <p:blipFill rotWithShape="1">
          <a:blip r:embed="rId3">
            <a:alphaModFix/>
          </a:blip>
          <a:srcRect b="0" l="0" r="0" t="0"/>
          <a:stretch/>
        </p:blipFill>
        <p:spPr>
          <a:xfrm>
            <a:off x="2300325" y="948848"/>
            <a:ext cx="4543350" cy="258922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p98"/>
          <p:cNvSpPr txBox="1"/>
          <p:nvPr>
            <p:ph type="title"/>
          </p:nvPr>
        </p:nvSpPr>
        <p:spPr>
          <a:xfrm>
            <a:off x="311700" y="159150"/>
            <a:ext cx="8520600" cy="623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FR 6 Design Requirements</a:t>
            </a:r>
            <a:endParaRPr/>
          </a:p>
        </p:txBody>
      </p:sp>
      <p:pic>
        <p:nvPicPr>
          <p:cNvPr id="1093" name="Google Shape;1093;p98"/>
          <p:cNvPicPr preferRelativeResize="0"/>
          <p:nvPr/>
        </p:nvPicPr>
        <p:blipFill rotWithShape="1">
          <a:blip r:embed="rId3">
            <a:alphaModFix/>
          </a:blip>
          <a:srcRect b="0" l="0" r="0" t="0"/>
          <a:stretch/>
        </p:blipFill>
        <p:spPr>
          <a:xfrm>
            <a:off x="2300325" y="948850"/>
            <a:ext cx="4543351" cy="347837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99"/>
          <p:cNvSpPr txBox="1"/>
          <p:nvPr>
            <p:ph type="title"/>
          </p:nvPr>
        </p:nvSpPr>
        <p:spPr>
          <a:xfrm>
            <a:off x="311700" y="159150"/>
            <a:ext cx="8520600" cy="623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FR 7 Design Requirements</a:t>
            </a:r>
            <a:endParaRPr/>
          </a:p>
        </p:txBody>
      </p:sp>
      <p:pic>
        <p:nvPicPr>
          <p:cNvPr id="1099" name="Google Shape;1099;p99"/>
          <p:cNvPicPr preferRelativeResize="0"/>
          <p:nvPr/>
        </p:nvPicPr>
        <p:blipFill rotWithShape="1">
          <a:blip r:embed="rId3">
            <a:alphaModFix/>
          </a:blip>
          <a:srcRect b="0" l="0" r="0" t="0"/>
          <a:stretch/>
        </p:blipFill>
        <p:spPr>
          <a:xfrm>
            <a:off x="2300324" y="948850"/>
            <a:ext cx="4543351" cy="281647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100"/>
          <p:cNvSpPr txBox="1"/>
          <p:nvPr>
            <p:ph type="title"/>
          </p:nvPr>
        </p:nvSpPr>
        <p:spPr>
          <a:xfrm>
            <a:off x="311700" y="159150"/>
            <a:ext cx="8520600" cy="623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FR 8 Design Requirements</a:t>
            </a:r>
            <a:endParaRPr/>
          </a:p>
        </p:txBody>
      </p:sp>
      <p:pic>
        <p:nvPicPr>
          <p:cNvPr id="1105" name="Google Shape;1105;p100"/>
          <p:cNvPicPr preferRelativeResize="0"/>
          <p:nvPr/>
        </p:nvPicPr>
        <p:blipFill rotWithShape="1">
          <a:blip r:embed="rId3">
            <a:alphaModFix/>
          </a:blip>
          <a:srcRect b="0" l="0" r="0" t="0"/>
          <a:stretch/>
        </p:blipFill>
        <p:spPr>
          <a:xfrm>
            <a:off x="2300325" y="948850"/>
            <a:ext cx="4543349" cy="1708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Functional Block Diagram - Software</a:t>
            </a:r>
            <a:endParaRPr/>
          </a:p>
        </p:txBody>
      </p:sp>
      <p:pic>
        <p:nvPicPr>
          <p:cNvPr id="315" name="Google Shape;315;p32"/>
          <p:cNvPicPr preferRelativeResize="0"/>
          <p:nvPr/>
        </p:nvPicPr>
        <p:blipFill rotWithShape="1">
          <a:blip r:embed="rId4">
            <a:alphaModFix/>
          </a:blip>
          <a:srcRect b="22600" l="0" r="0" t="0"/>
          <a:stretch/>
        </p:blipFill>
        <p:spPr>
          <a:xfrm>
            <a:off x="0" y="944300"/>
            <a:ext cx="9143999" cy="3917484"/>
          </a:xfrm>
          <a:prstGeom prst="rect">
            <a:avLst/>
          </a:prstGeom>
          <a:noFill/>
          <a:ln>
            <a:noFill/>
          </a:ln>
        </p:spPr>
      </p:pic>
      <p:sp>
        <p:nvSpPr>
          <p:cNvPr id="316" name="Google Shape;316;p3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Functional Block Diagram - Electrical</a:t>
            </a:r>
            <a:endParaRPr/>
          </a:p>
        </p:txBody>
      </p:sp>
      <p:sp>
        <p:nvSpPr>
          <p:cNvPr id="322" name="Google Shape;322;p33"/>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23" name="Google Shape;323;p33"/>
          <p:cNvPicPr preferRelativeResize="0"/>
          <p:nvPr/>
        </p:nvPicPr>
        <p:blipFill>
          <a:blip r:embed="rId3">
            <a:alphaModFix/>
          </a:blip>
          <a:stretch>
            <a:fillRect/>
          </a:stretch>
        </p:blipFill>
        <p:spPr>
          <a:xfrm>
            <a:off x="428166" y="999150"/>
            <a:ext cx="8287669" cy="4055850"/>
          </a:xfrm>
          <a:prstGeom prst="rect">
            <a:avLst/>
          </a:prstGeom>
          <a:noFill/>
          <a:ln>
            <a:noFill/>
          </a:ln>
        </p:spPr>
      </p:pic>
      <p:sp>
        <p:nvSpPr>
          <p:cNvPr id="324" name="Google Shape;324;p33"/>
          <p:cNvSpPr/>
          <p:nvPr/>
        </p:nvSpPr>
        <p:spPr>
          <a:xfrm>
            <a:off x="6028900" y="4139450"/>
            <a:ext cx="2803500" cy="7713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3"/>
          <p:cNvSpPr txBox="1"/>
          <p:nvPr/>
        </p:nvSpPr>
        <p:spPr>
          <a:xfrm>
            <a:off x="6028900" y="4910750"/>
            <a:ext cx="2803500" cy="230700"/>
          </a:xfrm>
          <a:prstGeom prst="rect">
            <a:avLst/>
          </a:prstGeom>
          <a:noFill/>
          <a:ln>
            <a:noFill/>
          </a:ln>
        </p:spPr>
        <p:txBody>
          <a:bodyPr anchorCtr="0" anchor="t" bIns="45700" lIns="45700" spcFirstLastPara="1" rIns="45700" wrap="square" tIns="45700">
            <a:spAutoFit/>
          </a:bodyPr>
          <a:lstStyle/>
          <a:p>
            <a:pPr indent="0" lvl="0" marL="0" rtl="0" algn="ctr">
              <a:spcBef>
                <a:spcPts val="0"/>
              </a:spcBef>
              <a:spcAft>
                <a:spcPts val="0"/>
              </a:spcAft>
              <a:buNone/>
            </a:pPr>
            <a:r>
              <a:rPr i="1" lang="en" sz="900">
                <a:latin typeface="Roboto"/>
                <a:ea typeface="Roboto"/>
                <a:cs typeface="Roboto"/>
                <a:sym typeface="Roboto"/>
              </a:rPr>
              <a:t>*Ability to connect 2 additional independent heaters</a:t>
            </a:r>
            <a:endParaRPr i="1" sz="900">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