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Lst>
  <p:sldSz cy="5143500" cx="9144000"/>
  <p:notesSz cx="6858000" cy="9144000"/>
  <p:embeddedFontLst>
    <p:embeddedFont>
      <p:font typeface="Raleway"/>
      <p:regular r:id="rId124"/>
      <p:bold r:id="rId125"/>
      <p:italic r:id="rId126"/>
      <p:boldItalic r:id="rId127"/>
    </p:embeddedFont>
    <p:embeddedFont>
      <p:font typeface="Roboto"/>
      <p:regular r:id="rId128"/>
      <p:bold r:id="rId129"/>
      <p:italic r:id="rId130"/>
      <p:boldItalic r:id="rId131"/>
    </p:embeddedFont>
    <p:embeddedFont>
      <p:font typeface="Merriweather"/>
      <p:regular r:id="rId132"/>
      <p:bold r:id="rId133"/>
      <p:italic r:id="rId134"/>
      <p:boldItalic r:id="rId1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136" roundtripDataSignature="AMtx7mi2gYn6VyMkcovWKXxDjJFtYMK4V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Thyme THZU8653"/>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38B528-1DEC-47DF-BE2D-49EDB172F886}">
  <a:tblStyle styleId="{A438B528-1DEC-47DF-BE2D-49EDB172F88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font" Target="fonts/Roboto-bold.fntdata"/><Relationship Id="rId128" Type="http://schemas.openxmlformats.org/officeDocument/2006/relationships/font" Target="fonts/Roboto-regular.fntdata"/><Relationship Id="rId127" Type="http://schemas.openxmlformats.org/officeDocument/2006/relationships/font" Target="fonts/Raleway-boldItalic.fntdata"/><Relationship Id="rId126" Type="http://schemas.openxmlformats.org/officeDocument/2006/relationships/font" Target="fonts/Raleway-italic.fntdata"/><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font" Target="fonts/Raleway-bold.fntdata"/><Relationship Id="rId29" Type="http://schemas.openxmlformats.org/officeDocument/2006/relationships/slide" Target="slides/slide22.xml"/><Relationship Id="rId124" Type="http://schemas.openxmlformats.org/officeDocument/2006/relationships/font" Target="fonts/Raleway-regular.fntdata"/><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2" Type="http://schemas.openxmlformats.org/officeDocument/2006/relationships/font" Target="fonts/Merriweather-regular.fntdata"/><Relationship Id="rId131" Type="http://schemas.openxmlformats.org/officeDocument/2006/relationships/font" Target="fonts/Roboto-boldItalic.fntdata"/><Relationship Id="rId130" Type="http://schemas.openxmlformats.org/officeDocument/2006/relationships/font" Target="fonts/Roboto-italic.fntdata"/><Relationship Id="rId136" Type="http://customschemas.google.com/relationships/presentationmetadata" Target="metadata"/><Relationship Id="rId135" Type="http://schemas.openxmlformats.org/officeDocument/2006/relationships/font" Target="fonts/Merriweather-boldItalic.fntdata"/><Relationship Id="rId134" Type="http://schemas.openxmlformats.org/officeDocument/2006/relationships/font" Target="fonts/Merriweather-italic.fntdata"/><Relationship Id="rId133" Type="http://schemas.openxmlformats.org/officeDocument/2006/relationships/font" Target="fonts/Merriweather-bold.fntdata"/><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11-29T03:09:46.360">
    <p:pos x="196" y="100"/>
    <p:text>CAD models</p:text>
    <p:extLst>
      <p:ext uri="{C676402C-5697-4E1C-873F-D02D1690AC5C}">
        <p15:threadingInfo timeZoneBias="0"/>
      </p:ext>
      <p:ext uri="http://customooxmlschemas.google.com/">
        <go:slidesCustomData xmlns:go="http://customooxmlschemas.google.com/" commentPostId="AAAASPRsIU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0164acfb38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0164acfb38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Thyme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rPr lang="en"/>
              <a:t>Need to change the type of eye bolts used, no thread through the polycarbonate: https://www.mcmaster.com/3018T14/</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104b8e4e0be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6" name="Google Shape;1396;g104b8e4e0be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104b8e4e0be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104b8e4e0be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104b8e4e0be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104b8e4e0be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104b8e4e0be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7" name="Google Shape;1417;g104b8e4e0be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104b8e4e0be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104b8e4e0be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104b8e4e0be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1" name="Google Shape;1431;g104b8e4e0be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104b8e4e0be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8" name="Google Shape;1438;g104b8e4e0be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104b8e4e0be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5" name="Google Shape;1445;g104b8e4e0be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104b8e4e0be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104b8e4e0be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104b8e4e0be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104b8e4e0be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0164acfb38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0164acfb38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1047727ecc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1047727ecc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cf962a339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cf962a339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have 46ish g for the cone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cf962a339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cf962a339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cf962a339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9" name="Google Shape;1489;gcf962a339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1047727ecc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1047727ec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1047727ecc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4" name="Google Shape;1504;g1047727ecc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1047727ecc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2" name="Google Shape;1512;g1047727ecc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cf962a33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cf962a33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a:t>
            </a:r>
            <a:endParaRPr/>
          </a:p>
          <a:p>
            <a:pPr indent="0" lvl="0" marL="0" rtl="0" algn="l">
              <a:spcBef>
                <a:spcPts val="0"/>
              </a:spcBef>
              <a:spcAft>
                <a:spcPts val="0"/>
              </a:spcAft>
              <a:buNone/>
            </a:pPr>
            <a:r>
              <a:rPr lang="en"/>
              <a:t>Would talk about materials here too?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019ae5e20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1019ae5e20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0164acfb38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0164acfb38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a:t>
            </a:r>
            <a:endParaRPr/>
          </a:p>
          <a:p>
            <a:pPr indent="0" lvl="0" marL="0" rtl="0" algn="l">
              <a:spcBef>
                <a:spcPts val="0"/>
              </a:spcBef>
              <a:spcAft>
                <a:spcPts val="0"/>
              </a:spcAft>
              <a:buNone/>
            </a:pPr>
            <a:r>
              <a:rPr lang="en"/>
              <a:t>Acronyms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04b27e4cc4_1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04b27e4cc4_1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04b8e4e0be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04b8e4e0be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0164acfb38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0164acfb38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04b8e4e0be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04b8e4e0be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0164acfb38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0164acfb38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Derick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104605546e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104605546e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04b27e4cc4_8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04b27e4cc4_8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0164acfb38_0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0164acfb38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Derrick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Starting from 5 m/s descent at 40000ft and command to 0 m/s no wind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01f03e98af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01f03e98af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Derrick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Height 40000ft, initial speed of 0 m/s</a:t>
            </a:r>
            <a:endParaRPr/>
          </a:p>
          <a:p>
            <a:pPr indent="0" lvl="0" marL="0" rtl="0" algn="l">
              <a:spcBef>
                <a:spcPts val="0"/>
              </a:spcBef>
              <a:spcAft>
                <a:spcPts val="0"/>
              </a:spcAft>
              <a:buNone/>
            </a:pPr>
            <a:r>
              <a:rPr lang="en"/>
              <a:t>Random constant wind vector for each control loop actuation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0164acfb38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0164acfb38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Derrick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at 0 m/s at </a:t>
            </a:r>
            <a:r>
              <a:rPr lang="en"/>
              <a:t>altitude</a:t>
            </a:r>
            <a:r>
              <a:rPr lang="en"/>
              <a:t> of zero (sea level) command to 5 m/s no wind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02338d8974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02338d8974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Derick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 at 60000ft, 0 m/s, command to descent rate of 5 m/s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0164acfb38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0164acfb38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Thyme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0164acfb38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0164acfb38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Thyme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04b8e4e0be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04b8e4e0be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0164acfb38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0164acfb38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04b8e4e0be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04b8e4e0be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0164acfb38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0164acfb38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04b8e4e0be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04b8e4e0be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04b8e4e0be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104b8e4e0be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fba5d7609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fba5d7609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Kailey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01a6eafd3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01a6eafd3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Kailey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01a6eafd3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01a6eafd3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to specify voltage of power supply, pitot probe measures total pressure and static pressure to determine the velocity pressure from which the velocity can be derived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01a6eafd3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01a6eafd3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01a6eafd3a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01a6eafd3a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Need to specify voltage of power supply, differential pressure sensors will measure the pressure drop between the throat and the inlet and relate it to the volumetric flow rate. Velocity calculated from bernoulli’s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019ae5ef6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1019ae5ef6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Need to specify voltage of power supply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01a6eafd3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101a6eafd3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cf962a3390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cf962a3390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0247bb3ee6_1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10247bb3ee6_1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Polycarbonate </a:t>
            </a:r>
            <a:r>
              <a:rPr lang="en"/>
              <a:t>base</a:t>
            </a:r>
            <a:r>
              <a:rPr lang="en"/>
              <a:t> plates, carbon fiber rods, epoxy adhesive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01a6eafd3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01a6eafd3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104b8e4e0be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104b8e4e0be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0164acfb38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10164acfb38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a:p>
            <a:pPr indent="0" lvl="0" marL="0" rtl="0" algn="l">
              <a:spcBef>
                <a:spcPts val="0"/>
              </a:spcBef>
              <a:spcAft>
                <a:spcPts val="0"/>
              </a:spcAft>
              <a:buNone/>
            </a:pPr>
            <a:r>
              <a:rPr lang="en"/>
              <a:t>What’s bought/provided/building?</a:t>
            </a:r>
            <a:endParaRPr/>
          </a:p>
          <a:p>
            <a:pPr indent="0" lvl="0" marL="0" rtl="0" algn="l">
              <a:spcBef>
                <a:spcPts val="0"/>
              </a:spcBef>
              <a:spcAft>
                <a:spcPts val="0"/>
              </a:spcAft>
              <a:buNone/>
            </a:pPr>
            <a:r>
              <a:rPr lang="en"/>
              <a:t>PCB manufacturing will cost money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048e136a70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1048e136a7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test is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Test plan overview</a:t>
            </a:r>
            <a:endParaRPr/>
          </a:p>
          <a:p>
            <a:pPr indent="0" lvl="0" marL="0" rtl="0" algn="l">
              <a:spcBef>
                <a:spcPts val="0"/>
              </a:spcBef>
              <a:spcAft>
                <a:spcPts val="0"/>
              </a:spcAft>
              <a:buNone/>
            </a:pPr>
            <a:r>
              <a:rPr lang="en"/>
              <a:t>8 major tests</a:t>
            </a:r>
            <a:endParaRPr/>
          </a:p>
          <a:p>
            <a:pPr indent="0" lvl="0" marL="0" rtl="0" algn="l">
              <a:spcBef>
                <a:spcPts val="0"/>
              </a:spcBef>
              <a:spcAft>
                <a:spcPts val="0"/>
              </a:spcAft>
              <a:buNone/>
            </a:pPr>
            <a:r>
              <a:rPr lang="en"/>
              <a:t>Cold Chamber and Vaccum Chamber test the most dangerous to tester</a:t>
            </a:r>
            <a:endParaRPr/>
          </a:p>
          <a:p>
            <a:pPr indent="0" lvl="0" marL="0" rtl="0" algn="l">
              <a:spcBef>
                <a:spcPts val="0"/>
              </a:spcBef>
              <a:spcAft>
                <a:spcPts val="0"/>
              </a:spcAft>
              <a:buNone/>
            </a:pPr>
            <a:r>
              <a:rPr lang="en"/>
              <a:t>Rest of tests primarily pose risks to bystanders</a:t>
            </a:r>
            <a:endParaRPr/>
          </a:p>
          <a:p>
            <a:pPr indent="0" lvl="0" marL="0" rtl="0" algn="l">
              <a:spcBef>
                <a:spcPts val="0"/>
              </a:spcBef>
              <a:spcAft>
                <a:spcPts val="0"/>
              </a:spcAft>
              <a:buNone/>
            </a:pPr>
            <a:r>
              <a:rPr lang="en"/>
              <a:t>Facilities mostly provided by Urban Sky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10164acfb38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10164acfb38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0164acfb38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10164acfb38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104b8e4e0be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104b8e4e0be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104b8e4e0be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104b8e4e0be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104b27e4cc4_8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104b27e4cc4_8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01e404d830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01e404d830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02338d8974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102338d8974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04b8e4e0be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104b8e4e0be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01907d427f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101907d427f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104b27e4cc4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104b27e4cc4_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104b27e4cc4_1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104b27e4cc4_1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104b8e4e0be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104b8e4e0be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04b8e4e0be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104b8e4e0b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101a6eafd3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101a6eafd3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101a6eafd3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101a6eafd3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10164acfb38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10164acfb38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0164acfb38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0164acfb38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101907d427f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101907d427f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04b8e4e0be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04b8e4e0be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104b27e4cc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0" name="Google Shape;980;g104b27e4cc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04b8e4e0be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104b8e4e0be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1048668c10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1048668c1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103b20c73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103b20c73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04b27e4cc4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104b27e4cc4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102d97a5a3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102d97a5a38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04b8e4e0be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104b8e4e0be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019ae5f8b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1019ae5f8b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4b8e4e0be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04b8e4e0be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019ae5f8bc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0" name="Google Shape;1070;g1019ae5f8bc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104b8e4e0be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104b8e4e0be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101f03e98af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101f03e98af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1019ae5f8bc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1019ae5f8bc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102cb6e2e8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102cb6e2e8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102cb6e2e83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102cb6e2e8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02cb6e2e83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102cb6e2e8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101f03e98af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101f03e98af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103b290e77a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103b290e77a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104b8e4e0be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104b8e4e0be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0164acfb38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0164acfb3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Libby</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104b27e4cc4_8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104b27e4cc4_8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104605546e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104605546e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Control Assumptions:</a:t>
            </a:r>
            <a:endParaRPr/>
          </a:p>
          <a:p>
            <a:pPr indent="0" lvl="0" marL="0" rtl="0" algn="l">
              <a:spcBef>
                <a:spcPts val="0"/>
              </a:spcBef>
              <a:spcAft>
                <a:spcPts val="0"/>
              </a:spcAft>
              <a:buNone/>
            </a:pPr>
            <a:r>
              <a:rPr lang="en"/>
              <a:t>Not considering any rotational dynamics and any stabilities</a:t>
            </a:r>
            <a:endParaRPr/>
          </a:p>
          <a:p>
            <a:pPr indent="0" lvl="0" marL="0" rtl="0" algn="l">
              <a:spcBef>
                <a:spcPts val="0"/>
              </a:spcBef>
              <a:spcAft>
                <a:spcPts val="0"/>
              </a:spcAft>
              <a:buNone/>
            </a:pPr>
            <a:r>
              <a:rPr lang="en"/>
              <a:t>Frame fixed at the balloon neck is nearly identical to one fixed at the payload (no need for rotation matrices)</a:t>
            </a:r>
            <a:endParaRPr/>
          </a:p>
          <a:p>
            <a:pPr indent="0" lvl="0" marL="0" rtl="0" algn="l">
              <a:spcBef>
                <a:spcPts val="0"/>
              </a:spcBef>
              <a:spcAft>
                <a:spcPts val="0"/>
              </a:spcAft>
              <a:buNone/>
            </a:pPr>
            <a:r>
              <a:rPr lang="en"/>
              <a:t>Uniformly distributed random wind</a:t>
            </a:r>
            <a:endParaRPr/>
          </a:p>
          <a:p>
            <a:pPr indent="0" lvl="0" marL="0" rtl="0" algn="l">
              <a:spcBef>
                <a:spcPts val="0"/>
              </a:spcBef>
              <a:spcAft>
                <a:spcPts val="0"/>
              </a:spcAft>
              <a:buNone/>
            </a:pPr>
            <a:r>
              <a:rPr lang="en"/>
              <a:t>Continuous model for dropping ballast when in reality it is discrete</a:t>
            </a:r>
            <a:endParaRPr/>
          </a:p>
          <a:p>
            <a:pPr indent="0" lvl="0" marL="0" rtl="0" algn="l">
              <a:spcBef>
                <a:spcPts val="0"/>
              </a:spcBef>
              <a:spcAft>
                <a:spcPts val="0"/>
              </a:spcAft>
              <a:buNone/>
            </a:pPr>
            <a:r>
              <a:rPr lang="en"/>
              <a:t>Initial conditions derived from force balance so that it will tend to a zero acceleration</a:t>
            </a:r>
            <a:endParaRPr/>
          </a:p>
          <a:p>
            <a:pPr indent="0" lvl="0" marL="0" rtl="0" algn="l">
              <a:spcBef>
                <a:spcPts val="0"/>
              </a:spcBef>
              <a:spcAft>
                <a:spcPts val="0"/>
              </a:spcAft>
              <a:buNone/>
            </a:pPr>
            <a:r>
              <a:rPr lang="en"/>
              <a:t>Optimal performance of the fan is </a:t>
            </a:r>
            <a:r>
              <a:rPr lang="en"/>
              <a:t>achieved</a:t>
            </a:r>
            <a:r>
              <a:rPr lang="en"/>
              <a:t> (i.e 2.7 m^3/min)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Pressure assumptions: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Thermal model Assumptions:</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102cb6e2e8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102cb6e2e8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104b27e4cc4_8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8" name="Google Shape;1228;g104b27e4cc4_8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103b2efb841_2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103b2efb841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102cb6e2e83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102cb6e2e83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103b2efb841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103b2efb841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103b2efb841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103b2efb841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101f03e98af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101f03e98af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103b290e77a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103b290e77a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0164acfb3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0164acfb3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Thyme</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101f03e98af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101f03e98af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104b8e4e0be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104b8e4e0be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104b27e4cc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104b27e4cc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104b27e4cc4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104b27e4cc4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104b27e4cc4_6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104b27e4cc4_6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104b27e4cc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104b27e4cc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104b27e4cc4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104b27e4cc4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104b27e4cc4_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4" name="Google Shape;1374;g104b27e4cc4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104b8e4e0be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104b8e4e0be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104b8e4e0be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104b8e4e0be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49.xml"/><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49.xml"/><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ppt/slides/slide49.xml"/><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117"/>
          <p:cNvCxnSpPr/>
          <p:nvPr/>
        </p:nvCxnSpPr>
        <p:spPr>
          <a:xfrm flipH="1" rot="10800000">
            <a:off x="-10450" y="1765650"/>
            <a:ext cx="9162900" cy="2640600"/>
          </a:xfrm>
          <a:prstGeom prst="straightConnector1">
            <a:avLst/>
          </a:prstGeom>
          <a:noFill/>
          <a:ln cap="flat" cmpd="sng" w="57150">
            <a:solidFill>
              <a:srgbClr val="93C47D"/>
            </a:solidFill>
            <a:prstDash val="solid"/>
            <a:round/>
            <a:headEnd len="sm" w="sm" type="none"/>
            <a:tailEnd len="sm" w="sm" type="none"/>
          </a:ln>
        </p:spPr>
      </p:cxnSp>
      <p:sp>
        <p:nvSpPr>
          <p:cNvPr id="11" name="Google Shape;11;p117"/>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2" name="Google Shape;12;p117"/>
          <p:cNvSpPr txBox="1"/>
          <p:nvPr>
            <p:ph type="ctrTitle"/>
          </p:nvPr>
        </p:nvSpPr>
        <p:spPr>
          <a:xfrm>
            <a:off x="608518" y="848911"/>
            <a:ext cx="4260300" cy="822007"/>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b="1" i="0" sz="4300" u="none" cap="none" strike="noStrike">
                <a:solidFill>
                  <a:srgbClr val="000000"/>
                </a:solidFill>
                <a:latin typeface="Merriweather"/>
                <a:ea typeface="Merriweather"/>
                <a:cs typeface="Merriweather"/>
                <a:sym typeface="Merriweather"/>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13" name="Google Shape;13;p117"/>
          <p:cNvSpPr txBox="1"/>
          <p:nvPr>
            <p:ph idx="1" type="subTitle"/>
          </p:nvPr>
        </p:nvSpPr>
        <p:spPr>
          <a:xfrm>
            <a:off x="617368" y="1710814"/>
            <a:ext cx="4242600" cy="7383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2"/>
              </a:buClr>
              <a:buSzPts val="1600"/>
              <a:buNone/>
              <a:defRPr b="0" i="0" sz="1900" u="none" cap="none" strike="noStrike">
                <a:solidFill>
                  <a:srgbClr val="000000"/>
                </a:solidFill>
                <a:latin typeface="Merriweather"/>
                <a:ea typeface="Merriweather"/>
                <a:cs typeface="Merriweather"/>
                <a:sym typeface="Merriweather"/>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p:txBody>
      </p:sp>
      <p:sp>
        <p:nvSpPr>
          <p:cNvPr id="14" name="Google Shape;14;p117"/>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15" name="Google Shape;15;p117"/>
          <p:cNvPicPr preferRelativeResize="0"/>
          <p:nvPr/>
        </p:nvPicPr>
        <p:blipFill rotWithShape="1">
          <a:blip r:embed="rId2">
            <a:alphaModFix/>
          </a:blip>
          <a:srcRect b="0" l="0" r="0" t="0"/>
          <a:stretch/>
        </p:blipFill>
        <p:spPr>
          <a:xfrm>
            <a:off x="5425500" y="127000"/>
            <a:ext cx="3158275" cy="3158275"/>
          </a:xfrm>
          <a:prstGeom prst="rect">
            <a:avLst/>
          </a:prstGeom>
          <a:noFill/>
          <a:ln>
            <a:noFill/>
          </a:ln>
        </p:spPr>
      </p:pic>
      <p:sp>
        <p:nvSpPr>
          <p:cNvPr id="16" name="Google Shape;16;p117"/>
          <p:cNvSpPr txBox="1"/>
          <p:nvPr>
            <p:ph idx="2" type="body"/>
          </p:nvPr>
        </p:nvSpPr>
        <p:spPr>
          <a:xfrm>
            <a:off x="2727325" y="3381375"/>
            <a:ext cx="6294438" cy="117475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300"/>
              <a:buNone/>
              <a:defRPr b="1" i="0" sz="4200" u="none" cap="none" strike="noStrike">
                <a:solidFill>
                  <a:schemeClr val="lt1"/>
                </a:solidFill>
                <a:latin typeface="Merriweather"/>
                <a:ea typeface="Merriweather"/>
                <a:cs typeface="Merriweather"/>
                <a:sym typeface="Merriweather"/>
              </a:defRPr>
            </a:lvl1pPr>
            <a:lvl2pPr indent="-298450" lvl="1" marL="91440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2pPr>
            <a:lvl3pPr indent="-298450" lvl="2" marL="137160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3pPr>
            <a:lvl4pPr indent="-298450" lvl="3" marL="182880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4pPr>
            <a:lvl5pPr indent="-298450" lvl="4" marL="2286000" algn="l">
              <a:lnSpc>
                <a:spcPct val="115000"/>
              </a:lnSpc>
              <a:spcBef>
                <a:spcPts val="0"/>
              </a:spcBef>
              <a:spcAft>
                <a:spcPts val="0"/>
              </a:spcAft>
              <a:buSzPts val="1100"/>
              <a:buChar char="○"/>
              <a:defRPr b="0" i="0" sz="3600" u="none" cap="none" strike="noStrike">
                <a:solidFill>
                  <a:schemeClr val="accent1"/>
                </a:solidFill>
                <a:latin typeface="Merriweather"/>
                <a:ea typeface="Merriweather"/>
                <a:cs typeface="Merriweather"/>
                <a:sym typeface="Merriweathe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7" name="Google Shape;17;p117"/>
          <p:cNvSpPr txBox="1"/>
          <p:nvPr>
            <p:ph idx="3" type="body"/>
          </p:nvPr>
        </p:nvSpPr>
        <p:spPr>
          <a:xfrm>
            <a:off x="5003886" y="4706938"/>
            <a:ext cx="1741316" cy="309562"/>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300"/>
              <a:buNone/>
              <a:defRPr b="0" i="0" sz="1600" u="none" cap="none" strike="noStrike">
                <a:solidFill>
                  <a:srgbClr val="93C47D"/>
                </a:solidFill>
                <a:latin typeface="Merriweather"/>
                <a:ea typeface="Merriweather"/>
                <a:cs typeface="Merriweather"/>
                <a:sym typeface="Merriweathe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8" name="Google Shape;18;p117"/>
          <p:cNvSpPr txBox="1"/>
          <p:nvPr>
            <p:ph idx="4" type="body"/>
          </p:nvPr>
        </p:nvSpPr>
        <p:spPr>
          <a:xfrm>
            <a:off x="9609" y="4565264"/>
            <a:ext cx="1487487" cy="296863"/>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300"/>
              <a:buNone/>
              <a:defRPr b="1" i="0" sz="1400" u="none" cap="none" strike="noStrike">
                <a:solidFill>
                  <a:schemeClr val="lt1"/>
                </a:solidFill>
                <a:latin typeface="Merriweather"/>
                <a:ea typeface="Merriweather"/>
                <a:cs typeface="Merriweather"/>
                <a:sym typeface="Merriweathe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cxnSp>
        <p:nvCxnSpPr>
          <p:cNvPr id="19" name="Google Shape;19;p117"/>
          <p:cNvCxnSpPr/>
          <p:nvPr/>
        </p:nvCxnSpPr>
        <p:spPr>
          <a:xfrm>
            <a:off x="2338168" y="1656375"/>
            <a:ext cx="801000" cy="0"/>
          </a:xfrm>
          <a:prstGeom prst="straightConnector1">
            <a:avLst/>
          </a:prstGeom>
          <a:noFill/>
          <a:ln cap="flat" cmpd="sng" w="19050">
            <a:solidFill>
              <a:srgbClr val="93C47D"/>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p126"/>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26"/>
          <p:cNvSpPr txBox="1"/>
          <p:nvPr>
            <p:ph idx="1" type="body"/>
          </p:nvPr>
        </p:nvSpPr>
        <p:spPr>
          <a:xfrm>
            <a:off x="311700" y="4521400"/>
            <a:ext cx="7979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66" name="Google Shape;66;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118"/>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118"/>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rgbClr val="93C47D"/>
          </a:solidFill>
          <a:ln>
            <a:noFill/>
          </a:ln>
        </p:spPr>
      </p:sp>
      <p:sp>
        <p:nvSpPr>
          <p:cNvPr id="23" name="Google Shape;23;p118"/>
          <p:cNvSpPr/>
          <p:nvPr/>
        </p:nvSpPr>
        <p:spPr>
          <a:xfrm>
            <a:off x="-125" y="0"/>
            <a:ext cx="4316900" cy="4399556"/>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4" name="Google Shape;24;p118"/>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25" name="Google Shape;25;p118"/>
          <p:cNvSpPr txBox="1"/>
          <p:nvPr>
            <p:ph idx="1" type="body"/>
          </p:nvPr>
        </p:nvSpPr>
        <p:spPr>
          <a:xfrm>
            <a:off x="4644675" y="500925"/>
            <a:ext cx="4166400" cy="4098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6" name="Google Shape;26;p118"/>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27" name="Google Shape;27;p118">
            <a:hlinkClick action="ppaction://hlinksldjump" r:id="rId2"/>
          </p:cNvPr>
          <p:cNvPicPr preferRelativeResize="0"/>
          <p:nvPr/>
        </p:nvPicPr>
        <p:blipFill rotWithShape="1">
          <a:blip r:embed="rId3">
            <a:alphaModFix/>
          </a:blip>
          <a:srcRect b="0" l="0" r="0" t="0"/>
          <a:stretch/>
        </p:blipFill>
        <p:spPr>
          <a:xfrm>
            <a:off x="8193476" y="90375"/>
            <a:ext cx="671550" cy="671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8" name="Shape 28"/>
        <p:cNvGrpSpPr/>
        <p:nvPr/>
      </p:nvGrpSpPr>
      <p:grpSpPr>
        <a:xfrm>
          <a:off x="0" y="0"/>
          <a:ext cx="0" cy="0"/>
          <a:chOff x="0" y="0"/>
          <a:chExt cx="0" cy="0"/>
        </a:xfrm>
      </p:grpSpPr>
      <p:sp>
        <p:nvSpPr>
          <p:cNvPr id="29" name="Google Shape;29;p119"/>
          <p:cNvSpPr txBox="1"/>
          <p:nvPr>
            <p:ph hasCustomPrompt="1" type="title"/>
          </p:nvPr>
        </p:nvSpPr>
        <p:spPr>
          <a:xfrm>
            <a:off x="311750" y="831175"/>
            <a:ext cx="5334900" cy="1244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30" name="Google Shape;30;p119"/>
          <p:cNvSpPr txBox="1"/>
          <p:nvPr>
            <p:ph idx="1" type="body"/>
          </p:nvPr>
        </p:nvSpPr>
        <p:spPr>
          <a:xfrm>
            <a:off x="311700" y="2121425"/>
            <a:ext cx="5334900" cy="9426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rgbClr val="93C47D"/>
              </a:buClr>
              <a:buSzPts val="1300"/>
              <a:buChar char="●"/>
              <a:defRPr>
                <a:solidFill>
                  <a:srgbClr val="93C47D"/>
                </a:solidFill>
              </a:defRPr>
            </a:lvl1pPr>
            <a:lvl2pPr indent="-298450" lvl="1" marL="914400" algn="l">
              <a:lnSpc>
                <a:spcPct val="115000"/>
              </a:lnSpc>
              <a:spcBef>
                <a:spcPts val="0"/>
              </a:spcBef>
              <a:spcAft>
                <a:spcPts val="0"/>
              </a:spcAft>
              <a:buClr>
                <a:srgbClr val="93C47D"/>
              </a:buClr>
              <a:buSzPts val="1100"/>
              <a:buChar char="○"/>
              <a:defRPr>
                <a:solidFill>
                  <a:srgbClr val="93C47D"/>
                </a:solidFill>
              </a:defRPr>
            </a:lvl2pPr>
            <a:lvl3pPr indent="-298450" lvl="2" marL="1371600" algn="l">
              <a:lnSpc>
                <a:spcPct val="115000"/>
              </a:lnSpc>
              <a:spcBef>
                <a:spcPts val="0"/>
              </a:spcBef>
              <a:spcAft>
                <a:spcPts val="0"/>
              </a:spcAft>
              <a:buClr>
                <a:srgbClr val="93C47D"/>
              </a:buClr>
              <a:buSzPts val="1100"/>
              <a:buChar char="■"/>
              <a:defRPr>
                <a:solidFill>
                  <a:srgbClr val="93C47D"/>
                </a:solidFill>
              </a:defRPr>
            </a:lvl3pPr>
            <a:lvl4pPr indent="-298450" lvl="3" marL="1828800" algn="l">
              <a:lnSpc>
                <a:spcPct val="115000"/>
              </a:lnSpc>
              <a:spcBef>
                <a:spcPts val="0"/>
              </a:spcBef>
              <a:spcAft>
                <a:spcPts val="0"/>
              </a:spcAft>
              <a:buClr>
                <a:srgbClr val="93C47D"/>
              </a:buClr>
              <a:buSzPts val="1100"/>
              <a:buChar char="●"/>
              <a:defRPr>
                <a:solidFill>
                  <a:srgbClr val="93C47D"/>
                </a:solidFill>
              </a:defRPr>
            </a:lvl4pPr>
            <a:lvl5pPr indent="-298450" lvl="4" marL="2286000" algn="l">
              <a:lnSpc>
                <a:spcPct val="115000"/>
              </a:lnSpc>
              <a:spcBef>
                <a:spcPts val="0"/>
              </a:spcBef>
              <a:spcAft>
                <a:spcPts val="0"/>
              </a:spcAft>
              <a:buClr>
                <a:srgbClr val="93C47D"/>
              </a:buClr>
              <a:buSzPts val="1100"/>
              <a:buChar char="○"/>
              <a:defRPr>
                <a:solidFill>
                  <a:srgbClr val="93C47D"/>
                </a:solidFill>
              </a:defRPr>
            </a:lvl5pPr>
            <a:lvl6pPr indent="-298450" lvl="5" marL="2743200" algn="l">
              <a:lnSpc>
                <a:spcPct val="115000"/>
              </a:lnSpc>
              <a:spcBef>
                <a:spcPts val="0"/>
              </a:spcBef>
              <a:spcAft>
                <a:spcPts val="0"/>
              </a:spcAft>
              <a:buClr>
                <a:srgbClr val="93C47D"/>
              </a:buClr>
              <a:buSzPts val="1100"/>
              <a:buChar char="■"/>
              <a:defRPr>
                <a:solidFill>
                  <a:srgbClr val="93C47D"/>
                </a:solidFill>
              </a:defRPr>
            </a:lvl6pPr>
            <a:lvl7pPr indent="-298450" lvl="6" marL="3200400" algn="l">
              <a:lnSpc>
                <a:spcPct val="115000"/>
              </a:lnSpc>
              <a:spcBef>
                <a:spcPts val="0"/>
              </a:spcBef>
              <a:spcAft>
                <a:spcPts val="0"/>
              </a:spcAft>
              <a:buClr>
                <a:srgbClr val="93C47D"/>
              </a:buClr>
              <a:buSzPts val="1100"/>
              <a:buChar char="●"/>
              <a:defRPr>
                <a:solidFill>
                  <a:srgbClr val="93C47D"/>
                </a:solidFill>
              </a:defRPr>
            </a:lvl7pPr>
            <a:lvl8pPr indent="-298450" lvl="7" marL="3657600" algn="l">
              <a:lnSpc>
                <a:spcPct val="115000"/>
              </a:lnSpc>
              <a:spcBef>
                <a:spcPts val="0"/>
              </a:spcBef>
              <a:spcAft>
                <a:spcPts val="0"/>
              </a:spcAft>
              <a:buClr>
                <a:srgbClr val="93C47D"/>
              </a:buClr>
              <a:buSzPts val="1100"/>
              <a:buChar char="○"/>
              <a:defRPr>
                <a:solidFill>
                  <a:srgbClr val="93C47D"/>
                </a:solidFill>
              </a:defRPr>
            </a:lvl8pPr>
            <a:lvl9pPr indent="-298450" lvl="8" marL="4114800" algn="l">
              <a:lnSpc>
                <a:spcPct val="115000"/>
              </a:lnSpc>
              <a:spcBef>
                <a:spcPts val="0"/>
              </a:spcBef>
              <a:spcAft>
                <a:spcPts val="0"/>
              </a:spcAft>
              <a:buClr>
                <a:srgbClr val="93C47D"/>
              </a:buClr>
              <a:buSzPts val="1100"/>
              <a:buChar char="■"/>
              <a:defRPr>
                <a:solidFill>
                  <a:srgbClr val="93C47D"/>
                </a:solidFill>
              </a:defRPr>
            </a:lvl9pPr>
          </a:lstStyle>
          <a:p/>
        </p:txBody>
      </p:sp>
      <p:sp>
        <p:nvSpPr>
          <p:cNvPr id="31" name="Google Shape;31;p119"/>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119">
            <a:hlinkClick action="ppaction://hlinksldjump" r:id="rId2"/>
          </p:cNvPr>
          <p:cNvPicPr preferRelativeResize="0"/>
          <p:nvPr/>
        </p:nvPicPr>
        <p:blipFill rotWithShape="1">
          <a:blip r:embed="rId3">
            <a:alphaModFix/>
          </a:blip>
          <a:srcRect b="0" l="0" r="0" t="0"/>
          <a:stretch/>
        </p:blipFill>
        <p:spPr>
          <a:xfrm>
            <a:off x="8193476" y="90375"/>
            <a:ext cx="671550" cy="671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120"/>
          <p:cNvSpPr/>
          <p:nvPr/>
        </p:nvSpPr>
        <p:spPr>
          <a:xfrm>
            <a:off x="0" y="0"/>
            <a:ext cx="9144000" cy="852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120"/>
          <p:cNvSpPr txBox="1"/>
          <p:nvPr>
            <p:ph type="title"/>
          </p:nvPr>
        </p:nvSpPr>
        <p:spPr>
          <a:xfrm>
            <a:off x="311700" y="159150"/>
            <a:ext cx="8520600" cy="623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cxnSp>
        <p:nvCxnSpPr>
          <p:cNvPr id="36" name="Google Shape;36;p120"/>
          <p:cNvCxnSpPr/>
          <p:nvPr/>
        </p:nvCxnSpPr>
        <p:spPr>
          <a:xfrm>
            <a:off x="-21075" y="864275"/>
            <a:ext cx="9201300" cy="0"/>
          </a:xfrm>
          <a:prstGeom prst="straightConnector1">
            <a:avLst/>
          </a:prstGeom>
          <a:noFill/>
          <a:ln cap="flat" cmpd="sng" w="38100">
            <a:solidFill>
              <a:srgbClr val="B6D7A8"/>
            </a:solidFill>
            <a:prstDash val="solid"/>
            <a:round/>
            <a:headEnd len="sm" w="sm" type="none"/>
            <a:tailEnd len="sm" w="sm" type="none"/>
          </a:ln>
        </p:spPr>
      </p:cxnSp>
      <p:sp>
        <p:nvSpPr>
          <p:cNvPr id="37" name="Google Shape;37;p120"/>
          <p:cNvSpPr txBox="1"/>
          <p:nvPr>
            <p:ph idx="12" type="sldNum"/>
          </p:nvPr>
        </p:nvSpPr>
        <p:spPr>
          <a:xfrm>
            <a:off x="8548658" y="-61183"/>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38" name="Google Shape;38;p120">
            <a:hlinkClick action="ppaction://hlinksldjump" r:id="rId2"/>
          </p:cNvPr>
          <p:cNvPicPr preferRelativeResize="0"/>
          <p:nvPr/>
        </p:nvPicPr>
        <p:blipFill rotWithShape="1">
          <a:blip r:embed="rId3">
            <a:alphaModFix/>
          </a:blip>
          <a:srcRect b="0" l="0" r="0" t="0"/>
          <a:stretch/>
        </p:blipFill>
        <p:spPr>
          <a:xfrm>
            <a:off x="8193476" y="90375"/>
            <a:ext cx="671550" cy="671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122"/>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122"/>
          <p:cNvSpPr txBox="1"/>
          <p:nvPr>
            <p:ph type="title"/>
          </p:nvPr>
        </p:nvSpPr>
        <p:spPr>
          <a:xfrm>
            <a:off x="311725" y="500925"/>
            <a:ext cx="8520600" cy="623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44" name="Google Shape;44;p122"/>
          <p:cNvSpPr txBox="1"/>
          <p:nvPr>
            <p:ph idx="1" type="body"/>
          </p:nvPr>
        </p:nvSpPr>
        <p:spPr>
          <a:xfrm>
            <a:off x="311700" y="1505700"/>
            <a:ext cx="3999900" cy="3076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5" name="Google Shape;45;p122"/>
          <p:cNvSpPr txBox="1"/>
          <p:nvPr>
            <p:ph idx="2" type="body"/>
          </p:nvPr>
        </p:nvSpPr>
        <p:spPr>
          <a:xfrm>
            <a:off x="4832400" y="1505700"/>
            <a:ext cx="3999900" cy="30762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6" name="Google Shape;46;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93C47D"/>
        </a:solidFill>
      </p:bgPr>
    </p:bg>
    <p:spTree>
      <p:nvGrpSpPr>
        <p:cNvPr id="47" name="Shape 47"/>
        <p:cNvGrpSpPr/>
        <p:nvPr/>
      </p:nvGrpSpPr>
      <p:grpSpPr>
        <a:xfrm>
          <a:off x="0" y="0"/>
          <a:ext cx="0" cy="0"/>
          <a:chOff x="0" y="0"/>
          <a:chExt cx="0" cy="0"/>
        </a:xfrm>
      </p:grpSpPr>
      <p:sp>
        <p:nvSpPr>
          <p:cNvPr id="48" name="Google Shape;48;p12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49" name="Google Shape;49;p12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50" name="Google Shape;50;p123"/>
          <p:cNvSpPr txBox="1"/>
          <p:nvPr>
            <p:ph type="title"/>
          </p:nvPr>
        </p:nvSpPr>
        <p:spPr>
          <a:xfrm>
            <a:off x="311700" y="539725"/>
            <a:ext cx="8520600" cy="1282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p:txBody>
      </p:sp>
      <p:sp>
        <p:nvSpPr>
          <p:cNvPr id="51" name="Google Shape;51;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 name="Shape 52"/>
        <p:cNvGrpSpPr/>
        <p:nvPr/>
      </p:nvGrpSpPr>
      <p:grpSpPr>
        <a:xfrm>
          <a:off x="0" y="0"/>
          <a:ext cx="0" cy="0"/>
          <a:chOff x="0" y="0"/>
          <a:chExt cx="0" cy="0"/>
        </a:xfrm>
      </p:grpSpPr>
      <p:sp>
        <p:nvSpPr>
          <p:cNvPr id="53" name="Google Shape;53;p124"/>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24"/>
          <p:cNvSpPr txBox="1"/>
          <p:nvPr>
            <p:ph type="title"/>
          </p:nvPr>
        </p:nvSpPr>
        <p:spPr>
          <a:xfrm>
            <a:off x="311725" y="500925"/>
            <a:ext cx="3127500" cy="18291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55" name="Google Shape;55;p124"/>
          <p:cNvSpPr txBox="1"/>
          <p:nvPr>
            <p:ph idx="1" type="body"/>
          </p:nvPr>
        </p:nvSpPr>
        <p:spPr>
          <a:xfrm>
            <a:off x="311700" y="2390650"/>
            <a:ext cx="3127500" cy="229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rgbClr val="93C47D"/>
              </a:buClr>
              <a:buSzPts val="1300"/>
              <a:buChar char="●"/>
              <a:defRPr>
                <a:solidFill>
                  <a:srgbClr val="93C47D"/>
                </a:solidFill>
              </a:defRPr>
            </a:lvl1pPr>
            <a:lvl2pPr indent="-298450" lvl="1" marL="914400" algn="l">
              <a:lnSpc>
                <a:spcPct val="115000"/>
              </a:lnSpc>
              <a:spcBef>
                <a:spcPts val="0"/>
              </a:spcBef>
              <a:spcAft>
                <a:spcPts val="0"/>
              </a:spcAft>
              <a:buClr>
                <a:srgbClr val="93C47D"/>
              </a:buClr>
              <a:buSzPts val="1100"/>
              <a:buChar char="○"/>
              <a:defRPr>
                <a:solidFill>
                  <a:srgbClr val="93C47D"/>
                </a:solidFill>
              </a:defRPr>
            </a:lvl2pPr>
            <a:lvl3pPr indent="-298450" lvl="2" marL="1371600" algn="l">
              <a:lnSpc>
                <a:spcPct val="115000"/>
              </a:lnSpc>
              <a:spcBef>
                <a:spcPts val="0"/>
              </a:spcBef>
              <a:spcAft>
                <a:spcPts val="0"/>
              </a:spcAft>
              <a:buClr>
                <a:srgbClr val="93C47D"/>
              </a:buClr>
              <a:buSzPts val="1100"/>
              <a:buChar char="■"/>
              <a:defRPr>
                <a:solidFill>
                  <a:srgbClr val="93C47D"/>
                </a:solidFill>
              </a:defRPr>
            </a:lvl3pPr>
            <a:lvl4pPr indent="-298450" lvl="3" marL="1828800" algn="l">
              <a:lnSpc>
                <a:spcPct val="115000"/>
              </a:lnSpc>
              <a:spcBef>
                <a:spcPts val="0"/>
              </a:spcBef>
              <a:spcAft>
                <a:spcPts val="0"/>
              </a:spcAft>
              <a:buClr>
                <a:srgbClr val="93C47D"/>
              </a:buClr>
              <a:buSzPts val="1100"/>
              <a:buChar char="●"/>
              <a:defRPr>
                <a:solidFill>
                  <a:srgbClr val="93C47D"/>
                </a:solidFill>
              </a:defRPr>
            </a:lvl4pPr>
            <a:lvl5pPr indent="-298450" lvl="4" marL="2286000" algn="l">
              <a:lnSpc>
                <a:spcPct val="115000"/>
              </a:lnSpc>
              <a:spcBef>
                <a:spcPts val="0"/>
              </a:spcBef>
              <a:spcAft>
                <a:spcPts val="0"/>
              </a:spcAft>
              <a:buClr>
                <a:srgbClr val="93C47D"/>
              </a:buClr>
              <a:buSzPts val="1100"/>
              <a:buChar char="○"/>
              <a:defRPr>
                <a:solidFill>
                  <a:srgbClr val="93C47D"/>
                </a:solidFill>
              </a:defRPr>
            </a:lvl5pPr>
            <a:lvl6pPr indent="-298450" lvl="5" marL="2743200" algn="l">
              <a:lnSpc>
                <a:spcPct val="115000"/>
              </a:lnSpc>
              <a:spcBef>
                <a:spcPts val="0"/>
              </a:spcBef>
              <a:spcAft>
                <a:spcPts val="0"/>
              </a:spcAft>
              <a:buClr>
                <a:srgbClr val="93C47D"/>
              </a:buClr>
              <a:buSzPts val="1100"/>
              <a:buChar char="■"/>
              <a:defRPr>
                <a:solidFill>
                  <a:srgbClr val="93C47D"/>
                </a:solidFill>
              </a:defRPr>
            </a:lvl6pPr>
            <a:lvl7pPr indent="-298450" lvl="6" marL="3200400" algn="l">
              <a:lnSpc>
                <a:spcPct val="115000"/>
              </a:lnSpc>
              <a:spcBef>
                <a:spcPts val="0"/>
              </a:spcBef>
              <a:spcAft>
                <a:spcPts val="0"/>
              </a:spcAft>
              <a:buClr>
                <a:srgbClr val="93C47D"/>
              </a:buClr>
              <a:buSzPts val="1100"/>
              <a:buChar char="●"/>
              <a:defRPr>
                <a:solidFill>
                  <a:srgbClr val="93C47D"/>
                </a:solidFill>
              </a:defRPr>
            </a:lvl7pPr>
            <a:lvl8pPr indent="-298450" lvl="7" marL="3657600" algn="l">
              <a:lnSpc>
                <a:spcPct val="115000"/>
              </a:lnSpc>
              <a:spcBef>
                <a:spcPts val="0"/>
              </a:spcBef>
              <a:spcAft>
                <a:spcPts val="0"/>
              </a:spcAft>
              <a:buClr>
                <a:srgbClr val="93C47D"/>
              </a:buClr>
              <a:buSzPts val="1100"/>
              <a:buChar char="○"/>
              <a:defRPr>
                <a:solidFill>
                  <a:srgbClr val="93C47D"/>
                </a:solidFill>
              </a:defRPr>
            </a:lvl8pPr>
            <a:lvl9pPr indent="-298450" lvl="8" marL="4114800" algn="l">
              <a:lnSpc>
                <a:spcPct val="115000"/>
              </a:lnSpc>
              <a:spcBef>
                <a:spcPts val="0"/>
              </a:spcBef>
              <a:spcAft>
                <a:spcPts val="0"/>
              </a:spcAft>
              <a:buClr>
                <a:srgbClr val="93C47D"/>
              </a:buClr>
              <a:buSzPts val="1100"/>
              <a:buChar char="■"/>
              <a:defRPr>
                <a:solidFill>
                  <a:srgbClr val="93C47D"/>
                </a:solidFill>
              </a:defRPr>
            </a:lvl9pPr>
          </a:lstStyle>
          <a:p/>
        </p:txBody>
      </p:sp>
      <p:sp>
        <p:nvSpPr>
          <p:cNvPr id="56" name="Google Shape;56;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125"/>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25"/>
          <p:cNvSpPr txBox="1"/>
          <p:nvPr>
            <p:ph type="title"/>
          </p:nvPr>
        </p:nvSpPr>
        <p:spPr>
          <a:xfrm>
            <a:off x="311300" y="500925"/>
            <a:ext cx="3704400" cy="2049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60" name="Google Shape;60;p125"/>
          <p:cNvSpPr txBox="1"/>
          <p:nvPr>
            <p:ph idx="1" type="subTitle"/>
          </p:nvPr>
        </p:nvSpPr>
        <p:spPr>
          <a:xfrm>
            <a:off x="304800" y="2626725"/>
            <a:ext cx="3704400" cy="926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93C47D"/>
              </a:buClr>
              <a:buSzPts val="1600"/>
              <a:buNone/>
              <a:defRPr sz="1600">
                <a:solidFill>
                  <a:srgbClr val="93C47D"/>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p:txBody>
      </p:sp>
      <p:sp>
        <p:nvSpPr>
          <p:cNvPr id="61" name="Google Shape;61;p125"/>
          <p:cNvSpPr txBox="1"/>
          <p:nvPr>
            <p:ph idx="2" type="body"/>
          </p:nvPr>
        </p:nvSpPr>
        <p:spPr>
          <a:xfrm>
            <a:off x="4879025" y="500925"/>
            <a:ext cx="3954000" cy="4111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2" name="Google Shape;62;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1pPr>
            <a:lvl2pPr lvl="1"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2pPr>
            <a:lvl3pPr lvl="2"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3pPr>
            <a:lvl4pPr lvl="3"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4pPr>
            <a:lvl5pPr lvl="4"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5pPr>
            <a:lvl6pPr lvl="5"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6pPr>
            <a:lvl7pPr lvl="6"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7pPr>
            <a:lvl8pPr lvl="7"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8pPr>
            <a:lvl9pPr lvl="8" marR="0" rtl="0" algn="l">
              <a:lnSpc>
                <a:spcPct val="100000"/>
              </a:lnSpc>
              <a:spcBef>
                <a:spcPts val="0"/>
              </a:spcBef>
              <a:spcAft>
                <a:spcPts val="0"/>
              </a:spcAft>
              <a:buClr>
                <a:schemeClr val="accent1"/>
              </a:buClr>
              <a:buSzPts val="2800"/>
              <a:buFont typeface="Merriweather"/>
              <a:buNone/>
              <a:defRPr b="0" i="0" sz="2800" u="none" cap="none" strike="noStrike">
                <a:solidFill>
                  <a:schemeClr val="accent1"/>
                </a:solidFill>
                <a:latin typeface="Merriweather"/>
                <a:ea typeface="Merriweather"/>
                <a:cs typeface="Merriweather"/>
                <a:sym typeface="Merriweather"/>
              </a:defRPr>
            </a:lvl9pPr>
          </a:lstStyle>
          <a:p/>
        </p:txBody>
      </p:sp>
      <p:sp>
        <p:nvSpPr>
          <p:cNvPr id="7" name="Google Shape;7;p1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Roboto"/>
              <a:buChar char="●"/>
              <a:defRPr b="0" i="0" sz="1300" u="none" cap="none" strike="noStrike">
                <a:solidFill>
                  <a:schemeClr val="dk2"/>
                </a:solidFill>
                <a:latin typeface="Roboto"/>
                <a:ea typeface="Roboto"/>
                <a:cs typeface="Roboto"/>
                <a:sym typeface="Roboto"/>
              </a:defRPr>
            </a:lvl1pPr>
            <a:lvl2pPr indent="-298450" lvl="1" marL="9144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2pPr>
            <a:lvl3pPr indent="-298450" lvl="2" marL="13716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3pPr>
            <a:lvl4pPr indent="-298450" lvl="3" marL="18288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4pPr>
            <a:lvl5pPr indent="-298450" lvl="4" marL="22860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5pPr>
            <a:lvl6pPr indent="-298450" lvl="5" marL="27432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6pPr>
            <a:lvl7pPr indent="-298450" lvl="6" marL="32004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7pPr>
            <a:lvl8pPr indent="-298450" lvl="7" marL="36576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8pPr>
            <a:lvl9pPr indent="-298450" lvl="8" marL="4114800" marR="0" rtl="0" algn="l">
              <a:lnSpc>
                <a:spcPct val="115000"/>
              </a:lnSpc>
              <a:spcBef>
                <a:spcPts val="0"/>
              </a:spcBef>
              <a:spcAft>
                <a:spcPts val="0"/>
              </a:spcAft>
              <a:buClr>
                <a:schemeClr val="dk2"/>
              </a:buClr>
              <a:buSzPts val="1100"/>
              <a:buFont typeface="Roboto"/>
              <a:buChar char="■"/>
              <a:defRPr b="0" i="0" sz="1100" u="none" cap="none" strike="noStrike">
                <a:solidFill>
                  <a:schemeClr val="dk2"/>
                </a:solidFill>
                <a:latin typeface="Roboto"/>
                <a:ea typeface="Roboto"/>
                <a:cs typeface="Roboto"/>
                <a:sym typeface="Roboto"/>
              </a:defRPr>
            </a:lvl9pPr>
          </a:lstStyle>
          <a:p/>
        </p:txBody>
      </p:sp>
      <p:sp>
        <p:nvSpPr>
          <p:cNvPr id="8" name="Google Shape;8;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12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12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117.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121.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 Id="rId3" Type="http://schemas.openxmlformats.org/officeDocument/2006/relationships/image" Target="../media/image11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19.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 Id="rId3" Type="http://schemas.openxmlformats.org/officeDocument/2006/relationships/image" Target="../media/image11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115.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107.png"/><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10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11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image" Target="../media/image11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15.png"/><Relationship Id="rId11" Type="http://schemas.openxmlformats.org/officeDocument/2006/relationships/image" Target="../media/image25.png"/><Relationship Id="rId10" Type="http://schemas.openxmlformats.org/officeDocument/2006/relationships/image" Target="../media/image27.png"/><Relationship Id="rId9"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3.png"/><Relationship Id="rId8"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slide" Target="/ppt/slid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6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6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1.png"/><Relationship Id="rId4" Type="http://schemas.openxmlformats.org/officeDocument/2006/relationships/image" Target="../media/image1.png"/><Relationship Id="rId10" Type="http://schemas.openxmlformats.org/officeDocument/2006/relationships/image" Target="../media/image11.png"/><Relationship Id="rId9"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46.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hyperlink" Target="https://www.mcmaster.com/8574K41/" TargetMode="External"/><Relationship Id="rId4" Type="http://schemas.openxmlformats.org/officeDocument/2006/relationships/hyperlink" Target="https://www.mcmaster.com/8069N11/" TargetMode="External"/><Relationship Id="rId5" Type="http://schemas.openxmlformats.org/officeDocument/2006/relationships/hyperlink" Target="https://www.mcmaster.com/8181K44/" TargetMode="External"/><Relationship Id="rId6" Type="http://schemas.openxmlformats.org/officeDocument/2006/relationships/hyperlink" Target="https://www.3m.com/3M/en_US/p/d/b40066446/" TargetMode="External"/><Relationship Id="rId7" Type="http://schemas.openxmlformats.org/officeDocument/2006/relationships/hyperlink" Target="https://www.amazon.com/Nylon-Ties-Cable-Black-White/dp/B082T3Y419?th=1" TargetMode="External"/><Relationship Id="rId8" Type="http://schemas.openxmlformats.org/officeDocument/2006/relationships/hyperlink" Target="http://static.markforged.com/downloads/composites-data-sheet.pdf"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comments" Target="../comments/comment1.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4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43.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39.png"/><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51.png"/><Relationship Id="rId7" Type="http://schemas.openxmlformats.org/officeDocument/2006/relationships/image" Target="../media/image49.png"/><Relationship Id="rId8" Type="http://schemas.openxmlformats.org/officeDocument/2006/relationships/image" Target="../media/image5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58.png"/><Relationship Id="rId4" Type="http://schemas.openxmlformats.org/officeDocument/2006/relationships/image" Target="../media/image57.png"/><Relationship Id="rId5" Type="http://schemas.openxmlformats.org/officeDocument/2006/relationships/image" Target="../media/image67.png"/><Relationship Id="rId6" Type="http://schemas.openxmlformats.org/officeDocument/2006/relationships/image" Target="../media/image59.png"/><Relationship Id="rId7"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60.png"/><Relationship Id="rId4" Type="http://schemas.openxmlformats.org/officeDocument/2006/relationships/image" Target="../media/image64.png"/><Relationship Id="rId5" Type="http://schemas.openxmlformats.org/officeDocument/2006/relationships/image" Target="../media/image6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0.png"/><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10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3.png"/><Relationship Id="rId4" Type="http://schemas.openxmlformats.org/officeDocument/2006/relationships/image" Target="../media/image69.png"/><Relationship Id="rId5" Type="http://schemas.openxmlformats.org/officeDocument/2006/relationships/image" Target="../media/image7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26.png"/><Relationship Id="rId4" Type="http://schemas.openxmlformats.org/officeDocument/2006/relationships/image" Target="../media/image3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2.png"/><Relationship Id="rId4" Type="http://schemas.openxmlformats.org/officeDocument/2006/relationships/image" Target="../media/image81.png"/><Relationship Id="rId5" Type="http://schemas.openxmlformats.org/officeDocument/2006/relationships/image" Target="../media/image71.png"/><Relationship Id="rId6"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0.png"/><Relationship Id="rId4" Type="http://schemas.openxmlformats.org/officeDocument/2006/relationships/image" Target="../media/image86.png"/><Relationship Id="rId5" Type="http://schemas.openxmlformats.org/officeDocument/2006/relationships/image" Target="../media/image7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9.png"/><Relationship Id="rId6" Type="http://schemas.openxmlformats.org/officeDocument/2006/relationships/image" Target="../media/image76.png"/><Relationship Id="rId7" Type="http://schemas.openxmlformats.org/officeDocument/2006/relationships/image" Target="../media/image103.png"/><Relationship Id="rId8"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85.png"/><Relationship Id="rId4" Type="http://schemas.openxmlformats.org/officeDocument/2006/relationships/image" Target="../media/image84.png"/><Relationship Id="rId11" Type="http://schemas.openxmlformats.org/officeDocument/2006/relationships/image" Target="../media/image92.png"/><Relationship Id="rId10" Type="http://schemas.openxmlformats.org/officeDocument/2006/relationships/image" Target="../media/image91.png"/><Relationship Id="rId12" Type="http://schemas.openxmlformats.org/officeDocument/2006/relationships/image" Target="../media/image90.png"/><Relationship Id="rId9"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93.png"/><Relationship Id="rId4" Type="http://schemas.openxmlformats.org/officeDocument/2006/relationships/image" Target="../media/image102.png"/><Relationship Id="rId5" Type="http://schemas.openxmlformats.org/officeDocument/2006/relationships/image" Target="../media/image9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0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9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11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10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10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
          <p:cNvSpPr txBox="1"/>
          <p:nvPr/>
        </p:nvSpPr>
        <p:spPr>
          <a:xfrm>
            <a:off x="367725" y="1656375"/>
            <a:ext cx="47421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000000"/>
                </a:solidFill>
                <a:latin typeface="Merriweather"/>
                <a:ea typeface="Merriweather"/>
                <a:cs typeface="Merriweather"/>
                <a:sym typeface="Merriweather"/>
              </a:rPr>
              <a:t>B</a:t>
            </a:r>
            <a:r>
              <a:rPr b="0" i="0" lang="en" sz="1900" u="none" cap="none" strike="noStrike">
                <a:solidFill>
                  <a:srgbClr val="000000"/>
                </a:solidFill>
                <a:latin typeface="Merriweather"/>
                <a:ea typeface="Merriweather"/>
                <a:cs typeface="Merriweather"/>
                <a:sym typeface="Merriweather"/>
              </a:rPr>
              <a:t>alloon </a:t>
            </a:r>
            <a:r>
              <a:rPr b="1" i="0" lang="en" sz="1900" u="none" cap="none" strike="noStrike">
                <a:solidFill>
                  <a:srgbClr val="000000"/>
                </a:solidFill>
                <a:latin typeface="Merriweather"/>
                <a:ea typeface="Merriweather"/>
                <a:cs typeface="Merriweather"/>
                <a:sym typeface="Merriweather"/>
              </a:rPr>
              <a:t>A</a:t>
            </a:r>
            <a:r>
              <a:rPr b="0" i="0" lang="en" sz="1900" u="none" cap="none" strike="noStrike">
                <a:solidFill>
                  <a:srgbClr val="000000"/>
                </a:solidFill>
                <a:latin typeface="Merriweather"/>
                <a:ea typeface="Merriweather"/>
                <a:cs typeface="Merriweather"/>
                <a:sym typeface="Merriweather"/>
              </a:rPr>
              <a:t>ltitude </a:t>
            </a:r>
            <a:r>
              <a:rPr b="1" i="0" lang="en" sz="1900" u="none" cap="none" strike="noStrike">
                <a:solidFill>
                  <a:srgbClr val="000000"/>
                </a:solidFill>
                <a:latin typeface="Merriweather"/>
                <a:ea typeface="Merriweather"/>
                <a:cs typeface="Merriweather"/>
                <a:sym typeface="Merriweather"/>
              </a:rPr>
              <a:t>C</a:t>
            </a:r>
            <a:r>
              <a:rPr b="0" i="0" lang="en" sz="1900" u="none" cap="none" strike="noStrike">
                <a:solidFill>
                  <a:srgbClr val="000000"/>
                </a:solidFill>
                <a:latin typeface="Merriweather"/>
                <a:ea typeface="Merriweather"/>
                <a:cs typeface="Merriweather"/>
                <a:sym typeface="Merriweather"/>
              </a:rPr>
              <a:t>ommand </a:t>
            </a:r>
            <a:r>
              <a:rPr b="1" i="0" lang="en" sz="1900" u="none" cap="none" strike="noStrike">
                <a:solidFill>
                  <a:srgbClr val="000000"/>
                </a:solidFill>
                <a:latin typeface="Merriweather"/>
                <a:ea typeface="Merriweather"/>
                <a:cs typeface="Merriweather"/>
                <a:sym typeface="Merriweather"/>
              </a:rPr>
              <a:t>C</a:t>
            </a:r>
            <a:r>
              <a:rPr b="0" i="0" lang="en" sz="1900" u="none" cap="none" strike="noStrike">
                <a:solidFill>
                  <a:srgbClr val="000000"/>
                </a:solidFill>
                <a:latin typeface="Merriweather"/>
                <a:ea typeface="Merriweather"/>
                <a:cs typeface="Merriweather"/>
                <a:sym typeface="Merriweather"/>
              </a:rPr>
              <a:t>ontrol </a:t>
            </a:r>
            <a:r>
              <a:rPr b="1" i="0" lang="en" sz="1900" u="none" cap="none" strike="noStrike">
                <a:solidFill>
                  <a:srgbClr val="000000"/>
                </a:solidFill>
                <a:latin typeface="Merriweather"/>
                <a:ea typeface="Merriweather"/>
                <a:cs typeface="Merriweather"/>
                <a:sym typeface="Merriweather"/>
              </a:rPr>
              <a:t>H</a:t>
            </a:r>
            <a:r>
              <a:rPr b="0" i="0" lang="en" sz="1900" u="none" cap="none" strike="noStrike">
                <a:solidFill>
                  <a:srgbClr val="000000"/>
                </a:solidFill>
                <a:latin typeface="Merriweather"/>
                <a:ea typeface="Merriweather"/>
                <a:cs typeface="Merriweather"/>
                <a:sym typeface="Merriweather"/>
              </a:rPr>
              <a:t>ousing for </a:t>
            </a:r>
            <a:r>
              <a:rPr b="1" i="0" lang="en" sz="1900" u="none" cap="none" strike="noStrike">
                <a:solidFill>
                  <a:srgbClr val="000000"/>
                </a:solidFill>
                <a:latin typeface="Merriweather"/>
                <a:ea typeface="Merriweather"/>
                <a:cs typeface="Merriweather"/>
                <a:sym typeface="Merriweather"/>
              </a:rPr>
              <a:t>U</a:t>
            </a:r>
            <a:r>
              <a:rPr b="0" i="0" lang="en" sz="1900" u="none" cap="none" strike="noStrike">
                <a:solidFill>
                  <a:srgbClr val="000000"/>
                </a:solidFill>
                <a:latin typeface="Merriweather"/>
                <a:ea typeface="Merriweather"/>
                <a:cs typeface="Merriweather"/>
                <a:sym typeface="Merriweather"/>
              </a:rPr>
              <a:t>nmanned </a:t>
            </a:r>
            <a:r>
              <a:rPr b="1" i="0" lang="en" sz="1900" u="none" cap="none" strike="noStrike">
                <a:solidFill>
                  <a:srgbClr val="000000"/>
                </a:solidFill>
                <a:latin typeface="Merriweather"/>
                <a:ea typeface="Merriweather"/>
                <a:cs typeface="Merriweather"/>
                <a:sym typeface="Merriweather"/>
              </a:rPr>
              <a:t>S</a:t>
            </a:r>
            <a:r>
              <a:rPr b="0" i="0" lang="en" sz="1900" u="none" cap="none" strike="noStrike">
                <a:solidFill>
                  <a:srgbClr val="000000"/>
                </a:solidFill>
                <a:latin typeface="Merriweather"/>
                <a:ea typeface="Merriweather"/>
                <a:cs typeface="Merriweather"/>
                <a:sym typeface="Merriweather"/>
              </a:rPr>
              <a:t>ensing</a:t>
            </a:r>
            <a:endParaRPr b="0" i="0" sz="1900" u="none" cap="none" strike="noStrike">
              <a:solidFill>
                <a:srgbClr val="000000"/>
              </a:solidFill>
              <a:latin typeface="Merriweather"/>
              <a:ea typeface="Merriweather"/>
              <a:cs typeface="Merriweather"/>
              <a:sym typeface="Merriweather"/>
            </a:endParaRPr>
          </a:p>
        </p:txBody>
      </p:sp>
      <p:sp>
        <p:nvSpPr>
          <p:cNvPr id="72" name="Google Shape;72;p1"/>
          <p:cNvSpPr txBox="1"/>
          <p:nvPr/>
        </p:nvSpPr>
        <p:spPr>
          <a:xfrm>
            <a:off x="2455825" y="3456875"/>
            <a:ext cx="6619200" cy="831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4200"/>
              <a:buFont typeface="Arial"/>
              <a:buNone/>
            </a:pPr>
            <a:r>
              <a:rPr b="1" lang="en" sz="4200">
                <a:solidFill>
                  <a:schemeClr val="lt1"/>
                </a:solidFill>
                <a:latin typeface="Merriweather"/>
                <a:ea typeface="Merriweather"/>
                <a:cs typeface="Merriweather"/>
                <a:sym typeface="Merriweather"/>
              </a:rPr>
              <a:t>Critical </a:t>
            </a:r>
            <a:r>
              <a:rPr b="1" i="0" lang="en" sz="4200" u="none" cap="none" strike="noStrike">
                <a:solidFill>
                  <a:schemeClr val="lt1"/>
                </a:solidFill>
                <a:latin typeface="Merriweather"/>
                <a:ea typeface="Merriweather"/>
                <a:cs typeface="Merriweather"/>
                <a:sym typeface="Merriweather"/>
              </a:rPr>
              <a:t>Design Review</a:t>
            </a:r>
            <a:endParaRPr b="1" i="0" sz="4200" u="none" cap="none" strike="noStrike">
              <a:solidFill>
                <a:schemeClr val="lt1"/>
              </a:solidFill>
              <a:latin typeface="Merriweather"/>
              <a:ea typeface="Merriweather"/>
              <a:cs typeface="Merriweather"/>
              <a:sym typeface="Merriweather"/>
            </a:endParaRPr>
          </a:p>
        </p:txBody>
      </p:sp>
      <p:sp>
        <p:nvSpPr>
          <p:cNvPr id="73" name="Google Shape;73;p1"/>
          <p:cNvSpPr txBox="1"/>
          <p:nvPr/>
        </p:nvSpPr>
        <p:spPr>
          <a:xfrm>
            <a:off x="1265175" y="902175"/>
            <a:ext cx="2947200" cy="75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300"/>
              <a:buFont typeface="Arial"/>
              <a:buNone/>
            </a:pPr>
            <a:r>
              <a:rPr b="1" i="0" lang="en" sz="4300" u="none" cap="none" strike="noStrike">
                <a:solidFill>
                  <a:srgbClr val="000000"/>
                </a:solidFill>
                <a:latin typeface="Merriweather"/>
                <a:ea typeface="Merriweather"/>
                <a:cs typeface="Merriweather"/>
                <a:sym typeface="Merriweather"/>
              </a:rPr>
              <a:t>BACCHUS</a:t>
            </a:r>
            <a:endParaRPr b="1" i="0" sz="4300" u="none" cap="none" strike="noStrike">
              <a:solidFill>
                <a:srgbClr val="000000"/>
              </a:solidFill>
              <a:latin typeface="Merriweather"/>
              <a:ea typeface="Merriweather"/>
              <a:cs typeface="Merriweather"/>
              <a:sym typeface="Merriweather"/>
            </a:endParaRPr>
          </a:p>
        </p:txBody>
      </p:sp>
      <p:sp>
        <p:nvSpPr>
          <p:cNvPr id="74" name="Google Shape;74;p1"/>
          <p:cNvSpPr txBox="1"/>
          <p:nvPr/>
        </p:nvSpPr>
        <p:spPr>
          <a:xfrm>
            <a:off x="139150" y="4379100"/>
            <a:ext cx="2856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
                <a:solidFill>
                  <a:schemeClr val="lt1"/>
                </a:solidFill>
                <a:latin typeface="Merriweather"/>
                <a:ea typeface="Merriweather"/>
                <a:cs typeface="Merriweather"/>
                <a:sym typeface="Merriweather"/>
              </a:rPr>
              <a:t>Sponsored</a:t>
            </a:r>
            <a:r>
              <a:rPr b="1" lang="en">
                <a:solidFill>
                  <a:schemeClr val="lt1"/>
                </a:solidFill>
                <a:latin typeface="Merriweather"/>
                <a:ea typeface="Merriweather"/>
                <a:cs typeface="Merriweather"/>
                <a:sym typeface="Merriweather"/>
              </a:rPr>
              <a:t> by: </a:t>
            </a:r>
            <a:r>
              <a:rPr i="0" lang="en" sz="1400" u="none" cap="none" strike="noStrike">
                <a:solidFill>
                  <a:schemeClr val="lt1"/>
                </a:solidFill>
                <a:latin typeface="Merriweather"/>
                <a:ea typeface="Merriweather"/>
                <a:cs typeface="Merriweather"/>
                <a:sym typeface="Merriweather"/>
              </a:rPr>
              <a:t>Urban Sky</a:t>
            </a:r>
            <a:endParaRPr>
              <a:solidFill>
                <a:schemeClr val="lt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400"/>
              <a:buFont typeface="Arial"/>
              <a:buNone/>
            </a:pPr>
            <a:r>
              <a:rPr b="1" lang="en">
                <a:solidFill>
                  <a:schemeClr val="lt1"/>
                </a:solidFill>
                <a:latin typeface="Merriweather"/>
                <a:ea typeface="Merriweather"/>
                <a:cs typeface="Merriweather"/>
                <a:sym typeface="Merriweather"/>
              </a:rPr>
              <a:t>Advisor</a:t>
            </a:r>
            <a:r>
              <a:rPr lang="en">
                <a:solidFill>
                  <a:schemeClr val="lt1"/>
                </a:solidFill>
                <a:latin typeface="Merriweather"/>
                <a:ea typeface="Merriweather"/>
                <a:cs typeface="Merriweather"/>
                <a:sym typeface="Merriweather"/>
              </a:rPr>
              <a:t>: John Mah</a:t>
            </a:r>
            <a:endParaRPr>
              <a:solidFill>
                <a:schemeClr val="lt1"/>
              </a:solidFill>
              <a:latin typeface="Merriweather"/>
              <a:ea typeface="Merriweather"/>
              <a:cs typeface="Merriweather"/>
              <a:sym typeface="Merriweather"/>
            </a:endParaRPr>
          </a:p>
        </p:txBody>
      </p:sp>
      <p:sp>
        <p:nvSpPr>
          <p:cNvPr id="75" name="Google Shape;75;p1"/>
          <p:cNvSpPr txBox="1"/>
          <p:nvPr/>
        </p:nvSpPr>
        <p:spPr>
          <a:xfrm>
            <a:off x="6794550" y="4140900"/>
            <a:ext cx="2226600" cy="431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600"/>
              <a:buFont typeface="Arial"/>
              <a:buNone/>
            </a:pPr>
            <a:r>
              <a:rPr lang="en" sz="1600">
                <a:solidFill>
                  <a:srgbClr val="93C47D"/>
                </a:solidFill>
                <a:latin typeface="Merriweather"/>
                <a:ea typeface="Merriweather"/>
                <a:cs typeface="Merriweather"/>
                <a:sym typeface="Merriweather"/>
              </a:rPr>
              <a:t>November 29</a:t>
            </a:r>
            <a:r>
              <a:rPr b="0" i="0" lang="en" sz="1600" u="none" cap="none" strike="noStrike">
                <a:solidFill>
                  <a:srgbClr val="93C47D"/>
                </a:solidFill>
                <a:latin typeface="Merriweather"/>
                <a:ea typeface="Merriweather"/>
                <a:cs typeface="Merriweather"/>
                <a:sym typeface="Merriweather"/>
              </a:rPr>
              <a:t>, 2021</a:t>
            </a:r>
            <a:endParaRPr b="0" i="0" sz="1600" u="none" cap="none" strike="noStrike">
              <a:solidFill>
                <a:srgbClr val="93C47D"/>
              </a:solidFill>
              <a:latin typeface="Merriweather"/>
              <a:ea typeface="Merriweather"/>
              <a:cs typeface="Merriweather"/>
              <a:sym typeface="Merriweather"/>
            </a:endParaRPr>
          </a:p>
        </p:txBody>
      </p:sp>
      <p:cxnSp>
        <p:nvCxnSpPr>
          <p:cNvPr id="76" name="Google Shape;76;p1"/>
          <p:cNvCxnSpPr/>
          <p:nvPr/>
        </p:nvCxnSpPr>
        <p:spPr>
          <a:xfrm>
            <a:off x="2338275" y="1656375"/>
            <a:ext cx="801000" cy="0"/>
          </a:xfrm>
          <a:prstGeom prst="straightConnector1">
            <a:avLst/>
          </a:prstGeom>
          <a:noFill/>
          <a:ln cap="flat" cmpd="sng" w="19050">
            <a:solidFill>
              <a:srgbClr val="93C47D"/>
            </a:solidFill>
            <a:prstDash val="solid"/>
            <a:round/>
            <a:headEnd len="sm" w="sm" type="none"/>
            <a:tailEnd len="sm" w="sm" type="none"/>
          </a:ln>
        </p:spPr>
      </p:cxnSp>
      <p:sp>
        <p:nvSpPr>
          <p:cNvPr id="77" name="Google Shape;77;p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g10164acfb38_0_257"/>
          <p:cNvPicPr preferRelativeResize="0"/>
          <p:nvPr/>
        </p:nvPicPr>
        <p:blipFill>
          <a:blip r:embed="rId3">
            <a:alphaModFix/>
          </a:blip>
          <a:stretch>
            <a:fillRect/>
          </a:stretch>
        </p:blipFill>
        <p:spPr>
          <a:xfrm>
            <a:off x="73550" y="1667050"/>
            <a:ext cx="4516750" cy="2368304"/>
          </a:xfrm>
          <a:prstGeom prst="rect">
            <a:avLst/>
          </a:prstGeom>
          <a:noFill/>
          <a:ln>
            <a:noFill/>
          </a:ln>
        </p:spPr>
      </p:pic>
      <p:pic>
        <p:nvPicPr>
          <p:cNvPr id="288" name="Google Shape;288;g10164acfb38_0_257"/>
          <p:cNvPicPr preferRelativeResize="0"/>
          <p:nvPr/>
        </p:nvPicPr>
        <p:blipFill>
          <a:blip r:embed="rId4">
            <a:alphaModFix/>
          </a:blip>
          <a:stretch>
            <a:fillRect/>
          </a:stretch>
        </p:blipFill>
        <p:spPr>
          <a:xfrm>
            <a:off x="5765950" y="978950"/>
            <a:ext cx="2136827" cy="4055850"/>
          </a:xfrm>
          <a:prstGeom prst="rect">
            <a:avLst/>
          </a:prstGeom>
          <a:noFill/>
          <a:ln>
            <a:noFill/>
          </a:ln>
        </p:spPr>
      </p:pic>
      <p:sp>
        <p:nvSpPr>
          <p:cNvPr id="289" name="Google Shape;289;g10164acfb38_0_25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Payload Interface/</a:t>
            </a:r>
            <a:r>
              <a:rPr lang="en"/>
              <a:t>Balloon </a:t>
            </a:r>
            <a:r>
              <a:rPr lang="en">
                <a:extLst>
                  <a:ext uri="http://customooxmlschemas.google.com/">
                    <go:slidesCustomData xmlns:go="http://customooxmlschemas.google.com/" textRoundtripDataId="0"/>
                  </a:ext>
                </a:extLst>
              </a:rPr>
              <a:t>Interface</a:t>
            </a:r>
            <a:endParaRPr/>
          </a:p>
        </p:txBody>
      </p:sp>
      <p:sp>
        <p:nvSpPr>
          <p:cNvPr id="290" name="Google Shape;290;g10164acfb38_0_25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cxnSp>
        <p:nvCxnSpPr>
          <p:cNvPr id="291" name="Google Shape;291;g10164acfb38_0_257"/>
          <p:cNvCxnSpPr/>
          <p:nvPr/>
        </p:nvCxnSpPr>
        <p:spPr>
          <a:xfrm flipH="1">
            <a:off x="6164150" y="3142500"/>
            <a:ext cx="228300" cy="1275900"/>
          </a:xfrm>
          <a:prstGeom prst="straightConnector1">
            <a:avLst/>
          </a:prstGeom>
          <a:noFill/>
          <a:ln cap="flat" cmpd="sng" w="38100">
            <a:solidFill>
              <a:srgbClr val="000000"/>
            </a:solidFill>
            <a:prstDash val="solid"/>
            <a:round/>
            <a:headEnd len="med" w="med" type="none"/>
            <a:tailEnd len="med" w="med" type="none"/>
          </a:ln>
        </p:spPr>
      </p:cxnSp>
      <p:cxnSp>
        <p:nvCxnSpPr>
          <p:cNvPr id="292" name="Google Shape;292;g10164acfb38_0_257"/>
          <p:cNvCxnSpPr/>
          <p:nvPr/>
        </p:nvCxnSpPr>
        <p:spPr>
          <a:xfrm>
            <a:off x="7117625" y="3142500"/>
            <a:ext cx="429900" cy="1423500"/>
          </a:xfrm>
          <a:prstGeom prst="straightConnector1">
            <a:avLst/>
          </a:prstGeom>
          <a:noFill/>
          <a:ln cap="flat" cmpd="sng" w="38100">
            <a:solidFill>
              <a:srgbClr val="000000"/>
            </a:solidFill>
            <a:prstDash val="solid"/>
            <a:round/>
            <a:headEnd len="med" w="med" type="none"/>
            <a:tailEnd len="med" w="med" type="none"/>
          </a:ln>
        </p:spPr>
      </p:cxnSp>
      <p:sp>
        <p:nvSpPr>
          <p:cNvPr id="293" name="Google Shape;293;g10164acfb38_0_257"/>
          <p:cNvSpPr txBox="1"/>
          <p:nvPr/>
        </p:nvSpPr>
        <p:spPr>
          <a:xfrm>
            <a:off x="6365825" y="4566000"/>
            <a:ext cx="118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O Ring Seal</a:t>
            </a:r>
            <a:endParaRPr>
              <a:latin typeface="Roboto"/>
              <a:ea typeface="Roboto"/>
              <a:cs typeface="Roboto"/>
              <a:sym typeface="Roboto"/>
            </a:endParaRPr>
          </a:p>
        </p:txBody>
      </p:sp>
      <p:sp>
        <p:nvSpPr>
          <p:cNvPr id="294" name="Google Shape;294;g10164acfb38_0_257"/>
          <p:cNvSpPr txBox="1"/>
          <p:nvPr/>
        </p:nvSpPr>
        <p:spPr>
          <a:xfrm>
            <a:off x="7902775" y="3802800"/>
            <a:ext cx="118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20 lb Break Line</a:t>
            </a:r>
            <a:endParaRPr>
              <a:latin typeface="Roboto"/>
              <a:ea typeface="Roboto"/>
              <a:cs typeface="Roboto"/>
              <a:sym typeface="Roboto"/>
            </a:endParaRPr>
          </a:p>
        </p:txBody>
      </p:sp>
      <p:cxnSp>
        <p:nvCxnSpPr>
          <p:cNvPr id="295" name="Google Shape;295;g10164acfb38_0_257"/>
          <p:cNvCxnSpPr>
            <a:stCxn id="293" idx="0"/>
          </p:cNvCxnSpPr>
          <p:nvPr/>
        </p:nvCxnSpPr>
        <p:spPr>
          <a:xfrm flipH="1" rot="10800000">
            <a:off x="6956675" y="3894600"/>
            <a:ext cx="93900" cy="671400"/>
          </a:xfrm>
          <a:prstGeom prst="straightConnector1">
            <a:avLst/>
          </a:prstGeom>
          <a:noFill/>
          <a:ln cap="flat" cmpd="sng" w="19050">
            <a:solidFill>
              <a:srgbClr val="000000"/>
            </a:solidFill>
            <a:prstDash val="solid"/>
            <a:round/>
            <a:headEnd len="med" w="med" type="none"/>
            <a:tailEnd len="med" w="med" type="triangle"/>
          </a:ln>
        </p:spPr>
      </p:cxnSp>
      <p:cxnSp>
        <p:nvCxnSpPr>
          <p:cNvPr id="296" name="Google Shape;296;g10164acfb38_0_257"/>
          <p:cNvCxnSpPr>
            <a:stCxn id="294" idx="1"/>
          </p:cNvCxnSpPr>
          <p:nvPr/>
        </p:nvCxnSpPr>
        <p:spPr>
          <a:xfrm flipH="1">
            <a:off x="7507075" y="4110600"/>
            <a:ext cx="395700" cy="79500"/>
          </a:xfrm>
          <a:prstGeom prst="straightConnector1">
            <a:avLst/>
          </a:prstGeom>
          <a:noFill/>
          <a:ln cap="flat" cmpd="sng" w="19050">
            <a:solidFill>
              <a:srgbClr val="000000"/>
            </a:solidFill>
            <a:prstDash val="solid"/>
            <a:round/>
            <a:headEnd len="med" w="med" type="none"/>
            <a:tailEnd len="med" w="med" type="triangle"/>
          </a:ln>
        </p:spPr>
      </p:cxnSp>
      <p:sp>
        <p:nvSpPr>
          <p:cNvPr id="297" name="Google Shape;297;g10164acfb38_0_257"/>
          <p:cNvSpPr txBox="1"/>
          <p:nvPr/>
        </p:nvSpPr>
        <p:spPr>
          <a:xfrm>
            <a:off x="7721975" y="2967925"/>
            <a:ext cx="118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Butterfly Valve</a:t>
            </a:r>
            <a:endParaRPr>
              <a:latin typeface="Roboto"/>
              <a:ea typeface="Roboto"/>
              <a:cs typeface="Roboto"/>
              <a:sym typeface="Roboto"/>
            </a:endParaRPr>
          </a:p>
        </p:txBody>
      </p:sp>
      <p:cxnSp>
        <p:nvCxnSpPr>
          <p:cNvPr id="298" name="Google Shape;298;g10164acfb38_0_257"/>
          <p:cNvCxnSpPr>
            <a:stCxn id="297" idx="1"/>
          </p:cNvCxnSpPr>
          <p:nvPr/>
        </p:nvCxnSpPr>
        <p:spPr>
          <a:xfrm flipH="1">
            <a:off x="6835775" y="3275725"/>
            <a:ext cx="886200" cy="524700"/>
          </a:xfrm>
          <a:prstGeom prst="straightConnector1">
            <a:avLst/>
          </a:prstGeom>
          <a:noFill/>
          <a:ln cap="flat" cmpd="sng" w="19050">
            <a:solidFill>
              <a:srgbClr val="000000"/>
            </a:solidFill>
            <a:prstDash val="solid"/>
            <a:round/>
            <a:headEnd len="med" w="med" type="none"/>
            <a:tailEnd len="med" w="med" type="triangle"/>
          </a:ln>
        </p:spPr>
      </p:cxnSp>
      <p:sp>
        <p:nvSpPr>
          <p:cNvPr id="299" name="Google Shape;299;g10164acfb38_0_257"/>
          <p:cNvSpPr txBox="1"/>
          <p:nvPr/>
        </p:nvSpPr>
        <p:spPr>
          <a:xfrm>
            <a:off x="4880275" y="3129600"/>
            <a:ext cx="99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⅜” NPT HFC Coupling</a:t>
            </a:r>
            <a:endParaRPr>
              <a:latin typeface="Roboto"/>
              <a:ea typeface="Roboto"/>
              <a:cs typeface="Roboto"/>
              <a:sym typeface="Roboto"/>
            </a:endParaRPr>
          </a:p>
        </p:txBody>
      </p:sp>
      <p:cxnSp>
        <p:nvCxnSpPr>
          <p:cNvPr id="300" name="Google Shape;300;g10164acfb38_0_257"/>
          <p:cNvCxnSpPr>
            <a:stCxn id="299" idx="3"/>
          </p:cNvCxnSpPr>
          <p:nvPr/>
        </p:nvCxnSpPr>
        <p:spPr>
          <a:xfrm flipH="1" rot="10800000">
            <a:off x="5874175" y="3532050"/>
            <a:ext cx="719700" cy="13200"/>
          </a:xfrm>
          <a:prstGeom prst="straightConnector1">
            <a:avLst/>
          </a:prstGeom>
          <a:noFill/>
          <a:ln cap="flat" cmpd="sng" w="19050">
            <a:solidFill>
              <a:srgbClr val="000000"/>
            </a:solidFill>
            <a:prstDash val="solid"/>
            <a:round/>
            <a:headEnd len="med" w="med" type="none"/>
            <a:tailEnd len="med" w="med" type="triangle"/>
          </a:ln>
        </p:spPr>
      </p:cxnSp>
      <p:sp>
        <p:nvSpPr>
          <p:cNvPr id="301" name="Google Shape;301;g10164acfb38_0_257"/>
          <p:cNvSpPr txBox="1"/>
          <p:nvPr/>
        </p:nvSpPr>
        <p:spPr>
          <a:xfrm>
            <a:off x="7735400" y="1356375"/>
            <a:ext cx="1181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Balloon Attachment Point</a:t>
            </a:r>
            <a:endParaRPr>
              <a:latin typeface="Roboto"/>
              <a:ea typeface="Roboto"/>
              <a:cs typeface="Roboto"/>
              <a:sym typeface="Roboto"/>
            </a:endParaRPr>
          </a:p>
        </p:txBody>
      </p:sp>
      <p:cxnSp>
        <p:nvCxnSpPr>
          <p:cNvPr id="302" name="Google Shape;302;g10164acfb38_0_257"/>
          <p:cNvCxnSpPr>
            <a:stCxn id="301" idx="1"/>
          </p:cNvCxnSpPr>
          <p:nvPr/>
        </p:nvCxnSpPr>
        <p:spPr>
          <a:xfrm rot="10800000">
            <a:off x="7157900" y="1759425"/>
            <a:ext cx="577500" cy="12600"/>
          </a:xfrm>
          <a:prstGeom prst="straightConnector1">
            <a:avLst/>
          </a:prstGeom>
          <a:noFill/>
          <a:ln cap="flat" cmpd="sng" w="19050">
            <a:solidFill>
              <a:srgbClr val="000000"/>
            </a:solidFill>
            <a:prstDash val="solid"/>
            <a:round/>
            <a:headEnd len="med" w="med" type="none"/>
            <a:tailEnd len="med" w="med" type="triangle"/>
          </a:ln>
        </p:spPr>
      </p:cxnSp>
      <p:sp>
        <p:nvSpPr>
          <p:cNvPr id="303" name="Google Shape;303;g10164acfb38_0_257"/>
          <p:cNvSpPr txBox="1"/>
          <p:nvPr/>
        </p:nvSpPr>
        <p:spPr>
          <a:xfrm>
            <a:off x="3408600" y="3835238"/>
            <a:ext cx="118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Eye Bolts</a:t>
            </a:r>
            <a:endParaRPr>
              <a:latin typeface="Roboto"/>
              <a:ea typeface="Roboto"/>
              <a:cs typeface="Roboto"/>
              <a:sym typeface="Roboto"/>
            </a:endParaRPr>
          </a:p>
        </p:txBody>
      </p:sp>
      <p:cxnSp>
        <p:nvCxnSpPr>
          <p:cNvPr id="304" name="Google Shape;304;g10164acfb38_0_257"/>
          <p:cNvCxnSpPr>
            <a:stCxn id="303" idx="1"/>
          </p:cNvCxnSpPr>
          <p:nvPr/>
        </p:nvCxnSpPr>
        <p:spPr>
          <a:xfrm rot="10800000">
            <a:off x="2604000" y="3582638"/>
            <a:ext cx="804600" cy="452700"/>
          </a:xfrm>
          <a:prstGeom prst="straightConnector1">
            <a:avLst/>
          </a:prstGeom>
          <a:noFill/>
          <a:ln cap="flat" cmpd="sng" w="19050">
            <a:solidFill>
              <a:srgbClr val="000000"/>
            </a:solidFill>
            <a:prstDash val="solid"/>
            <a:round/>
            <a:headEnd len="med" w="med" type="none"/>
            <a:tailEnd len="med" w="med" type="triangle"/>
          </a:ln>
        </p:spPr>
      </p:cxnSp>
      <p:cxnSp>
        <p:nvCxnSpPr>
          <p:cNvPr id="305" name="Google Shape;305;g10164acfb38_0_257"/>
          <p:cNvCxnSpPr>
            <a:stCxn id="303" idx="0"/>
          </p:cNvCxnSpPr>
          <p:nvPr/>
        </p:nvCxnSpPr>
        <p:spPr>
          <a:xfrm rot="10800000">
            <a:off x="3645150" y="2951738"/>
            <a:ext cx="354300" cy="883500"/>
          </a:xfrm>
          <a:prstGeom prst="straightConnector1">
            <a:avLst/>
          </a:prstGeom>
          <a:noFill/>
          <a:ln cap="flat" cmpd="sng" w="19050">
            <a:solidFill>
              <a:srgbClr val="000000"/>
            </a:solidFill>
            <a:prstDash val="solid"/>
            <a:round/>
            <a:headEnd len="med" w="med" type="none"/>
            <a:tailEnd len="med" w="med" type="triangle"/>
          </a:ln>
        </p:spPr>
      </p:cxnSp>
      <p:sp>
        <p:nvSpPr>
          <p:cNvPr id="306" name="Google Shape;306;g10164acfb38_0_257"/>
          <p:cNvSpPr/>
          <p:nvPr/>
        </p:nvSpPr>
        <p:spPr>
          <a:xfrm>
            <a:off x="805775" y="4203425"/>
            <a:ext cx="3193800" cy="79500"/>
          </a:xfrm>
          <a:prstGeom prst="lef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10164acfb38_0_257"/>
          <p:cNvSpPr txBox="1"/>
          <p:nvPr/>
        </p:nvSpPr>
        <p:spPr>
          <a:xfrm>
            <a:off x="1469375" y="4282925"/>
            <a:ext cx="186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7” x 7” Baseplate</a:t>
            </a:r>
            <a:endParaRPr>
              <a:latin typeface="Roboto"/>
              <a:ea typeface="Roboto"/>
              <a:cs typeface="Roboto"/>
              <a:sym typeface="Roboto"/>
            </a:endParaRPr>
          </a:p>
        </p:txBody>
      </p:sp>
      <p:sp>
        <p:nvSpPr>
          <p:cNvPr id="308" name="Google Shape;308;g10164acfb38_0_257"/>
          <p:cNvSpPr/>
          <p:nvPr/>
        </p:nvSpPr>
        <p:spPr>
          <a:xfrm flipH="1" rot="10800000">
            <a:off x="6441275" y="1254975"/>
            <a:ext cx="582300" cy="101400"/>
          </a:xfrm>
          <a:prstGeom prst="leftRightArrow">
            <a:avLst>
              <a:gd fmla="val 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0164acfb38_0_257"/>
          <p:cNvSpPr txBox="1"/>
          <p:nvPr/>
        </p:nvSpPr>
        <p:spPr>
          <a:xfrm>
            <a:off x="6441275" y="1254975"/>
            <a:ext cx="1271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35mm </a:t>
            </a:r>
            <a:endParaRPr sz="1000">
              <a:latin typeface="Roboto"/>
              <a:ea typeface="Roboto"/>
              <a:cs typeface="Roboto"/>
              <a:sym typeface="Roboto"/>
            </a:endParaRPr>
          </a:p>
        </p:txBody>
      </p:sp>
      <p:sp>
        <p:nvSpPr>
          <p:cNvPr id="310" name="Google Shape;310;g10164acfb38_0_25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g104b8e4e0be_0_14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(1/8)</a:t>
            </a:r>
            <a:endParaRPr/>
          </a:p>
        </p:txBody>
      </p:sp>
      <p:sp>
        <p:nvSpPr>
          <p:cNvPr id="1399" name="Google Shape;1399;g104b8e4e0be_0_14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400" name="Google Shape;1400;g104b8e4e0be_0_144"/>
          <p:cNvPicPr preferRelativeResize="0"/>
          <p:nvPr/>
        </p:nvPicPr>
        <p:blipFill>
          <a:blip r:embed="rId3">
            <a:alphaModFix/>
          </a:blip>
          <a:stretch>
            <a:fillRect/>
          </a:stretch>
        </p:blipFill>
        <p:spPr>
          <a:xfrm>
            <a:off x="1335999" y="935250"/>
            <a:ext cx="6472003" cy="41398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g104b8e4e0be_0_18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(2/8)</a:t>
            </a:r>
            <a:endParaRPr/>
          </a:p>
        </p:txBody>
      </p:sp>
      <p:sp>
        <p:nvSpPr>
          <p:cNvPr id="1406" name="Google Shape;1406;g104b8e4e0be_0_18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07" name="Google Shape;1407;g104b8e4e0be_0_189"/>
          <p:cNvPicPr preferRelativeResize="0"/>
          <p:nvPr/>
        </p:nvPicPr>
        <p:blipFill>
          <a:blip r:embed="rId3">
            <a:alphaModFix/>
          </a:blip>
          <a:stretch>
            <a:fillRect/>
          </a:stretch>
        </p:blipFill>
        <p:spPr>
          <a:xfrm>
            <a:off x="1894084" y="935250"/>
            <a:ext cx="5355832" cy="413979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g104b8e4e0be_0_19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(3/8)</a:t>
            </a:r>
            <a:endParaRPr/>
          </a:p>
        </p:txBody>
      </p:sp>
      <p:sp>
        <p:nvSpPr>
          <p:cNvPr id="1413" name="Google Shape;1413;g104b8e4e0be_0_19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14" name="Google Shape;1414;g104b8e4e0be_0_197"/>
          <p:cNvPicPr preferRelativeResize="0"/>
          <p:nvPr/>
        </p:nvPicPr>
        <p:blipFill rotWithShape="1">
          <a:blip r:embed="rId3">
            <a:alphaModFix/>
          </a:blip>
          <a:srcRect b="0" l="0" r="0" t="0"/>
          <a:stretch/>
        </p:blipFill>
        <p:spPr>
          <a:xfrm>
            <a:off x="1894084" y="935250"/>
            <a:ext cx="5355832" cy="4139798"/>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g104b8e4e0be_0_20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(4/8)</a:t>
            </a:r>
            <a:endParaRPr/>
          </a:p>
        </p:txBody>
      </p:sp>
      <p:sp>
        <p:nvSpPr>
          <p:cNvPr id="1420" name="Google Shape;1420;g104b8e4e0be_0_20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21" name="Google Shape;1421;g104b8e4e0be_0_203"/>
          <p:cNvPicPr preferRelativeResize="0"/>
          <p:nvPr/>
        </p:nvPicPr>
        <p:blipFill rotWithShape="1">
          <a:blip r:embed="rId3">
            <a:alphaModFix/>
          </a:blip>
          <a:srcRect b="0" l="0" r="0" t="0"/>
          <a:stretch/>
        </p:blipFill>
        <p:spPr>
          <a:xfrm>
            <a:off x="1894084" y="935250"/>
            <a:ext cx="5355832" cy="4139798"/>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g104b8e4e0be_0_21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(5/8)</a:t>
            </a:r>
            <a:endParaRPr/>
          </a:p>
        </p:txBody>
      </p:sp>
      <p:sp>
        <p:nvSpPr>
          <p:cNvPr id="1427" name="Google Shape;1427;g104b8e4e0be_0_21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28" name="Google Shape;1428;g104b8e4e0be_0_215"/>
          <p:cNvPicPr preferRelativeResize="0"/>
          <p:nvPr/>
        </p:nvPicPr>
        <p:blipFill rotWithShape="1">
          <a:blip r:embed="rId3">
            <a:alphaModFix/>
          </a:blip>
          <a:srcRect b="0" l="228" r="228" t="0"/>
          <a:stretch/>
        </p:blipFill>
        <p:spPr>
          <a:xfrm>
            <a:off x="1335999" y="935250"/>
            <a:ext cx="6472003" cy="413979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g104b8e4e0be_0_20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(6/8)</a:t>
            </a:r>
            <a:endParaRPr/>
          </a:p>
        </p:txBody>
      </p:sp>
      <p:sp>
        <p:nvSpPr>
          <p:cNvPr id="1434" name="Google Shape;1434;g104b8e4e0be_0_20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35" name="Google Shape;1435;g104b8e4e0be_0_209"/>
          <p:cNvPicPr preferRelativeResize="0"/>
          <p:nvPr/>
        </p:nvPicPr>
        <p:blipFill rotWithShape="1">
          <a:blip r:embed="rId3">
            <a:alphaModFix/>
          </a:blip>
          <a:srcRect b="0" l="0" r="0" t="0"/>
          <a:stretch/>
        </p:blipFill>
        <p:spPr>
          <a:xfrm>
            <a:off x="1894084" y="935250"/>
            <a:ext cx="5355832" cy="4139798"/>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g104b8e4e0be_0_22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(7/8)</a:t>
            </a:r>
            <a:endParaRPr/>
          </a:p>
        </p:txBody>
      </p:sp>
      <p:sp>
        <p:nvSpPr>
          <p:cNvPr id="1441" name="Google Shape;1441;g104b8e4e0be_0_22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42" name="Google Shape;1442;g104b8e4e0be_0_221"/>
          <p:cNvPicPr preferRelativeResize="0"/>
          <p:nvPr/>
        </p:nvPicPr>
        <p:blipFill rotWithShape="1">
          <a:blip r:embed="rId3">
            <a:alphaModFix/>
          </a:blip>
          <a:srcRect b="0" l="0" r="0" t="0"/>
          <a:stretch/>
        </p:blipFill>
        <p:spPr>
          <a:xfrm>
            <a:off x="1894084" y="935250"/>
            <a:ext cx="5355832" cy="413979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g104b8e4e0be_0_22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Circuit Schematics (8/8)</a:t>
            </a:r>
            <a:endParaRPr/>
          </a:p>
        </p:txBody>
      </p:sp>
      <p:sp>
        <p:nvSpPr>
          <p:cNvPr id="1448" name="Google Shape;1448;g104b8e4e0be_0_22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49" name="Google Shape;1449;g104b8e4e0be_0_227"/>
          <p:cNvPicPr preferRelativeResize="0"/>
          <p:nvPr/>
        </p:nvPicPr>
        <p:blipFill rotWithShape="1">
          <a:blip r:embed="rId3">
            <a:alphaModFix/>
          </a:blip>
          <a:srcRect b="0" l="0" r="0" t="0"/>
          <a:stretch/>
        </p:blipFill>
        <p:spPr>
          <a:xfrm>
            <a:off x="1894084" y="935250"/>
            <a:ext cx="5355832" cy="413979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g104b8e4e0be_0_23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Bill of Materials</a:t>
            </a:r>
            <a:endParaRPr/>
          </a:p>
        </p:txBody>
      </p:sp>
      <p:sp>
        <p:nvSpPr>
          <p:cNvPr id="1455" name="Google Shape;1455;g104b8e4e0be_0_23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pSp>
        <p:nvGrpSpPr>
          <p:cNvPr id="1456" name="Google Shape;1456;g104b8e4e0be_0_234"/>
          <p:cNvGrpSpPr/>
          <p:nvPr/>
        </p:nvGrpSpPr>
        <p:grpSpPr>
          <a:xfrm>
            <a:off x="152401" y="971775"/>
            <a:ext cx="8839199" cy="4055849"/>
            <a:chOff x="152400" y="935250"/>
            <a:chExt cx="8839199" cy="4055849"/>
          </a:xfrm>
        </p:grpSpPr>
        <p:pic>
          <p:nvPicPr>
            <p:cNvPr id="1457" name="Google Shape;1457;g104b8e4e0be_0_234"/>
            <p:cNvPicPr preferRelativeResize="0"/>
            <p:nvPr/>
          </p:nvPicPr>
          <p:blipFill>
            <a:blip r:embed="rId3">
              <a:alphaModFix/>
            </a:blip>
            <a:stretch>
              <a:fillRect/>
            </a:stretch>
          </p:blipFill>
          <p:spPr>
            <a:xfrm>
              <a:off x="152400" y="935250"/>
              <a:ext cx="4484344" cy="4055849"/>
            </a:xfrm>
            <a:prstGeom prst="rect">
              <a:avLst/>
            </a:prstGeom>
            <a:noFill/>
            <a:ln>
              <a:noFill/>
            </a:ln>
          </p:spPr>
        </p:pic>
        <p:pic>
          <p:nvPicPr>
            <p:cNvPr id="1458" name="Google Shape;1458;g104b8e4e0be_0_234"/>
            <p:cNvPicPr preferRelativeResize="0"/>
            <p:nvPr/>
          </p:nvPicPr>
          <p:blipFill>
            <a:blip r:embed="rId4">
              <a:alphaModFix/>
            </a:blip>
            <a:stretch>
              <a:fillRect/>
            </a:stretch>
          </p:blipFill>
          <p:spPr>
            <a:xfrm>
              <a:off x="4789144" y="935250"/>
              <a:ext cx="4202455" cy="3884388"/>
            </a:xfrm>
            <a:prstGeom prst="rect">
              <a:avLst/>
            </a:prstGeom>
            <a:noFill/>
            <a:ln>
              <a:noFill/>
            </a:ln>
          </p:spPr>
        </p:pic>
      </p:gr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g104b8e4e0be_0_39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464" name="Google Shape;1464;g104b8e4e0be_0_390"/>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1465" name="Google Shape;1465;g104b8e4e0be_0_390"/>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Mass/Cost Budget</a:t>
            </a:r>
            <a:endParaRPr sz="6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0164acfb38_0_26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Venting Helium</a:t>
            </a:r>
            <a:endParaRPr/>
          </a:p>
        </p:txBody>
      </p:sp>
      <p:sp>
        <p:nvSpPr>
          <p:cNvPr id="316" name="Google Shape;316;g10164acfb38_0_26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17" name="Google Shape;317;g10164acfb38_0_262"/>
          <p:cNvPicPr preferRelativeResize="0"/>
          <p:nvPr/>
        </p:nvPicPr>
        <p:blipFill>
          <a:blip r:embed="rId3">
            <a:alphaModFix/>
          </a:blip>
          <a:stretch>
            <a:fillRect/>
          </a:stretch>
        </p:blipFill>
        <p:spPr>
          <a:xfrm>
            <a:off x="5591375" y="921800"/>
            <a:ext cx="2495015" cy="4055850"/>
          </a:xfrm>
          <a:prstGeom prst="rect">
            <a:avLst/>
          </a:prstGeom>
          <a:noFill/>
          <a:ln>
            <a:noFill/>
          </a:ln>
        </p:spPr>
      </p:pic>
      <p:sp>
        <p:nvSpPr>
          <p:cNvPr id="318" name="Google Shape;318;g10164acfb38_0_262"/>
          <p:cNvSpPr txBox="1"/>
          <p:nvPr/>
        </p:nvSpPr>
        <p:spPr>
          <a:xfrm>
            <a:off x="5264375" y="1544400"/>
            <a:ext cx="966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Butterfly Valve</a:t>
            </a:r>
            <a:endParaRPr>
              <a:latin typeface="Roboto"/>
              <a:ea typeface="Roboto"/>
              <a:cs typeface="Roboto"/>
              <a:sym typeface="Roboto"/>
            </a:endParaRPr>
          </a:p>
        </p:txBody>
      </p:sp>
      <p:sp>
        <p:nvSpPr>
          <p:cNvPr id="319" name="Google Shape;319;g10164acfb38_0_262"/>
          <p:cNvSpPr txBox="1"/>
          <p:nvPr/>
        </p:nvSpPr>
        <p:spPr>
          <a:xfrm>
            <a:off x="8198400" y="3975125"/>
            <a:ext cx="94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120mm Fan</a:t>
            </a:r>
            <a:endParaRPr>
              <a:latin typeface="Roboto"/>
              <a:ea typeface="Roboto"/>
              <a:cs typeface="Roboto"/>
              <a:sym typeface="Roboto"/>
            </a:endParaRPr>
          </a:p>
        </p:txBody>
      </p:sp>
      <p:cxnSp>
        <p:nvCxnSpPr>
          <p:cNvPr id="320" name="Google Shape;320;g10164acfb38_0_262"/>
          <p:cNvCxnSpPr>
            <a:stCxn id="318" idx="3"/>
          </p:cNvCxnSpPr>
          <p:nvPr/>
        </p:nvCxnSpPr>
        <p:spPr>
          <a:xfrm flipH="1" rot="10800000">
            <a:off x="6231275" y="1786200"/>
            <a:ext cx="577500" cy="66000"/>
          </a:xfrm>
          <a:prstGeom prst="straightConnector1">
            <a:avLst/>
          </a:prstGeom>
          <a:noFill/>
          <a:ln cap="flat" cmpd="sng" w="19050">
            <a:solidFill>
              <a:srgbClr val="000000"/>
            </a:solidFill>
            <a:prstDash val="solid"/>
            <a:round/>
            <a:headEnd len="med" w="med" type="none"/>
            <a:tailEnd len="med" w="med" type="triangle"/>
          </a:ln>
        </p:spPr>
      </p:cxnSp>
      <p:cxnSp>
        <p:nvCxnSpPr>
          <p:cNvPr id="321" name="Google Shape;321;g10164acfb38_0_262"/>
          <p:cNvCxnSpPr>
            <a:stCxn id="319" idx="1"/>
          </p:cNvCxnSpPr>
          <p:nvPr/>
        </p:nvCxnSpPr>
        <p:spPr>
          <a:xfrm rot="10800000">
            <a:off x="6902700" y="4270625"/>
            <a:ext cx="1295700" cy="12300"/>
          </a:xfrm>
          <a:prstGeom prst="straightConnector1">
            <a:avLst/>
          </a:prstGeom>
          <a:noFill/>
          <a:ln cap="flat" cmpd="sng" w="19050">
            <a:solidFill>
              <a:srgbClr val="000000"/>
            </a:solidFill>
            <a:prstDash val="solid"/>
            <a:round/>
            <a:headEnd len="med" w="med" type="none"/>
            <a:tailEnd len="med" w="med" type="triangle"/>
          </a:ln>
        </p:spPr>
      </p:cxnSp>
      <p:sp>
        <p:nvSpPr>
          <p:cNvPr id="322" name="Google Shape;322;g10164acfb38_0_262"/>
          <p:cNvSpPr/>
          <p:nvPr/>
        </p:nvSpPr>
        <p:spPr>
          <a:xfrm>
            <a:off x="411925" y="1365725"/>
            <a:ext cx="4601700" cy="3225000"/>
          </a:xfrm>
          <a:prstGeom prst="roundRect">
            <a:avLst>
              <a:gd fmla="val 4958"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300"/>
          </a:p>
          <a:p>
            <a:pPr indent="0" lvl="0" marL="0" rtl="0" algn="ctr">
              <a:spcBef>
                <a:spcPts val="0"/>
              </a:spcBef>
              <a:spcAft>
                <a:spcPts val="0"/>
              </a:spcAft>
              <a:buNone/>
            </a:pPr>
            <a:r>
              <a:rPr b="1" lang="en" sz="1600" u="sng"/>
              <a:t>Venting Specifics</a:t>
            </a:r>
            <a:endParaRPr b="1" sz="1600" u="sng"/>
          </a:p>
          <a:p>
            <a:pPr indent="0" lvl="0" marL="0" rtl="0" algn="l">
              <a:spcBef>
                <a:spcPts val="0"/>
              </a:spcBef>
              <a:spcAft>
                <a:spcPts val="0"/>
              </a:spcAft>
              <a:buNone/>
            </a:pPr>
            <a:r>
              <a:t/>
            </a:r>
            <a:endParaRPr b="1" sz="1600"/>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Off the shelf venting rate of 2.7 m</a:t>
            </a:r>
            <a:r>
              <a:rPr baseline="30000" lang="en" sz="1600">
                <a:latin typeface="Roboto"/>
                <a:ea typeface="Roboto"/>
                <a:cs typeface="Roboto"/>
                <a:sym typeface="Roboto"/>
              </a:rPr>
              <a:t>3</a:t>
            </a:r>
            <a:r>
              <a:rPr lang="en" sz="1600">
                <a:latin typeface="Roboto"/>
                <a:ea typeface="Roboto"/>
                <a:cs typeface="Roboto"/>
                <a:sym typeface="Roboto"/>
              </a:rPr>
              <a:t>/min</a:t>
            </a:r>
            <a:r>
              <a:rPr lang="en" sz="1600">
                <a:latin typeface="Roboto"/>
                <a:ea typeface="Roboto"/>
                <a:cs typeface="Roboto"/>
                <a:sym typeface="Roboto"/>
              </a:rPr>
              <a:t> </a:t>
            </a:r>
            <a:endParaRPr sz="1600">
              <a:latin typeface="Roboto"/>
              <a:ea typeface="Roboto"/>
              <a:cs typeface="Roboto"/>
              <a:sym typeface="Roboto"/>
            </a:endParaRPr>
          </a:p>
          <a:p>
            <a:pPr indent="0" lvl="0" marL="0" rtl="0" algn="ctr">
              <a:spcBef>
                <a:spcPts val="0"/>
              </a:spcBef>
              <a:spcAft>
                <a:spcPts val="0"/>
              </a:spcAft>
              <a:buNone/>
            </a:pPr>
            <a:r>
              <a:t/>
            </a:r>
            <a:endParaRPr u="sng"/>
          </a:p>
          <a:p>
            <a:pPr indent="0" lvl="0" marL="0" rtl="0" algn="ctr">
              <a:spcBef>
                <a:spcPts val="0"/>
              </a:spcBef>
              <a:spcAft>
                <a:spcPts val="0"/>
              </a:spcAft>
              <a:buNone/>
            </a:pPr>
            <a:r>
              <a:rPr lang="en"/>
              <a:t>The valve will control when venting occurs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*Ongoing testing to quantify effectiveness of fan at different altitudes and temperatures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**Passive venting from differential pressure under investigation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g1047727ecc9_0_1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Specific Mass/Cost Breakdown </a:t>
            </a:r>
            <a:r>
              <a:rPr lang="en" sz="1700"/>
              <a:t>- Electrical</a:t>
            </a:r>
            <a:endParaRPr sz="1700"/>
          </a:p>
        </p:txBody>
      </p:sp>
      <p:sp>
        <p:nvSpPr>
          <p:cNvPr id="1471" name="Google Shape;1471;g1047727ecc9_0_1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472" name="Google Shape;1472;g1047727ecc9_0_10"/>
          <p:cNvPicPr preferRelativeResize="0"/>
          <p:nvPr/>
        </p:nvPicPr>
        <p:blipFill>
          <a:blip r:embed="rId3">
            <a:alphaModFix/>
          </a:blip>
          <a:stretch>
            <a:fillRect/>
          </a:stretch>
        </p:blipFill>
        <p:spPr>
          <a:xfrm>
            <a:off x="935653" y="980875"/>
            <a:ext cx="7272694" cy="405584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gcf962a3390_0_45"/>
          <p:cNvSpPr txBox="1"/>
          <p:nvPr>
            <p:ph type="title"/>
          </p:nvPr>
        </p:nvSpPr>
        <p:spPr>
          <a:xfrm>
            <a:off x="311700" y="1591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Specific Mass Breakdown - </a:t>
            </a:r>
            <a:r>
              <a:rPr lang="en" sz="1720"/>
              <a:t>Mechanical</a:t>
            </a:r>
            <a:endParaRPr sz="1720"/>
          </a:p>
        </p:txBody>
      </p:sp>
      <p:sp>
        <p:nvSpPr>
          <p:cNvPr id="1478" name="Google Shape;1478;gcf962a3390_0_4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479" name="Google Shape;1479;gcf962a3390_0_45"/>
          <p:cNvGraphicFramePr/>
          <p:nvPr/>
        </p:nvGraphicFramePr>
        <p:xfrm>
          <a:off x="1365300" y="1002895"/>
          <a:ext cx="3000000" cy="3000000"/>
        </p:xfrm>
        <a:graphic>
          <a:graphicData uri="http://schemas.openxmlformats.org/drawingml/2006/table">
            <a:tbl>
              <a:tblPr>
                <a:noFill/>
                <a:tableStyleId>{A438B528-1DEC-47DF-BE2D-49EDB172F886}</a:tableStyleId>
              </a:tblPr>
              <a:tblGrid>
                <a:gridCol w="3241300"/>
                <a:gridCol w="3241300"/>
              </a:tblGrid>
              <a:tr h="367525">
                <a:tc>
                  <a:txBody>
                    <a:bodyPr/>
                    <a:lstStyle/>
                    <a:p>
                      <a:pPr indent="0" lvl="0" marL="0" rtl="0" algn="l">
                        <a:spcBef>
                          <a:spcPts val="0"/>
                        </a:spcBef>
                        <a:spcAft>
                          <a:spcPts val="0"/>
                        </a:spcAft>
                        <a:buNone/>
                      </a:pPr>
                      <a:r>
                        <a:rPr b="1" lang="en"/>
                        <a:t>Part</a:t>
                      </a:r>
                      <a:endParaRPr b="1"/>
                    </a:p>
                  </a:txBody>
                  <a:tcPr marT="91425" marB="91425" marR="91425" marL="91425"/>
                </a:tc>
                <a:tc>
                  <a:txBody>
                    <a:bodyPr/>
                    <a:lstStyle/>
                    <a:p>
                      <a:pPr indent="0" lvl="0" marL="0" rtl="0" algn="l">
                        <a:spcBef>
                          <a:spcPts val="0"/>
                        </a:spcBef>
                        <a:spcAft>
                          <a:spcPts val="0"/>
                        </a:spcAft>
                        <a:buNone/>
                      </a:pPr>
                      <a:r>
                        <a:rPr b="1" lang="en"/>
                        <a:t>Mass </a:t>
                      </a:r>
                      <a:r>
                        <a:rPr b="1" lang="en">
                          <a:extLst>
                            <a:ext uri="http://customooxmlschemas.google.com/">
                              <go:slidesCustomData xmlns:go="http://customooxmlschemas.google.com/" textRoundtripDataId="5"/>
                            </a:ext>
                          </a:extLst>
                        </a:rPr>
                        <a:t>(g)</a:t>
                      </a:r>
                      <a:endParaRPr b="1"/>
                    </a:p>
                  </a:txBody>
                  <a:tcPr marT="91425" marB="91425" marR="91425" marL="91425"/>
                </a:tc>
              </a:tr>
              <a:tr h="367525">
                <a:tc>
                  <a:txBody>
                    <a:bodyPr/>
                    <a:lstStyle/>
                    <a:p>
                      <a:pPr indent="0" lvl="0" marL="0" rtl="0" algn="l">
                        <a:spcBef>
                          <a:spcPts val="0"/>
                        </a:spcBef>
                        <a:spcAft>
                          <a:spcPts val="0"/>
                        </a:spcAft>
                        <a:buNone/>
                      </a:pPr>
                      <a:r>
                        <a:rPr lang="en"/>
                        <a:t>Helium Quick Disconnect</a:t>
                      </a:r>
                      <a:endParaRPr/>
                    </a:p>
                  </a:txBody>
                  <a:tcPr marT="91425" marB="91425" marR="91425" marL="91425"/>
                </a:tc>
                <a:tc>
                  <a:txBody>
                    <a:bodyPr/>
                    <a:lstStyle/>
                    <a:p>
                      <a:pPr indent="0" lvl="0" marL="0" rtl="0" algn="l">
                        <a:spcBef>
                          <a:spcPts val="0"/>
                        </a:spcBef>
                        <a:spcAft>
                          <a:spcPts val="0"/>
                        </a:spcAft>
                        <a:buNone/>
                      </a:pPr>
                      <a:r>
                        <a:rPr lang="en"/>
                        <a:t>11.33</a:t>
                      </a:r>
                      <a:endParaRPr/>
                    </a:p>
                  </a:txBody>
                  <a:tcPr marT="91425" marB="91425" marR="91425" marL="91425"/>
                </a:tc>
              </a:tr>
              <a:tr h="367525">
                <a:tc>
                  <a:txBody>
                    <a:bodyPr/>
                    <a:lstStyle/>
                    <a:p>
                      <a:pPr indent="0" lvl="0" marL="0" rtl="0" algn="l">
                        <a:spcBef>
                          <a:spcPts val="0"/>
                        </a:spcBef>
                        <a:spcAft>
                          <a:spcPts val="0"/>
                        </a:spcAft>
                        <a:buNone/>
                      </a:pPr>
                      <a:r>
                        <a:rPr lang="en"/>
                        <a:t>Butterfly Valve</a:t>
                      </a:r>
                      <a:endParaRPr/>
                    </a:p>
                  </a:txBody>
                  <a:tcPr marT="91425" marB="91425" marR="91425" marL="91425"/>
                </a:tc>
                <a:tc>
                  <a:txBody>
                    <a:bodyPr/>
                    <a:lstStyle/>
                    <a:p>
                      <a:pPr indent="0" lvl="0" marL="0" rtl="0" algn="l">
                        <a:spcBef>
                          <a:spcPts val="0"/>
                        </a:spcBef>
                        <a:spcAft>
                          <a:spcPts val="0"/>
                        </a:spcAft>
                        <a:buNone/>
                      </a:pPr>
                      <a:r>
                        <a:rPr lang="en"/>
                        <a:t>5</a:t>
                      </a:r>
                      <a:endParaRPr/>
                    </a:p>
                  </a:txBody>
                  <a:tcPr marT="91425" marB="91425" marR="91425" marL="91425"/>
                </a:tc>
              </a:tr>
              <a:tr h="367525">
                <a:tc>
                  <a:txBody>
                    <a:bodyPr/>
                    <a:lstStyle/>
                    <a:p>
                      <a:pPr indent="0" lvl="0" marL="0" rtl="0" algn="l">
                        <a:spcBef>
                          <a:spcPts val="0"/>
                        </a:spcBef>
                        <a:spcAft>
                          <a:spcPts val="0"/>
                        </a:spcAft>
                        <a:buNone/>
                      </a:pPr>
                      <a:r>
                        <a:rPr lang="en"/>
                        <a:t>Stepper Motor (AKA Servo)</a:t>
                      </a:r>
                      <a:endParaRPr/>
                    </a:p>
                  </a:txBody>
                  <a:tcPr marT="91425" marB="91425" marR="91425" marL="91425"/>
                </a:tc>
                <a:tc>
                  <a:txBody>
                    <a:bodyPr/>
                    <a:lstStyle/>
                    <a:p>
                      <a:pPr indent="0" lvl="0" marL="0" rtl="0" algn="l">
                        <a:spcBef>
                          <a:spcPts val="0"/>
                        </a:spcBef>
                        <a:spcAft>
                          <a:spcPts val="0"/>
                        </a:spcAft>
                        <a:buNone/>
                      </a:pPr>
                      <a:r>
                        <a:rPr lang="en"/>
                        <a:t>105</a:t>
                      </a:r>
                      <a:endParaRPr/>
                    </a:p>
                  </a:txBody>
                  <a:tcPr marT="91425" marB="91425" marR="91425" marL="91425"/>
                </a:tc>
              </a:tr>
              <a:tr h="367525">
                <a:tc>
                  <a:txBody>
                    <a:bodyPr/>
                    <a:lstStyle/>
                    <a:p>
                      <a:pPr indent="0" lvl="0" marL="0" rtl="0" algn="l">
                        <a:spcBef>
                          <a:spcPts val="0"/>
                        </a:spcBef>
                        <a:spcAft>
                          <a:spcPts val="0"/>
                        </a:spcAft>
                        <a:buNone/>
                      </a:pPr>
                      <a:r>
                        <a:rPr lang="en"/>
                        <a:t>Fan</a:t>
                      </a:r>
                      <a:endParaRPr/>
                    </a:p>
                  </a:txBody>
                  <a:tcPr marT="91425" marB="91425" marR="91425" marL="91425"/>
                </a:tc>
                <a:tc>
                  <a:txBody>
                    <a:bodyPr/>
                    <a:lstStyle/>
                    <a:p>
                      <a:pPr indent="0" lvl="0" marL="0" rtl="0" algn="l">
                        <a:spcBef>
                          <a:spcPts val="0"/>
                        </a:spcBef>
                        <a:spcAft>
                          <a:spcPts val="0"/>
                        </a:spcAft>
                        <a:buNone/>
                      </a:pPr>
                      <a:r>
                        <a:rPr lang="en"/>
                        <a:t>100</a:t>
                      </a:r>
                      <a:endParaRPr/>
                    </a:p>
                  </a:txBody>
                  <a:tcPr marT="91425" marB="91425" marR="91425" marL="91425"/>
                </a:tc>
              </a:tr>
              <a:tr h="367525">
                <a:tc>
                  <a:txBody>
                    <a:bodyPr/>
                    <a:lstStyle/>
                    <a:p>
                      <a:pPr indent="0" lvl="0" marL="0" rtl="0" algn="l">
                        <a:spcBef>
                          <a:spcPts val="0"/>
                        </a:spcBef>
                        <a:spcAft>
                          <a:spcPts val="0"/>
                        </a:spcAft>
                        <a:buNone/>
                      </a:pPr>
                      <a:r>
                        <a:rPr lang="en"/>
                        <a:t>DC Motor</a:t>
                      </a:r>
                      <a:endParaRPr/>
                    </a:p>
                  </a:txBody>
                  <a:tcPr marT="91425" marB="91425" marR="91425" marL="91425"/>
                </a:tc>
                <a:tc>
                  <a:txBody>
                    <a:bodyPr/>
                    <a:lstStyle/>
                    <a:p>
                      <a:pPr indent="0" lvl="0" marL="0" rtl="0" algn="l">
                        <a:spcBef>
                          <a:spcPts val="0"/>
                        </a:spcBef>
                        <a:spcAft>
                          <a:spcPts val="0"/>
                        </a:spcAft>
                        <a:buNone/>
                      </a:pPr>
                      <a:r>
                        <a:rPr lang="en"/>
                        <a:t>9.5</a:t>
                      </a:r>
                      <a:endParaRPr/>
                    </a:p>
                  </a:txBody>
                  <a:tcPr marT="91425" marB="91425" marR="91425" marL="91425"/>
                </a:tc>
              </a:tr>
              <a:tr h="367525">
                <a:tc>
                  <a:txBody>
                    <a:bodyPr/>
                    <a:lstStyle/>
                    <a:p>
                      <a:pPr indent="0" lvl="0" marL="0" rtl="0" algn="l">
                        <a:spcBef>
                          <a:spcPts val="0"/>
                        </a:spcBef>
                        <a:spcAft>
                          <a:spcPts val="0"/>
                        </a:spcAft>
                        <a:buNone/>
                      </a:pPr>
                      <a:r>
                        <a:rPr lang="en"/>
                        <a:t>Gear System and Dry Pack</a:t>
                      </a:r>
                      <a:endParaRPr/>
                    </a:p>
                  </a:txBody>
                  <a:tcPr marT="91425" marB="91425" marR="91425" marL="91425"/>
                </a:tc>
                <a:tc>
                  <a:txBody>
                    <a:bodyPr/>
                    <a:lstStyle/>
                    <a:p>
                      <a:pPr indent="0" lvl="0" marL="0" rtl="0" algn="l">
                        <a:spcBef>
                          <a:spcPts val="0"/>
                        </a:spcBef>
                        <a:spcAft>
                          <a:spcPts val="0"/>
                        </a:spcAft>
                        <a:buNone/>
                      </a:pPr>
                      <a:r>
                        <a:rPr lang="en"/>
                        <a:t>15</a:t>
                      </a:r>
                      <a:endParaRPr/>
                    </a:p>
                  </a:txBody>
                  <a:tcPr marT="91425" marB="91425" marR="91425" marL="91425"/>
                </a:tc>
              </a:tr>
              <a:tr h="367525">
                <a:tc>
                  <a:txBody>
                    <a:bodyPr/>
                    <a:lstStyle/>
                    <a:p>
                      <a:pPr indent="0" lvl="0" marL="0" rtl="0" algn="l">
                        <a:spcBef>
                          <a:spcPts val="0"/>
                        </a:spcBef>
                        <a:spcAft>
                          <a:spcPts val="0"/>
                        </a:spcAft>
                        <a:buNone/>
                      </a:pPr>
                      <a:r>
                        <a:rPr lang="en"/>
                        <a:t>Tube</a:t>
                      </a:r>
                      <a:endParaRPr/>
                    </a:p>
                  </a:txBody>
                  <a:tcPr marT="91425" marB="91425" marR="91425" marL="91425"/>
                </a:tc>
                <a:tc>
                  <a:txBody>
                    <a:bodyPr/>
                    <a:lstStyle/>
                    <a:p>
                      <a:pPr indent="0" lvl="0" marL="0" rtl="0" algn="l">
                        <a:spcBef>
                          <a:spcPts val="0"/>
                        </a:spcBef>
                        <a:spcAft>
                          <a:spcPts val="0"/>
                        </a:spcAft>
                        <a:buNone/>
                      </a:pPr>
                      <a:r>
                        <a:rPr lang="en"/>
                        <a:t>72</a:t>
                      </a:r>
                      <a:endParaRPr/>
                    </a:p>
                  </a:txBody>
                  <a:tcPr marT="91425" marB="91425" marR="91425" marL="91425"/>
                </a:tc>
              </a:tr>
              <a:tr h="367525">
                <a:tc>
                  <a:txBody>
                    <a:bodyPr/>
                    <a:lstStyle/>
                    <a:p>
                      <a:pPr indent="0" lvl="0" marL="0" rtl="0" algn="l">
                        <a:spcBef>
                          <a:spcPts val="0"/>
                        </a:spcBef>
                        <a:spcAft>
                          <a:spcPts val="0"/>
                        </a:spcAft>
                        <a:buNone/>
                      </a:pPr>
                      <a:r>
                        <a:rPr lang="en"/>
                        <a:t>Cone</a:t>
                      </a:r>
                      <a:endParaRPr/>
                    </a:p>
                  </a:txBody>
                  <a:tcPr marT="91425" marB="91425" marR="91425" marL="91425"/>
                </a:tc>
                <a:tc>
                  <a:txBody>
                    <a:bodyPr/>
                    <a:lstStyle/>
                    <a:p>
                      <a:pPr indent="0" lvl="0" marL="0" rtl="0" algn="l">
                        <a:spcBef>
                          <a:spcPts val="0"/>
                        </a:spcBef>
                        <a:spcAft>
                          <a:spcPts val="0"/>
                        </a:spcAft>
                        <a:buNone/>
                      </a:pPr>
                      <a:r>
                        <a:rPr lang="en"/>
                        <a:t>136</a:t>
                      </a:r>
                      <a:endParaRPr/>
                    </a:p>
                  </a:txBody>
                  <a:tcPr marT="91425" marB="91425" marR="91425" marL="91425"/>
                </a:tc>
              </a:tr>
              <a:tr h="367525">
                <a:tc>
                  <a:txBody>
                    <a:bodyPr/>
                    <a:lstStyle/>
                    <a:p>
                      <a:pPr indent="0" lvl="0" marL="0" rtl="0" algn="l">
                        <a:spcBef>
                          <a:spcPts val="0"/>
                        </a:spcBef>
                        <a:spcAft>
                          <a:spcPts val="0"/>
                        </a:spcAft>
                        <a:buNone/>
                      </a:pPr>
                      <a:r>
                        <a:rPr b="1" lang="en"/>
                        <a:t>Total</a:t>
                      </a:r>
                      <a:endParaRPr b="1"/>
                    </a:p>
                  </a:txBody>
                  <a:tcPr marT="91425" marB="91425" marR="91425" marL="91425"/>
                </a:tc>
                <a:tc>
                  <a:txBody>
                    <a:bodyPr/>
                    <a:lstStyle/>
                    <a:p>
                      <a:pPr indent="0" lvl="0" marL="0" rtl="0" algn="l">
                        <a:spcBef>
                          <a:spcPts val="0"/>
                        </a:spcBef>
                        <a:spcAft>
                          <a:spcPts val="0"/>
                        </a:spcAft>
                        <a:buNone/>
                      </a:pPr>
                      <a:r>
                        <a:rPr b="1" lang="en"/>
                        <a:t>453</a:t>
                      </a:r>
                      <a:r>
                        <a:rPr b="1" lang="en"/>
                        <a:t>.8</a:t>
                      </a:r>
                      <a:endParaRPr b="1"/>
                    </a:p>
                  </a:txBody>
                  <a:tcPr marT="91425" marB="91425" marR="91425" marL="91425"/>
                </a:tc>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gcf962a3390_0_51"/>
          <p:cNvSpPr txBox="1"/>
          <p:nvPr>
            <p:ph type="title"/>
          </p:nvPr>
        </p:nvSpPr>
        <p:spPr>
          <a:xfrm>
            <a:off x="311700" y="1591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Specific Mass Breakdown - </a:t>
            </a:r>
            <a:r>
              <a:rPr lang="en" sz="1720"/>
              <a:t>Structures</a:t>
            </a:r>
            <a:endParaRPr sz="1720"/>
          </a:p>
        </p:txBody>
      </p:sp>
      <p:sp>
        <p:nvSpPr>
          <p:cNvPr id="1485" name="Google Shape;1485;gcf962a3390_0_5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486" name="Google Shape;1486;gcf962a3390_0_51"/>
          <p:cNvGraphicFramePr/>
          <p:nvPr/>
        </p:nvGraphicFramePr>
        <p:xfrm>
          <a:off x="1365300" y="1486995"/>
          <a:ext cx="3000000" cy="3000000"/>
        </p:xfrm>
        <a:graphic>
          <a:graphicData uri="http://schemas.openxmlformats.org/drawingml/2006/table">
            <a:tbl>
              <a:tblPr>
                <a:noFill/>
                <a:tableStyleId>{A438B528-1DEC-47DF-BE2D-49EDB172F886}</a:tableStyleId>
              </a:tblPr>
              <a:tblGrid>
                <a:gridCol w="3241300"/>
                <a:gridCol w="3241300"/>
              </a:tblGrid>
              <a:tr h="367525">
                <a:tc>
                  <a:txBody>
                    <a:bodyPr/>
                    <a:lstStyle/>
                    <a:p>
                      <a:pPr indent="0" lvl="0" marL="0" rtl="0" algn="l">
                        <a:spcBef>
                          <a:spcPts val="0"/>
                        </a:spcBef>
                        <a:spcAft>
                          <a:spcPts val="0"/>
                        </a:spcAft>
                        <a:buNone/>
                      </a:pPr>
                      <a:r>
                        <a:rPr b="1" lang="en"/>
                        <a:t>Part</a:t>
                      </a:r>
                      <a:endParaRPr b="1"/>
                    </a:p>
                  </a:txBody>
                  <a:tcPr marT="91425" marB="91425" marR="91425" marL="91425"/>
                </a:tc>
                <a:tc>
                  <a:txBody>
                    <a:bodyPr/>
                    <a:lstStyle/>
                    <a:p>
                      <a:pPr indent="0" lvl="0" marL="0" rtl="0" algn="l">
                        <a:spcBef>
                          <a:spcPts val="0"/>
                        </a:spcBef>
                        <a:spcAft>
                          <a:spcPts val="0"/>
                        </a:spcAft>
                        <a:buNone/>
                      </a:pPr>
                      <a:r>
                        <a:rPr b="1" lang="en"/>
                        <a:t>Mass (g)</a:t>
                      </a:r>
                      <a:endParaRPr b="1"/>
                    </a:p>
                  </a:txBody>
                  <a:tcPr marT="91425" marB="91425" marR="91425" marL="91425"/>
                </a:tc>
              </a:tr>
              <a:tr h="367525">
                <a:tc>
                  <a:txBody>
                    <a:bodyPr/>
                    <a:lstStyle/>
                    <a:p>
                      <a:pPr indent="0" lvl="0" marL="0" rtl="0" algn="l">
                        <a:spcBef>
                          <a:spcPts val="0"/>
                        </a:spcBef>
                        <a:spcAft>
                          <a:spcPts val="0"/>
                        </a:spcAft>
                        <a:buNone/>
                      </a:pPr>
                      <a:r>
                        <a:rPr lang="en"/>
                        <a:t>Carbon Fiber Rod (x4)</a:t>
                      </a:r>
                      <a:endParaRPr/>
                    </a:p>
                  </a:txBody>
                  <a:tcPr marT="91425" marB="91425" marR="91425" marL="91425"/>
                </a:tc>
                <a:tc>
                  <a:txBody>
                    <a:bodyPr/>
                    <a:lstStyle/>
                    <a:p>
                      <a:pPr indent="0" lvl="0" marL="0" rtl="0" algn="l">
                        <a:spcBef>
                          <a:spcPts val="0"/>
                        </a:spcBef>
                        <a:spcAft>
                          <a:spcPts val="0"/>
                        </a:spcAft>
                        <a:buNone/>
                      </a:pPr>
                      <a:r>
                        <a:rPr lang="en"/>
                        <a:t>112</a:t>
                      </a:r>
                      <a:endParaRPr/>
                    </a:p>
                  </a:txBody>
                  <a:tcPr marT="91425" marB="91425" marR="91425" marL="91425"/>
                </a:tc>
              </a:tr>
              <a:tr h="367525">
                <a:tc>
                  <a:txBody>
                    <a:bodyPr/>
                    <a:lstStyle/>
                    <a:p>
                      <a:pPr indent="0" lvl="0" marL="0" rtl="0" algn="l">
                        <a:spcBef>
                          <a:spcPts val="0"/>
                        </a:spcBef>
                        <a:spcAft>
                          <a:spcPts val="0"/>
                        </a:spcAft>
                        <a:buNone/>
                      </a:pPr>
                      <a:r>
                        <a:rPr lang="en"/>
                        <a:t>Polycarbonate Baseplates (x2)</a:t>
                      </a:r>
                      <a:endParaRPr/>
                    </a:p>
                  </a:txBody>
                  <a:tcPr marT="91425" marB="91425" marR="91425" marL="91425"/>
                </a:tc>
                <a:tc>
                  <a:txBody>
                    <a:bodyPr/>
                    <a:lstStyle/>
                    <a:p>
                      <a:pPr indent="0" lvl="0" marL="0" rtl="0" algn="l">
                        <a:spcBef>
                          <a:spcPts val="0"/>
                        </a:spcBef>
                        <a:spcAft>
                          <a:spcPts val="0"/>
                        </a:spcAft>
                        <a:buNone/>
                      </a:pPr>
                      <a:r>
                        <a:rPr lang="en"/>
                        <a:t>80</a:t>
                      </a:r>
                      <a:endParaRPr/>
                    </a:p>
                  </a:txBody>
                  <a:tcPr marT="91425" marB="91425" marR="91425" marL="91425"/>
                </a:tc>
              </a:tr>
              <a:tr h="367525">
                <a:tc>
                  <a:txBody>
                    <a:bodyPr/>
                    <a:lstStyle/>
                    <a:p>
                      <a:pPr indent="0" lvl="0" marL="0" rtl="0" algn="l">
                        <a:spcBef>
                          <a:spcPts val="0"/>
                        </a:spcBef>
                        <a:spcAft>
                          <a:spcPts val="0"/>
                        </a:spcAft>
                        <a:buNone/>
                      </a:pPr>
                      <a:r>
                        <a:rPr lang="en"/>
                        <a:t>Carbon Fiber Hopper Panels (x4)</a:t>
                      </a:r>
                      <a:endParaRPr/>
                    </a:p>
                  </a:txBody>
                  <a:tcPr marT="91425" marB="91425" marR="91425" marL="91425"/>
                </a:tc>
                <a:tc>
                  <a:txBody>
                    <a:bodyPr/>
                    <a:lstStyle/>
                    <a:p>
                      <a:pPr indent="0" lvl="0" marL="0" rtl="0" algn="l">
                        <a:spcBef>
                          <a:spcPts val="0"/>
                        </a:spcBef>
                        <a:spcAft>
                          <a:spcPts val="0"/>
                        </a:spcAft>
                        <a:buNone/>
                      </a:pPr>
                      <a:r>
                        <a:rPr lang="en"/>
                        <a:t>12</a:t>
                      </a:r>
                      <a:endParaRPr/>
                    </a:p>
                  </a:txBody>
                  <a:tcPr marT="91425" marB="91425" marR="91425" marL="91425"/>
                </a:tc>
              </a:tr>
              <a:tr h="367525">
                <a:tc>
                  <a:txBody>
                    <a:bodyPr/>
                    <a:lstStyle/>
                    <a:p>
                      <a:pPr indent="0" lvl="0" marL="0" rtl="0" algn="l">
                        <a:spcBef>
                          <a:spcPts val="0"/>
                        </a:spcBef>
                        <a:spcAft>
                          <a:spcPts val="0"/>
                        </a:spcAft>
                        <a:buNone/>
                      </a:pPr>
                      <a:r>
                        <a:rPr lang="en"/>
                        <a:t>Carbon Fiber Sh</a:t>
                      </a:r>
                      <a:r>
                        <a:rPr lang="en">
                          <a:extLst>
                            <a:ext uri="http://customooxmlschemas.google.com/">
                              <go:slidesCustomData xmlns:go="http://customooxmlschemas.google.com/" textRoundtripDataId="6"/>
                            </a:ext>
                          </a:extLst>
                        </a:rPr>
                        <a:t>eet</a:t>
                      </a:r>
                      <a:r>
                        <a:rPr lang="en"/>
                        <a:t> (x1)</a:t>
                      </a:r>
                      <a:endParaRPr/>
                    </a:p>
                  </a:txBody>
                  <a:tcPr marT="91425" marB="91425" marR="91425" marL="91425"/>
                </a:tc>
                <a:tc>
                  <a:txBody>
                    <a:bodyPr/>
                    <a:lstStyle/>
                    <a:p>
                      <a:pPr indent="0" lvl="0" marL="0" rtl="0" algn="l">
                        <a:spcBef>
                          <a:spcPts val="0"/>
                        </a:spcBef>
                        <a:spcAft>
                          <a:spcPts val="0"/>
                        </a:spcAft>
                        <a:buNone/>
                      </a:pPr>
                      <a:r>
                        <a:rPr lang="en"/>
                        <a:t>3</a:t>
                      </a:r>
                      <a:endParaRPr/>
                    </a:p>
                  </a:txBody>
                  <a:tcPr marT="91425" marB="91425" marR="91425" marL="91425"/>
                </a:tc>
              </a:tr>
              <a:tr h="367525">
                <a:tc>
                  <a:txBody>
                    <a:bodyPr/>
                    <a:lstStyle/>
                    <a:p>
                      <a:pPr indent="0" lvl="0" marL="0" rtl="0" algn="l">
                        <a:spcBef>
                          <a:spcPts val="0"/>
                        </a:spcBef>
                        <a:spcAft>
                          <a:spcPts val="0"/>
                        </a:spcAft>
                        <a:buNone/>
                      </a:pPr>
                      <a:r>
                        <a:rPr lang="en"/>
                        <a:t>Eyebolts (x4)</a:t>
                      </a:r>
                      <a:endParaRPr/>
                    </a:p>
                  </a:txBody>
                  <a:tcPr marT="91425" marB="91425" marR="91425" marL="91425"/>
                </a:tc>
                <a:tc>
                  <a:txBody>
                    <a:bodyPr/>
                    <a:lstStyle/>
                    <a:p>
                      <a:pPr indent="0" lvl="0" marL="0" rtl="0" algn="l">
                        <a:spcBef>
                          <a:spcPts val="0"/>
                        </a:spcBef>
                        <a:spcAft>
                          <a:spcPts val="0"/>
                        </a:spcAft>
                        <a:buNone/>
                      </a:pPr>
                      <a:r>
                        <a:rPr lang="en"/>
                        <a:t>10</a:t>
                      </a:r>
                      <a:endParaRPr/>
                    </a:p>
                  </a:txBody>
                  <a:tcPr marT="91425" marB="91425" marR="91425" marL="91425"/>
                </a:tc>
              </a:tr>
              <a:tr h="367525">
                <a:tc>
                  <a:txBody>
                    <a:bodyPr/>
                    <a:lstStyle/>
                    <a:p>
                      <a:pPr indent="0" lvl="0" marL="0" rtl="0" algn="l">
                        <a:spcBef>
                          <a:spcPts val="0"/>
                        </a:spcBef>
                        <a:spcAft>
                          <a:spcPts val="0"/>
                        </a:spcAft>
                        <a:buNone/>
                      </a:pPr>
                      <a:r>
                        <a:rPr b="1" lang="en"/>
                        <a:t>Total</a:t>
                      </a:r>
                      <a:endParaRPr b="1"/>
                    </a:p>
                  </a:txBody>
                  <a:tcPr marT="91425" marB="91425" marR="91425" marL="91425"/>
                </a:tc>
                <a:tc>
                  <a:txBody>
                    <a:bodyPr/>
                    <a:lstStyle/>
                    <a:p>
                      <a:pPr indent="0" lvl="0" marL="0" rtl="0" algn="l">
                        <a:spcBef>
                          <a:spcPts val="0"/>
                        </a:spcBef>
                        <a:spcAft>
                          <a:spcPts val="0"/>
                        </a:spcAft>
                        <a:buNone/>
                      </a:pPr>
                      <a:r>
                        <a:rPr b="1" lang="en"/>
                        <a:t>217</a:t>
                      </a:r>
                      <a:endParaRPr b="1"/>
                    </a:p>
                  </a:txBody>
                  <a:tcPr marT="91425" marB="91425" marR="91425" marL="91425"/>
                </a:tc>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gcf962a3390_0_57"/>
          <p:cNvSpPr txBox="1"/>
          <p:nvPr>
            <p:ph type="title"/>
          </p:nvPr>
        </p:nvSpPr>
        <p:spPr>
          <a:xfrm>
            <a:off x="311700" y="1591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Specific Mass Breakdown - </a:t>
            </a:r>
            <a:r>
              <a:rPr lang="en" sz="1720"/>
              <a:t>Thermal</a:t>
            </a:r>
            <a:endParaRPr sz="1720"/>
          </a:p>
        </p:txBody>
      </p:sp>
      <p:sp>
        <p:nvSpPr>
          <p:cNvPr id="1492" name="Google Shape;1492;gcf962a3390_0_5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1493" name="Google Shape;1493;gcf962a3390_0_57"/>
          <p:cNvGraphicFramePr/>
          <p:nvPr/>
        </p:nvGraphicFramePr>
        <p:xfrm>
          <a:off x="1330700" y="2057545"/>
          <a:ext cx="3000000" cy="3000000"/>
        </p:xfrm>
        <a:graphic>
          <a:graphicData uri="http://schemas.openxmlformats.org/drawingml/2006/table">
            <a:tbl>
              <a:tblPr>
                <a:noFill/>
                <a:tableStyleId>{A438B528-1DEC-47DF-BE2D-49EDB172F886}</a:tableStyleId>
              </a:tblPr>
              <a:tblGrid>
                <a:gridCol w="3241300"/>
                <a:gridCol w="3241300"/>
              </a:tblGrid>
              <a:tr h="367525">
                <a:tc>
                  <a:txBody>
                    <a:bodyPr/>
                    <a:lstStyle/>
                    <a:p>
                      <a:pPr indent="0" lvl="0" marL="0" rtl="0" algn="l">
                        <a:spcBef>
                          <a:spcPts val="0"/>
                        </a:spcBef>
                        <a:spcAft>
                          <a:spcPts val="0"/>
                        </a:spcAft>
                        <a:buNone/>
                      </a:pPr>
                      <a:r>
                        <a:rPr b="1" lang="en"/>
                        <a:t>Part</a:t>
                      </a:r>
                      <a:endParaRPr b="1"/>
                    </a:p>
                  </a:txBody>
                  <a:tcPr marT="91425" marB="91425" marR="91425" marL="91425"/>
                </a:tc>
                <a:tc>
                  <a:txBody>
                    <a:bodyPr/>
                    <a:lstStyle/>
                    <a:p>
                      <a:pPr indent="0" lvl="0" marL="0" rtl="0" algn="l">
                        <a:spcBef>
                          <a:spcPts val="0"/>
                        </a:spcBef>
                        <a:spcAft>
                          <a:spcPts val="0"/>
                        </a:spcAft>
                        <a:buNone/>
                      </a:pPr>
                      <a:r>
                        <a:rPr b="1" lang="en"/>
                        <a:t>Mass (g)</a:t>
                      </a:r>
                      <a:endParaRPr b="1"/>
                    </a:p>
                  </a:txBody>
                  <a:tcPr marT="91425" marB="91425" marR="91425" marL="91425"/>
                </a:tc>
              </a:tr>
              <a:tr h="367525">
                <a:tc>
                  <a:txBody>
                    <a:bodyPr/>
                    <a:lstStyle/>
                    <a:p>
                      <a:pPr indent="0" lvl="0" marL="0" rtl="0" algn="l">
                        <a:spcBef>
                          <a:spcPts val="0"/>
                        </a:spcBef>
                        <a:spcAft>
                          <a:spcPts val="0"/>
                        </a:spcAft>
                        <a:buNone/>
                      </a:pPr>
                      <a:r>
                        <a:rPr lang="en"/>
                        <a:t>Insulation</a:t>
                      </a:r>
                      <a:endParaRPr/>
                    </a:p>
                  </a:txBody>
                  <a:tcPr marT="91425" marB="91425" marR="91425" marL="91425"/>
                </a:tc>
                <a:tc>
                  <a:txBody>
                    <a:bodyPr/>
                    <a:lstStyle/>
                    <a:p>
                      <a:pPr indent="0" lvl="0" marL="0" rtl="0" algn="l">
                        <a:spcBef>
                          <a:spcPts val="0"/>
                        </a:spcBef>
                        <a:spcAft>
                          <a:spcPts val="0"/>
                        </a:spcAft>
                        <a:buNone/>
                      </a:pPr>
                      <a:r>
                        <a:rPr lang="en"/>
                        <a:t>80</a:t>
                      </a:r>
                      <a:endParaRPr/>
                    </a:p>
                  </a:txBody>
                  <a:tcPr marT="91425" marB="91425" marR="91425" marL="91425"/>
                </a:tc>
              </a:tr>
              <a:tr h="367525">
                <a:tc>
                  <a:txBody>
                    <a:bodyPr/>
                    <a:lstStyle/>
                    <a:p>
                      <a:pPr indent="0" lvl="0" marL="0" rtl="0" algn="l">
                        <a:spcBef>
                          <a:spcPts val="0"/>
                        </a:spcBef>
                        <a:spcAft>
                          <a:spcPts val="0"/>
                        </a:spcAft>
                        <a:buNone/>
                      </a:pPr>
                      <a:r>
                        <a:rPr lang="en"/>
                        <a:t>Heater</a:t>
                      </a:r>
                      <a:endParaRPr/>
                    </a:p>
                  </a:txBody>
                  <a:tcPr marT="91425" marB="91425" marR="91425" marL="91425"/>
                </a:tc>
                <a:tc>
                  <a:txBody>
                    <a:bodyPr/>
                    <a:lstStyle/>
                    <a:p>
                      <a:pPr indent="0" lvl="0" marL="0" rtl="0" algn="l">
                        <a:spcBef>
                          <a:spcPts val="0"/>
                        </a:spcBef>
                        <a:spcAft>
                          <a:spcPts val="0"/>
                        </a:spcAft>
                        <a:buNone/>
                      </a:pPr>
                      <a:r>
                        <a:rPr lang="en"/>
                        <a:t>2.68</a:t>
                      </a:r>
                      <a:endParaRPr/>
                    </a:p>
                  </a:txBody>
                  <a:tcPr marT="91425" marB="91425" marR="91425" marL="91425"/>
                </a:tc>
              </a:tr>
              <a:tr h="367525">
                <a:tc>
                  <a:txBody>
                    <a:bodyPr/>
                    <a:lstStyle/>
                    <a:p>
                      <a:pPr indent="0" lvl="0" marL="0" rtl="0" algn="l">
                        <a:spcBef>
                          <a:spcPts val="0"/>
                        </a:spcBef>
                        <a:spcAft>
                          <a:spcPts val="0"/>
                        </a:spcAft>
                        <a:buNone/>
                      </a:pPr>
                      <a:r>
                        <a:rPr b="1" lang="en"/>
                        <a:t>Total </a:t>
                      </a:r>
                      <a:endParaRPr b="1"/>
                    </a:p>
                  </a:txBody>
                  <a:tcPr marT="91425" marB="91425" marR="91425" marL="91425"/>
                </a:tc>
                <a:tc>
                  <a:txBody>
                    <a:bodyPr/>
                    <a:lstStyle/>
                    <a:p>
                      <a:pPr indent="0" lvl="0" marL="0" rtl="0" algn="l">
                        <a:spcBef>
                          <a:spcPts val="0"/>
                        </a:spcBef>
                        <a:spcAft>
                          <a:spcPts val="0"/>
                        </a:spcAft>
                        <a:buNone/>
                      </a:pPr>
                      <a:r>
                        <a:rPr b="1" lang="en"/>
                        <a:t>82.68</a:t>
                      </a:r>
                      <a:endParaRPr b="1"/>
                    </a:p>
                  </a:txBody>
                  <a:tcPr marT="91425" marB="91425" marR="91425" marL="91425"/>
                </a:tc>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g1047727ecc9_0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Specific Cost Breakdown</a:t>
            </a:r>
            <a:r>
              <a:rPr lang="en"/>
              <a:t> </a:t>
            </a:r>
            <a:r>
              <a:rPr lang="en" sz="1700"/>
              <a:t>- Structural</a:t>
            </a:r>
            <a:endParaRPr sz="1700"/>
          </a:p>
        </p:txBody>
      </p:sp>
      <p:sp>
        <p:nvSpPr>
          <p:cNvPr id="1499" name="Google Shape;1499;g1047727ecc9_0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00" name="Google Shape;1500;g1047727ecc9_0_0"/>
          <p:cNvSpPr txBox="1"/>
          <p:nvPr/>
        </p:nvSpPr>
        <p:spPr>
          <a:xfrm>
            <a:off x="1196475" y="1416525"/>
            <a:ext cx="741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501" name="Google Shape;1501;g1047727ecc9_0_0"/>
          <p:cNvPicPr preferRelativeResize="0"/>
          <p:nvPr/>
        </p:nvPicPr>
        <p:blipFill>
          <a:blip r:embed="rId3">
            <a:alphaModFix/>
          </a:blip>
          <a:stretch>
            <a:fillRect/>
          </a:stretch>
        </p:blipFill>
        <p:spPr>
          <a:xfrm>
            <a:off x="152400" y="1595300"/>
            <a:ext cx="8679902" cy="2133764"/>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g1047727ecc9_0_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Specific Cost Breakdown </a:t>
            </a:r>
            <a:r>
              <a:rPr lang="en" sz="1700"/>
              <a:t>- Mechanical</a:t>
            </a:r>
            <a:endParaRPr sz="1700"/>
          </a:p>
        </p:txBody>
      </p:sp>
      <p:sp>
        <p:nvSpPr>
          <p:cNvPr id="1507" name="Google Shape;1507;g1047727ecc9_0_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08" name="Google Shape;1508;g1047727ecc9_0_5"/>
          <p:cNvSpPr txBox="1"/>
          <p:nvPr/>
        </p:nvSpPr>
        <p:spPr>
          <a:xfrm>
            <a:off x="715150" y="1361525"/>
            <a:ext cx="73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509" name="Google Shape;1509;g1047727ecc9_0_5"/>
          <p:cNvPicPr preferRelativeResize="0"/>
          <p:nvPr/>
        </p:nvPicPr>
        <p:blipFill>
          <a:blip r:embed="rId3">
            <a:alphaModFix/>
          </a:blip>
          <a:stretch>
            <a:fillRect/>
          </a:stretch>
        </p:blipFill>
        <p:spPr>
          <a:xfrm>
            <a:off x="152400" y="1556550"/>
            <a:ext cx="8839199" cy="2886269"/>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g1047727ecc9_0_1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Specific Cost Breakdown </a:t>
            </a:r>
            <a:r>
              <a:rPr lang="en" sz="1700"/>
              <a:t>- Thermal</a:t>
            </a:r>
            <a:endParaRPr sz="1700"/>
          </a:p>
        </p:txBody>
      </p:sp>
      <p:sp>
        <p:nvSpPr>
          <p:cNvPr id="1515" name="Google Shape;1515;g1047727ecc9_0_1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16" name="Google Shape;1516;g1047727ecc9_0_15"/>
          <p:cNvSpPr txBox="1"/>
          <p:nvPr/>
        </p:nvSpPr>
        <p:spPr>
          <a:xfrm>
            <a:off x="563850" y="1485300"/>
            <a:ext cx="73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517" name="Google Shape;1517;g1047727ecc9_0_15"/>
          <p:cNvPicPr preferRelativeResize="0"/>
          <p:nvPr/>
        </p:nvPicPr>
        <p:blipFill>
          <a:blip r:embed="rId3">
            <a:alphaModFix/>
          </a:blip>
          <a:stretch>
            <a:fillRect/>
          </a:stretch>
        </p:blipFill>
        <p:spPr>
          <a:xfrm>
            <a:off x="152400" y="2037900"/>
            <a:ext cx="8839199" cy="20839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cf962a3390_0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Dropping Ballast</a:t>
            </a:r>
            <a:endParaRPr/>
          </a:p>
        </p:txBody>
      </p:sp>
      <p:sp>
        <p:nvSpPr>
          <p:cNvPr id="328" name="Google Shape;328;gcf962a3390_0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29" name="Google Shape;329;gcf962a3390_0_0"/>
          <p:cNvPicPr preferRelativeResize="0"/>
          <p:nvPr/>
        </p:nvPicPr>
        <p:blipFill>
          <a:blip r:embed="rId3">
            <a:alphaModFix/>
          </a:blip>
          <a:stretch>
            <a:fillRect/>
          </a:stretch>
        </p:blipFill>
        <p:spPr>
          <a:xfrm>
            <a:off x="5967150" y="1254847"/>
            <a:ext cx="2084550" cy="3473404"/>
          </a:xfrm>
          <a:prstGeom prst="rect">
            <a:avLst/>
          </a:prstGeom>
          <a:noFill/>
          <a:ln>
            <a:noFill/>
          </a:ln>
        </p:spPr>
      </p:pic>
      <p:sp>
        <p:nvSpPr>
          <p:cNvPr id="330" name="Google Shape;330;gcf962a3390_0_0"/>
          <p:cNvSpPr txBox="1"/>
          <p:nvPr/>
        </p:nvSpPr>
        <p:spPr>
          <a:xfrm>
            <a:off x="8216825" y="3889575"/>
            <a:ext cx="79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Rotating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Gear</a:t>
            </a:r>
            <a:endParaRPr sz="1200">
              <a:latin typeface="Roboto"/>
              <a:ea typeface="Roboto"/>
              <a:cs typeface="Roboto"/>
              <a:sym typeface="Roboto"/>
            </a:endParaRPr>
          </a:p>
        </p:txBody>
      </p:sp>
      <p:sp>
        <p:nvSpPr>
          <p:cNvPr id="331" name="Google Shape;331;gcf962a3390_0_0"/>
          <p:cNvSpPr txBox="1"/>
          <p:nvPr/>
        </p:nvSpPr>
        <p:spPr>
          <a:xfrm>
            <a:off x="4666850" y="3748613"/>
            <a:ext cx="107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Sloped Plate</a:t>
            </a:r>
            <a:endParaRPr sz="1200">
              <a:latin typeface="Roboto"/>
              <a:ea typeface="Roboto"/>
              <a:cs typeface="Roboto"/>
              <a:sym typeface="Roboto"/>
            </a:endParaRPr>
          </a:p>
        </p:txBody>
      </p:sp>
      <p:sp>
        <p:nvSpPr>
          <p:cNvPr id="332" name="Google Shape;332;gcf962a3390_0_0"/>
          <p:cNvSpPr txBox="1"/>
          <p:nvPr/>
        </p:nvSpPr>
        <p:spPr>
          <a:xfrm>
            <a:off x="4628663" y="4166625"/>
            <a:ext cx="112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Gear Harness</a:t>
            </a:r>
            <a:endParaRPr sz="1200">
              <a:latin typeface="Roboto"/>
              <a:ea typeface="Roboto"/>
              <a:cs typeface="Roboto"/>
              <a:sym typeface="Roboto"/>
            </a:endParaRPr>
          </a:p>
        </p:txBody>
      </p:sp>
      <p:sp>
        <p:nvSpPr>
          <p:cNvPr id="333" name="Google Shape;333;gcf962a3390_0_0"/>
          <p:cNvSpPr txBox="1"/>
          <p:nvPr/>
        </p:nvSpPr>
        <p:spPr>
          <a:xfrm>
            <a:off x="8166175" y="1976175"/>
            <a:ext cx="79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DC Motor</a:t>
            </a:r>
            <a:endParaRPr sz="1200">
              <a:latin typeface="Roboto"/>
              <a:ea typeface="Roboto"/>
              <a:cs typeface="Roboto"/>
              <a:sym typeface="Roboto"/>
            </a:endParaRPr>
          </a:p>
        </p:txBody>
      </p:sp>
      <p:cxnSp>
        <p:nvCxnSpPr>
          <p:cNvPr id="334" name="Google Shape;334;gcf962a3390_0_0"/>
          <p:cNvCxnSpPr>
            <a:stCxn id="331" idx="3"/>
          </p:cNvCxnSpPr>
          <p:nvPr/>
        </p:nvCxnSpPr>
        <p:spPr>
          <a:xfrm>
            <a:off x="5741150" y="3933263"/>
            <a:ext cx="1095300" cy="95400"/>
          </a:xfrm>
          <a:prstGeom prst="straightConnector1">
            <a:avLst/>
          </a:prstGeom>
          <a:noFill/>
          <a:ln cap="flat" cmpd="sng" w="19050">
            <a:solidFill>
              <a:srgbClr val="000000"/>
            </a:solidFill>
            <a:prstDash val="solid"/>
            <a:round/>
            <a:headEnd len="med" w="med" type="none"/>
            <a:tailEnd len="med" w="med" type="triangle"/>
          </a:ln>
        </p:spPr>
      </p:cxnSp>
      <p:cxnSp>
        <p:nvCxnSpPr>
          <p:cNvPr id="335" name="Google Shape;335;gcf962a3390_0_0"/>
          <p:cNvCxnSpPr>
            <a:stCxn id="330" idx="1"/>
          </p:cNvCxnSpPr>
          <p:nvPr/>
        </p:nvCxnSpPr>
        <p:spPr>
          <a:xfrm flipH="1">
            <a:off x="7330625" y="4166625"/>
            <a:ext cx="886200" cy="17400"/>
          </a:xfrm>
          <a:prstGeom prst="straightConnector1">
            <a:avLst/>
          </a:prstGeom>
          <a:noFill/>
          <a:ln cap="flat" cmpd="sng" w="19050">
            <a:solidFill>
              <a:srgbClr val="000000"/>
            </a:solidFill>
            <a:prstDash val="solid"/>
            <a:round/>
            <a:headEnd len="med" w="med" type="none"/>
            <a:tailEnd len="med" w="med" type="triangle"/>
          </a:ln>
        </p:spPr>
      </p:cxnSp>
      <p:cxnSp>
        <p:nvCxnSpPr>
          <p:cNvPr id="336" name="Google Shape;336;gcf962a3390_0_0"/>
          <p:cNvCxnSpPr>
            <a:stCxn id="332" idx="3"/>
          </p:cNvCxnSpPr>
          <p:nvPr/>
        </p:nvCxnSpPr>
        <p:spPr>
          <a:xfrm flipH="1" rot="10800000">
            <a:off x="5756363" y="4342575"/>
            <a:ext cx="939600" cy="8700"/>
          </a:xfrm>
          <a:prstGeom prst="straightConnector1">
            <a:avLst/>
          </a:prstGeom>
          <a:noFill/>
          <a:ln cap="flat" cmpd="sng" w="19050">
            <a:solidFill>
              <a:srgbClr val="000000"/>
            </a:solidFill>
            <a:prstDash val="solid"/>
            <a:round/>
            <a:headEnd len="med" w="med" type="none"/>
            <a:tailEnd len="med" w="med" type="triangle"/>
          </a:ln>
        </p:spPr>
      </p:cxnSp>
      <p:cxnSp>
        <p:nvCxnSpPr>
          <p:cNvPr id="337" name="Google Shape;337;gcf962a3390_0_0"/>
          <p:cNvCxnSpPr>
            <a:stCxn id="333" idx="1"/>
          </p:cNvCxnSpPr>
          <p:nvPr/>
        </p:nvCxnSpPr>
        <p:spPr>
          <a:xfrm rot="10800000">
            <a:off x="7442875" y="1997025"/>
            <a:ext cx="723300" cy="256200"/>
          </a:xfrm>
          <a:prstGeom prst="straightConnector1">
            <a:avLst/>
          </a:prstGeom>
          <a:noFill/>
          <a:ln cap="flat" cmpd="sng" w="19050">
            <a:solidFill>
              <a:srgbClr val="000000"/>
            </a:solidFill>
            <a:prstDash val="solid"/>
            <a:round/>
            <a:headEnd len="med" w="med" type="none"/>
            <a:tailEnd len="med" w="med" type="triangle"/>
          </a:ln>
        </p:spPr>
      </p:cxnSp>
      <p:sp>
        <p:nvSpPr>
          <p:cNvPr id="338" name="Google Shape;338;gcf962a3390_0_0"/>
          <p:cNvSpPr/>
          <p:nvPr/>
        </p:nvSpPr>
        <p:spPr>
          <a:xfrm>
            <a:off x="6644575" y="4639550"/>
            <a:ext cx="798300" cy="80400"/>
          </a:xfrm>
          <a:prstGeom prst="leftRightArrow">
            <a:avLst>
              <a:gd fmla="val 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cf962a3390_0_0"/>
          <p:cNvSpPr txBox="1"/>
          <p:nvPr/>
        </p:nvSpPr>
        <p:spPr>
          <a:xfrm>
            <a:off x="6769375" y="4644150"/>
            <a:ext cx="548700" cy="354000"/>
          </a:xfrm>
          <a:prstGeom prst="rect">
            <a:avLst/>
          </a:prstGeom>
          <a:solidFill>
            <a:srgbClr val="000000">
              <a:alpha val="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7mm</a:t>
            </a:r>
            <a:endParaRPr sz="1100">
              <a:latin typeface="Roboto"/>
              <a:ea typeface="Roboto"/>
              <a:cs typeface="Roboto"/>
              <a:sym typeface="Roboto"/>
            </a:endParaRPr>
          </a:p>
        </p:txBody>
      </p:sp>
      <p:pic>
        <p:nvPicPr>
          <p:cNvPr id="340" name="Google Shape;340;gcf962a3390_0_0"/>
          <p:cNvPicPr preferRelativeResize="0"/>
          <p:nvPr/>
        </p:nvPicPr>
        <p:blipFill rotWithShape="1">
          <a:blip r:embed="rId4">
            <a:alphaModFix/>
          </a:blip>
          <a:srcRect b="0" l="0" r="0" t="3558"/>
          <a:stretch/>
        </p:blipFill>
        <p:spPr>
          <a:xfrm>
            <a:off x="677500" y="1702263"/>
            <a:ext cx="3645726" cy="2527299"/>
          </a:xfrm>
          <a:prstGeom prst="rect">
            <a:avLst/>
          </a:prstGeom>
          <a:noFill/>
          <a:ln>
            <a:noFill/>
          </a:ln>
        </p:spPr>
      </p:pic>
      <p:sp>
        <p:nvSpPr>
          <p:cNvPr id="341" name="Google Shape;341;gcf962a3390_0_0"/>
          <p:cNvSpPr txBox="1"/>
          <p:nvPr/>
        </p:nvSpPr>
        <p:spPr>
          <a:xfrm>
            <a:off x="4407029" y="2581150"/>
            <a:ext cx="12291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 </a:t>
            </a:r>
            <a:r>
              <a:rPr lang="en" sz="1200">
                <a:latin typeface="Roboto"/>
                <a:ea typeface="Roboto"/>
                <a:cs typeface="Roboto"/>
                <a:sym typeface="Roboto"/>
              </a:rPr>
              <a:t>0.25-mm-thick Carbon Fiber Sheeting</a:t>
            </a:r>
            <a:endParaRPr sz="1200">
              <a:latin typeface="Roboto"/>
              <a:ea typeface="Roboto"/>
              <a:cs typeface="Roboto"/>
              <a:sym typeface="Roboto"/>
            </a:endParaRPr>
          </a:p>
        </p:txBody>
      </p:sp>
      <p:sp>
        <p:nvSpPr>
          <p:cNvPr id="342" name="Google Shape;342;gcf962a3390_0_0"/>
          <p:cNvSpPr txBox="1"/>
          <p:nvPr/>
        </p:nvSpPr>
        <p:spPr>
          <a:xfrm>
            <a:off x="677500" y="4254075"/>
            <a:ext cx="1899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202124"/>
                </a:solidFill>
                <a:latin typeface="Roboto"/>
                <a:ea typeface="Roboto"/>
                <a:cs typeface="Roboto"/>
                <a:sym typeface="Roboto"/>
              </a:rPr>
              <a:t>Polyethylene Terephthalate Glycol (</a:t>
            </a:r>
            <a:r>
              <a:rPr lang="en" sz="1200">
                <a:latin typeface="Roboto"/>
                <a:ea typeface="Roboto"/>
                <a:cs typeface="Roboto"/>
                <a:sym typeface="Roboto"/>
              </a:rPr>
              <a:t>PETG) </a:t>
            </a:r>
            <a:r>
              <a:rPr lang="en" sz="1200">
                <a:latin typeface="Roboto"/>
                <a:ea typeface="Roboto"/>
                <a:cs typeface="Roboto"/>
                <a:sym typeface="Roboto"/>
              </a:rPr>
              <a:t>Printed Supports</a:t>
            </a:r>
            <a:endParaRPr sz="1200">
              <a:latin typeface="Roboto"/>
              <a:ea typeface="Roboto"/>
              <a:cs typeface="Roboto"/>
              <a:sym typeface="Roboto"/>
            </a:endParaRPr>
          </a:p>
        </p:txBody>
      </p:sp>
      <p:cxnSp>
        <p:nvCxnSpPr>
          <p:cNvPr id="343" name="Google Shape;343;gcf962a3390_0_0"/>
          <p:cNvCxnSpPr/>
          <p:nvPr/>
        </p:nvCxnSpPr>
        <p:spPr>
          <a:xfrm rot="10800000">
            <a:off x="927175" y="3646988"/>
            <a:ext cx="129600" cy="657300"/>
          </a:xfrm>
          <a:prstGeom prst="straightConnector1">
            <a:avLst/>
          </a:prstGeom>
          <a:noFill/>
          <a:ln cap="flat" cmpd="sng" w="19050">
            <a:solidFill>
              <a:srgbClr val="000000"/>
            </a:solidFill>
            <a:prstDash val="solid"/>
            <a:round/>
            <a:headEnd len="med" w="med" type="none"/>
            <a:tailEnd len="med" w="med" type="triangle"/>
          </a:ln>
        </p:spPr>
      </p:cxnSp>
      <p:cxnSp>
        <p:nvCxnSpPr>
          <p:cNvPr id="344" name="Google Shape;344;gcf962a3390_0_0"/>
          <p:cNvCxnSpPr>
            <a:stCxn id="341" idx="1"/>
          </p:cNvCxnSpPr>
          <p:nvPr/>
        </p:nvCxnSpPr>
        <p:spPr>
          <a:xfrm flipH="1">
            <a:off x="4004429" y="2965900"/>
            <a:ext cx="402600" cy="102300"/>
          </a:xfrm>
          <a:prstGeom prst="straightConnector1">
            <a:avLst/>
          </a:prstGeom>
          <a:noFill/>
          <a:ln cap="flat" cmpd="sng" w="19050">
            <a:solidFill>
              <a:srgbClr val="000000"/>
            </a:solidFill>
            <a:prstDash val="solid"/>
            <a:round/>
            <a:headEnd len="med" w="med" type="none"/>
            <a:tailEnd len="med" w="med" type="triangle"/>
          </a:ln>
        </p:spPr>
      </p:cxnSp>
      <p:sp>
        <p:nvSpPr>
          <p:cNvPr id="345" name="Google Shape;345;gcf962a3390_0_0"/>
          <p:cNvSpPr txBox="1"/>
          <p:nvPr/>
        </p:nvSpPr>
        <p:spPr>
          <a:xfrm>
            <a:off x="2236050" y="1243288"/>
            <a:ext cx="63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5.8”</a:t>
            </a:r>
            <a:endParaRPr sz="1200">
              <a:latin typeface="Roboto"/>
              <a:ea typeface="Roboto"/>
              <a:cs typeface="Roboto"/>
              <a:sym typeface="Roboto"/>
            </a:endParaRPr>
          </a:p>
        </p:txBody>
      </p:sp>
      <p:sp>
        <p:nvSpPr>
          <p:cNvPr id="346" name="Google Shape;346;gcf962a3390_0_0"/>
          <p:cNvSpPr txBox="1"/>
          <p:nvPr/>
        </p:nvSpPr>
        <p:spPr>
          <a:xfrm>
            <a:off x="45000" y="2702475"/>
            <a:ext cx="4026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Roboto"/>
                <a:ea typeface="Roboto"/>
                <a:cs typeface="Roboto"/>
                <a:sym typeface="Roboto"/>
              </a:rPr>
              <a:t>3”</a:t>
            </a:r>
            <a:endParaRPr sz="1200">
              <a:latin typeface="Roboto"/>
              <a:ea typeface="Roboto"/>
              <a:cs typeface="Roboto"/>
              <a:sym typeface="Roboto"/>
            </a:endParaRPr>
          </a:p>
        </p:txBody>
      </p:sp>
      <p:sp>
        <p:nvSpPr>
          <p:cNvPr id="347" name="Google Shape;347;gcf962a3390_0_0"/>
          <p:cNvSpPr txBox="1"/>
          <p:nvPr/>
        </p:nvSpPr>
        <p:spPr>
          <a:xfrm>
            <a:off x="2023663" y="2398088"/>
            <a:ext cx="1074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EEEEE"/>
                </a:solidFill>
                <a:latin typeface="Roboto"/>
                <a:ea typeface="Roboto"/>
                <a:cs typeface="Roboto"/>
                <a:sym typeface="Roboto"/>
              </a:rPr>
              <a:t>Hopper </a:t>
            </a:r>
            <a:r>
              <a:rPr lang="en" sz="1000">
                <a:solidFill>
                  <a:srgbClr val="EEEEEE"/>
                </a:solidFill>
                <a:latin typeface="Roboto"/>
                <a:ea typeface="Roboto"/>
                <a:cs typeface="Roboto"/>
                <a:sym typeface="Roboto"/>
              </a:rPr>
              <a:t>(AKA </a:t>
            </a:r>
            <a:r>
              <a:rPr lang="en" sz="1000">
                <a:solidFill>
                  <a:srgbClr val="EEEEEE"/>
                </a:solidFill>
                <a:latin typeface="Roboto"/>
                <a:ea typeface="Roboto"/>
                <a:cs typeface="Roboto"/>
                <a:sym typeface="Roboto"/>
              </a:rPr>
              <a:t>Ballast Container)</a:t>
            </a:r>
            <a:endParaRPr sz="1000">
              <a:solidFill>
                <a:srgbClr val="EEEEEE"/>
              </a:solidFill>
              <a:latin typeface="Roboto"/>
              <a:ea typeface="Roboto"/>
              <a:cs typeface="Roboto"/>
              <a:sym typeface="Roboto"/>
            </a:endParaRPr>
          </a:p>
        </p:txBody>
      </p:sp>
      <p:cxnSp>
        <p:nvCxnSpPr>
          <p:cNvPr id="348" name="Google Shape;348;gcf962a3390_0_0"/>
          <p:cNvCxnSpPr/>
          <p:nvPr/>
        </p:nvCxnSpPr>
        <p:spPr>
          <a:xfrm rot="10800000">
            <a:off x="1143150" y="1564138"/>
            <a:ext cx="2818200" cy="17100"/>
          </a:xfrm>
          <a:prstGeom prst="straightConnector1">
            <a:avLst/>
          </a:prstGeom>
          <a:noFill/>
          <a:ln cap="flat" cmpd="sng" w="19050">
            <a:solidFill>
              <a:schemeClr val="dk2"/>
            </a:solidFill>
            <a:prstDash val="solid"/>
            <a:round/>
            <a:headEnd len="med" w="med" type="diamond"/>
            <a:tailEnd len="med" w="med" type="diamond"/>
          </a:ln>
        </p:spPr>
      </p:cxnSp>
      <p:cxnSp>
        <p:nvCxnSpPr>
          <p:cNvPr id="349" name="Google Shape;349;gcf962a3390_0_0"/>
          <p:cNvCxnSpPr/>
          <p:nvPr/>
        </p:nvCxnSpPr>
        <p:spPr>
          <a:xfrm flipH="1">
            <a:off x="442900" y="1970263"/>
            <a:ext cx="17400" cy="2099100"/>
          </a:xfrm>
          <a:prstGeom prst="straightConnector1">
            <a:avLst/>
          </a:prstGeom>
          <a:noFill/>
          <a:ln cap="flat" cmpd="sng" w="19050">
            <a:solidFill>
              <a:schemeClr val="dk2"/>
            </a:solidFill>
            <a:prstDash val="solid"/>
            <a:round/>
            <a:headEnd len="med" w="med" type="diamond"/>
            <a:tailEnd len="med" w="med" type="diamond"/>
          </a:ln>
        </p:spPr>
      </p:cxnSp>
      <p:sp>
        <p:nvSpPr>
          <p:cNvPr id="350" name="Google Shape;350;gcf962a3390_0_0"/>
          <p:cNvSpPr/>
          <p:nvPr/>
        </p:nvSpPr>
        <p:spPr>
          <a:xfrm>
            <a:off x="2206500" y="3413888"/>
            <a:ext cx="583200" cy="815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1" name="Google Shape;351;gcf962a3390_0_0"/>
          <p:cNvCxnSpPr/>
          <p:nvPr/>
        </p:nvCxnSpPr>
        <p:spPr>
          <a:xfrm flipH="1" rot="10800000">
            <a:off x="2785700" y="1262238"/>
            <a:ext cx="3161700" cy="2160300"/>
          </a:xfrm>
          <a:prstGeom prst="straightConnector1">
            <a:avLst/>
          </a:prstGeom>
          <a:noFill/>
          <a:ln cap="flat" cmpd="sng" w="9525">
            <a:solidFill>
              <a:srgbClr val="FF0000"/>
            </a:solidFill>
            <a:prstDash val="solid"/>
            <a:round/>
            <a:headEnd len="med" w="med" type="none"/>
            <a:tailEnd len="med" w="med" type="none"/>
          </a:ln>
        </p:spPr>
      </p:cxnSp>
      <p:cxnSp>
        <p:nvCxnSpPr>
          <p:cNvPr id="352" name="Google Shape;352;gcf962a3390_0_0"/>
          <p:cNvCxnSpPr/>
          <p:nvPr/>
        </p:nvCxnSpPr>
        <p:spPr>
          <a:xfrm>
            <a:off x="2802975" y="4235113"/>
            <a:ext cx="3179100" cy="476100"/>
          </a:xfrm>
          <a:prstGeom prst="straightConnector1">
            <a:avLst/>
          </a:prstGeom>
          <a:noFill/>
          <a:ln cap="flat" cmpd="sng" w="9525">
            <a:solidFill>
              <a:srgbClr val="FF0000"/>
            </a:solidFill>
            <a:prstDash val="solid"/>
            <a:round/>
            <a:headEnd len="med" w="med" type="none"/>
            <a:tailEnd len="med" w="med" type="none"/>
          </a:ln>
        </p:spPr>
      </p:cxnSp>
      <p:sp>
        <p:nvSpPr>
          <p:cNvPr id="353" name="Google Shape;353;gcf962a3390_0_0"/>
          <p:cNvSpPr/>
          <p:nvPr/>
        </p:nvSpPr>
        <p:spPr>
          <a:xfrm>
            <a:off x="5967075" y="1254850"/>
            <a:ext cx="2084700" cy="3473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cf962a3390_0_0"/>
          <p:cNvSpPr txBox="1"/>
          <p:nvPr/>
        </p:nvSpPr>
        <p:spPr>
          <a:xfrm>
            <a:off x="8148050" y="2844450"/>
            <a:ext cx="79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Roboto"/>
                <a:ea typeface="Roboto"/>
                <a:cs typeface="Roboto"/>
                <a:sym typeface="Roboto"/>
              </a:rPr>
              <a:t>Motor Casing</a:t>
            </a:r>
            <a:endParaRPr sz="1200">
              <a:latin typeface="Roboto"/>
              <a:ea typeface="Roboto"/>
              <a:cs typeface="Roboto"/>
              <a:sym typeface="Roboto"/>
            </a:endParaRPr>
          </a:p>
        </p:txBody>
      </p:sp>
      <p:cxnSp>
        <p:nvCxnSpPr>
          <p:cNvPr id="355" name="Google Shape;355;gcf962a3390_0_0"/>
          <p:cNvCxnSpPr>
            <a:stCxn id="354" idx="1"/>
          </p:cNvCxnSpPr>
          <p:nvPr/>
        </p:nvCxnSpPr>
        <p:spPr>
          <a:xfrm rot="10800000">
            <a:off x="7460150" y="3002400"/>
            <a:ext cx="687900" cy="119100"/>
          </a:xfrm>
          <a:prstGeom prst="straightConnector1">
            <a:avLst/>
          </a:prstGeom>
          <a:noFill/>
          <a:ln cap="flat" cmpd="sng" w="19050">
            <a:solidFill>
              <a:srgbClr val="000000"/>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019ae5e205_3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Control Law</a:t>
            </a:r>
            <a:endParaRPr/>
          </a:p>
        </p:txBody>
      </p:sp>
      <p:sp>
        <p:nvSpPr>
          <p:cNvPr id="361" name="Google Shape;361;g1019ae5e205_3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62" name="Google Shape;362;g1019ae5e205_3_0"/>
          <p:cNvSpPr/>
          <p:nvPr/>
        </p:nvSpPr>
        <p:spPr>
          <a:xfrm>
            <a:off x="221825" y="1069225"/>
            <a:ext cx="3442200" cy="6237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PD Control of Velocity</a:t>
            </a:r>
            <a:endParaRPr b="1">
              <a:latin typeface="Roboto"/>
              <a:ea typeface="Roboto"/>
              <a:cs typeface="Roboto"/>
              <a:sym typeface="Roboto"/>
            </a:endParaRPr>
          </a:p>
          <a:p>
            <a:pPr indent="0" lvl="0" marL="0" rtl="0" algn="l">
              <a:spcBef>
                <a:spcPts val="0"/>
              </a:spcBef>
              <a:spcAft>
                <a:spcPts val="0"/>
              </a:spcAft>
              <a:buNone/>
            </a:pPr>
            <a:r>
              <a:rPr lang="en" sz="1300">
                <a:latin typeface="Roboto"/>
                <a:ea typeface="Roboto"/>
                <a:cs typeface="Roboto"/>
                <a:sym typeface="Roboto"/>
              </a:rPr>
              <a:t>(Control based on velocity and acceleration)</a:t>
            </a:r>
            <a:endParaRPr sz="1300">
              <a:latin typeface="Roboto"/>
              <a:ea typeface="Roboto"/>
              <a:cs typeface="Roboto"/>
              <a:sym typeface="Roboto"/>
            </a:endParaRPr>
          </a:p>
        </p:txBody>
      </p:sp>
      <p:pic>
        <p:nvPicPr>
          <p:cNvPr id="363" name="Google Shape;363;g1019ae5e205_3_0"/>
          <p:cNvPicPr preferRelativeResize="0"/>
          <p:nvPr/>
        </p:nvPicPr>
        <p:blipFill>
          <a:blip r:embed="rId3">
            <a:alphaModFix/>
          </a:blip>
          <a:stretch>
            <a:fillRect/>
          </a:stretch>
        </p:blipFill>
        <p:spPr>
          <a:xfrm>
            <a:off x="152400" y="1845325"/>
            <a:ext cx="8839204" cy="28399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10164acfb38_0_27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Electronics Detailed Block Diagram</a:t>
            </a:r>
            <a:endParaRPr/>
          </a:p>
        </p:txBody>
      </p:sp>
      <p:sp>
        <p:nvSpPr>
          <p:cNvPr id="369" name="Google Shape;369;g10164acfb38_0_27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pSp>
        <p:nvGrpSpPr>
          <p:cNvPr id="370" name="Google Shape;370;g10164acfb38_0_272"/>
          <p:cNvGrpSpPr/>
          <p:nvPr/>
        </p:nvGrpSpPr>
        <p:grpSpPr>
          <a:xfrm>
            <a:off x="163625" y="935250"/>
            <a:ext cx="4345349" cy="4145751"/>
            <a:chOff x="163625" y="935250"/>
            <a:chExt cx="4345349" cy="4145751"/>
          </a:xfrm>
        </p:grpSpPr>
        <p:pic>
          <p:nvPicPr>
            <p:cNvPr id="371" name="Google Shape;371;g10164acfb38_0_272"/>
            <p:cNvPicPr preferRelativeResize="0"/>
            <p:nvPr/>
          </p:nvPicPr>
          <p:blipFill rotWithShape="1">
            <a:blip r:embed="rId3">
              <a:alphaModFix/>
            </a:blip>
            <a:srcRect b="0" l="0" r="65325" t="0"/>
            <a:stretch/>
          </p:blipFill>
          <p:spPr>
            <a:xfrm>
              <a:off x="163625" y="935250"/>
              <a:ext cx="3057075" cy="4145751"/>
            </a:xfrm>
            <a:prstGeom prst="rect">
              <a:avLst/>
            </a:prstGeom>
            <a:noFill/>
            <a:ln>
              <a:noFill/>
            </a:ln>
          </p:spPr>
        </p:pic>
        <p:pic>
          <p:nvPicPr>
            <p:cNvPr id="372" name="Google Shape;372;g10164acfb38_0_272"/>
            <p:cNvPicPr preferRelativeResize="0"/>
            <p:nvPr/>
          </p:nvPicPr>
          <p:blipFill rotWithShape="1">
            <a:blip r:embed="rId3">
              <a:alphaModFix/>
            </a:blip>
            <a:srcRect b="78961" l="34674" r="50713" t="0"/>
            <a:stretch/>
          </p:blipFill>
          <p:spPr>
            <a:xfrm>
              <a:off x="3220700" y="935250"/>
              <a:ext cx="1288274" cy="872175"/>
            </a:xfrm>
            <a:prstGeom prst="rect">
              <a:avLst/>
            </a:prstGeom>
            <a:noFill/>
            <a:ln>
              <a:noFill/>
            </a:ln>
          </p:spPr>
        </p:pic>
        <p:pic>
          <p:nvPicPr>
            <p:cNvPr id="373" name="Google Shape;373;g10164acfb38_0_272"/>
            <p:cNvPicPr preferRelativeResize="0"/>
            <p:nvPr/>
          </p:nvPicPr>
          <p:blipFill rotWithShape="1">
            <a:blip r:embed="rId3">
              <a:alphaModFix/>
            </a:blip>
            <a:srcRect b="0" l="34674" r="50713" t="47821"/>
            <a:stretch/>
          </p:blipFill>
          <p:spPr>
            <a:xfrm>
              <a:off x="3220700" y="2917850"/>
              <a:ext cx="1288274" cy="2163151"/>
            </a:xfrm>
            <a:prstGeom prst="rect">
              <a:avLst/>
            </a:prstGeom>
            <a:noFill/>
            <a:ln>
              <a:noFill/>
            </a:ln>
          </p:spPr>
        </p:pic>
      </p:grpSp>
      <p:grpSp>
        <p:nvGrpSpPr>
          <p:cNvPr id="374" name="Google Shape;374;g10164acfb38_0_272"/>
          <p:cNvGrpSpPr/>
          <p:nvPr/>
        </p:nvGrpSpPr>
        <p:grpSpPr>
          <a:xfrm>
            <a:off x="3220700" y="935250"/>
            <a:ext cx="5759648" cy="3169924"/>
            <a:chOff x="3220700" y="935250"/>
            <a:chExt cx="5759648" cy="3169924"/>
          </a:xfrm>
        </p:grpSpPr>
        <p:pic>
          <p:nvPicPr>
            <p:cNvPr id="375" name="Google Shape;375;g10164acfb38_0_272"/>
            <p:cNvPicPr preferRelativeResize="0"/>
            <p:nvPr/>
          </p:nvPicPr>
          <p:blipFill rotWithShape="1">
            <a:blip r:embed="rId3">
              <a:alphaModFix/>
            </a:blip>
            <a:srcRect b="23535" l="49284" r="0" t="0"/>
            <a:stretch/>
          </p:blipFill>
          <p:spPr>
            <a:xfrm>
              <a:off x="4508975" y="935250"/>
              <a:ext cx="4471373" cy="3169924"/>
            </a:xfrm>
            <a:prstGeom prst="rect">
              <a:avLst/>
            </a:prstGeom>
            <a:noFill/>
            <a:ln>
              <a:noFill/>
            </a:ln>
          </p:spPr>
        </p:pic>
        <p:pic>
          <p:nvPicPr>
            <p:cNvPr id="376" name="Google Shape;376;g10164acfb38_0_272"/>
            <p:cNvPicPr preferRelativeResize="0"/>
            <p:nvPr/>
          </p:nvPicPr>
          <p:blipFill rotWithShape="1">
            <a:blip r:embed="rId3">
              <a:alphaModFix/>
            </a:blip>
            <a:srcRect b="52177" l="34674" r="50713" t="21037"/>
            <a:stretch/>
          </p:blipFill>
          <p:spPr>
            <a:xfrm>
              <a:off x="3220700" y="1807425"/>
              <a:ext cx="1288274" cy="1110426"/>
            </a:xfrm>
            <a:prstGeom prst="rect">
              <a:avLst/>
            </a:prstGeom>
            <a:noFill/>
            <a:ln>
              <a:noFill/>
            </a:ln>
          </p:spPr>
        </p:pic>
      </p:grpSp>
      <p:pic>
        <p:nvPicPr>
          <p:cNvPr id="377" name="Google Shape;377;g10164acfb38_0_272"/>
          <p:cNvPicPr preferRelativeResize="0"/>
          <p:nvPr/>
        </p:nvPicPr>
        <p:blipFill rotWithShape="1">
          <a:blip r:embed="rId3">
            <a:alphaModFix/>
          </a:blip>
          <a:srcRect b="0" l="49284" r="0" t="76461"/>
          <a:stretch/>
        </p:blipFill>
        <p:spPr>
          <a:xfrm>
            <a:off x="4508975" y="4105175"/>
            <a:ext cx="4471373" cy="975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04b27e4cc4_14_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Electronics Schematic Overview</a:t>
            </a:r>
            <a:endParaRPr/>
          </a:p>
        </p:txBody>
      </p:sp>
      <p:sp>
        <p:nvSpPr>
          <p:cNvPr id="383" name="Google Shape;383;g104b27e4cc4_14_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384" name="Google Shape;384;g104b27e4cc4_14_6"/>
          <p:cNvPicPr preferRelativeResize="0"/>
          <p:nvPr/>
        </p:nvPicPr>
        <p:blipFill>
          <a:blip r:embed="rId3">
            <a:alphaModFix/>
          </a:blip>
          <a:stretch>
            <a:fillRect/>
          </a:stretch>
        </p:blipFill>
        <p:spPr>
          <a:xfrm>
            <a:off x="1335100" y="935250"/>
            <a:ext cx="6473800" cy="4140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104b8e4e0be_0_47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390" name="Google Shape;390;g104b8e4e0be_0_474"/>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391" name="Google Shape;391;g104b8e4e0be_0_474"/>
          <p:cNvSpPr txBox="1"/>
          <p:nvPr>
            <p:ph type="title"/>
          </p:nvPr>
        </p:nvSpPr>
        <p:spPr>
          <a:xfrm>
            <a:off x="359250" y="2233050"/>
            <a:ext cx="8425500" cy="800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200"/>
              <a:t>Critical Project Elements</a:t>
            </a:r>
            <a:endParaRPr sz="5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10164acfb38_0_29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Critical Project Elements</a:t>
            </a:r>
            <a:endParaRPr/>
          </a:p>
        </p:txBody>
      </p:sp>
      <p:sp>
        <p:nvSpPr>
          <p:cNvPr id="397" name="Google Shape;397;g10164acfb38_0_29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398" name="Google Shape;398;g10164acfb38_0_293"/>
          <p:cNvGraphicFramePr/>
          <p:nvPr/>
        </p:nvGraphicFramePr>
        <p:xfrm>
          <a:off x="270113" y="1272250"/>
          <a:ext cx="3000000" cy="3000000"/>
        </p:xfrm>
        <a:graphic>
          <a:graphicData uri="http://schemas.openxmlformats.org/drawingml/2006/table">
            <a:tbl>
              <a:tblPr>
                <a:noFill/>
                <a:tableStyleId>{A438B528-1DEC-47DF-BE2D-49EDB172F886}</a:tableStyleId>
              </a:tblPr>
              <a:tblGrid>
                <a:gridCol w="1154675"/>
                <a:gridCol w="1154675"/>
                <a:gridCol w="6294425"/>
              </a:tblGrid>
              <a:tr h="906125">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CPE #1</a:t>
                      </a:r>
                      <a:endParaRPr b="1" sz="12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Control</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BACCHUS must possess the ability to be </a:t>
                      </a:r>
                      <a:r>
                        <a:rPr b="1" lang="en" sz="1100">
                          <a:latin typeface="Roboto"/>
                          <a:ea typeface="Roboto"/>
                          <a:cs typeface="Roboto"/>
                          <a:sym typeface="Roboto"/>
                        </a:rPr>
                        <a:t>commanded by the ground station</a:t>
                      </a:r>
                      <a:r>
                        <a:rPr lang="en" sz="1000">
                          <a:latin typeface="Roboto"/>
                          <a:ea typeface="Roboto"/>
                          <a:cs typeface="Roboto"/>
                          <a:sym typeface="Roboto"/>
                        </a:rPr>
                        <a:t> to create an </a:t>
                      </a:r>
                      <a:r>
                        <a:rPr b="1" lang="en" sz="1100">
                          <a:latin typeface="Roboto"/>
                          <a:ea typeface="Roboto"/>
                          <a:cs typeface="Roboto"/>
                          <a:sym typeface="Roboto"/>
                        </a:rPr>
                        <a:t>ascent rate</a:t>
                      </a:r>
                      <a:r>
                        <a:rPr lang="en" sz="1000">
                          <a:latin typeface="Roboto"/>
                          <a:ea typeface="Roboto"/>
                          <a:cs typeface="Roboto"/>
                          <a:sym typeface="Roboto"/>
                        </a:rPr>
                        <a:t>. To create this rate, BACCHUS will perform some form of manipulation to change the balloon system’s mass and volume properties according to a derived control law. Failure of this would result in the incorrect ascent rate causing the balloon system to deviate from its course causing a potential </a:t>
                      </a:r>
                      <a:r>
                        <a:rPr b="1" lang="en" sz="1100">
                          <a:latin typeface="Roboto"/>
                          <a:ea typeface="Roboto"/>
                          <a:cs typeface="Roboto"/>
                          <a:sym typeface="Roboto"/>
                        </a:rPr>
                        <a:t>mission failure or loss of the system</a:t>
                      </a:r>
                      <a:r>
                        <a:rPr lang="en" sz="1000">
                          <a:latin typeface="Roboto"/>
                          <a:ea typeface="Roboto"/>
                          <a:cs typeface="Roboto"/>
                          <a:sym typeface="Roboto"/>
                        </a:rPr>
                        <a:t>.</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CPE #2</a:t>
                      </a:r>
                      <a:endParaRPr b="1" sz="12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Mass</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The customer has levied a tight </a:t>
                      </a:r>
                      <a:r>
                        <a:rPr b="1" lang="en" sz="1100">
                          <a:latin typeface="Roboto"/>
                          <a:ea typeface="Roboto"/>
                          <a:cs typeface="Roboto"/>
                          <a:sym typeface="Roboto"/>
                        </a:rPr>
                        <a:t>mass constraint on our system</a:t>
                      </a:r>
                      <a:r>
                        <a:rPr lang="en" sz="1000">
                          <a:latin typeface="Roboto"/>
                          <a:ea typeface="Roboto"/>
                          <a:cs typeface="Roboto"/>
                          <a:sym typeface="Roboto"/>
                        </a:rPr>
                        <a:t> as there are federal regulations and requirements that the entire system must abide by. Failure to comply with this constraint would result in our system </a:t>
                      </a:r>
                      <a:r>
                        <a:rPr b="1" lang="en" sz="1100">
                          <a:latin typeface="Roboto"/>
                          <a:ea typeface="Roboto"/>
                          <a:cs typeface="Roboto"/>
                          <a:sym typeface="Roboto"/>
                        </a:rPr>
                        <a:t>not being flown</a:t>
                      </a:r>
                      <a:r>
                        <a:rPr lang="en" sz="1000">
                          <a:latin typeface="Roboto"/>
                          <a:ea typeface="Roboto"/>
                          <a:cs typeface="Roboto"/>
                          <a:sym typeface="Roboto"/>
                        </a:rPr>
                        <a:t>.</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CPE #3</a:t>
                      </a:r>
                      <a:endParaRPr b="1" sz="12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Integration with Heritage System</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BACCHUS must</a:t>
                      </a:r>
                      <a:r>
                        <a:rPr b="1" lang="en" sz="1100">
                          <a:latin typeface="Roboto"/>
                          <a:ea typeface="Roboto"/>
                          <a:cs typeface="Roboto"/>
                          <a:sym typeface="Roboto"/>
                        </a:rPr>
                        <a:t> mechanically integrate with existing payload as well as the balloon</a:t>
                      </a:r>
                      <a:r>
                        <a:rPr lang="en" sz="1000">
                          <a:latin typeface="Roboto"/>
                          <a:ea typeface="Roboto"/>
                          <a:cs typeface="Roboto"/>
                          <a:sym typeface="Roboto"/>
                        </a:rPr>
                        <a:t>. Failure to do so would result in </a:t>
                      </a:r>
                      <a:r>
                        <a:rPr b="1" lang="en" sz="1100">
                          <a:latin typeface="Roboto"/>
                          <a:ea typeface="Roboto"/>
                          <a:cs typeface="Roboto"/>
                          <a:sym typeface="Roboto"/>
                        </a:rPr>
                        <a:t>mechanical failure and the failure of the balloon</a:t>
                      </a:r>
                      <a:r>
                        <a:rPr lang="en" sz="1000">
                          <a:latin typeface="Roboto"/>
                          <a:ea typeface="Roboto"/>
                          <a:cs typeface="Roboto"/>
                          <a:sym typeface="Roboto"/>
                        </a:rPr>
                        <a:t>.</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46825">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CPE #4</a:t>
                      </a:r>
                      <a:endParaRPr b="1" sz="12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200">
                          <a:solidFill>
                            <a:srgbClr val="202124"/>
                          </a:solidFill>
                          <a:latin typeface="Roboto"/>
                          <a:ea typeface="Roboto"/>
                          <a:cs typeface="Roboto"/>
                          <a:sym typeface="Roboto"/>
                        </a:rPr>
                        <a:t>Meeting Federal</a:t>
                      </a:r>
                      <a:endParaRPr b="1" sz="1200">
                        <a:solidFill>
                          <a:srgbClr val="202124"/>
                        </a:solidFill>
                        <a:latin typeface="Roboto"/>
                        <a:ea typeface="Roboto"/>
                        <a:cs typeface="Roboto"/>
                        <a:sym typeface="Roboto"/>
                      </a:endParaRPr>
                    </a:p>
                    <a:p>
                      <a:pPr indent="0" lvl="0" marL="0" rtl="0" algn="l">
                        <a:spcBef>
                          <a:spcPts val="0"/>
                        </a:spcBef>
                        <a:spcAft>
                          <a:spcPts val="0"/>
                        </a:spcAft>
                        <a:buNone/>
                      </a:pPr>
                      <a:r>
                        <a:rPr b="1" lang="en" sz="1200">
                          <a:solidFill>
                            <a:srgbClr val="202124"/>
                          </a:solidFill>
                          <a:latin typeface="Roboto"/>
                          <a:ea typeface="Roboto"/>
                          <a:cs typeface="Roboto"/>
                          <a:sym typeface="Roboto"/>
                        </a:rPr>
                        <a:t>Requirements</a:t>
                      </a:r>
                      <a:endParaRPr b="1" sz="1200">
                        <a:solidFill>
                          <a:srgbClr val="202124"/>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latin typeface="Roboto"/>
                          <a:ea typeface="Roboto"/>
                          <a:cs typeface="Roboto"/>
                          <a:sym typeface="Roboto"/>
                        </a:rPr>
                        <a:t>BACCHUS will be part of a system operating in </a:t>
                      </a:r>
                      <a:r>
                        <a:rPr b="1" lang="en" sz="1100">
                          <a:latin typeface="Roboto"/>
                          <a:ea typeface="Roboto"/>
                          <a:cs typeface="Roboto"/>
                          <a:sym typeface="Roboto"/>
                        </a:rPr>
                        <a:t>regulated environments</a:t>
                      </a:r>
                      <a:r>
                        <a:rPr lang="en" sz="1000">
                          <a:latin typeface="Roboto"/>
                          <a:ea typeface="Roboto"/>
                          <a:cs typeface="Roboto"/>
                          <a:sym typeface="Roboto"/>
                        </a:rPr>
                        <a:t> and needs to meet all of those requirements levied by the customer to operate in this space. This may include rigorous tests to prove flight readiness. Failure to meet these requirements would result in </a:t>
                      </a:r>
                      <a:r>
                        <a:rPr b="1" lang="en" sz="1100">
                          <a:latin typeface="Roboto"/>
                          <a:ea typeface="Roboto"/>
                          <a:cs typeface="Roboto"/>
                          <a:sym typeface="Roboto"/>
                        </a:rPr>
                        <a:t>BACCHUS’ inability to fly and complete its mission.</a:t>
                      </a:r>
                      <a:endParaRPr b="1" sz="11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104b8e4e0be_0_46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404" name="Google Shape;404;g104b8e4e0be_0_468"/>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405" name="Google Shape;405;g104b8e4e0be_0_468"/>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Design Requirements</a:t>
            </a:r>
            <a:endParaRPr sz="6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10164acfb38_0_30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Requirements Overview</a:t>
            </a:r>
            <a:endParaRPr/>
          </a:p>
        </p:txBody>
      </p:sp>
      <p:sp>
        <p:nvSpPr>
          <p:cNvPr id="411" name="Google Shape;411;g10164acfb38_0_30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412" name="Google Shape;412;g10164acfb38_0_304"/>
          <p:cNvGraphicFramePr/>
          <p:nvPr/>
        </p:nvGraphicFramePr>
        <p:xfrm>
          <a:off x="407800" y="1528700"/>
          <a:ext cx="3000000" cy="3000000"/>
        </p:xfrm>
        <a:graphic>
          <a:graphicData uri="http://schemas.openxmlformats.org/drawingml/2006/table">
            <a:tbl>
              <a:tblPr>
                <a:noFill/>
                <a:tableStyleId>{A438B528-1DEC-47DF-BE2D-49EDB172F886}</a:tableStyleId>
              </a:tblPr>
              <a:tblGrid>
                <a:gridCol w="6802525"/>
                <a:gridCol w="1525875"/>
              </a:tblGrid>
              <a:tr h="460900">
                <a:tc>
                  <a:txBody>
                    <a:bodyPr/>
                    <a:lstStyle/>
                    <a:p>
                      <a:pPr indent="0" lvl="0" marL="0" rtl="0" algn="l">
                        <a:spcBef>
                          <a:spcPts val="0"/>
                        </a:spcBef>
                        <a:spcAft>
                          <a:spcPts val="0"/>
                        </a:spcAft>
                        <a:buNone/>
                      </a:pPr>
                      <a:r>
                        <a:rPr b="1" lang="en" sz="1600">
                          <a:solidFill>
                            <a:schemeClr val="lt1"/>
                          </a:solidFill>
                          <a:latin typeface="Roboto"/>
                          <a:ea typeface="Roboto"/>
                          <a:cs typeface="Roboto"/>
                          <a:sym typeface="Roboto"/>
                        </a:rPr>
                        <a:t>Relevant </a:t>
                      </a:r>
                      <a:r>
                        <a:rPr b="1" lang="en" sz="1600">
                          <a:solidFill>
                            <a:schemeClr val="lt1"/>
                          </a:solidFill>
                          <a:latin typeface="Roboto"/>
                          <a:ea typeface="Roboto"/>
                          <a:cs typeface="Roboto"/>
                          <a:sym typeface="Roboto"/>
                        </a:rPr>
                        <a:t>Requirements:</a:t>
                      </a:r>
                      <a:endParaRPr b="1" sz="16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600">
                          <a:solidFill>
                            <a:schemeClr val="lt1"/>
                          </a:solidFill>
                          <a:latin typeface="Roboto"/>
                          <a:ea typeface="Roboto"/>
                          <a:cs typeface="Roboto"/>
                          <a:sym typeface="Roboto"/>
                        </a:rPr>
                        <a:t>CPE’s covered</a:t>
                      </a:r>
                      <a:endParaRPr b="1" sz="16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444500">
                <a:tc>
                  <a:txBody>
                    <a:bodyPr/>
                    <a:lstStyle/>
                    <a:p>
                      <a:pPr indent="0" lvl="0" marL="0" rtl="0" algn="l">
                        <a:spcBef>
                          <a:spcPts val="0"/>
                        </a:spcBef>
                        <a:spcAft>
                          <a:spcPts val="0"/>
                        </a:spcAft>
                        <a:buNone/>
                      </a:pPr>
                      <a:r>
                        <a:rPr b="1" lang="en">
                          <a:latin typeface="Roboto"/>
                          <a:ea typeface="Roboto"/>
                          <a:cs typeface="Roboto"/>
                          <a:sym typeface="Roboto"/>
                        </a:rPr>
                        <a:t>BACCHUS</a:t>
                      </a:r>
                      <a:r>
                        <a:rPr lang="en">
                          <a:latin typeface="Roboto"/>
                          <a:ea typeface="Roboto"/>
                          <a:cs typeface="Roboto"/>
                          <a:sym typeface="Roboto"/>
                        </a:rPr>
                        <a:t> must ascend and descend up to </a:t>
                      </a:r>
                      <a:r>
                        <a:rPr b="1" lang="en">
                          <a:latin typeface="Roboto"/>
                          <a:ea typeface="Roboto"/>
                          <a:cs typeface="Roboto"/>
                          <a:sym typeface="Roboto"/>
                        </a:rPr>
                        <a:t>±5 m/s</a:t>
                      </a:r>
                      <a:r>
                        <a:rPr lang="en">
                          <a:latin typeface="Roboto"/>
                          <a:ea typeface="Roboto"/>
                          <a:cs typeface="Roboto"/>
                          <a:sym typeface="Roboto"/>
                        </a:rPr>
                        <a:t> with a </a:t>
                      </a:r>
                      <a:r>
                        <a:rPr b="1" lang="en">
                          <a:latin typeface="Roboto"/>
                          <a:ea typeface="Roboto"/>
                          <a:cs typeface="Roboto"/>
                          <a:sym typeface="Roboto"/>
                        </a:rPr>
                        <a:t>±0.5 m/s</a:t>
                      </a:r>
                      <a:r>
                        <a:rPr lang="en">
                          <a:latin typeface="Roboto"/>
                          <a:ea typeface="Roboto"/>
                          <a:cs typeface="Roboto"/>
                          <a:sym typeface="Roboto"/>
                        </a:rPr>
                        <a:t> tolerance</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a:ea typeface="Roboto"/>
                          <a:cs typeface="Roboto"/>
                          <a:sym typeface="Roboto"/>
                        </a:rPr>
                        <a:t>CPE #1</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5725">
                <a:tc>
                  <a:txBody>
                    <a:bodyPr/>
                    <a:lstStyle/>
                    <a:p>
                      <a:pPr indent="0" lvl="0" marL="0" rtl="0" algn="l">
                        <a:spcBef>
                          <a:spcPts val="0"/>
                        </a:spcBef>
                        <a:spcAft>
                          <a:spcPts val="0"/>
                        </a:spcAft>
                        <a:buNone/>
                      </a:pPr>
                      <a:r>
                        <a:rPr b="1" lang="en">
                          <a:latin typeface="Roboto"/>
                          <a:ea typeface="Roboto"/>
                          <a:cs typeface="Roboto"/>
                          <a:sym typeface="Roboto"/>
                        </a:rPr>
                        <a:t>BACCHUS</a:t>
                      </a:r>
                      <a:r>
                        <a:rPr lang="en">
                          <a:latin typeface="Roboto"/>
                          <a:ea typeface="Roboto"/>
                          <a:cs typeface="Roboto"/>
                          <a:sym typeface="Roboto"/>
                        </a:rPr>
                        <a:t> must hover at </a:t>
                      </a:r>
                      <a:r>
                        <a:rPr b="1" lang="en">
                          <a:latin typeface="Roboto"/>
                          <a:ea typeface="Roboto"/>
                          <a:cs typeface="Roboto"/>
                          <a:sym typeface="Roboto"/>
                        </a:rPr>
                        <a:t>±0 m/s</a:t>
                      </a:r>
                      <a:r>
                        <a:rPr lang="en">
                          <a:latin typeface="Roboto"/>
                          <a:ea typeface="Roboto"/>
                          <a:cs typeface="Roboto"/>
                          <a:sym typeface="Roboto"/>
                        </a:rPr>
                        <a:t> with a </a:t>
                      </a:r>
                      <a:r>
                        <a:rPr b="1" lang="en">
                          <a:latin typeface="Roboto"/>
                          <a:ea typeface="Roboto"/>
                          <a:cs typeface="Roboto"/>
                          <a:sym typeface="Roboto"/>
                        </a:rPr>
                        <a:t>±0.25 m/s</a:t>
                      </a:r>
                      <a:r>
                        <a:rPr lang="en">
                          <a:latin typeface="Roboto"/>
                          <a:ea typeface="Roboto"/>
                          <a:cs typeface="Roboto"/>
                          <a:sym typeface="Roboto"/>
                        </a:rPr>
                        <a:t> tolerance averaged over 5 minutes</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a:ea typeface="Roboto"/>
                          <a:cs typeface="Roboto"/>
                          <a:sym typeface="Roboto"/>
                        </a:rPr>
                        <a:t>CPE #1</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7250">
                <a:tc>
                  <a:txBody>
                    <a:bodyPr/>
                    <a:lstStyle/>
                    <a:p>
                      <a:pPr indent="0" lvl="0" marL="0" rtl="0" algn="l">
                        <a:spcBef>
                          <a:spcPts val="0"/>
                        </a:spcBef>
                        <a:spcAft>
                          <a:spcPts val="0"/>
                        </a:spcAft>
                        <a:buNone/>
                      </a:pPr>
                      <a:r>
                        <a:rPr b="1" lang="en">
                          <a:latin typeface="Roboto"/>
                          <a:ea typeface="Roboto"/>
                          <a:cs typeface="Roboto"/>
                          <a:sym typeface="Roboto"/>
                        </a:rPr>
                        <a:t>BACCHUS</a:t>
                      </a:r>
                      <a:r>
                        <a:rPr lang="en">
                          <a:latin typeface="Roboto"/>
                          <a:ea typeface="Roboto"/>
                          <a:cs typeface="Roboto"/>
                          <a:sym typeface="Roboto"/>
                        </a:rPr>
                        <a:t> must hover for </a:t>
                      </a:r>
                      <a:r>
                        <a:rPr b="1" lang="en">
                          <a:latin typeface="Roboto"/>
                          <a:ea typeface="Roboto"/>
                          <a:cs typeface="Roboto"/>
                          <a:sym typeface="Roboto"/>
                        </a:rPr>
                        <a:t>6 hours</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a:ea typeface="Roboto"/>
                          <a:cs typeface="Roboto"/>
                          <a:sym typeface="Roboto"/>
                        </a:rPr>
                        <a:t>CPE #1</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1825">
                <a:tc>
                  <a:txBody>
                    <a:bodyPr/>
                    <a:lstStyle/>
                    <a:p>
                      <a:pPr indent="0" lvl="0" marL="0" rtl="0" algn="l">
                        <a:spcBef>
                          <a:spcPts val="0"/>
                        </a:spcBef>
                        <a:spcAft>
                          <a:spcPts val="0"/>
                        </a:spcAft>
                        <a:buNone/>
                      </a:pPr>
                      <a:r>
                        <a:rPr b="1" lang="en">
                          <a:latin typeface="Roboto"/>
                          <a:ea typeface="Roboto"/>
                          <a:cs typeface="Roboto"/>
                          <a:sym typeface="Roboto"/>
                        </a:rPr>
                        <a:t>BACCHUS</a:t>
                      </a:r>
                      <a:r>
                        <a:rPr lang="en">
                          <a:latin typeface="Roboto"/>
                          <a:ea typeface="Roboto"/>
                          <a:cs typeface="Roboto"/>
                          <a:sym typeface="Roboto"/>
                        </a:rPr>
                        <a:t> must weigh less than</a:t>
                      </a:r>
                      <a:r>
                        <a:rPr b="1" lang="en">
                          <a:latin typeface="Roboto"/>
                          <a:ea typeface="Roboto"/>
                          <a:cs typeface="Roboto"/>
                          <a:sym typeface="Roboto"/>
                        </a:rPr>
                        <a:t> 6 lbs</a:t>
                      </a:r>
                      <a:endParaRPr b="1">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a:ea typeface="Roboto"/>
                          <a:cs typeface="Roboto"/>
                          <a:sym typeface="Roboto"/>
                        </a:rPr>
                        <a:t>CPE #2, CPE #3</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1825">
                <a:tc>
                  <a:txBody>
                    <a:bodyPr/>
                    <a:lstStyle/>
                    <a:p>
                      <a:pPr indent="0" lvl="0" marL="0" rtl="0" algn="l">
                        <a:spcBef>
                          <a:spcPts val="0"/>
                        </a:spcBef>
                        <a:spcAft>
                          <a:spcPts val="0"/>
                        </a:spcAft>
                        <a:buNone/>
                      </a:pPr>
                      <a:r>
                        <a:rPr b="1" lang="en">
                          <a:latin typeface="Roboto"/>
                          <a:ea typeface="Roboto"/>
                          <a:cs typeface="Roboto"/>
                          <a:sym typeface="Roboto"/>
                        </a:rPr>
                        <a:t>BACCHUS</a:t>
                      </a:r>
                      <a:r>
                        <a:rPr lang="en">
                          <a:latin typeface="Roboto"/>
                          <a:ea typeface="Roboto"/>
                          <a:cs typeface="Roboto"/>
                          <a:sym typeface="Roboto"/>
                        </a:rPr>
                        <a:t> must break off of the balloon when a </a:t>
                      </a:r>
                      <a:r>
                        <a:rPr b="1" lang="en">
                          <a:latin typeface="Roboto"/>
                          <a:ea typeface="Roboto"/>
                          <a:cs typeface="Roboto"/>
                          <a:sym typeface="Roboto"/>
                        </a:rPr>
                        <a:t>50 lbf or greater</a:t>
                      </a:r>
                      <a:r>
                        <a:rPr lang="en">
                          <a:latin typeface="Roboto"/>
                          <a:ea typeface="Roboto"/>
                          <a:cs typeface="Roboto"/>
                          <a:sym typeface="Roboto"/>
                        </a:rPr>
                        <a:t> force is applied</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Roboto"/>
                          <a:ea typeface="Roboto"/>
                          <a:cs typeface="Roboto"/>
                          <a:sym typeface="Roboto"/>
                        </a:rPr>
                        <a:t>CPE #3, CPE #4</a:t>
                      </a:r>
                      <a:endParaRPr>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3"/>
          <p:cNvSpPr txBox="1"/>
          <p:nvPr>
            <p:ph type="title"/>
          </p:nvPr>
        </p:nvSpPr>
        <p:spPr>
          <a:xfrm>
            <a:off x="311725" y="500925"/>
            <a:ext cx="3706500" cy="25089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3600"/>
              <a:t>Agenda</a:t>
            </a:r>
            <a:endParaRPr sz="3600"/>
          </a:p>
        </p:txBody>
      </p:sp>
      <p:sp>
        <p:nvSpPr>
          <p:cNvPr id="83" name="Google Shape;83;p3"/>
          <p:cNvSpPr txBox="1"/>
          <p:nvPr>
            <p:ph idx="1" type="body"/>
          </p:nvPr>
        </p:nvSpPr>
        <p:spPr>
          <a:xfrm>
            <a:off x="4462125" y="500925"/>
            <a:ext cx="4592700" cy="409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1200"/>
              </a:spcBef>
              <a:spcAft>
                <a:spcPts val="0"/>
              </a:spcAft>
              <a:buSzPts val="1300"/>
              <a:buNone/>
            </a:pPr>
            <a:r>
              <a:rPr b="1" lang="en" sz="1900">
                <a:solidFill>
                  <a:schemeClr val="dk1"/>
                </a:solidFill>
              </a:rPr>
              <a:t>Project Overview </a:t>
            </a:r>
            <a:r>
              <a:rPr b="1" i="1" lang="en" sz="1000">
                <a:solidFill>
                  <a:srgbClr val="6FC375"/>
                </a:solidFill>
              </a:rPr>
              <a:t>Libby Moore</a:t>
            </a:r>
            <a:endParaRPr b="1" i="1" sz="1000">
              <a:solidFill>
                <a:srgbClr val="6FC375"/>
              </a:solidFill>
            </a:endParaRPr>
          </a:p>
          <a:p>
            <a:pPr indent="0" lvl="0" marL="0" rtl="0" algn="l">
              <a:lnSpc>
                <a:spcPct val="100000"/>
              </a:lnSpc>
              <a:spcBef>
                <a:spcPts val="1200"/>
              </a:spcBef>
              <a:spcAft>
                <a:spcPts val="0"/>
              </a:spcAft>
              <a:buSzPts val="1300"/>
              <a:buNone/>
            </a:pPr>
            <a:r>
              <a:rPr b="1" lang="en" sz="1900">
                <a:solidFill>
                  <a:schemeClr val="dk1"/>
                </a:solidFill>
              </a:rPr>
              <a:t>Design Solution </a:t>
            </a:r>
            <a:r>
              <a:rPr b="1" i="1" lang="en" sz="1000">
                <a:solidFill>
                  <a:srgbClr val="6FC375"/>
                </a:solidFill>
              </a:rPr>
              <a:t>Libby Moore, </a:t>
            </a:r>
            <a:r>
              <a:rPr b="1" i="1" lang="en" sz="1000">
                <a:solidFill>
                  <a:srgbClr val="6FC375"/>
                </a:solidFill>
              </a:rPr>
              <a:t>Thyme Zuschlag, William Gravel</a:t>
            </a:r>
            <a:endParaRPr b="1" i="1" sz="1000">
              <a:solidFill>
                <a:srgbClr val="6FC375"/>
              </a:solidFill>
            </a:endParaRPr>
          </a:p>
          <a:p>
            <a:pPr indent="0" lvl="0" marL="0" rtl="0" algn="l">
              <a:lnSpc>
                <a:spcPct val="100000"/>
              </a:lnSpc>
              <a:spcBef>
                <a:spcPts val="1200"/>
              </a:spcBef>
              <a:spcAft>
                <a:spcPts val="0"/>
              </a:spcAft>
              <a:buSzPts val="1300"/>
              <a:buNone/>
            </a:pPr>
            <a:r>
              <a:rPr b="1" lang="en" sz="1900">
                <a:solidFill>
                  <a:schemeClr val="dk1"/>
                </a:solidFill>
              </a:rPr>
              <a:t>Critical Project Elements </a:t>
            </a:r>
            <a:r>
              <a:rPr b="1" i="1" lang="en" sz="1000">
                <a:solidFill>
                  <a:srgbClr val="6FC375"/>
                </a:solidFill>
              </a:rPr>
              <a:t>Libby Moore</a:t>
            </a:r>
            <a:endParaRPr b="1" i="1" sz="1000">
              <a:solidFill>
                <a:srgbClr val="6FC375"/>
              </a:solidFill>
            </a:endParaRPr>
          </a:p>
          <a:p>
            <a:pPr indent="0" lvl="0" marL="0" rtl="0" algn="l">
              <a:lnSpc>
                <a:spcPct val="100000"/>
              </a:lnSpc>
              <a:spcBef>
                <a:spcPts val="1200"/>
              </a:spcBef>
              <a:spcAft>
                <a:spcPts val="0"/>
              </a:spcAft>
              <a:buSzPts val="1300"/>
              <a:buNone/>
            </a:pPr>
            <a:r>
              <a:rPr b="1" lang="en" sz="1900">
                <a:solidFill>
                  <a:schemeClr val="dk1"/>
                </a:solidFill>
              </a:rPr>
              <a:t>Design Requirement </a:t>
            </a:r>
            <a:r>
              <a:rPr b="1" i="1" lang="en" sz="1000">
                <a:solidFill>
                  <a:srgbClr val="6FC375"/>
                </a:solidFill>
              </a:rPr>
              <a:t>Derrick Choi &amp; Thyme Zuschlag</a:t>
            </a:r>
            <a:endParaRPr b="1" i="1" sz="1000">
              <a:solidFill>
                <a:srgbClr val="6FC375"/>
              </a:solidFill>
            </a:endParaRPr>
          </a:p>
          <a:p>
            <a:pPr indent="0" lvl="0" marL="0" rtl="0" algn="l">
              <a:lnSpc>
                <a:spcPct val="100000"/>
              </a:lnSpc>
              <a:spcBef>
                <a:spcPts val="1200"/>
              </a:spcBef>
              <a:spcAft>
                <a:spcPts val="0"/>
              </a:spcAft>
              <a:buSzPts val="1300"/>
              <a:buNone/>
            </a:pPr>
            <a:r>
              <a:rPr b="1" lang="en" sz="1900">
                <a:solidFill>
                  <a:schemeClr val="dk1"/>
                </a:solidFill>
              </a:rPr>
              <a:t>Project Risks </a:t>
            </a:r>
            <a:r>
              <a:rPr b="1" i="1" lang="en" sz="1000">
                <a:solidFill>
                  <a:srgbClr val="6FC375"/>
                </a:solidFill>
              </a:rPr>
              <a:t>Libby Moore</a:t>
            </a:r>
            <a:endParaRPr b="1" i="1" sz="1000">
              <a:solidFill>
                <a:srgbClr val="6FC375"/>
              </a:solidFill>
            </a:endParaRPr>
          </a:p>
          <a:p>
            <a:pPr indent="0" lvl="0" marL="0" rtl="0" algn="l">
              <a:lnSpc>
                <a:spcPct val="100000"/>
              </a:lnSpc>
              <a:spcBef>
                <a:spcPts val="1200"/>
              </a:spcBef>
              <a:spcAft>
                <a:spcPts val="0"/>
              </a:spcAft>
              <a:buSzPts val="1300"/>
              <a:buNone/>
            </a:pPr>
            <a:r>
              <a:rPr b="1" lang="en" sz="1900">
                <a:solidFill>
                  <a:schemeClr val="dk1"/>
                </a:solidFill>
              </a:rPr>
              <a:t>Verification and Validation </a:t>
            </a:r>
            <a:r>
              <a:rPr b="1" i="1" lang="en" sz="1000">
                <a:solidFill>
                  <a:srgbClr val="6FC375"/>
                </a:solidFill>
              </a:rPr>
              <a:t>Kailey Rex</a:t>
            </a:r>
            <a:endParaRPr b="1" i="1" sz="1000">
              <a:solidFill>
                <a:srgbClr val="6FC375"/>
              </a:solidFill>
            </a:endParaRPr>
          </a:p>
          <a:p>
            <a:pPr indent="0" lvl="0" marL="0" rtl="0" algn="l">
              <a:lnSpc>
                <a:spcPct val="100000"/>
              </a:lnSpc>
              <a:spcBef>
                <a:spcPts val="1200"/>
              </a:spcBef>
              <a:spcAft>
                <a:spcPts val="1200"/>
              </a:spcAft>
              <a:buSzPts val="1300"/>
              <a:buNone/>
            </a:pPr>
            <a:r>
              <a:rPr b="1" lang="en" sz="1900">
                <a:solidFill>
                  <a:schemeClr val="dk1"/>
                </a:solidFill>
              </a:rPr>
              <a:t>Project Planning </a:t>
            </a:r>
            <a:r>
              <a:rPr b="1" i="1" lang="en" sz="1000">
                <a:solidFill>
                  <a:srgbClr val="6FC375"/>
                </a:solidFill>
              </a:rPr>
              <a:t>David Shaw &amp; Ben Chupik</a:t>
            </a:r>
            <a:endParaRPr b="1" i="1" sz="1000">
              <a:solidFill>
                <a:srgbClr val="6FC375"/>
              </a:solidFill>
            </a:endParaRPr>
          </a:p>
        </p:txBody>
      </p:sp>
      <p:sp>
        <p:nvSpPr>
          <p:cNvPr id="84" name="Google Shape;84;p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104605546e0_0_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Balloon Dynamical Model</a:t>
            </a:r>
            <a:endParaRPr/>
          </a:p>
        </p:txBody>
      </p:sp>
      <p:sp>
        <p:nvSpPr>
          <p:cNvPr id="418" name="Google Shape;418;g104605546e0_0_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pSp>
        <p:nvGrpSpPr>
          <p:cNvPr id="419" name="Google Shape;419;g104605546e0_0_5"/>
          <p:cNvGrpSpPr/>
          <p:nvPr/>
        </p:nvGrpSpPr>
        <p:grpSpPr>
          <a:xfrm>
            <a:off x="6317429" y="962679"/>
            <a:ext cx="1519095" cy="3990026"/>
            <a:chOff x="1105955" y="1081050"/>
            <a:chExt cx="568375" cy="2479663"/>
          </a:xfrm>
        </p:grpSpPr>
        <p:grpSp>
          <p:nvGrpSpPr>
            <p:cNvPr id="420" name="Google Shape;420;g104605546e0_0_5"/>
            <p:cNvGrpSpPr/>
            <p:nvPr/>
          </p:nvGrpSpPr>
          <p:grpSpPr>
            <a:xfrm>
              <a:off x="1105955" y="1994170"/>
              <a:ext cx="568375" cy="902961"/>
              <a:chOff x="2706750" y="1205313"/>
              <a:chExt cx="973244" cy="2022762"/>
            </a:xfrm>
          </p:grpSpPr>
          <p:sp>
            <p:nvSpPr>
              <p:cNvPr id="421" name="Google Shape;421;g104605546e0_0_5"/>
              <p:cNvSpPr/>
              <p:nvPr/>
            </p:nvSpPr>
            <p:spPr>
              <a:xfrm>
                <a:off x="2886625" y="2625975"/>
                <a:ext cx="613500" cy="602100"/>
              </a:xfrm>
              <a:prstGeom prst="cube">
                <a:avLst>
                  <a:gd fmla="val 25000" name="adj"/>
                </a:avLst>
              </a:prstGeom>
              <a:solidFill>
                <a:srgbClr val="43434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2" name="Google Shape;422;g104605546e0_0_5"/>
              <p:cNvPicPr preferRelativeResize="0"/>
              <p:nvPr/>
            </p:nvPicPr>
            <p:blipFill rotWithShape="1">
              <a:blip r:embed="rId3">
                <a:alphaModFix/>
              </a:blip>
              <a:srcRect b="22088" l="0" r="0" t="0"/>
              <a:stretch/>
            </p:blipFill>
            <p:spPr>
              <a:xfrm>
                <a:off x="2706750" y="1205313"/>
                <a:ext cx="973244" cy="1486568"/>
              </a:xfrm>
              <a:prstGeom prst="rect">
                <a:avLst/>
              </a:prstGeom>
              <a:noFill/>
              <a:ln>
                <a:noFill/>
              </a:ln>
            </p:spPr>
          </p:pic>
        </p:grpSp>
        <p:cxnSp>
          <p:nvCxnSpPr>
            <p:cNvPr id="423" name="Google Shape;423;g104605546e0_0_5"/>
            <p:cNvCxnSpPr/>
            <p:nvPr/>
          </p:nvCxnSpPr>
          <p:spPr>
            <a:xfrm rot="10800000">
              <a:off x="1441925" y="1081050"/>
              <a:ext cx="1800" cy="937500"/>
            </a:xfrm>
            <a:prstGeom prst="straightConnector1">
              <a:avLst/>
            </a:prstGeom>
            <a:noFill/>
            <a:ln cap="flat" cmpd="sng" w="19050">
              <a:solidFill>
                <a:srgbClr val="3C78D8"/>
              </a:solidFill>
              <a:prstDash val="solid"/>
              <a:round/>
              <a:headEnd len="med" w="med" type="none"/>
              <a:tailEnd len="med" w="med" type="triangle"/>
            </a:ln>
          </p:spPr>
        </p:cxnSp>
        <p:cxnSp>
          <p:nvCxnSpPr>
            <p:cNvPr id="424" name="Google Shape;424;g104605546e0_0_5"/>
            <p:cNvCxnSpPr/>
            <p:nvPr/>
          </p:nvCxnSpPr>
          <p:spPr>
            <a:xfrm>
              <a:off x="1386682" y="2897113"/>
              <a:ext cx="6900" cy="663600"/>
            </a:xfrm>
            <a:prstGeom prst="straightConnector1">
              <a:avLst/>
            </a:prstGeom>
            <a:noFill/>
            <a:ln cap="flat" cmpd="sng" w="19050">
              <a:solidFill>
                <a:srgbClr val="3C78D8"/>
              </a:solidFill>
              <a:prstDash val="solid"/>
              <a:round/>
              <a:headEnd len="med" w="med" type="none"/>
              <a:tailEnd len="med" w="med" type="triangle"/>
            </a:ln>
          </p:spPr>
        </p:cxnSp>
        <p:cxnSp>
          <p:nvCxnSpPr>
            <p:cNvPr id="425" name="Google Shape;425;g104605546e0_0_5"/>
            <p:cNvCxnSpPr/>
            <p:nvPr/>
          </p:nvCxnSpPr>
          <p:spPr>
            <a:xfrm>
              <a:off x="1345997" y="1616256"/>
              <a:ext cx="0" cy="402300"/>
            </a:xfrm>
            <a:prstGeom prst="straightConnector1">
              <a:avLst/>
            </a:prstGeom>
            <a:noFill/>
            <a:ln cap="flat" cmpd="sng" w="19050">
              <a:solidFill>
                <a:srgbClr val="3C78D8"/>
              </a:solidFill>
              <a:prstDash val="solid"/>
              <a:round/>
              <a:headEnd len="med" w="med" type="none"/>
              <a:tailEnd len="med" w="med" type="triangle"/>
            </a:ln>
          </p:spPr>
        </p:cxnSp>
      </p:grpSp>
      <p:grpSp>
        <p:nvGrpSpPr>
          <p:cNvPr id="426" name="Google Shape;426;g104605546e0_0_5"/>
          <p:cNvGrpSpPr/>
          <p:nvPr/>
        </p:nvGrpSpPr>
        <p:grpSpPr>
          <a:xfrm>
            <a:off x="7018029" y="3046755"/>
            <a:ext cx="168108" cy="149088"/>
            <a:chOff x="1156650" y="3115125"/>
            <a:chExt cx="257400" cy="218700"/>
          </a:xfrm>
        </p:grpSpPr>
        <p:sp>
          <p:nvSpPr>
            <p:cNvPr id="427" name="Google Shape;427;g104605546e0_0_5"/>
            <p:cNvSpPr/>
            <p:nvPr/>
          </p:nvSpPr>
          <p:spPr>
            <a:xfrm>
              <a:off x="1163100" y="3115125"/>
              <a:ext cx="244200" cy="218700"/>
            </a:xfrm>
            <a:prstGeom prst="ellipse">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104605546e0_0_5"/>
            <p:cNvSpPr/>
            <p:nvPr/>
          </p:nvSpPr>
          <p:spPr>
            <a:xfrm>
              <a:off x="1156650" y="3115125"/>
              <a:ext cx="128700" cy="10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104605546e0_0_5"/>
            <p:cNvSpPr/>
            <p:nvPr/>
          </p:nvSpPr>
          <p:spPr>
            <a:xfrm>
              <a:off x="1285350" y="3224325"/>
              <a:ext cx="128700" cy="109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104605546e0_0_5"/>
            <p:cNvSpPr/>
            <p:nvPr/>
          </p:nvSpPr>
          <p:spPr>
            <a:xfrm>
              <a:off x="1163100" y="3115125"/>
              <a:ext cx="244200" cy="218700"/>
            </a:xfrm>
            <a:prstGeom prst="ellipse">
              <a:avLst/>
            </a:prstGeom>
            <a:solidFill>
              <a:srgbClr val="000000">
                <a:alpha val="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31" name="Google Shape;431;g104605546e0_0_5"/>
          <p:cNvCxnSpPr>
            <a:stCxn id="430" idx="2"/>
          </p:cNvCxnSpPr>
          <p:nvPr/>
        </p:nvCxnSpPr>
        <p:spPr>
          <a:xfrm rot="10800000">
            <a:off x="6394341" y="3105999"/>
            <a:ext cx="627900" cy="15300"/>
          </a:xfrm>
          <a:prstGeom prst="straightConnector1">
            <a:avLst/>
          </a:prstGeom>
          <a:noFill/>
          <a:ln cap="flat" cmpd="sng" w="9525">
            <a:solidFill>
              <a:srgbClr val="CC0000"/>
            </a:solidFill>
            <a:prstDash val="solid"/>
            <a:round/>
            <a:headEnd len="med" w="med" type="none"/>
            <a:tailEnd len="med" w="med" type="triangle"/>
          </a:ln>
        </p:spPr>
      </p:cxnSp>
      <p:cxnSp>
        <p:nvCxnSpPr>
          <p:cNvPr id="432" name="Google Shape;432;g104605546e0_0_5"/>
          <p:cNvCxnSpPr>
            <a:stCxn id="430" idx="4"/>
          </p:cNvCxnSpPr>
          <p:nvPr/>
        </p:nvCxnSpPr>
        <p:spPr>
          <a:xfrm>
            <a:off x="7101985" y="3195843"/>
            <a:ext cx="12600" cy="478500"/>
          </a:xfrm>
          <a:prstGeom prst="straightConnector1">
            <a:avLst/>
          </a:prstGeom>
          <a:noFill/>
          <a:ln cap="flat" cmpd="sng" w="9525">
            <a:solidFill>
              <a:srgbClr val="CC0000"/>
            </a:solidFill>
            <a:prstDash val="solid"/>
            <a:round/>
            <a:headEnd len="med" w="med" type="none"/>
            <a:tailEnd len="med" w="med" type="triangle"/>
          </a:ln>
        </p:spPr>
      </p:cxnSp>
      <p:pic>
        <p:nvPicPr>
          <p:cNvPr id="433" name="Google Shape;433;g104605546e0_0_5"/>
          <p:cNvPicPr preferRelativeResize="0"/>
          <p:nvPr/>
        </p:nvPicPr>
        <p:blipFill>
          <a:blip r:embed="rId4">
            <a:alphaModFix/>
          </a:blip>
          <a:stretch>
            <a:fillRect/>
          </a:stretch>
        </p:blipFill>
        <p:spPr>
          <a:xfrm>
            <a:off x="706038" y="1050975"/>
            <a:ext cx="4057650" cy="771525"/>
          </a:xfrm>
          <a:prstGeom prst="rect">
            <a:avLst/>
          </a:prstGeom>
          <a:noFill/>
          <a:ln>
            <a:noFill/>
          </a:ln>
        </p:spPr>
      </p:pic>
      <p:cxnSp>
        <p:nvCxnSpPr>
          <p:cNvPr id="434" name="Google Shape;434;g104605546e0_0_5"/>
          <p:cNvCxnSpPr/>
          <p:nvPr/>
        </p:nvCxnSpPr>
        <p:spPr>
          <a:xfrm rot="10800000">
            <a:off x="7217785" y="3899483"/>
            <a:ext cx="0" cy="767700"/>
          </a:xfrm>
          <a:prstGeom prst="straightConnector1">
            <a:avLst/>
          </a:prstGeom>
          <a:noFill/>
          <a:ln cap="flat" cmpd="sng" w="19050">
            <a:solidFill>
              <a:srgbClr val="3C78D8"/>
            </a:solidFill>
            <a:prstDash val="solid"/>
            <a:round/>
            <a:headEnd len="med" w="med" type="none"/>
            <a:tailEnd len="med" w="med" type="triangle"/>
          </a:ln>
        </p:spPr>
      </p:cxnSp>
      <p:pic>
        <p:nvPicPr>
          <p:cNvPr id="435" name="Google Shape;435;g104605546e0_0_5"/>
          <p:cNvPicPr preferRelativeResize="0"/>
          <p:nvPr/>
        </p:nvPicPr>
        <p:blipFill>
          <a:blip r:embed="rId5">
            <a:alphaModFix/>
          </a:blip>
          <a:stretch>
            <a:fillRect/>
          </a:stretch>
        </p:blipFill>
        <p:spPr>
          <a:xfrm>
            <a:off x="7217800" y="4276491"/>
            <a:ext cx="304035" cy="296124"/>
          </a:xfrm>
          <a:prstGeom prst="rect">
            <a:avLst/>
          </a:prstGeom>
          <a:noFill/>
          <a:ln>
            <a:noFill/>
          </a:ln>
        </p:spPr>
      </p:pic>
      <p:pic>
        <p:nvPicPr>
          <p:cNvPr id="436" name="Google Shape;436;g104605546e0_0_5"/>
          <p:cNvPicPr preferRelativeResize="0"/>
          <p:nvPr/>
        </p:nvPicPr>
        <p:blipFill>
          <a:blip r:embed="rId6">
            <a:alphaModFix/>
          </a:blip>
          <a:stretch>
            <a:fillRect/>
          </a:stretch>
        </p:blipFill>
        <p:spPr>
          <a:xfrm>
            <a:off x="6709210" y="4438003"/>
            <a:ext cx="349447" cy="365319"/>
          </a:xfrm>
          <a:prstGeom prst="rect">
            <a:avLst/>
          </a:prstGeom>
          <a:noFill/>
          <a:ln>
            <a:noFill/>
          </a:ln>
        </p:spPr>
      </p:pic>
      <p:pic>
        <p:nvPicPr>
          <p:cNvPr id="437" name="Google Shape;437;g104605546e0_0_5"/>
          <p:cNvPicPr preferRelativeResize="0"/>
          <p:nvPr/>
        </p:nvPicPr>
        <p:blipFill>
          <a:blip r:embed="rId7">
            <a:alphaModFix/>
          </a:blip>
          <a:stretch>
            <a:fillRect/>
          </a:stretch>
        </p:blipFill>
        <p:spPr>
          <a:xfrm>
            <a:off x="6533644" y="1762103"/>
            <a:ext cx="349447" cy="289965"/>
          </a:xfrm>
          <a:prstGeom prst="rect">
            <a:avLst/>
          </a:prstGeom>
          <a:noFill/>
          <a:ln>
            <a:noFill/>
          </a:ln>
        </p:spPr>
      </p:pic>
      <p:pic>
        <p:nvPicPr>
          <p:cNvPr id="438" name="Google Shape;438;g104605546e0_0_5"/>
          <p:cNvPicPr preferRelativeResize="0"/>
          <p:nvPr/>
        </p:nvPicPr>
        <p:blipFill>
          <a:blip r:embed="rId8">
            <a:alphaModFix/>
          </a:blip>
          <a:stretch>
            <a:fillRect/>
          </a:stretch>
        </p:blipFill>
        <p:spPr>
          <a:xfrm>
            <a:off x="7172419" y="1452167"/>
            <a:ext cx="349416" cy="309936"/>
          </a:xfrm>
          <a:prstGeom prst="rect">
            <a:avLst/>
          </a:prstGeom>
          <a:noFill/>
          <a:ln>
            <a:noFill/>
          </a:ln>
        </p:spPr>
      </p:pic>
      <p:pic>
        <p:nvPicPr>
          <p:cNvPr id="439" name="Google Shape;439;g104605546e0_0_5"/>
          <p:cNvPicPr preferRelativeResize="0"/>
          <p:nvPr/>
        </p:nvPicPr>
        <p:blipFill>
          <a:blip r:embed="rId9">
            <a:alphaModFix/>
          </a:blip>
          <a:stretch>
            <a:fillRect/>
          </a:stretch>
        </p:blipFill>
        <p:spPr>
          <a:xfrm>
            <a:off x="6112125" y="2966374"/>
            <a:ext cx="349416" cy="309936"/>
          </a:xfrm>
          <a:prstGeom prst="rect">
            <a:avLst/>
          </a:prstGeom>
          <a:noFill/>
          <a:ln>
            <a:noFill/>
          </a:ln>
        </p:spPr>
      </p:pic>
      <p:pic>
        <p:nvPicPr>
          <p:cNvPr id="440" name="Google Shape;440;g104605546e0_0_5"/>
          <p:cNvPicPr preferRelativeResize="0"/>
          <p:nvPr/>
        </p:nvPicPr>
        <p:blipFill>
          <a:blip r:embed="rId10">
            <a:alphaModFix/>
          </a:blip>
          <a:stretch>
            <a:fillRect/>
          </a:stretch>
        </p:blipFill>
        <p:spPr>
          <a:xfrm>
            <a:off x="7043092" y="3167443"/>
            <a:ext cx="349416" cy="326539"/>
          </a:xfrm>
          <a:prstGeom prst="rect">
            <a:avLst/>
          </a:prstGeom>
          <a:noFill/>
          <a:ln>
            <a:noFill/>
          </a:ln>
        </p:spPr>
      </p:pic>
      <p:sp>
        <p:nvSpPr>
          <p:cNvPr id="441" name="Google Shape;441;g104605546e0_0_5"/>
          <p:cNvSpPr/>
          <p:nvPr/>
        </p:nvSpPr>
        <p:spPr>
          <a:xfrm>
            <a:off x="705975" y="2552775"/>
            <a:ext cx="4057800" cy="23514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u="sng">
                <a:latin typeface="Roboto"/>
                <a:ea typeface="Roboto"/>
                <a:cs typeface="Roboto"/>
                <a:sym typeface="Roboto"/>
              </a:rPr>
              <a:t>Model Assumptions</a:t>
            </a:r>
            <a:r>
              <a:rPr b="1" lang="en">
                <a:latin typeface="Roboto"/>
                <a:ea typeface="Roboto"/>
                <a:cs typeface="Roboto"/>
                <a:sym typeface="Roboto"/>
              </a:rPr>
              <a:t>:</a:t>
            </a:r>
            <a:endParaRPr b="1">
              <a:latin typeface="Roboto"/>
              <a:ea typeface="Roboto"/>
              <a:cs typeface="Roboto"/>
              <a:sym typeface="Roboto"/>
            </a:endParaRPr>
          </a:p>
          <a:p>
            <a:pPr indent="0" lvl="0" marL="0" rtl="0" algn="ctr">
              <a:lnSpc>
                <a:spcPct val="7000"/>
              </a:lnSpc>
              <a:spcBef>
                <a:spcPts val="0"/>
              </a:spcBef>
              <a:spcAft>
                <a:spcPts val="0"/>
              </a:spcAft>
              <a:buNone/>
            </a:pPr>
            <a:r>
              <a:t/>
            </a:r>
            <a:endParaRPr b="1">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Standard Atmosphere</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Ideal Gas Relations</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R</a:t>
            </a:r>
            <a:r>
              <a:rPr baseline="-25000" lang="en">
                <a:latin typeface="Roboto"/>
                <a:ea typeface="Roboto"/>
                <a:cs typeface="Roboto"/>
                <a:sym typeface="Roboto"/>
              </a:rPr>
              <a:t>He</a:t>
            </a:r>
            <a:r>
              <a:rPr lang="en">
                <a:latin typeface="Roboto"/>
                <a:ea typeface="Roboto"/>
                <a:cs typeface="Roboto"/>
                <a:sym typeface="Roboto"/>
              </a:rPr>
              <a:t> = constant</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Spherical balloon</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Drag Coefficient = 0.3</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Continuous change in mass</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Drag incorporates random uniform wind</a:t>
            </a:r>
            <a:endParaRPr>
              <a:latin typeface="Roboto"/>
              <a:ea typeface="Roboto"/>
              <a:cs typeface="Roboto"/>
              <a:sym typeface="Roboto"/>
            </a:endParaRPr>
          </a:p>
        </p:txBody>
      </p:sp>
      <p:pic>
        <p:nvPicPr>
          <p:cNvPr id="442" name="Google Shape;442;g104605546e0_0_5"/>
          <p:cNvPicPr preferRelativeResize="0"/>
          <p:nvPr/>
        </p:nvPicPr>
        <p:blipFill>
          <a:blip r:embed="rId11">
            <a:alphaModFix/>
          </a:blip>
          <a:stretch>
            <a:fillRect/>
          </a:stretch>
        </p:blipFill>
        <p:spPr>
          <a:xfrm>
            <a:off x="760338" y="1822488"/>
            <a:ext cx="4333875" cy="581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104b27e4cc4_8_7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Balloon Model Updates</a:t>
            </a:r>
            <a:endParaRPr/>
          </a:p>
        </p:txBody>
      </p:sp>
      <p:sp>
        <p:nvSpPr>
          <p:cNvPr id="448" name="Google Shape;448;g104b27e4cc4_8_7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49" name="Google Shape;449;g104b27e4cc4_8_73"/>
          <p:cNvSpPr/>
          <p:nvPr/>
        </p:nvSpPr>
        <p:spPr>
          <a:xfrm>
            <a:off x="311700" y="1513013"/>
            <a:ext cx="4057800" cy="30087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u="sng">
                <a:latin typeface="Roboto"/>
                <a:ea typeface="Roboto"/>
                <a:cs typeface="Roboto"/>
                <a:sym typeface="Roboto"/>
              </a:rPr>
              <a:t>Model Updates</a:t>
            </a:r>
            <a:r>
              <a:rPr b="1" lang="en">
                <a:latin typeface="Roboto"/>
                <a:ea typeface="Roboto"/>
                <a:cs typeface="Roboto"/>
                <a:sym typeface="Roboto"/>
              </a:rPr>
              <a:t>:</a:t>
            </a:r>
            <a:endParaRPr b="1">
              <a:latin typeface="Roboto"/>
              <a:ea typeface="Roboto"/>
              <a:cs typeface="Roboto"/>
              <a:sym typeface="Roboto"/>
            </a:endParaRPr>
          </a:p>
          <a:p>
            <a:pPr indent="0" lvl="0" marL="0" rtl="0" algn="ctr">
              <a:lnSpc>
                <a:spcPct val="7000"/>
              </a:lnSpc>
              <a:spcBef>
                <a:spcPts val="0"/>
              </a:spcBef>
              <a:spcAft>
                <a:spcPts val="0"/>
              </a:spcAft>
              <a:buNone/>
            </a:pPr>
            <a:r>
              <a:t/>
            </a:r>
            <a:endParaRPr b="1">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Switched from ISA to COESA atmospheric model</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Incorporated feedback control</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Calculated balloon film temperature change due to solar radiative heat, reflected heat and convective heat</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Added pressure differential between internal and ambient due to tension</a:t>
            </a:r>
            <a:endParaRPr>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a:latin typeface="Roboto"/>
                <a:ea typeface="Roboto"/>
                <a:cs typeface="Roboto"/>
                <a:sym typeface="Roboto"/>
              </a:rPr>
              <a:t>Added random uniform wind vector</a:t>
            </a:r>
            <a:endParaRPr>
              <a:latin typeface="Roboto"/>
              <a:ea typeface="Roboto"/>
              <a:cs typeface="Roboto"/>
              <a:sym typeface="Roboto"/>
            </a:endParaRPr>
          </a:p>
        </p:txBody>
      </p:sp>
      <p:pic>
        <p:nvPicPr>
          <p:cNvPr id="450" name="Google Shape;450;g104b27e4cc4_8_73"/>
          <p:cNvPicPr preferRelativeResize="0"/>
          <p:nvPr/>
        </p:nvPicPr>
        <p:blipFill>
          <a:blip r:embed="rId3">
            <a:alphaModFix/>
          </a:blip>
          <a:stretch>
            <a:fillRect/>
          </a:stretch>
        </p:blipFill>
        <p:spPr>
          <a:xfrm>
            <a:off x="5019300" y="3889528"/>
            <a:ext cx="3813001" cy="704772"/>
          </a:xfrm>
          <a:prstGeom prst="rect">
            <a:avLst/>
          </a:prstGeom>
          <a:noFill/>
          <a:ln>
            <a:noFill/>
          </a:ln>
        </p:spPr>
      </p:pic>
      <p:pic>
        <p:nvPicPr>
          <p:cNvPr id="451" name="Google Shape;451;g104b27e4cc4_8_73"/>
          <p:cNvPicPr preferRelativeResize="0"/>
          <p:nvPr/>
        </p:nvPicPr>
        <p:blipFill>
          <a:blip r:embed="rId4">
            <a:alphaModFix/>
          </a:blip>
          <a:stretch>
            <a:fillRect/>
          </a:stretch>
        </p:blipFill>
        <p:spPr>
          <a:xfrm>
            <a:off x="5019288" y="1698763"/>
            <a:ext cx="1907765" cy="459975"/>
          </a:xfrm>
          <a:prstGeom prst="rect">
            <a:avLst/>
          </a:prstGeom>
          <a:noFill/>
          <a:ln>
            <a:noFill/>
          </a:ln>
        </p:spPr>
      </p:pic>
      <p:pic>
        <p:nvPicPr>
          <p:cNvPr id="452" name="Google Shape;452;g104b27e4cc4_8_73"/>
          <p:cNvPicPr preferRelativeResize="0"/>
          <p:nvPr/>
        </p:nvPicPr>
        <p:blipFill>
          <a:blip r:embed="rId5">
            <a:alphaModFix/>
          </a:blip>
          <a:stretch>
            <a:fillRect/>
          </a:stretch>
        </p:blipFill>
        <p:spPr>
          <a:xfrm>
            <a:off x="5019300" y="2724650"/>
            <a:ext cx="1093350" cy="585416"/>
          </a:xfrm>
          <a:prstGeom prst="rect">
            <a:avLst/>
          </a:prstGeom>
          <a:noFill/>
          <a:ln>
            <a:noFill/>
          </a:ln>
        </p:spPr>
      </p:pic>
      <p:sp>
        <p:nvSpPr>
          <p:cNvPr id="453" name="Google Shape;453;g104b27e4cc4_8_73"/>
          <p:cNvSpPr txBox="1"/>
          <p:nvPr/>
        </p:nvSpPr>
        <p:spPr>
          <a:xfrm>
            <a:off x="4944950" y="3399688"/>
            <a:ext cx="334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Balloon Skin Temperature Differential:</a:t>
            </a:r>
            <a:endParaRPr>
              <a:latin typeface="Roboto"/>
              <a:ea typeface="Roboto"/>
              <a:cs typeface="Roboto"/>
              <a:sym typeface="Roboto"/>
            </a:endParaRPr>
          </a:p>
        </p:txBody>
      </p:sp>
      <p:sp>
        <p:nvSpPr>
          <p:cNvPr id="454" name="Google Shape;454;g104b27e4cc4_8_73"/>
          <p:cNvSpPr txBox="1"/>
          <p:nvPr/>
        </p:nvSpPr>
        <p:spPr>
          <a:xfrm>
            <a:off x="4944950" y="1222500"/>
            <a:ext cx="291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Balloon Hoop Stress:</a:t>
            </a:r>
            <a:endParaRPr>
              <a:latin typeface="Roboto"/>
              <a:ea typeface="Roboto"/>
              <a:cs typeface="Roboto"/>
              <a:sym typeface="Roboto"/>
            </a:endParaRPr>
          </a:p>
        </p:txBody>
      </p:sp>
      <p:sp>
        <p:nvSpPr>
          <p:cNvPr id="455" name="Google Shape;455;g104b27e4cc4_8_73"/>
          <p:cNvSpPr txBox="1"/>
          <p:nvPr/>
        </p:nvSpPr>
        <p:spPr>
          <a:xfrm>
            <a:off x="4944950" y="2234825"/>
            <a:ext cx="381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Young-Laplace Pressure Differential:</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g10164acfb38_0_319"/>
          <p:cNvPicPr preferRelativeResize="0"/>
          <p:nvPr/>
        </p:nvPicPr>
        <p:blipFill rotWithShape="1">
          <a:blip r:embed="rId3">
            <a:alphaModFix/>
          </a:blip>
          <a:srcRect b="0" l="0" r="0" t="0"/>
          <a:stretch/>
        </p:blipFill>
        <p:spPr>
          <a:xfrm>
            <a:off x="3098450" y="951150"/>
            <a:ext cx="5998898" cy="4192350"/>
          </a:xfrm>
          <a:prstGeom prst="rect">
            <a:avLst/>
          </a:prstGeom>
          <a:noFill/>
          <a:ln>
            <a:noFill/>
          </a:ln>
        </p:spPr>
      </p:pic>
      <p:sp>
        <p:nvSpPr>
          <p:cNvPr id="461" name="Google Shape;461;g10164acfb38_0_31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Hover</a:t>
            </a:r>
            <a:endParaRPr/>
          </a:p>
        </p:txBody>
      </p:sp>
      <p:sp>
        <p:nvSpPr>
          <p:cNvPr id="462" name="Google Shape;462;g10164acfb38_0_31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63" name="Google Shape;463;g10164acfb38_0_319"/>
          <p:cNvSpPr/>
          <p:nvPr/>
        </p:nvSpPr>
        <p:spPr>
          <a:xfrm>
            <a:off x="311700" y="1131950"/>
            <a:ext cx="2737200" cy="8220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Requirement:</a:t>
            </a:r>
            <a:r>
              <a:rPr b="1" lang="en">
                <a:latin typeface="Roboto"/>
                <a:ea typeface="Roboto"/>
                <a:cs typeface="Roboto"/>
                <a:sym typeface="Roboto"/>
              </a:rPr>
              <a:t> </a:t>
            </a:r>
            <a:r>
              <a:rPr lang="en">
                <a:latin typeface="Roboto"/>
                <a:ea typeface="Roboto"/>
                <a:cs typeface="Roboto"/>
                <a:sym typeface="Roboto"/>
              </a:rPr>
              <a:t>Maintain ± 0 m/s with a ± 0.25 m/s accuracy</a:t>
            </a:r>
            <a:r>
              <a:rPr lang="en">
                <a:latin typeface="Roboto"/>
                <a:ea typeface="Roboto"/>
                <a:cs typeface="Roboto"/>
                <a:sym typeface="Roboto"/>
              </a:rPr>
              <a:t> for up to 6 hours</a:t>
            </a:r>
            <a:endParaRPr>
              <a:latin typeface="Roboto"/>
              <a:ea typeface="Roboto"/>
              <a:cs typeface="Roboto"/>
              <a:sym typeface="Roboto"/>
            </a:endParaRPr>
          </a:p>
        </p:txBody>
      </p:sp>
      <p:sp>
        <p:nvSpPr>
          <p:cNvPr id="464" name="Google Shape;464;g10164acfb38_0_319"/>
          <p:cNvSpPr/>
          <p:nvPr/>
        </p:nvSpPr>
        <p:spPr>
          <a:xfrm>
            <a:off x="311700" y="2071075"/>
            <a:ext cx="2786700" cy="29175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sng">
                <a:latin typeface="Roboto"/>
                <a:ea typeface="Roboto"/>
                <a:cs typeface="Roboto"/>
                <a:sym typeface="Roboto"/>
              </a:rPr>
              <a:t>Initial Conditions: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height: 40000 ft (~12192 m)</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Velocity: 0 m/s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Ballast onboard: 1.81 kg (4 lbs)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Helium onboard: 1.45 kg</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b="1" lang="en" u="sng">
                <a:latin typeface="Roboto"/>
                <a:ea typeface="Roboto"/>
                <a:cs typeface="Roboto"/>
                <a:sym typeface="Roboto"/>
              </a:rPr>
              <a:t>Command: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Go to</a:t>
            </a:r>
            <a:r>
              <a:rPr lang="en">
                <a:latin typeface="Roboto"/>
                <a:ea typeface="Roboto"/>
                <a:cs typeface="Roboto"/>
                <a:sym typeface="Roboto"/>
              </a:rPr>
              <a:t> a hover (zero velocity) for 6 hours</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g101f03e98af_1_14"/>
          <p:cNvPicPr preferRelativeResize="0"/>
          <p:nvPr/>
        </p:nvPicPr>
        <p:blipFill rotWithShape="1">
          <a:blip r:embed="rId3">
            <a:alphaModFix/>
          </a:blip>
          <a:srcRect b="0" l="0" r="0" t="0"/>
          <a:stretch/>
        </p:blipFill>
        <p:spPr>
          <a:xfrm>
            <a:off x="3136975" y="945475"/>
            <a:ext cx="6007025" cy="4198025"/>
          </a:xfrm>
          <a:prstGeom prst="rect">
            <a:avLst/>
          </a:prstGeom>
          <a:noFill/>
          <a:ln>
            <a:noFill/>
          </a:ln>
        </p:spPr>
      </p:pic>
      <p:sp>
        <p:nvSpPr>
          <p:cNvPr id="470" name="Google Shape;470;g101f03e98af_1_1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Hover Duration</a:t>
            </a:r>
            <a:endParaRPr/>
          </a:p>
        </p:txBody>
      </p:sp>
      <p:sp>
        <p:nvSpPr>
          <p:cNvPr id="471" name="Google Shape;471;g101f03e98af_1_1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72" name="Google Shape;472;g101f03e98af_1_14"/>
          <p:cNvSpPr/>
          <p:nvPr/>
        </p:nvSpPr>
        <p:spPr>
          <a:xfrm>
            <a:off x="311700" y="1026825"/>
            <a:ext cx="2778600" cy="6237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Requirement: </a:t>
            </a:r>
            <a:r>
              <a:rPr lang="en">
                <a:latin typeface="Roboto"/>
                <a:ea typeface="Roboto"/>
                <a:cs typeface="Roboto"/>
                <a:sym typeface="Roboto"/>
              </a:rPr>
              <a:t>Maintain a Hover for 6 hours</a:t>
            </a:r>
            <a:endParaRPr>
              <a:latin typeface="Roboto"/>
              <a:ea typeface="Roboto"/>
              <a:cs typeface="Roboto"/>
              <a:sym typeface="Roboto"/>
            </a:endParaRPr>
          </a:p>
        </p:txBody>
      </p:sp>
      <p:sp>
        <p:nvSpPr>
          <p:cNvPr id="473" name="Google Shape;473;g101f03e98af_1_14"/>
          <p:cNvSpPr/>
          <p:nvPr/>
        </p:nvSpPr>
        <p:spPr>
          <a:xfrm>
            <a:off x="311700" y="1786050"/>
            <a:ext cx="2778600" cy="32853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sng">
                <a:latin typeface="Roboto"/>
                <a:ea typeface="Roboto"/>
                <a:cs typeface="Roboto"/>
                <a:sym typeface="Roboto"/>
              </a:rPr>
              <a:t>Initial Conditions:</a:t>
            </a:r>
            <a:endParaRPr>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
                <a:latin typeface="Roboto"/>
                <a:ea typeface="Roboto"/>
                <a:cs typeface="Roboto"/>
                <a:sym typeface="Roboto"/>
              </a:rPr>
              <a:t>Initial height: 40000 ft (~12192 m)</a:t>
            </a:r>
            <a:endParaRPr>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
                <a:latin typeface="Roboto"/>
                <a:ea typeface="Roboto"/>
                <a:cs typeface="Roboto"/>
                <a:sym typeface="Roboto"/>
              </a:rPr>
              <a:t>Initial Velocity: 0 m/s</a:t>
            </a:r>
            <a:endParaRPr>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
                <a:latin typeface="Roboto"/>
                <a:ea typeface="Roboto"/>
                <a:cs typeface="Roboto"/>
                <a:sym typeface="Roboto"/>
              </a:rPr>
              <a:t>Ballast onboard: 1.81kg (4 lbs)</a:t>
            </a:r>
            <a:endParaRPr>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
                <a:latin typeface="Roboto"/>
                <a:ea typeface="Roboto"/>
                <a:cs typeface="Roboto"/>
                <a:sym typeface="Roboto"/>
              </a:rPr>
              <a:t>Helium onboard: 1.45 kg</a:t>
            </a:r>
            <a:endParaRPr>
              <a:latin typeface="Roboto"/>
              <a:ea typeface="Roboto"/>
              <a:cs typeface="Roboto"/>
              <a:sym typeface="Roboto"/>
            </a:endParaRPr>
          </a:p>
          <a:p>
            <a:pPr indent="-311150" lvl="0" marL="457200" rtl="0" algn="l">
              <a:lnSpc>
                <a:spcPct val="115000"/>
              </a:lnSpc>
              <a:spcBef>
                <a:spcPts val="0"/>
              </a:spcBef>
              <a:spcAft>
                <a:spcPts val="0"/>
              </a:spcAft>
              <a:buSzPts val="1300"/>
              <a:buFont typeface="Roboto"/>
              <a:buChar char="●"/>
            </a:pPr>
            <a:r>
              <a:rPr lang="en">
                <a:latin typeface="Roboto"/>
                <a:ea typeface="Roboto"/>
                <a:cs typeface="Roboto"/>
                <a:sym typeface="Roboto"/>
              </a:rPr>
              <a:t>Wind (random): [-1.5, 1.5] m/s uniformly distributed</a:t>
            </a:r>
            <a:endParaRPr>
              <a:latin typeface="Roboto"/>
              <a:ea typeface="Roboto"/>
              <a:cs typeface="Roboto"/>
              <a:sym typeface="Roboto"/>
            </a:endParaRPr>
          </a:p>
          <a:p>
            <a:pPr indent="0" lvl="0" marL="0" rtl="0" algn="l">
              <a:lnSpc>
                <a:spcPct val="100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b="1" lang="en" u="sng">
                <a:latin typeface="Roboto"/>
                <a:ea typeface="Roboto"/>
                <a:cs typeface="Roboto"/>
                <a:sym typeface="Roboto"/>
              </a:rPr>
              <a:t>Command: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Go to a hover (zero velocity) for 6 hours</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g10164acfb38_0_314"/>
          <p:cNvPicPr preferRelativeResize="0"/>
          <p:nvPr/>
        </p:nvPicPr>
        <p:blipFill rotWithShape="1">
          <a:blip r:embed="rId3">
            <a:alphaModFix/>
          </a:blip>
          <a:srcRect b="0" l="0" r="0" t="0"/>
          <a:stretch/>
        </p:blipFill>
        <p:spPr>
          <a:xfrm>
            <a:off x="3100625" y="901675"/>
            <a:ext cx="5996725" cy="4190826"/>
          </a:xfrm>
          <a:prstGeom prst="rect">
            <a:avLst/>
          </a:prstGeom>
          <a:noFill/>
          <a:ln>
            <a:noFill/>
          </a:ln>
        </p:spPr>
      </p:pic>
      <p:sp>
        <p:nvSpPr>
          <p:cNvPr id="479" name="Google Shape;479;g10164acfb38_0_31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Ascent</a:t>
            </a:r>
            <a:endParaRPr/>
          </a:p>
        </p:txBody>
      </p:sp>
      <p:sp>
        <p:nvSpPr>
          <p:cNvPr id="480" name="Google Shape;480;g10164acfb38_0_31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81" name="Google Shape;481;g10164acfb38_0_314"/>
          <p:cNvSpPr/>
          <p:nvPr/>
        </p:nvSpPr>
        <p:spPr>
          <a:xfrm>
            <a:off x="311700" y="1361750"/>
            <a:ext cx="2716200" cy="6237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Requirement:</a:t>
            </a:r>
            <a:r>
              <a:rPr b="1" lang="en">
                <a:latin typeface="Roboto"/>
                <a:ea typeface="Roboto"/>
                <a:cs typeface="Roboto"/>
                <a:sym typeface="Roboto"/>
              </a:rPr>
              <a:t> </a:t>
            </a:r>
            <a:r>
              <a:rPr lang="en">
                <a:latin typeface="Roboto"/>
                <a:ea typeface="Roboto"/>
                <a:cs typeface="Roboto"/>
                <a:sym typeface="Roboto"/>
              </a:rPr>
              <a:t>Maintain + 5 m/s with a ± 0.5 m/s accuracy </a:t>
            </a:r>
            <a:endParaRPr>
              <a:latin typeface="Roboto"/>
              <a:ea typeface="Roboto"/>
              <a:cs typeface="Roboto"/>
              <a:sym typeface="Roboto"/>
            </a:endParaRPr>
          </a:p>
        </p:txBody>
      </p:sp>
      <p:sp>
        <p:nvSpPr>
          <p:cNvPr id="482" name="Google Shape;482;g10164acfb38_0_314"/>
          <p:cNvSpPr/>
          <p:nvPr/>
        </p:nvSpPr>
        <p:spPr>
          <a:xfrm>
            <a:off x="311700" y="2088650"/>
            <a:ext cx="2716200" cy="26625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sng">
                <a:latin typeface="Roboto"/>
                <a:ea typeface="Roboto"/>
                <a:cs typeface="Roboto"/>
                <a:sym typeface="Roboto"/>
              </a:rPr>
              <a:t>Initial Conditions: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height: 40000 ft (~12192 m)</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Velocity: 5 m/s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Ballast onboard: 1.81 kg (4 lbs)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Helium onboard: 1.57 kg</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b="1" lang="en" u="sng">
                <a:latin typeface="Roboto"/>
                <a:ea typeface="Roboto"/>
                <a:cs typeface="Roboto"/>
                <a:sym typeface="Roboto"/>
              </a:rPr>
              <a:t>Command: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Go to 5 m/s ascent rate </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g102338d8974_5_0"/>
          <p:cNvPicPr preferRelativeResize="0"/>
          <p:nvPr/>
        </p:nvPicPr>
        <p:blipFill rotWithShape="1">
          <a:blip r:embed="rId3">
            <a:alphaModFix/>
          </a:blip>
          <a:srcRect b="0" l="0" r="0" t="0"/>
          <a:stretch/>
        </p:blipFill>
        <p:spPr>
          <a:xfrm>
            <a:off x="3073200" y="912550"/>
            <a:ext cx="6054150" cy="4230951"/>
          </a:xfrm>
          <a:prstGeom prst="rect">
            <a:avLst/>
          </a:prstGeom>
          <a:noFill/>
          <a:ln>
            <a:noFill/>
          </a:ln>
        </p:spPr>
      </p:pic>
      <p:sp>
        <p:nvSpPr>
          <p:cNvPr id="488" name="Google Shape;488;g102338d8974_5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a:t>
            </a:r>
            <a:r>
              <a:rPr lang="en"/>
              <a:t>escent </a:t>
            </a:r>
            <a:endParaRPr/>
          </a:p>
        </p:txBody>
      </p:sp>
      <p:sp>
        <p:nvSpPr>
          <p:cNvPr id="489" name="Google Shape;489;g102338d8974_5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90" name="Google Shape;490;g102338d8974_5_0"/>
          <p:cNvSpPr/>
          <p:nvPr/>
        </p:nvSpPr>
        <p:spPr>
          <a:xfrm>
            <a:off x="311700" y="1323350"/>
            <a:ext cx="2685300" cy="6237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Requirement: </a:t>
            </a:r>
            <a:r>
              <a:rPr lang="en">
                <a:latin typeface="Roboto"/>
                <a:ea typeface="Roboto"/>
                <a:cs typeface="Roboto"/>
                <a:sym typeface="Roboto"/>
              </a:rPr>
              <a:t>Maintain - 5 m/s with a ± 0.5 m/s accuracy</a:t>
            </a:r>
            <a:endParaRPr>
              <a:latin typeface="Roboto"/>
              <a:ea typeface="Roboto"/>
              <a:cs typeface="Roboto"/>
              <a:sym typeface="Roboto"/>
            </a:endParaRPr>
          </a:p>
        </p:txBody>
      </p:sp>
      <p:sp>
        <p:nvSpPr>
          <p:cNvPr id="491" name="Google Shape;491;g102338d8974_5_0"/>
          <p:cNvSpPr/>
          <p:nvPr/>
        </p:nvSpPr>
        <p:spPr>
          <a:xfrm>
            <a:off x="311700" y="2028525"/>
            <a:ext cx="2685300" cy="28671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sng">
                <a:latin typeface="Roboto"/>
                <a:ea typeface="Roboto"/>
                <a:cs typeface="Roboto"/>
                <a:sym typeface="Roboto"/>
              </a:rPr>
              <a:t>Initial Conditions: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height: 40000 ft (~12192 m)</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Velocity: -5 m/s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Ballast onboard: 1.81 kg (4 lbs)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Helium onboard: 1.12 kg</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b="1" lang="en" u="sng">
                <a:latin typeface="Roboto"/>
                <a:ea typeface="Roboto"/>
                <a:cs typeface="Roboto"/>
                <a:sym typeface="Roboto"/>
              </a:rPr>
              <a:t>Command: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Go to</a:t>
            </a:r>
            <a:r>
              <a:rPr lang="en">
                <a:latin typeface="Roboto"/>
                <a:ea typeface="Roboto"/>
                <a:cs typeface="Roboto"/>
                <a:sym typeface="Roboto"/>
              </a:rPr>
              <a:t> 5 m/s descent rate</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10164acfb38_0_33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Mass Requirements</a:t>
            </a:r>
            <a:endParaRPr/>
          </a:p>
        </p:txBody>
      </p:sp>
      <p:sp>
        <p:nvSpPr>
          <p:cNvPr id="497" name="Google Shape;497;g10164acfb38_0_33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98" name="Google Shape;498;g10164acfb38_0_334"/>
          <p:cNvSpPr/>
          <p:nvPr/>
        </p:nvSpPr>
        <p:spPr>
          <a:xfrm>
            <a:off x="3820125" y="1227975"/>
            <a:ext cx="4601700" cy="4527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Requirement: </a:t>
            </a:r>
            <a:r>
              <a:rPr lang="en">
                <a:latin typeface="Roboto"/>
                <a:ea typeface="Roboto"/>
                <a:cs typeface="Roboto"/>
                <a:sym typeface="Roboto"/>
              </a:rPr>
              <a:t>Payload cannot exceed 6lbs</a:t>
            </a:r>
            <a:endParaRPr>
              <a:latin typeface="Roboto"/>
              <a:ea typeface="Roboto"/>
              <a:cs typeface="Roboto"/>
              <a:sym typeface="Roboto"/>
            </a:endParaRPr>
          </a:p>
        </p:txBody>
      </p:sp>
      <p:sp>
        <p:nvSpPr>
          <p:cNvPr id="499" name="Google Shape;499;g10164acfb38_0_334"/>
          <p:cNvSpPr/>
          <p:nvPr/>
        </p:nvSpPr>
        <p:spPr>
          <a:xfrm>
            <a:off x="3820125" y="1807075"/>
            <a:ext cx="4601700" cy="2920800"/>
          </a:xfrm>
          <a:prstGeom prst="roundRect">
            <a:avLst>
              <a:gd fmla="val 4958"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t>Mass Breakdown</a:t>
            </a:r>
            <a:endParaRPr b="1" sz="1600" u="sng"/>
          </a:p>
          <a:p>
            <a:pPr indent="0" lvl="0" marL="0" rtl="0" algn="l">
              <a:spcBef>
                <a:spcPts val="0"/>
              </a:spcBef>
              <a:spcAft>
                <a:spcPts val="0"/>
              </a:spcAft>
              <a:buNone/>
            </a:pPr>
            <a:r>
              <a:t/>
            </a:r>
            <a:endParaRPr u="sng"/>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Electrical ~ 528.08 g</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Thermal ~ 82.68 g</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Structural ~  217 g</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Mechanical ~ 453.83 g</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rPr b="1" lang="en" sz="1600">
                <a:latin typeface="Roboto"/>
                <a:ea typeface="Roboto"/>
                <a:cs typeface="Roboto"/>
                <a:sym typeface="Roboto"/>
              </a:rPr>
              <a:t>Total Fixed Mass: </a:t>
            </a:r>
            <a:r>
              <a:rPr lang="en" sz="1600">
                <a:latin typeface="Roboto"/>
                <a:ea typeface="Roboto"/>
                <a:cs typeface="Roboto"/>
                <a:sym typeface="Roboto"/>
              </a:rPr>
              <a:t>1.28 kg (2.82 lb)</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This leaves 1.44 kg (3.18 lb) for ballast mass.</a:t>
            </a:r>
            <a:endParaRPr sz="1600">
              <a:latin typeface="Roboto"/>
              <a:ea typeface="Roboto"/>
              <a:cs typeface="Roboto"/>
              <a:sym typeface="Roboto"/>
            </a:endParaRPr>
          </a:p>
          <a:p>
            <a:pPr indent="0" lvl="0" marL="0" rtl="0" algn="ctr">
              <a:spcBef>
                <a:spcPts val="0"/>
              </a:spcBef>
              <a:spcAft>
                <a:spcPts val="0"/>
              </a:spcAft>
              <a:buClr>
                <a:srgbClr val="000000"/>
              </a:buClr>
              <a:buSzPts val="2200"/>
              <a:buFont typeface="Arial"/>
              <a:buNone/>
            </a:pPr>
            <a:r>
              <a:rPr lang="en" sz="900">
                <a:latin typeface="Roboto"/>
                <a:ea typeface="Roboto"/>
                <a:cs typeface="Roboto"/>
                <a:sym typeface="Roboto"/>
              </a:rPr>
              <a:t>[minimum required ballast: 1.18 kg (2.6 lb)]</a:t>
            </a:r>
            <a:endParaRPr sz="900">
              <a:latin typeface="Roboto"/>
              <a:ea typeface="Roboto"/>
              <a:cs typeface="Roboto"/>
              <a:sym typeface="Roboto"/>
            </a:endParaRPr>
          </a:p>
          <a:p>
            <a:pPr indent="0" lvl="0" marL="0" rtl="0" algn="ctr">
              <a:spcBef>
                <a:spcPts val="0"/>
              </a:spcBef>
              <a:spcAft>
                <a:spcPts val="0"/>
              </a:spcAft>
              <a:buNone/>
            </a:pPr>
            <a:r>
              <a:t/>
            </a:r>
            <a:endParaRPr u="sng"/>
          </a:p>
        </p:txBody>
      </p:sp>
      <p:pic>
        <p:nvPicPr>
          <p:cNvPr id="500" name="Google Shape;500;g10164acfb38_0_334"/>
          <p:cNvPicPr preferRelativeResize="0"/>
          <p:nvPr/>
        </p:nvPicPr>
        <p:blipFill>
          <a:blip r:embed="rId3">
            <a:alphaModFix/>
          </a:blip>
          <a:stretch>
            <a:fillRect/>
          </a:stretch>
        </p:blipFill>
        <p:spPr>
          <a:xfrm>
            <a:off x="955375" y="963825"/>
            <a:ext cx="1672500" cy="399605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10164acfb38_0_32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Breaking Requirement</a:t>
            </a:r>
            <a:endParaRPr/>
          </a:p>
        </p:txBody>
      </p:sp>
      <p:sp>
        <p:nvSpPr>
          <p:cNvPr id="506" name="Google Shape;506;g10164acfb38_0_32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07" name="Google Shape;507;g10164acfb38_0_324"/>
          <p:cNvSpPr/>
          <p:nvPr/>
        </p:nvSpPr>
        <p:spPr>
          <a:xfrm>
            <a:off x="3946950" y="1194150"/>
            <a:ext cx="4601700" cy="6237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Requirement: </a:t>
            </a:r>
            <a:r>
              <a:rPr lang="en">
                <a:latin typeface="Roboto"/>
                <a:ea typeface="Roboto"/>
                <a:cs typeface="Roboto"/>
                <a:sym typeface="Roboto"/>
              </a:rPr>
              <a:t>Payload must separate from balloon at any external force greater than 50 lbf</a:t>
            </a:r>
            <a:endParaRPr sz="10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p:txBody>
      </p:sp>
      <p:pic>
        <p:nvPicPr>
          <p:cNvPr id="508" name="Google Shape;508;g10164acfb38_0_324"/>
          <p:cNvPicPr preferRelativeResize="0"/>
          <p:nvPr/>
        </p:nvPicPr>
        <p:blipFill>
          <a:blip r:embed="rId3">
            <a:alphaModFix/>
          </a:blip>
          <a:stretch>
            <a:fillRect/>
          </a:stretch>
        </p:blipFill>
        <p:spPr>
          <a:xfrm>
            <a:off x="607550" y="869025"/>
            <a:ext cx="2025270" cy="4096425"/>
          </a:xfrm>
          <a:prstGeom prst="rect">
            <a:avLst/>
          </a:prstGeom>
          <a:noFill/>
          <a:ln>
            <a:noFill/>
          </a:ln>
        </p:spPr>
      </p:pic>
      <p:cxnSp>
        <p:nvCxnSpPr>
          <p:cNvPr id="509" name="Google Shape;509;g10164acfb38_0_324"/>
          <p:cNvCxnSpPr/>
          <p:nvPr/>
        </p:nvCxnSpPr>
        <p:spPr>
          <a:xfrm flipH="1">
            <a:off x="966120" y="3034567"/>
            <a:ext cx="235200" cy="1427400"/>
          </a:xfrm>
          <a:prstGeom prst="straightConnector1">
            <a:avLst/>
          </a:prstGeom>
          <a:noFill/>
          <a:ln cap="flat" cmpd="sng" w="38100">
            <a:solidFill>
              <a:srgbClr val="000000"/>
            </a:solidFill>
            <a:prstDash val="solid"/>
            <a:round/>
            <a:headEnd len="med" w="med" type="none"/>
            <a:tailEnd len="med" w="med" type="none"/>
          </a:ln>
        </p:spPr>
      </p:cxnSp>
      <p:cxnSp>
        <p:nvCxnSpPr>
          <p:cNvPr id="510" name="Google Shape;510;g10164acfb38_0_324"/>
          <p:cNvCxnSpPr/>
          <p:nvPr/>
        </p:nvCxnSpPr>
        <p:spPr>
          <a:xfrm>
            <a:off x="1888640" y="3034567"/>
            <a:ext cx="327000" cy="1468200"/>
          </a:xfrm>
          <a:prstGeom prst="straightConnector1">
            <a:avLst/>
          </a:prstGeom>
          <a:noFill/>
          <a:ln cap="flat" cmpd="sng" w="38100">
            <a:solidFill>
              <a:srgbClr val="000000"/>
            </a:solidFill>
            <a:prstDash val="solid"/>
            <a:round/>
            <a:headEnd len="med" w="med" type="none"/>
            <a:tailEnd len="med" w="med" type="none"/>
          </a:ln>
        </p:spPr>
      </p:cxnSp>
      <p:sp>
        <p:nvSpPr>
          <p:cNvPr id="511" name="Google Shape;511;g10164acfb38_0_324"/>
          <p:cNvSpPr txBox="1"/>
          <p:nvPr/>
        </p:nvSpPr>
        <p:spPr>
          <a:xfrm>
            <a:off x="2632805" y="3708330"/>
            <a:ext cx="111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20 lb Break Line</a:t>
            </a:r>
            <a:endParaRPr>
              <a:latin typeface="Roboto"/>
              <a:ea typeface="Roboto"/>
              <a:cs typeface="Roboto"/>
              <a:sym typeface="Roboto"/>
            </a:endParaRPr>
          </a:p>
        </p:txBody>
      </p:sp>
      <p:cxnSp>
        <p:nvCxnSpPr>
          <p:cNvPr id="512" name="Google Shape;512;g10164acfb38_0_324"/>
          <p:cNvCxnSpPr>
            <a:stCxn id="511" idx="1"/>
          </p:cNvCxnSpPr>
          <p:nvPr/>
        </p:nvCxnSpPr>
        <p:spPr>
          <a:xfrm flipH="1">
            <a:off x="2257805" y="4016130"/>
            <a:ext cx="375000" cy="81600"/>
          </a:xfrm>
          <a:prstGeom prst="straightConnector1">
            <a:avLst/>
          </a:prstGeom>
          <a:noFill/>
          <a:ln cap="flat" cmpd="sng" w="19050">
            <a:solidFill>
              <a:srgbClr val="000000"/>
            </a:solidFill>
            <a:prstDash val="solid"/>
            <a:round/>
            <a:headEnd len="med" w="med" type="none"/>
            <a:tailEnd len="med" w="med" type="triangle"/>
          </a:ln>
        </p:spPr>
      </p:cxnSp>
      <p:sp>
        <p:nvSpPr>
          <p:cNvPr id="513" name="Google Shape;513;g10164acfb38_0_324"/>
          <p:cNvSpPr/>
          <p:nvPr/>
        </p:nvSpPr>
        <p:spPr>
          <a:xfrm>
            <a:off x="3946950" y="1965375"/>
            <a:ext cx="4601700" cy="2784600"/>
          </a:xfrm>
          <a:prstGeom prst="roundRect">
            <a:avLst>
              <a:gd fmla="val 4958"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u="sng"/>
              <a:t>Breaking Requirement</a:t>
            </a:r>
            <a:endParaRPr b="1" sz="1600" u="sng"/>
          </a:p>
          <a:p>
            <a:pPr indent="0" lvl="0" marL="0" rtl="0" algn="ctr">
              <a:spcBef>
                <a:spcPts val="0"/>
              </a:spcBef>
              <a:spcAft>
                <a:spcPts val="0"/>
              </a:spcAft>
              <a:buNone/>
            </a:pPr>
            <a:r>
              <a:t/>
            </a:r>
            <a:endParaRPr b="1" sz="1600"/>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Two 20 lb break cords will hold the balloon attachment tube to the funnel fan mount. </a:t>
            </a:r>
            <a:endParaRPr sz="1600">
              <a:latin typeface="Roboto"/>
              <a:ea typeface="Roboto"/>
              <a:cs typeface="Roboto"/>
              <a:sym typeface="Roboto"/>
            </a:endParaRPr>
          </a:p>
          <a:p>
            <a:pPr indent="0" lvl="0" marL="0" rtl="0" algn="ctr">
              <a:spcBef>
                <a:spcPts val="0"/>
              </a:spcBef>
              <a:spcAft>
                <a:spcPts val="0"/>
              </a:spcAft>
              <a:buNone/>
            </a:pPr>
            <a:r>
              <a:t/>
            </a:r>
            <a:endParaRPr u="sng"/>
          </a:p>
          <a:p>
            <a:pPr indent="0" lvl="0" marL="0" rtl="0" algn="ctr">
              <a:spcBef>
                <a:spcPts val="0"/>
              </a:spcBef>
              <a:spcAft>
                <a:spcPts val="0"/>
              </a:spcAft>
              <a:buNone/>
            </a:pPr>
            <a:r>
              <a:rPr lang="en"/>
              <a:t>Balloon attachment tube to funnel will be friction-fitted together with a lubricated o-ring seal, keeping air in but will easily slip out if break cords snap</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**Zip tied to balloon attachment tube and 3D printed funnel (Urban Sky Heritage)</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104b8e4e0be_0_46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519" name="Google Shape;519;g104b8e4e0be_0_462"/>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520" name="Google Shape;520;g104b8e4e0be_0_462"/>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Project Risks</a:t>
            </a:r>
            <a:endParaRPr sz="6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10164acfb38_0_32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Risk Introduction</a:t>
            </a:r>
            <a:endParaRPr/>
          </a:p>
        </p:txBody>
      </p:sp>
      <p:sp>
        <p:nvSpPr>
          <p:cNvPr id="526" name="Google Shape;526;g10164acfb38_0_32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527" name="Google Shape;527;g10164acfb38_0_329"/>
          <p:cNvGraphicFramePr/>
          <p:nvPr/>
        </p:nvGraphicFramePr>
        <p:xfrm>
          <a:off x="86688" y="1365125"/>
          <a:ext cx="3000000" cy="3000000"/>
        </p:xfrm>
        <a:graphic>
          <a:graphicData uri="http://schemas.openxmlformats.org/drawingml/2006/table">
            <a:tbl>
              <a:tblPr>
                <a:noFill/>
                <a:tableStyleId>{A438B528-1DEC-47DF-BE2D-49EDB172F886}</a:tableStyleId>
              </a:tblPr>
              <a:tblGrid>
                <a:gridCol w="988375"/>
                <a:gridCol w="1235925"/>
                <a:gridCol w="3304450"/>
                <a:gridCol w="3441875"/>
              </a:tblGrid>
              <a:tr h="396200">
                <a:tc>
                  <a:txBody>
                    <a:bodyPr/>
                    <a:lstStyle/>
                    <a:p>
                      <a:pPr indent="0" lvl="0" marL="0" rtl="0" algn="l">
                        <a:spcBef>
                          <a:spcPts val="0"/>
                        </a:spcBef>
                        <a:spcAft>
                          <a:spcPts val="0"/>
                        </a:spcAft>
                        <a:buNone/>
                      </a:pPr>
                      <a:r>
                        <a:rPr b="1" lang="en" sz="1300">
                          <a:solidFill>
                            <a:schemeClr val="lt1"/>
                          </a:solidFill>
                          <a:latin typeface="Roboto"/>
                          <a:ea typeface="Roboto"/>
                          <a:cs typeface="Roboto"/>
                          <a:sym typeface="Roboto"/>
                        </a:rPr>
                        <a:t>Risk Type</a:t>
                      </a:r>
                      <a:endParaRPr b="1" sz="13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300">
                          <a:solidFill>
                            <a:schemeClr val="lt1"/>
                          </a:solidFill>
                          <a:latin typeface="Roboto"/>
                          <a:ea typeface="Roboto"/>
                          <a:cs typeface="Roboto"/>
                          <a:sym typeface="Roboto"/>
                        </a:rPr>
                        <a:t>Risk ID</a:t>
                      </a:r>
                      <a:endParaRPr b="1" sz="13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300">
                          <a:solidFill>
                            <a:schemeClr val="lt1"/>
                          </a:solidFill>
                          <a:latin typeface="Roboto"/>
                          <a:ea typeface="Roboto"/>
                          <a:cs typeface="Roboto"/>
                          <a:sym typeface="Roboto"/>
                        </a:rPr>
                        <a:t>Risk</a:t>
                      </a:r>
                      <a:endParaRPr b="1" sz="13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300">
                          <a:solidFill>
                            <a:schemeClr val="lt1"/>
                          </a:solidFill>
                          <a:latin typeface="Roboto"/>
                          <a:ea typeface="Roboto"/>
                          <a:cs typeface="Roboto"/>
                          <a:sym typeface="Roboto"/>
                        </a:rPr>
                        <a:t>Effect</a:t>
                      </a:r>
                      <a:endParaRPr b="1" sz="1300">
                        <a:solidFill>
                          <a:schemeClr val="lt1"/>
                        </a:solidFill>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556675">
                <a:tc>
                  <a:txBody>
                    <a:bodyPr/>
                    <a:lstStyle/>
                    <a:p>
                      <a:pPr indent="0" lvl="0" marL="0" rtl="0" algn="l">
                        <a:spcBef>
                          <a:spcPts val="0"/>
                        </a:spcBef>
                        <a:spcAft>
                          <a:spcPts val="0"/>
                        </a:spcAft>
                        <a:buNone/>
                      </a:pPr>
                      <a:r>
                        <a:rPr lang="en" sz="1200">
                          <a:latin typeface="Roboto"/>
                          <a:ea typeface="Roboto"/>
                          <a:cs typeface="Roboto"/>
                          <a:sym typeface="Roboto"/>
                        </a:rPr>
                        <a:t>Technical</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Vent</a:t>
                      </a:r>
                      <a:endParaRPr b="1"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Uncertainty</a:t>
                      </a:r>
                      <a:r>
                        <a:rPr lang="en" sz="1200">
                          <a:latin typeface="Roboto"/>
                          <a:ea typeface="Roboto"/>
                          <a:cs typeface="Roboto"/>
                          <a:sym typeface="Roboto"/>
                        </a:rPr>
                        <a:t> in our venting capacity</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The descent system may over- or </a:t>
                      </a:r>
                      <a:r>
                        <a:rPr lang="en" sz="1200">
                          <a:latin typeface="Roboto"/>
                          <a:ea typeface="Roboto"/>
                          <a:cs typeface="Roboto"/>
                          <a:sym typeface="Roboto"/>
                        </a:rPr>
                        <a:t>under-actuate, potentially not satisfying velocity requirements.</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0175">
                <a:tc>
                  <a:txBody>
                    <a:bodyPr/>
                    <a:lstStyle/>
                    <a:p>
                      <a:pPr indent="0" lvl="0" marL="0" rtl="0" algn="l">
                        <a:spcBef>
                          <a:spcPts val="0"/>
                        </a:spcBef>
                        <a:spcAft>
                          <a:spcPts val="0"/>
                        </a:spcAft>
                        <a:buNone/>
                      </a:pPr>
                      <a:r>
                        <a:rPr lang="en" sz="1200">
                          <a:latin typeface="Roboto"/>
                          <a:ea typeface="Roboto"/>
                          <a:cs typeface="Roboto"/>
                          <a:sym typeface="Roboto"/>
                        </a:rPr>
                        <a:t>Schedule</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Materials</a:t>
                      </a:r>
                      <a:endParaRPr b="1"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Long wait times for materials &amp; possible supply shortages</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This could push back our manufacturing our parts and testing them.</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38675">
                <a:tc>
                  <a:txBody>
                    <a:bodyPr/>
                    <a:lstStyle/>
                    <a:p>
                      <a:pPr indent="0" lvl="0" marL="0" rtl="0" algn="l">
                        <a:spcBef>
                          <a:spcPts val="0"/>
                        </a:spcBef>
                        <a:spcAft>
                          <a:spcPts val="0"/>
                        </a:spcAft>
                        <a:buNone/>
                      </a:pPr>
                      <a:r>
                        <a:rPr lang="en" sz="1200">
                          <a:latin typeface="Roboto"/>
                          <a:ea typeface="Roboto"/>
                          <a:cs typeface="Roboto"/>
                          <a:sym typeface="Roboto"/>
                        </a:rPr>
                        <a:t>Technical</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Ballast</a:t>
                      </a:r>
                      <a:endParaRPr b="1"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Limited ballast budget </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This could hinder both an ascent maneuver or an ascent to pop recovery.</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sz="1200">
                          <a:latin typeface="Roboto"/>
                          <a:ea typeface="Roboto"/>
                          <a:cs typeface="Roboto"/>
                          <a:sym typeface="Roboto"/>
                        </a:rPr>
                        <a:t>Technical</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Jam</a:t>
                      </a:r>
                      <a:endParaRPr b="1"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Rotating hopper jamming</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This will </a:t>
                      </a:r>
                      <a:r>
                        <a:rPr lang="en" sz="1200">
                          <a:latin typeface="Roboto"/>
                          <a:ea typeface="Roboto"/>
                          <a:cs typeface="Roboto"/>
                          <a:sym typeface="Roboto"/>
                        </a:rPr>
                        <a:t>affect</a:t>
                      </a:r>
                      <a:r>
                        <a:rPr lang="en" sz="1200">
                          <a:latin typeface="Roboto"/>
                          <a:ea typeface="Roboto"/>
                          <a:cs typeface="Roboto"/>
                          <a:sym typeface="Roboto"/>
                        </a:rPr>
                        <a:t> the flow rate of ballast dropping and the velocity requirements </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6150">
                <a:tc>
                  <a:txBody>
                    <a:bodyPr/>
                    <a:lstStyle/>
                    <a:p>
                      <a:pPr indent="0" lvl="0" marL="0" rtl="0" algn="l">
                        <a:spcBef>
                          <a:spcPts val="0"/>
                        </a:spcBef>
                        <a:spcAft>
                          <a:spcPts val="0"/>
                        </a:spcAft>
                        <a:buNone/>
                      </a:pPr>
                      <a:r>
                        <a:rPr lang="en" sz="1200">
                          <a:latin typeface="Roboto"/>
                          <a:ea typeface="Roboto"/>
                          <a:cs typeface="Roboto"/>
                          <a:sym typeface="Roboto"/>
                        </a:rPr>
                        <a:t>Technical</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Freeze</a:t>
                      </a:r>
                      <a:endParaRPr b="1"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BB pellets freezing within container</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200">
                          <a:latin typeface="Roboto"/>
                          <a:ea typeface="Roboto"/>
                          <a:cs typeface="Roboto"/>
                          <a:sym typeface="Roboto"/>
                        </a:rPr>
                        <a:t>This would block the BB’s from dispensing into the hopper correctly</a:t>
                      </a:r>
                      <a:endParaRPr sz="1200">
                        <a:latin typeface="Roboto"/>
                        <a:ea typeface="Roboto"/>
                        <a:cs typeface="Roboto"/>
                        <a:sym typeface="Roboto"/>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104b8e4e0be_0_48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90" name="Google Shape;90;g104b8e4e0be_0_486"/>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91" name="Google Shape;91;g104b8e4e0be_0_486"/>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Project Overview</a:t>
            </a:r>
            <a:endParaRPr sz="6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10164acfb38_0_33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Risk Pre-</a:t>
            </a:r>
            <a:r>
              <a:rPr lang="en"/>
              <a:t>Mitigation</a:t>
            </a:r>
            <a:endParaRPr/>
          </a:p>
        </p:txBody>
      </p:sp>
      <p:sp>
        <p:nvSpPr>
          <p:cNvPr id="533" name="Google Shape;533;g10164acfb38_0_33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534" name="Google Shape;534;g10164acfb38_0_339"/>
          <p:cNvGraphicFramePr/>
          <p:nvPr/>
        </p:nvGraphicFramePr>
        <p:xfrm>
          <a:off x="370650" y="1428750"/>
          <a:ext cx="3000000" cy="3000000"/>
        </p:xfrm>
        <a:graphic>
          <a:graphicData uri="http://schemas.openxmlformats.org/drawingml/2006/table">
            <a:tbl>
              <a:tblPr>
                <a:noFill/>
                <a:tableStyleId>{A438B528-1DEC-47DF-BE2D-49EDB172F886}</a:tableStyleId>
              </a:tblPr>
              <a:tblGrid>
                <a:gridCol w="1390075"/>
                <a:gridCol w="1390075"/>
                <a:gridCol w="1390075"/>
                <a:gridCol w="1390075"/>
                <a:gridCol w="1390075"/>
                <a:gridCol w="1390075"/>
              </a:tblGrid>
              <a:tr h="579750">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Negligible</a:t>
                      </a:r>
                      <a:r>
                        <a:rPr b="1" lang="en" sz="1200">
                          <a:latin typeface="Roboto"/>
                          <a:ea typeface="Roboto"/>
                          <a:cs typeface="Roboto"/>
                          <a:sym typeface="Roboto"/>
                        </a:rPr>
                        <a:t> </a:t>
                      </a:r>
                      <a:r>
                        <a:rPr b="1" lang="en" sz="1200">
                          <a:latin typeface="Roboto"/>
                          <a:ea typeface="Roboto"/>
                          <a:cs typeface="Roboto"/>
                          <a:sym typeface="Roboto"/>
                        </a:rPr>
                        <a:t>likelihood</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Low likelihood</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Likely</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High </a:t>
                      </a:r>
                      <a:r>
                        <a:rPr b="1" lang="en" sz="1200">
                          <a:latin typeface="Roboto"/>
                          <a:ea typeface="Roboto"/>
                          <a:cs typeface="Roboto"/>
                          <a:sym typeface="Roboto"/>
                        </a:rPr>
                        <a:t>Likelihood</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200">
                          <a:latin typeface="Roboto"/>
                          <a:ea typeface="Roboto"/>
                          <a:cs typeface="Roboto"/>
                          <a:sym typeface="Roboto"/>
                        </a:rPr>
                        <a:t>Near Certainty </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63250">
                <a:tc>
                  <a:txBody>
                    <a:bodyPr/>
                    <a:lstStyle/>
                    <a:p>
                      <a:pPr indent="0" lvl="0" marL="0" rtl="0" algn="l">
                        <a:spcBef>
                          <a:spcPts val="0"/>
                        </a:spcBef>
                        <a:spcAft>
                          <a:spcPts val="0"/>
                        </a:spcAft>
                        <a:buNone/>
                      </a:pPr>
                      <a:r>
                        <a:rPr b="1" lang="en" sz="1200">
                          <a:latin typeface="Roboto"/>
                          <a:ea typeface="Roboto"/>
                          <a:cs typeface="Roboto"/>
                          <a:sym typeface="Roboto"/>
                        </a:rPr>
                        <a:t>Negligible severity</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r>
              <a:tr h="464275">
                <a:tc>
                  <a:txBody>
                    <a:bodyPr/>
                    <a:lstStyle/>
                    <a:p>
                      <a:pPr indent="0" lvl="0" marL="0" rtl="0" algn="l">
                        <a:spcBef>
                          <a:spcPts val="0"/>
                        </a:spcBef>
                        <a:spcAft>
                          <a:spcPts val="0"/>
                        </a:spcAft>
                        <a:buNone/>
                      </a:pPr>
                      <a:r>
                        <a:rPr b="1" lang="en" sz="1200">
                          <a:latin typeface="Roboto"/>
                          <a:ea typeface="Roboto"/>
                          <a:cs typeface="Roboto"/>
                          <a:sym typeface="Roboto"/>
                        </a:rPr>
                        <a:t>Low severity</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Materials</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r h="464275">
                <a:tc>
                  <a:txBody>
                    <a:bodyPr/>
                    <a:lstStyle/>
                    <a:p>
                      <a:pPr indent="0" lvl="0" marL="0" rtl="0" algn="l">
                        <a:spcBef>
                          <a:spcPts val="0"/>
                        </a:spcBef>
                        <a:spcAft>
                          <a:spcPts val="0"/>
                        </a:spcAft>
                        <a:buNone/>
                      </a:pPr>
                      <a:r>
                        <a:rPr b="1" lang="en" sz="1200">
                          <a:latin typeface="Roboto"/>
                          <a:ea typeface="Roboto"/>
                          <a:cs typeface="Roboto"/>
                          <a:sym typeface="Roboto"/>
                        </a:rPr>
                        <a:t>Severe</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Ballast</a:t>
                      </a:r>
                      <a:endParaRPr b="1" sz="1200">
                        <a:solidFill>
                          <a:schemeClr val="lt1"/>
                        </a:solidFill>
                        <a:latin typeface="Roboto"/>
                        <a:ea typeface="Roboto"/>
                        <a:cs typeface="Roboto"/>
                        <a:sym typeface="Roboto"/>
                      </a:endParaRPr>
                    </a:p>
                    <a:p>
                      <a:pPr indent="0" lvl="0" marL="0" rtl="0" algn="l">
                        <a:spcBef>
                          <a:spcPts val="0"/>
                        </a:spcBef>
                        <a:spcAft>
                          <a:spcPts val="0"/>
                        </a:spcAft>
                        <a:buNone/>
                      </a:pPr>
                      <a:r>
                        <a:rPr b="1" lang="en" sz="1200">
                          <a:solidFill>
                            <a:schemeClr val="lt1"/>
                          </a:solidFill>
                          <a:latin typeface="Roboto"/>
                          <a:ea typeface="Roboto"/>
                          <a:cs typeface="Roboto"/>
                          <a:sym typeface="Roboto"/>
                        </a:rPr>
                        <a:t>Vent</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r h="464275">
                <a:tc>
                  <a:txBody>
                    <a:bodyPr/>
                    <a:lstStyle/>
                    <a:p>
                      <a:pPr indent="0" lvl="0" marL="0" rtl="0" algn="l">
                        <a:spcBef>
                          <a:spcPts val="0"/>
                        </a:spcBef>
                        <a:spcAft>
                          <a:spcPts val="0"/>
                        </a:spcAft>
                        <a:buNone/>
                      </a:pPr>
                      <a:r>
                        <a:rPr b="1" lang="en" sz="1200">
                          <a:latin typeface="Roboto"/>
                          <a:ea typeface="Roboto"/>
                          <a:cs typeface="Roboto"/>
                          <a:sym typeface="Roboto"/>
                        </a:rPr>
                        <a:t>High severity</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r h="464275">
                <a:tc>
                  <a:txBody>
                    <a:bodyPr/>
                    <a:lstStyle/>
                    <a:p>
                      <a:pPr indent="0" lvl="0" marL="0" rtl="0" algn="l">
                        <a:spcBef>
                          <a:spcPts val="0"/>
                        </a:spcBef>
                        <a:spcAft>
                          <a:spcPts val="0"/>
                        </a:spcAft>
                        <a:buNone/>
                      </a:pPr>
                      <a:r>
                        <a:rPr b="1" lang="en" sz="1200">
                          <a:latin typeface="Roboto"/>
                          <a:ea typeface="Roboto"/>
                          <a:cs typeface="Roboto"/>
                          <a:sym typeface="Roboto"/>
                        </a:rPr>
                        <a:t>Catastrophic</a:t>
                      </a:r>
                      <a:endParaRPr b="1"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Jam</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Freeze</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104b8e4e0be_0_49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Risk Matrix Post-Mitigation</a:t>
            </a:r>
            <a:endParaRPr/>
          </a:p>
        </p:txBody>
      </p:sp>
      <p:sp>
        <p:nvSpPr>
          <p:cNvPr id="540" name="Google Shape;540;g104b8e4e0be_0_49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541" name="Google Shape;541;g104b8e4e0be_0_492"/>
          <p:cNvGraphicFramePr/>
          <p:nvPr/>
        </p:nvGraphicFramePr>
        <p:xfrm>
          <a:off x="166850" y="1585670"/>
          <a:ext cx="3000000" cy="3000000"/>
        </p:xfrm>
        <a:graphic>
          <a:graphicData uri="http://schemas.openxmlformats.org/drawingml/2006/table">
            <a:tbl>
              <a:tblPr>
                <a:noFill/>
                <a:tableStyleId>{A438B528-1DEC-47DF-BE2D-49EDB172F886}</a:tableStyleId>
              </a:tblPr>
              <a:tblGrid>
                <a:gridCol w="943375"/>
                <a:gridCol w="839275"/>
                <a:gridCol w="839275"/>
                <a:gridCol w="839275"/>
                <a:gridCol w="839275"/>
                <a:gridCol w="839275"/>
              </a:tblGrid>
              <a:tr h="609525">
                <a:tc>
                  <a:txBody>
                    <a:bodyPr/>
                    <a:lstStyle/>
                    <a:p>
                      <a:pPr indent="0" lvl="0" marL="0" rtl="0" algn="l">
                        <a:spcBef>
                          <a:spcPts val="0"/>
                        </a:spcBef>
                        <a:spcAft>
                          <a:spcPts val="0"/>
                        </a:spcAft>
                        <a:buNone/>
                      </a:pPr>
                      <a:r>
                        <a:t/>
                      </a:r>
                      <a:endParaRPr sz="1000">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000">
                          <a:latin typeface="Roboto"/>
                          <a:ea typeface="Roboto"/>
                          <a:cs typeface="Roboto"/>
                          <a:sym typeface="Roboto"/>
                        </a:rPr>
                        <a:t>Negligible likelihood</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000">
                          <a:latin typeface="Roboto"/>
                          <a:ea typeface="Roboto"/>
                          <a:cs typeface="Roboto"/>
                          <a:sym typeface="Roboto"/>
                        </a:rPr>
                        <a:t>Low likelihood</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000">
                          <a:latin typeface="Roboto"/>
                          <a:ea typeface="Roboto"/>
                          <a:cs typeface="Roboto"/>
                          <a:sym typeface="Roboto"/>
                        </a:rPr>
                        <a:t>Likely</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000">
                          <a:latin typeface="Roboto"/>
                          <a:ea typeface="Roboto"/>
                          <a:cs typeface="Roboto"/>
                          <a:sym typeface="Roboto"/>
                        </a:rPr>
                        <a:t>High Likelihood</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1000">
                          <a:latin typeface="Roboto"/>
                          <a:ea typeface="Roboto"/>
                          <a:cs typeface="Roboto"/>
                          <a:sym typeface="Roboto"/>
                        </a:rPr>
                        <a:t>Near Certainty </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01175">
                <a:tc>
                  <a:txBody>
                    <a:bodyPr/>
                    <a:lstStyle/>
                    <a:p>
                      <a:pPr indent="0" lvl="0" marL="0" rtl="0" algn="l">
                        <a:spcBef>
                          <a:spcPts val="0"/>
                        </a:spcBef>
                        <a:spcAft>
                          <a:spcPts val="0"/>
                        </a:spcAft>
                        <a:buNone/>
                      </a:pPr>
                      <a:r>
                        <a:rPr b="1" lang="en" sz="1000">
                          <a:latin typeface="Roboto"/>
                          <a:ea typeface="Roboto"/>
                          <a:cs typeface="Roboto"/>
                          <a:sym typeface="Roboto"/>
                        </a:rPr>
                        <a:t>Negligible severity</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r>
              <a:tr h="501175">
                <a:tc>
                  <a:txBody>
                    <a:bodyPr/>
                    <a:lstStyle/>
                    <a:p>
                      <a:pPr indent="0" lvl="0" marL="0" rtl="0" algn="l">
                        <a:spcBef>
                          <a:spcPts val="0"/>
                        </a:spcBef>
                        <a:spcAft>
                          <a:spcPts val="0"/>
                        </a:spcAft>
                        <a:buNone/>
                      </a:pPr>
                      <a:r>
                        <a:rPr b="1" lang="en" sz="1000">
                          <a:latin typeface="Roboto"/>
                          <a:ea typeface="Roboto"/>
                          <a:cs typeface="Roboto"/>
                          <a:sym typeface="Roboto"/>
                        </a:rPr>
                        <a:t>Low severity</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b="1" sz="1200">
                        <a:solidFill>
                          <a:srgbClr val="EA9999"/>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r h="501175">
                <a:tc>
                  <a:txBody>
                    <a:bodyPr/>
                    <a:lstStyle/>
                    <a:p>
                      <a:pPr indent="0" lvl="0" marL="0" rtl="0" algn="l">
                        <a:spcBef>
                          <a:spcPts val="0"/>
                        </a:spcBef>
                        <a:spcAft>
                          <a:spcPts val="0"/>
                        </a:spcAft>
                        <a:buNone/>
                      </a:pPr>
                      <a:r>
                        <a:rPr b="1" lang="en" sz="1000">
                          <a:latin typeface="Roboto"/>
                          <a:ea typeface="Roboto"/>
                          <a:cs typeface="Roboto"/>
                          <a:sym typeface="Roboto"/>
                        </a:rPr>
                        <a:t>Severe</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b="1" sz="1200">
                        <a:solidFill>
                          <a:srgbClr val="EA9999"/>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b="1" sz="1200">
                        <a:solidFill>
                          <a:schemeClr val="lt1"/>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r h="501175">
                <a:tc>
                  <a:txBody>
                    <a:bodyPr/>
                    <a:lstStyle/>
                    <a:p>
                      <a:pPr indent="0" lvl="0" marL="0" rtl="0" algn="l">
                        <a:spcBef>
                          <a:spcPts val="0"/>
                        </a:spcBef>
                        <a:spcAft>
                          <a:spcPts val="0"/>
                        </a:spcAft>
                        <a:buNone/>
                      </a:pPr>
                      <a:r>
                        <a:rPr b="1" lang="en" sz="1000">
                          <a:latin typeface="Roboto"/>
                          <a:ea typeface="Roboto"/>
                          <a:cs typeface="Roboto"/>
                          <a:sym typeface="Roboto"/>
                        </a:rPr>
                        <a:t>High severity</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b="1"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b="1" sz="1200">
                        <a:solidFill>
                          <a:srgbClr val="EA9999"/>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b="1" sz="1200">
                        <a:solidFill>
                          <a:srgbClr val="EA9999"/>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b="1" sz="1200">
                        <a:solidFill>
                          <a:schemeClr val="lt1"/>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r h="501175">
                <a:tc>
                  <a:txBody>
                    <a:bodyPr/>
                    <a:lstStyle/>
                    <a:p>
                      <a:pPr indent="0" lvl="0" marL="0" rtl="0" algn="l">
                        <a:spcBef>
                          <a:spcPts val="0"/>
                        </a:spcBef>
                        <a:spcAft>
                          <a:spcPts val="0"/>
                        </a:spcAft>
                        <a:buNone/>
                      </a:pPr>
                      <a:r>
                        <a:rPr b="1" lang="en" sz="1000">
                          <a:latin typeface="Roboto"/>
                          <a:ea typeface="Roboto"/>
                          <a:cs typeface="Roboto"/>
                          <a:sym typeface="Roboto"/>
                        </a:rPr>
                        <a:t>Catastrophic</a:t>
                      </a:r>
                      <a:endParaRPr b="1" sz="1000">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1C232"/>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sz="1200">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b="1" sz="1200">
                        <a:solidFill>
                          <a:srgbClr val="EA9999"/>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t/>
                      </a:r>
                      <a:endParaRPr sz="1200">
                        <a:solidFill>
                          <a:schemeClr val="lt1"/>
                        </a:solidFill>
                        <a:latin typeface="Roboto"/>
                        <a:ea typeface="Roboto"/>
                        <a:cs typeface="Roboto"/>
                        <a:sym typeface="Roboto"/>
                      </a:endParaRPr>
                    </a:p>
                  </a:txBody>
                  <a:tcPr marT="73150" marB="73150" marR="73150" marL="7315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C0000"/>
                    </a:solidFill>
                  </a:tcPr>
                </a:tc>
              </a:tr>
            </a:tbl>
          </a:graphicData>
        </a:graphic>
      </p:graphicFrame>
      <p:graphicFrame>
        <p:nvGraphicFramePr>
          <p:cNvPr id="542" name="Google Shape;542;g104b8e4e0be_0_492"/>
          <p:cNvGraphicFramePr/>
          <p:nvPr/>
        </p:nvGraphicFramePr>
        <p:xfrm>
          <a:off x="35225" y="922500"/>
          <a:ext cx="3000000" cy="3000000"/>
        </p:xfrm>
        <a:graphic>
          <a:graphicData uri="http://schemas.openxmlformats.org/drawingml/2006/table">
            <a:tbl>
              <a:tblPr>
                <a:noFill/>
                <a:tableStyleId>{A438B528-1DEC-47DF-BE2D-49EDB172F886}</a:tableStyleId>
              </a:tblPr>
              <a:tblGrid>
                <a:gridCol w="772350"/>
                <a:gridCol w="772350"/>
              </a:tblGrid>
              <a:tr h="187350">
                <a:tc>
                  <a:txBody>
                    <a:bodyPr/>
                    <a:lstStyle/>
                    <a:p>
                      <a:pPr indent="0" lvl="0" marL="0" rtl="0" algn="l">
                        <a:spcBef>
                          <a:spcPts val="0"/>
                        </a:spcBef>
                        <a:spcAft>
                          <a:spcPts val="0"/>
                        </a:spcAft>
                        <a:buNone/>
                      </a:pPr>
                      <a:r>
                        <a:rPr b="1" lang="en" sz="500">
                          <a:solidFill>
                            <a:srgbClr val="EA9999"/>
                          </a:solidFill>
                        </a:rPr>
                        <a:t>Pre-mitigation</a:t>
                      </a:r>
                      <a:endParaRPr b="1" sz="500">
                        <a:solidFill>
                          <a:srgbClr val="EA9999"/>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0000"/>
                    </a:solidFill>
                  </a:tcPr>
                </a:tc>
                <a:tc>
                  <a:txBody>
                    <a:bodyPr/>
                    <a:lstStyle/>
                    <a:p>
                      <a:pPr indent="0" lvl="0" marL="0" rtl="0" algn="l">
                        <a:spcBef>
                          <a:spcPts val="0"/>
                        </a:spcBef>
                        <a:spcAft>
                          <a:spcPts val="0"/>
                        </a:spcAft>
                        <a:buNone/>
                      </a:pPr>
                      <a:r>
                        <a:rPr b="1" lang="en" sz="500"/>
                        <a:t>Post-mitigation</a:t>
                      </a:r>
                      <a:endParaRPr b="1" sz="5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6AA84F"/>
                    </a:solidFill>
                  </a:tcPr>
                </a:tc>
              </a:tr>
            </a:tbl>
          </a:graphicData>
        </a:graphic>
      </p:graphicFrame>
      <p:graphicFrame>
        <p:nvGraphicFramePr>
          <p:cNvPr id="543" name="Google Shape;543;g104b8e4e0be_0_492"/>
          <p:cNvGraphicFramePr/>
          <p:nvPr/>
        </p:nvGraphicFramePr>
        <p:xfrm>
          <a:off x="5431363" y="1090100"/>
          <a:ext cx="3000000" cy="3000000"/>
        </p:xfrm>
        <a:graphic>
          <a:graphicData uri="http://schemas.openxmlformats.org/drawingml/2006/table">
            <a:tbl>
              <a:tblPr>
                <a:noFill/>
                <a:tableStyleId>{A438B528-1DEC-47DF-BE2D-49EDB172F886}</a:tableStyleId>
              </a:tblPr>
              <a:tblGrid>
                <a:gridCol w="3640800"/>
              </a:tblGrid>
              <a:tr h="396200">
                <a:tc>
                  <a:txBody>
                    <a:bodyPr/>
                    <a:lstStyle/>
                    <a:p>
                      <a:pPr indent="0" lvl="0" marL="0" rtl="0" algn="l">
                        <a:spcBef>
                          <a:spcPts val="0"/>
                        </a:spcBef>
                        <a:spcAft>
                          <a:spcPts val="0"/>
                        </a:spcAft>
                        <a:buNone/>
                      </a:pPr>
                      <a:r>
                        <a:rPr b="1" lang="en" sz="1200">
                          <a:solidFill>
                            <a:schemeClr val="lt1"/>
                          </a:solidFill>
                          <a:latin typeface="Roboto"/>
                          <a:ea typeface="Roboto"/>
                          <a:cs typeface="Roboto"/>
                          <a:sym typeface="Roboto"/>
                        </a:rPr>
                        <a:t>Mitigation</a:t>
                      </a:r>
                      <a:endParaRPr b="1" sz="1200">
                        <a:solidFill>
                          <a:schemeClr val="lt1"/>
                        </a:solidFill>
                        <a:latin typeface="Roboto"/>
                        <a:ea typeface="Roboto"/>
                        <a:cs typeface="Roboto"/>
                        <a:sym typeface="Roboto"/>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dk1"/>
                    </a:solidFill>
                  </a:tcPr>
                </a:tc>
              </a:tr>
              <a:tr h="734250">
                <a:tc>
                  <a:txBody>
                    <a:bodyPr/>
                    <a:lstStyle/>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r>
              <a:tr h="689675">
                <a:tc>
                  <a:txBody>
                    <a:bodyPr/>
                    <a:lstStyle/>
                    <a:p>
                      <a:pPr indent="0" lvl="0" marL="0" rtl="0" algn="l">
                        <a:spcBef>
                          <a:spcPts val="0"/>
                        </a:spcBef>
                        <a:spcAft>
                          <a:spcPts val="0"/>
                        </a:spcAft>
                        <a:buNone/>
                      </a:pPr>
                      <a:r>
                        <a:t/>
                      </a:r>
                      <a:endParaRPr sz="12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538675">
                <a:tc>
                  <a:txBody>
                    <a:bodyPr/>
                    <a:lstStyle/>
                    <a:p>
                      <a:pPr indent="0" lvl="0" marL="0" rtl="0" algn="l">
                        <a:spcBef>
                          <a:spcPts val="0"/>
                        </a:spcBef>
                        <a:spcAft>
                          <a:spcPts val="0"/>
                        </a:spcAft>
                        <a:buNone/>
                      </a:pPr>
                      <a:r>
                        <a:t/>
                      </a:r>
                      <a:endParaRPr sz="12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96200">
                <a:tc>
                  <a:txBody>
                    <a:bodyPr/>
                    <a:lstStyle/>
                    <a:p>
                      <a:pPr indent="0" lvl="0" marL="0" rtl="0" algn="l">
                        <a:spcBef>
                          <a:spcPts val="0"/>
                        </a:spcBef>
                        <a:spcAft>
                          <a:spcPts val="0"/>
                        </a:spcAft>
                        <a:buNone/>
                      </a:pPr>
                      <a:r>
                        <a:t/>
                      </a:r>
                      <a:endParaRPr sz="12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609575">
                <a:tc>
                  <a:txBody>
                    <a:bodyPr/>
                    <a:lstStyle/>
                    <a:p>
                      <a:pPr indent="0" lvl="0" marL="0" rtl="0" algn="l">
                        <a:spcBef>
                          <a:spcPts val="0"/>
                        </a:spcBef>
                        <a:spcAft>
                          <a:spcPts val="0"/>
                        </a:spcAft>
                        <a:buNone/>
                      </a:pPr>
                      <a:r>
                        <a:t/>
                      </a:r>
                      <a:endParaRPr sz="1200"/>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544" name="Google Shape;544;g104b8e4e0be_0_492"/>
          <p:cNvSpPr txBox="1"/>
          <p:nvPr/>
        </p:nvSpPr>
        <p:spPr>
          <a:xfrm>
            <a:off x="5431375" y="1585675"/>
            <a:ext cx="3640800" cy="692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Vent:</a:t>
            </a:r>
            <a:r>
              <a:rPr lang="en" sz="1100"/>
              <a:t> Testing our fan early to reduce uncertainty. Control law mitigates over venting by precise ballast dropping.</a:t>
            </a:r>
            <a:endParaRPr sz="1100">
              <a:latin typeface="Roboto"/>
              <a:ea typeface="Roboto"/>
              <a:cs typeface="Roboto"/>
              <a:sym typeface="Roboto"/>
            </a:endParaRPr>
          </a:p>
        </p:txBody>
      </p:sp>
      <p:sp>
        <p:nvSpPr>
          <p:cNvPr id="545" name="Google Shape;545;g104b8e4e0be_0_492"/>
          <p:cNvSpPr txBox="1"/>
          <p:nvPr/>
        </p:nvSpPr>
        <p:spPr>
          <a:xfrm>
            <a:off x="5431363" y="2360850"/>
            <a:ext cx="36408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Materials:</a:t>
            </a:r>
            <a:r>
              <a:rPr lang="en" sz="1100"/>
              <a:t> Ordering any parts early, 3D printing and manufacturing our own components</a:t>
            </a:r>
            <a:endParaRPr sz="1100"/>
          </a:p>
        </p:txBody>
      </p:sp>
      <p:sp>
        <p:nvSpPr>
          <p:cNvPr id="546" name="Google Shape;546;g104b8e4e0be_0_492"/>
          <p:cNvSpPr txBox="1"/>
          <p:nvPr/>
        </p:nvSpPr>
        <p:spPr>
          <a:xfrm>
            <a:off x="5431375" y="2966525"/>
            <a:ext cx="36408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Ballast:</a:t>
            </a:r>
            <a:r>
              <a:rPr lang="en" sz="1100"/>
              <a:t> Alerting user when ballast is dropped and the approximate mass remaining as a percentage.</a:t>
            </a:r>
            <a:endParaRPr sz="1100"/>
          </a:p>
        </p:txBody>
      </p:sp>
      <p:sp>
        <p:nvSpPr>
          <p:cNvPr id="547" name="Google Shape;547;g104b8e4e0be_0_492"/>
          <p:cNvSpPr txBox="1"/>
          <p:nvPr/>
        </p:nvSpPr>
        <p:spPr>
          <a:xfrm>
            <a:off x="5431375" y="3572200"/>
            <a:ext cx="36408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Jam:</a:t>
            </a:r>
            <a:r>
              <a:rPr lang="en" sz="1100"/>
              <a:t> Changing the direction of the gear to unblock the jam if one is detected &amp; altering dispenser shape.</a:t>
            </a:r>
            <a:endParaRPr sz="1100"/>
          </a:p>
        </p:txBody>
      </p:sp>
      <p:sp>
        <p:nvSpPr>
          <p:cNvPr id="548" name="Google Shape;548;g104b8e4e0be_0_492"/>
          <p:cNvSpPr txBox="1"/>
          <p:nvPr/>
        </p:nvSpPr>
        <p:spPr>
          <a:xfrm>
            <a:off x="5443975" y="4177875"/>
            <a:ext cx="3640800" cy="523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100"/>
              <a:t>Freeze:</a:t>
            </a:r>
            <a:r>
              <a:rPr lang="en" sz="1100"/>
              <a:t> Inserting a moisture absorbing packet in the BB container.</a:t>
            </a:r>
            <a:endParaRPr sz="1100"/>
          </a:p>
        </p:txBody>
      </p:sp>
      <p:cxnSp>
        <p:nvCxnSpPr>
          <p:cNvPr id="549" name="Google Shape;549;g104b8e4e0be_0_492"/>
          <p:cNvCxnSpPr/>
          <p:nvPr/>
        </p:nvCxnSpPr>
        <p:spPr>
          <a:xfrm rot="10800000">
            <a:off x="3795250" y="2965925"/>
            <a:ext cx="0" cy="279000"/>
          </a:xfrm>
          <a:prstGeom prst="straightConnector1">
            <a:avLst/>
          </a:prstGeom>
          <a:noFill/>
          <a:ln cap="flat" cmpd="sng" w="19050">
            <a:solidFill>
              <a:srgbClr val="000000"/>
            </a:solidFill>
            <a:prstDash val="solid"/>
            <a:round/>
            <a:headEnd len="med" w="med" type="none"/>
            <a:tailEnd len="med" w="med" type="triangle"/>
          </a:ln>
        </p:spPr>
      </p:cxnSp>
      <p:sp>
        <p:nvSpPr>
          <p:cNvPr id="550" name="Google Shape;550;g104b8e4e0be_0_492"/>
          <p:cNvSpPr/>
          <p:nvPr/>
        </p:nvSpPr>
        <p:spPr>
          <a:xfrm>
            <a:off x="2692200" y="2721877"/>
            <a:ext cx="1821505" cy="141765"/>
          </a:xfrm>
          <a:custGeom>
            <a:rect b="b" l="l" r="r" t="t"/>
            <a:pathLst>
              <a:path extrusionOk="0" h="6999" w="68202">
                <a:moveTo>
                  <a:pt x="68202" y="6621"/>
                </a:moveTo>
                <a:cubicBezTo>
                  <a:pt x="62188" y="5519"/>
                  <a:pt x="43484" y="-55"/>
                  <a:pt x="32117" y="8"/>
                </a:cubicBezTo>
                <a:cubicBezTo>
                  <a:pt x="20750" y="71"/>
                  <a:pt x="5353" y="5834"/>
                  <a:pt x="0" y="6999"/>
                </a:cubicBezTo>
              </a:path>
            </a:pathLst>
          </a:custGeom>
          <a:noFill/>
          <a:ln cap="flat" cmpd="sng" w="19050">
            <a:solidFill>
              <a:srgbClr val="000000"/>
            </a:solidFill>
            <a:prstDash val="solid"/>
            <a:round/>
            <a:headEnd len="med" w="med" type="none"/>
            <a:tailEnd len="med" w="med" type="triangle"/>
          </a:ln>
        </p:spPr>
      </p:sp>
      <p:sp>
        <p:nvSpPr>
          <p:cNvPr id="551" name="Google Shape;551;g104b8e4e0be_0_492"/>
          <p:cNvSpPr/>
          <p:nvPr/>
        </p:nvSpPr>
        <p:spPr>
          <a:xfrm>
            <a:off x="2371025" y="2399350"/>
            <a:ext cx="703700" cy="1863362"/>
          </a:xfrm>
          <a:custGeom>
            <a:rect b="b" l="l" r="r" t="t"/>
            <a:pathLst>
              <a:path extrusionOk="0" h="73303" w="28148">
                <a:moveTo>
                  <a:pt x="24749" y="73303"/>
                </a:moveTo>
                <a:cubicBezTo>
                  <a:pt x="25064" y="64455"/>
                  <a:pt x="30763" y="32432"/>
                  <a:pt x="26638" y="20215"/>
                </a:cubicBezTo>
                <a:cubicBezTo>
                  <a:pt x="22513" y="7998"/>
                  <a:pt x="4440" y="3369"/>
                  <a:pt x="0" y="0"/>
                </a:cubicBezTo>
              </a:path>
            </a:pathLst>
          </a:custGeom>
          <a:noFill/>
          <a:ln cap="flat" cmpd="sng" w="19050">
            <a:solidFill>
              <a:srgbClr val="000000"/>
            </a:solidFill>
            <a:prstDash val="solid"/>
            <a:round/>
            <a:headEnd len="med" w="med" type="none"/>
            <a:tailEnd len="med" w="med" type="triangle"/>
          </a:ln>
        </p:spPr>
      </p:sp>
      <p:cxnSp>
        <p:nvCxnSpPr>
          <p:cNvPr id="552" name="Google Shape;552;g104b8e4e0be_0_492"/>
          <p:cNvCxnSpPr/>
          <p:nvPr/>
        </p:nvCxnSpPr>
        <p:spPr>
          <a:xfrm rot="10800000">
            <a:off x="2512700" y="3367700"/>
            <a:ext cx="1199700" cy="878400"/>
          </a:xfrm>
          <a:prstGeom prst="straightConnector1">
            <a:avLst/>
          </a:prstGeom>
          <a:noFill/>
          <a:ln cap="flat" cmpd="sng" w="19050">
            <a:solidFill>
              <a:srgbClr val="000000"/>
            </a:solidFill>
            <a:prstDash val="solid"/>
            <a:round/>
            <a:headEnd len="med" w="med" type="none"/>
            <a:tailEnd len="med" w="med" type="triangle"/>
          </a:ln>
        </p:spPr>
      </p:cxnSp>
      <p:cxnSp>
        <p:nvCxnSpPr>
          <p:cNvPr id="553" name="Google Shape;553;g104b8e4e0be_0_492"/>
          <p:cNvCxnSpPr/>
          <p:nvPr/>
        </p:nvCxnSpPr>
        <p:spPr>
          <a:xfrm rot="10800000">
            <a:off x="2413575" y="3538600"/>
            <a:ext cx="1256400" cy="0"/>
          </a:xfrm>
          <a:prstGeom prst="straightConnector1">
            <a:avLst/>
          </a:prstGeom>
          <a:noFill/>
          <a:ln cap="flat" cmpd="sng" w="19050">
            <a:solidFill>
              <a:srgbClr val="000000"/>
            </a:solidFill>
            <a:prstDash val="solid"/>
            <a:round/>
            <a:headEnd len="med" w="med" type="none"/>
            <a:tailEnd len="med" w="med" type="triangle"/>
          </a:ln>
        </p:spPr>
      </p:cxnSp>
      <p:sp>
        <p:nvSpPr>
          <p:cNvPr id="554" name="Google Shape;554;g104b8e4e0be_0_492"/>
          <p:cNvSpPr txBox="1"/>
          <p:nvPr/>
        </p:nvSpPr>
        <p:spPr>
          <a:xfrm>
            <a:off x="1949500" y="219520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latin typeface="Roboto"/>
                <a:ea typeface="Roboto"/>
                <a:cs typeface="Roboto"/>
                <a:sym typeface="Roboto"/>
              </a:rPr>
              <a:t>Jam</a:t>
            </a:r>
            <a:endParaRPr b="1" sz="1200">
              <a:latin typeface="Roboto"/>
              <a:ea typeface="Roboto"/>
              <a:cs typeface="Roboto"/>
              <a:sym typeface="Roboto"/>
            </a:endParaRPr>
          </a:p>
        </p:txBody>
      </p:sp>
      <p:sp>
        <p:nvSpPr>
          <p:cNvPr id="555" name="Google Shape;555;g104b8e4e0be_0_492"/>
          <p:cNvSpPr txBox="1"/>
          <p:nvPr/>
        </p:nvSpPr>
        <p:spPr>
          <a:xfrm>
            <a:off x="1949500" y="269625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latin typeface="Roboto"/>
                <a:ea typeface="Roboto"/>
                <a:cs typeface="Roboto"/>
                <a:sym typeface="Roboto"/>
              </a:rPr>
              <a:t>Materials</a:t>
            </a:r>
            <a:endParaRPr b="1" sz="1200">
              <a:latin typeface="Roboto"/>
              <a:ea typeface="Roboto"/>
              <a:cs typeface="Roboto"/>
              <a:sym typeface="Roboto"/>
            </a:endParaRPr>
          </a:p>
        </p:txBody>
      </p:sp>
      <p:sp>
        <p:nvSpPr>
          <p:cNvPr id="556" name="Google Shape;556;g104b8e4e0be_0_492"/>
          <p:cNvSpPr txBox="1"/>
          <p:nvPr/>
        </p:nvSpPr>
        <p:spPr>
          <a:xfrm>
            <a:off x="1949500" y="319730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latin typeface="Roboto"/>
                <a:ea typeface="Roboto"/>
                <a:cs typeface="Roboto"/>
                <a:sym typeface="Roboto"/>
              </a:rPr>
              <a:t>Freeze</a:t>
            </a:r>
            <a:endParaRPr b="1" sz="1200">
              <a:latin typeface="Roboto"/>
              <a:ea typeface="Roboto"/>
              <a:cs typeface="Roboto"/>
              <a:sym typeface="Roboto"/>
            </a:endParaRPr>
          </a:p>
        </p:txBody>
      </p:sp>
      <p:sp>
        <p:nvSpPr>
          <p:cNvPr id="557" name="Google Shape;557;g104b8e4e0be_0_492"/>
          <p:cNvSpPr txBox="1"/>
          <p:nvPr/>
        </p:nvSpPr>
        <p:spPr>
          <a:xfrm>
            <a:off x="3628047" y="269625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latin typeface="Roboto"/>
                <a:ea typeface="Roboto"/>
                <a:cs typeface="Roboto"/>
                <a:sym typeface="Roboto"/>
              </a:rPr>
              <a:t>Ballast</a:t>
            </a:r>
            <a:endParaRPr b="1" sz="1200">
              <a:latin typeface="Roboto"/>
              <a:ea typeface="Roboto"/>
              <a:cs typeface="Roboto"/>
              <a:sym typeface="Roboto"/>
            </a:endParaRPr>
          </a:p>
        </p:txBody>
      </p:sp>
      <p:sp>
        <p:nvSpPr>
          <p:cNvPr id="558" name="Google Shape;558;g104b8e4e0be_0_492"/>
          <p:cNvSpPr txBox="1"/>
          <p:nvPr/>
        </p:nvSpPr>
        <p:spPr>
          <a:xfrm>
            <a:off x="1949500" y="336765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latin typeface="Roboto"/>
                <a:ea typeface="Roboto"/>
                <a:cs typeface="Roboto"/>
                <a:sym typeface="Roboto"/>
              </a:rPr>
              <a:t>Vent</a:t>
            </a:r>
            <a:endParaRPr b="1" sz="1200">
              <a:latin typeface="Roboto"/>
              <a:ea typeface="Roboto"/>
              <a:cs typeface="Roboto"/>
              <a:sym typeface="Roboto"/>
            </a:endParaRPr>
          </a:p>
        </p:txBody>
      </p:sp>
      <p:sp>
        <p:nvSpPr>
          <p:cNvPr id="559" name="Google Shape;559;g104b8e4e0be_0_492"/>
          <p:cNvSpPr txBox="1"/>
          <p:nvPr/>
        </p:nvSpPr>
        <p:spPr>
          <a:xfrm>
            <a:off x="4467325" y="269625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solidFill>
                  <a:srgbClr val="EA9999"/>
                </a:solidFill>
                <a:latin typeface="Roboto"/>
                <a:ea typeface="Roboto"/>
                <a:cs typeface="Roboto"/>
                <a:sym typeface="Roboto"/>
              </a:rPr>
              <a:t>Materials</a:t>
            </a:r>
            <a:endParaRPr b="1" sz="1200">
              <a:solidFill>
                <a:srgbClr val="EA9999"/>
              </a:solidFill>
              <a:latin typeface="Roboto"/>
              <a:ea typeface="Roboto"/>
              <a:cs typeface="Roboto"/>
              <a:sym typeface="Roboto"/>
            </a:endParaRPr>
          </a:p>
        </p:txBody>
      </p:sp>
      <p:sp>
        <p:nvSpPr>
          <p:cNvPr id="560" name="Google Shape;560;g104b8e4e0be_0_492"/>
          <p:cNvSpPr txBox="1"/>
          <p:nvPr/>
        </p:nvSpPr>
        <p:spPr>
          <a:xfrm>
            <a:off x="3628047" y="420405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solidFill>
                  <a:srgbClr val="EA9999"/>
                </a:solidFill>
                <a:latin typeface="Roboto"/>
                <a:ea typeface="Roboto"/>
                <a:cs typeface="Roboto"/>
                <a:sym typeface="Roboto"/>
              </a:rPr>
              <a:t>Freeze</a:t>
            </a:r>
            <a:endParaRPr b="1" sz="1200">
              <a:solidFill>
                <a:srgbClr val="EA9999"/>
              </a:solidFill>
              <a:latin typeface="Roboto"/>
              <a:ea typeface="Roboto"/>
              <a:cs typeface="Roboto"/>
              <a:sym typeface="Roboto"/>
            </a:endParaRPr>
          </a:p>
        </p:txBody>
      </p:sp>
      <p:sp>
        <p:nvSpPr>
          <p:cNvPr id="561" name="Google Shape;561;g104b8e4e0be_0_492"/>
          <p:cNvSpPr txBox="1"/>
          <p:nvPr/>
        </p:nvSpPr>
        <p:spPr>
          <a:xfrm>
            <a:off x="3628047" y="319730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solidFill>
                  <a:srgbClr val="EA9999"/>
                </a:solidFill>
                <a:latin typeface="Roboto"/>
                <a:ea typeface="Roboto"/>
                <a:cs typeface="Roboto"/>
                <a:sym typeface="Roboto"/>
              </a:rPr>
              <a:t>Ballast</a:t>
            </a:r>
            <a:endParaRPr b="1" sz="1200">
              <a:solidFill>
                <a:srgbClr val="EA9999"/>
              </a:solidFill>
              <a:latin typeface="Roboto"/>
              <a:ea typeface="Roboto"/>
              <a:cs typeface="Roboto"/>
              <a:sym typeface="Roboto"/>
            </a:endParaRPr>
          </a:p>
        </p:txBody>
      </p:sp>
      <p:sp>
        <p:nvSpPr>
          <p:cNvPr id="562" name="Google Shape;562;g104b8e4e0be_0_492"/>
          <p:cNvSpPr txBox="1"/>
          <p:nvPr/>
        </p:nvSpPr>
        <p:spPr>
          <a:xfrm>
            <a:off x="3628047" y="336765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solidFill>
                  <a:srgbClr val="EA9999"/>
                </a:solidFill>
                <a:latin typeface="Roboto"/>
                <a:ea typeface="Roboto"/>
                <a:cs typeface="Roboto"/>
                <a:sym typeface="Roboto"/>
              </a:rPr>
              <a:t>Vent</a:t>
            </a:r>
            <a:endParaRPr b="1" sz="1200">
              <a:solidFill>
                <a:srgbClr val="EA9999"/>
              </a:solidFill>
              <a:latin typeface="Roboto"/>
              <a:ea typeface="Roboto"/>
              <a:cs typeface="Roboto"/>
              <a:sym typeface="Roboto"/>
            </a:endParaRPr>
          </a:p>
        </p:txBody>
      </p:sp>
      <p:sp>
        <p:nvSpPr>
          <p:cNvPr id="563" name="Google Shape;563;g104b8e4e0be_0_492"/>
          <p:cNvSpPr txBox="1"/>
          <p:nvPr/>
        </p:nvSpPr>
        <p:spPr>
          <a:xfrm>
            <a:off x="2788900" y="4204050"/>
            <a:ext cx="839400" cy="332400"/>
          </a:xfrm>
          <a:prstGeom prst="rect">
            <a:avLst/>
          </a:prstGeom>
          <a:noFill/>
          <a:ln>
            <a:noFill/>
          </a:ln>
        </p:spPr>
        <p:txBody>
          <a:bodyPr anchorCtr="0" anchor="t" bIns="73150" lIns="73150" spcFirstLastPara="1" rIns="73150" wrap="square" tIns="73150">
            <a:spAutoFit/>
          </a:bodyPr>
          <a:lstStyle/>
          <a:p>
            <a:pPr indent="0" lvl="0" marL="0" rtl="0" algn="l">
              <a:spcBef>
                <a:spcPts val="0"/>
              </a:spcBef>
              <a:spcAft>
                <a:spcPts val="0"/>
              </a:spcAft>
              <a:buNone/>
            </a:pPr>
            <a:r>
              <a:rPr b="1" lang="en" sz="1200">
                <a:solidFill>
                  <a:srgbClr val="EA9999"/>
                </a:solidFill>
                <a:latin typeface="Roboto"/>
                <a:ea typeface="Roboto"/>
                <a:cs typeface="Roboto"/>
                <a:sym typeface="Roboto"/>
              </a:rPr>
              <a:t>Jam</a:t>
            </a:r>
            <a:endParaRPr b="1" sz="1200">
              <a:solidFill>
                <a:srgbClr val="EA9999"/>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5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5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4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55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5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104b8e4e0be_0_45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569" name="Google Shape;569;g104b8e4e0be_0_456"/>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570" name="Google Shape;570;g104b8e4e0be_0_456"/>
          <p:cNvSpPr txBox="1"/>
          <p:nvPr>
            <p:ph type="title"/>
          </p:nvPr>
        </p:nvSpPr>
        <p:spPr>
          <a:xfrm>
            <a:off x="359250" y="2233050"/>
            <a:ext cx="8425500" cy="800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5200"/>
              <a:t>Verification &amp; Validation</a:t>
            </a:r>
            <a:endParaRPr sz="5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graphicFrame>
        <p:nvGraphicFramePr>
          <p:cNvPr id="575" name="Google Shape;575;gfba5d76095_0_5"/>
          <p:cNvGraphicFramePr/>
          <p:nvPr/>
        </p:nvGraphicFramePr>
        <p:xfrm>
          <a:off x="0" y="-3592"/>
          <a:ext cx="3000000" cy="3000000"/>
        </p:xfrm>
        <a:graphic>
          <a:graphicData uri="http://schemas.openxmlformats.org/drawingml/2006/table">
            <a:tbl>
              <a:tblPr>
                <a:noFill/>
                <a:tableStyleId>{A438B528-1DEC-47DF-BE2D-49EDB172F886}</a:tableStyleId>
              </a:tblPr>
              <a:tblGrid>
                <a:gridCol w="2332050"/>
                <a:gridCol w="2618225"/>
                <a:gridCol w="2517225"/>
                <a:gridCol w="1676500"/>
              </a:tblGrid>
              <a:tr h="261200">
                <a:tc>
                  <a:txBody>
                    <a:bodyPr/>
                    <a:lstStyle/>
                    <a:p>
                      <a:pPr indent="0" lvl="0" marL="0" rtl="0" algn="l">
                        <a:spcBef>
                          <a:spcPts val="0"/>
                        </a:spcBef>
                        <a:spcAft>
                          <a:spcPts val="0"/>
                        </a:spcAft>
                        <a:buNone/>
                      </a:pPr>
                      <a:r>
                        <a:rPr b="1" lang="en" sz="1100">
                          <a:solidFill>
                            <a:schemeClr val="lt1"/>
                          </a:solidFill>
                        </a:rPr>
                        <a:t>Test Scope</a:t>
                      </a:r>
                      <a:endParaRPr b="1" sz="11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100">
                          <a:solidFill>
                            <a:schemeClr val="lt1"/>
                          </a:solidFill>
                        </a:rPr>
                        <a:t>Verification</a:t>
                      </a:r>
                      <a:r>
                        <a:rPr b="1" lang="en" sz="1100">
                          <a:solidFill>
                            <a:schemeClr val="lt1"/>
                          </a:solidFill>
                        </a:rPr>
                        <a:t> Procedure Name</a:t>
                      </a:r>
                      <a:endParaRPr b="1" sz="11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100">
                          <a:solidFill>
                            <a:schemeClr val="lt1"/>
                          </a:solidFill>
                        </a:rPr>
                        <a:t>Design </a:t>
                      </a:r>
                      <a:r>
                        <a:rPr b="1" lang="en" sz="1100">
                          <a:solidFill>
                            <a:schemeClr val="lt1"/>
                          </a:solidFill>
                        </a:rPr>
                        <a:t>Requirements Covered</a:t>
                      </a:r>
                      <a:endParaRPr b="1" sz="11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100">
                          <a:solidFill>
                            <a:schemeClr val="lt1"/>
                          </a:solidFill>
                        </a:rPr>
                        <a:t>Verification Type</a:t>
                      </a:r>
                      <a:endParaRPr b="1" sz="11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41175">
                <a:tc rowSpan="6">
                  <a:txBody>
                    <a:bodyPr/>
                    <a:lstStyle/>
                    <a:p>
                      <a:pPr indent="0" lvl="0" marL="0" rtl="0" algn="l">
                        <a:spcBef>
                          <a:spcPts val="0"/>
                        </a:spcBef>
                        <a:spcAft>
                          <a:spcPts val="0"/>
                        </a:spcAft>
                        <a:buNone/>
                      </a:pPr>
                      <a:r>
                        <a:rPr b="1" lang="en" sz="1100"/>
                        <a:t>Subsystem Level</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050"/>
                        <a:t>Jamming 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1.1</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41175">
                <a:tc vMerge="1"/>
                <a:tc>
                  <a:txBody>
                    <a:bodyPr/>
                    <a:lstStyle/>
                    <a:p>
                      <a:pPr indent="0" lvl="0" marL="0" rtl="0" algn="l">
                        <a:spcBef>
                          <a:spcPts val="0"/>
                        </a:spcBef>
                        <a:spcAft>
                          <a:spcPts val="0"/>
                        </a:spcAft>
                        <a:buNone/>
                      </a:pPr>
                      <a:r>
                        <a:rPr lang="en" sz="1050"/>
                        <a:t>Communication/Interface 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2.1</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341175">
                <a:tc vMerge="1"/>
                <a:tc>
                  <a:txBody>
                    <a:bodyPr/>
                    <a:lstStyle/>
                    <a:p>
                      <a:pPr indent="0" lvl="0" marL="0" rtl="0" algn="l">
                        <a:spcBef>
                          <a:spcPts val="0"/>
                        </a:spcBef>
                        <a:spcAft>
                          <a:spcPts val="0"/>
                        </a:spcAft>
                        <a:buNone/>
                      </a:pPr>
                      <a:r>
                        <a:rPr b="1" lang="en" sz="1050"/>
                        <a:t>Vacuum-Chamber 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3.1</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41175">
                <a:tc vMerge="1"/>
                <a:tc>
                  <a:txBody>
                    <a:bodyPr/>
                    <a:lstStyle/>
                    <a:p>
                      <a:pPr indent="0" lvl="0" marL="0" rtl="0" algn="l">
                        <a:spcBef>
                          <a:spcPts val="0"/>
                        </a:spcBef>
                        <a:spcAft>
                          <a:spcPts val="0"/>
                        </a:spcAft>
                        <a:buNone/>
                      </a:pPr>
                      <a:r>
                        <a:rPr b="1" lang="en" sz="1050"/>
                        <a:t>Cold-Chamber 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3.2</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41175">
                <a:tc vMerge="1"/>
                <a:tc>
                  <a:txBody>
                    <a:bodyPr/>
                    <a:lstStyle/>
                    <a:p>
                      <a:pPr indent="0" lvl="0" marL="0" rtl="0" algn="l">
                        <a:spcBef>
                          <a:spcPts val="0"/>
                        </a:spcBef>
                        <a:spcAft>
                          <a:spcPts val="0"/>
                        </a:spcAft>
                        <a:buNone/>
                      </a:pPr>
                      <a:r>
                        <a:rPr b="1" lang="en" sz="1050"/>
                        <a:t>Yielding Strength 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5.1, 7.3</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Test/Analysis</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41175">
                <a:tc vMerge="1"/>
                <a:tc>
                  <a:txBody>
                    <a:bodyPr/>
                    <a:lstStyle/>
                    <a:p>
                      <a:pPr indent="0" lvl="0" marL="0" rtl="0" algn="l">
                        <a:spcBef>
                          <a:spcPts val="0"/>
                        </a:spcBef>
                        <a:spcAft>
                          <a:spcPts val="0"/>
                        </a:spcAft>
                        <a:buNone/>
                      </a:pPr>
                      <a:r>
                        <a:rPr lang="en" sz="1050"/>
                        <a:t>Battery Endurance Test </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6.2</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341175">
                <a:tc rowSpan="8">
                  <a:txBody>
                    <a:bodyPr/>
                    <a:lstStyle/>
                    <a:p>
                      <a:pPr indent="0" lvl="0" marL="0" rtl="0" algn="l">
                        <a:spcBef>
                          <a:spcPts val="0"/>
                        </a:spcBef>
                        <a:spcAft>
                          <a:spcPts val="0"/>
                        </a:spcAft>
                        <a:buNone/>
                      </a:pPr>
                      <a:r>
                        <a:rPr b="1" lang="en" sz="1100"/>
                        <a:t>System Level</a:t>
                      </a:r>
                      <a:endParaRPr b="1"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sz="1050"/>
                        <a:t>Loss of Lift 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1.1, 1.2</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b="1" lang="en" sz="1050"/>
                        <a:t>Test</a:t>
                      </a:r>
                      <a:endParaRPr b="1"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r h="341175">
                <a:tc vMerge="1"/>
                <a:tc>
                  <a:txBody>
                    <a:bodyPr/>
                    <a:lstStyle/>
                    <a:p>
                      <a:pPr indent="0" lvl="0" marL="0" rtl="0" algn="l">
                        <a:spcBef>
                          <a:spcPts val="0"/>
                        </a:spcBef>
                        <a:spcAft>
                          <a:spcPts val="0"/>
                        </a:spcAft>
                        <a:buNone/>
                      </a:pPr>
                      <a:r>
                        <a:rPr lang="en" sz="1050"/>
                        <a:t>Full-Duration Bench 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1.1, 1.2, 1.3, 1.4</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341175">
                <a:tc vMerge="1"/>
                <a:tc>
                  <a:txBody>
                    <a:bodyPr/>
                    <a:lstStyle/>
                    <a:p>
                      <a:pPr indent="0" lvl="0" marL="0" rtl="0" algn="l">
                        <a:spcBef>
                          <a:spcPts val="0"/>
                        </a:spcBef>
                        <a:spcAft>
                          <a:spcPts val="0"/>
                        </a:spcAft>
                        <a:buNone/>
                      </a:pPr>
                      <a:r>
                        <a:rPr lang="en" sz="1050"/>
                        <a:t>Spin Test/Shaker Table 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3.3</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341175">
                <a:tc vMerge="1"/>
                <a:tc>
                  <a:txBody>
                    <a:bodyPr/>
                    <a:lstStyle/>
                    <a:p>
                      <a:pPr indent="0" lvl="0" marL="0" rtl="0" algn="l">
                        <a:spcBef>
                          <a:spcPts val="0"/>
                        </a:spcBef>
                        <a:spcAft>
                          <a:spcPts val="0"/>
                        </a:spcAft>
                        <a:buNone/>
                      </a:pPr>
                      <a:r>
                        <a:rPr lang="en" sz="1050"/>
                        <a:t>Rainfall-Drip 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3.4</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341175">
                <a:tc vMerge="1"/>
                <a:tc>
                  <a:txBody>
                    <a:bodyPr/>
                    <a:lstStyle/>
                    <a:p>
                      <a:pPr indent="0" lvl="0" marL="0" rtl="0" algn="l">
                        <a:spcBef>
                          <a:spcPts val="0"/>
                        </a:spcBef>
                        <a:spcAft>
                          <a:spcPts val="0"/>
                        </a:spcAft>
                        <a:buNone/>
                      </a:pPr>
                      <a:r>
                        <a:rPr lang="en" sz="1050"/>
                        <a:t>Independent Operation Demonstration</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6.1</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Demonstration</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341175">
                <a:tc vMerge="1"/>
                <a:tc>
                  <a:txBody>
                    <a:bodyPr/>
                    <a:lstStyle/>
                    <a:p>
                      <a:pPr indent="0" lvl="0" marL="0" rtl="0" algn="l">
                        <a:spcBef>
                          <a:spcPts val="0"/>
                        </a:spcBef>
                        <a:spcAft>
                          <a:spcPts val="0"/>
                        </a:spcAft>
                        <a:buNone/>
                      </a:pPr>
                      <a:r>
                        <a:rPr lang="en" sz="1050"/>
                        <a:t>Mass/Density Demonstration</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7.1, 7.2</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Demonstration</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341175">
                <a:tc vMerge="1"/>
                <a:tc>
                  <a:txBody>
                    <a:bodyPr/>
                    <a:lstStyle/>
                    <a:p>
                      <a:pPr indent="0" lvl="0" marL="0" rtl="0" algn="l">
                        <a:spcBef>
                          <a:spcPts val="0"/>
                        </a:spcBef>
                        <a:spcAft>
                          <a:spcPts val="0"/>
                        </a:spcAft>
                        <a:buNone/>
                      </a:pPr>
                      <a:r>
                        <a:rPr lang="en" sz="1050"/>
                        <a:t>Flight 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8.1</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Test/Demonstration</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r h="266600">
                <a:tc vMerge="1"/>
                <a:tc>
                  <a:txBody>
                    <a:bodyPr/>
                    <a:lstStyle/>
                    <a:p>
                      <a:pPr indent="0" lvl="0" marL="0" rtl="0" algn="l">
                        <a:spcBef>
                          <a:spcPts val="0"/>
                        </a:spcBef>
                        <a:spcAft>
                          <a:spcPts val="0"/>
                        </a:spcAft>
                        <a:buNone/>
                      </a:pPr>
                      <a:r>
                        <a:rPr lang="en" sz="1050"/>
                        <a:t>Drop/Impact 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8.2</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1050"/>
                        <a:t>Test</a:t>
                      </a:r>
                      <a:endParaRPr sz="105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0000">
                        <a:alpha val="0"/>
                      </a:srgbClr>
                    </a:solidFill>
                  </a:tcPr>
                </a:tc>
              </a:tr>
            </a:tbl>
          </a:graphicData>
        </a:graphic>
      </p:graphicFrame>
      <p:sp>
        <p:nvSpPr>
          <p:cNvPr id="576" name="Google Shape;576;gfba5d76095_0_5"/>
          <p:cNvSpPr txBox="1"/>
          <p:nvPr>
            <p:ph idx="12" type="sldNum"/>
          </p:nvPr>
        </p:nvSpPr>
        <p:spPr>
          <a:xfrm>
            <a:off x="8548658" y="-46709"/>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101a6eafd3a_0_2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Mechanical </a:t>
            </a:r>
            <a:r>
              <a:rPr lang="en" sz="2600"/>
              <a:t>(descent)</a:t>
            </a:r>
            <a:r>
              <a:rPr lang="en"/>
              <a:t>: Cold Chamber Test</a:t>
            </a:r>
            <a:endParaRPr/>
          </a:p>
        </p:txBody>
      </p:sp>
      <p:sp>
        <p:nvSpPr>
          <p:cNvPr id="582" name="Google Shape;582;g101a6eafd3a_0_2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583" name="Google Shape;583;g101a6eafd3a_0_21"/>
          <p:cNvPicPr preferRelativeResize="0"/>
          <p:nvPr/>
        </p:nvPicPr>
        <p:blipFill rotWithShape="1">
          <a:blip r:embed="rId3">
            <a:alphaModFix/>
          </a:blip>
          <a:srcRect b="0" l="0" r="7935" t="0"/>
          <a:stretch/>
        </p:blipFill>
        <p:spPr>
          <a:xfrm>
            <a:off x="232275" y="1481025"/>
            <a:ext cx="4524449" cy="3459076"/>
          </a:xfrm>
          <a:prstGeom prst="rect">
            <a:avLst/>
          </a:prstGeom>
          <a:noFill/>
          <a:ln>
            <a:noFill/>
          </a:ln>
        </p:spPr>
      </p:pic>
      <p:sp>
        <p:nvSpPr>
          <p:cNvPr id="584" name="Google Shape;584;g101a6eafd3a_0_21"/>
          <p:cNvSpPr/>
          <p:nvPr/>
        </p:nvSpPr>
        <p:spPr>
          <a:xfrm>
            <a:off x="232275" y="963500"/>
            <a:ext cx="8706300" cy="393600"/>
          </a:xfrm>
          <a:prstGeom prst="roundRect">
            <a:avLst>
              <a:gd fmla="val 16667" name="adj"/>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3.2: BACCHUS shall operate at temperatures ranging from sea-level to near space (40°C to -55°C)</a:t>
            </a:r>
            <a:endParaRPr b="1" sz="1200"/>
          </a:p>
        </p:txBody>
      </p:sp>
      <p:sp>
        <p:nvSpPr>
          <p:cNvPr id="585" name="Google Shape;585;g101a6eafd3a_0_21"/>
          <p:cNvSpPr txBox="1"/>
          <p:nvPr/>
        </p:nvSpPr>
        <p:spPr>
          <a:xfrm>
            <a:off x="4909875" y="1411088"/>
            <a:ext cx="4028700" cy="104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highlight>
                  <a:srgbClr val="FFFFFF"/>
                </a:highlight>
              </a:rPr>
              <a:t>Objective</a:t>
            </a:r>
            <a:r>
              <a:rPr b="1" lang="en" sz="1200">
                <a:highlight>
                  <a:srgbClr val="FFFFFF"/>
                </a:highlight>
              </a:rPr>
              <a:t>:</a:t>
            </a:r>
            <a:endParaRPr b="1" sz="1200">
              <a:highlight>
                <a:srgbClr val="FFFFFF"/>
              </a:highlight>
            </a:endParaRPr>
          </a:p>
          <a:p>
            <a:pPr indent="-298450" lvl="0" marL="457200" rtl="0" algn="l">
              <a:spcBef>
                <a:spcPts val="0"/>
              </a:spcBef>
              <a:spcAft>
                <a:spcPts val="0"/>
              </a:spcAft>
              <a:buSzPts val="1100"/>
              <a:buChar char="●"/>
            </a:pPr>
            <a:r>
              <a:rPr lang="en" sz="1100">
                <a:highlight>
                  <a:srgbClr val="FFFFFF"/>
                </a:highlight>
              </a:rPr>
              <a:t>To show the effect of the cold environment on the volumetric flow rate over time.</a:t>
            </a:r>
            <a:endParaRPr sz="1100">
              <a:highlight>
                <a:srgbClr val="FFFFFF"/>
              </a:highlight>
            </a:endParaRPr>
          </a:p>
          <a:p>
            <a:pPr indent="-298450" lvl="0" marL="457200" rtl="0" algn="l">
              <a:spcBef>
                <a:spcPts val="0"/>
              </a:spcBef>
              <a:spcAft>
                <a:spcPts val="0"/>
              </a:spcAft>
              <a:buSzPts val="1100"/>
              <a:buChar char="●"/>
            </a:pPr>
            <a:r>
              <a:rPr lang="en" sz="1100">
                <a:highlight>
                  <a:srgbClr val="FFFFFF"/>
                </a:highlight>
              </a:rPr>
              <a:t>To determine the efficiency of the fan at cold temperatures. </a:t>
            </a:r>
            <a:endParaRPr>
              <a:highlight>
                <a:srgbClr val="FFFFFF"/>
              </a:highlight>
              <a:latin typeface="Roboto"/>
              <a:ea typeface="Roboto"/>
              <a:cs typeface="Roboto"/>
              <a:sym typeface="Roboto"/>
            </a:endParaRPr>
          </a:p>
        </p:txBody>
      </p:sp>
      <p:sp>
        <p:nvSpPr>
          <p:cNvPr id="586" name="Google Shape;586;g101a6eafd3a_0_21"/>
          <p:cNvSpPr txBox="1"/>
          <p:nvPr/>
        </p:nvSpPr>
        <p:spPr>
          <a:xfrm>
            <a:off x="4909875" y="2544125"/>
            <a:ext cx="4028700" cy="877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Plan</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Run cold-chamber at constant temperature and fan at constant RPM until steady state is reached</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Use pitot probe to measure differential pressure</a:t>
            </a:r>
            <a:endParaRPr sz="1100">
              <a:latin typeface="Roboto"/>
              <a:ea typeface="Roboto"/>
              <a:cs typeface="Roboto"/>
              <a:sym typeface="Roboto"/>
            </a:endParaRPr>
          </a:p>
        </p:txBody>
      </p:sp>
      <p:sp>
        <p:nvSpPr>
          <p:cNvPr id="587" name="Google Shape;587;g101a6eafd3a_0_21"/>
          <p:cNvSpPr txBox="1"/>
          <p:nvPr/>
        </p:nvSpPr>
        <p:spPr>
          <a:xfrm>
            <a:off x="4909875" y="3507688"/>
            <a:ext cx="4028700" cy="877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Measurements</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Differential Pressure</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Flow velocity</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Volumetric flow rate</a:t>
            </a:r>
            <a:endParaRPr sz="1100">
              <a:latin typeface="Roboto"/>
              <a:ea typeface="Roboto"/>
              <a:cs typeface="Roboto"/>
              <a:sym typeface="Roboto"/>
            </a:endParaRPr>
          </a:p>
        </p:txBody>
      </p:sp>
      <p:sp>
        <p:nvSpPr>
          <p:cNvPr id="588" name="Google Shape;588;g101a6eafd3a_0_21"/>
          <p:cNvSpPr txBox="1"/>
          <p:nvPr/>
        </p:nvSpPr>
        <p:spPr>
          <a:xfrm>
            <a:off x="4909875" y="4471263"/>
            <a:ext cx="4028700" cy="53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Pass Criteria</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Fan functions at predicted rates</a:t>
            </a:r>
            <a:endParaRPr sz="1100">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101a6eafd3a_0_64"/>
          <p:cNvSpPr txBox="1"/>
          <p:nvPr>
            <p:ph type="title"/>
          </p:nvPr>
        </p:nvSpPr>
        <p:spPr>
          <a:xfrm>
            <a:off x="311700" y="159150"/>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720"/>
              <a:t>Mechanical </a:t>
            </a:r>
            <a:r>
              <a:rPr lang="en" sz="2540"/>
              <a:t>(descent)</a:t>
            </a:r>
            <a:r>
              <a:rPr lang="en" sz="2720"/>
              <a:t>: Cold Chamber Test</a:t>
            </a:r>
            <a:endParaRPr sz="2720"/>
          </a:p>
          <a:p>
            <a:pPr indent="0" lvl="0" marL="0" rtl="0" algn="l">
              <a:spcBef>
                <a:spcPts val="0"/>
              </a:spcBef>
              <a:spcAft>
                <a:spcPts val="0"/>
              </a:spcAft>
              <a:buSzPts val="990"/>
              <a:buNone/>
            </a:pPr>
            <a:r>
              <a:t/>
            </a:r>
            <a:endParaRPr sz="2620"/>
          </a:p>
        </p:txBody>
      </p:sp>
      <p:sp>
        <p:nvSpPr>
          <p:cNvPr id="594" name="Google Shape;594;g101a6eafd3a_0_6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95" name="Google Shape;595;g101a6eafd3a_0_64"/>
          <p:cNvSpPr/>
          <p:nvPr/>
        </p:nvSpPr>
        <p:spPr>
          <a:xfrm>
            <a:off x="426350" y="1808500"/>
            <a:ext cx="4722600" cy="2366100"/>
          </a:xfrm>
          <a:prstGeom prst="rect">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101a6eafd3a_0_64"/>
          <p:cNvSpPr/>
          <p:nvPr/>
        </p:nvSpPr>
        <p:spPr>
          <a:xfrm>
            <a:off x="1997150" y="2271225"/>
            <a:ext cx="1581000" cy="13158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t>Fan</a:t>
            </a:r>
            <a:endParaRPr b="1" sz="1600"/>
          </a:p>
        </p:txBody>
      </p:sp>
      <p:grpSp>
        <p:nvGrpSpPr>
          <p:cNvPr id="597" name="Google Shape;597;g101a6eafd3a_0_64"/>
          <p:cNvGrpSpPr/>
          <p:nvPr/>
        </p:nvGrpSpPr>
        <p:grpSpPr>
          <a:xfrm>
            <a:off x="3942575" y="1808460"/>
            <a:ext cx="2416706" cy="1315562"/>
            <a:chOff x="4366801" y="1278400"/>
            <a:chExt cx="2251449" cy="1256987"/>
          </a:xfrm>
        </p:grpSpPr>
        <p:cxnSp>
          <p:nvCxnSpPr>
            <p:cNvPr id="598" name="Google Shape;598;g101a6eafd3a_0_64"/>
            <p:cNvCxnSpPr/>
            <p:nvPr/>
          </p:nvCxnSpPr>
          <p:spPr>
            <a:xfrm flipH="1" rot="10800000">
              <a:off x="4369450" y="1278400"/>
              <a:ext cx="1145700" cy="1029000"/>
            </a:xfrm>
            <a:prstGeom prst="straightConnector1">
              <a:avLst/>
            </a:prstGeom>
            <a:noFill/>
            <a:ln cap="flat" cmpd="sng" w="28575">
              <a:solidFill>
                <a:srgbClr val="434343"/>
              </a:solidFill>
              <a:prstDash val="solid"/>
              <a:round/>
              <a:headEnd len="med" w="med" type="none"/>
              <a:tailEnd len="med" w="med" type="none"/>
            </a:ln>
          </p:spPr>
        </p:cxnSp>
        <p:cxnSp>
          <p:nvCxnSpPr>
            <p:cNvPr id="599" name="Google Shape;599;g101a6eafd3a_0_64"/>
            <p:cNvCxnSpPr/>
            <p:nvPr/>
          </p:nvCxnSpPr>
          <p:spPr>
            <a:xfrm>
              <a:off x="5515150" y="1278400"/>
              <a:ext cx="837900" cy="435000"/>
            </a:xfrm>
            <a:prstGeom prst="curvedConnector3">
              <a:avLst>
                <a:gd fmla="val 50000" name="adj1"/>
              </a:avLst>
            </a:prstGeom>
            <a:noFill/>
            <a:ln cap="flat" cmpd="sng" w="28575">
              <a:solidFill>
                <a:srgbClr val="434343"/>
              </a:solidFill>
              <a:prstDash val="solid"/>
              <a:round/>
              <a:headEnd len="med" w="med" type="none"/>
              <a:tailEnd len="med" w="med" type="none"/>
            </a:ln>
          </p:spPr>
        </p:cxnSp>
        <p:cxnSp>
          <p:nvCxnSpPr>
            <p:cNvPr id="600" name="Google Shape;600;g101a6eafd3a_0_64"/>
            <p:cNvCxnSpPr/>
            <p:nvPr/>
          </p:nvCxnSpPr>
          <p:spPr>
            <a:xfrm>
              <a:off x="5515100" y="1278425"/>
              <a:ext cx="837900" cy="222900"/>
            </a:xfrm>
            <a:prstGeom prst="curvedConnector3">
              <a:avLst>
                <a:gd fmla="val 50000" name="adj1"/>
              </a:avLst>
            </a:prstGeom>
            <a:noFill/>
            <a:ln cap="flat" cmpd="sng" w="28575">
              <a:solidFill>
                <a:srgbClr val="434343"/>
              </a:solidFill>
              <a:prstDash val="solid"/>
              <a:round/>
              <a:headEnd len="med" w="med" type="none"/>
              <a:tailEnd len="med" w="med" type="none"/>
            </a:ln>
          </p:spPr>
        </p:cxnSp>
        <p:cxnSp>
          <p:nvCxnSpPr>
            <p:cNvPr id="601" name="Google Shape;601;g101a6eafd3a_0_64"/>
            <p:cNvCxnSpPr/>
            <p:nvPr/>
          </p:nvCxnSpPr>
          <p:spPr>
            <a:xfrm flipH="1" rot="-5400000">
              <a:off x="4253401" y="2418687"/>
              <a:ext cx="230100" cy="3300"/>
            </a:xfrm>
            <a:prstGeom prst="curvedConnector3">
              <a:avLst>
                <a:gd fmla="val 50000" name="adj1"/>
              </a:avLst>
            </a:prstGeom>
            <a:noFill/>
            <a:ln cap="flat" cmpd="sng" w="28575">
              <a:solidFill>
                <a:srgbClr val="434343"/>
              </a:solidFill>
              <a:prstDash val="solid"/>
              <a:round/>
              <a:headEnd len="med" w="med" type="none"/>
              <a:tailEnd len="med" w="med" type="none"/>
            </a:ln>
          </p:spPr>
        </p:cxnSp>
        <p:sp>
          <p:nvSpPr>
            <p:cNvPr id="602" name="Google Shape;602;g101a6eafd3a_0_64"/>
            <p:cNvSpPr/>
            <p:nvPr/>
          </p:nvSpPr>
          <p:spPr>
            <a:xfrm>
              <a:off x="6353050" y="1480000"/>
              <a:ext cx="265200" cy="297000"/>
            </a:xfrm>
            <a:prstGeom prst="rect">
              <a:avLst/>
            </a:prstGeom>
            <a:solidFill>
              <a:srgbClr val="595959"/>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3" name="Google Shape;603;g101a6eafd3a_0_64"/>
          <p:cNvSpPr/>
          <p:nvPr/>
        </p:nvSpPr>
        <p:spPr>
          <a:xfrm>
            <a:off x="6726550" y="2507475"/>
            <a:ext cx="1120200" cy="843300"/>
          </a:xfrm>
          <a:prstGeom prst="rect">
            <a:avLst/>
          </a:prstGeom>
          <a:solidFill>
            <a:srgbClr val="D9EAD3"/>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NI DAQ</a:t>
            </a:r>
            <a:endParaRPr b="1" sz="1500"/>
          </a:p>
        </p:txBody>
      </p:sp>
      <p:sp>
        <p:nvSpPr>
          <p:cNvPr id="604" name="Google Shape;604;g101a6eafd3a_0_64"/>
          <p:cNvSpPr/>
          <p:nvPr/>
        </p:nvSpPr>
        <p:spPr>
          <a:xfrm>
            <a:off x="6313450" y="3801250"/>
            <a:ext cx="1946400" cy="10119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Computer with LabVIEW VI</a:t>
            </a:r>
            <a:endParaRPr b="1" sz="1500"/>
          </a:p>
        </p:txBody>
      </p:sp>
      <p:sp>
        <p:nvSpPr>
          <p:cNvPr id="605" name="Google Shape;605;g101a6eafd3a_0_64"/>
          <p:cNvSpPr/>
          <p:nvPr/>
        </p:nvSpPr>
        <p:spPr>
          <a:xfrm>
            <a:off x="679350" y="2734450"/>
            <a:ext cx="548700" cy="514200"/>
          </a:xfrm>
          <a:prstGeom prst="rect">
            <a:avLst/>
          </a:prstGeom>
          <a:solidFill>
            <a:srgbClr val="FCE5CD"/>
          </a:solidFill>
          <a:ln cap="flat" cmpd="sng" w="19050">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101a6eafd3a_0_64"/>
          <p:cNvSpPr txBox="1"/>
          <p:nvPr/>
        </p:nvSpPr>
        <p:spPr>
          <a:xfrm>
            <a:off x="4955775" y="1264250"/>
            <a:ext cx="148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Roboto"/>
                <a:ea typeface="Roboto"/>
                <a:cs typeface="Roboto"/>
                <a:sym typeface="Roboto"/>
              </a:rPr>
              <a:t>Pitot probe</a:t>
            </a:r>
            <a:endParaRPr b="1" sz="1500">
              <a:latin typeface="Roboto"/>
              <a:ea typeface="Roboto"/>
              <a:cs typeface="Roboto"/>
              <a:sym typeface="Roboto"/>
            </a:endParaRPr>
          </a:p>
        </p:txBody>
      </p:sp>
      <p:cxnSp>
        <p:nvCxnSpPr>
          <p:cNvPr id="607" name="Google Shape;607;g101a6eafd3a_0_64"/>
          <p:cNvCxnSpPr/>
          <p:nvPr/>
        </p:nvCxnSpPr>
        <p:spPr>
          <a:xfrm>
            <a:off x="5805300" y="1596575"/>
            <a:ext cx="264900" cy="277200"/>
          </a:xfrm>
          <a:prstGeom prst="straightConnector1">
            <a:avLst/>
          </a:prstGeom>
          <a:noFill/>
          <a:ln cap="flat" cmpd="sng" w="19050">
            <a:solidFill>
              <a:srgbClr val="000000"/>
            </a:solidFill>
            <a:prstDash val="solid"/>
            <a:round/>
            <a:headEnd len="med" w="med" type="none"/>
            <a:tailEnd len="med" w="med" type="stealth"/>
          </a:ln>
        </p:spPr>
      </p:cxnSp>
      <p:sp>
        <p:nvSpPr>
          <p:cNvPr id="608" name="Google Shape;608;g101a6eafd3a_0_64"/>
          <p:cNvSpPr txBox="1"/>
          <p:nvPr/>
        </p:nvSpPr>
        <p:spPr>
          <a:xfrm>
            <a:off x="426350" y="2078200"/>
            <a:ext cx="1581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Roboto"/>
                <a:ea typeface="Roboto"/>
                <a:cs typeface="Roboto"/>
                <a:sym typeface="Roboto"/>
              </a:rPr>
              <a:t>Thermocouple</a:t>
            </a:r>
            <a:endParaRPr b="1" sz="1500">
              <a:latin typeface="Roboto"/>
              <a:ea typeface="Roboto"/>
              <a:cs typeface="Roboto"/>
              <a:sym typeface="Roboto"/>
            </a:endParaRPr>
          </a:p>
        </p:txBody>
      </p:sp>
      <p:cxnSp>
        <p:nvCxnSpPr>
          <p:cNvPr id="609" name="Google Shape;609;g101a6eafd3a_0_64"/>
          <p:cNvCxnSpPr/>
          <p:nvPr/>
        </p:nvCxnSpPr>
        <p:spPr>
          <a:xfrm>
            <a:off x="926525" y="2415800"/>
            <a:ext cx="128100" cy="253800"/>
          </a:xfrm>
          <a:prstGeom prst="straightConnector1">
            <a:avLst/>
          </a:prstGeom>
          <a:noFill/>
          <a:ln cap="flat" cmpd="sng" w="19050">
            <a:solidFill>
              <a:srgbClr val="000000"/>
            </a:solidFill>
            <a:prstDash val="solid"/>
            <a:round/>
            <a:headEnd len="med" w="med" type="none"/>
            <a:tailEnd len="med" w="med" type="stealth"/>
          </a:ln>
        </p:spPr>
      </p:cxnSp>
      <p:sp>
        <p:nvSpPr>
          <p:cNvPr id="610" name="Google Shape;610;g101a6eafd3a_0_64"/>
          <p:cNvSpPr/>
          <p:nvPr/>
        </p:nvSpPr>
        <p:spPr>
          <a:xfrm>
            <a:off x="426350" y="1173425"/>
            <a:ext cx="1686600" cy="5142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Power Supply</a:t>
            </a:r>
            <a:endParaRPr b="1" sz="1500"/>
          </a:p>
        </p:txBody>
      </p:sp>
      <p:cxnSp>
        <p:nvCxnSpPr>
          <p:cNvPr id="611" name="Google Shape;611;g101a6eafd3a_0_64"/>
          <p:cNvCxnSpPr>
            <a:stCxn id="602" idx="3"/>
            <a:endCxn id="603" idx="0"/>
          </p:cNvCxnSpPr>
          <p:nvPr/>
        </p:nvCxnSpPr>
        <p:spPr>
          <a:xfrm>
            <a:off x="6359281" y="2174875"/>
            <a:ext cx="927300" cy="332700"/>
          </a:xfrm>
          <a:prstGeom prst="bentConnector2">
            <a:avLst/>
          </a:prstGeom>
          <a:noFill/>
          <a:ln cap="flat" cmpd="sng" w="19050">
            <a:solidFill>
              <a:srgbClr val="0000FF"/>
            </a:solidFill>
            <a:prstDash val="solid"/>
            <a:round/>
            <a:headEnd len="med" w="med" type="none"/>
            <a:tailEnd len="med" w="med" type="stealth"/>
          </a:ln>
        </p:spPr>
      </p:cxnSp>
      <p:cxnSp>
        <p:nvCxnSpPr>
          <p:cNvPr id="612" name="Google Shape;612;g101a6eafd3a_0_64"/>
          <p:cNvCxnSpPr>
            <a:stCxn id="603" idx="2"/>
            <a:endCxn id="604" idx="0"/>
          </p:cNvCxnSpPr>
          <p:nvPr/>
        </p:nvCxnSpPr>
        <p:spPr>
          <a:xfrm flipH="1" rot="-5400000">
            <a:off x="7061650" y="3575775"/>
            <a:ext cx="450600" cy="600"/>
          </a:xfrm>
          <a:prstGeom prst="bentConnector3">
            <a:avLst>
              <a:gd fmla="val 49986" name="adj1"/>
            </a:avLst>
          </a:prstGeom>
          <a:noFill/>
          <a:ln cap="flat" cmpd="sng" w="19050">
            <a:solidFill>
              <a:srgbClr val="0000FF"/>
            </a:solidFill>
            <a:prstDash val="solid"/>
            <a:round/>
            <a:headEnd len="med" w="med" type="none"/>
            <a:tailEnd len="med" w="med" type="stealth"/>
          </a:ln>
        </p:spPr>
      </p:cxnSp>
      <p:cxnSp>
        <p:nvCxnSpPr>
          <p:cNvPr id="613" name="Google Shape;613;g101a6eafd3a_0_64"/>
          <p:cNvCxnSpPr>
            <a:stCxn id="605" idx="2"/>
          </p:cNvCxnSpPr>
          <p:nvPr/>
        </p:nvCxnSpPr>
        <p:spPr>
          <a:xfrm flipH="1" rot="-5400000">
            <a:off x="2958750" y="1243600"/>
            <a:ext cx="1359900" cy="5370000"/>
          </a:xfrm>
          <a:prstGeom prst="bentConnector2">
            <a:avLst/>
          </a:prstGeom>
          <a:noFill/>
          <a:ln cap="flat" cmpd="sng" w="19050">
            <a:solidFill>
              <a:srgbClr val="0000FF"/>
            </a:solidFill>
            <a:prstDash val="solid"/>
            <a:round/>
            <a:headEnd len="med" w="med" type="none"/>
            <a:tailEnd len="med" w="med" type="stealth"/>
          </a:ln>
        </p:spPr>
      </p:cxnSp>
      <p:cxnSp>
        <p:nvCxnSpPr>
          <p:cNvPr id="614" name="Google Shape;614;g101a6eafd3a_0_64"/>
          <p:cNvCxnSpPr>
            <a:stCxn id="610" idx="3"/>
            <a:endCxn id="596" idx="0"/>
          </p:cNvCxnSpPr>
          <p:nvPr/>
        </p:nvCxnSpPr>
        <p:spPr>
          <a:xfrm>
            <a:off x="2112950" y="1430525"/>
            <a:ext cx="674700" cy="840600"/>
          </a:xfrm>
          <a:prstGeom prst="bentConnector2">
            <a:avLst/>
          </a:prstGeom>
          <a:noFill/>
          <a:ln cap="flat" cmpd="sng" w="19050">
            <a:solidFill>
              <a:srgbClr val="FF0000"/>
            </a:solidFill>
            <a:prstDash val="solid"/>
            <a:round/>
            <a:headEnd len="med" w="med" type="none"/>
            <a:tailEnd len="med" w="med" type="stealth"/>
          </a:ln>
        </p:spPr>
      </p:cxnSp>
      <p:sp>
        <p:nvSpPr>
          <p:cNvPr id="615" name="Google Shape;615;g101a6eafd3a_0_64"/>
          <p:cNvSpPr txBox="1"/>
          <p:nvPr/>
        </p:nvSpPr>
        <p:spPr>
          <a:xfrm>
            <a:off x="3668450" y="3720850"/>
            <a:ext cx="1686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Roboto"/>
                <a:ea typeface="Roboto"/>
                <a:cs typeface="Roboto"/>
                <a:sym typeface="Roboto"/>
              </a:rPr>
              <a:t>Cold-Chamber</a:t>
            </a:r>
            <a:endParaRPr b="1" sz="1500">
              <a:latin typeface="Roboto"/>
              <a:ea typeface="Roboto"/>
              <a:cs typeface="Roboto"/>
              <a:sym typeface="Roboto"/>
            </a:endParaRPr>
          </a:p>
        </p:txBody>
      </p:sp>
      <p:grpSp>
        <p:nvGrpSpPr>
          <p:cNvPr id="616" name="Google Shape;616;g101a6eafd3a_0_64"/>
          <p:cNvGrpSpPr/>
          <p:nvPr/>
        </p:nvGrpSpPr>
        <p:grpSpPr>
          <a:xfrm>
            <a:off x="7287250" y="1040750"/>
            <a:ext cx="1686600" cy="623700"/>
            <a:chOff x="6907275" y="993500"/>
            <a:chExt cx="1686600" cy="623700"/>
          </a:xfrm>
        </p:grpSpPr>
        <p:sp>
          <p:nvSpPr>
            <p:cNvPr id="617" name="Google Shape;617;g101a6eafd3a_0_64"/>
            <p:cNvSpPr/>
            <p:nvPr/>
          </p:nvSpPr>
          <p:spPr>
            <a:xfrm>
              <a:off x="6907275" y="993500"/>
              <a:ext cx="1686600" cy="6237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b="1" lang="en"/>
                <a:t>Power </a:t>
              </a:r>
              <a:endParaRPr b="1"/>
            </a:p>
            <a:p>
              <a:pPr indent="0" lvl="0" marL="0" rtl="0" algn="l">
                <a:spcBef>
                  <a:spcPts val="0"/>
                </a:spcBef>
                <a:spcAft>
                  <a:spcPts val="0"/>
                </a:spcAft>
                <a:buNone/>
              </a:pPr>
              <a:r>
                <a:rPr lang="en"/>
                <a:t>                   </a:t>
              </a:r>
              <a:r>
                <a:rPr b="1" lang="en"/>
                <a:t>Data</a:t>
              </a:r>
              <a:endParaRPr b="1"/>
            </a:p>
          </p:txBody>
        </p:sp>
        <p:cxnSp>
          <p:nvCxnSpPr>
            <p:cNvPr id="618" name="Google Shape;618;g101a6eafd3a_0_64"/>
            <p:cNvCxnSpPr/>
            <p:nvPr/>
          </p:nvCxnSpPr>
          <p:spPr>
            <a:xfrm>
              <a:off x="7030650" y="1173425"/>
              <a:ext cx="759000" cy="0"/>
            </a:xfrm>
            <a:prstGeom prst="straightConnector1">
              <a:avLst/>
            </a:prstGeom>
            <a:noFill/>
            <a:ln cap="flat" cmpd="sng" w="19050">
              <a:solidFill>
                <a:srgbClr val="FF0000"/>
              </a:solidFill>
              <a:prstDash val="solid"/>
              <a:round/>
              <a:headEnd len="med" w="med" type="stealth"/>
              <a:tailEnd len="med" w="med" type="stealth"/>
            </a:ln>
          </p:spPr>
        </p:cxnSp>
        <p:cxnSp>
          <p:nvCxnSpPr>
            <p:cNvPr id="619" name="Google Shape;619;g101a6eafd3a_0_64"/>
            <p:cNvCxnSpPr/>
            <p:nvPr/>
          </p:nvCxnSpPr>
          <p:spPr>
            <a:xfrm>
              <a:off x="7030650" y="1430525"/>
              <a:ext cx="759000" cy="0"/>
            </a:xfrm>
            <a:prstGeom prst="straightConnector1">
              <a:avLst/>
            </a:prstGeom>
            <a:noFill/>
            <a:ln cap="flat" cmpd="sng" w="19050">
              <a:solidFill>
                <a:srgbClr val="0000FF"/>
              </a:solidFill>
              <a:prstDash val="solid"/>
              <a:round/>
              <a:headEnd len="med" w="med" type="stealth"/>
              <a:tailEnd len="med" w="med" type="stealth"/>
            </a:ln>
          </p:spPr>
        </p:cxn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101a6eafd3a_0_2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Mechanical </a:t>
            </a:r>
            <a:r>
              <a:rPr lang="en" sz="2600"/>
              <a:t>(descent)</a:t>
            </a:r>
            <a:r>
              <a:rPr lang="en"/>
              <a:t>: </a:t>
            </a:r>
            <a:r>
              <a:rPr lang="en"/>
              <a:t>Vacuum</a:t>
            </a:r>
            <a:r>
              <a:rPr lang="en"/>
              <a:t> Chamber Test</a:t>
            </a:r>
            <a:endParaRPr/>
          </a:p>
        </p:txBody>
      </p:sp>
      <p:sp>
        <p:nvSpPr>
          <p:cNvPr id="625" name="Google Shape;625;g101a6eafd3a_0_2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626" name="Google Shape;626;g101a6eafd3a_0_26"/>
          <p:cNvPicPr preferRelativeResize="0"/>
          <p:nvPr/>
        </p:nvPicPr>
        <p:blipFill rotWithShape="1">
          <a:blip r:embed="rId3">
            <a:alphaModFix/>
          </a:blip>
          <a:srcRect b="0" l="10037" r="3509" t="0"/>
          <a:stretch/>
        </p:blipFill>
        <p:spPr>
          <a:xfrm>
            <a:off x="794600" y="1442225"/>
            <a:ext cx="3380275" cy="3548875"/>
          </a:xfrm>
          <a:prstGeom prst="rect">
            <a:avLst/>
          </a:prstGeom>
          <a:noFill/>
          <a:ln>
            <a:noFill/>
          </a:ln>
        </p:spPr>
      </p:pic>
      <p:sp>
        <p:nvSpPr>
          <p:cNvPr id="627" name="Google Shape;627;g101a6eafd3a_0_26"/>
          <p:cNvSpPr/>
          <p:nvPr/>
        </p:nvSpPr>
        <p:spPr>
          <a:xfrm>
            <a:off x="232275" y="963500"/>
            <a:ext cx="8706300" cy="393600"/>
          </a:xfrm>
          <a:prstGeom prst="roundRect">
            <a:avLst>
              <a:gd fmla="val 16667" name="adj"/>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3.1: BACCHUS shall operate at pressures ranging from sea-level to near space (113,900 N/m^2 to 1.1 N/m^2) </a:t>
            </a:r>
            <a:endParaRPr b="1"/>
          </a:p>
        </p:txBody>
      </p:sp>
      <p:sp>
        <p:nvSpPr>
          <p:cNvPr id="628" name="Google Shape;628;g101a6eafd3a_0_26"/>
          <p:cNvSpPr txBox="1"/>
          <p:nvPr/>
        </p:nvSpPr>
        <p:spPr>
          <a:xfrm>
            <a:off x="4909875" y="1537738"/>
            <a:ext cx="4028700" cy="892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highlight>
                  <a:srgbClr val="FFFFFF"/>
                </a:highlight>
              </a:rPr>
              <a:t>Objective</a:t>
            </a:r>
            <a:r>
              <a:rPr b="1" lang="en" sz="1200">
                <a:highlight>
                  <a:srgbClr val="FFFFFF"/>
                </a:highlight>
              </a:rPr>
              <a:t>:</a:t>
            </a:r>
            <a:endParaRPr b="1" sz="1200">
              <a:highlight>
                <a:srgbClr val="FFFFFF"/>
              </a:highlight>
            </a:endParaRPr>
          </a:p>
          <a:p>
            <a:pPr indent="-304800" lvl="0" marL="457200" rtl="0" algn="l">
              <a:spcBef>
                <a:spcPts val="0"/>
              </a:spcBef>
              <a:spcAft>
                <a:spcPts val="0"/>
              </a:spcAft>
              <a:buSzPts val="1200"/>
              <a:buChar char="●"/>
            </a:pPr>
            <a:r>
              <a:rPr lang="en" sz="1100">
                <a:highlight>
                  <a:srgbClr val="FFFFFF"/>
                </a:highlight>
              </a:rPr>
              <a:t>To show the effect of the low pressure environment on the volumetric flow rate over time.</a:t>
            </a:r>
            <a:endParaRPr sz="1200">
              <a:highlight>
                <a:srgbClr val="FFFFFF"/>
              </a:highlight>
            </a:endParaRPr>
          </a:p>
          <a:p>
            <a:pPr indent="-298450" lvl="0" marL="457200" rtl="0" algn="l">
              <a:spcBef>
                <a:spcPts val="0"/>
              </a:spcBef>
              <a:spcAft>
                <a:spcPts val="0"/>
              </a:spcAft>
              <a:buSzPts val="1100"/>
              <a:buChar char="●"/>
            </a:pPr>
            <a:r>
              <a:rPr lang="en" sz="1100">
                <a:highlight>
                  <a:srgbClr val="FFFFFF"/>
                </a:highlight>
              </a:rPr>
              <a:t>To determine the efficiency of the fan at low pressures.</a:t>
            </a:r>
            <a:endParaRPr>
              <a:highlight>
                <a:srgbClr val="FFFFFF"/>
              </a:highlight>
              <a:latin typeface="Roboto"/>
              <a:ea typeface="Roboto"/>
              <a:cs typeface="Roboto"/>
              <a:sym typeface="Roboto"/>
            </a:endParaRPr>
          </a:p>
        </p:txBody>
      </p:sp>
      <p:sp>
        <p:nvSpPr>
          <p:cNvPr id="629" name="Google Shape;629;g101a6eafd3a_0_26"/>
          <p:cNvSpPr txBox="1"/>
          <p:nvPr/>
        </p:nvSpPr>
        <p:spPr>
          <a:xfrm>
            <a:off x="4909875" y="2504025"/>
            <a:ext cx="4028700" cy="877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Plan</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Run vacuum-chamber at constant pressure and fan at constant RPM until steady state is reached. </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Obtain </a:t>
            </a:r>
            <a:r>
              <a:rPr lang="en" sz="1100">
                <a:latin typeface="Roboto"/>
                <a:ea typeface="Roboto"/>
                <a:cs typeface="Roboto"/>
                <a:sym typeface="Roboto"/>
              </a:rPr>
              <a:t>differential</a:t>
            </a:r>
            <a:r>
              <a:rPr lang="en" sz="1100">
                <a:latin typeface="Roboto"/>
                <a:ea typeface="Roboto"/>
                <a:cs typeface="Roboto"/>
                <a:sym typeface="Roboto"/>
              </a:rPr>
              <a:t> pressure measurements.</a:t>
            </a:r>
            <a:endParaRPr sz="1100">
              <a:latin typeface="Roboto"/>
              <a:ea typeface="Roboto"/>
              <a:cs typeface="Roboto"/>
              <a:sym typeface="Roboto"/>
            </a:endParaRPr>
          </a:p>
        </p:txBody>
      </p:sp>
      <p:sp>
        <p:nvSpPr>
          <p:cNvPr id="630" name="Google Shape;630;g101a6eafd3a_0_26"/>
          <p:cNvSpPr txBox="1"/>
          <p:nvPr/>
        </p:nvSpPr>
        <p:spPr>
          <a:xfrm>
            <a:off x="4909875" y="3454700"/>
            <a:ext cx="4028700" cy="877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Measurements</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Differential Pressure</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Flow velocity</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Volumetric flow rate</a:t>
            </a:r>
            <a:endParaRPr sz="1100">
              <a:latin typeface="Roboto"/>
              <a:ea typeface="Roboto"/>
              <a:cs typeface="Roboto"/>
              <a:sym typeface="Roboto"/>
            </a:endParaRPr>
          </a:p>
        </p:txBody>
      </p:sp>
      <p:sp>
        <p:nvSpPr>
          <p:cNvPr id="631" name="Google Shape;631;g101a6eafd3a_0_26"/>
          <p:cNvSpPr txBox="1"/>
          <p:nvPr/>
        </p:nvSpPr>
        <p:spPr>
          <a:xfrm>
            <a:off x="4909875" y="4405388"/>
            <a:ext cx="4028700" cy="53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Pass Criteria</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Fan functions at predicted rates</a:t>
            </a:r>
            <a:endParaRPr sz="1100">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g101a6eafd3a_0_12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Mechanical </a:t>
            </a:r>
            <a:r>
              <a:rPr lang="en" sz="2600"/>
              <a:t>(descent)</a:t>
            </a:r>
            <a:r>
              <a:rPr lang="en"/>
              <a:t>: Vacuum Chamber Test</a:t>
            </a:r>
            <a:endParaRPr/>
          </a:p>
        </p:txBody>
      </p:sp>
      <p:sp>
        <p:nvSpPr>
          <p:cNvPr id="637" name="Google Shape;637;g101a6eafd3a_0_12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638" name="Google Shape;638;g101a6eafd3a_0_125"/>
          <p:cNvSpPr/>
          <p:nvPr/>
        </p:nvSpPr>
        <p:spPr>
          <a:xfrm rot="-5400000">
            <a:off x="552900" y="828125"/>
            <a:ext cx="3705900" cy="4383900"/>
          </a:xfrm>
          <a:prstGeom prst="flowChartDelay">
            <a:avLst/>
          </a:prstGeom>
          <a:solidFill>
            <a:srgbClr val="D9D9D9"/>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101a6eafd3a_0_125"/>
          <p:cNvSpPr/>
          <p:nvPr/>
        </p:nvSpPr>
        <p:spPr>
          <a:xfrm>
            <a:off x="2755575" y="2155025"/>
            <a:ext cx="1374900" cy="14457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t>Fan</a:t>
            </a:r>
            <a:endParaRPr b="1" sz="1600"/>
          </a:p>
        </p:txBody>
      </p:sp>
      <p:grpSp>
        <p:nvGrpSpPr>
          <p:cNvPr id="640" name="Google Shape;640;g101a6eafd3a_0_125"/>
          <p:cNvGrpSpPr/>
          <p:nvPr/>
        </p:nvGrpSpPr>
        <p:grpSpPr>
          <a:xfrm>
            <a:off x="679423" y="2293601"/>
            <a:ext cx="2076173" cy="1168529"/>
            <a:chOff x="5275750" y="3003925"/>
            <a:chExt cx="2623750" cy="929100"/>
          </a:xfrm>
        </p:grpSpPr>
        <p:sp>
          <p:nvSpPr>
            <p:cNvPr id="641" name="Google Shape;641;g101a6eafd3a_0_125"/>
            <p:cNvSpPr/>
            <p:nvPr/>
          </p:nvSpPr>
          <p:spPr>
            <a:xfrm rot="5400000">
              <a:off x="5287900" y="2991775"/>
              <a:ext cx="929100" cy="953400"/>
            </a:xfrm>
            <a:prstGeom prst="triangle">
              <a:avLst>
                <a:gd fmla="val 50000" name="adj"/>
              </a:avLst>
            </a:prstGeom>
            <a:solidFill>
              <a:srgbClr val="C9DAF8"/>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101a6eafd3a_0_125"/>
            <p:cNvSpPr/>
            <p:nvPr/>
          </p:nvSpPr>
          <p:spPr>
            <a:xfrm rot="-5400000">
              <a:off x="6958250" y="2991775"/>
              <a:ext cx="929100" cy="953400"/>
            </a:xfrm>
            <a:prstGeom prst="triangle">
              <a:avLst>
                <a:gd fmla="val 50000" name="adj"/>
              </a:avLst>
            </a:prstGeom>
            <a:solidFill>
              <a:srgbClr val="C9DAF8"/>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101a6eafd3a_0_125"/>
            <p:cNvSpPr/>
            <p:nvPr/>
          </p:nvSpPr>
          <p:spPr>
            <a:xfrm>
              <a:off x="5998500" y="3353425"/>
              <a:ext cx="1192800" cy="230100"/>
            </a:xfrm>
            <a:prstGeom prst="rect">
              <a:avLst/>
            </a:prstGeom>
            <a:solidFill>
              <a:srgbClr val="C9DAF8"/>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 name="Google Shape;644;g101a6eafd3a_0_125"/>
          <p:cNvSpPr/>
          <p:nvPr/>
        </p:nvSpPr>
        <p:spPr>
          <a:xfrm>
            <a:off x="1566913" y="3046450"/>
            <a:ext cx="301200" cy="277200"/>
          </a:xfrm>
          <a:prstGeom prst="rect">
            <a:avLst/>
          </a:prstGeom>
          <a:solidFill>
            <a:srgbClr val="666666"/>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101a6eafd3a_0_125"/>
          <p:cNvSpPr/>
          <p:nvPr/>
        </p:nvSpPr>
        <p:spPr>
          <a:xfrm>
            <a:off x="839813" y="4006100"/>
            <a:ext cx="301200" cy="277200"/>
          </a:xfrm>
          <a:prstGeom prst="rect">
            <a:avLst/>
          </a:prstGeom>
          <a:solidFill>
            <a:srgbClr val="666666"/>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101a6eafd3a_0_125"/>
          <p:cNvSpPr/>
          <p:nvPr/>
        </p:nvSpPr>
        <p:spPr>
          <a:xfrm>
            <a:off x="5897325" y="3195500"/>
            <a:ext cx="1547400" cy="1132500"/>
          </a:xfrm>
          <a:prstGeom prst="rect">
            <a:avLst/>
          </a:prstGeom>
          <a:solidFill>
            <a:srgbClr val="D9EAD3"/>
          </a:solidFill>
          <a:ln cap="flat" cmpd="sng" w="1905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NI DAQ</a:t>
            </a:r>
            <a:endParaRPr b="1" sz="1500"/>
          </a:p>
        </p:txBody>
      </p:sp>
      <p:sp>
        <p:nvSpPr>
          <p:cNvPr id="647" name="Google Shape;647;g101a6eafd3a_0_125"/>
          <p:cNvSpPr/>
          <p:nvPr/>
        </p:nvSpPr>
        <p:spPr>
          <a:xfrm>
            <a:off x="7008113" y="2433150"/>
            <a:ext cx="301200" cy="277200"/>
          </a:xfrm>
          <a:prstGeom prst="rect">
            <a:avLst/>
          </a:prstGeom>
          <a:solidFill>
            <a:srgbClr val="666666"/>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8" name="Google Shape;648;g101a6eafd3a_0_125"/>
          <p:cNvCxnSpPr>
            <a:stCxn id="644" idx="2"/>
            <a:endCxn id="645" idx="3"/>
          </p:cNvCxnSpPr>
          <p:nvPr/>
        </p:nvCxnSpPr>
        <p:spPr>
          <a:xfrm rot="5400000">
            <a:off x="1018663" y="3445900"/>
            <a:ext cx="821100" cy="576600"/>
          </a:xfrm>
          <a:prstGeom prst="bentConnector2">
            <a:avLst/>
          </a:prstGeom>
          <a:noFill/>
          <a:ln cap="flat" cmpd="sng" w="19050">
            <a:solidFill>
              <a:srgbClr val="0000FF"/>
            </a:solidFill>
            <a:prstDash val="solid"/>
            <a:round/>
            <a:headEnd len="med" w="med" type="none"/>
            <a:tailEnd len="med" w="med" type="none"/>
          </a:ln>
        </p:spPr>
      </p:cxnSp>
      <p:cxnSp>
        <p:nvCxnSpPr>
          <p:cNvPr id="649" name="Google Shape;649;g101a6eafd3a_0_125"/>
          <p:cNvCxnSpPr/>
          <p:nvPr/>
        </p:nvCxnSpPr>
        <p:spPr>
          <a:xfrm flipH="1" rot="10800000">
            <a:off x="1717525" y="4142950"/>
            <a:ext cx="4187700" cy="1800"/>
          </a:xfrm>
          <a:prstGeom prst="bentConnector3">
            <a:avLst>
              <a:gd fmla="val 50000" name="adj1"/>
            </a:avLst>
          </a:prstGeom>
          <a:noFill/>
          <a:ln cap="flat" cmpd="sng" w="19050">
            <a:solidFill>
              <a:srgbClr val="0000FF"/>
            </a:solidFill>
            <a:prstDash val="solid"/>
            <a:round/>
            <a:headEnd len="med" w="med" type="none"/>
            <a:tailEnd len="med" w="med" type="stealth"/>
          </a:ln>
        </p:spPr>
      </p:cxnSp>
      <p:sp>
        <p:nvSpPr>
          <p:cNvPr id="650" name="Google Shape;650;g101a6eafd3a_0_125"/>
          <p:cNvSpPr/>
          <p:nvPr/>
        </p:nvSpPr>
        <p:spPr>
          <a:xfrm>
            <a:off x="7008113" y="1811638"/>
            <a:ext cx="301200" cy="277200"/>
          </a:xfrm>
          <a:prstGeom prst="rect">
            <a:avLst/>
          </a:prstGeom>
          <a:solidFill>
            <a:srgbClr val="666666"/>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1" name="Google Shape;651;g101a6eafd3a_0_125"/>
          <p:cNvCxnSpPr>
            <a:stCxn id="646" idx="2"/>
            <a:endCxn id="652" idx="0"/>
          </p:cNvCxnSpPr>
          <p:nvPr/>
        </p:nvCxnSpPr>
        <p:spPr>
          <a:xfrm flipH="1" rot="-5400000">
            <a:off x="6510975" y="4488050"/>
            <a:ext cx="320700" cy="600"/>
          </a:xfrm>
          <a:prstGeom prst="bentConnector3">
            <a:avLst>
              <a:gd fmla="val 50000" name="adj1"/>
            </a:avLst>
          </a:prstGeom>
          <a:noFill/>
          <a:ln cap="flat" cmpd="sng" w="19050">
            <a:solidFill>
              <a:srgbClr val="FF0000"/>
            </a:solidFill>
            <a:prstDash val="solid"/>
            <a:round/>
            <a:headEnd len="med" w="med" type="stealth"/>
            <a:tailEnd len="med" w="med" type="none"/>
          </a:ln>
        </p:spPr>
      </p:cxnSp>
      <p:cxnSp>
        <p:nvCxnSpPr>
          <p:cNvPr id="653" name="Google Shape;653;g101a6eafd3a_0_125"/>
          <p:cNvCxnSpPr>
            <a:stCxn id="650" idx="1"/>
          </p:cNvCxnSpPr>
          <p:nvPr/>
        </p:nvCxnSpPr>
        <p:spPr>
          <a:xfrm flipH="1">
            <a:off x="5178113" y="1950238"/>
            <a:ext cx="1830000" cy="1815900"/>
          </a:xfrm>
          <a:prstGeom prst="bentConnector3">
            <a:avLst>
              <a:gd fmla="val 99415" name="adj1"/>
            </a:avLst>
          </a:prstGeom>
          <a:noFill/>
          <a:ln cap="flat" cmpd="sng" w="19050">
            <a:solidFill>
              <a:srgbClr val="0000FF"/>
            </a:solidFill>
            <a:prstDash val="solid"/>
            <a:round/>
            <a:headEnd len="med" w="med" type="none"/>
            <a:tailEnd len="med" w="med" type="none"/>
          </a:ln>
        </p:spPr>
      </p:cxnSp>
      <p:cxnSp>
        <p:nvCxnSpPr>
          <p:cNvPr id="654" name="Google Shape;654;g101a6eafd3a_0_125"/>
          <p:cNvCxnSpPr/>
          <p:nvPr/>
        </p:nvCxnSpPr>
        <p:spPr>
          <a:xfrm flipH="1" rot="10800000">
            <a:off x="5199550" y="3761775"/>
            <a:ext cx="701700" cy="4500"/>
          </a:xfrm>
          <a:prstGeom prst="straightConnector1">
            <a:avLst/>
          </a:prstGeom>
          <a:noFill/>
          <a:ln cap="flat" cmpd="sng" w="19050">
            <a:solidFill>
              <a:srgbClr val="0000FF"/>
            </a:solidFill>
            <a:prstDash val="solid"/>
            <a:round/>
            <a:headEnd len="med" w="med" type="none"/>
            <a:tailEnd len="med" w="med" type="stealth"/>
          </a:ln>
        </p:spPr>
      </p:cxnSp>
      <p:cxnSp>
        <p:nvCxnSpPr>
          <p:cNvPr id="655" name="Google Shape;655;g101a6eafd3a_0_125"/>
          <p:cNvCxnSpPr/>
          <p:nvPr/>
        </p:nvCxnSpPr>
        <p:spPr>
          <a:xfrm>
            <a:off x="5468200" y="3379450"/>
            <a:ext cx="437100" cy="900"/>
          </a:xfrm>
          <a:prstGeom prst="straightConnector1">
            <a:avLst/>
          </a:prstGeom>
          <a:noFill/>
          <a:ln cap="flat" cmpd="sng" w="19050">
            <a:solidFill>
              <a:srgbClr val="0000FF"/>
            </a:solidFill>
            <a:prstDash val="solid"/>
            <a:round/>
            <a:headEnd len="med" w="med" type="none"/>
            <a:tailEnd len="med" w="med" type="stealth"/>
          </a:ln>
        </p:spPr>
      </p:cxnSp>
      <p:cxnSp>
        <p:nvCxnSpPr>
          <p:cNvPr id="656" name="Google Shape;656;g101a6eafd3a_0_125"/>
          <p:cNvCxnSpPr/>
          <p:nvPr/>
        </p:nvCxnSpPr>
        <p:spPr>
          <a:xfrm flipH="1">
            <a:off x="5457325" y="2574125"/>
            <a:ext cx="1547400" cy="794700"/>
          </a:xfrm>
          <a:prstGeom prst="bentConnector3">
            <a:avLst>
              <a:gd fmla="val 99297" name="adj1"/>
            </a:avLst>
          </a:prstGeom>
          <a:noFill/>
          <a:ln cap="flat" cmpd="sng" w="19050">
            <a:solidFill>
              <a:srgbClr val="0000FF"/>
            </a:solidFill>
            <a:prstDash val="solid"/>
            <a:round/>
            <a:headEnd len="med" w="med" type="none"/>
            <a:tailEnd len="med" w="med" type="none"/>
          </a:ln>
        </p:spPr>
      </p:cxnSp>
      <p:sp>
        <p:nvSpPr>
          <p:cNvPr id="657" name="Google Shape;657;g101a6eafd3a_0_125"/>
          <p:cNvSpPr txBox="1"/>
          <p:nvPr/>
        </p:nvSpPr>
        <p:spPr>
          <a:xfrm>
            <a:off x="1087200" y="1811638"/>
            <a:ext cx="1374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Roboto"/>
                <a:ea typeface="Roboto"/>
                <a:cs typeface="Roboto"/>
                <a:sym typeface="Roboto"/>
              </a:rPr>
              <a:t>Venturi Tube</a:t>
            </a:r>
            <a:endParaRPr b="1" sz="1500">
              <a:latin typeface="Roboto"/>
              <a:ea typeface="Roboto"/>
              <a:cs typeface="Roboto"/>
              <a:sym typeface="Roboto"/>
            </a:endParaRPr>
          </a:p>
        </p:txBody>
      </p:sp>
      <p:cxnSp>
        <p:nvCxnSpPr>
          <p:cNvPr id="658" name="Google Shape;658;g101a6eafd3a_0_125"/>
          <p:cNvCxnSpPr/>
          <p:nvPr/>
        </p:nvCxnSpPr>
        <p:spPr>
          <a:xfrm>
            <a:off x="1566925" y="2155025"/>
            <a:ext cx="237300" cy="407700"/>
          </a:xfrm>
          <a:prstGeom prst="straightConnector1">
            <a:avLst/>
          </a:prstGeom>
          <a:noFill/>
          <a:ln cap="flat" cmpd="sng" w="19050">
            <a:solidFill>
              <a:srgbClr val="000000"/>
            </a:solidFill>
            <a:prstDash val="solid"/>
            <a:round/>
            <a:headEnd len="med" w="med" type="none"/>
            <a:tailEnd len="med" w="med" type="stealth"/>
          </a:ln>
        </p:spPr>
      </p:cxnSp>
      <p:sp>
        <p:nvSpPr>
          <p:cNvPr id="659" name="Google Shape;659;g101a6eafd3a_0_125"/>
          <p:cNvSpPr/>
          <p:nvPr/>
        </p:nvSpPr>
        <p:spPr>
          <a:xfrm>
            <a:off x="4232475" y="1075450"/>
            <a:ext cx="1741200" cy="4980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Power Supply</a:t>
            </a:r>
            <a:endParaRPr b="1" sz="1500"/>
          </a:p>
        </p:txBody>
      </p:sp>
      <p:cxnSp>
        <p:nvCxnSpPr>
          <p:cNvPr id="660" name="Google Shape;660;g101a6eafd3a_0_125"/>
          <p:cNvCxnSpPr>
            <a:stCxn id="659" idx="1"/>
            <a:endCxn id="639" idx="0"/>
          </p:cNvCxnSpPr>
          <p:nvPr/>
        </p:nvCxnSpPr>
        <p:spPr>
          <a:xfrm flipH="1">
            <a:off x="3443175" y="1324450"/>
            <a:ext cx="789300" cy="830700"/>
          </a:xfrm>
          <a:prstGeom prst="bentConnector2">
            <a:avLst/>
          </a:prstGeom>
          <a:noFill/>
          <a:ln cap="flat" cmpd="sng" w="19050">
            <a:solidFill>
              <a:srgbClr val="FF0000"/>
            </a:solidFill>
            <a:prstDash val="solid"/>
            <a:round/>
            <a:headEnd len="med" w="med" type="none"/>
            <a:tailEnd len="med" w="med" type="stealth"/>
          </a:ln>
        </p:spPr>
      </p:cxnSp>
      <p:sp>
        <p:nvSpPr>
          <p:cNvPr id="661" name="Google Shape;661;g101a6eafd3a_0_125"/>
          <p:cNvSpPr txBox="1"/>
          <p:nvPr/>
        </p:nvSpPr>
        <p:spPr>
          <a:xfrm>
            <a:off x="7201875" y="2693213"/>
            <a:ext cx="1697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Temperature Sensor</a:t>
            </a:r>
            <a:endParaRPr b="1" sz="1200">
              <a:latin typeface="Roboto"/>
              <a:ea typeface="Roboto"/>
              <a:cs typeface="Roboto"/>
              <a:sym typeface="Roboto"/>
            </a:endParaRPr>
          </a:p>
        </p:txBody>
      </p:sp>
      <p:sp>
        <p:nvSpPr>
          <p:cNvPr id="662" name="Google Shape;662;g101a6eafd3a_0_125"/>
          <p:cNvSpPr txBox="1"/>
          <p:nvPr/>
        </p:nvSpPr>
        <p:spPr>
          <a:xfrm>
            <a:off x="7201875" y="2088850"/>
            <a:ext cx="221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Absolute Pressure Sensor</a:t>
            </a:r>
            <a:endParaRPr b="1" sz="1200">
              <a:latin typeface="Roboto"/>
              <a:ea typeface="Roboto"/>
              <a:cs typeface="Roboto"/>
              <a:sym typeface="Roboto"/>
            </a:endParaRPr>
          </a:p>
        </p:txBody>
      </p:sp>
      <p:cxnSp>
        <p:nvCxnSpPr>
          <p:cNvPr id="663" name="Google Shape;663;g101a6eafd3a_0_125"/>
          <p:cNvCxnSpPr/>
          <p:nvPr/>
        </p:nvCxnSpPr>
        <p:spPr>
          <a:xfrm>
            <a:off x="7445300" y="2550250"/>
            <a:ext cx="267600" cy="240300"/>
          </a:xfrm>
          <a:prstGeom prst="straightConnector1">
            <a:avLst/>
          </a:prstGeom>
          <a:noFill/>
          <a:ln cap="flat" cmpd="sng" w="19050">
            <a:solidFill>
              <a:srgbClr val="000000"/>
            </a:solidFill>
            <a:prstDash val="solid"/>
            <a:round/>
            <a:headEnd len="med" w="med" type="stealth"/>
            <a:tailEnd len="med" w="med" type="none"/>
          </a:ln>
        </p:spPr>
      </p:cxnSp>
      <p:sp>
        <p:nvSpPr>
          <p:cNvPr id="664" name="Google Shape;664;g101a6eafd3a_0_125"/>
          <p:cNvSpPr txBox="1"/>
          <p:nvPr/>
        </p:nvSpPr>
        <p:spPr>
          <a:xfrm>
            <a:off x="199250" y="3480225"/>
            <a:ext cx="221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Pressure Port</a:t>
            </a:r>
            <a:endParaRPr b="1" sz="1200">
              <a:latin typeface="Roboto"/>
              <a:ea typeface="Roboto"/>
              <a:cs typeface="Roboto"/>
              <a:sym typeface="Roboto"/>
            </a:endParaRPr>
          </a:p>
        </p:txBody>
      </p:sp>
      <p:sp>
        <p:nvSpPr>
          <p:cNvPr id="665" name="Google Shape;665;g101a6eafd3a_0_125"/>
          <p:cNvSpPr txBox="1"/>
          <p:nvPr/>
        </p:nvSpPr>
        <p:spPr>
          <a:xfrm>
            <a:off x="667950" y="4503725"/>
            <a:ext cx="221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Ambient </a:t>
            </a:r>
            <a:r>
              <a:rPr b="1" lang="en" sz="1200">
                <a:latin typeface="Roboto"/>
                <a:ea typeface="Roboto"/>
                <a:cs typeface="Roboto"/>
                <a:sym typeface="Roboto"/>
              </a:rPr>
              <a:t>Pressure Port</a:t>
            </a:r>
            <a:endParaRPr b="1" sz="1200">
              <a:latin typeface="Roboto"/>
              <a:ea typeface="Roboto"/>
              <a:cs typeface="Roboto"/>
              <a:sym typeface="Roboto"/>
            </a:endParaRPr>
          </a:p>
        </p:txBody>
      </p:sp>
      <p:cxnSp>
        <p:nvCxnSpPr>
          <p:cNvPr id="666" name="Google Shape;666;g101a6eafd3a_0_125"/>
          <p:cNvCxnSpPr/>
          <p:nvPr/>
        </p:nvCxnSpPr>
        <p:spPr>
          <a:xfrm>
            <a:off x="1225900" y="4328000"/>
            <a:ext cx="267600" cy="240300"/>
          </a:xfrm>
          <a:prstGeom prst="straightConnector1">
            <a:avLst/>
          </a:prstGeom>
          <a:noFill/>
          <a:ln cap="flat" cmpd="sng" w="19050">
            <a:solidFill>
              <a:srgbClr val="000000"/>
            </a:solidFill>
            <a:prstDash val="solid"/>
            <a:round/>
            <a:headEnd len="med" w="med" type="stealth"/>
            <a:tailEnd len="med" w="med" type="none"/>
          </a:ln>
        </p:spPr>
      </p:cxnSp>
      <p:cxnSp>
        <p:nvCxnSpPr>
          <p:cNvPr id="667" name="Google Shape;667;g101a6eafd3a_0_125"/>
          <p:cNvCxnSpPr/>
          <p:nvPr/>
        </p:nvCxnSpPr>
        <p:spPr>
          <a:xfrm flipH="1" rot="10800000">
            <a:off x="1087200" y="3323650"/>
            <a:ext cx="285600" cy="209400"/>
          </a:xfrm>
          <a:prstGeom prst="straightConnector1">
            <a:avLst/>
          </a:prstGeom>
          <a:noFill/>
          <a:ln cap="flat" cmpd="sng" w="19050">
            <a:solidFill>
              <a:srgbClr val="000000"/>
            </a:solidFill>
            <a:prstDash val="solid"/>
            <a:round/>
            <a:headEnd len="med" w="med" type="none"/>
            <a:tailEnd len="med" w="med" type="stealth"/>
          </a:ln>
        </p:spPr>
      </p:cxnSp>
      <p:cxnSp>
        <p:nvCxnSpPr>
          <p:cNvPr id="668" name="Google Shape;668;g101a6eafd3a_0_125"/>
          <p:cNvCxnSpPr/>
          <p:nvPr/>
        </p:nvCxnSpPr>
        <p:spPr>
          <a:xfrm>
            <a:off x="7382800" y="1922350"/>
            <a:ext cx="267600" cy="240300"/>
          </a:xfrm>
          <a:prstGeom prst="straightConnector1">
            <a:avLst/>
          </a:prstGeom>
          <a:noFill/>
          <a:ln cap="flat" cmpd="sng" w="19050">
            <a:solidFill>
              <a:srgbClr val="000000"/>
            </a:solidFill>
            <a:prstDash val="solid"/>
            <a:round/>
            <a:headEnd len="med" w="med" type="stealth"/>
            <a:tailEnd len="med" w="med" type="none"/>
          </a:ln>
        </p:spPr>
      </p:cxnSp>
      <p:sp>
        <p:nvSpPr>
          <p:cNvPr id="669" name="Google Shape;669;g101a6eafd3a_0_125"/>
          <p:cNvSpPr txBox="1"/>
          <p:nvPr/>
        </p:nvSpPr>
        <p:spPr>
          <a:xfrm>
            <a:off x="2837325" y="4480625"/>
            <a:ext cx="2001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Roboto"/>
                <a:ea typeface="Roboto"/>
                <a:cs typeface="Roboto"/>
                <a:sym typeface="Roboto"/>
              </a:rPr>
              <a:t>Vacuum </a:t>
            </a:r>
            <a:r>
              <a:rPr b="1" lang="en" sz="1500">
                <a:latin typeface="Roboto"/>
                <a:ea typeface="Roboto"/>
                <a:cs typeface="Roboto"/>
                <a:sym typeface="Roboto"/>
              </a:rPr>
              <a:t>Chamber</a:t>
            </a:r>
            <a:endParaRPr b="1" sz="1500">
              <a:latin typeface="Roboto"/>
              <a:ea typeface="Roboto"/>
              <a:cs typeface="Roboto"/>
              <a:sym typeface="Roboto"/>
            </a:endParaRPr>
          </a:p>
        </p:txBody>
      </p:sp>
      <p:sp>
        <p:nvSpPr>
          <p:cNvPr id="670" name="Google Shape;670;g101a6eafd3a_0_125"/>
          <p:cNvSpPr/>
          <p:nvPr/>
        </p:nvSpPr>
        <p:spPr>
          <a:xfrm>
            <a:off x="7864250" y="3239775"/>
            <a:ext cx="1164000" cy="1043400"/>
          </a:xfrm>
          <a:prstGeom prst="rect">
            <a:avLst/>
          </a:prstGeom>
          <a:solidFill>
            <a:srgbClr val="D9D2E9"/>
          </a:solidFill>
          <a:ln cap="flat" cmpd="sng" w="1905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Computer with LabVIEW VI</a:t>
            </a:r>
            <a:endParaRPr b="1"/>
          </a:p>
        </p:txBody>
      </p:sp>
      <p:sp>
        <p:nvSpPr>
          <p:cNvPr id="671" name="Google Shape;671;g101a6eafd3a_0_125"/>
          <p:cNvSpPr/>
          <p:nvPr/>
        </p:nvSpPr>
        <p:spPr>
          <a:xfrm>
            <a:off x="5800425" y="4557950"/>
            <a:ext cx="1741200" cy="4980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t>Power Supply</a:t>
            </a:r>
            <a:endParaRPr b="1" sz="1500"/>
          </a:p>
        </p:txBody>
      </p:sp>
      <p:cxnSp>
        <p:nvCxnSpPr>
          <p:cNvPr id="672" name="Google Shape;672;g101a6eafd3a_0_125"/>
          <p:cNvCxnSpPr>
            <a:stCxn id="646" idx="3"/>
            <a:endCxn id="670" idx="1"/>
          </p:cNvCxnSpPr>
          <p:nvPr/>
        </p:nvCxnSpPr>
        <p:spPr>
          <a:xfrm flipH="1" rot="10800000">
            <a:off x="7444725" y="3761450"/>
            <a:ext cx="419400" cy="300"/>
          </a:xfrm>
          <a:prstGeom prst="straightConnector1">
            <a:avLst/>
          </a:prstGeom>
          <a:noFill/>
          <a:ln cap="flat" cmpd="sng" w="19050">
            <a:solidFill>
              <a:srgbClr val="0000FF"/>
            </a:solidFill>
            <a:prstDash val="solid"/>
            <a:round/>
            <a:headEnd len="med" w="med" type="none"/>
            <a:tailEnd len="med" w="med" type="stealth"/>
          </a:ln>
        </p:spPr>
      </p:cxnSp>
      <p:grpSp>
        <p:nvGrpSpPr>
          <p:cNvPr id="673" name="Google Shape;673;g101a6eafd3a_0_125"/>
          <p:cNvGrpSpPr/>
          <p:nvPr/>
        </p:nvGrpSpPr>
        <p:grpSpPr>
          <a:xfrm>
            <a:off x="7382800" y="955650"/>
            <a:ext cx="1686600" cy="623700"/>
            <a:chOff x="6907275" y="993500"/>
            <a:chExt cx="1686600" cy="623700"/>
          </a:xfrm>
        </p:grpSpPr>
        <p:sp>
          <p:nvSpPr>
            <p:cNvPr id="674" name="Google Shape;674;g101a6eafd3a_0_125"/>
            <p:cNvSpPr/>
            <p:nvPr/>
          </p:nvSpPr>
          <p:spPr>
            <a:xfrm>
              <a:off x="6907275" y="993500"/>
              <a:ext cx="1686600" cy="6237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r>
                <a:rPr b="1" lang="en"/>
                <a:t>Power </a:t>
              </a:r>
              <a:endParaRPr b="1"/>
            </a:p>
            <a:p>
              <a:pPr indent="0" lvl="0" marL="0" rtl="0" algn="l">
                <a:spcBef>
                  <a:spcPts val="0"/>
                </a:spcBef>
                <a:spcAft>
                  <a:spcPts val="0"/>
                </a:spcAft>
                <a:buNone/>
              </a:pPr>
              <a:r>
                <a:rPr lang="en"/>
                <a:t>                   </a:t>
              </a:r>
              <a:r>
                <a:rPr b="1" lang="en"/>
                <a:t>Data</a:t>
              </a:r>
              <a:endParaRPr b="1"/>
            </a:p>
          </p:txBody>
        </p:sp>
        <p:cxnSp>
          <p:nvCxnSpPr>
            <p:cNvPr id="675" name="Google Shape;675;g101a6eafd3a_0_125"/>
            <p:cNvCxnSpPr/>
            <p:nvPr/>
          </p:nvCxnSpPr>
          <p:spPr>
            <a:xfrm>
              <a:off x="7030650" y="1173425"/>
              <a:ext cx="759000" cy="0"/>
            </a:xfrm>
            <a:prstGeom prst="straightConnector1">
              <a:avLst/>
            </a:prstGeom>
            <a:noFill/>
            <a:ln cap="flat" cmpd="sng" w="19050">
              <a:solidFill>
                <a:srgbClr val="FF0000"/>
              </a:solidFill>
              <a:prstDash val="solid"/>
              <a:round/>
              <a:headEnd len="med" w="med" type="stealth"/>
              <a:tailEnd len="med" w="med" type="stealth"/>
            </a:ln>
          </p:spPr>
        </p:cxnSp>
        <p:cxnSp>
          <p:nvCxnSpPr>
            <p:cNvPr id="676" name="Google Shape;676;g101a6eafd3a_0_125"/>
            <p:cNvCxnSpPr/>
            <p:nvPr/>
          </p:nvCxnSpPr>
          <p:spPr>
            <a:xfrm>
              <a:off x="7030650" y="1430525"/>
              <a:ext cx="759000" cy="0"/>
            </a:xfrm>
            <a:prstGeom prst="straightConnector1">
              <a:avLst/>
            </a:prstGeom>
            <a:noFill/>
            <a:ln cap="flat" cmpd="sng" w="19050">
              <a:solidFill>
                <a:srgbClr val="0000FF"/>
              </a:solidFill>
              <a:prstDash val="solid"/>
              <a:round/>
              <a:headEnd len="med" w="med" type="stealth"/>
              <a:tailEnd len="med" w="med" type="stealth"/>
            </a:ln>
          </p:spPr>
        </p:cxn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g1019ae5ef62_0_4"/>
          <p:cNvSpPr/>
          <p:nvPr/>
        </p:nvSpPr>
        <p:spPr>
          <a:xfrm flipH="1" rot="10800000">
            <a:off x="3100350" y="2346125"/>
            <a:ext cx="1353600" cy="2298900"/>
          </a:xfrm>
          <a:prstGeom prst="rtTriangle">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1019ae5ef62_0_4"/>
          <p:cNvSpPr/>
          <p:nvPr/>
        </p:nvSpPr>
        <p:spPr>
          <a:xfrm>
            <a:off x="1358875" y="2346225"/>
            <a:ext cx="2210800" cy="2300775"/>
          </a:xfrm>
          <a:prstGeom prst="flowChartManualOperation">
            <a:avLst/>
          </a:prstGeom>
          <a:solidFill>
            <a:srgbClr val="D9D9D9"/>
          </a:solidFill>
          <a:ln cap="flat" cmpd="sng" w="952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1019ae5ef62_0_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Mechanical </a:t>
            </a:r>
            <a:r>
              <a:rPr lang="en" sz="2600"/>
              <a:t>(ascent)</a:t>
            </a:r>
            <a:r>
              <a:rPr lang="en"/>
              <a:t>: Jamming Test</a:t>
            </a:r>
            <a:endParaRPr/>
          </a:p>
        </p:txBody>
      </p:sp>
      <p:sp>
        <p:nvSpPr>
          <p:cNvPr id="684" name="Google Shape;684;g1019ae5ef62_0_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685" name="Google Shape;685;g1019ae5ef62_0_4"/>
          <p:cNvSpPr/>
          <p:nvPr/>
        </p:nvSpPr>
        <p:spPr>
          <a:xfrm>
            <a:off x="232275" y="963500"/>
            <a:ext cx="8706300" cy="393600"/>
          </a:xfrm>
          <a:prstGeom prst="roundRect">
            <a:avLst>
              <a:gd fmla="val 16667" name="adj"/>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1.1: The vertical rate control system shall be able to change the balloon's ascent rate to speeds up to 5m/s</a:t>
            </a:r>
            <a:endParaRPr b="1" sz="1200"/>
          </a:p>
        </p:txBody>
      </p:sp>
      <p:sp>
        <p:nvSpPr>
          <p:cNvPr id="686" name="Google Shape;686;g1019ae5ef62_0_4"/>
          <p:cNvSpPr txBox="1"/>
          <p:nvPr/>
        </p:nvSpPr>
        <p:spPr>
          <a:xfrm>
            <a:off x="4909825" y="1831188"/>
            <a:ext cx="4028700" cy="70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highlight>
                  <a:srgbClr val="FFFFFF"/>
                </a:highlight>
              </a:rPr>
              <a:t>Objective</a:t>
            </a:r>
            <a:r>
              <a:rPr b="1" lang="en" sz="1200">
                <a:highlight>
                  <a:srgbClr val="FFFFFF"/>
                </a:highlight>
              </a:rPr>
              <a:t>:</a:t>
            </a:r>
            <a:endParaRPr b="1" sz="1200">
              <a:highlight>
                <a:srgbClr val="FFFFFF"/>
              </a:highlight>
            </a:endParaRPr>
          </a:p>
          <a:p>
            <a:pPr indent="-298450" lvl="0" marL="457200" rtl="0" algn="l">
              <a:spcBef>
                <a:spcPts val="0"/>
              </a:spcBef>
              <a:spcAft>
                <a:spcPts val="0"/>
              </a:spcAft>
              <a:buSzPts val="1100"/>
              <a:buChar char="●"/>
            </a:pPr>
            <a:r>
              <a:rPr lang="en" sz="1100"/>
              <a:t>To ensure that the BB's do not jam inside the gear motor.</a:t>
            </a:r>
            <a:endParaRPr sz="1100">
              <a:highlight>
                <a:srgbClr val="FFFFFF"/>
              </a:highlight>
            </a:endParaRPr>
          </a:p>
        </p:txBody>
      </p:sp>
      <p:sp>
        <p:nvSpPr>
          <p:cNvPr id="687" name="Google Shape;687;g1019ae5ef62_0_4"/>
          <p:cNvSpPr txBox="1"/>
          <p:nvPr/>
        </p:nvSpPr>
        <p:spPr>
          <a:xfrm>
            <a:off x="4909825" y="2623963"/>
            <a:ext cx="4028700" cy="70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Plan</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Run rotating hopper system for period of time</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Multiple trials will be conducted</a:t>
            </a:r>
            <a:endParaRPr sz="1100">
              <a:latin typeface="Roboto"/>
              <a:ea typeface="Roboto"/>
              <a:cs typeface="Roboto"/>
              <a:sym typeface="Roboto"/>
            </a:endParaRPr>
          </a:p>
        </p:txBody>
      </p:sp>
      <p:sp>
        <p:nvSpPr>
          <p:cNvPr id="688" name="Google Shape;688;g1019ae5ef62_0_4"/>
          <p:cNvSpPr txBox="1"/>
          <p:nvPr/>
        </p:nvSpPr>
        <p:spPr>
          <a:xfrm>
            <a:off x="4909825" y="3416750"/>
            <a:ext cx="4028700" cy="53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Measurements</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RPM of gear</a:t>
            </a:r>
            <a:endParaRPr sz="1100">
              <a:latin typeface="Roboto"/>
              <a:ea typeface="Roboto"/>
              <a:cs typeface="Roboto"/>
              <a:sym typeface="Roboto"/>
            </a:endParaRPr>
          </a:p>
        </p:txBody>
      </p:sp>
      <p:sp>
        <p:nvSpPr>
          <p:cNvPr id="689" name="Google Shape;689;g1019ae5ef62_0_4"/>
          <p:cNvSpPr txBox="1"/>
          <p:nvPr/>
        </p:nvSpPr>
        <p:spPr>
          <a:xfrm>
            <a:off x="4909825" y="4040325"/>
            <a:ext cx="4028700" cy="53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Pass Criteria</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No jamming occurs during test (inspection)</a:t>
            </a:r>
            <a:endParaRPr sz="1100">
              <a:latin typeface="Roboto"/>
              <a:ea typeface="Roboto"/>
              <a:cs typeface="Roboto"/>
              <a:sym typeface="Roboto"/>
            </a:endParaRPr>
          </a:p>
        </p:txBody>
      </p:sp>
      <p:sp>
        <p:nvSpPr>
          <p:cNvPr id="690" name="Google Shape;690;g1019ae5ef62_0_4"/>
          <p:cNvSpPr/>
          <p:nvPr/>
        </p:nvSpPr>
        <p:spPr>
          <a:xfrm>
            <a:off x="1787625" y="4527550"/>
            <a:ext cx="1326300" cy="198600"/>
          </a:xfrm>
          <a:prstGeom prst="flowChartConnector">
            <a:avLst/>
          </a:prstGeom>
          <a:solidFill>
            <a:srgbClr val="C9DAF8"/>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1" name="Google Shape;691;g1019ae5ef62_0_4"/>
          <p:cNvGrpSpPr/>
          <p:nvPr/>
        </p:nvGrpSpPr>
        <p:grpSpPr>
          <a:xfrm>
            <a:off x="2204779" y="3587535"/>
            <a:ext cx="482708" cy="985248"/>
            <a:chOff x="1939300" y="2080075"/>
            <a:chExt cx="712800" cy="1263300"/>
          </a:xfrm>
        </p:grpSpPr>
        <p:sp>
          <p:nvSpPr>
            <p:cNvPr id="692" name="Google Shape;692;g1019ae5ef62_0_4"/>
            <p:cNvSpPr/>
            <p:nvPr/>
          </p:nvSpPr>
          <p:spPr>
            <a:xfrm>
              <a:off x="1939300" y="2080075"/>
              <a:ext cx="712800" cy="10017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g1019ae5ef62_0_4"/>
            <p:cNvSpPr/>
            <p:nvPr/>
          </p:nvSpPr>
          <p:spPr>
            <a:xfrm>
              <a:off x="2232550" y="3081775"/>
              <a:ext cx="126300" cy="261600"/>
            </a:xfrm>
            <a:prstGeom prst="rect">
              <a:avLst/>
            </a:prstGeom>
            <a:solidFill>
              <a:srgbClr val="F4CCCC"/>
            </a:solid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4" name="Google Shape;694;g1019ae5ef62_0_4"/>
          <p:cNvSpPr/>
          <p:nvPr/>
        </p:nvSpPr>
        <p:spPr>
          <a:xfrm>
            <a:off x="743800" y="1706051"/>
            <a:ext cx="1421100" cy="393600"/>
          </a:xfrm>
          <a:prstGeom prst="rect">
            <a:avLst/>
          </a:prstGeom>
          <a:solidFill>
            <a:srgbClr val="FFF2CC"/>
          </a:solidFill>
          <a:ln cap="flat" cmpd="sng" w="1905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Power Supply</a:t>
            </a:r>
            <a:endParaRPr b="1" sz="1300"/>
          </a:p>
        </p:txBody>
      </p:sp>
      <p:grpSp>
        <p:nvGrpSpPr>
          <p:cNvPr id="695" name="Google Shape;695;g1019ae5ef62_0_4"/>
          <p:cNvGrpSpPr/>
          <p:nvPr/>
        </p:nvGrpSpPr>
        <p:grpSpPr>
          <a:xfrm>
            <a:off x="423350" y="2326075"/>
            <a:ext cx="4051800" cy="2300775"/>
            <a:chOff x="423350" y="2326075"/>
            <a:chExt cx="4051800" cy="2300775"/>
          </a:xfrm>
        </p:grpSpPr>
        <p:cxnSp>
          <p:nvCxnSpPr>
            <p:cNvPr id="696" name="Google Shape;696;g1019ae5ef62_0_4"/>
            <p:cNvCxnSpPr>
              <a:stCxn id="690" idx="6"/>
            </p:cNvCxnSpPr>
            <p:nvPr/>
          </p:nvCxnSpPr>
          <p:spPr>
            <a:xfrm flipH="1" rot="10800000">
              <a:off x="3113925" y="2344150"/>
              <a:ext cx="1343100" cy="2282700"/>
            </a:xfrm>
            <a:prstGeom prst="straightConnector1">
              <a:avLst/>
            </a:prstGeom>
            <a:noFill/>
            <a:ln cap="flat" cmpd="sng" w="19050">
              <a:solidFill>
                <a:schemeClr val="dk2"/>
              </a:solidFill>
              <a:prstDash val="solid"/>
              <a:round/>
              <a:headEnd len="med" w="med" type="none"/>
              <a:tailEnd len="med" w="med" type="none"/>
            </a:ln>
          </p:spPr>
        </p:cxnSp>
        <p:cxnSp>
          <p:nvCxnSpPr>
            <p:cNvPr id="697" name="Google Shape;697;g1019ae5ef62_0_4"/>
            <p:cNvCxnSpPr>
              <a:stCxn id="690" idx="2"/>
            </p:cNvCxnSpPr>
            <p:nvPr/>
          </p:nvCxnSpPr>
          <p:spPr>
            <a:xfrm rot="10800000">
              <a:off x="432825" y="2344150"/>
              <a:ext cx="1354800" cy="2282700"/>
            </a:xfrm>
            <a:prstGeom prst="straightConnector1">
              <a:avLst/>
            </a:prstGeom>
            <a:noFill/>
            <a:ln cap="flat" cmpd="sng" w="19050">
              <a:solidFill>
                <a:schemeClr val="dk2"/>
              </a:solidFill>
              <a:prstDash val="solid"/>
              <a:round/>
              <a:headEnd len="med" w="med" type="none"/>
              <a:tailEnd len="med" w="med" type="none"/>
            </a:ln>
          </p:spPr>
        </p:cxnSp>
        <p:cxnSp>
          <p:nvCxnSpPr>
            <p:cNvPr id="698" name="Google Shape;698;g1019ae5ef62_0_4"/>
            <p:cNvCxnSpPr/>
            <p:nvPr/>
          </p:nvCxnSpPr>
          <p:spPr>
            <a:xfrm>
              <a:off x="423350" y="2326075"/>
              <a:ext cx="4051800" cy="9000"/>
            </a:xfrm>
            <a:prstGeom prst="straightConnector1">
              <a:avLst/>
            </a:prstGeom>
            <a:noFill/>
            <a:ln cap="flat" cmpd="sng" w="19050">
              <a:solidFill>
                <a:schemeClr val="dk2"/>
              </a:solidFill>
              <a:prstDash val="solid"/>
              <a:round/>
              <a:headEnd len="med" w="med" type="none"/>
              <a:tailEnd len="med" w="med" type="none"/>
            </a:ln>
          </p:spPr>
        </p:cxnSp>
      </p:grpSp>
      <p:sp>
        <p:nvSpPr>
          <p:cNvPr id="699" name="Google Shape;699;g1019ae5ef62_0_4"/>
          <p:cNvSpPr/>
          <p:nvPr/>
        </p:nvSpPr>
        <p:spPr>
          <a:xfrm rot="10800000">
            <a:off x="468350" y="2350675"/>
            <a:ext cx="1335600" cy="2238000"/>
          </a:xfrm>
          <a:prstGeom prst="rtTriangle">
            <a:avLst/>
          </a:prstGeom>
          <a:solidFill>
            <a:srgbClr val="D9D9D9"/>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0" name="Google Shape;700;g1019ae5ef62_0_4"/>
          <p:cNvCxnSpPr/>
          <p:nvPr/>
        </p:nvCxnSpPr>
        <p:spPr>
          <a:xfrm flipH="1" rot="-5400000">
            <a:off x="1440983" y="2587785"/>
            <a:ext cx="1723500" cy="276000"/>
          </a:xfrm>
          <a:prstGeom prst="bentConnector3">
            <a:avLst>
              <a:gd fmla="val -2" name="adj1"/>
            </a:avLst>
          </a:prstGeom>
          <a:noFill/>
          <a:ln cap="flat" cmpd="sng" w="19050">
            <a:solidFill>
              <a:srgbClr val="FF0000"/>
            </a:solidFill>
            <a:prstDash val="solid"/>
            <a:round/>
            <a:headEnd len="med" w="med" type="none"/>
            <a:tailEnd len="med" w="med" type="stealth"/>
          </a:ln>
        </p:spPr>
      </p:cxnSp>
      <p:sp>
        <p:nvSpPr>
          <p:cNvPr id="701" name="Google Shape;701;g1019ae5ef62_0_4"/>
          <p:cNvSpPr txBox="1"/>
          <p:nvPr/>
        </p:nvSpPr>
        <p:spPr>
          <a:xfrm>
            <a:off x="2508250" y="2287663"/>
            <a:ext cx="221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Rotating Hopper System</a:t>
            </a:r>
            <a:endParaRPr b="1" sz="1200">
              <a:latin typeface="Roboto"/>
              <a:ea typeface="Roboto"/>
              <a:cs typeface="Roboto"/>
              <a:sym typeface="Roboto"/>
            </a:endParaRPr>
          </a:p>
        </p:txBody>
      </p:sp>
      <p:cxnSp>
        <p:nvCxnSpPr>
          <p:cNvPr id="702" name="Google Shape;702;g1019ae5ef62_0_4"/>
          <p:cNvCxnSpPr/>
          <p:nvPr/>
        </p:nvCxnSpPr>
        <p:spPr>
          <a:xfrm>
            <a:off x="1803950" y="3498188"/>
            <a:ext cx="267600" cy="240300"/>
          </a:xfrm>
          <a:prstGeom prst="straightConnector1">
            <a:avLst/>
          </a:prstGeom>
          <a:noFill/>
          <a:ln cap="flat" cmpd="sng" w="19050">
            <a:solidFill>
              <a:srgbClr val="000000"/>
            </a:solidFill>
            <a:prstDash val="solid"/>
            <a:round/>
            <a:headEnd len="med" w="med" type="none"/>
            <a:tailEnd len="med" w="med" type="stealth"/>
          </a:ln>
        </p:spPr>
      </p:cxnSp>
      <p:sp>
        <p:nvSpPr>
          <p:cNvPr id="703" name="Google Shape;703;g1019ae5ef62_0_4"/>
          <p:cNvSpPr txBox="1"/>
          <p:nvPr/>
        </p:nvSpPr>
        <p:spPr>
          <a:xfrm>
            <a:off x="1280450" y="3218213"/>
            <a:ext cx="221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DC Motor</a:t>
            </a:r>
            <a:endParaRPr b="1" sz="1200">
              <a:latin typeface="Roboto"/>
              <a:ea typeface="Roboto"/>
              <a:cs typeface="Roboto"/>
              <a:sym typeface="Roboto"/>
            </a:endParaRPr>
          </a:p>
        </p:txBody>
      </p:sp>
      <p:cxnSp>
        <p:nvCxnSpPr>
          <p:cNvPr id="704" name="Google Shape;704;g1019ae5ef62_0_4"/>
          <p:cNvCxnSpPr/>
          <p:nvPr/>
        </p:nvCxnSpPr>
        <p:spPr>
          <a:xfrm>
            <a:off x="2954350" y="4726150"/>
            <a:ext cx="205200" cy="192900"/>
          </a:xfrm>
          <a:prstGeom prst="straightConnector1">
            <a:avLst/>
          </a:prstGeom>
          <a:noFill/>
          <a:ln cap="flat" cmpd="sng" w="19050">
            <a:solidFill>
              <a:srgbClr val="000000"/>
            </a:solidFill>
            <a:prstDash val="solid"/>
            <a:round/>
            <a:headEnd len="med" w="med" type="stealth"/>
            <a:tailEnd len="med" w="med" type="none"/>
          </a:ln>
        </p:spPr>
      </p:cxnSp>
      <p:sp>
        <p:nvSpPr>
          <p:cNvPr id="705" name="Google Shape;705;g1019ae5ef62_0_4"/>
          <p:cNvSpPr txBox="1"/>
          <p:nvPr/>
        </p:nvSpPr>
        <p:spPr>
          <a:xfrm>
            <a:off x="3101850" y="4786475"/>
            <a:ext cx="675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Gear</a:t>
            </a:r>
            <a:endParaRPr b="1" sz="1200">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101a6eafd3a_0_38"/>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33"/>
              <a:t>Structural: Yielding Strength Test</a:t>
            </a:r>
            <a:r>
              <a:rPr lang="en" sz="3022"/>
              <a:t> </a:t>
            </a:r>
            <a:r>
              <a:rPr lang="en" sz="2244"/>
              <a:t>(break chords)</a:t>
            </a:r>
            <a:r>
              <a:rPr lang="en" sz="2466"/>
              <a:t> </a:t>
            </a:r>
            <a:endParaRPr sz="2466"/>
          </a:p>
        </p:txBody>
      </p:sp>
      <p:sp>
        <p:nvSpPr>
          <p:cNvPr id="711" name="Google Shape;711;g101a6eafd3a_0_3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712" name="Google Shape;712;g101a6eafd3a_0_38"/>
          <p:cNvSpPr/>
          <p:nvPr/>
        </p:nvSpPr>
        <p:spPr>
          <a:xfrm>
            <a:off x="232275" y="963500"/>
            <a:ext cx="8706300" cy="538800"/>
          </a:xfrm>
          <a:prstGeom prst="roundRect">
            <a:avLst>
              <a:gd fmla="val 16667" name="adj"/>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5.1.2: The interface will have a minimum load-bearing capability of 30 lbf</a:t>
            </a:r>
            <a:endParaRPr b="1" sz="1200"/>
          </a:p>
          <a:p>
            <a:pPr indent="0" lvl="0" marL="0" rtl="0" algn="ctr">
              <a:spcBef>
                <a:spcPts val="0"/>
              </a:spcBef>
              <a:spcAft>
                <a:spcPts val="0"/>
              </a:spcAft>
              <a:buNone/>
            </a:pPr>
            <a:r>
              <a:rPr b="1" lang="en" sz="1200"/>
              <a:t>DR </a:t>
            </a:r>
            <a:r>
              <a:rPr b="1" lang="en" sz="1200"/>
              <a:t>7.3: Shall break away from balloon and accompanying payload when subjected to a force of no more than 50 lbf</a:t>
            </a:r>
            <a:endParaRPr b="1" sz="1200"/>
          </a:p>
        </p:txBody>
      </p:sp>
      <p:sp>
        <p:nvSpPr>
          <p:cNvPr id="713" name="Google Shape;713;g101a6eafd3a_0_38"/>
          <p:cNvSpPr txBox="1"/>
          <p:nvPr/>
        </p:nvSpPr>
        <p:spPr>
          <a:xfrm>
            <a:off x="4780575" y="1863913"/>
            <a:ext cx="4158000" cy="723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highlight>
                  <a:srgbClr val="FFFFFF"/>
                </a:highlight>
              </a:rPr>
              <a:t>Objective</a:t>
            </a:r>
            <a:r>
              <a:rPr b="1" lang="en" sz="1200">
                <a:highlight>
                  <a:srgbClr val="FFFFFF"/>
                </a:highlight>
              </a:rPr>
              <a:t>:</a:t>
            </a:r>
            <a:endParaRPr b="1" sz="1200">
              <a:highlight>
                <a:srgbClr val="FFFFFF"/>
              </a:highlight>
            </a:endParaRPr>
          </a:p>
          <a:p>
            <a:pPr indent="-304800" lvl="0" marL="457200" rtl="0" algn="l">
              <a:spcBef>
                <a:spcPts val="0"/>
              </a:spcBef>
              <a:spcAft>
                <a:spcPts val="0"/>
              </a:spcAft>
              <a:buSzPts val="1200"/>
              <a:buChar char="●"/>
            </a:pPr>
            <a:r>
              <a:rPr lang="en" sz="1100"/>
              <a:t>To ensure that attachment strengths fall within 30 lbf to 50 lbf range.</a:t>
            </a:r>
            <a:endParaRPr sz="1500">
              <a:latin typeface="Roboto"/>
              <a:ea typeface="Roboto"/>
              <a:cs typeface="Roboto"/>
              <a:sym typeface="Roboto"/>
            </a:endParaRPr>
          </a:p>
        </p:txBody>
      </p:sp>
      <p:sp>
        <p:nvSpPr>
          <p:cNvPr id="714" name="Google Shape;714;g101a6eafd3a_0_38"/>
          <p:cNvSpPr txBox="1"/>
          <p:nvPr/>
        </p:nvSpPr>
        <p:spPr>
          <a:xfrm>
            <a:off x="4780575" y="2705429"/>
            <a:ext cx="4158000" cy="1385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Plan</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Attach 6 lb weight to each break chord to represent half-weight of BACCHUS + Urban Sky payload </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Test 1: Attach 9 lb weight to each break chord for a total of 15 lbs each</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Test 2: Attach 14 lb weight to each break chord for a total of 20 lbs each</a:t>
            </a:r>
            <a:endParaRPr sz="1100">
              <a:latin typeface="Roboto"/>
              <a:ea typeface="Roboto"/>
              <a:cs typeface="Roboto"/>
              <a:sym typeface="Roboto"/>
            </a:endParaRPr>
          </a:p>
        </p:txBody>
      </p:sp>
      <p:sp>
        <p:nvSpPr>
          <p:cNvPr id="715" name="Google Shape;715;g101a6eafd3a_0_38"/>
          <p:cNvSpPr txBox="1"/>
          <p:nvPr/>
        </p:nvSpPr>
        <p:spPr>
          <a:xfrm>
            <a:off x="4780575" y="4209071"/>
            <a:ext cx="4158000" cy="53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Pass Criteria</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Break chord sustains 30 lbf but breaks at 50 lbf</a:t>
            </a:r>
            <a:endParaRPr sz="1100">
              <a:latin typeface="Roboto"/>
              <a:ea typeface="Roboto"/>
              <a:cs typeface="Roboto"/>
              <a:sym typeface="Roboto"/>
            </a:endParaRPr>
          </a:p>
        </p:txBody>
      </p:sp>
      <p:sp>
        <p:nvSpPr>
          <p:cNvPr id="716" name="Google Shape;716;g101a6eafd3a_0_38"/>
          <p:cNvSpPr/>
          <p:nvPr/>
        </p:nvSpPr>
        <p:spPr>
          <a:xfrm rot="8209012">
            <a:off x="479859" y="1822360"/>
            <a:ext cx="1070532" cy="1076688"/>
          </a:xfrm>
          <a:prstGeom prst="teardrop">
            <a:avLst>
              <a:gd fmla="val 100000" name="adj"/>
            </a:avLst>
          </a:prstGeom>
          <a:solidFill>
            <a:srgbClr val="F4CCCC"/>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7" name="Google Shape;717;g101a6eafd3a_0_38"/>
          <p:cNvCxnSpPr>
            <a:endCxn id="716" idx="7"/>
          </p:cNvCxnSpPr>
          <p:nvPr/>
        </p:nvCxnSpPr>
        <p:spPr>
          <a:xfrm rot="10800000">
            <a:off x="1017375" y="3095404"/>
            <a:ext cx="1500" cy="367800"/>
          </a:xfrm>
          <a:prstGeom prst="straightConnector1">
            <a:avLst/>
          </a:prstGeom>
          <a:noFill/>
          <a:ln cap="flat" cmpd="sng" w="76200">
            <a:solidFill>
              <a:schemeClr val="dk2"/>
            </a:solidFill>
            <a:prstDash val="solid"/>
            <a:round/>
            <a:headEnd len="med" w="med" type="none"/>
            <a:tailEnd len="med" w="med" type="none"/>
          </a:ln>
        </p:spPr>
      </p:cxnSp>
      <p:cxnSp>
        <p:nvCxnSpPr>
          <p:cNvPr id="718" name="Google Shape;718;g101a6eafd3a_0_38"/>
          <p:cNvCxnSpPr/>
          <p:nvPr/>
        </p:nvCxnSpPr>
        <p:spPr>
          <a:xfrm flipH="1">
            <a:off x="1018800" y="3375200"/>
            <a:ext cx="1500" cy="133200"/>
          </a:xfrm>
          <a:prstGeom prst="straightConnector1">
            <a:avLst/>
          </a:prstGeom>
          <a:noFill/>
          <a:ln cap="flat" cmpd="sng" w="114300">
            <a:solidFill>
              <a:schemeClr val="dk2"/>
            </a:solidFill>
            <a:prstDash val="solid"/>
            <a:round/>
            <a:headEnd len="med" w="med" type="none"/>
            <a:tailEnd len="med" w="med" type="none"/>
          </a:ln>
        </p:spPr>
      </p:cxnSp>
      <p:sp>
        <p:nvSpPr>
          <p:cNvPr id="719" name="Google Shape;719;g101a6eafd3a_0_38"/>
          <p:cNvSpPr/>
          <p:nvPr/>
        </p:nvSpPr>
        <p:spPr>
          <a:xfrm>
            <a:off x="518731" y="3511020"/>
            <a:ext cx="1001100" cy="589500"/>
          </a:xfrm>
          <a:prstGeom prst="trapezoid">
            <a:avLst>
              <a:gd fmla="val 68384" name="adj"/>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101a6eafd3a_0_38"/>
          <p:cNvSpPr/>
          <p:nvPr/>
        </p:nvSpPr>
        <p:spPr>
          <a:xfrm>
            <a:off x="514581" y="4100534"/>
            <a:ext cx="1001100" cy="160800"/>
          </a:xfrm>
          <a:prstGeom prst="rect">
            <a:avLst/>
          </a:prstGeom>
          <a:solidFill>
            <a:srgbClr val="C9DAF8"/>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101a6eafd3a_0_38"/>
          <p:cNvSpPr/>
          <p:nvPr/>
        </p:nvSpPr>
        <p:spPr>
          <a:xfrm>
            <a:off x="514675" y="4277825"/>
            <a:ext cx="1000900" cy="538800"/>
          </a:xfrm>
          <a:prstGeom prst="flowChartMerge">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2" name="Google Shape;722;g101a6eafd3a_0_38"/>
          <p:cNvCxnSpPr/>
          <p:nvPr/>
        </p:nvCxnSpPr>
        <p:spPr>
          <a:xfrm>
            <a:off x="519000" y="4266575"/>
            <a:ext cx="20700" cy="562500"/>
          </a:xfrm>
          <a:prstGeom prst="straightConnector1">
            <a:avLst/>
          </a:prstGeom>
          <a:noFill/>
          <a:ln cap="flat" cmpd="sng" w="28575">
            <a:solidFill>
              <a:schemeClr val="dk2"/>
            </a:solidFill>
            <a:prstDash val="solid"/>
            <a:round/>
            <a:headEnd len="med" w="med" type="none"/>
            <a:tailEnd len="med" w="med" type="none"/>
          </a:ln>
        </p:spPr>
      </p:cxnSp>
      <p:cxnSp>
        <p:nvCxnSpPr>
          <p:cNvPr id="723" name="Google Shape;723;g101a6eafd3a_0_38"/>
          <p:cNvCxnSpPr/>
          <p:nvPr/>
        </p:nvCxnSpPr>
        <p:spPr>
          <a:xfrm>
            <a:off x="525589" y="4816628"/>
            <a:ext cx="987900" cy="4500"/>
          </a:xfrm>
          <a:prstGeom prst="straightConnector1">
            <a:avLst/>
          </a:prstGeom>
          <a:noFill/>
          <a:ln cap="flat" cmpd="sng" w="38100">
            <a:solidFill>
              <a:schemeClr val="dk2"/>
            </a:solidFill>
            <a:prstDash val="solid"/>
            <a:round/>
            <a:headEnd len="med" w="med" type="none"/>
            <a:tailEnd len="med" w="med" type="none"/>
          </a:ln>
        </p:spPr>
      </p:cxnSp>
      <p:cxnSp>
        <p:nvCxnSpPr>
          <p:cNvPr id="724" name="Google Shape;724;g101a6eafd3a_0_38"/>
          <p:cNvCxnSpPr/>
          <p:nvPr/>
        </p:nvCxnSpPr>
        <p:spPr>
          <a:xfrm flipH="1">
            <a:off x="1506875" y="4266575"/>
            <a:ext cx="8700" cy="553500"/>
          </a:xfrm>
          <a:prstGeom prst="straightConnector1">
            <a:avLst/>
          </a:prstGeom>
          <a:noFill/>
          <a:ln cap="flat" cmpd="sng" w="28575">
            <a:solidFill>
              <a:schemeClr val="dk2"/>
            </a:solidFill>
            <a:prstDash val="solid"/>
            <a:round/>
            <a:headEnd len="med" w="med" type="none"/>
            <a:tailEnd len="med" w="med" type="none"/>
          </a:ln>
        </p:spPr>
      </p:cxnSp>
      <p:sp>
        <p:nvSpPr>
          <p:cNvPr id="725" name="Google Shape;725;g101a6eafd3a_0_38"/>
          <p:cNvSpPr/>
          <p:nvPr/>
        </p:nvSpPr>
        <p:spPr>
          <a:xfrm>
            <a:off x="1054900" y="3120575"/>
            <a:ext cx="117524" cy="370625"/>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sp>
        <p:nvSpPr>
          <p:cNvPr id="726" name="Google Shape;726;g101a6eafd3a_0_38"/>
          <p:cNvSpPr/>
          <p:nvPr/>
        </p:nvSpPr>
        <p:spPr>
          <a:xfrm flipH="1">
            <a:off x="863826" y="3120575"/>
            <a:ext cx="117524" cy="370625"/>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cxnSp>
        <p:nvCxnSpPr>
          <p:cNvPr id="727" name="Google Shape;727;g101a6eafd3a_0_38"/>
          <p:cNvCxnSpPr/>
          <p:nvPr/>
        </p:nvCxnSpPr>
        <p:spPr>
          <a:xfrm flipH="1" rot="10800000">
            <a:off x="1245975" y="3292400"/>
            <a:ext cx="324300" cy="2100"/>
          </a:xfrm>
          <a:prstGeom prst="straightConnector1">
            <a:avLst/>
          </a:prstGeom>
          <a:noFill/>
          <a:ln cap="flat" cmpd="sng" w="19050">
            <a:solidFill>
              <a:srgbClr val="000000"/>
            </a:solidFill>
            <a:prstDash val="solid"/>
            <a:round/>
            <a:headEnd len="med" w="med" type="stealth"/>
            <a:tailEnd len="med" w="med" type="none"/>
          </a:ln>
        </p:spPr>
      </p:cxnSp>
      <p:sp>
        <p:nvSpPr>
          <p:cNvPr id="728" name="Google Shape;728;g101a6eafd3a_0_38"/>
          <p:cNvSpPr txBox="1"/>
          <p:nvPr/>
        </p:nvSpPr>
        <p:spPr>
          <a:xfrm>
            <a:off x="1570275" y="3108800"/>
            <a:ext cx="138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20lb Break Chord</a:t>
            </a:r>
            <a:endParaRPr b="1" sz="1200">
              <a:latin typeface="Roboto"/>
              <a:ea typeface="Roboto"/>
              <a:cs typeface="Roboto"/>
              <a:sym typeface="Roboto"/>
            </a:endParaRPr>
          </a:p>
        </p:txBody>
      </p:sp>
      <p:cxnSp>
        <p:nvCxnSpPr>
          <p:cNvPr id="729" name="Google Shape;729;g101a6eafd3a_0_38"/>
          <p:cNvCxnSpPr/>
          <p:nvPr/>
        </p:nvCxnSpPr>
        <p:spPr>
          <a:xfrm>
            <a:off x="3655500" y="1682950"/>
            <a:ext cx="0" cy="849600"/>
          </a:xfrm>
          <a:prstGeom prst="straightConnector1">
            <a:avLst/>
          </a:prstGeom>
          <a:noFill/>
          <a:ln cap="flat" cmpd="sng" w="19050">
            <a:solidFill>
              <a:srgbClr val="000000"/>
            </a:solidFill>
            <a:prstDash val="solid"/>
            <a:round/>
            <a:headEnd len="med" w="med" type="none"/>
            <a:tailEnd len="med" w="med" type="none"/>
          </a:ln>
        </p:spPr>
      </p:cxnSp>
      <p:sp>
        <p:nvSpPr>
          <p:cNvPr id="730" name="Google Shape;730;g101a6eafd3a_0_38"/>
          <p:cNvSpPr/>
          <p:nvPr/>
        </p:nvSpPr>
        <p:spPr>
          <a:xfrm>
            <a:off x="3389500" y="2796150"/>
            <a:ext cx="548700" cy="370500"/>
          </a:xfrm>
          <a:prstGeom prst="rect">
            <a:avLst/>
          </a:prstGeom>
          <a:solidFill>
            <a:srgbClr val="FFF2CC"/>
          </a:solidFill>
          <a:ln cap="flat" cmpd="sng" w="285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1" name="Google Shape;731;g101a6eafd3a_0_38"/>
          <p:cNvCxnSpPr/>
          <p:nvPr/>
        </p:nvCxnSpPr>
        <p:spPr>
          <a:xfrm>
            <a:off x="3661875" y="3430250"/>
            <a:ext cx="0" cy="849600"/>
          </a:xfrm>
          <a:prstGeom prst="straightConnector1">
            <a:avLst/>
          </a:prstGeom>
          <a:noFill/>
          <a:ln cap="flat" cmpd="sng" w="19050">
            <a:solidFill>
              <a:srgbClr val="000000"/>
            </a:solidFill>
            <a:prstDash val="solid"/>
            <a:round/>
            <a:headEnd len="med" w="med" type="none"/>
            <a:tailEnd len="med" w="med" type="none"/>
          </a:ln>
        </p:spPr>
      </p:cxnSp>
      <p:sp>
        <p:nvSpPr>
          <p:cNvPr id="732" name="Google Shape;732;g101a6eafd3a_0_38"/>
          <p:cNvSpPr/>
          <p:nvPr/>
        </p:nvSpPr>
        <p:spPr>
          <a:xfrm>
            <a:off x="3273300" y="4543450"/>
            <a:ext cx="764400" cy="482400"/>
          </a:xfrm>
          <a:prstGeom prst="rect">
            <a:avLst/>
          </a:prstGeom>
          <a:solidFill>
            <a:srgbClr val="D9D2E9"/>
          </a:solidFill>
          <a:ln cap="flat" cmpd="sng" w="2857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3" name="Google Shape;733;g101a6eafd3a_0_38"/>
          <p:cNvCxnSpPr/>
          <p:nvPr/>
        </p:nvCxnSpPr>
        <p:spPr>
          <a:xfrm>
            <a:off x="3089800" y="1682950"/>
            <a:ext cx="1148100" cy="0"/>
          </a:xfrm>
          <a:prstGeom prst="straightConnector1">
            <a:avLst/>
          </a:prstGeom>
          <a:noFill/>
          <a:ln cap="flat" cmpd="sng" w="9525">
            <a:solidFill>
              <a:srgbClr val="000000"/>
            </a:solidFill>
            <a:prstDash val="solid"/>
            <a:round/>
            <a:headEnd len="med" w="med" type="none"/>
            <a:tailEnd len="med" w="med" type="none"/>
          </a:ln>
        </p:spPr>
      </p:cxnSp>
      <p:cxnSp>
        <p:nvCxnSpPr>
          <p:cNvPr id="734" name="Google Shape;734;g101a6eafd3a_0_38"/>
          <p:cNvCxnSpPr/>
          <p:nvPr/>
        </p:nvCxnSpPr>
        <p:spPr>
          <a:xfrm>
            <a:off x="3116925" y="3437975"/>
            <a:ext cx="1148100" cy="0"/>
          </a:xfrm>
          <a:prstGeom prst="straightConnector1">
            <a:avLst/>
          </a:prstGeom>
          <a:noFill/>
          <a:ln cap="flat" cmpd="sng" w="9525">
            <a:solidFill>
              <a:srgbClr val="000000"/>
            </a:solidFill>
            <a:prstDash val="solid"/>
            <a:round/>
            <a:headEnd len="med" w="med" type="none"/>
            <a:tailEnd len="med" w="med" type="none"/>
          </a:ln>
        </p:spPr>
      </p:cxnSp>
      <p:cxnSp>
        <p:nvCxnSpPr>
          <p:cNvPr id="735" name="Google Shape;735;g101a6eafd3a_0_38"/>
          <p:cNvCxnSpPr/>
          <p:nvPr/>
        </p:nvCxnSpPr>
        <p:spPr>
          <a:xfrm flipH="1">
            <a:off x="2674750" y="2129213"/>
            <a:ext cx="806400" cy="921900"/>
          </a:xfrm>
          <a:prstGeom prst="straightConnector1">
            <a:avLst/>
          </a:prstGeom>
          <a:noFill/>
          <a:ln cap="flat" cmpd="sng" w="19050">
            <a:solidFill>
              <a:srgbClr val="000000"/>
            </a:solidFill>
            <a:prstDash val="solid"/>
            <a:round/>
            <a:headEnd len="med" w="med" type="stealth"/>
            <a:tailEnd len="med" w="med" type="none"/>
          </a:ln>
        </p:spPr>
      </p:cxnSp>
      <p:cxnSp>
        <p:nvCxnSpPr>
          <p:cNvPr id="736" name="Google Shape;736;g101a6eafd3a_0_38"/>
          <p:cNvCxnSpPr/>
          <p:nvPr/>
        </p:nvCxnSpPr>
        <p:spPr>
          <a:xfrm rot="10800000">
            <a:off x="2711050" y="3466900"/>
            <a:ext cx="761100" cy="417900"/>
          </a:xfrm>
          <a:prstGeom prst="straightConnector1">
            <a:avLst/>
          </a:prstGeom>
          <a:noFill/>
          <a:ln cap="flat" cmpd="sng" w="19050">
            <a:solidFill>
              <a:srgbClr val="000000"/>
            </a:solidFill>
            <a:prstDash val="solid"/>
            <a:round/>
            <a:headEnd len="med" w="med" type="stealth"/>
            <a:tailEnd len="med" w="med" type="none"/>
          </a:ln>
        </p:spPr>
      </p:cxnSp>
      <p:sp>
        <p:nvSpPr>
          <p:cNvPr id="737" name="Google Shape;737;g101a6eafd3a_0_38"/>
          <p:cNvSpPr txBox="1"/>
          <p:nvPr/>
        </p:nvSpPr>
        <p:spPr>
          <a:xfrm>
            <a:off x="3445425" y="2815913"/>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9 lb</a:t>
            </a:r>
            <a:endParaRPr b="1" sz="1000">
              <a:latin typeface="Roboto"/>
              <a:ea typeface="Roboto"/>
              <a:cs typeface="Roboto"/>
              <a:sym typeface="Roboto"/>
            </a:endParaRPr>
          </a:p>
        </p:txBody>
      </p:sp>
      <p:sp>
        <p:nvSpPr>
          <p:cNvPr id="738" name="Google Shape;738;g101a6eafd3a_0_38"/>
          <p:cNvSpPr txBox="1"/>
          <p:nvPr/>
        </p:nvSpPr>
        <p:spPr>
          <a:xfrm>
            <a:off x="3409950" y="4615288"/>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14 lb</a:t>
            </a:r>
            <a:endParaRPr b="1" sz="1000">
              <a:latin typeface="Roboto"/>
              <a:ea typeface="Roboto"/>
              <a:cs typeface="Roboto"/>
              <a:sym typeface="Roboto"/>
            </a:endParaRPr>
          </a:p>
        </p:txBody>
      </p:sp>
      <p:sp>
        <p:nvSpPr>
          <p:cNvPr id="739" name="Google Shape;739;g101a6eafd3a_0_38"/>
          <p:cNvSpPr/>
          <p:nvPr/>
        </p:nvSpPr>
        <p:spPr>
          <a:xfrm>
            <a:off x="3481150" y="2532550"/>
            <a:ext cx="365400" cy="273600"/>
          </a:xfrm>
          <a:prstGeom prst="rect">
            <a:avLst/>
          </a:prstGeom>
          <a:solidFill>
            <a:srgbClr val="FCE5CD"/>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101a6eafd3a_0_38"/>
          <p:cNvSpPr txBox="1"/>
          <p:nvPr/>
        </p:nvSpPr>
        <p:spPr>
          <a:xfrm>
            <a:off x="3445425" y="2493788"/>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6 lb</a:t>
            </a:r>
            <a:endParaRPr b="1" sz="1000">
              <a:latin typeface="Roboto"/>
              <a:ea typeface="Roboto"/>
              <a:cs typeface="Roboto"/>
              <a:sym typeface="Roboto"/>
            </a:endParaRPr>
          </a:p>
        </p:txBody>
      </p:sp>
      <p:sp>
        <p:nvSpPr>
          <p:cNvPr id="741" name="Google Shape;741;g101a6eafd3a_0_38"/>
          <p:cNvSpPr/>
          <p:nvPr/>
        </p:nvSpPr>
        <p:spPr>
          <a:xfrm>
            <a:off x="3481150" y="4279850"/>
            <a:ext cx="365400" cy="273600"/>
          </a:xfrm>
          <a:prstGeom prst="rect">
            <a:avLst/>
          </a:prstGeom>
          <a:solidFill>
            <a:srgbClr val="FCE5CD"/>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101a6eafd3a_0_38"/>
          <p:cNvSpPr txBox="1"/>
          <p:nvPr/>
        </p:nvSpPr>
        <p:spPr>
          <a:xfrm>
            <a:off x="3445425" y="4247288"/>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6 lb</a:t>
            </a:r>
            <a:endParaRPr b="1" sz="1000">
              <a:latin typeface="Roboto"/>
              <a:ea typeface="Roboto"/>
              <a:cs typeface="Roboto"/>
              <a:sym typeface="Roboto"/>
            </a:endParaRPr>
          </a:p>
        </p:txBody>
      </p:sp>
      <p:sp>
        <p:nvSpPr>
          <p:cNvPr id="743" name="Google Shape;743;g101a6eafd3a_0_38"/>
          <p:cNvSpPr txBox="1"/>
          <p:nvPr/>
        </p:nvSpPr>
        <p:spPr>
          <a:xfrm>
            <a:off x="3394425" y="1476775"/>
            <a:ext cx="593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Test 1</a:t>
            </a:r>
            <a:endParaRPr b="1" sz="900">
              <a:latin typeface="Roboto"/>
              <a:ea typeface="Roboto"/>
              <a:cs typeface="Roboto"/>
              <a:sym typeface="Roboto"/>
            </a:endParaRPr>
          </a:p>
        </p:txBody>
      </p:sp>
      <p:sp>
        <p:nvSpPr>
          <p:cNvPr id="744" name="Google Shape;744;g101a6eafd3a_0_38"/>
          <p:cNvSpPr txBox="1"/>
          <p:nvPr/>
        </p:nvSpPr>
        <p:spPr>
          <a:xfrm>
            <a:off x="3394425" y="3228375"/>
            <a:ext cx="593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Test 2</a:t>
            </a:r>
            <a:endParaRPr b="1" sz="900">
              <a:latin typeface="Roboto"/>
              <a:ea typeface="Roboto"/>
              <a:cs typeface="Roboto"/>
              <a:sym typeface="Roboto"/>
            </a:endParaRPr>
          </a:p>
        </p:txBody>
      </p:sp>
      <p:sp>
        <p:nvSpPr>
          <p:cNvPr id="745" name="Google Shape;745;g101a6eafd3a_0_38"/>
          <p:cNvSpPr txBox="1"/>
          <p:nvPr/>
        </p:nvSpPr>
        <p:spPr>
          <a:xfrm>
            <a:off x="3987525" y="2705425"/>
            <a:ext cx="593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15</a:t>
            </a:r>
            <a:r>
              <a:rPr b="1" lang="en" sz="1000">
                <a:latin typeface="Roboto"/>
                <a:ea typeface="Roboto"/>
                <a:cs typeface="Roboto"/>
                <a:sym typeface="Roboto"/>
              </a:rPr>
              <a:t> lb</a:t>
            </a:r>
            <a:endParaRPr b="1" sz="1000">
              <a:latin typeface="Roboto"/>
              <a:ea typeface="Roboto"/>
              <a:cs typeface="Roboto"/>
              <a:sym typeface="Roboto"/>
            </a:endParaRPr>
          </a:p>
        </p:txBody>
      </p:sp>
      <p:sp>
        <p:nvSpPr>
          <p:cNvPr id="746" name="Google Shape;746;g101a6eafd3a_0_38"/>
          <p:cNvSpPr txBox="1"/>
          <p:nvPr/>
        </p:nvSpPr>
        <p:spPr>
          <a:xfrm>
            <a:off x="4095275" y="4378475"/>
            <a:ext cx="548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20 lb</a:t>
            </a:r>
            <a:endParaRPr b="1" sz="1000">
              <a:latin typeface="Roboto"/>
              <a:ea typeface="Roboto"/>
              <a:cs typeface="Roboto"/>
              <a:sym typeface="Roboto"/>
            </a:endParaRPr>
          </a:p>
        </p:txBody>
      </p:sp>
      <p:sp>
        <p:nvSpPr>
          <p:cNvPr id="747" name="Google Shape;747;g101a6eafd3a_0_38"/>
          <p:cNvSpPr/>
          <p:nvPr/>
        </p:nvSpPr>
        <p:spPr>
          <a:xfrm>
            <a:off x="3538200" y="3738838"/>
            <a:ext cx="234600" cy="2076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highlight>
                <a:srgbClr val="FF0000"/>
              </a:highlight>
            </a:endParaRPr>
          </a:p>
        </p:txBody>
      </p:sp>
      <p:sp>
        <p:nvSpPr>
          <p:cNvPr id="748" name="Google Shape;748;g101a6eafd3a_0_38"/>
          <p:cNvSpPr txBox="1"/>
          <p:nvPr/>
        </p:nvSpPr>
        <p:spPr>
          <a:xfrm>
            <a:off x="3697975" y="3673288"/>
            <a:ext cx="677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*breaks</a:t>
            </a:r>
            <a:endParaRPr b="1" sz="100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cf962a3390_0_7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Background and Motivation</a:t>
            </a:r>
            <a:endParaRPr/>
          </a:p>
        </p:txBody>
      </p:sp>
      <p:sp>
        <p:nvSpPr>
          <p:cNvPr id="97" name="Google Shape;97;gcf962a3390_0_7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8" name="Google Shape;98;gcf962a3390_0_72"/>
          <p:cNvSpPr/>
          <p:nvPr/>
        </p:nvSpPr>
        <p:spPr>
          <a:xfrm>
            <a:off x="766450" y="1067825"/>
            <a:ext cx="3636900" cy="12507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Background</a:t>
            </a:r>
            <a:endParaRPr b="1" sz="1200">
              <a:latin typeface="Roboto"/>
              <a:ea typeface="Roboto"/>
              <a:cs typeface="Roboto"/>
              <a:sym typeface="Roboto"/>
            </a:endParaRPr>
          </a:p>
          <a:p>
            <a:pPr indent="0" lvl="0" marL="0" rtl="0" algn="ctr">
              <a:spcBef>
                <a:spcPts val="0"/>
              </a:spcBef>
              <a:spcAft>
                <a:spcPts val="0"/>
              </a:spcAft>
              <a:buNone/>
            </a:pPr>
            <a:r>
              <a:t/>
            </a:r>
            <a:endParaRPr sz="1100" u="sng">
              <a:latin typeface="Roboto"/>
              <a:ea typeface="Roboto"/>
              <a:cs typeface="Roboto"/>
              <a:sym typeface="Roboto"/>
            </a:endParaRPr>
          </a:p>
          <a:p>
            <a:pPr indent="0" lvl="0" marL="0" rtl="0" algn="ctr">
              <a:spcBef>
                <a:spcPts val="0"/>
              </a:spcBef>
              <a:spcAft>
                <a:spcPts val="0"/>
              </a:spcAft>
              <a:buNone/>
            </a:pPr>
            <a:r>
              <a:rPr lang="en" sz="1100">
                <a:latin typeface="Roboto"/>
                <a:ea typeface="Roboto"/>
                <a:cs typeface="Roboto"/>
                <a:sym typeface="Roboto"/>
              </a:rPr>
              <a:t>Sponsor Urban Sky uses </a:t>
            </a:r>
            <a:r>
              <a:rPr b="1" lang="en" sz="1100">
                <a:latin typeface="Roboto"/>
                <a:ea typeface="Roboto"/>
                <a:cs typeface="Roboto"/>
                <a:sym typeface="Roboto"/>
              </a:rPr>
              <a:t>high altitude balloons </a:t>
            </a:r>
            <a:r>
              <a:rPr lang="en" sz="1100">
                <a:latin typeface="Roboto"/>
                <a:ea typeface="Roboto"/>
                <a:cs typeface="Roboto"/>
                <a:sym typeface="Roboto"/>
              </a:rPr>
              <a:t>to sense and record ground information across large regions of land. </a:t>
            </a:r>
            <a:endParaRPr sz="11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
        <p:nvSpPr>
          <p:cNvPr id="99" name="Google Shape;99;gcf962a3390_0_72"/>
          <p:cNvSpPr/>
          <p:nvPr/>
        </p:nvSpPr>
        <p:spPr>
          <a:xfrm>
            <a:off x="3895725" y="2571738"/>
            <a:ext cx="4601700" cy="2272200"/>
          </a:xfrm>
          <a:prstGeom prst="roundRect">
            <a:avLst>
              <a:gd fmla="val 4958"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Mission Statement</a:t>
            </a:r>
            <a:endParaRPr b="1" sz="1600"/>
          </a:p>
          <a:p>
            <a:pPr indent="0" lvl="0" marL="0" rtl="0" algn="ctr">
              <a:spcBef>
                <a:spcPts val="0"/>
              </a:spcBef>
              <a:spcAft>
                <a:spcPts val="0"/>
              </a:spcAft>
              <a:buNone/>
            </a:pPr>
            <a:r>
              <a:t/>
            </a:r>
            <a:endParaRPr u="sng"/>
          </a:p>
          <a:p>
            <a:pPr indent="0" lvl="0" marL="0" rtl="0" algn="ctr">
              <a:spcBef>
                <a:spcPts val="0"/>
              </a:spcBef>
              <a:spcAft>
                <a:spcPts val="0"/>
              </a:spcAft>
              <a:buClr>
                <a:srgbClr val="000000"/>
              </a:buClr>
              <a:buSzPts val="2200"/>
              <a:buFont typeface="Arial"/>
              <a:buNone/>
            </a:pPr>
            <a:r>
              <a:rPr lang="en" sz="1600">
                <a:latin typeface="Roboto"/>
                <a:ea typeface="Roboto"/>
                <a:cs typeface="Roboto"/>
                <a:sym typeface="Roboto"/>
              </a:rPr>
              <a:t>The</a:t>
            </a:r>
            <a:r>
              <a:rPr b="1" lang="en" sz="1600">
                <a:latin typeface="Roboto"/>
                <a:ea typeface="Roboto"/>
                <a:cs typeface="Roboto"/>
                <a:sym typeface="Roboto"/>
              </a:rPr>
              <a:t> B</a:t>
            </a:r>
            <a:r>
              <a:rPr lang="en" sz="1600">
                <a:latin typeface="Roboto"/>
                <a:ea typeface="Roboto"/>
                <a:cs typeface="Roboto"/>
                <a:sym typeface="Roboto"/>
              </a:rPr>
              <a:t>alloon </a:t>
            </a:r>
            <a:r>
              <a:rPr b="1" lang="en" sz="1600">
                <a:latin typeface="Roboto"/>
                <a:ea typeface="Roboto"/>
                <a:cs typeface="Roboto"/>
                <a:sym typeface="Roboto"/>
              </a:rPr>
              <a:t>A</a:t>
            </a:r>
            <a:r>
              <a:rPr lang="en" sz="1600">
                <a:latin typeface="Roboto"/>
                <a:ea typeface="Roboto"/>
                <a:cs typeface="Roboto"/>
                <a:sym typeface="Roboto"/>
              </a:rPr>
              <a:t>ltitude </a:t>
            </a:r>
            <a:r>
              <a:rPr b="1" lang="en" sz="1600">
                <a:latin typeface="Roboto"/>
                <a:ea typeface="Roboto"/>
                <a:cs typeface="Roboto"/>
                <a:sym typeface="Roboto"/>
              </a:rPr>
              <a:t>C</a:t>
            </a:r>
            <a:r>
              <a:rPr lang="en" sz="1600">
                <a:latin typeface="Roboto"/>
                <a:ea typeface="Roboto"/>
                <a:cs typeface="Roboto"/>
                <a:sym typeface="Roboto"/>
              </a:rPr>
              <a:t>ommand </a:t>
            </a:r>
            <a:r>
              <a:rPr b="1" lang="en" sz="1600">
                <a:latin typeface="Roboto"/>
                <a:ea typeface="Roboto"/>
                <a:cs typeface="Roboto"/>
                <a:sym typeface="Roboto"/>
              </a:rPr>
              <a:t>C</a:t>
            </a:r>
            <a:r>
              <a:rPr lang="en" sz="1600">
                <a:latin typeface="Roboto"/>
                <a:ea typeface="Roboto"/>
                <a:cs typeface="Roboto"/>
                <a:sym typeface="Roboto"/>
              </a:rPr>
              <a:t>ontrol </a:t>
            </a:r>
            <a:r>
              <a:rPr b="1" lang="en" sz="1600">
                <a:latin typeface="Roboto"/>
                <a:ea typeface="Roboto"/>
                <a:cs typeface="Roboto"/>
                <a:sym typeface="Roboto"/>
              </a:rPr>
              <a:t>H</a:t>
            </a:r>
            <a:r>
              <a:rPr lang="en" sz="1600">
                <a:latin typeface="Roboto"/>
                <a:ea typeface="Roboto"/>
                <a:cs typeface="Roboto"/>
                <a:sym typeface="Roboto"/>
              </a:rPr>
              <a:t>ousing for </a:t>
            </a:r>
            <a:r>
              <a:rPr b="1" lang="en" sz="1600">
                <a:latin typeface="Roboto"/>
                <a:ea typeface="Roboto"/>
                <a:cs typeface="Roboto"/>
                <a:sym typeface="Roboto"/>
              </a:rPr>
              <a:t>U</a:t>
            </a:r>
            <a:r>
              <a:rPr lang="en" sz="1600">
                <a:latin typeface="Roboto"/>
                <a:ea typeface="Roboto"/>
                <a:cs typeface="Roboto"/>
                <a:sym typeface="Roboto"/>
              </a:rPr>
              <a:t>nmanned </a:t>
            </a:r>
            <a:r>
              <a:rPr b="1" lang="en" sz="1600">
                <a:latin typeface="Roboto"/>
                <a:ea typeface="Roboto"/>
                <a:cs typeface="Roboto"/>
                <a:sym typeface="Roboto"/>
              </a:rPr>
              <a:t>S</a:t>
            </a:r>
            <a:r>
              <a:rPr lang="en" sz="1600">
                <a:latin typeface="Roboto"/>
                <a:ea typeface="Roboto"/>
                <a:cs typeface="Roboto"/>
                <a:sym typeface="Roboto"/>
              </a:rPr>
              <a:t>ensing </a:t>
            </a:r>
            <a:r>
              <a:rPr b="1" lang="en" sz="1600">
                <a:latin typeface="Roboto"/>
                <a:ea typeface="Roboto"/>
                <a:cs typeface="Roboto"/>
                <a:sym typeface="Roboto"/>
              </a:rPr>
              <a:t>(BACCHUS)</a:t>
            </a:r>
            <a:r>
              <a:rPr lang="en" sz="1600">
                <a:latin typeface="Roboto"/>
                <a:ea typeface="Roboto"/>
                <a:cs typeface="Roboto"/>
                <a:sym typeface="Roboto"/>
              </a:rPr>
              <a:t> team will develop, build, and test a semi-autonomous system to </a:t>
            </a:r>
            <a:r>
              <a:rPr b="1" lang="en" sz="1600">
                <a:latin typeface="Roboto"/>
                <a:ea typeface="Roboto"/>
                <a:cs typeface="Roboto"/>
                <a:sym typeface="Roboto"/>
              </a:rPr>
              <a:t>control</a:t>
            </a:r>
            <a:r>
              <a:rPr lang="en" sz="1600">
                <a:latin typeface="Roboto"/>
                <a:ea typeface="Roboto"/>
                <a:cs typeface="Roboto"/>
                <a:sym typeface="Roboto"/>
              </a:rPr>
              <a:t> </a:t>
            </a:r>
            <a:r>
              <a:rPr b="1" lang="en" sz="1600">
                <a:latin typeface="Roboto"/>
                <a:ea typeface="Roboto"/>
                <a:cs typeface="Roboto"/>
                <a:sym typeface="Roboto"/>
              </a:rPr>
              <a:t>the ascent, descent, and hover</a:t>
            </a:r>
            <a:r>
              <a:rPr lang="en" sz="1600">
                <a:latin typeface="Roboto"/>
                <a:ea typeface="Roboto"/>
                <a:cs typeface="Roboto"/>
                <a:sym typeface="Roboto"/>
              </a:rPr>
              <a:t> of an off-the-shelf high altitude latex balloon.</a:t>
            </a:r>
            <a:endParaRPr sz="1600">
              <a:latin typeface="Roboto"/>
              <a:ea typeface="Roboto"/>
              <a:cs typeface="Roboto"/>
              <a:sym typeface="Roboto"/>
            </a:endParaRPr>
          </a:p>
          <a:p>
            <a:pPr indent="0" lvl="0" marL="0" rtl="0" algn="ctr">
              <a:spcBef>
                <a:spcPts val="0"/>
              </a:spcBef>
              <a:spcAft>
                <a:spcPts val="0"/>
              </a:spcAft>
              <a:buNone/>
            </a:pPr>
            <a:r>
              <a:t/>
            </a:r>
            <a:endParaRPr u="sng"/>
          </a:p>
        </p:txBody>
      </p:sp>
      <p:pic>
        <p:nvPicPr>
          <p:cNvPr id="100" name="Google Shape;100;gcf962a3390_0_72"/>
          <p:cNvPicPr preferRelativeResize="0"/>
          <p:nvPr/>
        </p:nvPicPr>
        <p:blipFill>
          <a:blip r:embed="rId3">
            <a:alphaModFix/>
          </a:blip>
          <a:stretch>
            <a:fillRect/>
          </a:stretch>
        </p:blipFill>
        <p:spPr>
          <a:xfrm>
            <a:off x="568354" y="2571750"/>
            <a:ext cx="3063300" cy="2272200"/>
          </a:xfrm>
          <a:prstGeom prst="roundRect">
            <a:avLst>
              <a:gd fmla="val 7179" name="adj"/>
            </a:avLst>
          </a:prstGeom>
          <a:noFill/>
          <a:ln>
            <a:noFill/>
          </a:ln>
        </p:spPr>
      </p:pic>
      <p:sp>
        <p:nvSpPr>
          <p:cNvPr id="101" name="Google Shape;101;gcf962a3390_0_72"/>
          <p:cNvSpPr/>
          <p:nvPr/>
        </p:nvSpPr>
        <p:spPr>
          <a:xfrm>
            <a:off x="4670575" y="1067825"/>
            <a:ext cx="3636900" cy="12507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latin typeface="Roboto"/>
                <a:ea typeface="Roboto"/>
                <a:cs typeface="Roboto"/>
                <a:sym typeface="Roboto"/>
              </a:rPr>
              <a:t>Motivation</a:t>
            </a:r>
            <a:endParaRPr b="1" sz="1200">
              <a:latin typeface="Roboto"/>
              <a:ea typeface="Roboto"/>
              <a:cs typeface="Roboto"/>
              <a:sym typeface="Roboto"/>
            </a:endParaRPr>
          </a:p>
          <a:p>
            <a:pPr indent="0" lvl="0" marL="0" rtl="0" algn="ctr">
              <a:spcBef>
                <a:spcPts val="0"/>
              </a:spcBef>
              <a:spcAft>
                <a:spcPts val="0"/>
              </a:spcAft>
              <a:buNone/>
            </a:pPr>
            <a:r>
              <a:t/>
            </a:r>
            <a:endParaRPr sz="1100" u="sng">
              <a:latin typeface="Roboto"/>
              <a:ea typeface="Roboto"/>
              <a:cs typeface="Roboto"/>
              <a:sym typeface="Roboto"/>
            </a:endParaRPr>
          </a:p>
          <a:p>
            <a:pPr indent="0" lvl="0" marL="0" rtl="0" algn="ctr">
              <a:spcBef>
                <a:spcPts val="0"/>
              </a:spcBef>
              <a:spcAft>
                <a:spcPts val="0"/>
              </a:spcAft>
              <a:buNone/>
            </a:pPr>
            <a:r>
              <a:rPr lang="en" sz="1100">
                <a:latin typeface="Roboto"/>
                <a:ea typeface="Roboto"/>
                <a:cs typeface="Roboto"/>
                <a:sym typeface="Roboto"/>
              </a:rPr>
              <a:t>Urban Sky wants a </a:t>
            </a:r>
            <a:r>
              <a:rPr b="1" lang="en" sz="1100">
                <a:latin typeface="Roboto"/>
                <a:ea typeface="Roboto"/>
                <a:cs typeface="Roboto"/>
                <a:sym typeface="Roboto"/>
              </a:rPr>
              <a:t>cheaper</a:t>
            </a:r>
            <a:r>
              <a:rPr b="1" lang="en" sz="1100">
                <a:latin typeface="Roboto"/>
                <a:ea typeface="Roboto"/>
                <a:cs typeface="Roboto"/>
                <a:sym typeface="Roboto"/>
              </a:rPr>
              <a:t> </a:t>
            </a:r>
            <a:r>
              <a:rPr lang="en" sz="1100">
                <a:latin typeface="Roboto"/>
                <a:ea typeface="Roboto"/>
                <a:cs typeface="Roboto"/>
                <a:sym typeface="Roboto"/>
              </a:rPr>
              <a:t>balloon platform that still supports their sensors and mission duration (1 day)</a:t>
            </a:r>
            <a:r>
              <a:rPr lang="en" sz="1100">
                <a:latin typeface="Roboto"/>
                <a:ea typeface="Roboto"/>
                <a:cs typeface="Roboto"/>
                <a:sym typeface="Roboto"/>
              </a:rPr>
              <a:t>. </a:t>
            </a:r>
            <a:endParaRPr sz="1100">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10247bb3ee6_14_5"/>
          <p:cNvSpPr txBox="1"/>
          <p:nvPr>
            <p:ph type="title"/>
          </p:nvPr>
        </p:nvSpPr>
        <p:spPr>
          <a:xfrm>
            <a:off x="311700" y="159150"/>
            <a:ext cx="8520600" cy="62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133"/>
              <a:t>Structural: Yielding Strength Test</a:t>
            </a:r>
            <a:r>
              <a:rPr lang="en" sz="3022"/>
              <a:t> </a:t>
            </a:r>
            <a:r>
              <a:rPr lang="en" sz="2244"/>
              <a:t>(system)</a:t>
            </a:r>
            <a:r>
              <a:rPr lang="en" sz="2466"/>
              <a:t> </a:t>
            </a:r>
            <a:endParaRPr sz="2466"/>
          </a:p>
        </p:txBody>
      </p:sp>
      <p:sp>
        <p:nvSpPr>
          <p:cNvPr id="754" name="Google Shape;754;g10247bb3ee6_14_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755" name="Google Shape;755;g10247bb3ee6_14_5"/>
          <p:cNvSpPr/>
          <p:nvPr/>
        </p:nvSpPr>
        <p:spPr>
          <a:xfrm>
            <a:off x="232275" y="963500"/>
            <a:ext cx="8706300" cy="538800"/>
          </a:xfrm>
          <a:prstGeom prst="roundRect">
            <a:avLst>
              <a:gd fmla="val 16667" name="adj"/>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5.1.2: The interface will have a minimum load-bearing capability of 30 lbf</a:t>
            </a:r>
            <a:endParaRPr b="1" sz="1200"/>
          </a:p>
          <a:p>
            <a:pPr indent="0" lvl="0" marL="0" rtl="0" algn="ctr">
              <a:spcBef>
                <a:spcPts val="0"/>
              </a:spcBef>
              <a:spcAft>
                <a:spcPts val="0"/>
              </a:spcAft>
              <a:buNone/>
            </a:pPr>
            <a:r>
              <a:rPr b="1" lang="en" sz="1200"/>
              <a:t>DR 7.3: Shall break away from balloon and accompanying payload when subjected to a force of no more than 50 lbf</a:t>
            </a:r>
            <a:endParaRPr b="1" sz="1200"/>
          </a:p>
        </p:txBody>
      </p:sp>
      <p:sp>
        <p:nvSpPr>
          <p:cNvPr id="756" name="Google Shape;756;g10247bb3ee6_14_5"/>
          <p:cNvSpPr txBox="1"/>
          <p:nvPr/>
        </p:nvSpPr>
        <p:spPr>
          <a:xfrm>
            <a:off x="4780575" y="2008613"/>
            <a:ext cx="4158000" cy="723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highlight>
                  <a:srgbClr val="FFFFFF"/>
                </a:highlight>
              </a:rPr>
              <a:t>Objective</a:t>
            </a:r>
            <a:r>
              <a:rPr b="1" lang="en" sz="1200">
                <a:highlight>
                  <a:srgbClr val="FFFFFF"/>
                </a:highlight>
              </a:rPr>
              <a:t>:</a:t>
            </a:r>
            <a:endParaRPr b="1" sz="1200">
              <a:highlight>
                <a:srgbClr val="FFFFFF"/>
              </a:highlight>
            </a:endParaRPr>
          </a:p>
          <a:p>
            <a:pPr indent="-304800" lvl="0" marL="457200" rtl="0" algn="l">
              <a:spcBef>
                <a:spcPts val="0"/>
              </a:spcBef>
              <a:spcAft>
                <a:spcPts val="0"/>
              </a:spcAft>
              <a:buSzPts val="1200"/>
              <a:buChar char="●"/>
            </a:pPr>
            <a:r>
              <a:rPr lang="en" sz="1100"/>
              <a:t>To ensure that attachment strengths fall within 30 lbf to 50 lbf range.</a:t>
            </a:r>
            <a:endParaRPr sz="1500">
              <a:latin typeface="Roboto"/>
              <a:ea typeface="Roboto"/>
              <a:cs typeface="Roboto"/>
              <a:sym typeface="Roboto"/>
            </a:endParaRPr>
          </a:p>
        </p:txBody>
      </p:sp>
      <p:sp>
        <p:nvSpPr>
          <p:cNvPr id="757" name="Google Shape;757;g10247bb3ee6_14_5"/>
          <p:cNvSpPr txBox="1"/>
          <p:nvPr/>
        </p:nvSpPr>
        <p:spPr>
          <a:xfrm>
            <a:off x="4780575" y="2850129"/>
            <a:ext cx="4158000" cy="1046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Plan</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Attach 6 lb weight to BACCHUS system to represent Urban Sky payload </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Test 1: attach additional 24 lb weight </a:t>
            </a:r>
            <a:r>
              <a:rPr lang="en" sz="1100">
                <a:latin typeface="Roboto"/>
                <a:ea typeface="Roboto"/>
                <a:cs typeface="Roboto"/>
                <a:sym typeface="Roboto"/>
              </a:rPr>
              <a:t>for</a:t>
            </a:r>
            <a:r>
              <a:rPr lang="en" sz="1100">
                <a:latin typeface="Roboto"/>
                <a:ea typeface="Roboto"/>
                <a:cs typeface="Roboto"/>
                <a:sym typeface="Roboto"/>
              </a:rPr>
              <a:t> a total of 30 lb</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Test 2: attach additional 34 lb weight for a total of 40 lb</a:t>
            </a:r>
            <a:endParaRPr sz="1100">
              <a:latin typeface="Roboto"/>
              <a:ea typeface="Roboto"/>
              <a:cs typeface="Roboto"/>
              <a:sym typeface="Roboto"/>
            </a:endParaRPr>
          </a:p>
        </p:txBody>
      </p:sp>
      <p:sp>
        <p:nvSpPr>
          <p:cNvPr id="758" name="Google Shape;758;g10247bb3ee6_14_5"/>
          <p:cNvSpPr txBox="1"/>
          <p:nvPr/>
        </p:nvSpPr>
        <p:spPr>
          <a:xfrm>
            <a:off x="4780575" y="4015021"/>
            <a:ext cx="4158000" cy="538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Pass Criteria</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Break chord sustains 30 lbf but breaks at 50 lbf</a:t>
            </a:r>
            <a:endParaRPr sz="1100">
              <a:latin typeface="Roboto"/>
              <a:ea typeface="Roboto"/>
              <a:cs typeface="Roboto"/>
              <a:sym typeface="Roboto"/>
            </a:endParaRPr>
          </a:p>
        </p:txBody>
      </p:sp>
      <p:sp>
        <p:nvSpPr>
          <p:cNvPr id="759" name="Google Shape;759;g10247bb3ee6_14_5"/>
          <p:cNvSpPr/>
          <p:nvPr/>
        </p:nvSpPr>
        <p:spPr>
          <a:xfrm rot="8405931">
            <a:off x="3127527" y="1699026"/>
            <a:ext cx="782895" cy="787351"/>
          </a:xfrm>
          <a:prstGeom prst="teardrop">
            <a:avLst>
              <a:gd fmla="val 100000" name="adj"/>
            </a:avLst>
          </a:prstGeom>
          <a:solidFill>
            <a:srgbClr val="F4CCCC"/>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0" name="Google Shape;760;g10247bb3ee6_14_5"/>
          <p:cNvCxnSpPr>
            <a:endCxn id="759" idx="7"/>
          </p:cNvCxnSpPr>
          <p:nvPr/>
        </p:nvCxnSpPr>
        <p:spPr>
          <a:xfrm rot="10800000">
            <a:off x="3520625" y="2596401"/>
            <a:ext cx="1200" cy="252300"/>
          </a:xfrm>
          <a:prstGeom prst="straightConnector1">
            <a:avLst/>
          </a:prstGeom>
          <a:noFill/>
          <a:ln cap="flat" cmpd="sng" w="76200">
            <a:solidFill>
              <a:schemeClr val="dk2"/>
            </a:solidFill>
            <a:prstDash val="solid"/>
            <a:round/>
            <a:headEnd len="med" w="med" type="none"/>
            <a:tailEnd len="med" w="med" type="none"/>
          </a:ln>
        </p:spPr>
      </p:cxnSp>
      <p:cxnSp>
        <p:nvCxnSpPr>
          <p:cNvPr id="761" name="Google Shape;761;g10247bb3ee6_14_5"/>
          <p:cNvCxnSpPr/>
          <p:nvPr/>
        </p:nvCxnSpPr>
        <p:spPr>
          <a:xfrm flipH="1">
            <a:off x="3521902" y="2788525"/>
            <a:ext cx="1200" cy="91200"/>
          </a:xfrm>
          <a:prstGeom prst="straightConnector1">
            <a:avLst/>
          </a:prstGeom>
          <a:noFill/>
          <a:ln cap="flat" cmpd="sng" w="114300">
            <a:solidFill>
              <a:schemeClr val="dk2"/>
            </a:solidFill>
            <a:prstDash val="solid"/>
            <a:round/>
            <a:headEnd len="med" w="med" type="none"/>
            <a:tailEnd len="med" w="med" type="none"/>
          </a:ln>
        </p:spPr>
      </p:cxnSp>
      <p:sp>
        <p:nvSpPr>
          <p:cNvPr id="762" name="Google Shape;762;g10247bb3ee6_14_5"/>
          <p:cNvSpPr/>
          <p:nvPr/>
        </p:nvSpPr>
        <p:spPr>
          <a:xfrm>
            <a:off x="3137337" y="2881673"/>
            <a:ext cx="770100" cy="404400"/>
          </a:xfrm>
          <a:prstGeom prst="trapezoid">
            <a:avLst>
              <a:gd fmla="val 68384" name="adj"/>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10247bb3ee6_14_5"/>
          <p:cNvSpPr/>
          <p:nvPr/>
        </p:nvSpPr>
        <p:spPr>
          <a:xfrm>
            <a:off x="3134145" y="3285974"/>
            <a:ext cx="770100" cy="110400"/>
          </a:xfrm>
          <a:prstGeom prst="rect">
            <a:avLst/>
          </a:prstGeom>
          <a:solidFill>
            <a:srgbClr val="C9DAF8"/>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10247bb3ee6_14_5"/>
          <p:cNvSpPr/>
          <p:nvPr/>
        </p:nvSpPr>
        <p:spPr>
          <a:xfrm>
            <a:off x="3134217" y="3407565"/>
            <a:ext cx="769809" cy="369521"/>
          </a:xfrm>
          <a:prstGeom prst="flowChartMerge">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5" name="Google Shape;765;g10247bb3ee6_14_5"/>
          <p:cNvCxnSpPr/>
          <p:nvPr/>
        </p:nvCxnSpPr>
        <p:spPr>
          <a:xfrm>
            <a:off x="3137544" y="3399849"/>
            <a:ext cx="15900" cy="385800"/>
          </a:xfrm>
          <a:prstGeom prst="straightConnector1">
            <a:avLst/>
          </a:prstGeom>
          <a:noFill/>
          <a:ln cap="flat" cmpd="sng" w="28575">
            <a:solidFill>
              <a:schemeClr val="dk2"/>
            </a:solidFill>
            <a:prstDash val="solid"/>
            <a:round/>
            <a:headEnd len="med" w="med" type="none"/>
            <a:tailEnd len="med" w="med" type="none"/>
          </a:ln>
        </p:spPr>
      </p:cxnSp>
      <p:cxnSp>
        <p:nvCxnSpPr>
          <p:cNvPr id="766" name="Google Shape;766;g10247bb3ee6_14_5"/>
          <p:cNvCxnSpPr/>
          <p:nvPr/>
        </p:nvCxnSpPr>
        <p:spPr>
          <a:xfrm>
            <a:off x="3142611" y="3777087"/>
            <a:ext cx="759900" cy="3300"/>
          </a:xfrm>
          <a:prstGeom prst="straightConnector1">
            <a:avLst/>
          </a:prstGeom>
          <a:noFill/>
          <a:ln cap="flat" cmpd="sng" w="38100">
            <a:solidFill>
              <a:schemeClr val="dk2"/>
            </a:solidFill>
            <a:prstDash val="solid"/>
            <a:round/>
            <a:headEnd len="med" w="med" type="none"/>
            <a:tailEnd len="med" w="med" type="none"/>
          </a:ln>
        </p:spPr>
      </p:cxnSp>
      <p:cxnSp>
        <p:nvCxnSpPr>
          <p:cNvPr id="767" name="Google Shape;767;g10247bb3ee6_14_5"/>
          <p:cNvCxnSpPr/>
          <p:nvPr/>
        </p:nvCxnSpPr>
        <p:spPr>
          <a:xfrm flipH="1">
            <a:off x="3897426" y="3399849"/>
            <a:ext cx="6600" cy="379800"/>
          </a:xfrm>
          <a:prstGeom prst="straightConnector1">
            <a:avLst/>
          </a:prstGeom>
          <a:noFill/>
          <a:ln cap="flat" cmpd="sng" w="28575">
            <a:solidFill>
              <a:schemeClr val="dk2"/>
            </a:solidFill>
            <a:prstDash val="solid"/>
            <a:round/>
            <a:headEnd len="med" w="med" type="none"/>
            <a:tailEnd len="med" w="med" type="none"/>
          </a:ln>
        </p:spPr>
      </p:cxnSp>
      <p:sp>
        <p:nvSpPr>
          <p:cNvPr id="768" name="Google Shape;768;g10247bb3ee6_14_5"/>
          <p:cNvSpPr/>
          <p:nvPr/>
        </p:nvSpPr>
        <p:spPr>
          <a:xfrm>
            <a:off x="3549714" y="2613897"/>
            <a:ext cx="90395" cy="254175"/>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sp>
        <p:nvSpPr>
          <p:cNvPr id="769" name="Google Shape;769;g10247bb3ee6_14_5"/>
          <p:cNvSpPr/>
          <p:nvPr/>
        </p:nvSpPr>
        <p:spPr>
          <a:xfrm flipH="1">
            <a:off x="3402750" y="2613897"/>
            <a:ext cx="90395" cy="254175"/>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cxnSp>
        <p:nvCxnSpPr>
          <p:cNvPr id="770" name="Google Shape;770;g10247bb3ee6_14_5"/>
          <p:cNvCxnSpPr/>
          <p:nvPr/>
        </p:nvCxnSpPr>
        <p:spPr>
          <a:xfrm flipH="1">
            <a:off x="3515663" y="3788275"/>
            <a:ext cx="3300" cy="408900"/>
          </a:xfrm>
          <a:prstGeom prst="straightConnector1">
            <a:avLst/>
          </a:prstGeom>
          <a:noFill/>
          <a:ln cap="flat" cmpd="sng" w="19050">
            <a:solidFill>
              <a:srgbClr val="000000"/>
            </a:solidFill>
            <a:prstDash val="solid"/>
            <a:round/>
            <a:headEnd len="med" w="med" type="none"/>
            <a:tailEnd len="med" w="med" type="none"/>
          </a:ln>
        </p:spPr>
      </p:cxnSp>
      <p:sp>
        <p:nvSpPr>
          <p:cNvPr id="771" name="Google Shape;771;g10247bb3ee6_14_5"/>
          <p:cNvSpPr/>
          <p:nvPr/>
        </p:nvSpPr>
        <p:spPr>
          <a:xfrm>
            <a:off x="3045500" y="4434675"/>
            <a:ext cx="967200" cy="623700"/>
          </a:xfrm>
          <a:prstGeom prst="rect">
            <a:avLst/>
          </a:prstGeom>
          <a:solidFill>
            <a:srgbClr val="D0E0E3"/>
          </a:solidFill>
          <a:ln cap="flat" cmpd="sng" w="28575">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10247bb3ee6_14_5"/>
          <p:cNvSpPr/>
          <p:nvPr/>
        </p:nvSpPr>
        <p:spPr>
          <a:xfrm>
            <a:off x="3334613" y="4161075"/>
            <a:ext cx="365400" cy="273600"/>
          </a:xfrm>
          <a:prstGeom prst="rect">
            <a:avLst/>
          </a:prstGeom>
          <a:solidFill>
            <a:srgbClr val="FCE5CD"/>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10247bb3ee6_14_5"/>
          <p:cNvSpPr txBox="1"/>
          <p:nvPr/>
        </p:nvSpPr>
        <p:spPr>
          <a:xfrm>
            <a:off x="3283550" y="4151048"/>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 6 lb</a:t>
            </a:r>
            <a:endParaRPr b="1" sz="1000">
              <a:latin typeface="Roboto"/>
              <a:ea typeface="Roboto"/>
              <a:cs typeface="Roboto"/>
              <a:sym typeface="Roboto"/>
            </a:endParaRPr>
          </a:p>
        </p:txBody>
      </p:sp>
      <p:sp>
        <p:nvSpPr>
          <p:cNvPr id="774" name="Google Shape;774;g10247bb3ee6_14_5"/>
          <p:cNvSpPr txBox="1"/>
          <p:nvPr/>
        </p:nvSpPr>
        <p:spPr>
          <a:xfrm>
            <a:off x="3283550" y="4589063"/>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34</a:t>
            </a:r>
            <a:r>
              <a:rPr b="1" lang="en" sz="1000">
                <a:latin typeface="Roboto"/>
                <a:ea typeface="Roboto"/>
                <a:cs typeface="Roboto"/>
                <a:sym typeface="Roboto"/>
              </a:rPr>
              <a:t> lb</a:t>
            </a:r>
            <a:endParaRPr b="1" sz="1000">
              <a:latin typeface="Roboto"/>
              <a:ea typeface="Roboto"/>
              <a:cs typeface="Roboto"/>
              <a:sym typeface="Roboto"/>
            </a:endParaRPr>
          </a:p>
        </p:txBody>
      </p:sp>
      <p:sp>
        <p:nvSpPr>
          <p:cNvPr id="775" name="Google Shape;775;g10247bb3ee6_14_5"/>
          <p:cNvSpPr/>
          <p:nvPr/>
        </p:nvSpPr>
        <p:spPr>
          <a:xfrm rot="8405931">
            <a:off x="1032427" y="1699013"/>
            <a:ext cx="782895" cy="787351"/>
          </a:xfrm>
          <a:prstGeom prst="teardrop">
            <a:avLst>
              <a:gd fmla="val 100000" name="adj"/>
            </a:avLst>
          </a:prstGeom>
          <a:solidFill>
            <a:srgbClr val="F4CCCC"/>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6" name="Google Shape;776;g10247bb3ee6_14_5"/>
          <p:cNvCxnSpPr>
            <a:endCxn id="775" idx="7"/>
          </p:cNvCxnSpPr>
          <p:nvPr/>
        </p:nvCxnSpPr>
        <p:spPr>
          <a:xfrm rot="10800000">
            <a:off x="1425525" y="2596389"/>
            <a:ext cx="1200" cy="252300"/>
          </a:xfrm>
          <a:prstGeom prst="straightConnector1">
            <a:avLst/>
          </a:prstGeom>
          <a:noFill/>
          <a:ln cap="flat" cmpd="sng" w="76200">
            <a:solidFill>
              <a:schemeClr val="dk2"/>
            </a:solidFill>
            <a:prstDash val="solid"/>
            <a:round/>
            <a:headEnd len="med" w="med" type="none"/>
            <a:tailEnd len="med" w="med" type="none"/>
          </a:ln>
        </p:spPr>
      </p:cxnSp>
      <p:cxnSp>
        <p:nvCxnSpPr>
          <p:cNvPr id="777" name="Google Shape;777;g10247bb3ee6_14_5"/>
          <p:cNvCxnSpPr/>
          <p:nvPr/>
        </p:nvCxnSpPr>
        <p:spPr>
          <a:xfrm flipH="1">
            <a:off x="1426802" y="2788512"/>
            <a:ext cx="1200" cy="91200"/>
          </a:xfrm>
          <a:prstGeom prst="straightConnector1">
            <a:avLst/>
          </a:prstGeom>
          <a:noFill/>
          <a:ln cap="flat" cmpd="sng" w="114300">
            <a:solidFill>
              <a:schemeClr val="dk2"/>
            </a:solidFill>
            <a:prstDash val="solid"/>
            <a:round/>
            <a:headEnd len="med" w="med" type="none"/>
            <a:tailEnd len="med" w="med" type="none"/>
          </a:ln>
        </p:spPr>
      </p:cxnSp>
      <p:sp>
        <p:nvSpPr>
          <p:cNvPr id="778" name="Google Shape;778;g10247bb3ee6_14_5"/>
          <p:cNvSpPr/>
          <p:nvPr/>
        </p:nvSpPr>
        <p:spPr>
          <a:xfrm>
            <a:off x="1042237" y="2881661"/>
            <a:ext cx="770100" cy="404400"/>
          </a:xfrm>
          <a:prstGeom prst="trapezoid">
            <a:avLst>
              <a:gd fmla="val 68384" name="adj"/>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10247bb3ee6_14_5"/>
          <p:cNvSpPr/>
          <p:nvPr/>
        </p:nvSpPr>
        <p:spPr>
          <a:xfrm>
            <a:off x="1039045" y="3285962"/>
            <a:ext cx="770100" cy="110400"/>
          </a:xfrm>
          <a:prstGeom prst="rect">
            <a:avLst/>
          </a:prstGeom>
          <a:solidFill>
            <a:srgbClr val="C9DAF8"/>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10247bb3ee6_14_5"/>
          <p:cNvSpPr/>
          <p:nvPr/>
        </p:nvSpPr>
        <p:spPr>
          <a:xfrm>
            <a:off x="1039117" y="3407552"/>
            <a:ext cx="769809" cy="369521"/>
          </a:xfrm>
          <a:prstGeom prst="flowChartMerge">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1" name="Google Shape;781;g10247bb3ee6_14_5"/>
          <p:cNvCxnSpPr/>
          <p:nvPr/>
        </p:nvCxnSpPr>
        <p:spPr>
          <a:xfrm>
            <a:off x="1042444" y="3399836"/>
            <a:ext cx="15900" cy="385800"/>
          </a:xfrm>
          <a:prstGeom prst="straightConnector1">
            <a:avLst/>
          </a:prstGeom>
          <a:noFill/>
          <a:ln cap="flat" cmpd="sng" w="28575">
            <a:solidFill>
              <a:schemeClr val="dk2"/>
            </a:solidFill>
            <a:prstDash val="solid"/>
            <a:round/>
            <a:headEnd len="med" w="med" type="none"/>
            <a:tailEnd len="med" w="med" type="none"/>
          </a:ln>
        </p:spPr>
      </p:cxnSp>
      <p:cxnSp>
        <p:nvCxnSpPr>
          <p:cNvPr id="782" name="Google Shape;782;g10247bb3ee6_14_5"/>
          <p:cNvCxnSpPr/>
          <p:nvPr/>
        </p:nvCxnSpPr>
        <p:spPr>
          <a:xfrm>
            <a:off x="1047511" y="3777075"/>
            <a:ext cx="759900" cy="3300"/>
          </a:xfrm>
          <a:prstGeom prst="straightConnector1">
            <a:avLst/>
          </a:prstGeom>
          <a:noFill/>
          <a:ln cap="flat" cmpd="sng" w="38100">
            <a:solidFill>
              <a:schemeClr val="dk2"/>
            </a:solidFill>
            <a:prstDash val="solid"/>
            <a:round/>
            <a:headEnd len="med" w="med" type="none"/>
            <a:tailEnd len="med" w="med" type="none"/>
          </a:ln>
        </p:spPr>
      </p:cxnSp>
      <p:cxnSp>
        <p:nvCxnSpPr>
          <p:cNvPr id="783" name="Google Shape;783;g10247bb3ee6_14_5"/>
          <p:cNvCxnSpPr/>
          <p:nvPr/>
        </p:nvCxnSpPr>
        <p:spPr>
          <a:xfrm flipH="1">
            <a:off x="1802326" y="3399836"/>
            <a:ext cx="6600" cy="379800"/>
          </a:xfrm>
          <a:prstGeom prst="straightConnector1">
            <a:avLst/>
          </a:prstGeom>
          <a:noFill/>
          <a:ln cap="flat" cmpd="sng" w="28575">
            <a:solidFill>
              <a:schemeClr val="dk2"/>
            </a:solidFill>
            <a:prstDash val="solid"/>
            <a:round/>
            <a:headEnd len="med" w="med" type="none"/>
            <a:tailEnd len="med" w="med" type="none"/>
          </a:ln>
        </p:spPr>
      </p:cxnSp>
      <p:sp>
        <p:nvSpPr>
          <p:cNvPr id="784" name="Google Shape;784;g10247bb3ee6_14_5"/>
          <p:cNvSpPr/>
          <p:nvPr/>
        </p:nvSpPr>
        <p:spPr>
          <a:xfrm>
            <a:off x="1454614" y="2613885"/>
            <a:ext cx="90395" cy="254175"/>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sp>
        <p:nvSpPr>
          <p:cNvPr id="785" name="Google Shape;785;g10247bb3ee6_14_5"/>
          <p:cNvSpPr/>
          <p:nvPr/>
        </p:nvSpPr>
        <p:spPr>
          <a:xfrm flipH="1">
            <a:off x="1307650" y="2613885"/>
            <a:ext cx="90395" cy="254175"/>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cxnSp>
        <p:nvCxnSpPr>
          <p:cNvPr id="786" name="Google Shape;786;g10247bb3ee6_14_5"/>
          <p:cNvCxnSpPr/>
          <p:nvPr/>
        </p:nvCxnSpPr>
        <p:spPr>
          <a:xfrm flipH="1">
            <a:off x="1420563" y="3788263"/>
            <a:ext cx="3300" cy="408900"/>
          </a:xfrm>
          <a:prstGeom prst="straightConnector1">
            <a:avLst/>
          </a:prstGeom>
          <a:noFill/>
          <a:ln cap="flat" cmpd="sng" w="19050">
            <a:solidFill>
              <a:srgbClr val="000000"/>
            </a:solidFill>
            <a:prstDash val="solid"/>
            <a:round/>
            <a:headEnd len="med" w="med" type="none"/>
            <a:tailEnd len="med" w="med" type="none"/>
          </a:ln>
        </p:spPr>
      </p:cxnSp>
      <p:sp>
        <p:nvSpPr>
          <p:cNvPr id="787" name="Google Shape;787;g10247bb3ee6_14_5"/>
          <p:cNvSpPr/>
          <p:nvPr/>
        </p:nvSpPr>
        <p:spPr>
          <a:xfrm>
            <a:off x="993500" y="4434675"/>
            <a:ext cx="818700" cy="538800"/>
          </a:xfrm>
          <a:prstGeom prst="rect">
            <a:avLst/>
          </a:prstGeom>
          <a:solidFill>
            <a:srgbClr val="EAD1DC"/>
          </a:solid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10247bb3ee6_14_5"/>
          <p:cNvSpPr/>
          <p:nvPr/>
        </p:nvSpPr>
        <p:spPr>
          <a:xfrm>
            <a:off x="1239513" y="4161063"/>
            <a:ext cx="365400" cy="273600"/>
          </a:xfrm>
          <a:prstGeom prst="rect">
            <a:avLst/>
          </a:prstGeom>
          <a:solidFill>
            <a:srgbClr val="FCE5CD"/>
          </a:solidFill>
          <a:ln cap="flat" cmpd="sng" w="2857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10247bb3ee6_14_5"/>
          <p:cNvSpPr txBox="1"/>
          <p:nvPr/>
        </p:nvSpPr>
        <p:spPr>
          <a:xfrm>
            <a:off x="1188450" y="4151036"/>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 6 lb</a:t>
            </a:r>
            <a:endParaRPr b="1" sz="1000">
              <a:latin typeface="Roboto"/>
              <a:ea typeface="Roboto"/>
              <a:cs typeface="Roboto"/>
              <a:sym typeface="Roboto"/>
            </a:endParaRPr>
          </a:p>
        </p:txBody>
      </p:sp>
      <p:sp>
        <p:nvSpPr>
          <p:cNvPr id="790" name="Google Shape;790;g10247bb3ee6_14_5"/>
          <p:cNvSpPr txBox="1"/>
          <p:nvPr/>
        </p:nvSpPr>
        <p:spPr>
          <a:xfrm>
            <a:off x="1176663" y="4549225"/>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2</a:t>
            </a:r>
            <a:r>
              <a:rPr b="1" lang="en" sz="1000">
                <a:latin typeface="Roboto"/>
                <a:ea typeface="Roboto"/>
                <a:cs typeface="Roboto"/>
                <a:sym typeface="Roboto"/>
              </a:rPr>
              <a:t>4 lb</a:t>
            </a:r>
            <a:endParaRPr b="1" sz="1000">
              <a:latin typeface="Roboto"/>
              <a:ea typeface="Roboto"/>
              <a:cs typeface="Roboto"/>
              <a:sym typeface="Roboto"/>
            </a:endParaRPr>
          </a:p>
        </p:txBody>
      </p:sp>
      <p:cxnSp>
        <p:nvCxnSpPr>
          <p:cNvPr id="791" name="Google Shape;791;g10247bb3ee6_14_5"/>
          <p:cNvCxnSpPr/>
          <p:nvPr/>
        </p:nvCxnSpPr>
        <p:spPr>
          <a:xfrm flipH="1" rot="10800000">
            <a:off x="1861388" y="3777663"/>
            <a:ext cx="324300" cy="2100"/>
          </a:xfrm>
          <a:prstGeom prst="straightConnector1">
            <a:avLst/>
          </a:prstGeom>
          <a:noFill/>
          <a:ln cap="flat" cmpd="sng" w="19050">
            <a:solidFill>
              <a:srgbClr val="000000"/>
            </a:solidFill>
            <a:prstDash val="solid"/>
            <a:round/>
            <a:headEnd len="med" w="med" type="stealth"/>
            <a:tailEnd len="med" w="med" type="none"/>
          </a:ln>
        </p:spPr>
      </p:cxnSp>
      <p:cxnSp>
        <p:nvCxnSpPr>
          <p:cNvPr id="792" name="Google Shape;792;g10247bb3ee6_14_5"/>
          <p:cNvCxnSpPr/>
          <p:nvPr/>
        </p:nvCxnSpPr>
        <p:spPr>
          <a:xfrm flipH="1" rot="10800000">
            <a:off x="1881425" y="3396363"/>
            <a:ext cx="324300" cy="2100"/>
          </a:xfrm>
          <a:prstGeom prst="straightConnector1">
            <a:avLst/>
          </a:prstGeom>
          <a:noFill/>
          <a:ln cap="flat" cmpd="sng" w="19050">
            <a:solidFill>
              <a:srgbClr val="000000"/>
            </a:solidFill>
            <a:prstDash val="solid"/>
            <a:round/>
            <a:headEnd len="med" w="med" type="stealth"/>
            <a:tailEnd len="med" w="med" type="none"/>
          </a:ln>
        </p:spPr>
      </p:cxnSp>
      <p:cxnSp>
        <p:nvCxnSpPr>
          <p:cNvPr id="793" name="Google Shape;793;g10247bb3ee6_14_5"/>
          <p:cNvCxnSpPr/>
          <p:nvPr/>
        </p:nvCxnSpPr>
        <p:spPr>
          <a:xfrm flipH="1" rot="10800000">
            <a:off x="669188" y="3777663"/>
            <a:ext cx="324300" cy="2100"/>
          </a:xfrm>
          <a:prstGeom prst="straightConnector1">
            <a:avLst/>
          </a:prstGeom>
          <a:noFill/>
          <a:ln cap="flat" cmpd="sng" w="19050">
            <a:solidFill>
              <a:srgbClr val="000000"/>
            </a:solidFill>
            <a:prstDash val="solid"/>
            <a:round/>
            <a:headEnd len="med" w="med" type="none"/>
            <a:tailEnd len="med" w="med" type="stealth"/>
          </a:ln>
        </p:spPr>
      </p:cxnSp>
      <p:sp>
        <p:nvSpPr>
          <p:cNvPr id="794" name="Google Shape;794;g10247bb3ee6_14_5"/>
          <p:cNvSpPr txBox="1"/>
          <p:nvPr/>
        </p:nvSpPr>
        <p:spPr>
          <a:xfrm>
            <a:off x="1159650" y="1458400"/>
            <a:ext cx="54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u="sng">
                <a:latin typeface="Roboto"/>
                <a:ea typeface="Roboto"/>
                <a:cs typeface="Roboto"/>
                <a:sym typeface="Roboto"/>
              </a:rPr>
              <a:t>Test 1</a:t>
            </a:r>
            <a:endParaRPr b="1" sz="900" u="sng">
              <a:latin typeface="Roboto"/>
              <a:ea typeface="Roboto"/>
              <a:cs typeface="Roboto"/>
              <a:sym typeface="Roboto"/>
            </a:endParaRPr>
          </a:p>
        </p:txBody>
      </p:sp>
      <p:sp>
        <p:nvSpPr>
          <p:cNvPr id="795" name="Google Shape;795;g10247bb3ee6_14_5"/>
          <p:cNvSpPr txBox="1"/>
          <p:nvPr/>
        </p:nvSpPr>
        <p:spPr>
          <a:xfrm>
            <a:off x="3254750" y="1458363"/>
            <a:ext cx="54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u="sng">
                <a:latin typeface="Roboto"/>
                <a:ea typeface="Roboto"/>
                <a:cs typeface="Roboto"/>
                <a:sym typeface="Roboto"/>
              </a:rPr>
              <a:t>Test 2</a:t>
            </a:r>
            <a:endParaRPr b="1" sz="900" u="sng">
              <a:latin typeface="Roboto"/>
              <a:ea typeface="Roboto"/>
              <a:cs typeface="Roboto"/>
              <a:sym typeface="Roboto"/>
            </a:endParaRPr>
          </a:p>
        </p:txBody>
      </p:sp>
      <p:sp>
        <p:nvSpPr>
          <p:cNvPr id="796" name="Google Shape;796;g10247bb3ee6_14_5"/>
          <p:cNvSpPr txBox="1"/>
          <p:nvPr/>
        </p:nvSpPr>
        <p:spPr>
          <a:xfrm>
            <a:off x="91160" y="3465163"/>
            <a:ext cx="967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Polycarbonate</a:t>
            </a:r>
            <a:r>
              <a:rPr b="1" lang="en" sz="900">
                <a:latin typeface="Roboto"/>
                <a:ea typeface="Roboto"/>
                <a:cs typeface="Roboto"/>
                <a:sym typeface="Roboto"/>
              </a:rPr>
              <a:t> </a:t>
            </a:r>
            <a:endParaRPr b="1" sz="900">
              <a:latin typeface="Roboto"/>
              <a:ea typeface="Roboto"/>
              <a:cs typeface="Roboto"/>
              <a:sym typeface="Roboto"/>
            </a:endParaRPr>
          </a:p>
        </p:txBody>
      </p:sp>
      <p:sp>
        <p:nvSpPr>
          <p:cNvPr id="797" name="Google Shape;797;g10247bb3ee6_14_5"/>
          <p:cNvSpPr txBox="1"/>
          <p:nvPr/>
        </p:nvSpPr>
        <p:spPr>
          <a:xfrm>
            <a:off x="1881435" y="3084463"/>
            <a:ext cx="967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Carbon fiber</a:t>
            </a:r>
            <a:endParaRPr b="1" sz="900">
              <a:latin typeface="Roboto"/>
              <a:ea typeface="Roboto"/>
              <a:cs typeface="Roboto"/>
              <a:sym typeface="Roboto"/>
            </a:endParaRPr>
          </a:p>
        </p:txBody>
      </p:sp>
      <p:sp>
        <p:nvSpPr>
          <p:cNvPr id="798" name="Google Shape;798;g10247bb3ee6_14_5"/>
          <p:cNvSpPr txBox="1"/>
          <p:nvPr/>
        </p:nvSpPr>
        <p:spPr>
          <a:xfrm>
            <a:off x="1861396" y="3465175"/>
            <a:ext cx="1393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Epoxy adhesive</a:t>
            </a:r>
            <a:endParaRPr b="1" sz="900">
              <a:latin typeface="Roboto"/>
              <a:ea typeface="Roboto"/>
              <a:cs typeface="Roboto"/>
              <a:sym typeface="Roboto"/>
            </a:endParaRPr>
          </a:p>
        </p:txBody>
      </p:sp>
      <p:cxnSp>
        <p:nvCxnSpPr>
          <p:cNvPr id="799" name="Google Shape;799;g10247bb3ee6_14_5"/>
          <p:cNvCxnSpPr/>
          <p:nvPr/>
        </p:nvCxnSpPr>
        <p:spPr>
          <a:xfrm flipH="1" rot="10800000">
            <a:off x="1601563" y="2737963"/>
            <a:ext cx="324300" cy="2100"/>
          </a:xfrm>
          <a:prstGeom prst="straightConnector1">
            <a:avLst/>
          </a:prstGeom>
          <a:noFill/>
          <a:ln cap="flat" cmpd="sng" w="19050">
            <a:solidFill>
              <a:srgbClr val="000000"/>
            </a:solidFill>
            <a:prstDash val="solid"/>
            <a:round/>
            <a:headEnd len="med" w="med" type="stealth"/>
            <a:tailEnd len="med" w="med" type="none"/>
          </a:ln>
        </p:spPr>
      </p:cxnSp>
      <p:sp>
        <p:nvSpPr>
          <p:cNvPr id="800" name="Google Shape;800;g10247bb3ee6_14_5"/>
          <p:cNvSpPr txBox="1"/>
          <p:nvPr/>
        </p:nvSpPr>
        <p:spPr>
          <a:xfrm>
            <a:off x="1601571" y="2427375"/>
            <a:ext cx="1393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20lb break chord</a:t>
            </a:r>
            <a:endParaRPr b="1" sz="900">
              <a:latin typeface="Roboto"/>
              <a:ea typeface="Roboto"/>
              <a:cs typeface="Roboto"/>
              <a:sym typeface="Roboto"/>
            </a:endParaRPr>
          </a:p>
        </p:txBody>
      </p:sp>
      <p:sp>
        <p:nvSpPr>
          <p:cNvPr id="801" name="Google Shape;801;g10247bb3ee6_14_5"/>
          <p:cNvSpPr txBox="1"/>
          <p:nvPr/>
        </p:nvSpPr>
        <p:spPr>
          <a:xfrm>
            <a:off x="1861400" y="4250363"/>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30</a:t>
            </a:r>
            <a:r>
              <a:rPr b="1" lang="en" sz="1000">
                <a:latin typeface="Roboto"/>
                <a:ea typeface="Roboto"/>
                <a:cs typeface="Roboto"/>
                <a:sym typeface="Roboto"/>
              </a:rPr>
              <a:t> lb</a:t>
            </a:r>
            <a:endParaRPr b="1" sz="1000">
              <a:latin typeface="Roboto"/>
              <a:ea typeface="Roboto"/>
              <a:cs typeface="Roboto"/>
              <a:sym typeface="Roboto"/>
            </a:endParaRPr>
          </a:p>
        </p:txBody>
      </p:sp>
      <p:sp>
        <p:nvSpPr>
          <p:cNvPr id="802" name="Google Shape;802;g10247bb3ee6_14_5"/>
          <p:cNvSpPr txBox="1"/>
          <p:nvPr/>
        </p:nvSpPr>
        <p:spPr>
          <a:xfrm>
            <a:off x="4032063" y="4250363"/>
            <a:ext cx="491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4</a:t>
            </a:r>
            <a:r>
              <a:rPr b="1" lang="en" sz="1000">
                <a:latin typeface="Roboto"/>
                <a:ea typeface="Roboto"/>
                <a:cs typeface="Roboto"/>
                <a:sym typeface="Roboto"/>
              </a:rPr>
              <a:t>0 lb</a:t>
            </a:r>
            <a:endParaRPr b="1" sz="1000">
              <a:latin typeface="Roboto"/>
              <a:ea typeface="Roboto"/>
              <a:cs typeface="Roboto"/>
              <a:sym typeface="Roboto"/>
            </a:endParaRPr>
          </a:p>
        </p:txBody>
      </p:sp>
      <p:sp>
        <p:nvSpPr>
          <p:cNvPr id="803" name="Google Shape;803;g10247bb3ee6_14_5"/>
          <p:cNvSpPr/>
          <p:nvPr/>
        </p:nvSpPr>
        <p:spPr>
          <a:xfrm>
            <a:off x="3400025" y="3860250"/>
            <a:ext cx="234600" cy="2076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highlight>
                <a:srgbClr val="FF0000"/>
              </a:highlight>
            </a:endParaRPr>
          </a:p>
        </p:txBody>
      </p:sp>
      <p:sp>
        <p:nvSpPr>
          <p:cNvPr id="804" name="Google Shape;804;g10247bb3ee6_14_5"/>
          <p:cNvSpPr txBox="1"/>
          <p:nvPr/>
        </p:nvSpPr>
        <p:spPr>
          <a:xfrm>
            <a:off x="3562025" y="3801363"/>
            <a:ext cx="677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latin typeface="Roboto"/>
                <a:ea typeface="Roboto"/>
                <a:cs typeface="Roboto"/>
                <a:sym typeface="Roboto"/>
              </a:rPr>
              <a:t>*breaks</a:t>
            </a:r>
            <a:endParaRPr b="1" sz="1000">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g101a6eafd3a_0_3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System: Loss of Lift Test</a:t>
            </a:r>
            <a:endParaRPr/>
          </a:p>
        </p:txBody>
      </p:sp>
      <p:sp>
        <p:nvSpPr>
          <p:cNvPr id="810" name="Google Shape;810;g101a6eafd3a_0_3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811" name="Google Shape;811;g101a6eafd3a_0_33"/>
          <p:cNvSpPr/>
          <p:nvPr/>
        </p:nvSpPr>
        <p:spPr>
          <a:xfrm>
            <a:off x="232275" y="963500"/>
            <a:ext cx="8706300" cy="538800"/>
          </a:xfrm>
          <a:prstGeom prst="roundRect">
            <a:avLst>
              <a:gd fmla="val 16667" name="adj"/>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DR 1.1: </a:t>
            </a:r>
            <a:r>
              <a:rPr b="1" lang="en" sz="1200"/>
              <a:t>The vertical rate control system shall be able to change the balloon's ascent rate to speeds up to 5m/s</a:t>
            </a:r>
            <a:endParaRPr b="1" sz="1200"/>
          </a:p>
          <a:p>
            <a:pPr indent="0" lvl="0" marL="0" rtl="0" algn="ctr">
              <a:spcBef>
                <a:spcPts val="0"/>
              </a:spcBef>
              <a:spcAft>
                <a:spcPts val="0"/>
              </a:spcAft>
              <a:buNone/>
            </a:pPr>
            <a:r>
              <a:rPr b="1" lang="en" sz="1200"/>
              <a:t>DR 1.2: The vertical rate control system shall be able to change the balloon's descent rate to speeds up to 5 m/s</a:t>
            </a:r>
            <a:endParaRPr b="1" sz="1200"/>
          </a:p>
        </p:txBody>
      </p:sp>
      <p:sp>
        <p:nvSpPr>
          <p:cNvPr id="812" name="Google Shape;812;g101a6eafd3a_0_33"/>
          <p:cNvSpPr txBox="1"/>
          <p:nvPr/>
        </p:nvSpPr>
        <p:spPr>
          <a:xfrm>
            <a:off x="4909875" y="1643538"/>
            <a:ext cx="4028700" cy="877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highlight>
                  <a:srgbClr val="FFFFFF"/>
                </a:highlight>
              </a:rPr>
              <a:t>Objective</a:t>
            </a:r>
            <a:r>
              <a:rPr b="1" lang="en" sz="1200">
                <a:highlight>
                  <a:srgbClr val="FFFFFF"/>
                </a:highlight>
              </a:rPr>
              <a:t>:</a:t>
            </a:r>
            <a:endParaRPr b="1" sz="1200">
              <a:highlight>
                <a:srgbClr val="FFFFFF"/>
              </a:highlight>
            </a:endParaRPr>
          </a:p>
          <a:p>
            <a:pPr indent="-298450" lvl="0" marL="457200" rtl="0" algn="l">
              <a:spcBef>
                <a:spcPts val="0"/>
              </a:spcBef>
              <a:spcAft>
                <a:spcPts val="0"/>
              </a:spcAft>
              <a:buSzPts val="1100"/>
              <a:buChar char="●"/>
            </a:pPr>
            <a:r>
              <a:rPr lang="en" sz="1100"/>
              <a:t>To show the response of lifting force to hopper system and valve actions.</a:t>
            </a:r>
            <a:endParaRPr sz="1100"/>
          </a:p>
          <a:p>
            <a:pPr indent="-298450" lvl="0" marL="457200" rtl="0" algn="l">
              <a:spcBef>
                <a:spcPts val="0"/>
              </a:spcBef>
              <a:spcAft>
                <a:spcPts val="0"/>
              </a:spcAft>
              <a:buSzPts val="1100"/>
              <a:buChar char="●"/>
            </a:pPr>
            <a:r>
              <a:rPr lang="en" sz="1100"/>
              <a:t>To prove vertical rate control.</a:t>
            </a:r>
            <a:endParaRPr sz="1100"/>
          </a:p>
        </p:txBody>
      </p:sp>
      <p:sp>
        <p:nvSpPr>
          <p:cNvPr id="813" name="Google Shape;813;g101a6eafd3a_0_33"/>
          <p:cNvSpPr txBox="1"/>
          <p:nvPr/>
        </p:nvSpPr>
        <p:spPr>
          <a:xfrm>
            <a:off x="4909875" y="2571750"/>
            <a:ext cx="4028700" cy="877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Plan</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Fill balloon to obtain neutral buoyancy</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Drop ballast or vent helium</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Calculate rate from force differential</a:t>
            </a:r>
            <a:endParaRPr sz="1100">
              <a:latin typeface="Roboto"/>
              <a:ea typeface="Roboto"/>
              <a:cs typeface="Roboto"/>
              <a:sym typeface="Roboto"/>
            </a:endParaRPr>
          </a:p>
        </p:txBody>
      </p:sp>
      <p:sp>
        <p:nvSpPr>
          <p:cNvPr id="814" name="Google Shape;814;g101a6eafd3a_0_33"/>
          <p:cNvSpPr txBox="1"/>
          <p:nvPr/>
        </p:nvSpPr>
        <p:spPr>
          <a:xfrm>
            <a:off x="4909875" y="3499950"/>
            <a:ext cx="4028700" cy="70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Measurements</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Force differential/</a:t>
            </a:r>
            <a:r>
              <a:rPr lang="en" sz="1100">
                <a:latin typeface="Roboto"/>
                <a:ea typeface="Roboto"/>
                <a:cs typeface="Roboto"/>
                <a:sym typeface="Roboto"/>
              </a:rPr>
              <a:t>Acceleration</a:t>
            </a:r>
            <a:endParaRPr sz="11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Vertical Rate</a:t>
            </a:r>
            <a:endParaRPr sz="1100">
              <a:latin typeface="Roboto"/>
              <a:ea typeface="Roboto"/>
              <a:cs typeface="Roboto"/>
              <a:sym typeface="Roboto"/>
            </a:endParaRPr>
          </a:p>
        </p:txBody>
      </p:sp>
      <p:sp>
        <p:nvSpPr>
          <p:cNvPr id="815" name="Google Shape;815;g101a6eafd3a_0_33"/>
          <p:cNvSpPr txBox="1"/>
          <p:nvPr/>
        </p:nvSpPr>
        <p:spPr>
          <a:xfrm>
            <a:off x="4909875" y="4258950"/>
            <a:ext cx="4028700" cy="70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latin typeface="Roboto"/>
                <a:ea typeface="Roboto"/>
                <a:cs typeface="Roboto"/>
                <a:sym typeface="Roboto"/>
              </a:rPr>
              <a:t>Pass Criteria</a:t>
            </a:r>
            <a:r>
              <a:rPr b="1" lang="en" sz="1200">
                <a:latin typeface="Roboto"/>
                <a:ea typeface="Roboto"/>
                <a:cs typeface="Roboto"/>
                <a:sym typeface="Roboto"/>
              </a:rPr>
              <a:t>:</a:t>
            </a:r>
            <a:endParaRPr b="1" sz="1200">
              <a:latin typeface="Roboto"/>
              <a:ea typeface="Roboto"/>
              <a:cs typeface="Roboto"/>
              <a:sym typeface="Roboto"/>
            </a:endParaRPr>
          </a:p>
          <a:p>
            <a:pPr indent="-298450" lvl="0" marL="457200" rtl="0" algn="l">
              <a:spcBef>
                <a:spcPts val="0"/>
              </a:spcBef>
              <a:spcAft>
                <a:spcPts val="0"/>
              </a:spcAft>
              <a:buSzPts val="1100"/>
              <a:buFont typeface="Roboto"/>
              <a:buChar char="●"/>
            </a:pPr>
            <a:r>
              <a:rPr lang="en" sz="1100">
                <a:latin typeface="Roboto"/>
                <a:ea typeface="Roboto"/>
                <a:cs typeface="Roboto"/>
                <a:sym typeface="Roboto"/>
              </a:rPr>
              <a:t>Both ascent and descent mechanisms function as expected and rates are within desired bounds.</a:t>
            </a:r>
            <a:endParaRPr sz="1100">
              <a:latin typeface="Roboto"/>
              <a:ea typeface="Roboto"/>
              <a:cs typeface="Roboto"/>
              <a:sym typeface="Roboto"/>
            </a:endParaRPr>
          </a:p>
        </p:txBody>
      </p:sp>
      <p:sp>
        <p:nvSpPr>
          <p:cNvPr id="816" name="Google Shape;816;g101a6eafd3a_0_33"/>
          <p:cNvSpPr txBox="1"/>
          <p:nvPr/>
        </p:nvSpPr>
        <p:spPr>
          <a:xfrm>
            <a:off x="590225" y="2976725"/>
            <a:ext cx="2213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Roboto"/>
                <a:ea typeface="Roboto"/>
                <a:cs typeface="Roboto"/>
                <a:sym typeface="Roboto"/>
              </a:rPr>
              <a:t>Neutral Buoyancy</a:t>
            </a:r>
            <a:endParaRPr b="1" sz="1200">
              <a:latin typeface="Roboto"/>
              <a:ea typeface="Roboto"/>
              <a:cs typeface="Roboto"/>
              <a:sym typeface="Roboto"/>
            </a:endParaRPr>
          </a:p>
        </p:txBody>
      </p:sp>
      <p:cxnSp>
        <p:nvCxnSpPr>
          <p:cNvPr id="817" name="Google Shape;817;g101a6eafd3a_0_33"/>
          <p:cNvCxnSpPr/>
          <p:nvPr/>
        </p:nvCxnSpPr>
        <p:spPr>
          <a:xfrm>
            <a:off x="1293375" y="2638025"/>
            <a:ext cx="0" cy="388500"/>
          </a:xfrm>
          <a:prstGeom prst="straightConnector1">
            <a:avLst/>
          </a:prstGeom>
          <a:noFill/>
          <a:ln cap="flat" cmpd="sng" w="19050">
            <a:solidFill>
              <a:srgbClr val="000000"/>
            </a:solidFill>
            <a:prstDash val="solid"/>
            <a:round/>
            <a:headEnd len="med" w="med" type="none"/>
            <a:tailEnd len="med" w="med" type="stealth"/>
          </a:ln>
        </p:spPr>
      </p:cxnSp>
      <p:cxnSp>
        <p:nvCxnSpPr>
          <p:cNvPr id="818" name="Google Shape;818;g101a6eafd3a_0_33"/>
          <p:cNvCxnSpPr/>
          <p:nvPr/>
        </p:nvCxnSpPr>
        <p:spPr>
          <a:xfrm>
            <a:off x="1293375" y="3257575"/>
            <a:ext cx="0" cy="338700"/>
          </a:xfrm>
          <a:prstGeom prst="straightConnector1">
            <a:avLst/>
          </a:prstGeom>
          <a:noFill/>
          <a:ln cap="flat" cmpd="sng" w="19050">
            <a:solidFill>
              <a:srgbClr val="000000"/>
            </a:solidFill>
            <a:prstDash val="solid"/>
            <a:round/>
            <a:headEnd len="med" w="med" type="stealth"/>
            <a:tailEnd len="med" w="med" type="none"/>
          </a:ln>
        </p:spPr>
      </p:cxnSp>
      <p:sp>
        <p:nvSpPr>
          <p:cNvPr id="819" name="Google Shape;819;g101a6eafd3a_0_33"/>
          <p:cNvSpPr/>
          <p:nvPr/>
        </p:nvSpPr>
        <p:spPr>
          <a:xfrm rot="8157338">
            <a:off x="1834037" y="1781469"/>
            <a:ext cx="1017527" cy="1023466"/>
          </a:xfrm>
          <a:prstGeom prst="teardrop">
            <a:avLst>
              <a:gd fmla="val 100000" name="adj"/>
            </a:avLst>
          </a:prstGeom>
          <a:solidFill>
            <a:srgbClr val="F4CCCC"/>
          </a:solid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0" name="Google Shape;820;g101a6eafd3a_0_33"/>
          <p:cNvCxnSpPr>
            <a:endCxn id="819" idx="7"/>
          </p:cNvCxnSpPr>
          <p:nvPr/>
        </p:nvCxnSpPr>
        <p:spPr>
          <a:xfrm rot="10800000">
            <a:off x="2344900" y="3002702"/>
            <a:ext cx="1500" cy="355200"/>
          </a:xfrm>
          <a:prstGeom prst="straightConnector1">
            <a:avLst/>
          </a:prstGeom>
          <a:noFill/>
          <a:ln cap="flat" cmpd="sng" w="76200">
            <a:solidFill>
              <a:schemeClr val="dk2"/>
            </a:solidFill>
            <a:prstDash val="solid"/>
            <a:round/>
            <a:headEnd len="med" w="med" type="none"/>
            <a:tailEnd len="med" w="med" type="none"/>
          </a:ln>
        </p:spPr>
      </p:cxnSp>
      <p:cxnSp>
        <p:nvCxnSpPr>
          <p:cNvPr id="821" name="Google Shape;821;g101a6eafd3a_0_33"/>
          <p:cNvCxnSpPr/>
          <p:nvPr/>
        </p:nvCxnSpPr>
        <p:spPr>
          <a:xfrm flipH="1">
            <a:off x="2346236" y="3272868"/>
            <a:ext cx="1500" cy="128700"/>
          </a:xfrm>
          <a:prstGeom prst="straightConnector1">
            <a:avLst/>
          </a:prstGeom>
          <a:noFill/>
          <a:ln cap="flat" cmpd="sng" w="114300">
            <a:solidFill>
              <a:schemeClr val="dk2"/>
            </a:solidFill>
            <a:prstDash val="solid"/>
            <a:round/>
            <a:headEnd len="med" w="med" type="none"/>
            <a:tailEnd len="med" w="med" type="none"/>
          </a:ln>
        </p:spPr>
      </p:cxnSp>
      <p:sp>
        <p:nvSpPr>
          <p:cNvPr id="822" name="Google Shape;822;g101a6eafd3a_0_33"/>
          <p:cNvSpPr/>
          <p:nvPr/>
        </p:nvSpPr>
        <p:spPr>
          <a:xfrm>
            <a:off x="1877841" y="3404016"/>
            <a:ext cx="937800" cy="569100"/>
          </a:xfrm>
          <a:prstGeom prst="trapezoid">
            <a:avLst>
              <a:gd fmla="val 68384" name="adj"/>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101a6eafd3a_0_33"/>
          <p:cNvSpPr/>
          <p:nvPr/>
        </p:nvSpPr>
        <p:spPr>
          <a:xfrm>
            <a:off x="1873953" y="3973248"/>
            <a:ext cx="937800" cy="155400"/>
          </a:xfrm>
          <a:prstGeom prst="rect">
            <a:avLst/>
          </a:prstGeom>
          <a:solidFill>
            <a:srgbClr val="C9DAF8"/>
          </a:solidFill>
          <a:ln cap="flat" cmpd="sng" w="2857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g101a6eafd3a_0_33"/>
          <p:cNvSpPr/>
          <p:nvPr/>
        </p:nvSpPr>
        <p:spPr>
          <a:xfrm>
            <a:off x="1874041" y="4144440"/>
            <a:ext cx="937692" cy="520263"/>
          </a:xfrm>
          <a:prstGeom prst="flowChartMerge">
            <a:avLst/>
          </a:prstGeom>
          <a:solidFill>
            <a:srgbClr val="EFEFEF"/>
          </a:solidFill>
          <a:ln cap="flat" cmpd="sng" w="28575">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5" name="Google Shape;825;g101a6eafd3a_0_33"/>
          <p:cNvCxnSpPr/>
          <p:nvPr/>
        </p:nvCxnSpPr>
        <p:spPr>
          <a:xfrm>
            <a:off x="1878093" y="4133577"/>
            <a:ext cx="19500" cy="543000"/>
          </a:xfrm>
          <a:prstGeom prst="straightConnector1">
            <a:avLst/>
          </a:prstGeom>
          <a:noFill/>
          <a:ln cap="flat" cmpd="sng" w="28575">
            <a:solidFill>
              <a:schemeClr val="dk2"/>
            </a:solidFill>
            <a:prstDash val="solid"/>
            <a:round/>
            <a:headEnd len="med" w="med" type="none"/>
            <a:tailEnd len="med" w="med" type="none"/>
          </a:ln>
        </p:spPr>
      </p:cxnSp>
      <p:cxnSp>
        <p:nvCxnSpPr>
          <p:cNvPr id="826" name="Google Shape;826;g101a6eafd3a_0_33"/>
          <p:cNvCxnSpPr/>
          <p:nvPr/>
        </p:nvCxnSpPr>
        <p:spPr>
          <a:xfrm>
            <a:off x="1884266" y="4664706"/>
            <a:ext cx="925500" cy="4200"/>
          </a:xfrm>
          <a:prstGeom prst="straightConnector1">
            <a:avLst/>
          </a:prstGeom>
          <a:noFill/>
          <a:ln cap="flat" cmpd="sng" w="38100">
            <a:solidFill>
              <a:schemeClr val="dk2"/>
            </a:solidFill>
            <a:prstDash val="solid"/>
            <a:round/>
            <a:headEnd len="med" w="med" type="none"/>
            <a:tailEnd len="med" w="med" type="none"/>
          </a:ln>
        </p:spPr>
      </p:cxnSp>
      <p:cxnSp>
        <p:nvCxnSpPr>
          <p:cNvPr id="827" name="Google Shape;827;g101a6eafd3a_0_33"/>
          <p:cNvCxnSpPr/>
          <p:nvPr/>
        </p:nvCxnSpPr>
        <p:spPr>
          <a:xfrm flipH="1">
            <a:off x="2803634" y="4133577"/>
            <a:ext cx="8100" cy="534600"/>
          </a:xfrm>
          <a:prstGeom prst="straightConnector1">
            <a:avLst/>
          </a:prstGeom>
          <a:noFill/>
          <a:ln cap="flat" cmpd="sng" w="28575">
            <a:solidFill>
              <a:schemeClr val="dk2"/>
            </a:solidFill>
            <a:prstDash val="solid"/>
            <a:round/>
            <a:headEnd len="med" w="med" type="none"/>
            <a:tailEnd len="med" w="med" type="none"/>
          </a:ln>
        </p:spPr>
      </p:cxnSp>
      <p:sp>
        <p:nvSpPr>
          <p:cNvPr id="828" name="Google Shape;828;g101a6eafd3a_0_33"/>
          <p:cNvSpPr/>
          <p:nvPr/>
        </p:nvSpPr>
        <p:spPr>
          <a:xfrm>
            <a:off x="2380151" y="3027003"/>
            <a:ext cx="110104" cy="357876"/>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sp>
        <p:nvSpPr>
          <p:cNvPr id="829" name="Google Shape;829;g101a6eafd3a_0_33"/>
          <p:cNvSpPr/>
          <p:nvPr/>
        </p:nvSpPr>
        <p:spPr>
          <a:xfrm flipH="1">
            <a:off x="2201142" y="3027003"/>
            <a:ext cx="110104" cy="357876"/>
          </a:xfrm>
          <a:custGeom>
            <a:rect b="b" l="l" r="r" t="t"/>
            <a:pathLst>
              <a:path extrusionOk="0" h="14825" w="5831">
                <a:moveTo>
                  <a:pt x="0" y="0"/>
                </a:moveTo>
                <a:cubicBezTo>
                  <a:pt x="964" y="1205"/>
                  <a:pt x="5605" y="4761"/>
                  <a:pt x="5786" y="7232"/>
                </a:cubicBezTo>
                <a:cubicBezTo>
                  <a:pt x="5967" y="9703"/>
                  <a:pt x="1869" y="13560"/>
                  <a:pt x="1085" y="14825"/>
                </a:cubicBezTo>
              </a:path>
            </a:pathLst>
          </a:custGeom>
          <a:noFill/>
          <a:ln cap="flat" cmpd="sng" w="19050">
            <a:solidFill>
              <a:srgbClr val="000000"/>
            </a:solidFill>
            <a:prstDash val="solid"/>
            <a:round/>
            <a:headEnd len="med" w="med" type="none"/>
            <a:tailEnd len="med" w="med" type="none"/>
          </a:ln>
        </p:spPr>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g104b8e4e0be_0_45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835" name="Google Shape;835;g104b8e4e0be_0_450"/>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836" name="Google Shape;836;g104b8e4e0be_0_450"/>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Project Planning</a:t>
            </a:r>
            <a:endParaRPr sz="6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10164acfb38_0_37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Cost Plan</a:t>
            </a:r>
            <a:endParaRPr/>
          </a:p>
        </p:txBody>
      </p:sp>
      <p:sp>
        <p:nvSpPr>
          <p:cNvPr id="842" name="Google Shape;842;g10164acfb38_0_37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843" name="Google Shape;843;g10164acfb38_0_375"/>
          <p:cNvSpPr txBox="1"/>
          <p:nvPr/>
        </p:nvSpPr>
        <p:spPr>
          <a:xfrm>
            <a:off x="384300" y="1251500"/>
            <a:ext cx="8375400" cy="33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graphicFrame>
        <p:nvGraphicFramePr>
          <p:cNvPr id="844" name="Google Shape;844;g10164acfb38_0_375"/>
          <p:cNvGraphicFramePr/>
          <p:nvPr/>
        </p:nvGraphicFramePr>
        <p:xfrm>
          <a:off x="952500" y="1291075"/>
          <a:ext cx="3000000" cy="3000000"/>
        </p:xfrm>
        <a:graphic>
          <a:graphicData uri="http://schemas.openxmlformats.org/drawingml/2006/table">
            <a:tbl>
              <a:tblPr>
                <a:noFill/>
                <a:tableStyleId>{A438B528-1DEC-47DF-BE2D-49EDB172F886}</a:tableStyleId>
              </a:tblPr>
              <a:tblGrid>
                <a:gridCol w="3619500"/>
                <a:gridCol w="3619500"/>
              </a:tblGrid>
              <a:tr h="511650">
                <a:tc>
                  <a:txBody>
                    <a:bodyPr/>
                    <a:lstStyle/>
                    <a:p>
                      <a:pPr indent="0" lvl="0" marL="0" rtl="0" algn="ctr">
                        <a:spcBef>
                          <a:spcPts val="0"/>
                        </a:spcBef>
                        <a:spcAft>
                          <a:spcPts val="0"/>
                        </a:spcAft>
                        <a:buNone/>
                      </a:pPr>
                      <a:r>
                        <a:rPr b="1" lang="en" sz="2400">
                          <a:solidFill>
                            <a:schemeClr val="lt1"/>
                          </a:solidFill>
                        </a:rPr>
                        <a:t>Subsystem</a:t>
                      </a:r>
                      <a:endParaRPr b="1" sz="24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2400">
                          <a:solidFill>
                            <a:schemeClr val="lt1"/>
                          </a:solidFill>
                        </a:rPr>
                        <a:t>Cost</a:t>
                      </a:r>
                      <a:endParaRPr b="1" sz="24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511650">
                <a:tc>
                  <a:txBody>
                    <a:bodyPr/>
                    <a:lstStyle/>
                    <a:p>
                      <a:pPr indent="0" lvl="0" marL="0" rtl="0" algn="ctr">
                        <a:spcBef>
                          <a:spcPts val="0"/>
                        </a:spcBef>
                        <a:spcAft>
                          <a:spcPts val="0"/>
                        </a:spcAft>
                        <a:buNone/>
                      </a:pPr>
                      <a:r>
                        <a:rPr lang="en" sz="1800"/>
                        <a:t>Mechanical</a:t>
                      </a:r>
                      <a:endParaRPr sz="1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800"/>
                        <a:t>$245.88</a:t>
                      </a:r>
                      <a:endParaRPr sz="1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1650">
                <a:tc>
                  <a:txBody>
                    <a:bodyPr/>
                    <a:lstStyle/>
                    <a:p>
                      <a:pPr indent="0" lvl="0" marL="0" rtl="0" algn="ctr">
                        <a:spcBef>
                          <a:spcPts val="0"/>
                        </a:spcBef>
                        <a:spcAft>
                          <a:spcPts val="0"/>
                        </a:spcAft>
                        <a:buNone/>
                      </a:pPr>
                      <a:r>
                        <a:rPr lang="en" sz="1800"/>
                        <a:t>Structural</a:t>
                      </a:r>
                      <a:endParaRPr sz="1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800"/>
                        <a:t>$376.47</a:t>
                      </a:r>
                      <a:endParaRPr sz="1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1650">
                <a:tc>
                  <a:txBody>
                    <a:bodyPr/>
                    <a:lstStyle/>
                    <a:p>
                      <a:pPr indent="0" lvl="0" marL="0" rtl="0" algn="ctr">
                        <a:spcBef>
                          <a:spcPts val="0"/>
                        </a:spcBef>
                        <a:spcAft>
                          <a:spcPts val="0"/>
                        </a:spcAft>
                        <a:buNone/>
                      </a:pPr>
                      <a:r>
                        <a:rPr lang="en" sz="1800"/>
                        <a:t>Electronics</a:t>
                      </a:r>
                      <a:endParaRPr sz="1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800"/>
                        <a:t>$505.70</a:t>
                      </a:r>
                      <a:endParaRPr sz="1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1650">
                <a:tc>
                  <a:txBody>
                    <a:bodyPr/>
                    <a:lstStyle/>
                    <a:p>
                      <a:pPr indent="0" lvl="0" marL="0" rtl="0" algn="ctr">
                        <a:spcBef>
                          <a:spcPts val="0"/>
                        </a:spcBef>
                        <a:spcAft>
                          <a:spcPts val="0"/>
                        </a:spcAft>
                        <a:buNone/>
                      </a:pPr>
                      <a:r>
                        <a:rPr lang="en" sz="1800"/>
                        <a:t>Thermal</a:t>
                      </a:r>
                      <a:endParaRPr sz="18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 sz="1800"/>
                        <a:t>$33</a:t>
                      </a:r>
                      <a:endParaRPr sz="1800"/>
                    </a:p>
                  </a:txBody>
                  <a:tcPr marT="91425" marB="91425" marR="100350"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11650">
                <a:tc>
                  <a:txBody>
                    <a:bodyPr/>
                    <a:lstStyle/>
                    <a:p>
                      <a:pPr indent="0" lvl="0" marL="0" rtl="0" algn="ctr">
                        <a:spcBef>
                          <a:spcPts val="0"/>
                        </a:spcBef>
                        <a:spcAft>
                          <a:spcPts val="0"/>
                        </a:spcAft>
                        <a:buNone/>
                      </a:pPr>
                      <a:r>
                        <a:rPr b="1" lang="en" sz="2400"/>
                        <a:t>Total</a:t>
                      </a:r>
                      <a:endParaRPr b="1" sz="24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 sz="2400"/>
                        <a:t>$1,161.05</a:t>
                      </a:r>
                      <a:endParaRPr b="1" sz="2400"/>
                    </a:p>
                  </a:txBody>
                  <a:tcPr marT="91425" marB="91425" marR="100350"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1048e136a70_0_5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Major Test Plan Overview</a:t>
            </a:r>
            <a:endParaRPr/>
          </a:p>
        </p:txBody>
      </p:sp>
      <p:sp>
        <p:nvSpPr>
          <p:cNvPr id="850" name="Google Shape;850;g1048e136a70_0_5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851" name="Google Shape;851;g1048e136a70_0_50"/>
          <p:cNvGraphicFramePr/>
          <p:nvPr/>
        </p:nvGraphicFramePr>
        <p:xfrm>
          <a:off x="146400" y="956775"/>
          <a:ext cx="3000000" cy="3000000"/>
        </p:xfrm>
        <a:graphic>
          <a:graphicData uri="http://schemas.openxmlformats.org/drawingml/2006/table">
            <a:tbl>
              <a:tblPr>
                <a:noFill/>
                <a:tableStyleId>{A438B528-1DEC-47DF-BE2D-49EDB172F886}</a:tableStyleId>
              </a:tblPr>
              <a:tblGrid>
                <a:gridCol w="1984500"/>
                <a:gridCol w="2377925"/>
                <a:gridCol w="2085725"/>
                <a:gridCol w="2403050"/>
              </a:tblGrid>
              <a:tr h="396200">
                <a:tc>
                  <a:txBody>
                    <a:bodyPr/>
                    <a:lstStyle/>
                    <a:p>
                      <a:pPr indent="0" lvl="0" marL="0" rtl="0" algn="l">
                        <a:spcBef>
                          <a:spcPts val="0"/>
                        </a:spcBef>
                        <a:spcAft>
                          <a:spcPts val="0"/>
                        </a:spcAft>
                        <a:buNone/>
                      </a:pPr>
                      <a:r>
                        <a:rPr b="1" lang="en">
                          <a:solidFill>
                            <a:srgbClr val="FFFFFF"/>
                          </a:solidFill>
                        </a:rPr>
                        <a:t>Test Name</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rgbClr val="FFFFFF"/>
                          </a:solidFill>
                        </a:rPr>
                        <a:t>Equipment</a:t>
                      </a:r>
                      <a:r>
                        <a:rPr b="1" lang="en">
                          <a:solidFill>
                            <a:srgbClr val="FFFFFF"/>
                          </a:solidFill>
                        </a:rPr>
                        <a:t> Needed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rgbClr val="FFFFFF"/>
                          </a:solidFill>
                        </a:rPr>
                        <a:t>Facilities Needed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rgbClr val="FFFFFF"/>
                          </a:solidFill>
                        </a:rPr>
                        <a:t>Safety Precautions</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556600">
                <a:tc>
                  <a:txBody>
                    <a:bodyPr/>
                    <a:lstStyle/>
                    <a:p>
                      <a:pPr indent="0" lvl="0" marL="0" rtl="0" algn="l">
                        <a:spcBef>
                          <a:spcPts val="0"/>
                        </a:spcBef>
                        <a:spcAft>
                          <a:spcPts val="0"/>
                        </a:spcAft>
                        <a:buNone/>
                      </a:pPr>
                      <a:r>
                        <a:rPr b="1" lang="en" sz="1200"/>
                        <a:t>Cold-Chamber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Thermocouple, </a:t>
                      </a:r>
                      <a:r>
                        <a:rPr lang="en" sz="1100"/>
                        <a:t>pitot-probe, NI DAQ, power supply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Urban Sky cold-chamber</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Ensure dry-ice is handled correctly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506450">
                <a:tc>
                  <a:txBody>
                    <a:bodyPr/>
                    <a:lstStyle/>
                    <a:p>
                      <a:pPr indent="0" lvl="0" marL="0" rtl="0" algn="l">
                        <a:spcBef>
                          <a:spcPts val="0"/>
                        </a:spcBef>
                        <a:spcAft>
                          <a:spcPts val="0"/>
                        </a:spcAft>
                        <a:buNone/>
                      </a:pPr>
                      <a:r>
                        <a:rPr b="1" lang="en" sz="1200"/>
                        <a:t>Vacuum-Chamber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Venturi tube, NI DAQ, power supply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Urban Sky vacuum-chamber</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Ensure seal is secured and proper protocols are taken</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b="1" lang="en" sz="1200"/>
                        <a:t>Yielding Strength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D</a:t>
                      </a:r>
                      <a:r>
                        <a:rPr lang="en" sz="1100"/>
                        <a:t>ummy weights</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N/A</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Ensure </a:t>
                      </a:r>
                      <a:r>
                        <a:rPr lang="en" sz="1100"/>
                        <a:t>weight</a:t>
                      </a:r>
                      <a:r>
                        <a:rPr lang="en" sz="1100"/>
                        <a:t> is handled properly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96200">
                <a:tc>
                  <a:txBody>
                    <a:bodyPr/>
                    <a:lstStyle/>
                    <a:p>
                      <a:pPr indent="0" lvl="0" marL="0" rtl="0" algn="l">
                        <a:spcBef>
                          <a:spcPts val="0"/>
                        </a:spcBef>
                        <a:spcAft>
                          <a:spcPts val="0"/>
                        </a:spcAft>
                        <a:buNone/>
                      </a:pPr>
                      <a:r>
                        <a:rPr b="1" lang="en" sz="1200"/>
                        <a:t>Drop/Impact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Dummy weights, accelerometer</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Aero building balcony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Ensure clear area for dropping</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b="1" lang="en" sz="1200"/>
                        <a:t>Spin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Dummy weights, accelerometer</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N/A</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Ensure clear area for spinning</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96200">
                <a:tc>
                  <a:txBody>
                    <a:bodyPr/>
                    <a:lstStyle/>
                    <a:p>
                      <a:pPr indent="0" lvl="0" marL="0" rtl="0" algn="l">
                        <a:spcBef>
                          <a:spcPts val="0"/>
                        </a:spcBef>
                        <a:spcAft>
                          <a:spcPts val="0"/>
                        </a:spcAft>
                        <a:buNone/>
                      </a:pPr>
                      <a:r>
                        <a:rPr b="1" lang="en" sz="1200"/>
                        <a:t>Shaker Table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Shaker table</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Shaker table from PILOT lab</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100"/>
                        <a:t>Ensure correct operation of shaker table</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b="1" lang="en" sz="1200"/>
                        <a:t>Loss of Lift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BACCHUS system, helium</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Urban Sky facility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lang="en" sz="1100"/>
                        <a:t>Ensure system is handled properly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396200">
                <a:tc>
                  <a:txBody>
                    <a:bodyPr/>
                    <a:lstStyle/>
                    <a:p>
                      <a:pPr indent="0" lvl="0" marL="0" rtl="0" algn="l">
                        <a:spcBef>
                          <a:spcPts val="0"/>
                        </a:spcBef>
                        <a:spcAft>
                          <a:spcPts val="0"/>
                        </a:spcAft>
                        <a:buNone/>
                      </a:pPr>
                      <a:r>
                        <a:rPr b="1" lang="en" sz="1200"/>
                        <a:t>Flight Test</a:t>
                      </a:r>
                      <a:endParaRPr b="1" sz="12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Full BACCHUS system and Urban Sky payload, helium</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Urban Sky facility</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1100"/>
                        <a:t>Ensure correct connection/operations of systems</a:t>
                      </a:r>
                      <a:endParaRPr sz="1100"/>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10164acfb38_0_37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Gantt Chart</a:t>
            </a:r>
            <a:endParaRPr/>
          </a:p>
        </p:txBody>
      </p:sp>
      <p:sp>
        <p:nvSpPr>
          <p:cNvPr id="857" name="Google Shape;857;g10164acfb38_0_37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858" name="Google Shape;858;g10164acfb38_0_370"/>
          <p:cNvPicPr preferRelativeResize="0"/>
          <p:nvPr/>
        </p:nvPicPr>
        <p:blipFill rotWithShape="1">
          <a:blip r:embed="rId3">
            <a:alphaModFix/>
          </a:blip>
          <a:srcRect b="4442" l="0" r="0" t="10933"/>
          <a:stretch/>
        </p:blipFill>
        <p:spPr>
          <a:xfrm>
            <a:off x="0" y="1134025"/>
            <a:ext cx="9143998" cy="35888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g10164acfb38_0_38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Acknowledgements</a:t>
            </a:r>
            <a:endParaRPr/>
          </a:p>
        </p:txBody>
      </p:sp>
      <p:sp>
        <p:nvSpPr>
          <p:cNvPr id="864" name="Google Shape;864;g10164acfb38_0_38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865" name="Google Shape;865;g10164acfb38_0_385"/>
          <p:cNvSpPr txBox="1"/>
          <p:nvPr/>
        </p:nvSpPr>
        <p:spPr>
          <a:xfrm>
            <a:off x="228600" y="1015250"/>
            <a:ext cx="8686800" cy="3032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latin typeface="Roboto"/>
                <a:ea typeface="Roboto"/>
                <a:cs typeface="Roboto"/>
                <a:sym typeface="Roboto"/>
              </a:rPr>
              <a:t>We want to acknowledge and express our thanks to</a:t>
            </a:r>
            <a:endParaRPr sz="1600">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Our advisor, </a:t>
            </a:r>
            <a:r>
              <a:rPr b="1" lang="en">
                <a:latin typeface="Roboto"/>
                <a:ea typeface="Roboto"/>
                <a:cs typeface="Roboto"/>
                <a:sym typeface="Roboto"/>
              </a:rPr>
              <a:t>Prof. Mah</a:t>
            </a:r>
            <a:r>
              <a:rPr lang="en">
                <a:latin typeface="Roboto"/>
                <a:ea typeface="Roboto"/>
                <a:cs typeface="Roboto"/>
                <a:sym typeface="Roboto"/>
              </a:rPr>
              <a:t>, for all of his guidance and feedback </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Our customer, </a:t>
            </a:r>
            <a:r>
              <a:rPr b="1" lang="en">
                <a:latin typeface="Roboto"/>
                <a:ea typeface="Roboto"/>
                <a:cs typeface="Roboto"/>
                <a:sym typeface="Roboto"/>
              </a:rPr>
              <a:t>Urban Sky</a:t>
            </a:r>
            <a:r>
              <a:rPr lang="en">
                <a:latin typeface="Roboto"/>
                <a:ea typeface="Roboto"/>
                <a:cs typeface="Roboto"/>
                <a:sym typeface="Roboto"/>
              </a:rPr>
              <a:t> for this opportunity and for their support throughout</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Prof. Wingate</a:t>
            </a:r>
            <a:r>
              <a:rPr lang="en">
                <a:latin typeface="Roboto"/>
                <a:ea typeface="Roboto"/>
                <a:cs typeface="Roboto"/>
                <a:sym typeface="Roboto"/>
              </a:rPr>
              <a:t> for her </a:t>
            </a:r>
            <a:r>
              <a:rPr lang="en">
                <a:latin typeface="Roboto"/>
                <a:ea typeface="Roboto"/>
                <a:cs typeface="Roboto"/>
                <a:sym typeface="Roboto"/>
              </a:rPr>
              <a:t>help</a:t>
            </a:r>
            <a:r>
              <a:rPr lang="en">
                <a:latin typeface="Roboto"/>
                <a:ea typeface="Roboto"/>
                <a:cs typeface="Roboto"/>
                <a:sym typeface="Roboto"/>
              </a:rPr>
              <a:t> with the structural analysis</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Prof. Schwartz</a:t>
            </a:r>
            <a:r>
              <a:rPr lang="en">
                <a:latin typeface="Roboto"/>
                <a:ea typeface="Roboto"/>
                <a:cs typeface="Roboto"/>
                <a:sym typeface="Roboto"/>
              </a:rPr>
              <a:t> for her help with the validation of our electronics</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Prof. Lawrence </a:t>
            </a:r>
            <a:r>
              <a:rPr lang="en">
                <a:latin typeface="Roboto"/>
                <a:ea typeface="Roboto"/>
                <a:cs typeface="Roboto"/>
                <a:sym typeface="Roboto"/>
              </a:rPr>
              <a:t>for his knowledge pertaining to high altitude balloons</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b="1" lang="en">
                <a:latin typeface="Roboto"/>
                <a:ea typeface="Roboto"/>
                <a:cs typeface="Roboto"/>
                <a:sym typeface="Roboto"/>
              </a:rPr>
              <a:t>Emma Markovich</a:t>
            </a:r>
            <a:r>
              <a:rPr lang="en">
                <a:latin typeface="Roboto"/>
                <a:ea typeface="Roboto"/>
                <a:cs typeface="Roboto"/>
                <a:sym typeface="Roboto"/>
              </a:rPr>
              <a:t> for reviewing our presentation</a:t>
            </a:r>
            <a:endParaRPr>
              <a:latin typeface="Roboto"/>
              <a:ea typeface="Roboto"/>
              <a:cs typeface="Roboto"/>
              <a:sym typeface="Roboto"/>
            </a:endParaRPr>
          </a:p>
          <a:p>
            <a:pPr indent="-226059" lvl="0" marL="365760" rtl="0" algn="l">
              <a:lnSpc>
                <a:spcPct val="150000"/>
              </a:lnSpc>
              <a:spcBef>
                <a:spcPts val="0"/>
              </a:spcBef>
              <a:spcAft>
                <a:spcPts val="0"/>
              </a:spcAft>
              <a:buSzPts val="1400"/>
              <a:buFont typeface="Roboto"/>
              <a:buChar char="★"/>
            </a:pPr>
            <a:r>
              <a:rPr lang="en">
                <a:latin typeface="Roboto"/>
                <a:ea typeface="Roboto"/>
                <a:cs typeface="Roboto"/>
                <a:sym typeface="Roboto"/>
              </a:rPr>
              <a:t>Stanford graduates </a:t>
            </a:r>
            <a:r>
              <a:rPr b="1" lang="en">
                <a:latin typeface="Roboto"/>
                <a:ea typeface="Roboto"/>
                <a:cs typeface="Roboto"/>
                <a:sym typeface="Roboto"/>
              </a:rPr>
              <a:t>Andrey Shusko</a:t>
            </a:r>
            <a:r>
              <a:rPr lang="en">
                <a:latin typeface="Roboto"/>
                <a:ea typeface="Roboto"/>
                <a:cs typeface="Roboto"/>
                <a:sym typeface="Roboto"/>
              </a:rPr>
              <a:t>, </a:t>
            </a:r>
            <a:r>
              <a:rPr b="1" lang="en">
                <a:latin typeface="Roboto"/>
                <a:ea typeface="Roboto"/>
                <a:cs typeface="Roboto"/>
                <a:sym typeface="Roboto"/>
              </a:rPr>
              <a:t>Paige Brown</a:t>
            </a:r>
            <a:r>
              <a:rPr lang="en">
                <a:latin typeface="Roboto"/>
                <a:ea typeface="Roboto"/>
                <a:cs typeface="Roboto"/>
                <a:sym typeface="Roboto"/>
              </a:rPr>
              <a:t>, and </a:t>
            </a:r>
            <a:r>
              <a:rPr b="1" lang="en">
                <a:latin typeface="Roboto"/>
                <a:ea typeface="Roboto"/>
                <a:cs typeface="Roboto"/>
                <a:sym typeface="Roboto"/>
              </a:rPr>
              <a:t>Kai Marshland</a:t>
            </a:r>
            <a:r>
              <a:rPr lang="en">
                <a:latin typeface="Roboto"/>
                <a:ea typeface="Roboto"/>
                <a:cs typeface="Roboto"/>
                <a:sym typeface="Roboto"/>
              </a:rPr>
              <a:t>, for answering our questions regarding the ballast release mechanism</a:t>
            </a:r>
            <a:endParaRPr>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g104b8e4e0be_0_44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871" name="Google Shape;871;g104b8e4e0be_0_444"/>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872" name="Google Shape;872;g104b8e4e0be_0_444"/>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Questions?</a:t>
            </a:r>
            <a:endParaRPr sz="6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g104b8e4e0be_0_43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878" name="Google Shape;878;g104b8e4e0be_0_438"/>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879" name="Google Shape;879;g104b8e4e0be_0_438"/>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Appendix</a:t>
            </a:r>
            <a:endParaRPr sz="6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g104b27e4cc4_8_12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Quick </a:t>
            </a:r>
            <a:r>
              <a:rPr lang="en"/>
              <a:t>Links</a:t>
            </a:r>
            <a:endParaRPr/>
          </a:p>
        </p:txBody>
      </p:sp>
      <p:sp>
        <p:nvSpPr>
          <p:cNvPr id="885" name="Google Shape;885;g104b27e4cc4_8_12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86" name="Google Shape;886;g104b27e4cc4_8_125"/>
          <p:cNvSpPr/>
          <p:nvPr/>
        </p:nvSpPr>
        <p:spPr>
          <a:xfrm>
            <a:off x="311700" y="1752975"/>
            <a:ext cx="4096200" cy="23769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Main Presentation</a:t>
            </a:r>
            <a:endParaRPr sz="1800">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ction="ppaction://hlinksldjump" r:id="rId3"/>
              </a:rPr>
              <a:t>Title</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Project Overview</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Design Solution</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Critical Project Elements</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Design Requirements</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Project Risks</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Verification and Validation</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Project Planning</a:t>
            </a:r>
            <a:endParaRPr>
              <a:latin typeface="Roboto"/>
              <a:ea typeface="Roboto"/>
              <a:cs typeface="Roboto"/>
              <a:sym typeface="Roboto"/>
            </a:endParaRPr>
          </a:p>
        </p:txBody>
      </p:sp>
      <p:sp>
        <p:nvSpPr>
          <p:cNvPr id="887" name="Google Shape;887;g104b27e4cc4_8_125"/>
          <p:cNvSpPr/>
          <p:nvPr/>
        </p:nvSpPr>
        <p:spPr>
          <a:xfrm>
            <a:off x="4685375" y="1752975"/>
            <a:ext cx="4096200" cy="23769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Appendix</a:t>
            </a:r>
            <a:endParaRPr sz="1800">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Verification/Validation and Testing</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Mechanical</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Structural</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Software</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Controls</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Modeling</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Thermal</a:t>
            </a:r>
            <a:endParaRPr>
              <a:latin typeface="Roboto"/>
              <a:ea typeface="Roboto"/>
              <a:cs typeface="Roboto"/>
              <a:sym typeface="Roboto"/>
            </a:endParaRPr>
          </a:p>
          <a:p>
            <a:pPr indent="-317500" lvl="0" marL="457200" rtl="0" algn="l">
              <a:spcBef>
                <a:spcPts val="0"/>
              </a:spcBef>
              <a:spcAft>
                <a:spcPts val="0"/>
              </a:spcAft>
              <a:buSzPts val="1400"/>
              <a:buFont typeface="Roboto"/>
              <a:buAutoNum type="arabicPeriod"/>
            </a:pPr>
            <a:r>
              <a:rPr lang="en" u="sng">
                <a:solidFill>
                  <a:schemeClr val="hlink"/>
                </a:solidFill>
                <a:latin typeface="Roboto"/>
                <a:ea typeface="Roboto"/>
                <a:cs typeface="Roboto"/>
                <a:sym typeface="Roboto"/>
                <a:hlinkClick/>
              </a:rPr>
              <a:t>Mass and Cost Budget</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101e404d830_1_1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Primary Objectives </a:t>
            </a:r>
            <a:endParaRPr/>
          </a:p>
        </p:txBody>
      </p:sp>
      <p:sp>
        <p:nvSpPr>
          <p:cNvPr id="107" name="Google Shape;107;g101e404d830_1_1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08" name="Google Shape;108;g101e404d830_1_10"/>
          <p:cNvGraphicFramePr/>
          <p:nvPr/>
        </p:nvGraphicFramePr>
        <p:xfrm>
          <a:off x="437263" y="1389450"/>
          <a:ext cx="3000000" cy="3000000"/>
        </p:xfrm>
        <a:graphic>
          <a:graphicData uri="http://schemas.openxmlformats.org/drawingml/2006/table">
            <a:tbl>
              <a:tblPr>
                <a:noFill/>
                <a:tableStyleId>{A438B528-1DEC-47DF-BE2D-49EDB172F886}</a:tableStyleId>
              </a:tblPr>
              <a:tblGrid>
                <a:gridCol w="382850"/>
                <a:gridCol w="7886625"/>
              </a:tblGrid>
              <a:tr h="463450">
                <a:tc>
                  <a:txBody>
                    <a:bodyPr/>
                    <a:lstStyle/>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sz="1500">
                          <a:solidFill>
                            <a:schemeClr val="lt1"/>
                          </a:solidFill>
                        </a:rPr>
                        <a:t>Objective</a:t>
                      </a:r>
                      <a:endParaRPr b="1" sz="1500">
                        <a:solidFill>
                          <a:schemeClr val="lt1"/>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638750">
                <a:tc>
                  <a:txBody>
                    <a:bodyPr/>
                    <a:lstStyle/>
                    <a:p>
                      <a:pPr indent="0" lvl="0" marL="0" rtl="0" algn="l">
                        <a:spcBef>
                          <a:spcPts val="0"/>
                        </a:spcBef>
                        <a:spcAft>
                          <a:spcPts val="0"/>
                        </a:spcAft>
                        <a:buNone/>
                      </a:pPr>
                      <a:r>
                        <a:rPr b="1" lang="en"/>
                        <a:t>1</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Control the ascent of the balloon up to </a:t>
                      </a:r>
                      <a:r>
                        <a:rPr b="1" lang="en"/>
                        <a:t>5 m/s</a:t>
                      </a:r>
                      <a:r>
                        <a:rPr lang="en"/>
                        <a:t> with a </a:t>
                      </a:r>
                      <a:r>
                        <a:rPr b="1" lang="en"/>
                        <a:t>± 0.5 m/s</a:t>
                      </a:r>
                      <a:r>
                        <a:rPr lang="en"/>
                        <a:t> tolerance by </a:t>
                      </a:r>
                      <a:r>
                        <a:rPr b="1" lang="en"/>
                        <a:t>dropping ballast</a:t>
                      </a:r>
                      <a:r>
                        <a:rPr lang="en"/>
                        <a:t> (biodegradable BB pellets)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33975">
                <a:tc>
                  <a:txBody>
                    <a:bodyPr/>
                    <a:lstStyle/>
                    <a:p>
                      <a:pPr indent="0" lvl="0" marL="0" rtl="0" algn="l">
                        <a:spcBef>
                          <a:spcPts val="0"/>
                        </a:spcBef>
                        <a:spcAft>
                          <a:spcPts val="0"/>
                        </a:spcAft>
                        <a:buNone/>
                      </a:pPr>
                      <a:r>
                        <a:rPr b="1" lang="en"/>
                        <a:t>2</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Control the descent of the balloon up to </a:t>
                      </a:r>
                      <a:r>
                        <a:rPr b="1" lang="en"/>
                        <a:t>5 m/s</a:t>
                      </a:r>
                      <a:r>
                        <a:rPr lang="en"/>
                        <a:t> with a </a:t>
                      </a:r>
                      <a:r>
                        <a:rPr b="1" lang="en"/>
                        <a:t>± 0.5 m/s</a:t>
                      </a:r>
                      <a:r>
                        <a:rPr lang="en"/>
                        <a:t> tolerance by </a:t>
                      </a:r>
                      <a:r>
                        <a:rPr b="1" lang="en"/>
                        <a:t>venting helium</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38750">
                <a:tc>
                  <a:txBody>
                    <a:bodyPr/>
                    <a:lstStyle/>
                    <a:p>
                      <a:pPr indent="0" lvl="0" marL="0" rtl="0" algn="l">
                        <a:spcBef>
                          <a:spcPts val="0"/>
                        </a:spcBef>
                        <a:spcAft>
                          <a:spcPts val="0"/>
                        </a:spcAft>
                        <a:buNone/>
                      </a:pPr>
                      <a:r>
                        <a:rPr b="1" lang="en"/>
                        <a:t>3</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Maintain a vertical </a:t>
                      </a:r>
                      <a:r>
                        <a:rPr b="1" lang="en"/>
                        <a:t>hover</a:t>
                      </a:r>
                      <a:r>
                        <a:rPr lang="en"/>
                        <a:t> with a </a:t>
                      </a:r>
                      <a:r>
                        <a:rPr b="1" lang="en"/>
                        <a:t>± 0.25 m/s</a:t>
                      </a:r>
                      <a:r>
                        <a:rPr lang="en"/>
                        <a:t> tolerance averaged over 5 minutes, for </a:t>
                      </a:r>
                      <a:r>
                        <a:rPr b="1" lang="en"/>
                        <a:t>up to 6 hours</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23575">
                <a:tc>
                  <a:txBody>
                    <a:bodyPr/>
                    <a:lstStyle/>
                    <a:p>
                      <a:pPr indent="0" lvl="0" marL="0" rtl="0" algn="l">
                        <a:spcBef>
                          <a:spcPts val="0"/>
                        </a:spcBef>
                        <a:spcAft>
                          <a:spcPts val="0"/>
                        </a:spcAft>
                        <a:buNone/>
                      </a:pPr>
                      <a:r>
                        <a:rPr b="1" lang="en"/>
                        <a:t>4</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Mechanically i</a:t>
                      </a:r>
                      <a:r>
                        <a:rPr b="1" lang="en"/>
                        <a:t>nterface </a:t>
                      </a:r>
                      <a:r>
                        <a:rPr lang="en"/>
                        <a:t>with the balloon and the Urban Sky payload</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15175">
                <a:tc>
                  <a:txBody>
                    <a:bodyPr/>
                    <a:lstStyle/>
                    <a:p>
                      <a:pPr indent="0" lvl="0" marL="0" rtl="0" algn="l">
                        <a:spcBef>
                          <a:spcPts val="0"/>
                        </a:spcBef>
                        <a:spcAft>
                          <a:spcPts val="0"/>
                        </a:spcAft>
                        <a:buNone/>
                      </a:pPr>
                      <a:r>
                        <a:rPr b="1" lang="en"/>
                        <a:t>5</a:t>
                      </a:r>
                      <a:endParaRPr b="1"/>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
                        <a:t>Communicate</a:t>
                      </a:r>
                      <a:r>
                        <a:rPr lang="en"/>
                        <a:t> between payload and ground station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g102338d8974_1_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Organization Chart</a:t>
            </a:r>
            <a:endParaRPr/>
          </a:p>
        </p:txBody>
      </p:sp>
      <p:sp>
        <p:nvSpPr>
          <p:cNvPr id="893" name="Google Shape;893;g102338d8974_1_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894" name="Google Shape;894;g102338d8974_1_3"/>
          <p:cNvPicPr preferRelativeResize="0"/>
          <p:nvPr/>
        </p:nvPicPr>
        <p:blipFill>
          <a:blip r:embed="rId3">
            <a:alphaModFix/>
          </a:blip>
          <a:stretch>
            <a:fillRect/>
          </a:stretch>
        </p:blipFill>
        <p:spPr>
          <a:xfrm>
            <a:off x="0" y="1487450"/>
            <a:ext cx="9097349" cy="259861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g104b8e4e0be_0_43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900" name="Google Shape;900;g104b8e4e0be_0_432"/>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901" name="Google Shape;901;g104b8e4e0be_0_432"/>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V&amp;V/Testing</a:t>
            </a:r>
            <a:endParaRPr sz="6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g101907d427f_1_4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Links - Requirement V&amp;V</a:t>
            </a:r>
            <a:endParaRPr/>
          </a:p>
        </p:txBody>
      </p:sp>
      <p:sp>
        <p:nvSpPr>
          <p:cNvPr id="907" name="Google Shape;907;g101907d427f_1_4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08" name="Google Shape;908;g101907d427f_1_46"/>
          <p:cNvSpPr/>
          <p:nvPr/>
        </p:nvSpPr>
        <p:spPr>
          <a:xfrm>
            <a:off x="341300" y="998550"/>
            <a:ext cx="4096200" cy="40938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Roboto"/>
                <a:ea typeface="Roboto"/>
                <a:cs typeface="Roboto"/>
                <a:sym typeface="Roboto"/>
              </a:rPr>
              <a:t>Function Requirement 1</a:t>
            </a:r>
            <a:r>
              <a:rPr b="1" lang="en">
                <a:latin typeface="Roboto"/>
                <a:ea typeface="Roboto"/>
                <a:cs typeface="Roboto"/>
                <a:sym typeface="Roboto"/>
              </a:rPr>
              <a: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1.1: demonstration/test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a:t>
            </a:r>
            <a:r>
              <a:rPr lang="en">
                <a:latin typeface="Roboto"/>
                <a:ea typeface="Roboto"/>
                <a:cs typeface="Roboto"/>
                <a:sym typeface="Roboto"/>
              </a:rPr>
              <a:t>DR 1.2: demonstration/test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1.3: demonstration/test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1.4: demonstration/test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u="sng">
                <a:latin typeface="Roboto"/>
                <a:ea typeface="Roboto"/>
                <a:cs typeface="Roboto"/>
                <a:sym typeface="Roboto"/>
              </a:rPr>
              <a:t>Function Requirement 2</a:t>
            </a:r>
            <a:r>
              <a:rPr b="1" lang="en">
                <a:latin typeface="Roboto"/>
                <a:ea typeface="Roboto"/>
                <a:cs typeface="Roboto"/>
                <a:sym typeface="Roboto"/>
              </a:rPr>
              <a: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2.1: demonstration/test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u="sng">
                <a:latin typeface="Roboto"/>
                <a:ea typeface="Roboto"/>
                <a:cs typeface="Roboto"/>
                <a:sym typeface="Roboto"/>
              </a:rPr>
              <a:t>F</a:t>
            </a:r>
            <a:r>
              <a:rPr b="1" lang="en" u="sng">
                <a:latin typeface="Roboto"/>
                <a:ea typeface="Roboto"/>
                <a:cs typeface="Roboto"/>
                <a:sym typeface="Roboto"/>
              </a:rPr>
              <a:t>Function Requirement 3</a:t>
            </a:r>
            <a:r>
              <a:rPr b="1" lang="en">
                <a:latin typeface="Roboto"/>
                <a:ea typeface="Roboto"/>
                <a:cs typeface="Roboto"/>
                <a:sym typeface="Roboto"/>
              </a:rPr>
              <a:t>:</a:t>
            </a:r>
            <a:endParaRPr b="1" u="sng">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3.1: test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3.2: test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3.3: test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3.4: test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u="sng">
                <a:latin typeface="Roboto"/>
                <a:ea typeface="Roboto"/>
                <a:cs typeface="Roboto"/>
                <a:sym typeface="Roboto"/>
              </a:rPr>
              <a:t>F</a:t>
            </a:r>
            <a:r>
              <a:rPr b="1" lang="en" u="sng">
                <a:latin typeface="Roboto"/>
                <a:ea typeface="Roboto"/>
                <a:cs typeface="Roboto"/>
                <a:sym typeface="Roboto"/>
              </a:rPr>
              <a:t>Function Requirement 4</a:t>
            </a:r>
            <a:r>
              <a:rPr b="1" lang="en">
                <a:latin typeface="Roboto"/>
                <a:ea typeface="Roboto"/>
                <a:cs typeface="Roboto"/>
                <a:sym typeface="Roboto"/>
              </a:rPr>
              <a:t>:</a:t>
            </a:r>
            <a:endParaRPr b="1" u="sng">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4.1: demonstration</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4.2: inspection</a:t>
            </a:r>
            <a:endParaRPr>
              <a:latin typeface="Roboto"/>
              <a:ea typeface="Roboto"/>
              <a:cs typeface="Roboto"/>
              <a:sym typeface="Roboto"/>
            </a:endParaRPr>
          </a:p>
        </p:txBody>
      </p:sp>
      <p:sp>
        <p:nvSpPr>
          <p:cNvPr id="909" name="Google Shape;909;g101907d427f_1_46"/>
          <p:cNvSpPr/>
          <p:nvPr/>
        </p:nvSpPr>
        <p:spPr>
          <a:xfrm>
            <a:off x="4706500" y="998550"/>
            <a:ext cx="4096200" cy="40938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Roboto"/>
                <a:ea typeface="Roboto"/>
                <a:cs typeface="Roboto"/>
                <a:sym typeface="Roboto"/>
              </a:rPr>
              <a:t>Function Requirement 5</a:t>
            </a:r>
            <a:r>
              <a:rPr b="1" lang="en">
                <a:latin typeface="Roboto"/>
                <a:ea typeface="Roboto"/>
                <a:cs typeface="Roboto"/>
                <a:sym typeface="Roboto"/>
              </a:rPr>
              <a:t>:</a:t>
            </a:r>
            <a:endParaRPr b="1" u="sng">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5.1: analysis</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5.1.1: analysis</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5.1.2: analysis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u="sng">
                <a:latin typeface="Roboto"/>
                <a:ea typeface="Roboto"/>
                <a:cs typeface="Roboto"/>
                <a:sym typeface="Roboto"/>
              </a:rPr>
              <a:t>Function Requirement 6</a:t>
            </a:r>
            <a:r>
              <a:rPr b="1" lang="en">
                <a:latin typeface="Roboto"/>
                <a:ea typeface="Roboto"/>
                <a:cs typeface="Roboto"/>
                <a:sym typeface="Roboto"/>
              </a:rPr>
              <a:t>:</a:t>
            </a:r>
            <a:endParaRPr b="1" u="sng">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a:t>
            </a:r>
            <a:r>
              <a:rPr lang="en">
                <a:latin typeface="Roboto"/>
                <a:ea typeface="Roboto"/>
                <a:cs typeface="Roboto"/>
                <a:sym typeface="Roboto"/>
              </a:rPr>
              <a:t>DR 6.1: analysis</a:t>
            </a:r>
            <a:endParaRPr>
              <a:latin typeface="Roboto"/>
              <a:ea typeface="Roboto"/>
              <a:cs typeface="Roboto"/>
              <a:sym typeface="Roboto"/>
            </a:endParaRPr>
          </a:p>
          <a:p>
            <a:pPr indent="457200" lvl="0" marL="457200" rtl="0" algn="l">
              <a:spcBef>
                <a:spcPts val="0"/>
              </a:spcBef>
              <a:spcAft>
                <a:spcPts val="0"/>
              </a:spcAft>
              <a:buNone/>
            </a:pPr>
            <a:r>
              <a:rPr lang="en">
                <a:latin typeface="Roboto"/>
                <a:ea typeface="Roboto"/>
                <a:cs typeface="Roboto"/>
                <a:sym typeface="Roboto"/>
              </a:rPr>
              <a:t>DR 6.1.1-6.1.4: analysis</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6.2: analysis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u="sng">
                <a:latin typeface="Roboto"/>
                <a:ea typeface="Roboto"/>
                <a:cs typeface="Roboto"/>
                <a:sym typeface="Roboto"/>
              </a:rPr>
              <a:t>Function Requirement 7</a:t>
            </a:r>
            <a:r>
              <a:rPr b="1" lang="en">
                <a:latin typeface="Roboto"/>
                <a:ea typeface="Roboto"/>
                <a:cs typeface="Roboto"/>
                <a:sym typeface="Roboto"/>
              </a:rPr>
              <a:t>:</a:t>
            </a:r>
            <a:endParaRPr b="1" u="sng">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7.1: demonstration</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7.2: demonstration</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7.3: test</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b="1" lang="en" u="sng">
                <a:latin typeface="Roboto"/>
                <a:ea typeface="Roboto"/>
                <a:cs typeface="Roboto"/>
                <a:sym typeface="Roboto"/>
              </a:rPr>
              <a:t>Function Requirement 8</a:t>
            </a:r>
            <a:r>
              <a:rPr b="1" lang="en">
                <a:latin typeface="Roboto"/>
                <a:ea typeface="Roboto"/>
                <a:cs typeface="Roboto"/>
                <a:sym typeface="Roboto"/>
              </a:rPr>
              <a:t>:</a:t>
            </a:r>
            <a:endParaRPr b="1" u="sng">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8.1: demonstration</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DR 8.2: test</a:t>
            </a:r>
            <a:endParaRPr>
              <a:latin typeface="Roboto"/>
              <a:ea typeface="Roboto"/>
              <a:cs typeface="Roboto"/>
              <a:sym typeface="Robo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104b27e4cc4_13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Results: Cold-Chamber Test</a:t>
            </a:r>
            <a:endParaRPr/>
          </a:p>
        </p:txBody>
      </p:sp>
      <p:sp>
        <p:nvSpPr>
          <p:cNvPr id="915" name="Google Shape;915;g104b27e4cc4_13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916" name="Google Shape;916;g104b27e4cc4_13_0"/>
          <p:cNvPicPr preferRelativeResize="0"/>
          <p:nvPr/>
        </p:nvPicPr>
        <p:blipFill>
          <a:blip r:embed="rId3">
            <a:alphaModFix/>
          </a:blip>
          <a:stretch>
            <a:fillRect/>
          </a:stretch>
        </p:blipFill>
        <p:spPr>
          <a:xfrm>
            <a:off x="120450" y="1035513"/>
            <a:ext cx="6857723" cy="3857475"/>
          </a:xfrm>
          <a:prstGeom prst="rect">
            <a:avLst/>
          </a:prstGeom>
          <a:noFill/>
          <a:ln>
            <a:noFill/>
          </a:ln>
        </p:spPr>
      </p:pic>
      <p:sp>
        <p:nvSpPr>
          <p:cNvPr id="917" name="Google Shape;917;g104b27e4cc4_13_0"/>
          <p:cNvSpPr/>
          <p:nvPr/>
        </p:nvSpPr>
        <p:spPr>
          <a:xfrm>
            <a:off x="7083175" y="1035525"/>
            <a:ext cx="1968600" cy="3131400"/>
          </a:xfrm>
          <a:prstGeom prst="roundRect">
            <a:avLst>
              <a:gd fmla="val 5683"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oboto"/>
                <a:ea typeface="Roboto"/>
                <a:cs typeface="Roboto"/>
                <a:sym typeface="Roboto"/>
              </a:rPr>
              <a:t>Test Limitations and Assumptions</a:t>
            </a:r>
            <a:endParaRPr sz="12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Relatively small test chamber</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recirculating air effects on fan to be negligible</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direct flow speed or volumetric flow rate measurement</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fan speed ratios and volumetric flow rate ratios to be identical</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internal pressure measurement</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constant standard atmospheric internal pressure</a:t>
            </a:r>
            <a:endParaRPr sz="800">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g104b27e4cc4_13_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Results: Vacuum-Chamber Test</a:t>
            </a:r>
            <a:endParaRPr/>
          </a:p>
        </p:txBody>
      </p:sp>
      <p:sp>
        <p:nvSpPr>
          <p:cNvPr id="923" name="Google Shape;923;g104b27e4cc4_13_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924" name="Google Shape;924;g104b27e4cc4_13_6"/>
          <p:cNvPicPr preferRelativeResize="0"/>
          <p:nvPr/>
        </p:nvPicPr>
        <p:blipFill rotWithShape="1">
          <a:blip r:embed="rId3">
            <a:alphaModFix/>
          </a:blip>
          <a:srcRect b="0" l="0" r="0" t="0"/>
          <a:stretch/>
        </p:blipFill>
        <p:spPr>
          <a:xfrm>
            <a:off x="120450" y="1035513"/>
            <a:ext cx="6857723" cy="3857475"/>
          </a:xfrm>
          <a:prstGeom prst="rect">
            <a:avLst/>
          </a:prstGeom>
          <a:noFill/>
          <a:ln>
            <a:noFill/>
          </a:ln>
        </p:spPr>
      </p:pic>
      <p:sp>
        <p:nvSpPr>
          <p:cNvPr id="925" name="Google Shape;925;g104b27e4cc4_13_6"/>
          <p:cNvSpPr/>
          <p:nvPr/>
        </p:nvSpPr>
        <p:spPr>
          <a:xfrm>
            <a:off x="7083175" y="1035525"/>
            <a:ext cx="1968600" cy="3131400"/>
          </a:xfrm>
          <a:prstGeom prst="roundRect">
            <a:avLst>
              <a:gd fmla="val 5683"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oboto"/>
                <a:ea typeface="Roboto"/>
                <a:cs typeface="Roboto"/>
                <a:sym typeface="Roboto"/>
              </a:rPr>
              <a:t>Test Limitations and Assumptions</a:t>
            </a:r>
            <a:endParaRPr sz="12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Relatively small test chamber</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recirculating air effects on fan to be negligible</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direct flow speed or volumetric flow rate measurement</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fan speed ratios and volumetric flow rate ratios to be identical</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internal temperature measurement</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constant standard atmospheric internal temperature</a:t>
            </a:r>
            <a:endParaRPr sz="800">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g104b8e4e0be_0_14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Results: Thermo-Vac Test (</a:t>
            </a:r>
            <a:r>
              <a:rPr lang="en"/>
              <a:t>1/2</a:t>
            </a:r>
            <a:r>
              <a:rPr lang="en"/>
              <a:t>)</a:t>
            </a:r>
            <a:endParaRPr/>
          </a:p>
        </p:txBody>
      </p:sp>
      <p:sp>
        <p:nvSpPr>
          <p:cNvPr id="931" name="Google Shape;931;g104b8e4e0be_0_14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932" name="Google Shape;932;g104b8e4e0be_0_149"/>
          <p:cNvPicPr preferRelativeResize="0"/>
          <p:nvPr/>
        </p:nvPicPr>
        <p:blipFill rotWithShape="1">
          <a:blip r:embed="rId3">
            <a:alphaModFix/>
          </a:blip>
          <a:srcRect b="0" l="0" r="0" t="0"/>
          <a:stretch/>
        </p:blipFill>
        <p:spPr>
          <a:xfrm>
            <a:off x="120450" y="1035513"/>
            <a:ext cx="6857723" cy="3857475"/>
          </a:xfrm>
          <a:prstGeom prst="rect">
            <a:avLst/>
          </a:prstGeom>
          <a:noFill/>
          <a:ln>
            <a:noFill/>
          </a:ln>
        </p:spPr>
      </p:pic>
      <p:sp>
        <p:nvSpPr>
          <p:cNvPr id="933" name="Google Shape;933;g104b8e4e0be_0_149"/>
          <p:cNvSpPr/>
          <p:nvPr/>
        </p:nvSpPr>
        <p:spPr>
          <a:xfrm>
            <a:off x="7083175" y="1035525"/>
            <a:ext cx="1968600" cy="3213600"/>
          </a:xfrm>
          <a:prstGeom prst="roundRect">
            <a:avLst>
              <a:gd fmla="val 5683"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oboto"/>
                <a:ea typeface="Roboto"/>
                <a:cs typeface="Roboto"/>
                <a:sym typeface="Roboto"/>
              </a:rPr>
              <a:t>Test Limitations and Assumptions</a:t>
            </a:r>
            <a:endParaRPr sz="12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Relatively small test chamber</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recirculating air effects on fan to be negligible</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direct flow speed or volumetric flow rate measurement</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fan speed ratios and volumetric flow rate ratios to be identical</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combined thermo-vac test data</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temp-based and pressure-based fan efficiencies to be compatible</a:t>
            </a:r>
            <a:endParaRPr sz="800">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g104b8e4e0be_0_17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Preliminary Results: Thermo-Vac Test (2/2)</a:t>
            </a:r>
            <a:endParaRPr/>
          </a:p>
        </p:txBody>
      </p:sp>
      <p:sp>
        <p:nvSpPr>
          <p:cNvPr id="939" name="Google Shape;939;g104b8e4e0be_0_17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940" name="Google Shape;940;g104b8e4e0be_0_172"/>
          <p:cNvPicPr preferRelativeResize="0"/>
          <p:nvPr/>
        </p:nvPicPr>
        <p:blipFill rotWithShape="1">
          <a:blip r:embed="rId3">
            <a:alphaModFix/>
          </a:blip>
          <a:srcRect b="0" l="0" r="0" t="0"/>
          <a:stretch/>
        </p:blipFill>
        <p:spPr>
          <a:xfrm>
            <a:off x="120450" y="1035513"/>
            <a:ext cx="6857723" cy="3857475"/>
          </a:xfrm>
          <a:prstGeom prst="rect">
            <a:avLst/>
          </a:prstGeom>
          <a:noFill/>
          <a:ln>
            <a:noFill/>
          </a:ln>
        </p:spPr>
      </p:pic>
      <p:sp>
        <p:nvSpPr>
          <p:cNvPr id="941" name="Google Shape;941;g104b8e4e0be_0_172"/>
          <p:cNvSpPr/>
          <p:nvPr/>
        </p:nvSpPr>
        <p:spPr>
          <a:xfrm>
            <a:off x="7083175" y="1035525"/>
            <a:ext cx="1968600" cy="3213600"/>
          </a:xfrm>
          <a:prstGeom prst="roundRect">
            <a:avLst>
              <a:gd fmla="val 5683"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latin typeface="Roboto"/>
                <a:ea typeface="Roboto"/>
                <a:cs typeface="Roboto"/>
                <a:sym typeface="Roboto"/>
              </a:rPr>
              <a:t>Test Limitations and Assumptions</a:t>
            </a:r>
            <a:endParaRPr sz="12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Relatively small test chamber</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recirculating air effects on fan to be negligible</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direct flow speed or volumetric flow rate measurement</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fan speed ratios and volumetric flow rate ratios to be identical</a:t>
            </a:r>
            <a:endParaRPr sz="800">
              <a:latin typeface="Roboto"/>
              <a:ea typeface="Roboto"/>
              <a:cs typeface="Roboto"/>
              <a:sym typeface="Roboto"/>
            </a:endParaRPr>
          </a:p>
          <a:p>
            <a:pPr indent="-200660" lvl="0" marL="274320" rtl="0" algn="l">
              <a:lnSpc>
                <a:spcPct val="115000"/>
              </a:lnSpc>
              <a:spcBef>
                <a:spcPts val="0"/>
              </a:spcBef>
              <a:spcAft>
                <a:spcPts val="0"/>
              </a:spcAft>
              <a:buSzPts val="1000"/>
              <a:buFont typeface="Roboto"/>
              <a:buChar char="●"/>
            </a:pPr>
            <a:r>
              <a:rPr lang="en" sz="1000">
                <a:latin typeface="Roboto"/>
                <a:ea typeface="Roboto"/>
                <a:cs typeface="Roboto"/>
                <a:sym typeface="Roboto"/>
              </a:rPr>
              <a:t>No combined thermo-vac test data</a:t>
            </a:r>
            <a:endParaRPr sz="1000">
              <a:latin typeface="Roboto"/>
              <a:ea typeface="Roboto"/>
              <a:cs typeface="Roboto"/>
              <a:sym typeface="Roboto"/>
            </a:endParaRPr>
          </a:p>
          <a:p>
            <a:pPr indent="-187959" lvl="1" marL="502919" rtl="0" algn="l">
              <a:lnSpc>
                <a:spcPct val="115000"/>
              </a:lnSpc>
              <a:spcBef>
                <a:spcPts val="0"/>
              </a:spcBef>
              <a:spcAft>
                <a:spcPts val="0"/>
              </a:spcAft>
              <a:buSzPts val="800"/>
              <a:buFont typeface="Roboto"/>
              <a:buChar char="○"/>
            </a:pPr>
            <a:r>
              <a:rPr lang="en" sz="800">
                <a:latin typeface="Roboto"/>
                <a:ea typeface="Roboto"/>
                <a:cs typeface="Roboto"/>
                <a:sym typeface="Roboto"/>
              </a:rPr>
              <a:t>Assuming temp-based and pressure-based fan efficiencies to be compatible</a:t>
            </a:r>
            <a:endParaRPr sz="800">
              <a:latin typeface="Roboto"/>
              <a:ea typeface="Roboto"/>
              <a:cs typeface="Roboto"/>
              <a:sym typeface="Robo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g101a6eafd3a_0_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Requirement V&amp;V</a:t>
            </a:r>
            <a:endParaRPr/>
          </a:p>
        </p:txBody>
      </p:sp>
      <p:sp>
        <p:nvSpPr>
          <p:cNvPr id="947" name="Google Shape;947;g101a6eafd3a_0_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48" name="Google Shape;948;g101a6eafd3a_0_9"/>
          <p:cNvGraphicFramePr/>
          <p:nvPr/>
        </p:nvGraphicFramePr>
        <p:xfrm>
          <a:off x="311700" y="1087075"/>
          <a:ext cx="3000000" cy="3000000"/>
        </p:xfrm>
        <a:graphic>
          <a:graphicData uri="http://schemas.openxmlformats.org/drawingml/2006/table">
            <a:tbl>
              <a:tblPr>
                <a:noFill/>
                <a:tableStyleId>{A438B528-1DEC-47DF-BE2D-49EDB172F886}</a:tableStyleId>
              </a:tblPr>
              <a:tblGrid>
                <a:gridCol w="2497775"/>
                <a:gridCol w="2055950"/>
                <a:gridCol w="3966875"/>
              </a:tblGrid>
              <a:tr h="396200">
                <a:tc>
                  <a:txBody>
                    <a:bodyPr/>
                    <a:lstStyle/>
                    <a:p>
                      <a:pPr indent="0" lvl="0" marL="0" rtl="0" algn="l">
                        <a:spcBef>
                          <a:spcPts val="0"/>
                        </a:spcBef>
                        <a:spcAft>
                          <a:spcPts val="0"/>
                        </a:spcAft>
                        <a:buNone/>
                      </a:pPr>
                      <a:r>
                        <a:rPr b="1" lang="en">
                          <a:solidFill>
                            <a:srgbClr val="FFFFFF"/>
                          </a:solidFill>
                        </a:rPr>
                        <a:t>Design Requirement</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rgbClr val="FFFFFF"/>
                          </a:solidFill>
                        </a:rPr>
                        <a:t>Verification Method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rgbClr val="FFFFFF"/>
                          </a:solidFill>
                        </a:rPr>
                        <a:t>Verification</a:t>
                      </a:r>
                      <a:r>
                        <a:rPr b="1" lang="en">
                          <a:solidFill>
                            <a:srgbClr val="FFFFFF"/>
                          </a:solidFill>
                        </a:rPr>
                        <a:t> Procedure Name</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96200">
                <a:tc>
                  <a:txBody>
                    <a:bodyPr/>
                    <a:lstStyle/>
                    <a:p>
                      <a:pPr indent="0" lvl="0" marL="0" rtl="0" algn="l">
                        <a:spcBef>
                          <a:spcPts val="0"/>
                        </a:spcBef>
                        <a:spcAft>
                          <a:spcPts val="0"/>
                        </a:spcAft>
                        <a:buNone/>
                      </a:pPr>
                      <a:r>
                        <a:rPr lang="en"/>
                        <a:t>1.1, 1.2, 1.3, 1.4</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Full-Duration Bench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2.1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Communication/Interface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3.1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Vacuum-Chamber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3.2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Cold-Chamber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3.3</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Shaker-Table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3.4</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Rainfall-Drip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4.1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Demonstration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Mechanical Attachment Demonstration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4.2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Inspection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Pass-through Inspection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101a6eafd3a_0_1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Requirement V&amp;V Continued</a:t>
            </a:r>
            <a:endParaRPr/>
          </a:p>
        </p:txBody>
      </p:sp>
      <p:sp>
        <p:nvSpPr>
          <p:cNvPr id="954" name="Google Shape;954;g101a6eafd3a_0_1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55" name="Google Shape;955;g101a6eafd3a_0_15"/>
          <p:cNvGraphicFramePr/>
          <p:nvPr/>
        </p:nvGraphicFramePr>
        <p:xfrm>
          <a:off x="311700" y="1106250"/>
          <a:ext cx="3000000" cy="3000000"/>
        </p:xfrm>
        <a:graphic>
          <a:graphicData uri="http://schemas.openxmlformats.org/drawingml/2006/table">
            <a:tbl>
              <a:tblPr>
                <a:noFill/>
                <a:tableStyleId>{A438B528-1DEC-47DF-BE2D-49EDB172F886}</a:tableStyleId>
              </a:tblPr>
              <a:tblGrid>
                <a:gridCol w="2523150"/>
                <a:gridCol w="2053875"/>
                <a:gridCol w="3943575"/>
              </a:tblGrid>
              <a:tr h="396200">
                <a:tc>
                  <a:txBody>
                    <a:bodyPr/>
                    <a:lstStyle/>
                    <a:p>
                      <a:pPr indent="0" lvl="0" marL="0" rtl="0" algn="l">
                        <a:spcBef>
                          <a:spcPts val="0"/>
                        </a:spcBef>
                        <a:spcAft>
                          <a:spcPts val="0"/>
                        </a:spcAft>
                        <a:buNone/>
                      </a:pPr>
                      <a:r>
                        <a:rPr b="1" lang="en">
                          <a:solidFill>
                            <a:srgbClr val="FFFFFF"/>
                          </a:solidFill>
                        </a:rPr>
                        <a:t>Design Requirement</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rgbClr val="FFFFFF"/>
                          </a:solidFill>
                        </a:rPr>
                        <a:t>Verification Method</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l">
                        <a:spcBef>
                          <a:spcPts val="0"/>
                        </a:spcBef>
                        <a:spcAft>
                          <a:spcPts val="0"/>
                        </a:spcAft>
                        <a:buNone/>
                      </a:pPr>
                      <a:r>
                        <a:rPr b="1" lang="en">
                          <a:solidFill>
                            <a:srgbClr val="FFFFFF"/>
                          </a:solidFill>
                        </a:rPr>
                        <a:t>Verification Procedure Name</a:t>
                      </a:r>
                      <a:endParaRPr b="1">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396200">
                <a:tc>
                  <a:txBody>
                    <a:bodyPr/>
                    <a:lstStyle/>
                    <a:p>
                      <a:pPr indent="0" lvl="0" marL="0" rtl="0" algn="l">
                        <a:spcBef>
                          <a:spcPts val="0"/>
                        </a:spcBef>
                        <a:spcAft>
                          <a:spcPts val="0"/>
                        </a:spcAft>
                        <a:buNone/>
                      </a:pPr>
                      <a:r>
                        <a:rPr lang="en"/>
                        <a:t>5.1, 5.1.1, 5.1.2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Analysis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Inertia Analysis, Yielding Strength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6.1, 6.1.1, 6.1.2, 6.1.3, 6.1.4</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Analysis</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Independent System Operation Demonstration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7.3</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Demonstration</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Yielding Strength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8.1</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Cold-Chamber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t>8.2</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Impact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g10164acfb38_0_38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Major Test Timeline</a:t>
            </a:r>
            <a:endParaRPr/>
          </a:p>
        </p:txBody>
      </p:sp>
      <p:sp>
        <p:nvSpPr>
          <p:cNvPr id="961" name="Google Shape;961;g10164acfb38_0_38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62" name="Google Shape;962;g10164acfb38_0_380"/>
          <p:cNvGraphicFramePr/>
          <p:nvPr/>
        </p:nvGraphicFramePr>
        <p:xfrm>
          <a:off x="67125" y="1342585"/>
          <a:ext cx="3000000" cy="3000000"/>
        </p:xfrm>
        <a:graphic>
          <a:graphicData uri="http://schemas.openxmlformats.org/drawingml/2006/table">
            <a:tbl>
              <a:tblPr>
                <a:noFill/>
                <a:tableStyleId>{A438B528-1DEC-47DF-BE2D-49EDB172F886}</a:tableStyleId>
              </a:tblPr>
              <a:tblGrid>
                <a:gridCol w="1694525"/>
                <a:gridCol w="1828800"/>
                <a:gridCol w="1828800"/>
                <a:gridCol w="1828800"/>
                <a:gridCol w="1828800"/>
              </a:tblGrid>
              <a:tr h="393200">
                <a:tc>
                  <a:txBody>
                    <a:bodyPr/>
                    <a:lstStyle/>
                    <a:p>
                      <a:pPr indent="0" lvl="0" marL="0" rtl="0" algn="ctr">
                        <a:spcBef>
                          <a:spcPts val="0"/>
                        </a:spcBef>
                        <a:spcAft>
                          <a:spcPts val="0"/>
                        </a:spcAft>
                        <a:buNone/>
                      </a:pPr>
                      <a:r>
                        <a:rPr b="1" lang="en" sz="1500">
                          <a:solidFill>
                            <a:srgbClr val="FFFFFF"/>
                          </a:solidFill>
                        </a:rPr>
                        <a:t>December</a:t>
                      </a:r>
                      <a:endParaRPr b="1" sz="15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500">
                          <a:solidFill>
                            <a:srgbClr val="FFFFFF"/>
                          </a:solidFill>
                        </a:rPr>
                        <a:t>January</a:t>
                      </a:r>
                      <a:endParaRPr b="1" sz="15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500">
                          <a:solidFill>
                            <a:srgbClr val="FFFFFF"/>
                          </a:solidFill>
                        </a:rPr>
                        <a:t>February</a:t>
                      </a:r>
                      <a:endParaRPr b="1" sz="15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500">
                          <a:solidFill>
                            <a:srgbClr val="FFFFFF"/>
                          </a:solidFill>
                        </a:rPr>
                        <a:t>March </a:t>
                      </a:r>
                      <a:endParaRPr b="1" sz="15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500">
                          <a:solidFill>
                            <a:srgbClr val="FFFFFF"/>
                          </a:solidFill>
                        </a:rPr>
                        <a:t>April</a:t>
                      </a:r>
                      <a:endParaRPr b="1" sz="1500">
                        <a:solidFill>
                          <a:srgbClr val="FFFFFF"/>
                        </a:solidFill>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dk1"/>
                    </a:solidFill>
                  </a:tcPr>
                </a:tc>
              </a:tr>
              <a:tr h="2835675">
                <a:tc>
                  <a:txBody>
                    <a:bodyPr/>
                    <a:lstStyle/>
                    <a:p>
                      <a:pPr indent="0" lvl="0" marL="0" rtl="0" algn="l">
                        <a:spcBef>
                          <a:spcPts val="0"/>
                        </a:spcBef>
                        <a:spcAft>
                          <a:spcPts val="0"/>
                        </a:spcAft>
                        <a:buNone/>
                      </a:pPr>
                      <a:r>
                        <a:rPr lang="en"/>
                        <a:t>Cold-Chamber Test (descent)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Vacuum</a:t>
                      </a:r>
                      <a:r>
                        <a:rPr lang="en"/>
                        <a:t>-Chamber Test (descent)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Incoming Flow Test</a:t>
                      </a:r>
                      <a:endParaRPr/>
                    </a:p>
                    <a:p>
                      <a:pPr indent="0" lvl="0" marL="0" rtl="0" algn="l">
                        <a:spcBef>
                          <a:spcPts val="0"/>
                        </a:spcBef>
                        <a:spcAft>
                          <a:spcPts val="0"/>
                        </a:spcAft>
                        <a:buNone/>
                      </a:pPr>
                      <a:r>
                        <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a:t>Jamming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Cold-Chamber Test (ascent)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Vacuum</a:t>
                      </a:r>
                      <a:r>
                        <a:rPr lang="en"/>
                        <a:t>-Chamber Test (ascent)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Yielding-Strength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Communication/Interface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Battery Endurance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Insulation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Rainfall-Drip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
                        <a:t>Full-Duration Bench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Drop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Impact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Spin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Shaker Table Test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Loss of Lift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t>Flight Test</a:t>
                      </a: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grpSp>
        <p:nvGrpSpPr>
          <p:cNvPr id="113" name="Google Shape;113;g10164acfb38_0_52"/>
          <p:cNvGrpSpPr/>
          <p:nvPr/>
        </p:nvGrpSpPr>
        <p:grpSpPr>
          <a:xfrm rot="807924">
            <a:off x="1050918" y="2482998"/>
            <a:ext cx="509978" cy="662981"/>
            <a:chOff x="2550775" y="1259900"/>
            <a:chExt cx="1285200" cy="1968175"/>
          </a:xfrm>
        </p:grpSpPr>
        <p:sp>
          <p:nvSpPr>
            <p:cNvPr id="114" name="Google Shape;114;g10164acfb38_0_52"/>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g10164acfb38_0_52"/>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sp>
        <p:nvSpPr>
          <p:cNvPr id="116" name="Google Shape;116;g10164acfb38_0_52"/>
          <p:cNvSpPr/>
          <p:nvPr/>
        </p:nvSpPr>
        <p:spPr>
          <a:xfrm>
            <a:off x="1190875" y="1109375"/>
            <a:ext cx="650425" cy="1323351"/>
          </a:xfrm>
          <a:custGeom>
            <a:rect b="b" l="l" r="r" t="t"/>
            <a:pathLst>
              <a:path extrusionOk="0" h="21657" w="23186">
                <a:moveTo>
                  <a:pt x="4056" y="21657"/>
                </a:moveTo>
                <a:cubicBezTo>
                  <a:pt x="2310" y="15839"/>
                  <a:pt x="-2266" y="8353"/>
                  <a:pt x="1529" y="3609"/>
                </a:cubicBezTo>
                <a:cubicBezTo>
                  <a:pt x="6101" y="-2106"/>
                  <a:pt x="16640" y="3273"/>
                  <a:pt x="23186" y="0"/>
                </a:cubicBezTo>
              </a:path>
            </a:pathLst>
          </a:custGeom>
          <a:noFill/>
          <a:ln cap="flat" cmpd="sng" w="19050">
            <a:solidFill>
              <a:srgbClr val="FF0000"/>
            </a:solidFill>
            <a:prstDash val="dot"/>
            <a:round/>
            <a:headEnd len="med" w="med" type="none"/>
            <a:tailEnd len="med" w="med" type="stealth"/>
          </a:ln>
        </p:spPr>
      </p:sp>
      <p:sp>
        <p:nvSpPr>
          <p:cNvPr id="117" name="Google Shape;117;g10164acfb38_0_52"/>
          <p:cNvSpPr txBox="1"/>
          <p:nvPr/>
        </p:nvSpPr>
        <p:spPr>
          <a:xfrm>
            <a:off x="1364126" y="776100"/>
            <a:ext cx="65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Calibri"/>
                <a:ea typeface="Calibri"/>
                <a:cs typeface="Calibri"/>
                <a:sym typeface="Calibri"/>
              </a:rPr>
              <a:t>Satellite</a:t>
            </a:r>
            <a:endParaRPr b="1" sz="900">
              <a:solidFill>
                <a:schemeClr val="lt1"/>
              </a:solidFill>
              <a:latin typeface="Calibri"/>
              <a:ea typeface="Calibri"/>
              <a:cs typeface="Calibri"/>
              <a:sym typeface="Calibri"/>
            </a:endParaRPr>
          </a:p>
        </p:txBody>
      </p:sp>
      <p:sp>
        <p:nvSpPr>
          <p:cNvPr id="118" name="Google Shape;118;g10164acfb38_0_52"/>
          <p:cNvSpPr/>
          <p:nvPr/>
        </p:nvSpPr>
        <p:spPr>
          <a:xfrm>
            <a:off x="1862125" y="711750"/>
            <a:ext cx="461100" cy="4800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g10164acfb38_0_52"/>
          <p:cNvGrpSpPr/>
          <p:nvPr/>
        </p:nvGrpSpPr>
        <p:grpSpPr>
          <a:xfrm>
            <a:off x="1883637" y="730650"/>
            <a:ext cx="461100" cy="461100"/>
            <a:chOff x="1978287" y="707100"/>
            <a:chExt cx="461100" cy="461100"/>
          </a:xfrm>
        </p:grpSpPr>
        <p:sp>
          <p:nvSpPr>
            <p:cNvPr id="120" name="Google Shape;120;g10164acfb38_0_52"/>
            <p:cNvSpPr/>
            <p:nvPr/>
          </p:nvSpPr>
          <p:spPr>
            <a:xfrm rot="-2700000">
              <a:off x="2071164" y="749276"/>
              <a:ext cx="275347" cy="376746"/>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10164acfb38_0_52"/>
            <p:cNvSpPr/>
            <p:nvPr/>
          </p:nvSpPr>
          <p:spPr>
            <a:xfrm rot="-7911450">
              <a:off x="2055202" y="919644"/>
              <a:ext cx="108350" cy="248813"/>
            </a:xfrm>
            <a:prstGeom prst="triangle">
              <a:avLst>
                <a:gd fmla="val 15849"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g10164acfb38_0_52"/>
          <p:cNvSpPr/>
          <p:nvPr/>
        </p:nvSpPr>
        <p:spPr>
          <a:xfrm rot="-264634">
            <a:off x="2099408" y="1316164"/>
            <a:ext cx="231391" cy="2789991"/>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19050">
            <a:solidFill>
              <a:srgbClr val="FF0000"/>
            </a:solidFill>
            <a:prstDash val="dot"/>
            <a:round/>
            <a:headEnd len="med" w="med" type="none"/>
            <a:tailEnd len="med" w="med" type="stealth"/>
          </a:ln>
        </p:spPr>
      </p:sp>
      <p:sp>
        <p:nvSpPr>
          <p:cNvPr id="123" name="Google Shape;123;g10164acfb38_0_52"/>
          <p:cNvSpPr txBox="1"/>
          <p:nvPr/>
        </p:nvSpPr>
        <p:spPr>
          <a:xfrm>
            <a:off x="506638" y="4766425"/>
            <a:ext cx="65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latin typeface="Roboto"/>
                <a:ea typeface="Roboto"/>
                <a:cs typeface="Roboto"/>
                <a:sym typeface="Roboto"/>
              </a:rPr>
              <a:t>Ground Software</a:t>
            </a:r>
            <a:endParaRPr b="1" sz="800">
              <a:solidFill>
                <a:schemeClr val="lt1"/>
              </a:solidFill>
              <a:latin typeface="Roboto"/>
              <a:ea typeface="Roboto"/>
              <a:cs typeface="Roboto"/>
              <a:sym typeface="Roboto"/>
            </a:endParaRPr>
          </a:p>
        </p:txBody>
      </p:sp>
      <p:pic>
        <p:nvPicPr>
          <p:cNvPr id="124" name="Google Shape;124;g10164acfb38_0_52"/>
          <p:cNvPicPr preferRelativeResize="0"/>
          <p:nvPr/>
        </p:nvPicPr>
        <p:blipFill>
          <a:blip r:embed="rId5">
            <a:alphaModFix/>
          </a:blip>
          <a:stretch>
            <a:fillRect/>
          </a:stretch>
        </p:blipFill>
        <p:spPr>
          <a:xfrm>
            <a:off x="638062" y="4454302"/>
            <a:ext cx="387574" cy="387574"/>
          </a:xfrm>
          <a:prstGeom prst="rect">
            <a:avLst/>
          </a:prstGeom>
          <a:noFill/>
          <a:ln>
            <a:noFill/>
          </a:ln>
        </p:spPr>
      </p:pic>
      <p:sp>
        <p:nvSpPr>
          <p:cNvPr id="125" name="Google Shape;125;g10164acfb38_0_52"/>
          <p:cNvSpPr/>
          <p:nvPr/>
        </p:nvSpPr>
        <p:spPr>
          <a:xfrm rot="-145397">
            <a:off x="1962286" y="1257166"/>
            <a:ext cx="205242" cy="2846180"/>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19050">
            <a:solidFill>
              <a:schemeClr val="dk1"/>
            </a:solidFill>
            <a:prstDash val="dot"/>
            <a:round/>
            <a:headEnd len="med" w="med" type="none"/>
            <a:tailEnd len="med" w="med" type="stealth"/>
          </a:ln>
        </p:spPr>
      </p:sp>
      <p:sp>
        <p:nvSpPr>
          <p:cNvPr id="126" name="Google Shape;126;g10164acfb38_0_52"/>
          <p:cNvSpPr/>
          <p:nvPr/>
        </p:nvSpPr>
        <p:spPr>
          <a:xfrm>
            <a:off x="1364125" y="1191751"/>
            <a:ext cx="548691" cy="1274498"/>
          </a:xfrm>
          <a:custGeom>
            <a:rect b="b" l="l" r="r" t="t"/>
            <a:pathLst>
              <a:path extrusionOk="0" h="11085" w="16965">
                <a:moveTo>
                  <a:pt x="16965" y="257"/>
                </a:moveTo>
                <a:cubicBezTo>
                  <a:pt x="12846" y="257"/>
                  <a:pt x="7988" y="-770"/>
                  <a:pt x="4693" y="1701"/>
                </a:cubicBezTo>
                <a:cubicBezTo>
                  <a:pt x="1895" y="3799"/>
                  <a:pt x="1566" y="7958"/>
                  <a:pt x="0" y="11085"/>
                </a:cubicBezTo>
              </a:path>
            </a:pathLst>
          </a:custGeom>
          <a:noFill/>
          <a:ln cap="flat" cmpd="sng" w="19050">
            <a:solidFill>
              <a:schemeClr val="dk1"/>
            </a:solidFill>
            <a:prstDash val="dot"/>
            <a:round/>
            <a:headEnd len="med" w="med" type="none"/>
            <a:tailEnd len="med" w="med" type="stealth"/>
          </a:ln>
        </p:spPr>
      </p:sp>
      <p:cxnSp>
        <p:nvCxnSpPr>
          <p:cNvPr id="127" name="Google Shape;127;g10164acfb38_0_52"/>
          <p:cNvCxnSpPr/>
          <p:nvPr/>
        </p:nvCxnSpPr>
        <p:spPr>
          <a:xfrm flipH="1">
            <a:off x="2881100" y="368700"/>
            <a:ext cx="27600" cy="4712100"/>
          </a:xfrm>
          <a:prstGeom prst="straightConnector1">
            <a:avLst/>
          </a:prstGeom>
          <a:noFill/>
          <a:ln cap="flat" cmpd="sng" w="38100">
            <a:solidFill>
              <a:schemeClr val="lt1"/>
            </a:solidFill>
            <a:prstDash val="dash"/>
            <a:round/>
            <a:headEnd len="med" w="med" type="none"/>
            <a:tailEnd len="med" w="med" type="none"/>
          </a:ln>
        </p:spPr>
      </p:cxnSp>
      <p:pic>
        <p:nvPicPr>
          <p:cNvPr id="128" name="Google Shape;128;g10164acfb38_0_52"/>
          <p:cNvPicPr preferRelativeResize="0"/>
          <p:nvPr/>
        </p:nvPicPr>
        <p:blipFill>
          <a:blip r:embed="rId6">
            <a:alphaModFix/>
          </a:blip>
          <a:stretch>
            <a:fillRect/>
          </a:stretch>
        </p:blipFill>
        <p:spPr>
          <a:xfrm>
            <a:off x="242975" y="245125"/>
            <a:ext cx="2125875" cy="564683"/>
          </a:xfrm>
          <a:prstGeom prst="rect">
            <a:avLst/>
          </a:prstGeom>
          <a:noFill/>
          <a:ln>
            <a:noFill/>
          </a:ln>
        </p:spPr>
      </p:pic>
      <p:sp>
        <p:nvSpPr>
          <p:cNvPr id="129" name="Google Shape;129;g10164acfb38_0_52"/>
          <p:cNvSpPr/>
          <p:nvPr/>
        </p:nvSpPr>
        <p:spPr>
          <a:xfrm rot="4498291">
            <a:off x="1307373" y="4432602"/>
            <a:ext cx="231401" cy="837539"/>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28575">
            <a:solidFill>
              <a:srgbClr val="FF0000"/>
            </a:solidFill>
            <a:prstDash val="dot"/>
            <a:round/>
            <a:headEnd len="med" w="med" type="none"/>
            <a:tailEnd len="med" w="med" type="stealth"/>
          </a:ln>
        </p:spPr>
      </p:sp>
      <p:sp>
        <p:nvSpPr>
          <p:cNvPr id="130" name="Google Shape;130;g10164acfb38_0_52"/>
          <p:cNvSpPr/>
          <p:nvPr/>
        </p:nvSpPr>
        <p:spPr>
          <a:xfrm rot="4750619">
            <a:off x="1420493" y="4222208"/>
            <a:ext cx="133183" cy="790494"/>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28575">
            <a:solidFill>
              <a:schemeClr val="dk1"/>
            </a:solidFill>
            <a:prstDash val="dot"/>
            <a:round/>
            <a:headEnd len="med" w="med" type="none"/>
            <a:tailEnd len="med" w="med" type="stealth"/>
          </a:ln>
        </p:spPr>
      </p:sp>
      <p:pic>
        <p:nvPicPr>
          <p:cNvPr id="131" name="Google Shape;131;g10164acfb38_0_52"/>
          <p:cNvPicPr preferRelativeResize="0"/>
          <p:nvPr/>
        </p:nvPicPr>
        <p:blipFill>
          <a:blip r:embed="rId7">
            <a:alphaModFix/>
          </a:blip>
          <a:stretch>
            <a:fillRect/>
          </a:stretch>
        </p:blipFill>
        <p:spPr>
          <a:xfrm flipH="1">
            <a:off x="1967711" y="4313738"/>
            <a:ext cx="481526" cy="582900"/>
          </a:xfrm>
          <a:prstGeom prst="rect">
            <a:avLst/>
          </a:prstGeom>
          <a:noFill/>
          <a:ln>
            <a:noFill/>
          </a:ln>
        </p:spPr>
      </p:pic>
      <p:sp>
        <p:nvSpPr>
          <p:cNvPr id="132" name="Google Shape;132;g10164acfb38_0_52"/>
          <p:cNvSpPr txBox="1"/>
          <p:nvPr/>
        </p:nvSpPr>
        <p:spPr>
          <a:xfrm>
            <a:off x="1902225" y="4168775"/>
            <a:ext cx="686400" cy="8004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rPr b="1" lang="en" sz="800">
                <a:solidFill>
                  <a:schemeClr val="lt1"/>
                </a:solidFill>
              </a:rPr>
              <a:t>Ground Station</a:t>
            </a:r>
            <a:endParaRPr b="1" sz="800">
              <a:solidFill>
                <a:schemeClr val="lt1"/>
              </a:solidFill>
            </a:endParaRPr>
          </a:p>
        </p:txBody>
      </p:sp>
      <p:grpSp>
        <p:nvGrpSpPr>
          <p:cNvPr id="133" name="Google Shape;133;g10164acfb38_0_52"/>
          <p:cNvGrpSpPr/>
          <p:nvPr/>
        </p:nvGrpSpPr>
        <p:grpSpPr>
          <a:xfrm>
            <a:off x="3940543" y="1918162"/>
            <a:ext cx="231412" cy="246331"/>
            <a:chOff x="3582400" y="1430650"/>
            <a:chExt cx="650400" cy="703200"/>
          </a:xfrm>
        </p:grpSpPr>
        <p:sp>
          <p:nvSpPr>
            <p:cNvPr id="134" name="Google Shape;134;g10164acfb38_0_52"/>
            <p:cNvSpPr/>
            <p:nvPr/>
          </p:nvSpPr>
          <p:spPr>
            <a:xfrm>
              <a:off x="3582400" y="14306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10164acfb38_0_52"/>
            <p:cNvSpPr/>
            <p:nvPr/>
          </p:nvSpPr>
          <p:spPr>
            <a:xfrm rot="10800000">
              <a:off x="3582400" y="14708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g10164acfb38_0_52"/>
          <p:cNvSpPr txBox="1"/>
          <p:nvPr/>
        </p:nvSpPr>
        <p:spPr>
          <a:xfrm>
            <a:off x="4100493" y="2081550"/>
            <a:ext cx="830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rgbClr val="9900FF"/>
                </a:solidFill>
                <a:latin typeface="Raleway"/>
                <a:ea typeface="Raleway"/>
                <a:cs typeface="Raleway"/>
                <a:sym typeface="Raleway"/>
              </a:rPr>
              <a:t>Closed loop feedback</a:t>
            </a:r>
            <a:endParaRPr b="1" sz="800">
              <a:solidFill>
                <a:srgbClr val="9900FF"/>
              </a:solidFill>
              <a:latin typeface="Raleway"/>
              <a:ea typeface="Raleway"/>
              <a:cs typeface="Raleway"/>
              <a:sym typeface="Raleway"/>
            </a:endParaRPr>
          </a:p>
        </p:txBody>
      </p:sp>
      <p:sp>
        <p:nvSpPr>
          <p:cNvPr id="137" name="Google Shape;137;g10164acfb38_0_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cxnSp>
        <p:nvCxnSpPr>
          <p:cNvPr id="138" name="Google Shape;138;g10164acfb38_0_52"/>
          <p:cNvCxnSpPr/>
          <p:nvPr/>
        </p:nvCxnSpPr>
        <p:spPr>
          <a:xfrm flipH="1" rot="10800000">
            <a:off x="4092100" y="1425300"/>
            <a:ext cx="302700" cy="302700"/>
          </a:xfrm>
          <a:prstGeom prst="straightConnector1">
            <a:avLst/>
          </a:prstGeom>
          <a:noFill/>
          <a:ln cap="flat" cmpd="sng" w="19050">
            <a:solidFill>
              <a:srgbClr val="9900FF"/>
            </a:solidFill>
            <a:prstDash val="solid"/>
            <a:round/>
            <a:headEnd len="med" w="med" type="none"/>
            <a:tailEnd len="med" w="med" type="triangle"/>
          </a:ln>
        </p:spPr>
      </p:cxnSp>
      <p:cxnSp>
        <p:nvCxnSpPr>
          <p:cNvPr id="139" name="Google Shape;139;g10164acfb38_0_52"/>
          <p:cNvCxnSpPr/>
          <p:nvPr/>
        </p:nvCxnSpPr>
        <p:spPr>
          <a:xfrm>
            <a:off x="4279925" y="2057450"/>
            <a:ext cx="399600" cy="300"/>
          </a:xfrm>
          <a:prstGeom prst="straightConnector1">
            <a:avLst/>
          </a:prstGeom>
          <a:noFill/>
          <a:ln cap="flat" cmpd="sng" w="19050">
            <a:solidFill>
              <a:srgbClr val="9900FF"/>
            </a:solidFill>
            <a:prstDash val="solid"/>
            <a:round/>
            <a:headEnd len="med" w="med" type="none"/>
            <a:tailEnd len="med" w="med" type="triangle"/>
          </a:ln>
        </p:spPr>
      </p:cxnSp>
      <p:cxnSp>
        <p:nvCxnSpPr>
          <p:cNvPr id="140" name="Google Shape;140;g10164acfb38_0_52"/>
          <p:cNvCxnSpPr/>
          <p:nvPr/>
        </p:nvCxnSpPr>
        <p:spPr>
          <a:xfrm>
            <a:off x="4103350" y="2465550"/>
            <a:ext cx="280200" cy="266400"/>
          </a:xfrm>
          <a:prstGeom prst="straightConnector1">
            <a:avLst/>
          </a:prstGeom>
          <a:noFill/>
          <a:ln cap="flat" cmpd="sng" w="19050">
            <a:solidFill>
              <a:srgbClr val="9900FF"/>
            </a:solidFill>
            <a:prstDash val="solid"/>
            <a:round/>
            <a:headEnd len="med" w="med" type="none"/>
            <a:tailEnd len="med" w="med" type="triangle"/>
          </a:ln>
        </p:spPr>
      </p:cxnSp>
      <p:grpSp>
        <p:nvGrpSpPr>
          <p:cNvPr id="141" name="Google Shape;141;g10164acfb38_0_52"/>
          <p:cNvGrpSpPr/>
          <p:nvPr/>
        </p:nvGrpSpPr>
        <p:grpSpPr>
          <a:xfrm rot="807924">
            <a:off x="4372405" y="852948"/>
            <a:ext cx="509978" cy="662981"/>
            <a:chOff x="2550775" y="1259900"/>
            <a:chExt cx="1285200" cy="1968175"/>
          </a:xfrm>
        </p:grpSpPr>
        <p:sp>
          <p:nvSpPr>
            <p:cNvPr id="142" name="Google Shape;142;g10164acfb38_0_52"/>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g10164acfb38_0_52"/>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grpSp>
        <p:nvGrpSpPr>
          <p:cNvPr id="144" name="Google Shape;144;g10164acfb38_0_52"/>
          <p:cNvGrpSpPr/>
          <p:nvPr/>
        </p:nvGrpSpPr>
        <p:grpSpPr>
          <a:xfrm rot="807924">
            <a:off x="4983968" y="1668148"/>
            <a:ext cx="509978" cy="662981"/>
            <a:chOff x="2550775" y="1259900"/>
            <a:chExt cx="1285200" cy="1968175"/>
          </a:xfrm>
        </p:grpSpPr>
        <p:sp>
          <p:nvSpPr>
            <p:cNvPr id="145" name="Google Shape;145;g10164acfb38_0_52"/>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g10164acfb38_0_52"/>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grpSp>
        <p:nvGrpSpPr>
          <p:cNvPr id="147" name="Google Shape;147;g10164acfb38_0_52"/>
          <p:cNvGrpSpPr/>
          <p:nvPr/>
        </p:nvGrpSpPr>
        <p:grpSpPr>
          <a:xfrm rot="807924">
            <a:off x="4464955" y="2599273"/>
            <a:ext cx="509978" cy="662981"/>
            <a:chOff x="2550775" y="1259900"/>
            <a:chExt cx="1285200" cy="1968175"/>
          </a:xfrm>
        </p:grpSpPr>
        <p:sp>
          <p:nvSpPr>
            <p:cNvPr id="148" name="Google Shape;148;g10164acfb38_0_52"/>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g10164acfb38_0_52"/>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sp>
        <p:nvSpPr>
          <p:cNvPr id="150" name="Google Shape;150;g10164acfb38_0_52"/>
          <p:cNvSpPr/>
          <p:nvPr/>
        </p:nvSpPr>
        <p:spPr>
          <a:xfrm rot="-422492">
            <a:off x="3151438" y="1016679"/>
            <a:ext cx="226964" cy="1165122"/>
          </a:xfrm>
          <a:custGeom>
            <a:rect b="b" l="l" r="r" t="t"/>
            <a:pathLst>
              <a:path extrusionOk="0" h="21657" w="23186">
                <a:moveTo>
                  <a:pt x="4056" y="21657"/>
                </a:moveTo>
                <a:cubicBezTo>
                  <a:pt x="2310" y="15839"/>
                  <a:pt x="-2266" y="8353"/>
                  <a:pt x="1529" y="3609"/>
                </a:cubicBezTo>
                <a:cubicBezTo>
                  <a:pt x="6101" y="-2106"/>
                  <a:pt x="16640" y="3273"/>
                  <a:pt x="23186" y="0"/>
                </a:cubicBezTo>
              </a:path>
            </a:pathLst>
          </a:custGeom>
          <a:noFill/>
          <a:ln cap="flat" cmpd="sng" w="19050">
            <a:solidFill>
              <a:srgbClr val="FF0000"/>
            </a:solidFill>
            <a:prstDash val="dot"/>
            <a:round/>
            <a:headEnd len="med" w="med" type="none"/>
            <a:tailEnd len="med" w="med" type="stealth"/>
          </a:ln>
        </p:spPr>
      </p:sp>
      <p:sp>
        <p:nvSpPr>
          <p:cNvPr id="151" name="Google Shape;151;g10164acfb38_0_52"/>
          <p:cNvSpPr txBox="1"/>
          <p:nvPr/>
        </p:nvSpPr>
        <p:spPr>
          <a:xfrm>
            <a:off x="3752676" y="728575"/>
            <a:ext cx="65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Calibri"/>
                <a:ea typeface="Calibri"/>
                <a:cs typeface="Calibri"/>
                <a:sym typeface="Calibri"/>
              </a:rPr>
              <a:t>Satellite</a:t>
            </a:r>
            <a:endParaRPr b="1" sz="900">
              <a:solidFill>
                <a:schemeClr val="lt1"/>
              </a:solidFill>
              <a:latin typeface="Calibri"/>
              <a:ea typeface="Calibri"/>
              <a:cs typeface="Calibri"/>
              <a:sym typeface="Calibri"/>
            </a:endParaRPr>
          </a:p>
        </p:txBody>
      </p:sp>
      <p:sp>
        <p:nvSpPr>
          <p:cNvPr id="152" name="Google Shape;152;g10164acfb38_0_52"/>
          <p:cNvSpPr/>
          <p:nvPr/>
        </p:nvSpPr>
        <p:spPr>
          <a:xfrm>
            <a:off x="3295175" y="728575"/>
            <a:ext cx="461100" cy="4800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 name="Google Shape;153;g10164acfb38_0_52"/>
          <p:cNvGrpSpPr/>
          <p:nvPr/>
        </p:nvGrpSpPr>
        <p:grpSpPr>
          <a:xfrm>
            <a:off x="3339987" y="738025"/>
            <a:ext cx="461100" cy="461100"/>
            <a:chOff x="1978287" y="707100"/>
            <a:chExt cx="461100" cy="461100"/>
          </a:xfrm>
        </p:grpSpPr>
        <p:sp>
          <p:nvSpPr>
            <p:cNvPr id="154" name="Google Shape;154;g10164acfb38_0_52"/>
            <p:cNvSpPr/>
            <p:nvPr/>
          </p:nvSpPr>
          <p:spPr>
            <a:xfrm rot="-2700000">
              <a:off x="2071164" y="749276"/>
              <a:ext cx="275347" cy="376746"/>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10164acfb38_0_52"/>
            <p:cNvSpPr/>
            <p:nvPr/>
          </p:nvSpPr>
          <p:spPr>
            <a:xfrm rot="-7911450">
              <a:off x="2055202" y="919644"/>
              <a:ext cx="108350" cy="248813"/>
            </a:xfrm>
            <a:prstGeom prst="triangle">
              <a:avLst>
                <a:gd fmla="val 15849"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 name="Google Shape;156;g10164acfb38_0_52"/>
          <p:cNvSpPr/>
          <p:nvPr/>
        </p:nvSpPr>
        <p:spPr>
          <a:xfrm rot="-1271630">
            <a:off x="3999882" y="1093202"/>
            <a:ext cx="231384" cy="3527197"/>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19050">
            <a:solidFill>
              <a:srgbClr val="FF0000"/>
            </a:solidFill>
            <a:prstDash val="dot"/>
            <a:round/>
            <a:headEnd len="med" w="med" type="none"/>
            <a:tailEnd len="med" w="med" type="stealth"/>
          </a:ln>
        </p:spPr>
      </p:sp>
      <p:sp>
        <p:nvSpPr>
          <p:cNvPr id="157" name="Google Shape;157;g10164acfb38_0_52"/>
          <p:cNvSpPr txBox="1"/>
          <p:nvPr/>
        </p:nvSpPr>
        <p:spPr>
          <a:xfrm>
            <a:off x="3021238" y="4766425"/>
            <a:ext cx="65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latin typeface="Roboto"/>
                <a:ea typeface="Roboto"/>
                <a:cs typeface="Roboto"/>
                <a:sym typeface="Roboto"/>
              </a:rPr>
              <a:t>Ground Software</a:t>
            </a:r>
            <a:endParaRPr b="1" sz="800">
              <a:solidFill>
                <a:schemeClr val="lt1"/>
              </a:solidFill>
              <a:latin typeface="Roboto"/>
              <a:ea typeface="Roboto"/>
              <a:cs typeface="Roboto"/>
              <a:sym typeface="Roboto"/>
            </a:endParaRPr>
          </a:p>
        </p:txBody>
      </p:sp>
      <p:pic>
        <p:nvPicPr>
          <p:cNvPr id="158" name="Google Shape;158;g10164acfb38_0_52"/>
          <p:cNvPicPr preferRelativeResize="0"/>
          <p:nvPr/>
        </p:nvPicPr>
        <p:blipFill>
          <a:blip r:embed="rId5">
            <a:alphaModFix/>
          </a:blip>
          <a:stretch>
            <a:fillRect/>
          </a:stretch>
        </p:blipFill>
        <p:spPr>
          <a:xfrm>
            <a:off x="3152662" y="4454302"/>
            <a:ext cx="387574" cy="387574"/>
          </a:xfrm>
          <a:prstGeom prst="rect">
            <a:avLst/>
          </a:prstGeom>
          <a:noFill/>
          <a:ln>
            <a:noFill/>
          </a:ln>
        </p:spPr>
      </p:pic>
      <p:sp>
        <p:nvSpPr>
          <p:cNvPr id="159" name="Google Shape;159;g10164acfb38_0_52"/>
          <p:cNvSpPr/>
          <p:nvPr/>
        </p:nvSpPr>
        <p:spPr>
          <a:xfrm rot="-1115783">
            <a:off x="3899061" y="1208599"/>
            <a:ext cx="205235" cy="3346035"/>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19050">
            <a:solidFill>
              <a:schemeClr val="dk1"/>
            </a:solidFill>
            <a:prstDash val="dot"/>
            <a:round/>
            <a:headEnd len="med" w="med" type="none"/>
            <a:tailEnd len="med" w="med" type="stealth"/>
          </a:ln>
        </p:spPr>
      </p:sp>
      <p:sp>
        <p:nvSpPr>
          <p:cNvPr id="160" name="Google Shape;160;g10164acfb38_0_52"/>
          <p:cNvSpPr/>
          <p:nvPr/>
        </p:nvSpPr>
        <p:spPr>
          <a:xfrm rot="-274563">
            <a:off x="3313805" y="1186993"/>
            <a:ext cx="226994" cy="818352"/>
          </a:xfrm>
          <a:custGeom>
            <a:rect b="b" l="l" r="r" t="t"/>
            <a:pathLst>
              <a:path extrusionOk="0" h="11085" w="16965">
                <a:moveTo>
                  <a:pt x="16965" y="257"/>
                </a:moveTo>
                <a:cubicBezTo>
                  <a:pt x="12846" y="257"/>
                  <a:pt x="7988" y="-770"/>
                  <a:pt x="4693" y="1701"/>
                </a:cubicBezTo>
                <a:cubicBezTo>
                  <a:pt x="1895" y="3799"/>
                  <a:pt x="1566" y="7958"/>
                  <a:pt x="0" y="11085"/>
                </a:cubicBezTo>
              </a:path>
            </a:pathLst>
          </a:custGeom>
          <a:noFill/>
          <a:ln cap="flat" cmpd="sng" w="19050">
            <a:solidFill>
              <a:schemeClr val="dk1"/>
            </a:solidFill>
            <a:prstDash val="dot"/>
            <a:round/>
            <a:headEnd len="med" w="med" type="none"/>
            <a:tailEnd len="med" w="med" type="stealth"/>
          </a:ln>
        </p:spPr>
      </p:sp>
      <p:sp>
        <p:nvSpPr>
          <p:cNvPr id="161" name="Google Shape;161;g10164acfb38_0_52"/>
          <p:cNvSpPr/>
          <p:nvPr/>
        </p:nvSpPr>
        <p:spPr>
          <a:xfrm rot="4498291">
            <a:off x="3939031" y="4270687"/>
            <a:ext cx="231401" cy="1068973"/>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28575">
            <a:solidFill>
              <a:srgbClr val="FF0000"/>
            </a:solidFill>
            <a:prstDash val="dot"/>
            <a:round/>
            <a:headEnd len="med" w="med" type="none"/>
            <a:tailEnd len="med" w="med" type="stealth"/>
          </a:ln>
        </p:spPr>
      </p:sp>
      <p:sp>
        <p:nvSpPr>
          <p:cNvPr id="162" name="Google Shape;162;g10164acfb38_0_52"/>
          <p:cNvSpPr/>
          <p:nvPr/>
        </p:nvSpPr>
        <p:spPr>
          <a:xfrm rot="4750619">
            <a:off x="3935093" y="4222208"/>
            <a:ext cx="133183" cy="790494"/>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28575">
            <a:solidFill>
              <a:schemeClr val="dk1"/>
            </a:solidFill>
            <a:prstDash val="dot"/>
            <a:round/>
            <a:headEnd len="med" w="med" type="none"/>
            <a:tailEnd len="med" w="med" type="stealth"/>
          </a:ln>
        </p:spPr>
      </p:sp>
      <p:grpSp>
        <p:nvGrpSpPr>
          <p:cNvPr id="163" name="Google Shape;163;g10164acfb38_0_52"/>
          <p:cNvGrpSpPr/>
          <p:nvPr/>
        </p:nvGrpSpPr>
        <p:grpSpPr>
          <a:xfrm>
            <a:off x="4416825" y="4168775"/>
            <a:ext cx="686400" cy="800400"/>
            <a:chOff x="4416825" y="4168775"/>
            <a:chExt cx="686400" cy="800400"/>
          </a:xfrm>
        </p:grpSpPr>
        <p:pic>
          <p:nvPicPr>
            <p:cNvPr id="164" name="Google Shape;164;g10164acfb38_0_52"/>
            <p:cNvPicPr preferRelativeResize="0"/>
            <p:nvPr/>
          </p:nvPicPr>
          <p:blipFill>
            <a:blip r:embed="rId7">
              <a:alphaModFix/>
            </a:blip>
            <a:stretch>
              <a:fillRect/>
            </a:stretch>
          </p:blipFill>
          <p:spPr>
            <a:xfrm flipH="1">
              <a:off x="4482311" y="4313738"/>
              <a:ext cx="481526" cy="582900"/>
            </a:xfrm>
            <a:prstGeom prst="rect">
              <a:avLst/>
            </a:prstGeom>
            <a:noFill/>
            <a:ln>
              <a:noFill/>
            </a:ln>
          </p:spPr>
        </p:pic>
        <p:sp>
          <p:nvSpPr>
            <p:cNvPr id="165" name="Google Shape;165;g10164acfb38_0_52"/>
            <p:cNvSpPr txBox="1"/>
            <p:nvPr/>
          </p:nvSpPr>
          <p:spPr>
            <a:xfrm>
              <a:off x="4416825" y="4168775"/>
              <a:ext cx="686400" cy="8004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rPr b="1" lang="en" sz="800">
                  <a:solidFill>
                    <a:schemeClr val="lt1"/>
                  </a:solidFill>
                </a:rPr>
                <a:t>Ground Station</a:t>
              </a:r>
              <a:endParaRPr b="1" sz="800">
                <a:solidFill>
                  <a:schemeClr val="lt1"/>
                </a:solidFill>
              </a:endParaRPr>
            </a:p>
          </p:txBody>
        </p:sp>
      </p:grpSp>
      <p:grpSp>
        <p:nvGrpSpPr>
          <p:cNvPr id="166" name="Google Shape;166;g10164acfb38_0_52"/>
          <p:cNvGrpSpPr/>
          <p:nvPr/>
        </p:nvGrpSpPr>
        <p:grpSpPr>
          <a:xfrm rot="807924">
            <a:off x="3178430" y="2063373"/>
            <a:ext cx="509978" cy="662981"/>
            <a:chOff x="2550775" y="1259900"/>
            <a:chExt cx="1285200" cy="1968175"/>
          </a:xfrm>
        </p:grpSpPr>
        <p:sp>
          <p:nvSpPr>
            <p:cNvPr id="167" name="Google Shape;167;g10164acfb38_0_52"/>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g10164acfb38_0_52"/>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sp>
        <p:nvSpPr>
          <p:cNvPr id="169" name="Google Shape;169;g10164acfb38_0_52"/>
          <p:cNvSpPr txBox="1"/>
          <p:nvPr/>
        </p:nvSpPr>
        <p:spPr>
          <a:xfrm>
            <a:off x="4810263" y="780150"/>
            <a:ext cx="75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Positive Vertical Rate </a:t>
            </a:r>
            <a:endParaRPr b="1" sz="1200">
              <a:solidFill>
                <a:srgbClr val="000000"/>
              </a:solidFill>
              <a:latin typeface="Calibri"/>
              <a:ea typeface="Calibri"/>
              <a:cs typeface="Calibri"/>
              <a:sym typeface="Calibri"/>
            </a:endParaRPr>
          </a:p>
        </p:txBody>
      </p:sp>
      <p:sp>
        <p:nvSpPr>
          <p:cNvPr id="170" name="Google Shape;170;g10164acfb38_0_52"/>
          <p:cNvSpPr txBox="1"/>
          <p:nvPr/>
        </p:nvSpPr>
        <p:spPr>
          <a:xfrm>
            <a:off x="4938500" y="2658850"/>
            <a:ext cx="750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Negative Vertical Rate</a:t>
            </a:r>
            <a:endParaRPr b="1" sz="1200">
              <a:solidFill>
                <a:srgbClr val="000000"/>
              </a:solidFill>
              <a:latin typeface="Calibri"/>
              <a:ea typeface="Calibri"/>
              <a:cs typeface="Calibri"/>
              <a:sym typeface="Calibri"/>
            </a:endParaRPr>
          </a:p>
        </p:txBody>
      </p:sp>
      <p:sp>
        <p:nvSpPr>
          <p:cNvPr id="171" name="Google Shape;171;g10164acfb38_0_52"/>
          <p:cNvSpPr txBox="1"/>
          <p:nvPr/>
        </p:nvSpPr>
        <p:spPr>
          <a:xfrm>
            <a:off x="5365138" y="1789350"/>
            <a:ext cx="750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Vertical </a:t>
            </a:r>
            <a:endParaRPr b="1" sz="1200">
              <a:solidFill>
                <a:srgbClr val="000000"/>
              </a:solidFill>
              <a:latin typeface="Calibri"/>
              <a:ea typeface="Calibri"/>
              <a:cs typeface="Calibri"/>
              <a:sym typeface="Calibri"/>
            </a:endParaRPr>
          </a:p>
          <a:p>
            <a:pPr indent="0" lvl="0" marL="0" rtl="0" algn="l">
              <a:spcBef>
                <a:spcPts val="0"/>
              </a:spcBef>
              <a:spcAft>
                <a:spcPts val="0"/>
              </a:spcAft>
              <a:buNone/>
            </a:pPr>
            <a:r>
              <a:rPr b="1" lang="en" sz="1200">
                <a:solidFill>
                  <a:srgbClr val="000000"/>
                </a:solidFill>
                <a:latin typeface="Calibri"/>
                <a:ea typeface="Calibri"/>
                <a:cs typeface="Calibri"/>
                <a:sym typeface="Calibri"/>
              </a:rPr>
              <a:t>Hover</a:t>
            </a:r>
            <a:endParaRPr b="1" sz="1200">
              <a:solidFill>
                <a:srgbClr val="000000"/>
              </a:solidFill>
              <a:latin typeface="Calibri"/>
              <a:ea typeface="Calibri"/>
              <a:cs typeface="Calibri"/>
              <a:sym typeface="Calibri"/>
            </a:endParaRPr>
          </a:p>
        </p:txBody>
      </p:sp>
      <p:sp>
        <p:nvSpPr>
          <p:cNvPr id="172" name="Google Shape;172;g10164acfb38_0_52"/>
          <p:cNvSpPr txBox="1"/>
          <p:nvPr/>
        </p:nvSpPr>
        <p:spPr>
          <a:xfrm>
            <a:off x="5236900" y="1300238"/>
            <a:ext cx="46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rgbClr val="000000"/>
                </a:solidFill>
                <a:latin typeface="Calibri"/>
                <a:ea typeface="Calibri"/>
                <a:cs typeface="Calibri"/>
                <a:sym typeface="Calibri"/>
              </a:rPr>
              <a:t>OR</a:t>
            </a:r>
            <a:endParaRPr b="1" sz="1200" u="sng">
              <a:solidFill>
                <a:srgbClr val="000000"/>
              </a:solidFill>
              <a:latin typeface="Calibri"/>
              <a:ea typeface="Calibri"/>
              <a:cs typeface="Calibri"/>
              <a:sym typeface="Calibri"/>
            </a:endParaRPr>
          </a:p>
        </p:txBody>
      </p:sp>
      <p:sp>
        <p:nvSpPr>
          <p:cNvPr id="173" name="Google Shape;173;g10164acfb38_0_52"/>
          <p:cNvSpPr txBox="1"/>
          <p:nvPr/>
        </p:nvSpPr>
        <p:spPr>
          <a:xfrm>
            <a:off x="5160700" y="2367038"/>
            <a:ext cx="46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rgbClr val="000000"/>
                </a:solidFill>
                <a:latin typeface="Calibri"/>
                <a:ea typeface="Calibri"/>
                <a:cs typeface="Calibri"/>
                <a:sym typeface="Calibri"/>
              </a:rPr>
              <a:t>OR</a:t>
            </a:r>
            <a:endParaRPr b="1" sz="1200" u="sng">
              <a:solidFill>
                <a:srgbClr val="000000"/>
              </a:solidFill>
              <a:latin typeface="Calibri"/>
              <a:ea typeface="Calibri"/>
              <a:cs typeface="Calibri"/>
              <a:sym typeface="Calibri"/>
            </a:endParaRPr>
          </a:p>
        </p:txBody>
      </p:sp>
      <p:pic>
        <p:nvPicPr>
          <p:cNvPr id="174" name="Google Shape;174;g10164acfb38_0_52"/>
          <p:cNvPicPr preferRelativeResize="0"/>
          <p:nvPr/>
        </p:nvPicPr>
        <p:blipFill>
          <a:blip r:embed="rId8">
            <a:alphaModFix/>
          </a:blip>
          <a:stretch>
            <a:fillRect/>
          </a:stretch>
        </p:blipFill>
        <p:spPr>
          <a:xfrm>
            <a:off x="3447875" y="321550"/>
            <a:ext cx="2125875" cy="554100"/>
          </a:xfrm>
          <a:prstGeom prst="rect">
            <a:avLst/>
          </a:prstGeom>
          <a:noFill/>
          <a:ln>
            <a:noFill/>
          </a:ln>
        </p:spPr>
      </p:pic>
      <p:cxnSp>
        <p:nvCxnSpPr>
          <p:cNvPr id="175" name="Google Shape;175;g10164acfb38_0_52"/>
          <p:cNvCxnSpPr/>
          <p:nvPr/>
        </p:nvCxnSpPr>
        <p:spPr>
          <a:xfrm>
            <a:off x="6123850" y="327750"/>
            <a:ext cx="0" cy="4809600"/>
          </a:xfrm>
          <a:prstGeom prst="straightConnector1">
            <a:avLst/>
          </a:prstGeom>
          <a:noFill/>
          <a:ln cap="flat" cmpd="sng" w="38100">
            <a:solidFill>
              <a:srgbClr val="FFFFFF"/>
            </a:solidFill>
            <a:prstDash val="dash"/>
            <a:round/>
            <a:headEnd len="med" w="med" type="none"/>
            <a:tailEnd len="med" w="med" type="none"/>
          </a:ln>
        </p:spPr>
      </p:cxnSp>
      <p:cxnSp>
        <p:nvCxnSpPr>
          <p:cNvPr id="176" name="Google Shape;176;g10164acfb38_0_52"/>
          <p:cNvCxnSpPr/>
          <p:nvPr/>
        </p:nvCxnSpPr>
        <p:spPr>
          <a:xfrm flipH="1" rot="10800000">
            <a:off x="16375" y="321975"/>
            <a:ext cx="9103200" cy="24600"/>
          </a:xfrm>
          <a:prstGeom prst="straightConnector1">
            <a:avLst/>
          </a:prstGeom>
          <a:noFill/>
          <a:ln cap="flat" cmpd="sng" w="19050">
            <a:solidFill>
              <a:schemeClr val="lt1"/>
            </a:solidFill>
            <a:prstDash val="solid"/>
            <a:round/>
            <a:headEnd len="med" w="med" type="none"/>
            <a:tailEnd len="med" w="med" type="none"/>
          </a:ln>
        </p:spPr>
      </p:cxnSp>
      <p:pic>
        <p:nvPicPr>
          <p:cNvPr id="177" name="Google Shape;177;g10164acfb38_0_52"/>
          <p:cNvPicPr preferRelativeResize="0"/>
          <p:nvPr/>
        </p:nvPicPr>
        <p:blipFill>
          <a:blip r:embed="rId9">
            <a:alphaModFix/>
          </a:blip>
          <a:stretch>
            <a:fillRect/>
          </a:stretch>
        </p:blipFill>
        <p:spPr>
          <a:xfrm>
            <a:off x="6625725" y="268675"/>
            <a:ext cx="2125844" cy="582900"/>
          </a:xfrm>
          <a:prstGeom prst="rect">
            <a:avLst/>
          </a:prstGeom>
          <a:noFill/>
          <a:ln>
            <a:noFill/>
          </a:ln>
        </p:spPr>
      </p:pic>
      <p:grpSp>
        <p:nvGrpSpPr>
          <p:cNvPr id="178" name="Google Shape;178;g10164acfb38_0_52"/>
          <p:cNvGrpSpPr/>
          <p:nvPr/>
        </p:nvGrpSpPr>
        <p:grpSpPr>
          <a:xfrm>
            <a:off x="8428118" y="1566212"/>
            <a:ext cx="231412" cy="246331"/>
            <a:chOff x="3582400" y="1430650"/>
            <a:chExt cx="650400" cy="703200"/>
          </a:xfrm>
        </p:grpSpPr>
        <p:sp>
          <p:nvSpPr>
            <p:cNvPr id="179" name="Google Shape;179;g10164acfb38_0_52"/>
            <p:cNvSpPr/>
            <p:nvPr/>
          </p:nvSpPr>
          <p:spPr>
            <a:xfrm>
              <a:off x="3582400" y="14306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10164acfb38_0_52"/>
            <p:cNvSpPr/>
            <p:nvPr/>
          </p:nvSpPr>
          <p:spPr>
            <a:xfrm rot="10800000">
              <a:off x="3582400" y="1470850"/>
              <a:ext cx="650400" cy="663000"/>
            </a:xfrm>
            <a:prstGeom prst="arc">
              <a:avLst>
                <a:gd fmla="val 10922046" name="adj1"/>
                <a:gd fmla="val 0" name="adj2"/>
              </a:avLst>
            </a:prstGeom>
            <a:noFill/>
            <a:ln cap="flat" cmpd="sng" w="28575">
              <a:solidFill>
                <a:srgbClr val="9900FF"/>
              </a:solidFill>
              <a:prstDash val="solid"/>
              <a:round/>
              <a:headEnd len="sm" w="sm" type="none"/>
              <a:tailEnd len="sm" w="sm" type="stealth"/>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g10164acfb38_0_52"/>
          <p:cNvSpPr txBox="1"/>
          <p:nvPr/>
        </p:nvSpPr>
        <p:spPr>
          <a:xfrm>
            <a:off x="7181676" y="728575"/>
            <a:ext cx="650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Calibri"/>
                <a:ea typeface="Calibri"/>
                <a:cs typeface="Calibri"/>
                <a:sym typeface="Calibri"/>
              </a:rPr>
              <a:t>Satellite</a:t>
            </a:r>
            <a:endParaRPr b="1" sz="900">
              <a:solidFill>
                <a:schemeClr val="lt1"/>
              </a:solidFill>
              <a:latin typeface="Calibri"/>
              <a:ea typeface="Calibri"/>
              <a:cs typeface="Calibri"/>
              <a:sym typeface="Calibri"/>
            </a:endParaRPr>
          </a:p>
        </p:txBody>
      </p:sp>
      <p:sp>
        <p:nvSpPr>
          <p:cNvPr id="182" name="Google Shape;182;g10164acfb38_0_52"/>
          <p:cNvSpPr/>
          <p:nvPr/>
        </p:nvSpPr>
        <p:spPr>
          <a:xfrm>
            <a:off x="6724175" y="728575"/>
            <a:ext cx="461100" cy="4800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3" name="Google Shape;183;g10164acfb38_0_52"/>
          <p:cNvGrpSpPr/>
          <p:nvPr/>
        </p:nvGrpSpPr>
        <p:grpSpPr>
          <a:xfrm>
            <a:off x="6768987" y="738025"/>
            <a:ext cx="461100" cy="461100"/>
            <a:chOff x="1978287" y="707100"/>
            <a:chExt cx="461100" cy="461100"/>
          </a:xfrm>
        </p:grpSpPr>
        <p:sp>
          <p:nvSpPr>
            <p:cNvPr id="184" name="Google Shape;184;g10164acfb38_0_52"/>
            <p:cNvSpPr/>
            <p:nvPr/>
          </p:nvSpPr>
          <p:spPr>
            <a:xfrm rot="-2700000">
              <a:off x="2071164" y="749276"/>
              <a:ext cx="275347" cy="376746"/>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10164acfb38_0_52"/>
            <p:cNvSpPr/>
            <p:nvPr/>
          </p:nvSpPr>
          <p:spPr>
            <a:xfrm rot="-7911450">
              <a:off x="2055202" y="919644"/>
              <a:ext cx="108350" cy="248813"/>
            </a:xfrm>
            <a:prstGeom prst="triangle">
              <a:avLst>
                <a:gd fmla="val 15849"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 name="Google Shape;186;g10164acfb38_0_52"/>
          <p:cNvSpPr txBox="1"/>
          <p:nvPr/>
        </p:nvSpPr>
        <p:spPr>
          <a:xfrm>
            <a:off x="6221638" y="4766425"/>
            <a:ext cx="65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solidFill>
                  <a:schemeClr val="lt1"/>
                </a:solidFill>
                <a:latin typeface="Roboto"/>
                <a:ea typeface="Roboto"/>
                <a:cs typeface="Roboto"/>
                <a:sym typeface="Roboto"/>
              </a:rPr>
              <a:t>Ground Software</a:t>
            </a:r>
            <a:endParaRPr b="1" sz="800">
              <a:solidFill>
                <a:schemeClr val="lt1"/>
              </a:solidFill>
              <a:latin typeface="Roboto"/>
              <a:ea typeface="Roboto"/>
              <a:cs typeface="Roboto"/>
              <a:sym typeface="Roboto"/>
            </a:endParaRPr>
          </a:p>
        </p:txBody>
      </p:sp>
      <p:pic>
        <p:nvPicPr>
          <p:cNvPr id="187" name="Google Shape;187;g10164acfb38_0_52"/>
          <p:cNvPicPr preferRelativeResize="0"/>
          <p:nvPr/>
        </p:nvPicPr>
        <p:blipFill>
          <a:blip r:embed="rId5">
            <a:alphaModFix/>
          </a:blip>
          <a:stretch>
            <a:fillRect/>
          </a:stretch>
        </p:blipFill>
        <p:spPr>
          <a:xfrm>
            <a:off x="6353062" y="4454302"/>
            <a:ext cx="387574" cy="387574"/>
          </a:xfrm>
          <a:prstGeom prst="rect">
            <a:avLst/>
          </a:prstGeom>
          <a:noFill/>
          <a:ln>
            <a:noFill/>
          </a:ln>
        </p:spPr>
      </p:pic>
      <p:grpSp>
        <p:nvGrpSpPr>
          <p:cNvPr id="188" name="Google Shape;188;g10164acfb38_0_52"/>
          <p:cNvGrpSpPr/>
          <p:nvPr/>
        </p:nvGrpSpPr>
        <p:grpSpPr>
          <a:xfrm>
            <a:off x="7388625" y="4321175"/>
            <a:ext cx="686400" cy="800400"/>
            <a:chOff x="7845825" y="4168775"/>
            <a:chExt cx="686400" cy="800400"/>
          </a:xfrm>
        </p:grpSpPr>
        <p:pic>
          <p:nvPicPr>
            <p:cNvPr id="189" name="Google Shape;189;g10164acfb38_0_52"/>
            <p:cNvPicPr preferRelativeResize="0"/>
            <p:nvPr/>
          </p:nvPicPr>
          <p:blipFill>
            <a:blip r:embed="rId7">
              <a:alphaModFix/>
            </a:blip>
            <a:stretch>
              <a:fillRect/>
            </a:stretch>
          </p:blipFill>
          <p:spPr>
            <a:xfrm flipH="1">
              <a:off x="7911311" y="4313738"/>
              <a:ext cx="481526" cy="582900"/>
            </a:xfrm>
            <a:prstGeom prst="rect">
              <a:avLst/>
            </a:prstGeom>
            <a:noFill/>
            <a:ln>
              <a:noFill/>
            </a:ln>
          </p:spPr>
        </p:pic>
        <p:sp>
          <p:nvSpPr>
            <p:cNvPr id="190" name="Google Shape;190;g10164acfb38_0_52"/>
            <p:cNvSpPr txBox="1"/>
            <p:nvPr/>
          </p:nvSpPr>
          <p:spPr>
            <a:xfrm>
              <a:off x="7845825" y="4168775"/>
              <a:ext cx="686400" cy="800400"/>
            </a:xfrm>
            <a:prstGeom prst="rect">
              <a:avLst/>
            </a:prstGeom>
            <a:noFill/>
            <a:ln cap="flat" cmpd="sng" w="19050">
              <a:solidFill>
                <a:srgbClr val="98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t/>
              </a:r>
              <a:endParaRPr b="1" sz="800">
                <a:solidFill>
                  <a:schemeClr val="lt1"/>
                </a:solidFill>
              </a:endParaRPr>
            </a:p>
            <a:p>
              <a:pPr indent="0" lvl="0" marL="0" rtl="0" algn="l">
                <a:spcBef>
                  <a:spcPts val="0"/>
                </a:spcBef>
                <a:spcAft>
                  <a:spcPts val="0"/>
                </a:spcAft>
                <a:buNone/>
              </a:pPr>
              <a:r>
                <a:rPr b="1" lang="en" sz="800">
                  <a:solidFill>
                    <a:schemeClr val="lt1"/>
                  </a:solidFill>
                </a:rPr>
                <a:t>Ground Station</a:t>
              </a:r>
              <a:endParaRPr b="1" sz="800">
                <a:solidFill>
                  <a:schemeClr val="lt1"/>
                </a:solidFill>
              </a:endParaRPr>
            </a:p>
          </p:txBody>
        </p:sp>
      </p:grpSp>
      <p:grpSp>
        <p:nvGrpSpPr>
          <p:cNvPr id="191" name="Google Shape;191;g10164acfb38_0_52"/>
          <p:cNvGrpSpPr/>
          <p:nvPr/>
        </p:nvGrpSpPr>
        <p:grpSpPr>
          <a:xfrm rot="807924">
            <a:off x="7902230" y="1245148"/>
            <a:ext cx="509978" cy="662981"/>
            <a:chOff x="2550775" y="1259900"/>
            <a:chExt cx="1285200" cy="1968175"/>
          </a:xfrm>
        </p:grpSpPr>
        <p:sp>
          <p:nvSpPr>
            <p:cNvPr id="192" name="Google Shape;192;g10164acfb38_0_52"/>
            <p:cNvSpPr/>
            <p:nvPr/>
          </p:nvSpPr>
          <p:spPr>
            <a:xfrm>
              <a:off x="2886625" y="2625975"/>
              <a:ext cx="613500" cy="602100"/>
            </a:xfrm>
            <a:prstGeom prst="cube">
              <a:avLst>
                <a:gd fmla="val 25000"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 name="Google Shape;193;g10164acfb38_0_52"/>
            <p:cNvPicPr preferRelativeResize="0"/>
            <p:nvPr/>
          </p:nvPicPr>
          <p:blipFill rotWithShape="1">
            <a:blip r:embed="rId4">
              <a:alphaModFix/>
            </a:blip>
            <a:srcRect b="22088" l="0" r="0" t="0"/>
            <a:stretch/>
          </p:blipFill>
          <p:spPr>
            <a:xfrm>
              <a:off x="2550775" y="1259900"/>
              <a:ext cx="1285200" cy="1490250"/>
            </a:xfrm>
            <a:prstGeom prst="rect">
              <a:avLst/>
            </a:prstGeom>
            <a:noFill/>
            <a:ln>
              <a:noFill/>
            </a:ln>
          </p:spPr>
        </p:pic>
      </p:grpSp>
      <p:grpSp>
        <p:nvGrpSpPr>
          <p:cNvPr id="194" name="Google Shape;194;g10164acfb38_0_52"/>
          <p:cNvGrpSpPr/>
          <p:nvPr/>
        </p:nvGrpSpPr>
        <p:grpSpPr>
          <a:xfrm>
            <a:off x="7718609" y="2806694"/>
            <a:ext cx="579605" cy="763457"/>
            <a:chOff x="3664150" y="98851"/>
            <a:chExt cx="1815804" cy="2039149"/>
          </a:xfrm>
        </p:grpSpPr>
        <p:sp>
          <p:nvSpPr>
            <p:cNvPr id="195" name="Google Shape;195;g10164acfb38_0_52"/>
            <p:cNvSpPr/>
            <p:nvPr/>
          </p:nvSpPr>
          <p:spPr>
            <a:xfrm>
              <a:off x="4217350" y="1535900"/>
              <a:ext cx="613500" cy="602100"/>
            </a:xfrm>
            <a:prstGeom prst="cube">
              <a:avLst>
                <a:gd fmla="val 25000" name="adj"/>
              </a:avLst>
            </a:prstGeom>
            <a:solidFill>
              <a:srgbClr val="434343"/>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6" name="Google Shape;196;g10164acfb38_0_52"/>
            <p:cNvCxnSpPr/>
            <p:nvPr/>
          </p:nvCxnSpPr>
          <p:spPr>
            <a:xfrm flipH="1">
              <a:off x="4523938" y="976650"/>
              <a:ext cx="300" cy="651000"/>
            </a:xfrm>
            <a:prstGeom prst="straightConnector1">
              <a:avLst/>
            </a:prstGeom>
            <a:noFill/>
            <a:ln cap="flat" cmpd="sng" w="9525">
              <a:solidFill>
                <a:srgbClr val="000000"/>
              </a:solidFill>
              <a:prstDash val="solid"/>
              <a:round/>
              <a:headEnd len="med" w="med" type="none"/>
              <a:tailEnd len="med" w="med" type="none"/>
            </a:ln>
          </p:spPr>
        </p:cxnSp>
        <p:sp>
          <p:nvSpPr>
            <p:cNvPr id="197" name="Google Shape;197;g10164acfb38_0_52"/>
            <p:cNvSpPr/>
            <p:nvPr/>
          </p:nvSpPr>
          <p:spPr>
            <a:xfrm>
              <a:off x="3664150" y="98851"/>
              <a:ext cx="1815804" cy="1161054"/>
            </a:xfrm>
            <a:prstGeom prst="irregularSeal2">
              <a:avLst/>
            </a:prstGeom>
            <a:solidFill>
              <a:srgbClr val="FFD9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10164acfb38_0_52"/>
            <p:cNvSpPr/>
            <p:nvPr/>
          </p:nvSpPr>
          <p:spPr>
            <a:xfrm>
              <a:off x="3807900" y="170924"/>
              <a:ext cx="1528200" cy="1169316"/>
            </a:xfrm>
            <a:prstGeom prst="irregularSeal1">
              <a:avLst/>
            </a:prstGeom>
            <a:solidFill>
              <a:srgbClr val="EFEFE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 name="Google Shape;199;g10164acfb38_0_52"/>
          <p:cNvGrpSpPr/>
          <p:nvPr/>
        </p:nvGrpSpPr>
        <p:grpSpPr>
          <a:xfrm>
            <a:off x="8453773" y="3670629"/>
            <a:ext cx="481555" cy="667518"/>
            <a:chOff x="5212221" y="1321969"/>
            <a:chExt cx="1285175" cy="1906106"/>
          </a:xfrm>
        </p:grpSpPr>
        <p:sp>
          <p:nvSpPr>
            <p:cNvPr id="200" name="Google Shape;200;g10164acfb38_0_52"/>
            <p:cNvSpPr/>
            <p:nvPr/>
          </p:nvSpPr>
          <p:spPr>
            <a:xfrm>
              <a:off x="5579550" y="2625975"/>
              <a:ext cx="613500" cy="602100"/>
            </a:xfrm>
            <a:prstGeom prst="cube">
              <a:avLst>
                <a:gd fmla="val 25000" name="adj"/>
              </a:avLst>
            </a:prstGeom>
            <a:solidFill>
              <a:srgbClr val="434343"/>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 name="Google Shape;201;g10164acfb38_0_52"/>
            <p:cNvGrpSpPr/>
            <p:nvPr/>
          </p:nvGrpSpPr>
          <p:grpSpPr>
            <a:xfrm>
              <a:off x="5212221" y="1321969"/>
              <a:ext cx="1285175" cy="1366098"/>
              <a:chOff x="5319137" y="1264025"/>
              <a:chExt cx="1285175" cy="1438149"/>
            </a:xfrm>
          </p:grpSpPr>
          <p:cxnSp>
            <p:nvCxnSpPr>
              <p:cNvPr id="202" name="Google Shape;202;g10164acfb38_0_52"/>
              <p:cNvCxnSpPr/>
              <p:nvPr/>
            </p:nvCxnSpPr>
            <p:spPr>
              <a:xfrm flipH="1">
                <a:off x="5959625" y="2365275"/>
                <a:ext cx="4200" cy="336900"/>
              </a:xfrm>
              <a:prstGeom prst="straightConnector1">
                <a:avLst/>
              </a:prstGeom>
              <a:noFill/>
              <a:ln cap="flat" cmpd="sng" w="76200">
                <a:solidFill>
                  <a:srgbClr val="EEEEEE"/>
                </a:solidFill>
                <a:prstDash val="solid"/>
                <a:round/>
                <a:headEnd len="med" w="med" type="none"/>
                <a:tailEnd len="med" w="med" type="none"/>
              </a:ln>
            </p:spPr>
          </p:cxnSp>
          <p:pic>
            <p:nvPicPr>
              <p:cNvPr id="203" name="Google Shape;203;g10164acfb38_0_52"/>
              <p:cNvPicPr preferRelativeResize="0"/>
              <p:nvPr/>
            </p:nvPicPr>
            <p:blipFill rotWithShape="1">
              <a:blip r:embed="rId10">
                <a:alphaModFix/>
              </a:blip>
              <a:srcRect b="30967" l="0" r="0" t="0"/>
              <a:stretch/>
            </p:blipFill>
            <p:spPr>
              <a:xfrm flipH="1">
                <a:off x="5319137" y="1264025"/>
                <a:ext cx="1285175" cy="1169330"/>
              </a:xfrm>
              <a:prstGeom prst="rect">
                <a:avLst/>
              </a:prstGeom>
              <a:noFill/>
              <a:ln>
                <a:noFill/>
              </a:ln>
            </p:spPr>
          </p:pic>
        </p:grpSp>
      </p:grpSp>
      <p:sp>
        <p:nvSpPr>
          <p:cNvPr id="204" name="Google Shape;204;g10164acfb38_0_52"/>
          <p:cNvSpPr txBox="1"/>
          <p:nvPr/>
        </p:nvSpPr>
        <p:spPr>
          <a:xfrm>
            <a:off x="7567150" y="964950"/>
            <a:ext cx="164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1. Controlled Descent</a:t>
            </a:r>
            <a:endParaRPr b="1" sz="1200">
              <a:solidFill>
                <a:srgbClr val="000000"/>
              </a:solidFill>
              <a:latin typeface="Calibri"/>
              <a:ea typeface="Calibri"/>
              <a:cs typeface="Calibri"/>
              <a:sym typeface="Calibri"/>
            </a:endParaRPr>
          </a:p>
        </p:txBody>
      </p:sp>
      <p:sp>
        <p:nvSpPr>
          <p:cNvPr id="205" name="Google Shape;205;g10164acfb38_0_52"/>
          <p:cNvSpPr txBox="1"/>
          <p:nvPr/>
        </p:nvSpPr>
        <p:spPr>
          <a:xfrm>
            <a:off x="7414775" y="2414100"/>
            <a:ext cx="164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Calibri"/>
                <a:ea typeface="Calibri"/>
                <a:cs typeface="Calibri"/>
                <a:sym typeface="Calibri"/>
              </a:rPr>
              <a:t>2. Burst + Parachute</a:t>
            </a:r>
            <a:endParaRPr b="1" sz="1200">
              <a:solidFill>
                <a:srgbClr val="000000"/>
              </a:solidFill>
              <a:latin typeface="Calibri"/>
              <a:ea typeface="Calibri"/>
              <a:cs typeface="Calibri"/>
              <a:sym typeface="Calibri"/>
            </a:endParaRPr>
          </a:p>
        </p:txBody>
      </p:sp>
      <p:sp>
        <p:nvSpPr>
          <p:cNvPr id="206" name="Google Shape;206;g10164acfb38_0_52"/>
          <p:cNvSpPr txBox="1"/>
          <p:nvPr/>
        </p:nvSpPr>
        <p:spPr>
          <a:xfrm>
            <a:off x="8018857" y="2045788"/>
            <a:ext cx="46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rgbClr val="000000"/>
                </a:solidFill>
                <a:latin typeface="Calibri"/>
                <a:ea typeface="Calibri"/>
                <a:cs typeface="Calibri"/>
                <a:sym typeface="Calibri"/>
              </a:rPr>
              <a:t>OR</a:t>
            </a:r>
            <a:endParaRPr b="1" sz="1200" u="sng">
              <a:solidFill>
                <a:srgbClr val="000000"/>
              </a:solidFill>
              <a:latin typeface="Calibri"/>
              <a:ea typeface="Calibri"/>
              <a:cs typeface="Calibri"/>
              <a:sym typeface="Calibri"/>
            </a:endParaRPr>
          </a:p>
        </p:txBody>
      </p:sp>
      <p:sp>
        <p:nvSpPr>
          <p:cNvPr id="207" name="Google Shape;207;g10164acfb38_0_52"/>
          <p:cNvSpPr/>
          <p:nvPr/>
        </p:nvSpPr>
        <p:spPr>
          <a:xfrm rot="-675540">
            <a:off x="7044892" y="1135940"/>
            <a:ext cx="205234" cy="3346099"/>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19050">
            <a:solidFill>
              <a:schemeClr val="dk1"/>
            </a:solidFill>
            <a:prstDash val="dot"/>
            <a:round/>
            <a:headEnd len="med" w="med" type="none"/>
            <a:tailEnd len="med" w="med" type="stealth"/>
          </a:ln>
        </p:spPr>
      </p:sp>
      <p:sp>
        <p:nvSpPr>
          <p:cNvPr id="208" name="Google Shape;208;g10164acfb38_0_52"/>
          <p:cNvSpPr/>
          <p:nvPr/>
        </p:nvSpPr>
        <p:spPr>
          <a:xfrm rot="-844593">
            <a:off x="7203811" y="1045448"/>
            <a:ext cx="231383" cy="3527119"/>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19050">
            <a:solidFill>
              <a:srgbClr val="FF0000"/>
            </a:solidFill>
            <a:prstDash val="dot"/>
            <a:round/>
            <a:headEnd len="med" w="med" type="none"/>
            <a:tailEnd len="med" w="med" type="stealth"/>
          </a:ln>
        </p:spPr>
      </p:sp>
      <p:sp>
        <p:nvSpPr>
          <p:cNvPr id="209" name="Google Shape;209;g10164acfb38_0_52"/>
          <p:cNvSpPr/>
          <p:nvPr/>
        </p:nvSpPr>
        <p:spPr>
          <a:xfrm rot="4498291">
            <a:off x="7079758" y="4324174"/>
            <a:ext cx="231401" cy="718673"/>
          </a:xfrm>
          <a:custGeom>
            <a:rect b="b" l="l" r="r" t="t"/>
            <a:pathLst>
              <a:path extrusionOk="0" h="83018" w="9256">
                <a:moveTo>
                  <a:pt x="4435" y="0"/>
                </a:moveTo>
                <a:cubicBezTo>
                  <a:pt x="3539" y="7165"/>
                  <a:pt x="-1287" y="14291"/>
                  <a:pt x="465" y="21296"/>
                </a:cubicBezTo>
                <a:cubicBezTo>
                  <a:pt x="1954" y="27249"/>
                  <a:pt x="9996" y="31464"/>
                  <a:pt x="9128" y="37538"/>
                </a:cubicBezTo>
                <a:cubicBezTo>
                  <a:pt x="8276" y="43504"/>
                  <a:pt x="-275" y="47934"/>
                  <a:pt x="1187" y="53781"/>
                </a:cubicBezTo>
                <a:cubicBezTo>
                  <a:pt x="2943" y="60804"/>
                  <a:pt x="10152" y="66828"/>
                  <a:pt x="9128" y="73994"/>
                </a:cubicBezTo>
                <a:cubicBezTo>
                  <a:pt x="8538" y="78122"/>
                  <a:pt x="2330" y="79288"/>
                  <a:pt x="465" y="83018"/>
                </a:cubicBezTo>
              </a:path>
            </a:pathLst>
          </a:custGeom>
          <a:noFill/>
          <a:ln cap="flat" cmpd="sng" w="28575">
            <a:solidFill>
              <a:srgbClr val="FF0000"/>
            </a:solidFill>
            <a:prstDash val="dot"/>
            <a:round/>
            <a:headEnd len="med" w="med" type="none"/>
            <a:tailEnd len="med" w="med" type="stealth"/>
          </a:ln>
        </p:spPr>
      </p:sp>
      <p:sp>
        <p:nvSpPr>
          <p:cNvPr id="210" name="Google Shape;210;g10164acfb38_0_52"/>
          <p:cNvSpPr/>
          <p:nvPr/>
        </p:nvSpPr>
        <p:spPr>
          <a:xfrm rot="4750619">
            <a:off x="7064338" y="4689170"/>
            <a:ext cx="133183" cy="645773"/>
          </a:xfrm>
          <a:custGeom>
            <a:rect b="b" l="l" r="r" t="t"/>
            <a:pathLst>
              <a:path extrusionOk="0" h="79409" w="4228">
                <a:moveTo>
                  <a:pt x="1896" y="79409"/>
                </a:moveTo>
                <a:cubicBezTo>
                  <a:pt x="-36" y="74572"/>
                  <a:pt x="3701" y="69097"/>
                  <a:pt x="3701" y="63888"/>
                </a:cubicBezTo>
                <a:cubicBezTo>
                  <a:pt x="3701" y="56486"/>
                  <a:pt x="-403" y="49171"/>
                  <a:pt x="814" y="41870"/>
                </a:cubicBezTo>
                <a:cubicBezTo>
                  <a:pt x="1377" y="38493"/>
                  <a:pt x="3390" y="35483"/>
                  <a:pt x="4062" y="32125"/>
                </a:cubicBezTo>
                <a:cubicBezTo>
                  <a:pt x="4726" y="28803"/>
                  <a:pt x="1732" y="25721"/>
                  <a:pt x="1175" y="22379"/>
                </a:cubicBezTo>
                <a:cubicBezTo>
                  <a:pt x="-53" y="15012"/>
                  <a:pt x="-1083" y="6680"/>
                  <a:pt x="2257" y="0"/>
                </a:cubicBezTo>
              </a:path>
            </a:pathLst>
          </a:custGeom>
          <a:noFill/>
          <a:ln cap="flat" cmpd="sng" w="28575">
            <a:solidFill>
              <a:schemeClr val="dk1"/>
            </a:solidFill>
            <a:prstDash val="dot"/>
            <a:round/>
            <a:headEnd len="med" w="med" type="none"/>
            <a:tailEnd len="med" w="med" type="stealth"/>
          </a:ln>
        </p:spPr>
      </p:sp>
      <p:sp>
        <p:nvSpPr>
          <p:cNvPr id="211" name="Google Shape;211;g10164acfb38_0_52"/>
          <p:cNvSpPr/>
          <p:nvPr/>
        </p:nvSpPr>
        <p:spPr>
          <a:xfrm rot="-5400642">
            <a:off x="7513531" y="890874"/>
            <a:ext cx="226992" cy="747960"/>
          </a:xfrm>
          <a:custGeom>
            <a:rect b="b" l="l" r="r" t="t"/>
            <a:pathLst>
              <a:path extrusionOk="0" h="11085" w="16965">
                <a:moveTo>
                  <a:pt x="16965" y="257"/>
                </a:moveTo>
                <a:cubicBezTo>
                  <a:pt x="12846" y="257"/>
                  <a:pt x="7988" y="-770"/>
                  <a:pt x="4693" y="1701"/>
                </a:cubicBezTo>
                <a:cubicBezTo>
                  <a:pt x="1895" y="3799"/>
                  <a:pt x="1566" y="7958"/>
                  <a:pt x="0" y="11085"/>
                </a:cubicBezTo>
              </a:path>
            </a:pathLst>
          </a:custGeom>
          <a:noFill/>
          <a:ln cap="flat" cmpd="sng" w="19050">
            <a:solidFill>
              <a:schemeClr val="dk1"/>
            </a:solidFill>
            <a:prstDash val="dot"/>
            <a:round/>
            <a:headEnd len="med" w="med" type="none"/>
            <a:tailEnd len="med" w="med" type="stealth"/>
          </a:ln>
        </p:spPr>
      </p:sp>
      <p:sp>
        <p:nvSpPr>
          <p:cNvPr id="212" name="Google Shape;212;g10164acfb38_0_52"/>
          <p:cNvSpPr txBox="1"/>
          <p:nvPr/>
        </p:nvSpPr>
        <p:spPr>
          <a:xfrm>
            <a:off x="414600" y="-42150"/>
            <a:ext cx="126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Calibri"/>
                <a:ea typeface="Calibri"/>
                <a:cs typeface="Calibri"/>
                <a:sym typeface="Calibri"/>
              </a:rPr>
              <a:t>Out of scope</a:t>
            </a:r>
            <a:endParaRPr b="1">
              <a:solidFill>
                <a:schemeClr val="lt1"/>
              </a:solidFill>
              <a:latin typeface="Calibri"/>
              <a:ea typeface="Calibri"/>
              <a:cs typeface="Calibri"/>
              <a:sym typeface="Calibri"/>
            </a:endParaRPr>
          </a:p>
        </p:txBody>
      </p:sp>
      <p:sp>
        <p:nvSpPr>
          <p:cNvPr id="213" name="Google Shape;213;g10164acfb38_0_52"/>
          <p:cNvSpPr/>
          <p:nvPr/>
        </p:nvSpPr>
        <p:spPr>
          <a:xfrm>
            <a:off x="114700" y="57350"/>
            <a:ext cx="368100" cy="2271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10164acfb38_0_52"/>
          <p:cNvSpPr txBox="1"/>
          <p:nvPr/>
        </p:nvSpPr>
        <p:spPr>
          <a:xfrm>
            <a:off x="3461825" y="-58950"/>
            <a:ext cx="196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Calibri"/>
                <a:ea typeface="Calibri"/>
                <a:cs typeface="Calibri"/>
                <a:sym typeface="Calibri"/>
              </a:rPr>
              <a:t>BACCHUS CONOPS</a:t>
            </a:r>
            <a:endParaRPr b="1" sz="1800">
              <a:solidFill>
                <a:schemeClr val="lt1"/>
              </a:solidFill>
              <a:latin typeface="Calibri"/>
              <a:ea typeface="Calibri"/>
              <a:cs typeface="Calibri"/>
              <a:sym typeface="Calibri"/>
            </a:endParaRPr>
          </a:p>
        </p:txBody>
      </p:sp>
      <p:cxnSp>
        <p:nvCxnSpPr>
          <p:cNvPr id="215" name="Google Shape;215;g10164acfb38_0_52"/>
          <p:cNvCxnSpPr/>
          <p:nvPr/>
        </p:nvCxnSpPr>
        <p:spPr>
          <a:xfrm flipH="1" rot="10800000">
            <a:off x="7609630" y="78800"/>
            <a:ext cx="457200" cy="9000"/>
          </a:xfrm>
          <a:prstGeom prst="straightConnector1">
            <a:avLst/>
          </a:prstGeom>
          <a:noFill/>
          <a:ln cap="flat" cmpd="sng" w="28575">
            <a:solidFill>
              <a:srgbClr val="FF0000"/>
            </a:solidFill>
            <a:prstDash val="dash"/>
            <a:round/>
            <a:headEnd len="med" w="med" type="none"/>
            <a:tailEnd len="med" w="med" type="stealth"/>
          </a:ln>
        </p:spPr>
      </p:cxnSp>
      <p:cxnSp>
        <p:nvCxnSpPr>
          <p:cNvPr id="216" name="Google Shape;216;g10164acfb38_0_52"/>
          <p:cNvCxnSpPr/>
          <p:nvPr/>
        </p:nvCxnSpPr>
        <p:spPr>
          <a:xfrm flipH="1" rot="10800000">
            <a:off x="7609630" y="180625"/>
            <a:ext cx="457200" cy="9000"/>
          </a:xfrm>
          <a:prstGeom prst="straightConnector1">
            <a:avLst/>
          </a:prstGeom>
          <a:noFill/>
          <a:ln cap="flat" cmpd="sng" w="28575">
            <a:solidFill>
              <a:srgbClr val="000000"/>
            </a:solidFill>
            <a:prstDash val="dash"/>
            <a:round/>
            <a:headEnd len="med" w="med" type="none"/>
            <a:tailEnd len="med" w="med" type="stealth"/>
          </a:ln>
        </p:spPr>
      </p:cxnSp>
      <p:sp>
        <p:nvSpPr>
          <p:cNvPr id="217" name="Google Shape;217;g10164acfb38_0_52"/>
          <p:cNvSpPr txBox="1"/>
          <p:nvPr/>
        </p:nvSpPr>
        <p:spPr>
          <a:xfrm>
            <a:off x="8150528" y="-86050"/>
            <a:ext cx="51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FFFF"/>
                </a:solidFill>
                <a:latin typeface="Calibri"/>
                <a:ea typeface="Calibri"/>
                <a:cs typeface="Calibri"/>
                <a:sym typeface="Calibri"/>
              </a:rPr>
              <a:t>Data</a:t>
            </a:r>
            <a:endParaRPr b="1" sz="1000">
              <a:solidFill>
                <a:srgbClr val="FFFFFF"/>
              </a:solidFill>
              <a:latin typeface="Calibri"/>
              <a:ea typeface="Calibri"/>
              <a:cs typeface="Calibri"/>
              <a:sym typeface="Calibri"/>
            </a:endParaRPr>
          </a:p>
        </p:txBody>
      </p:sp>
      <p:sp>
        <p:nvSpPr>
          <p:cNvPr id="218" name="Google Shape;218;g10164acfb38_0_52"/>
          <p:cNvSpPr txBox="1"/>
          <p:nvPr/>
        </p:nvSpPr>
        <p:spPr>
          <a:xfrm>
            <a:off x="8150525" y="37975"/>
            <a:ext cx="969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Calibri"/>
                <a:ea typeface="Calibri"/>
                <a:cs typeface="Calibri"/>
                <a:sym typeface="Calibri"/>
              </a:rPr>
              <a:t>Commands</a:t>
            </a:r>
            <a:endParaRPr b="1" sz="1000">
              <a:solidFill>
                <a:schemeClr val="lt1"/>
              </a:solidFill>
              <a:latin typeface="Calibri"/>
              <a:ea typeface="Calibri"/>
              <a:cs typeface="Calibri"/>
              <a:sym typeface="Calibri"/>
            </a:endParaRPr>
          </a:p>
        </p:txBody>
      </p:sp>
      <p:cxnSp>
        <p:nvCxnSpPr>
          <p:cNvPr id="219" name="Google Shape;219;g10164acfb38_0_52"/>
          <p:cNvCxnSpPr/>
          <p:nvPr/>
        </p:nvCxnSpPr>
        <p:spPr>
          <a:xfrm>
            <a:off x="7497600" y="8875"/>
            <a:ext cx="0" cy="319800"/>
          </a:xfrm>
          <a:prstGeom prst="straightConnector1">
            <a:avLst/>
          </a:prstGeom>
          <a:noFill/>
          <a:ln cap="flat" cmpd="sng" w="19050">
            <a:solidFill>
              <a:schemeClr val="lt1"/>
            </a:solidFill>
            <a:prstDash val="solid"/>
            <a:round/>
            <a:headEnd len="med" w="med" type="none"/>
            <a:tailEnd len="med" w="med" type="none"/>
          </a:ln>
        </p:spPr>
      </p:cxnSp>
      <p:cxnSp>
        <p:nvCxnSpPr>
          <p:cNvPr id="220" name="Google Shape;220;g10164acfb38_0_52"/>
          <p:cNvCxnSpPr/>
          <p:nvPr/>
        </p:nvCxnSpPr>
        <p:spPr>
          <a:xfrm>
            <a:off x="1527350" y="8875"/>
            <a:ext cx="0" cy="319800"/>
          </a:xfrm>
          <a:prstGeom prst="straightConnector1">
            <a:avLst/>
          </a:prstGeom>
          <a:noFill/>
          <a:ln cap="flat" cmpd="sng" w="19050">
            <a:solidFill>
              <a:schemeClr val="lt1"/>
            </a:solidFill>
            <a:prstDash val="solid"/>
            <a:round/>
            <a:headEnd len="med" w="med" type="none"/>
            <a:tailEnd len="med" w="med" type="none"/>
          </a:ln>
        </p:spPr>
      </p:cxnSp>
      <p:cxnSp>
        <p:nvCxnSpPr>
          <p:cNvPr id="221" name="Google Shape;221;g10164acfb38_0_52"/>
          <p:cNvCxnSpPr>
            <a:stCxn id="195" idx="5"/>
            <a:endCxn id="203" idx="3"/>
          </p:cNvCxnSpPr>
          <p:nvPr/>
        </p:nvCxnSpPr>
        <p:spPr>
          <a:xfrm>
            <a:off x="8091019" y="3432960"/>
            <a:ext cx="362700" cy="432300"/>
          </a:xfrm>
          <a:prstGeom prst="straightConnector1">
            <a:avLst/>
          </a:prstGeom>
          <a:noFill/>
          <a:ln cap="flat" cmpd="sng" w="19050">
            <a:solidFill>
              <a:schemeClr val="dk1"/>
            </a:solidFill>
            <a:prstDash val="solid"/>
            <a:round/>
            <a:headEnd len="med" w="med" type="none"/>
            <a:tailEnd len="med" w="med" type="triangle"/>
          </a:ln>
        </p:spPr>
      </p:cxnSp>
      <p:cxnSp>
        <p:nvCxnSpPr>
          <p:cNvPr id="222" name="Google Shape;222;g10164acfb38_0_52"/>
          <p:cNvCxnSpPr/>
          <p:nvPr/>
        </p:nvCxnSpPr>
        <p:spPr>
          <a:xfrm rot="10800000">
            <a:off x="7028897" y="1120843"/>
            <a:ext cx="902400" cy="652800"/>
          </a:xfrm>
          <a:prstGeom prst="curvedConnector3">
            <a:avLst>
              <a:gd fmla="val 74448" name="adj1"/>
            </a:avLst>
          </a:prstGeom>
          <a:noFill/>
          <a:ln cap="flat" cmpd="sng" w="19050">
            <a:solidFill>
              <a:srgbClr val="FF0000"/>
            </a:solidFill>
            <a:prstDash val="dot"/>
            <a:round/>
            <a:headEnd len="med" w="med" type="none"/>
            <a:tailEnd len="med" w="med" type="stealth"/>
          </a:ln>
        </p:spPr>
      </p:cxnSp>
      <p:sp>
        <p:nvSpPr>
          <p:cNvPr id="223" name="Google Shape;223;g10164acfb38_0_52"/>
          <p:cNvSpPr/>
          <p:nvPr/>
        </p:nvSpPr>
        <p:spPr>
          <a:xfrm>
            <a:off x="8450975" y="3670625"/>
            <a:ext cx="481500" cy="667500"/>
          </a:xfrm>
          <a:prstGeom prst="rect">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1"/>
                                        <p:tgtEl>
                                          <p:spTgt spid="1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101907d427f_1_5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Manufacturing Overview</a:t>
            </a:r>
            <a:endParaRPr/>
          </a:p>
        </p:txBody>
      </p:sp>
      <p:sp>
        <p:nvSpPr>
          <p:cNvPr id="968" name="Google Shape;968;g101907d427f_1_5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69" name="Google Shape;969;g101907d427f_1_53"/>
          <p:cNvSpPr/>
          <p:nvPr/>
        </p:nvSpPr>
        <p:spPr>
          <a:xfrm>
            <a:off x="341300" y="1940800"/>
            <a:ext cx="4096200" cy="18369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To Be 3-D Printed:</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Cone - Nylon</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Gear System - PETG</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Motor Casing - PETG</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Hopper Skeleton - PETG</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*Prusament PETG (</a:t>
            </a:r>
            <a:r>
              <a:rPr lang="en">
                <a:latin typeface="Roboto"/>
                <a:ea typeface="Roboto"/>
                <a:cs typeface="Roboto"/>
                <a:sym typeface="Roboto"/>
              </a:rPr>
              <a:t>Proprietary</a:t>
            </a:r>
            <a:r>
              <a:rPr lang="en">
                <a:latin typeface="Roboto"/>
                <a:ea typeface="Roboto"/>
                <a:cs typeface="Roboto"/>
                <a:sym typeface="Roboto"/>
              </a:rPr>
              <a:t> PETG Blend) </a:t>
            </a:r>
            <a:endParaRPr>
              <a:latin typeface="Roboto"/>
              <a:ea typeface="Roboto"/>
              <a:cs typeface="Roboto"/>
              <a:sym typeface="Roboto"/>
            </a:endParaRPr>
          </a:p>
        </p:txBody>
      </p:sp>
      <p:sp>
        <p:nvSpPr>
          <p:cNvPr id="970" name="Google Shape;970;g101907d427f_1_53"/>
          <p:cNvSpPr/>
          <p:nvPr/>
        </p:nvSpPr>
        <p:spPr>
          <a:xfrm>
            <a:off x="4706500" y="1940800"/>
            <a:ext cx="4096200" cy="18369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Other:</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3/16” Polycarbonate Plates - Laser Cut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3/8” Carbon Fiber Rods - Band Saw</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Insulation for Electronics - Band Saw/Table Saw/Compound Saw</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Polycarbonate Weave - Exacto Knife</a:t>
            </a:r>
            <a:endParaRPr>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g104b8e4e0be_0_42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976" name="Google Shape;976;g104b8e4e0be_0_426"/>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977" name="Google Shape;977;g104b8e4e0be_0_426"/>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Mechanical</a:t>
            </a:r>
            <a:endParaRPr sz="6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g104b27e4cc4_0_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Passive Venting Plots</a:t>
            </a:r>
            <a:endParaRPr/>
          </a:p>
        </p:txBody>
      </p:sp>
      <p:sp>
        <p:nvSpPr>
          <p:cNvPr id="983" name="Google Shape;983;g104b27e4cc4_0_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984" name="Google Shape;984;g104b27e4cc4_0_2"/>
          <p:cNvPicPr preferRelativeResize="0"/>
          <p:nvPr/>
        </p:nvPicPr>
        <p:blipFill rotWithShape="1">
          <a:blip r:embed="rId3">
            <a:alphaModFix/>
          </a:blip>
          <a:srcRect b="0" l="3918" r="4313" t="0"/>
          <a:stretch/>
        </p:blipFill>
        <p:spPr>
          <a:xfrm>
            <a:off x="83752" y="1075375"/>
            <a:ext cx="4353798" cy="3787976"/>
          </a:xfrm>
          <a:prstGeom prst="rect">
            <a:avLst/>
          </a:prstGeom>
          <a:noFill/>
          <a:ln>
            <a:noFill/>
          </a:ln>
        </p:spPr>
      </p:pic>
      <p:pic>
        <p:nvPicPr>
          <p:cNvPr id="985" name="Google Shape;985;g104b27e4cc4_0_2"/>
          <p:cNvPicPr preferRelativeResize="0"/>
          <p:nvPr/>
        </p:nvPicPr>
        <p:blipFill rotWithShape="1">
          <a:blip r:embed="rId4">
            <a:alphaModFix/>
          </a:blip>
          <a:srcRect b="0" l="3320" r="5704" t="0"/>
          <a:stretch/>
        </p:blipFill>
        <p:spPr>
          <a:xfrm>
            <a:off x="4354350" y="1075375"/>
            <a:ext cx="4594901" cy="38377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g104b8e4e0be_0_42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991" name="Google Shape;991;g104b8e4e0be_0_420"/>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992" name="Google Shape;992;g104b8e4e0be_0_420"/>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Structural</a:t>
            </a:r>
            <a:endParaRPr sz="60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g1048668c103_1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Structures and Material </a:t>
            </a:r>
            <a:r>
              <a:rPr lang="en">
                <a:extLst>
                  <a:ext uri="http://customooxmlschemas.google.com/">
                    <go:slidesCustomData xmlns:go="http://customooxmlschemas.google.com/" textRoundtripDataId="1"/>
                  </a:ext>
                </a:extLst>
              </a:rPr>
              <a:t>Specifications</a:t>
            </a:r>
            <a:endParaRPr/>
          </a:p>
        </p:txBody>
      </p:sp>
      <p:sp>
        <p:nvSpPr>
          <p:cNvPr id="998" name="Google Shape;998;g1048668c103_1_0"/>
          <p:cNvSpPr/>
          <p:nvPr/>
        </p:nvSpPr>
        <p:spPr>
          <a:xfrm>
            <a:off x="428650" y="1146900"/>
            <a:ext cx="2625600" cy="1877700"/>
          </a:xfrm>
          <a:prstGeom prst="roundRect">
            <a:avLst>
              <a:gd fmla="val 6736"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g1048668c103_1_0"/>
          <p:cNvSpPr txBox="1"/>
          <p:nvPr/>
        </p:nvSpPr>
        <p:spPr>
          <a:xfrm>
            <a:off x="530049" y="1264975"/>
            <a:ext cx="24228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Merriweather"/>
                <a:ea typeface="Merriweather"/>
                <a:cs typeface="Merriweather"/>
                <a:sym typeface="Merriweather"/>
              </a:rPr>
              <a:t>3/16</a:t>
            </a:r>
            <a:r>
              <a:rPr lang="en" sz="1500">
                <a:latin typeface="Merriweather"/>
                <a:ea typeface="Merriweather"/>
                <a:cs typeface="Merriweather"/>
                <a:sym typeface="Merriweather"/>
              </a:rPr>
              <a:t>” Impact Resistant Polycarbonate Sheeting</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3"/>
              </a:rPr>
              <a:t>Link</a:t>
            </a:r>
            <a:endParaRPr sz="500">
              <a:latin typeface="Merriweather"/>
              <a:ea typeface="Merriweather"/>
              <a:cs typeface="Merriweather"/>
              <a:sym typeface="Merriweather"/>
            </a:endParaRPr>
          </a:p>
        </p:txBody>
      </p:sp>
      <p:sp>
        <p:nvSpPr>
          <p:cNvPr id="1000" name="Google Shape;1000;g1048668c103_1_0"/>
          <p:cNvSpPr txBox="1"/>
          <p:nvPr/>
        </p:nvSpPr>
        <p:spPr>
          <a:xfrm>
            <a:off x="428650" y="1903175"/>
            <a:ext cx="2625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Tensile Strength: 8,900 psi (min)</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Impact Strength: 12-18 ft-lbs/in</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Weight per in²:  0.005375 lb</a:t>
            </a:r>
            <a:endParaRPr sz="1300">
              <a:latin typeface="Roboto"/>
              <a:ea typeface="Roboto"/>
              <a:cs typeface="Roboto"/>
              <a:sym typeface="Roboto"/>
            </a:endParaRPr>
          </a:p>
        </p:txBody>
      </p:sp>
      <p:sp>
        <p:nvSpPr>
          <p:cNvPr id="1001" name="Google Shape;1001;g1048668c103_1_0"/>
          <p:cNvSpPr/>
          <p:nvPr/>
        </p:nvSpPr>
        <p:spPr>
          <a:xfrm>
            <a:off x="3232100" y="1146900"/>
            <a:ext cx="2625600" cy="18777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g1048668c103_1_0"/>
          <p:cNvSpPr txBox="1"/>
          <p:nvPr/>
        </p:nvSpPr>
        <p:spPr>
          <a:xfrm>
            <a:off x="3434888" y="1264975"/>
            <a:ext cx="22200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⅜” Rigid Carbon Fiber Rod</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4"/>
              </a:rPr>
              <a:t>Link</a:t>
            </a:r>
            <a:endParaRPr sz="500">
              <a:latin typeface="Merriweather"/>
              <a:ea typeface="Merriweather"/>
              <a:cs typeface="Merriweather"/>
              <a:sym typeface="Merriweather"/>
            </a:endParaRPr>
          </a:p>
        </p:txBody>
      </p:sp>
      <p:sp>
        <p:nvSpPr>
          <p:cNvPr id="1003" name="Google Shape;1003;g1048668c103_1_0"/>
          <p:cNvSpPr txBox="1"/>
          <p:nvPr/>
        </p:nvSpPr>
        <p:spPr>
          <a:xfrm>
            <a:off x="3232100" y="1903175"/>
            <a:ext cx="2625600" cy="93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Tensile Strength: 150,000 psi</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Length needed: 4ft</a:t>
            </a:r>
            <a:endParaRPr sz="12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cxnSp>
        <p:nvCxnSpPr>
          <p:cNvPr id="1004" name="Google Shape;1004;g1048668c103_1_0"/>
          <p:cNvCxnSpPr/>
          <p:nvPr/>
        </p:nvCxnSpPr>
        <p:spPr>
          <a:xfrm>
            <a:off x="-21075" y="864275"/>
            <a:ext cx="9201300" cy="0"/>
          </a:xfrm>
          <a:prstGeom prst="straightConnector1">
            <a:avLst/>
          </a:prstGeom>
          <a:noFill/>
          <a:ln cap="flat" cmpd="sng" w="38100">
            <a:solidFill>
              <a:srgbClr val="B6D7A8"/>
            </a:solidFill>
            <a:prstDash val="solid"/>
            <a:round/>
            <a:headEnd len="med" w="med" type="none"/>
            <a:tailEnd len="med" w="med" type="none"/>
          </a:ln>
        </p:spPr>
      </p:cxnSp>
      <p:sp>
        <p:nvSpPr>
          <p:cNvPr id="1005" name="Google Shape;1005;g1048668c103_1_0"/>
          <p:cNvSpPr/>
          <p:nvPr/>
        </p:nvSpPr>
        <p:spPr>
          <a:xfrm>
            <a:off x="6035550" y="1146900"/>
            <a:ext cx="2625600" cy="18777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g1048668c103_1_0"/>
          <p:cNvSpPr txBox="1"/>
          <p:nvPr/>
        </p:nvSpPr>
        <p:spPr>
          <a:xfrm>
            <a:off x="6238338" y="1264975"/>
            <a:ext cx="22200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1/32” Carbon Fiber Sheet</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5"/>
              </a:rPr>
              <a:t>Link</a:t>
            </a:r>
            <a:endParaRPr sz="500">
              <a:latin typeface="Merriweather"/>
              <a:ea typeface="Merriweather"/>
              <a:cs typeface="Merriweather"/>
              <a:sym typeface="Merriweather"/>
            </a:endParaRPr>
          </a:p>
        </p:txBody>
      </p:sp>
      <p:sp>
        <p:nvSpPr>
          <p:cNvPr id="1007" name="Google Shape;1007;g1048668c103_1_0"/>
          <p:cNvSpPr txBox="1"/>
          <p:nvPr/>
        </p:nvSpPr>
        <p:spPr>
          <a:xfrm>
            <a:off x="6035550" y="1903175"/>
            <a:ext cx="2625600" cy="939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Minimum Flexural Strength: 89,000psi</a:t>
            </a:r>
            <a:endParaRPr sz="12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
        <p:nvSpPr>
          <p:cNvPr id="1008" name="Google Shape;1008;g1048668c103_1_0"/>
          <p:cNvSpPr/>
          <p:nvPr/>
        </p:nvSpPr>
        <p:spPr>
          <a:xfrm>
            <a:off x="428650" y="3156750"/>
            <a:ext cx="2625600" cy="16188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1048668c103_1_0"/>
          <p:cNvSpPr txBox="1"/>
          <p:nvPr/>
        </p:nvSpPr>
        <p:spPr>
          <a:xfrm>
            <a:off x="631438" y="3274825"/>
            <a:ext cx="222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3M Epoxy Adhesive</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6"/>
              </a:rPr>
              <a:t>Link</a:t>
            </a:r>
            <a:endParaRPr sz="500">
              <a:latin typeface="Merriweather"/>
              <a:ea typeface="Merriweather"/>
              <a:cs typeface="Merriweather"/>
              <a:sym typeface="Merriweather"/>
            </a:endParaRPr>
          </a:p>
        </p:txBody>
      </p:sp>
      <p:sp>
        <p:nvSpPr>
          <p:cNvPr id="1010" name="Google Shape;1010;g1048668c103_1_0"/>
          <p:cNvSpPr txBox="1"/>
          <p:nvPr/>
        </p:nvSpPr>
        <p:spPr>
          <a:xfrm>
            <a:off x="428650" y="3696275"/>
            <a:ext cx="2625600" cy="1308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Minimum temperature: -252C</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Shear Strength at -55C: 3000 psi</a:t>
            </a:r>
            <a:endParaRPr sz="1200">
              <a:latin typeface="Roboto"/>
              <a:ea typeface="Roboto"/>
              <a:cs typeface="Roboto"/>
              <a:sym typeface="Roboto"/>
            </a:endParaRPr>
          </a:p>
          <a:p>
            <a:pPr indent="0" lvl="0" marL="0" rtl="0" algn="ctr">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
        <p:nvSpPr>
          <p:cNvPr id="1011" name="Google Shape;1011;g1048668c103_1_0"/>
          <p:cNvSpPr/>
          <p:nvPr/>
        </p:nvSpPr>
        <p:spPr>
          <a:xfrm>
            <a:off x="3232100" y="3156750"/>
            <a:ext cx="2625600" cy="16188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g1048668c103_1_0"/>
          <p:cNvSpPr txBox="1"/>
          <p:nvPr/>
        </p:nvSpPr>
        <p:spPr>
          <a:xfrm>
            <a:off x="3434888" y="3274825"/>
            <a:ext cx="2220000" cy="72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Nylon Breakaway Cord</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7"/>
              </a:rPr>
              <a:t>Link</a:t>
            </a:r>
            <a:endParaRPr sz="500">
              <a:latin typeface="Merriweather"/>
              <a:ea typeface="Merriweather"/>
              <a:cs typeface="Merriweather"/>
              <a:sym typeface="Merriweather"/>
            </a:endParaRPr>
          </a:p>
        </p:txBody>
      </p:sp>
      <p:sp>
        <p:nvSpPr>
          <p:cNvPr id="1013" name="Google Shape;1013;g1048668c103_1_0"/>
          <p:cNvSpPr txBox="1"/>
          <p:nvPr/>
        </p:nvSpPr>
        <p:spPr>
          <a:xfrm>
            <a:off x="3232100" y="3913025"/>
            <a:ext cx="26256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Tested Tensile Strength: 25 lbs</a:t>
            </a:r>
            <a:endParaRPr sz="12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sp>
        <p:nvSpPr>
          <p:cNvPr id="1014" name="Google Shape;1014;g1048668c103_1_0"/>
          <p:cNvSpPr/>
          <p:nvPr/>
        </p:nvSpPr>
        <p:spPr>
          <a:xfrm>
            <a:off x="6035550" y="3156750"/>
            <a:ext cx="2625600" cy="16188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1048668c103_1_0"/>
          <p:cNvSpPr txBox="1"/>
          <p:nvPr/>
        </p:nvSpPr>
        <p:spPr>
          <a:xfrm>
            <a:off x="6238338" y="3274825"/>
            <a:ext cx="222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erriweather"/>
                <a:ea typeface="Merriweather"/>
                <a:cs typeface="Merriweather"/>
                <a:sym typeface="Merriweather"/>
              </a:rPr>
              <a:t>3D Printed Nylon </a:t>
            </a:r>
            <a:endParaRPr sz="1500">
              <a:latin typeface="Merriweather"/>
              <a:ea typeface="Merriweather"/>
              <a:cs typeface="Merriweather"/>
              <a:sym typeface="Merriweather"/>
            </a:endParaRPr>
          </a:p>
          <a:p>
            <a:pPr indent="0" lvl="0" marL="0" rtl="0" algn="ctr">
              <a:spcBef>
                <a:spcPts val="0"/>
              </a:spcBef>
              <a:spcAft>
                <a:spcPts val="0"/>
              </a:spcAft>
              <a:buNone/>
            </a:pPr>
            <a:r>
              <a:rPr lang="en" sz="500" u="sng">
                <a:solidFill>
                  <a:schemeClr val="hlink"/>
                </a:solidFill>
                <a:latin typeface="Merriweather"/>
                <a:ea typeface="Merriweather"/>
                <a:cs typeface="Merriweather"/>
                <a:sym typeface="Merriweather"/>
                <a:hlinkClick r:id="rId8"/>
              </a:rPr>
              <a:t>Link</a:t>
            </a:r>
            <a:endParaRPr sz="500">
              <a:latin typeface="Merriweather"/>
              <a:ea typeface="Merriweather"/>
              <a:cs typeface="Merriweather"/>
              <a:sym typeface="Merriweather"/>
            </a:endParaRPr>
          </a:p>
        </p:txBody>
      </p:sp>
      <p:sp>
        <p:nvSpPr>
          <p:cNvPr id="1016" name="Google Shape;1016;g1048668c103_1_0"/>
          <p:cNvSpPr txBox="1"/>
          <p:nvPr/>
        </p:nvSpPr>
        <p:spPr>
          <a:xfrm>
            <a:off x="6035550" y="3696275"/>
            <a:ext cx="2625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Roboto"/>
                <a:ea typeface="Roboto"/>
                <a:cs typeface="Roboto"/>
                <a:sym typeface="Roboto"/>
              </a:rPr>
              <a:t>Specifications</a:t>
            </a:r>
            <a:endParaRPr b="1"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Tensile Strength: 51 MPa (yield)</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Density: 1.1 g/cm^3</a:t>
            </a:r>
            <a:endParaRPr sz="1200">
              <a:latin typeface="Roboto"/>
              <a:ea typeface="Roboto"/>
              <a:cs typeface="Roboto"/>
              <a:sym typeface="Roboto"/>
            </a:endParaRPr>
          </a:p>
          <a:p>
            <a:pPr indent="0" lvl="0" marL="0" rtl="0" algn="ctr">
              <a:spcBef>
                <a:spcPts val="0"/>
              </a:spcBef>
              <a:spcAft>
                <a:spcPts val="0"/>
              </a:spcAft>
              <a:buNone/>
            </a:pPr>
            <a:r>
              <a:rPr lang="en" sz="1200">
                <a:latin typeface="Roboto"/>
                <a:ea typeface="Roboto"/>
                <a:cs typeface="Roboto"/>
                <a:sym typeface="Roboto"/>
              </a:rPr>
              <a:t>Flexural Strength: 50 MPa</a:t>
            </a:r>
            <a:endParaRPr sz="1200">
              <a:latin typeface="Roboto"/>
              <a:ea typeface="Roboto"/>
              <a:cs typeface="Roboto"/>
              <a:sym typeface="Roboto"/>
            </a:endParaRPr>
          </a:p>
        </p:txBody>
      </p:sp>
      <p:sp>
        <p:nvSpPr>
          <p:cNvPr id="1017" name="Google Shape;1017;g1048668c103_1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g103b20c73ca_0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Interfaces</a:t>
            </a:r>
            <a:endParaRPr/>
          </a:p>
        </p:txBody>
      </p:sp>
      <p:sp>
        <p:nvSpPr>
          <p:cNvPr id="1023" name="Google Shape;1023;g103b20c73ca_0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024" name="Google Shape;1024;g103b20c73ca_0_0"/>
          <p:cNvSpPr txBox="1"/>
          <p:nvPr/>
        </p:nvSpPr>
        <p:spPr>
          <a:xfrm>
            <a:off x="344550" y="1152950"/>
            <a:ext cx="8613900" cy="252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t>IF1</a:t>
            </a:r>
            <a:r>
              <a:rPr lang="en" sz="1500"/>
              <a:t> - balloon to nozzle: industrial strength zip ties (Urban Sky heritage)</a:t>
            </a:r>
            <a:endParaRPr sz="1500"/>
          </a:p>
          <a:p>
            <a:pPr indent="0" lvl="0" marL="0" rtl="0" algn="l">
              <a:lnSpc>
                <a:spcPct val="115000"/>
              </a:lnSpc>
              <a:spcBef>
                <a:spcPts val="0"/>
              </a:spcBef>
              <a:spcAft>
                <a:spcPts val="0"/>
              </a:spcAft>
              <a:buNone/>
            </a:pPr>
            <a:r>
              <a:rPr b="1" lang="en" sz="1500"/>
              <a:t>IF2</a:t>
            </a:r>
            <a:r>
              <a:rPr lang="en" sz="1500"/>
              <a:t> - nozzle to cone: rubber gasket to airtight seal and 2x25lb break chords </a:t>
            </a:r>
            <a:endParaRPr sz="1500"/>
          </a:p>
          <a:p>
            <a:pPr indent="0" lvl="0" marL="0" rtl="0" algn="l">
              <a:lnSpc>
                <a:spcPct val="115000"/>
              </a:lnSpc>
              <a:spcBef>
                <a:spcPts val="0"/>
              </a:spcBef>
              <a:spcAft>
                <a:spcPts val="0"/>
              </a:spcAft>
              <a:buNone/>
            </a:pPr>
            <a:r>
              <a:rPr b="1" lang="en" sz="1500"/>
              <a:t>IF3 </a:t>
            </a:r>
            <a:r>
              <a:rPr lang="en" sz="1500"/>
              <a:t>- cone to fan: epoxy </a:t>
            </a:r>
            <a:endParaRPr sz="1500"/>
          </a:p>
          <a:p>
            <a:pPr indent="0" lvl="0" marL="0" rtl="0" algn="l">
              <a:lnSpc>
                <a:spcPct val="115000"/>
              </a:lnSpc>
              <a:spcBef>
                <a:spcPts val="0"/>
              </a:spcBef>
              <a:spcAft>
                <a:spcPts val="0"/>
              </a:spcAft>
              <a:buNone/>
            </a:pPr>
            <a:r>
              <a:rPr b="1" lang="en" sz="1500"/>
              <a:t>IF4</a:t>
            </a:r>
            <a:r>
              <a:rPr lang="en" sz="1500"/>
              <a:t> - fan to venting chamber: epoxy for now or end screws </a:t>
            </a:r>
            <a:endParaRPr sz="1500"/>
          </a:p>
          <a:p>
            <a:pPr indent="0" lvl="0" marL="0" rtl="0" algn="l">
              <a:lnSpc>
                <a:spcPct val="115000"/>
              </a:lnSpc>
              <a:spcBef>
                <a:spcPts val="0"/>
              </a:spcBef>
              <a:spcAft>
                <a:spcPts val="0"/>
              </a:spcAft>
              <a:buNone/>
            </a:pPr>
            <a:r>
              <a:rPr b="1" lang="en" sz="1500"/>
              <a:t>IF5</a:t>
            </a:r>
            <a:r>
              <a:rPr lang="en" sz="1500"/>
              <a:t> - venting chamber to electronics bay: exoskeleton rods</a:t>
            </a:r>
            <a:endParaRPr sz="1500"/>
          </a:p>
          <a:p>
            <a:pPr indent="0" lvl="0" marL="0" rtl="0" algn="l">
              <a:lnSpc>
                <a:spcPct val="115000"/>
              </a:lnSpc>
              <a:spcBef>
                <a:spcPts val="0"/>
              </a:spcBef>
              <a:spcAft>
                <a:spcPts val="0"/>
              </a:spcAft>
              <a:buNone/>
            </a:pPr>
            <a:r>
              <a:rPr b="1" lang="en" sz="1500"/>
              <a:t>IF6</a:t>
            </a:r>
            <a:r>
              <a:rPr lang="en" sz="1500"/>
              <a:t> - electronics bay to ballast: </a:t>
            </a:r>
            <a:r>
              <a:rPr lang="en" sz="1500"/>
              <a:t>base plate</a:t>
            </a:r>
            <a:r>
              <a:rPr lang="en" sz="1500"/>
              <a:t> with carbon </a:t>
            </a:r>
            <a:r>
              <a:rPr lang="en" sz="1500"/>
              <a:t>fiber sheet</a:t>
            </a:r>
            <a:r>
              <a:rPr lang="en" sz="1500"/>
              <a:t> with foam</a:t>
            </a:r>
            <a:endParaRPr sz="1500"/>
          </a:p>
          <a:p>
            <a:pPr indent="0" lvl="0" marL="0" rtl="0" algn="l">
              <a:lnSpc>
                <a:spcPct val="115000"/>
              </a:lnSpc>
              <a:spcBef>
                <a:spcPts val="0"/>
              </a:spcBef>
              <a:spcAft>
                <a:spcPts val="0"/>
              </a:spcAft>
              <a:buNone/>
            </a:pPr>
            <a:r>
              <a:rPr b="1" lang="en" sz="1500"/>
              <a:t>IF7</a:t>
            </a:r>
            <a:r>
              <a:rPr lang="en" sz="1500"/>
              <a:t> - carbon fiber rods to skeleton: 3D printed connectors/epoxy </a:t>
            </a:r>
            <a:endParaRPr sz="1500"/>
          </a:p>
          <a:p>
            <a:pPr indent="0" lvl="0" marL="0" rtl="0" algn="l">
              <a:lnSpc>
                <a:spcPct val="115000"/>
              </a:lnSpc>
              <a:spcBef>
                <a:spcPts val="0"/>
              </a:spcBef>
              <a:spcAft>
                <a:spcPts val="0"/>
              </a:spcAft>
              <a:buNone/>
            </a:pPr>
            <a:r>
              <a:rPr b="1" lang="en" sz="1500"/>
              <a:t>IF8 </a:t>
            </a:r>
            <a:r>
              <a:rPr lang="en" sz="1500"/>
              <a:t>- bottom sheet to US payload: epoxy</a:t>
            </a:r>
            <a:endParaRPr sz="1500"/>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g104b27e4cc4_12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Drop Tests</a:t>
            </a:r>
            <a:endParaRPr/>
          </a:p>
        </p:txBody>
      </p:sp>
      <p:sp>
        <p:nvSpPr>
          <p:cNvPr id="1030" name="Google Shape;1030;g104b27e4cc4_12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031" name="Google Shape;1031;g104b27e4cc4_12_0"/>
          <p:cNvPicPr preferRelativeResize="0"/>
          <p:nvPr/>
        </p:nvPicPr>
        <p:blipFill>
          <a:blip r:embed="rId4">
            <a:alphaModFix/>
          </a:blip>
          <a:stretch>
            <a:fillRect/>
          </a:stretch>
        </p:blipFill>
        <p:spPr>
          <a:xfrm>
            <a:off x="69750" y="1150950"/>
            <a:ext cx="6402650" cy="3330625"/>
          </a:xfrm>
          <a:prstGeom prst="rect">
            <a:avLst/>
          </a:prstGeom>
          <a:noFill/>
          <a:ln>
            <a:noFill/>
          </a:ln>
        </p:spPr>
      </p:pic>
      <p:sp>
        <p:nvSpPr>
          <p:cNvPr id="1032" name="Google Shape;1032;g104b27e4cc4_12_0"/>
          <p:cNvSpPr/>
          <p:nvPr/>
        </p:nvSpPr>
        <p:spPr>
          <a:xfrm>
            <a:off x="6568800" y="1243300"/>
            <a:ext cx="2442600" cy="3238200"/>
          </a:xfrm>
          <a:prstGeom prst="roundRect">
            <a:avLst>
              <a:gd fmla="val 8965" name="adj"/>
            </a:avLst>
          </a:pr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g104b27e4cc4_12_0"/>
          <p:cNvSpPr txBox="1"/>
          <p:nvPr/>
        </p:nvSpPr>
        <p:spPr>
          <a:xfrm>
            <a:off x="6802925" y="1432200"/>
            <a:ext cx="20295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Polycarbonate </a:t>
            </a:r>
            <a:r>
              <a:rPr lang="en">
                <a:latin typeface="Roboto"/>
                <a:ea typeface="Roboto"/>
                <a:cs typeface="Roboto"/>
                <a:sym typeface="Roboto"/>
              </a:rPr>
              <a:t>Yield</a:t>
            </a:r>
            <a:r>
              <a:rPr lang="en">
                <a:latin typeface="Roboto"/>
                <a:ea typeface="Roboto"/>
                <a:cs typeface="Roboto"/>
                <a:sym typeface="Roboto"/>
              </a:rPr>
              <a:t> Strength : </a:t>
            </a:r>
            <a:br>
              <a:rPr lang="en">
                <a:latin typeface="Roboto"/>
                <a:ea typeface="Roboto"/>
                <a:cs typeface="Roboto"/>
                <a:sym typeface="Roboto"/>
              </a:rPr>
            </a:br>
            <a:r>
              <a:rPr lang="en">
                <a:latin typeface="Roboto"/>
                <a:ea typeface="Roboto"/>
                <a:cs typeface="Roboto"/>
                <a:sym typeface="Roboto"/>
              </a:rPr>
              <a:t>7x10^7 N/m^2</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Carbon Fiber </a:t>
            </a:r>
            <a:r>
              <a:rPr lang="en">
                <a:latin typeface="Roboto"/>
                <a:ea typeface="Roboto"/>
                <a:cs typeface="Roboto"/>
                <a:sym typeface="Roboto"/>
              </a:rPr>
              <a:t>Yield</a:t>
            </a:r>
            <a:r>
              <a:rPr lang="en">
                <a:latin typeface="Roboto"/>
                <a:ea typeface="Roboto"/>
                <a:cs typeface="Roboto"/>
                <a:sym typeface="Roboto"/>
              </a:rPr>
              <a:t> Strength: 1 x 10^9 N/m^2</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Max Y Stress: 3.683 x 10^6 N/m^2</a:t>
            </a:r>
            <a:endParaRPr>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g102d97a5a38_6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Epoxy Stress Calculation</a:t>
            </a:r>
            <a:endParaRPr/>
          </a:p>
        </p:txBody>
      </p:sp>
      <p:sp>
        <p:nvSpPr>
          <p:cNvPr id="1039" name="Google Shape;1039;g102d97a5a38_6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040" name="Google Shape;1040;g102d97a5a38_6_0"/>
          <p:cNvPicPr preferRelativeResize="0"/>
          <p:nvPr/>
        </p:nvPicPr>
        <p:blipFill>
          <a:blip r:embed="rId3">
            <a:alphaModFix/>
          </a:blip>
          <a:stretch>
            <a:fillRect/>
          </a:stretch>
        </p:blipFill>
        <p:spPr>
          <a:xfrm>
            <a:off x="152400" y="935250"/>
            <a:ext cx="7912234" cy="40558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g104b8e4e0be_0_41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046" name="Google Shape;1046;g104b8e4e0be_0_414"/>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1047" name="Google Shape;1047;g104b8e4e0be_0_414"/>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Software</a:t>
            </a:r>
            <a:endParaRPr sz="60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g1019ae5f8bc_1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Flow Chart</a:t>
            </a:r>
            <a:endParaRPr/>
          </a:p>
        </p:txBody>
      </p:sp>
      <p:sp>
        <p:nvSpPr>
          <p:cNvPr id="1053" name="Google Shape;1053;g1019ae5f8bc_1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054" name="Google Shape;1054;g1019ae5f8bc_1_0"/>
          <p:cNvSpPr txBox="1"/>
          <p:nvPr/>
        </p:nvSpPr>
        <p:spPr>
          <a:xfrm>
            <a:off x="41875" y="921475"/>
            <a:ext cx="15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u="sng">
              <a:latin typeface="Roboto"/>
              <a:ea typeface="Roboto"/>
              <a:cs typeface="Roboto"/>
              <a:sym typeface="Roboto"/>
            </a:endParaRPr>
          </a:p>
        </p:txBody>
      </p:sp>
      <p:pic>
        <p:nvPicPr>
          <p:cNvPr id="1055" name="Google Shape;1055;g1019ae5f8bc_1_0"/>
          <p:cNvPicPr preferRelativeResize="0"/>
          <p:nvPr/>
        </p:nvPicPr>
        <p:blipFill>
          <a:blip r:embed="rId3">
            <a:alphaModFix/>
          </a:blip>
          <a:stretch>
            <a:fillRect/>
          </a:stretch>
        </p:blipFill>
        <p:spPr>
          <a:xfrm>
            <a:off x="41875" y="921475"/>
            <a:ext cx="6366724" cy="4222025"/>
          </a:xfrm>
          <a:prstGeom prst="rect">
            <a:avLst/>
          </a:prstGeom>
          <a:noFill/>
          <a:ln>
            <a:noFill/>
          </a:ln>
        </p:spPr>
      </p:pic>
      <p:sp>
        <p:nvSpPr>
          <p:cNvPr id="1056" name="Google Shape;1056;g1019ae5f8bc_1_0"/>
          <p:cNvSpPr/>
          <p:nvPr/>
        </p:nvSpPr>
        <p:spPr>
          <a:xfrm>
            <a:off x="156975" y="997300"/>
            <a:ext cx="1773000" cy="674100"/>
          </a:xfrm>
          <a:prstGeom prst="rect">
            <a:avLst/>
          </a:prstGeom>
          <a:noFill/>
          <a:ln cap="flat" cmpd="sng" w="2857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g1019ae5f8bc_1_0"/>
          <p:cNvSpPr/>
          <p:nvPr/>
        </p:nvSpPr>
        <p:spPr>
          <a:xfrm>
            <a:off x="2036175" y="997300"/>
            <a:ext cx="4498200" cy="4072200"/>
          </a:xfrm>
          <a:prstGeom prst="rect">
            <a:avLst/>
          </a:prstGeom>
          <a:noFill/>
          <a:ln cap="flat" cmpd="sng" w="28575">
            <a:solidFill>
              <a:srgbClr val="3C78D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8" name="Google Shape;1058;g1019ae5f8bc_1_0"/>
          <p:cNvPicPr preferRelativeResize="0"/>
          <p:nvPr/>
        </p:nvPicPr>
        <p:blipFill>
          <a:blip r:embed="rId4">
            <a:alphaModFix/>
          </a:blip>
          <a:stretch>
            <a:fillRect/>
          </a:stretch>
        </p:blipFill>
        <p:spPr>
          <a:xfrm rot="-5400000">
            <a:off x="2992689" y="1050211"/>
            <a:ext cx="249325" cy="217401"/>
          </a:xfrm>
          <a:prstGeom prst="rect">
            <a:avLst/>
          </a:prstGeom>
          <a:noFill/>
          <a:ln>
            <a:noFill/>
          </a:ln>
        </p:spPr>
      </p:pic>
      <p:pic>
        <p:nvPicPr>
          <p:cNvPr id="1059" name="Google Shape;1059;g1019ae5f8bc_1_0"/>
          <p:cNvPicPr preferRelativeResize="0"/>
          <p:nvPr/>
        </p:nvPicPr>
        <p:blipFill>
          <a:blip r:embed="rId4">
            <a:alphaModFix/>
          </a:blip>
          <a:stretch>
            <a:fillRect/>
          </a:stretch>
        </p:blipFill>
        <p:spPr>
          <a:xfrm rot="-5400000">
            <a:off x="4290139" y="4619311"/>
            <a:ext cx="249325" cy="217400"/>
          </a:xfrm>
          <a:prstGeom prst="rect">
            <a:avLst/>
          </a:prstGeom>
          <a:noFill/>
          <a:ln>
            <a:noFill/>
          </a:ln>
        </p:spPr>
      </p:pic>
      <p:sp>
        <p:nvSpPr>
          <p:cNvPr id="1060" name="Google Shape;1060;g1019ae5f8bc_1_0"/>
          <p:cNvSpPr/>
          <p:nvPr/>
        </p:nvSpPr>
        <p:spPr>
          <a:xfrm>
            <a:off x="7018050" y="997300"/>
            <a:ext cx="1932000" cy="16530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061" name="Google Shape;1061;g1019ae5f8bc_1_0"/>
          <p:cNvSpPr txBox="1"/>
          <p:nvPr/>
        </p:nvSpPr>
        <p:spPr>
          <a:xfrm>
            <a:off x="7599450" y="1034250"/>
            <a:ext cx="76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Legend</a:t>
            </a:r>
            <a:endParaRPr>
              <a:latin typeface="Roboto"/>
              <a:ea typeface="Roboto"/>
              <a:cs typeface="Roboto"/>
              <a:sym typeface="Roboto"/>
            </a:endParaRPr>
          </a:p>
        </p:txBody>
      </p:sp>
      <p:sp>
        <p:nvSpPr>
          <p:cNvPr id="1062" name="Google Shape;1062;g1019ae5f8bc_1_0"/>
          <p:cNvSpPr/>
          <p:nvPr/>
        </p:nvSpPr>
        <p:spPr>
          <a:xfrm>
            <a:off x="7097550" y="1434450"/>
            <a:ext cx="288600" cy="249300"/>
          </a:xfrm>
          <a:prstGeom prst="rect">
            <a:avLst/>
          </a:prstGeom>
          <a:noFill/>
          <a:ln cap="flat" cmpd="sng" w="2857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g1019ae5f8bc_1_0"/>
          <p:cNvSpPr/>
          <p:nvPr/>
        </p:nvSpPr>
        <p:spPr>
          <a:xfrm>
            <a:off x="7097550" y="1870050"/>
            <a:ext cx="288600" cy="249300"/>
          </a:xfrm>
          <a:prstGeom prst="rect">
            <a:avLst/>
          </a:prstGeom>
          <a:noFill/>
          <a:ln cap="flat" cmpd="sng" w="28575">
            <a:solidFill>
              <a:srgbClr val="3C78D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4" name="Google Shape;1064;g1019ae5f8bc_1_0"/>
          <p:cNvPicPr preferRelativeResize="0"/>
          <p:nvPr/>
        </p:nvPicPr>
        <p:blipFill>
          <a:blip r:embed="rId4">
            <a:alphaModFix/>
          </a:blip>
          <a:stretch>
            <a:fillRect/>
          </a:stretch>
        </p:blipFill>
        <p:spPr>
          <a:xfrm rot="-5400000">
            <a:off x="7081589" y="2276099"/>
            <a:ext cx="249325" cy="217401"/>
          </a:xfrm>
          <a:prstGeom prst="rect">
            <a:avLst/>
          </a:prstGeom>
          <a:noFill/>
          <a:ln>
            <a:noFill/>
          </a:ln>
        </p:spPr>
      </p:pic>
      <p:sp>
        <p:nvSpPr>
          <p:cNvPr id="1065" name="Google Shape;1065;g1019ae5f8bc_1_0"/>
          <p:cNvSpPr txBox="1"/>
          <p:nvPr/>
        </p:nvSpPr>
        <p:spPr>
          <a:xfrm>
            <a:off x="7405900" y="1422075"/>
            <a:ext cx="142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 </a:t>
            </a:r>
            <a:r>
              <a:rPr lang="en" sz="1000">
                <a:latin typeface="Roboto"/>
                <a:ea typeface="Roboto"/>
                <a:cs typeface="Roboto"/>
                <a:sym typeface="Roboto"/>
              </a:rPr>
              <a:t>On Ground</a:t>
            </a:r>
            <a:endParaRPr sz="1000">
              <a:latin typeface="Roboto"/>
              <a:ea typeface="Roboto"/>
              <a:cs typeface="Roboto"/>
              <a:sym typeface="Roboto"/>
            </a:endParaRPr>
          </a:p>
        </p:txBody>
      </p:sp>
      <p:sp>
        <p:nvSpPr>
          <p:cNvPr id="1066" name="Google Shape;1066;g1019ae5f8bc_1_0"/>
          <p:cNvSpPr txBox="1"/>
          <p:nvPr/>
        </p:nvSpPr>
        <p:spPr>
          <a:xfrm>
            <a:off x="7405900" y="1818750"/>
            <a:ext cx="142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 </a:t>
            </a:r>
            <a:r>
              <a:rPr lang="en" sz="1000">
                <a:latin typeface="Roboto"/>
                <a:ea typeface="Roboto"/>
                <a:cs typeface="Roboto"/>
                <a:sym typeface="Roboto"/>
              </a:rPr>
              <a:t>During Flight</a:t>
            </a:r>
            <a:endParaRPr sz="1000">
              <a:latin typeface="Roboto"/>
              <a:ea typeface="Roboto"/>
              <a:cs typeface="Roboto"/>
              <a:sym typeface="Roboto"/>
            </a:endParaRPr>
          </a:p>
        </p:txBody>
      </p:sp>
      <p:sp>
        <p:nvSpPr>
          <p:cNvPr id="1067" name="Google Shape;1067;g1019ae5f8bc_1_0"/>
          <p:cNvSpPr txBox="1"/>
          <p:nvPr/>
        </p:nvSpPr>
        <p:spPr>
          <a:xfrm>
            <a:off x="7386150" y="2215413"/>
            <a:ext cx="1426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Roboto"/>
                <a:ea typeface="Roboto"/>
                <a:cs typeface="Roboto"/>
                <a:sym typeface="Roboto"/>
              </a:rPr>
              <a:t>- </a:t>
            </a:r>
            <a:r>
              <a:rPr lang="en" sz="1000">
                <a:latin typeface="Roboto"/>
                <a:ea typeface="Roboto"/>
                <a:cs typeface="Roboto"/>
                <a:sym typeface="Roboto"/>
              </a:rPr>
              <a:t>Communications</a:t>
            </a:r>
            <a:endParaRPr sz="10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04b8e4e0be_0_48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29" name="Google Shape;229;g104b8e4e0be_0_480"/>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230" name="Google Shape;230;g104b8e4e0be_0_480"/>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Design Solution</a:t>
            </a:r>
            <a:endParaRPr sz="60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g1019ae5f8bc_1_3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Additional Software Info.</a:t>
            </a:r>
            <a:endParaRPr/>
          </a:p>
        </p:txBody>
      </p:sp>
      <p:sp>
        <p:nvSpPr>
          <p:cNvPr id="1073" name="Google Shape;1073;g1019ae5f8bc_1_3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74" name="Google Shape;1074;g1019ae5f8bc_1_33"/>
          <p:cNvSpPr/>
          <p:nvPr/>
        </p:nvSpPr>
        <p:spPr>
          <a:xfrm>
            <a:off x="341300" y="998550"/>
            <a:ext cx="4096200" cy="40053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075" name="Google Shape;1075;g1019ae5f8bc_1_33"/>
          <p:cNvSpPr/>
          <p:nvPr/>
        </p:nvSpPr>
        <p:spPr>
          <a:xfrm>
            <a:off x="4706500" y="998550"/>
            <a:ext cx="4096200" cy="40053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076" name="Google Shape;1076;g1019ae5f8bc_1_33"/>
          <p:cNvSpPr/>
          <p:nvPr/>
        </p:nvSpPr>
        <p:spPr>
          <a:xfrm>
            <a:off x="551425" y="1089025"/>
            <a:ext cx="3375900" cy="2607000"/>
          </a:xfrm>
          <a:prstGeom prst="roundRect">
            <a:avLst>
              <a:gd fmla="val 11414"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g1019ae5f8bc_1_33"/>
          <p:cNvSpPr txBox="1"/>
          <p:nvPr/>
        </p:nvSpPr>
        <p:spPr>
          <a:xfrm>
            <a:off x="653225" y="1401900"/>
            <a:ext cx="33096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 Time to start first maneuver</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t</a:t>
            </a:r>
            <a:r>
              <a:rPr lang="en">
                <a:latin typeface="Roboto"/>
                <a:ea typeface="Roboto"/>
                <a:cs typeface="Roboto"/>
                <a:sym typeface="Roboto"/>
              </a:rPr>
              <a:t>0 = 10  %min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First velocity to target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v</a:t>
            </a:r>
            <a:r>
              <a:rPr lang="en">
                <a:latin typeface="Roboto"/>
                <a:ea typeface="Roboto"/>
                <a:cs typeface="Roboto"/>
                <a:sym typeface="Roboto"/>
              </a:rPr>
              <a:t>1 = 5 %m/s</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 start second maneuver this </a:t>
            </a:r>
            <a:r>
              <a:rPr lang="en">
                <a:latin typeface="Roboto"/>
                <a:ea typeface="Roboto"/>
                <a:cs typeface="Roboto"/>
                <a:sym typeface="Roboto"/>
              </a:rPr>
              <a:t>amount</a:t>
            </a:r>
            <a:r>
              <a:rPr lang="en">
                <a:latin typeface="Roboto"/>
                <a:ea typeface="Roboto"/>
                <a:cs typeface="Roboto"/>
                <a:sym typeface="Roboto"/>
              </a:rPr>
              <a:t> of time after achieving first target velocity</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dT = 30 %min</a:t>
            </a:r>
            <a:endParaRPr>
              <a:latin typeface="Roboto"/>
              <a:ea typeface="Roboto"/>
              <a:cs typeface="Roboto"/>
              <a:sym typeface="Roboto"/>
            </a:endParaRPr>
          </a:p>
        </p:txBody>
      </p:sp>
      <p:sp>
        <p:nvSpPr>
          <p:cNvPr id="1078" name="Google Shape;1078;g1019ae5f8bc_1_33"/>
          <p:cNvSpPr txBox="1"/>
          <p:nvPr/>
        </p:nvSpPr>
        <p:spPr>
          <a:xfrm>
            <a:off x="804175" y="1089025"/>
            <a:ext cx="273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Example Default Mission Profile</a:t>
            </a:r>
            <a:endParaRPr>
              <a:latin typeface="Roboto"/>
              <a:ea typeface="Roboto"/>
              <a:cs typeface="Roboto"/>
              <a:sym typeface="Roboto"/>
            </a:endParaRPr>
          </a:p>
        </p:txBody>
      </p:sp>
      <p:sp>
        <p:nvSpPr>
          <p:cNvPr id="1079" name="Google Shape;1079;g1019ae5f8bc_1_33"/>
          <p:cNvSpPr txBox="1"/>
          <p:nvPr/>
        </p:nvSpPr>
        <p:spPr>
          <a:xfrm>
            <a:off x="460925" y="3717525"/>
            <a:ext cx="3694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latin typeface="Roboto"/>
                <a:ea typeface="Roboto"/>
                <a:cs typeface="Roboto"/>
                <a:sym typeface="Roboto"/>
              </a:rPr>
              <a:t>Notes: </a:t>
            </a:r>
            <a:endParaRPr sz="1200" u="sng">
              <a:latin typeface="Roboto"/>
              <a:ea typeface="Roboto"/>
              <a:cs typeface="Roboto"/>
              <a:sym typeface="Roboto"/>
            </a:endParaRPr>
          </a:p>
          <a:p>
            <a:pPr indent="-304800" lvl="0" marL="457200" rtl="0" algn="l">
              <a:spcBef>
                <a:spcPts val="0"/>
              </a:spcBef>
              <a:spcAft>
                <a:spcPts val="0"/>
              </a:spcAft>
              <a:buSzPts val="1200"/>
              <a:buFont typeface="Roboto"/>
              <a:buChar char="●"/>
            </a:pPr>
            <a:r>
              <a:rPr lang="en" sz="1200">
                <a:latin typeface="Roboto"/>
                <a:ea typeface="Roboto"/>
                <a:cs typeface="Roboto"/>
                <a:sym typeface="Roboto"/>
              </a:rPr>
              <a:t>This is an example of a flight profile. Target velocities and start times will likely be input in vectors.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
        <p:nvSpPr>
          <p:cNvPr id="1080" name="Google Shape;1080;g1019ae5f8bc_1_33"/>
          <p:cNvSpPr/>
          <p:nvPr/>
        </p:nvSpPr>
        <p:spPr>
          <a:xfrm>
            <a:off x="5066650" y="1089025"/>
            <a:ext cx="3375900" cy="3133500"/>
          </a:xfrm>
          <a:prstGeom prst="roundRect">
            <a:avLst>
              <a:gd fmla="val 11258"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g1019ae5f8bc_1_33"/>
          <p:cNvSpPr txBox="1"/>
          <p:nvPr/>
        </p:nvSpPr>
        <p:spPr>
          <a:xfrm>
            <a:off x="5384950" y="1141175"/>
            <a:ext cx="273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Example Ground Interface</a:t>
            </a:r>
            <a:endParaRPr>
              <a:latin typeface="Roboto"/>
              <a:ea typeface="Roboto"/>
              <a:cs typeface="Roboto"/>
              <a:sym typeface="Roboto"/>
            </a:endParaRPr>
          </a:p>
        </p:txBody>
      </p:sp>
      <p:sp>
        <p:nvSpPr>
          <p:cNvPr id="1082" name="Google Shape;1082;g1019ae5f8bc_1_33"/>
          <p:cNvSpPr txBox="1"/>
          <p:nvPr/>
        </p:nvSpPr>
        <p:spPr>
          <a:xfrm>
            <a:off x="5066650" y="1489225"/>
            <a:ext cx="33096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Current Altitude: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Current Velocity: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Time: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Next Planned Maneuver: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extLst>
                  <a:ext uri="http://customooxmlschemas.google.com/">
                    <go:slidesCustomData xmlns:go="http://customooxmlschemas.google.com/" textRoundtripDataId="2"/>
                  </a:ext>
                </a:extLst>
              </a:rPr>
              <a:t>Mass Remaining: </a:t>
            </a:r>
            <a:endParaRPr>
              <a:latin typeface="Roboto"/>
              <a:ea typeface="Roboto"/>
              <a:cs typeface="Roboto"/>
              <a:sym typeface="Roboto"/>
              <a:extLst>
                <a:ext uri="http://customooxmlschemas.google.com/">
                  <go:slidesCustomData xmlns:go="http://customooxmlschemas.google.com/" textRoundtripDataId="3"/>
                </a:ext>
              </a:extLst>
            </a:endParaRPr>
          </a:p>
          <a:p>
            <a:pPr indent="0" lvl="0" marL="0" rtl="0" algn="l">
              <a:spcBef>
                <a:spcPts val="0"/>
              </a:spcBef>
              <a:spcAft>
                <a:spcPts val="0"/>
              </a:spcAft>
              <a:buNone/>
            </a:pPr>
            <a:r>
              <a:rPr lang="en">
                <a:latin typeface="Roboto"/>
                <a:ea typeface="Roboto"/>
                <a:cs typeface="Roboto"/>
                <a:sym typeface="Roboto"/>
                <a:extLst>
                  <a:ext uri="http://customooxmlschemas.google.com/">
                    <go:slidesCustomData xmlns:go="http://customooxmlschemas.google.com/" textRoundtripDataId="4"/>
                  </a:ext>
                </a:extLst>
              </a:rPr>
              <a:t>Helium Remaining:</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Current Diameter Estimate: </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Burst Diameter: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g104b8e4e0be_0_40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088" name="Google Shape;1088;g104b8e4e0be_0_408"/>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1089" name="Google Shape;1089;g104b8e4e0be_0_408"/>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Controls</a:t>
            </a:r>
            <a:endParaRPr sz="60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pic>
        <p:nvPicPr>
          <p:cNvPr id="1094" name="Google Shape;1094;g101f03e98af_2_4"/>
          <p:cNvPicPr preferRelativeResize="0"/>
          <p:nvPr/>
        </p:nvPicPr>
        <p:blipFill>
          <a:blip r:embed="rId3">
            <a:alphaModFix/>
          </a:blip>
          <a:stretch>
            <a:fillRect/>
          </a:stretch>
        </p:blipFill>
        <p:spPr>
          <a:xfrm>
            <a:off x="3871900" y="923069"/>
            <a:ext cx="1400175" cy="371475"/>
          </a:xfrm>
          <a:prstGeom prst="rect">
            <a:avLst/>
          </a:prstGeom>
          <a:noFill/>
          <a:ln>
            <a:noFill/>
          </a:ln>
        </p:spPr>
      </p:pic>
      <p:sp>
        <p:nvSpPr>
          <p:cNvPr id="1095" name="Google Shape;1095;g101f03e98af_2_4"/>
          <p:cNvSpPr/>
          <p:nvPr/>
        </p:nvSpPr>
        <p:spPr>
          <a:xfrm>
            <a:off x="152404" y="3209725"/>
            <a:ext cx="8679900" cy="17859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Roboto"/>
                <a:ea typeface="Roboto"/>
                <a:cs typeface="Roboto"/>
                <a:sym typeface="Roboto"/>
              </a:rPr>
              <a:t>Helium Venting:</a:t>
            </a:r>
            <a:endParaRPr b="1" u="sng">
              <a:latin typeface="Roboto"/>
              <a:ea typeface="Roboto"/>
              <a:cs typeface="Roboto"/>
              <a:sym typeface="Roboto"/>
            </a:endParaRPr>
          </a:p>
        </p:txBody>
      </p:sp>
      <p:sp>
        <p:nvSpPr>
          <p:cNvPr id="1096" name="Google Shape;1096;g101f03e98af_2_4"/>
          <p:cNvSpPr/>
          <p:nvPr/>
        </p:nvSpPr>
        <p:spPr>
          <a:xfrm>
            <a:off x="152400" y="1294550"/>
            <a:ext cx="8679900" cy="17859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Roboto"/>
                <a:ea typeface="Roboto"/>
                <a:cs typeface="Roboto"/>
                <a:sym typeface="Roboto"/>
              </a:rPr>
              <a:t>Ballast Dropping:</a:t>
            </a:r>
            <a:endParaRPr b="1" u="sng">
              <a:latin typeface="Roboto"/>
              <a:ea typeface="Roboto"/>
              <a:cs typeface="Roboto"/>
              <a:sym typeface="Roboto"/>
            </a:endParaRPr>
          </a:p>
        </p:txBody>
      </p:sp>
      <p:sp>
        <p:nvSpPr>
          <p:cNvPr id="1097" name="Google Shape;1097;g101f03e98af_2_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Linearized Equations of Motion</a:t>
            </a:r>
            <a:endParaRPr/>
          </a:p>
        </p:txBody>
      </p:sp>
      <p:sp>
        <p:nvSpPr>
          <p:cNvPr id="1098" name="Google Shape;1098;g101f03e98af_2_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099" name="Google Shape;1099;g101f03e98af_2_4"/>
          <p:cNvPicPr preferRelativeResize="0"/>
          <p:nvPr/>
        </p:nvPicPr>
        <p:blipFill>
          <a:blip r:embed="rId4">
            <a:alphaModFix/>
          </a:blip>
          <a:stretch>
            <a:fillRect/>
          </a:stretch>
        </p:blipFill>
        <p:spPr>
          <a:xfrm>
            <a:off x="311688" y="1645650"/>
            <a:ext cx="7858125" cy="1371600"/>
          </a:xfrm>
          <a:prstGeom prst="rect">
            <a:avLst/>
          </a:prstGeom>
          <a:noFill/>
          <a:ln>
            <a:noFill/>
          </a:ln>
        </p:spPr>
      </p:pic>
      <p:pic>
        <p:nvPicPr>
          <p:cNvPr id="1100" name="Google Shape;1100;g101f03e98af_2_4"/>
          <p:cNvPicPr preferRelativeResize="0"/>
          <p:nvPr/>
        </p:nvPicPr>
        <p:blipFill>
          <a:blip r:embed="rId5">
            <a:alphaModFix/>
          </a:blip>
          <a:stretch>
            <a:fillRect/>
          </a:stretch>
        </p:blipFill>
        <p:spPr>
          <a:xfrm>
            <a:off x="311700" y="3548275"/>
            <a:ext cx="8230599" cy="12243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1019ae5f8bc_1_28"/>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Linearized Model</a:t>
            </a:r>
            <a:endParaRPr/>
          </a:p>
        </p:txBody>
      </p:sp>
      <p:sp>
        <p:nvSpPr>
          <p:cNvPr id="1106" name="Google Shape;1106;g1019ae5f8bc_1_28"/>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07" name="Google Shape;1107;g1019ae5f8bc_1_28"/>
          <p:cNvSpPr/>
          <p:nvPr/>
        </p:nvSpPr>
        <p:spPr>
          <a:xfrm>
            <a:off x="311700" y="1208875"/>
            <a:ext cx="3432600" cy="7713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Purpose:</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Get a simplified model to </a:t>
            </a:r>
            <a:r>
              <a:rPr lang="en" sz="1200">
                <a:latin typeface="Roboto"/>
                <a:ea typeface="Roboto"/>
                <a:cs typeface="Roboto"/>
                <a:sym typeface="Roboto"/>
              </a:rPr>
              <a:t>analyze</a:t>
            </a:r>
            <a:r>
              <a:rPr lang="en" sz="1200">
                <a:latin typeface="Roboto"/>
                <a:ea typeface="Roboto"/>
                <a:cs typeface="Roboto"/>
                <a:sym typeface="Roboto"/>
              </a:rPr>
              <a:t> gains</a:t>
            </a:r>
            <a:endParaRPr sz="1200">
              <a:latin typeface="Roboto"/>
              <a:ea typeface="Roboto"/>
              <a:cs typeface="Roboto"/>
              <a:sym typeface="Roboto"/>
            </a:endParaRPr>
          </a:p>
        </p:txBody>
      </p:sp>
      <p:sp>
        <p:nvSpPr>
          <p:cNvPr id="1108" name="Google Shape;1108;g1019ae5f8bc_1_28"/>
          <p:cNvSpPr/>
          <p:nvPr/>
        </p:nvSpPr>
        <p:spPr>
          <a:xfrm>
            <a:off x="311700" y="2186100"/>
            <a:ext cx="3389100" cy="22461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Assumptions made</a:t>
            </a:r>
            <a:r>
              <a:rPr b="1" lang="en" sz="1200">
                <a:latin typeface="Roboto"/>
                <a:ea typeface="Roboto"/>
                <a:cs typeface="Roboto"/>
                <a:sym typeface="Roboto"/>
              </a:rPr>
              <a:t>:</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Density is constant</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Mass dropped is negligible (mass dropped is much less than total mass)</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Gravity is constant</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Small Disturbance Theory</a:t>
            </a:r>
            <a:endParaRPr sz="1200">
              <a:latin typeface="Roboto"/>
              <a:ea typeface="Roboto"/>
              <a:cs typeface="Roboto"/>
              <a:sym typeface="Roboto"/>
            </a:endParaRPr>
          </a:p>
          <a:p>
            <a:pPr indent="0" lvl="0" marL="457200" rtl="0" algn="l">
              <a:spcBef>
                <a:spcPts val="0"/>
              </a:spcBef>
              <a:spcAft>
                <a:spcPts val="0"/>
              </a:spcAft>
              <a:buNone/>
            </a:pPr>
            <a:r>
              <a:rPr lang="en" sz="1200">
                <a:latin typeface="Roboto"/>
                <a:ea typeface="Roboto"/>
                <a:cs typeface="Roboto"/>
                <a:sym typeface="Roboto"/>
              </a:rPr>
              <a:t>Initial helium and ballast mass induces a hover</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Internal Pressure and Temperature is the same as ambient conditions</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No wind</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
        <p:nvSpPr>
          <p:cNvPr id="1109" name="Google Shape;1109;g1019ae5f8bc_1_28"/>
          <p:cNvSpPr/>
          <p:nvPr/>
        </p:nvSpPr>
        <p:spPr>
          <a:xfrm>
            <a:off x="4048625" y="1208875"/>
            <a:ext cx="4783800" cy="15888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Non linear model</a:t>
            </a:r>
            <a:r>
              <a:rPr b="1" lang="en" sz="1200">
                <a:latin typeface="Roboto"/>
                <a:ea typeface="Roboto"/>
                <a:cs typeface="Roboto"/>
                <a:sym typeface="Roboto"/>
              </a:rPr>
              <a:t>:</a:t>
            </a:r>
            <a:endParaRPr b="1"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pic>
        <p:nvPicPr>
          <p:cNvPr id="1110" name="Google Shape;1110;g1019ae5f8bc_1_28"/>
          <p:cNvPicPr preferRelativeResize="0"/>
          <p:nvPr/>
        </p:nvPicPr>
        <p:blipFill>
          <a:blip r:embed="rId3">
            <a:alphaModFix/>
          </a:blip>
          <a:stretch>
            <a:fillRect/>
          </a:stretch>
        </p:blipFill>
        <p:spPr>
          <a:xfrm>
            <a:off x="4164400" y="1777150"/>
            <a:ext cx="548700" cy="203019"/>
          </a:xfrm>
          <a:prstGeom prst="rect">
            <a:avLst/>
          </a:prstGeom>
          <a:noFill/>
          <a:ln>
            <a:noFill/>
          </a:ln>
        </p:spPr>
      </p:pic>
      <p:pic>
        <p:nvPicPr>
          <p:cNvPr id="1111" name="Google Shape;1111;g1019ae5f8bc_1_28"/>
          <p:cNvPicPr preferRelativeResize="0"/>
          <p:nvPr/>
        </p:nvPicPr>
        <p:blipFill>
          <a:blip r:embed="rId4">
            <a:alphaModFix/>
          </a:blip>
          <a:stretch>
            <a:fillRect/>
          </a:stretch>
        </p:blipFill>
        <p:spPr>
          <a:xfrm>
            <a:off x="4111024" y="2079506"/>
            <a:ext cx="4659003" cy="3936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102cb6e2e83_0_31"/>
          <p:cNvSpPr/>
          <p:nvPr/>
        </p:nvSpPr>
        <p:spPr>
          <a:xfrm>
            <a:off x="88675" y="953150"/>
            <a:ext cx="2577000" cy="22215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Small Disturbance Linearization:</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(Around Steady Hover)</a:t>
            </a:r>
            <a:endParaRPr sz="1200">
              <a:latin typeface="Roboto"/>
              <a:ea typeface="Roboto"/>
              <a:cs typeface="Roboto"/>
              <a:sym typeface="Roboto"/>
            </a:endParaRPr>
          </a:p>
        </p:txBody>
      </p:sp>
      <p:sp>
        <p:nvSpPr>
          <p:cNvPr id="1117" name="Google Shape;1117;g102cb6e2e83_0_3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Linearized Model-</a:t>
            </a:r>
            <a:r>
              <a:rPr lang="en"/>
              <a:t>Small Disturbance Theory</a:t>
            </a:r>
            <a:endParaRPr/>
          </a:p>
        </p:txBody>
      </p:sp>
      <p:sp>
        <p:nvSpPr>
          <p:cNvPr id="1118" name="Google Shape;1118;g102cb6e2e83_0_3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119" name="Google Shape;1119;g102cb6e2e83_0_31"/>
          <p:cNvPicPr preferRelativeResize="0"/>
          <p:nvPr/>
        </p:nvPicPr>
        <p:blipFill>
          <a:blip r:embed="rId3">
            <a:alphaModFix/>
          </a:blip>
          <a:stretch>
            <a:fillRect/>
          </a:stretch>
        </p:blipFill>
        <p:spPr>
          <a:xfrm>
            <a:off x="278850" y="1522600"/>
            <a:ext cx="2196650" cy="1552800"/>
          </a:xfrm>
          <a:prstGeom prst="rect">
            <a:avLst/>
          </a:prstGeom>
          <a:noFill/>
          <a:ln>
            <a:noFill/>
          </a:ln>
        </p:spPr>
      </p:pic>
      <p:sp>
        <p:nvSpPr>
          <p:cNvPr id="1120" name="Google Shape;1120;g102cb6e2e83_0_31"/>
          <p:cNvSpPr/>
          <p:nvPr/>
        </p:nvSpPr>
        <p:spPr>
          <a:xfrm>
            <a:off x="2855700" y="937600"/>
            <a:ext cx="3432600" cy="5088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a:ea typeface="Roboto"/>
                <a:cs typeface="Roboto"/>
                <a:sym typeface="Roboto"/>
              </a:rPr>
              <a:t>Split into 2 models, one for ascent (dropping ballast) and one for descent (venting helium)</a:t>
            </a:r>
            <a:endParaRPr sz="1200">
              <a:latin typeface="Roboto"/>
              <a:ea typeface="Roboto"/>
              <a:cs typeface="Roboto"/>
              <a:sym typeface="Roboto"/>
            </a:endParaRPr>
          </a:p>
        </p:txBody>
      </p:sp>
      <p:sp>
        <p:nvSpPr>
          <p:cNvPr id="1121" name="Google Shape;1121;g102cb6e2e83_0_31"/>
          <p:cNvSpPr/>
          <p:nvPr/>
        </p:nvSpPr>
        <p:spPr>
          <a:xfrm>
            <a:off x="2776000" y="1505025"/>
            <a:ext cx="6293700" cy="35622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Ascent</a:t>
            </a:r>
            <a:endParaRPr b="1" sz="1200">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hover, </a:t>
            </a:r>
            <a:r>
              <a:rPr lang="en" sz="1200">
                <a:latin typeface="Roboto"/>
                <a:ea typeface="Roboto"/>
                <a:cs typeface="Roboto"/>
                <a:sym typeface="Roboto"/>
              </a:rPr>
              <a:t>buoyancy</a:t>
            </a:r>
            <a:r>
              <a:rPr lang="en" sz="1200">
                <a:latin typeface="Roboto"/>
                <a:ea typeface="Roboto"/>
                <a:cs typeface="Roboto"/>
                <a:sym typeface="Roboto"/>
              </a:rPr>
              <a:t> force equals force of gravity</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These terms can cancel out in the equation, which leaves: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Doing a linearization around steady hover using small disturbance theory*: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steady hover, velocity, acceleration, and amount of ballast required to drop are zero. So,</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pic>
        <p:nvPicPr>
          <p:cNvPr id="1122" name="Google Shape;1122;g102cb6e2e83_0_31"/>
          <p:cNvPicPr preferRelativeResize="0"/>
          <p:nvPr/>
        </p:nvPicPr>
        <p:blipFill>
          <a:blip r:embed="rId4">
            <a:alphaModFix/>
          </a:blip>
          <a:stretch>
            <a:fillRect/>
          </a:stretch>
        </p:blipFill>
        <p:spPr>
          <a:xfrm>
            <a:off x="3523287" y="2645823"/>
            <a:ext cx="2997778" cy="393600"/>
          </a:xfrm>
          <a:prstGeom prst="rect">
            <a:avLst/>
          </a:prstGeom>
          <a:noFill/>
          <a:ln>
            <a:noFill/>
          </a:ln>
        </p:spPr>
      </p:pic>
      <p:pic>
        <p:nvPicPr>
          <p:cNvPr id="1123" name="Google Shape;1123;g102cb6e2e83_0_31"/>
          <p:cNvPicPr preferRelativeResize="0"/>
          <p:nvPr/>
        </p:nvPicPr>
        <p:blipFill>
          <a:blip r:embed="rId5">
            <a:alphaModFix/>
          </a:blip>
          <a:stretch>
            <a:fillRect/>
          </a:stretch>
        </p:blipFill>
        <p:spPr>
          <a:xfrm>
            <a:off x="4510675" y="4527750"/>
            <a:ext cx="1098800" cy="393600"/>
          </a:xfrm>
          <a:prstGeom prst="rect">
            <a:avLst/>
          </a:prstGeom>
          <a:noFill/>
          <a:ln>
            <a:noFill/>
          </a:ln>
        </p:spPr>
      </p:pic>
      <p:sp>
        <p:nvSpPr>
          <p:cNvPr id="1124" name="Google Shape;1124;g102cb6e2e83_0_31"/>
          <p:cNvSpPr txBox="1"/>
          <p:nvPr/>
        </p:nvSpPr>
        <p:spPr>
          <a:xfrm>
            <a:off x="6938975" y="4709050"/>
            <a:ext cx="197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 product of two 𝛥 terms are zero, and 0 subscript denotes steady hover condition</a:t>
            </a:r>
            <a:endParaRPr sz="700">
              <a:latin typeface="Roboto"/>
              <a:ea typeface="Roboto"/>
              <a:cs typeface="Roboto"/>
              <a:sym typeface="Roboto"/>
            </a:endParaRPr>
          </a:p>
        </p:txBody>
      </p:sp>
      <p:pic>
        <p:nvPicPr>
          <p:cNvPr id="1125" name="Google Shape;1125;g102cb6e2e83_0_31"/>
          <p:cNvPicPr preferRelativeResize="0"/>
          <p:nvPr/>
        </p:nvPicPr>
        <p:blipFill>
          <a:blip r:embed="rId6">
            <a:alphaModFix/>
          </a:blip>
          <a:stretch>
            <a:fillRect/>
          </a:stretch>
        </p:blipFill>
        <p:spPr>
          <a:xfrm>
            <a:off x="2961088" y="1916625"/>
            <a:ext cx="5923520" cy="348875"/>
          </a:xfrm>
          <a:prstGeom prst="rect">
            <a:avLst/>
          </a:prstGeom>
          <a:noFill/>
          <a:ln>
            <a:noFill/>
          </a:ln>
        </p:spPr>
      </p:pic>
      <p:pic>
        <p:nvPicPr>
          <p:cNvPr id="1126" name="Google Shape;1126;g102cb6e2e83_0_31"/>
          <p:cNvPicPr preferRelativeResize="0"/>
          <p:nvPr/>
        </p:nvPicPr>
        <p:blipFill>
          <a:blip r:embed="rId7">
            <a:alphaModFix/>
          </a:blip>
          <a:stretch>
            <a:fillRect/>
          </a:stretch>
        </p:blipFill>
        <p:spPr>
          <a:xfrm>
            <a:off x="3523275" y="3290476"/>
            <a:ext cx="4218370" cy="393600"/>
          </a:xfrm>
          <a:prstGeom prst="rect">
            <a:avLst/>
          </a:prstGeom>
          <a:noFill/>
          <a:ln>
            <a:noFill/>
          </a:ln>
        </p:spPr>
      </p:pic>
      <p:pic>
        <p:nvPicPr>
          <p:cNvPr id="1127" name="Google Shape;1127;g102cb6e2e83_0_31"/>
          <p:cNvPicPr preferRelativeResize="0"/>
          <p:nvPr/>
        </p:nvPicPr>
        <p:blipFill>
          <a:blip r:embed="rId8">
            <a:alphaModFix/>
          </a:blip>
          <a:stretch>
            <a:fillRect/>
          </a:stretch>
        </p:blipFill>
        <p:spPr>
          <a:xfrm>
            <a:off x="2961102" y="3903467"/>
            <a:ext cx="6023126" cy="25623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g102cb6e2e83_0_5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Linearized Model-Small Disturbance Theory</a:t>
            </a:r>
            <a:endParaRPr/>
          </a:p>
        </p:txBody>
      </p:sp>
      <p:sp>
        <p:nvSpPr>
          <p:cNvPr id="1133" name="Google Shape;1133;g102cb6e2e83_0_5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34" name="Google Shape;1134;g102cb6e2e83_0_52"/>
          <p:cNvSpPr/>
          <p:nvPr/>
        </p:nvSpPr>
        <p:spPr>
          <a:xfrm>
            <a:off x="267350" y="1018950"/>
            <a:ext cx="6929100" cy="40956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Descent</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Similar to Ascent, but with control on helium mass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hover condition:</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This leaves the following:</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Doing a linearization about steady hover using small disturbance theory* yields:</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At steady hover, velocity, acceleration, and amount of ballast required to drop are zero. So,</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pic>
        <p:nvPicPr>
          <p:cNvPr id="1135" name="Google Shape;1135;g102cb6e2e83_0_52"/>
          <p:cNvPicPr preferRelativeResize="0"/>
          <p:nvPr/>
        </p:nvPicPr>
        <p:blipFill>
          <a:blip r:embed="rId3">
            <a:alphaModFix/>
          </a:blip>
          <a:stretch>
            <a:fillRect/>
          </a:stretch>
        </p:blipFill>
        <p:spPr>
          <a:xfrm>
            <a:off x="586174" y="2464475"/>
            <a:ext cx="3497784" cy="420950"/>
          </a:xfrm>
          <a:prstGeom prst="rect">
            <a:avLst/>
          </a:prstGeom>
          <a:noFill/>
          <a:ln>
            <a:noFill/>
          </a:ln>
        </p:spPr>
      </p:pic>
      <p:pic>
        <p:nvPicPr>
          <p:cNvPr id="1136" name="Google Shape;1136;g102cb6e2e83_0_52"/>
          <p:cNvPicPr preferRelativeResize="0"/>
          <p:nvPr/>
        </p:nvPicPr>
        <p:blipFill>
          <a:blip r:embed="rId4">
            <a:alphaModFix/>
          </a:blip>
          <a:stretch>
            <a:fillRect/>
          </a:stretch>
        </p:blipFill>
        <p:spPr>
          <a:xfrm>
            <a:off x="1566588" y="4654025"/>
            <a:ext cx="1807179" cy="420950"/>
          </a:xfrm>
          <a:prstGeom prst="rect">
            <a:avLst/>
          </a:prstGeom>
          <a:noFill/>
          <a:ln>
            <a:noFill/>
          </a:ln>
        </p:spPr>
      </p:pic>
      <p:sp>
        <p:nvSpPr>
          <p:cNvPr id="1137" name="Google Shape;1137;g102cb6e2e83_0_52"/>
          <p:cNvSpPr txBox="1"/>
          <p:nvPr/>
        </p:nvSpPr>
        <p:spPr>
          <a:xfrm>
            <a:off x="5142950" y="4798025"/>
            <a:ext cx="197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Roboto"/>
                <a:ea typeface="Roboto"/>
                <a:cs typeface="Roboto"/>
                <a:sym typeface="Roboto"/>
              </a:rPr>
              <a:t>* product of two 𝛥 terms are zero, and 0 subscript denotes steady hover condition</a:t>
            </a:r>
            <a:endParaRPr sz="700">
              <a:latin typeface="Roboto"/>
              <a:ea typeface="Roboto"/>
              <a:cs typeface="Roboto"/>
              <a:sym typeface="Roboto"/>
            </a:endParaRPr>
          </a:p>
        </p:txBody>
      </p:sp>
      <p:pic>
        <p:nvPicPr>
          <p:cNvPr id="1138" name="Google Shape;1138;g102cb6e2e83_0_52"/>
          <p:cNvPicPr preferRelativeResize="0"/>
          <p:nvPr/>
        </p:nvPicPr>
        <p:blipFill>
          <a:blip r:embed="rId5">
            <a:alphaModFix/>
          </a:blip>
          <a:stretch>
            <a:fillRect/>
          </a:stretch>
        </p:blipFill>
        <p:spPr>
          <a:xfrm>
            <a:off x="423025" y="3194862"/>
            <a:ext cx="5107825" cy="456150"/>
          </a:xfrm>
          <a:prstGeom prst="rect">
            <a:avLst/>
          </a:prstGeom>
          <a:noFill/>
          <a:ln>
            <a:noFill/>
          </a:ln>
        </p:spPr>
      </p:pic>
      <p:pic>
        <p:nvPicPr>
          <p:cNvPr id="1139" name="Google Shape;1139;g102cb6e2e83_0_52"/>
          <p:cNvPicPr preferRelativeResize="0"/>
          <p:nvPr/>
        </p:nvPicPr>
        <p:blipFill>
          <a:blip r:embed="rId6">
            <a:alphaModFix/>
          </a:blip>
          <a:stretch>
            <a:fillRect/>
          </a:stretch>
        </p:blipFill>
        <p:spPr>
          <a:xfrm>
            <a:off x="423025" y="4001236"/>
            <a:ext cx="6522650" cy="302557"/>
          </a:xfrm>
          <a:prstGeom prst="rect">
            <a:avLst/>
          </a:prstGeom>
          <a:noFill/>
          <a:ln>
            <a:noFill/>
          </a:ln>
        </p:spPr>
      </p:pic>
      <p:pic>
        <p:nvPicPr>
          <p:cNvPr id="1140" name="Google Shape;1140;g102cb6e2e83_0_52"/>
          <p:cNvPicPr preferRelativeResize="0"/>
          <p:nvPr/>
        </p:nvPicPr>
        <p:blipFill>
          <a:blip r:embed="rId7">
            <a:alphaModFix/>
          </a:blip>
          <a:stretch>
            <a:fillRect/>
          </a:stretch>
        </p:blipFill>
        <p:spPr>
          <a:xfrm>
            <a:off x="586174" y="1674725"/>
            <a:ext cx="6522652" cy="39917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g102cb6e2e83_0_6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Linearized Model - EOM</a:t>
            </a:r>
            <a:endParaRPr/>
          </a:p>
        </p:txBody>
      </p:sp>
      <p:sp>
        <p:nvSpPr>
          <p:cNvPr id="1146" name="Google Shape;1146;g102cb6e2e83_0_6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47" name="Google Shape;1147;g102cb6e2e83_0_61"/>
          <p:cNvSpPr/>
          <p:nvPr/>
        </p:nvSpPr>
        <p:spPr>
          <a:xfrm>
            <a:off x="229750" y="1018950"/>
            <a:ext cx="4304700" cy="16947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Ascent</a:t>
            </a:r>
            <a:endParaRPr sz="1200">
              <a:latin typeface="Roboto"/>
              <a:ea typeface="Roboto"/>
              <a:cs typeface="Roboto"/>
              <a:sym typeface="Roboto"/>
            </a:endParaRPr>
          </a:p>
        </p:txBody>
      </p:sp>
      <p:sp>
        <p:nvSpPr>
          <p:cNvPr id="1148" name="Google Shape;1148;g102cb6e2e83_0_61"/>
          <p:cNvSpPr/>
          <p:nvPr/>
        </p:nvSpPr>
        <p:spPr>
          <a:xfrm>
            <a:off x="4609650" y="1018950"/>
            <a:ext cx="4304700" cy="16947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Descent</a:t>
            </a:r>
            <a:endParaRPr sz="1200">
              <a:latin typeface="Roboto"/>
              <a:ea typeface="Roboto"/>
              <a:cs typeface="Roboto"/>
              <a:sym typeface="Roboto"/>
            </a:endParaRPr>
          </a:p>
        </p:txBody>
      </p:sp>
      <p:pic>
        <p:nvPicPr>
          <p:cNvPr id="1149" name="Google Shape;1149;g102cb6e2e83_0_61"/>
          <p:cNvPicPr preferRelativeResize="0"/>
          <p:nvPr/>
        </p:nvPicPr>
        <p:blipFill>
          <a:blip r:embed="rId3">
            <a:alphaModFix/>
          </a:blip>
          <a:stretch>
            <a:fillRect/>
          </a:stretch>
        </p:blipFill>
        <p:spPr>
          <a:xfrm>
            <a:off x="646324" y="1465224"/>
            <a:ext cx="1001100" cy="223050"/>
          </a:xfrm>
          <a:prstGeom prst="rect">
            <a:avLst/>
          </a:prstGeom>
          <a:noFill/>
          <a:ln>
            <a:noFill/>
          </a:ln>
        </p:spPr>
      </p:pic>
      <p:pic>
        <p:nvPicPr>
          <p:cNvPr id="1150" name="Google Shape;1150;g102cb6e2e83_0_61"/>
          <p:cNvPicPr preferRelativeResize="0"/>
          <p:nvPr/>
        </p:nvPicPr>
        <p:blipFill>
          <a:blip r:embed="rId3">
            <a:alphaModFix/>
          </a:blip>
          <a:stretch>
            <a:fillRect/>
          </a:stretch>
        </p:blipFill>
        <p:spPr>
          <a:xfrm>
            <a:off x="4954900" y="1404274"/>
            <a:ext cx="1001100" cy="223050"/>
          </a:xfrm>
          <a:prstGeom prst="rect">
            <a:avLst/>
          </a:prstGeom>
          <a:noFill/>
          <a:ln>
            <a:noFill/>
          </a:ln>
        </p:spPr>
      </p:pic>
      <p:pic>
        <p:nvPicPr>
          <p:cNvPr id="1151" name="Google Shape;1151;g102cb6e2e83_0_61"/>
          <p:cNvPicPr preferRelativeResize="0"/>
          <p:nvPr/>
        </p:nvPicPr>
        <p:blipFill>
          <a:blip r:embed="rId4">
            <a:alphaModFix/>
          </a:blip>
          <a:stretch>
            <a:fillRect/>
          </a:stretch>
        </p:blipFill>
        <p:spPr>
          <a:xfrm>
            <a:off x="4954900" y="1792450"/>
            <a:ext cx="2560001" cy="566950"/>
          </a:xfrm>
          <a:prstGeom prst="rect">
            <a:avLst/>
          </a:prstGeom>
          <a:noFill/>
          <a:ln>
            <a:noFill/>
          </a:ln>
        </p:spPr>
      </p:pic>
      <p:pic>
        <p:nvPicPr>
          <p:cNvPr id="1152" name="Google Shape;1152;g102cb6e2e83_0_61"/>
          <p:cNvPicPr preferRelativeResize="0"/>
          <p:nvPr/>
        </p:nvPicPr>
        <p:blipFill>
          <a:blip r:embed="rId5">
            <a:alphaModFix/>
          </a:blip>
          <a:stretch>
            <a:fillRect/>
          </a:stretch>
        </p:blipFill>
        <p:spPr>
          <a:xfrm>
            <a:off x="601275" y="1792450"/>
            <a:ext cx="1724500" cy="5669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g101f03e98af_2_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Gain Selection</a:t>
            </a:r>
            <a:endParaRPr/>
          </a:p>
        </p:txBody>
      </p:sp>
      <p:sp>
        <p:nvSpPr>
          <p:cNvPr id="1158" name="Google Shape;1158;g101f03e98af_2_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59" name="Google Shape;1159;g101f03e98af_2_9"/>
          <p:cNvSpPr/>
          <p:nvPr/>
        </p:nvSpPr>
        <p:spPr>
          <a:xfrm>
            <a:off x="255500" y="988425"/>
            <a:ext cx="5825100" cy="17553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Methodology:</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PD control on velocity to control velocity and be able to damp out</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Want different gains for both dropping and venting for better tuning</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pic>
        <p:nvPicPr>
          <p:cNvPr id="1160" name="Google Shape;1160;g101f03e98af_2_9"/>
          <p:cNvPicPr preferRelativeResize="0"/>
          <p:nvPr/>
        </p:nvPicPr>
        <p:blipFill>
          <a:blip r:embed="rId3">
            <a:alphaModFix/>
          </a:blip>
          <a:stretch>
            <a:fillRect/>
          </a:stretch>
        </p:blipFill>
        <p:spPr>
          <a:xfrm>
            <a:off x="355813" y="1627200"/>
            <a:ext cx="3612925" cy="455475"/>
          </a:xfrm>
          <a:prstGeom prst="rect">
            <a:avLst/>
          </a:prstGeom>
          <a:noFill/>
          <a:ln>
            <a:noFill/>
          </a:ln>
        </p:spPr>
      </p:pic>
      <p:pic>
        <p:nvPicPr>
          <p:cNvPr id="1161" name="Google Shape;1161;g101f03e98af_2_9"/>
          <p:cNvPicPr preferRelativeResize="0"/>
          <p:nvPr/>
        </p:nvPicPr>
        <p:blipFill>
          <a:blip r:embed="rId4">
            <a:alphaModFix/>
          </a:blip>
          <a:stretch>
            <a:fillRect/>
          </a:stretch>
        </p:blipFill>
        <p:spPr>
          <a:xfrm>
            <a:off x="351950" y="2154900"/>
            <a:ext cx="3620640" cy="455475"/>
          </a:xfrm>
          <a:prstGeom prst="rect">
            <a:avLst/>
          </a:prstGeom>
          <a:noFill/>
          <a:ln>
            <a:noFill/>
          </a:ln>
        </p:spPr>
      </p:pic>
      <p:sp>
        <p:nvSpPr>
          <p:cNvPr id="1162" name="Google Shape;1162;g101f03e98af_2_9"/>
          <p:cNvSpPr/>
          <p:nvPr/>
        </p:nvSpPr>
        <p:spPr>
          <a:xfrm>
            <a:off x="255500" y="2846325"/>
            <a:ext cx="5825100" cy="1755300"/>
          </a:xfrm>
          <a:prstGeom prst="roundRect">
            <a:avLst>
              <a:gd fmla="val 7322"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Roboto"/>
                <a:ea typeface="Roboto"/>
                <a:cs typeface="Roboto"/>
                <a:sym typeface="Roboto"/>
              </a:rPr>
              <a:t>Selection</a:t>
            </a:r>
            <a:r>
              <a:rPr b="1" lang="en" sz="1200">
                <a:latin typeface="Roboto"/>
                <a:ea typeface="Roboto"/>
                <a:cs typeface="Roboto"/>
                <a:sym typeface="Roboto"/>
              </a:rPr>
              <a:t>:</a:t>
            </a:r>
            <a:endParaRPr b="1"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Iteratively selected gains and ran simulations</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Initial selection was based on a Δw of 5m/s and looking at the Δm returned and making it reasonable</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a:p>
            <a:pPr indent="0" lvl="0" marL="0" rtl="0" algn="l">
              <a:spcBef>
                <a:spcPts val="0"/>
              </a:spcBef>
              <a:spcAft>
                <a:spcPts val="0"/>
              </a:spcAft>
              <a:buNone/>
            </a:pPr>
            <a:r>
              <a:rPr lang="en" sz="1200">
                <a:latin typeface="Roboto"/>
                <a:ea typeface="Roboto"/>
                <a:cs typeface="Roboto"/>
                <a:sym typeface="Roboto"/>
              </a:rPr>
              <a:t>Further refinement in the non linear model</a:t>
            </a:r>
            <a:endParaRPr sz="1200">
              <a:latin typeface="Roboto"/>
              <a:ea typeface="Roboto"/>
              <a:cs typeface="Roboto"/>
              <a:sym typeface="Roboto"/>
            </a:endParaRPr>
          </a:p>
          <a:p>
            <a:pPr indent="0" lvl="0" marL="0" rtl="0" algn="l">
              <a:spcBef>
                <a:spcPts val="0"/>
              </a:spcBef>
              <a:spcAft>
                <a:spcPts val="0"/>
              </a:spcAft>
              <a:buNone/>
            </a:pPr>
            <a:r>
              <a:t/>
            </a:r>
            <a:endParaRPr sz="1200">
              <a:latin typeface="Roboto"/>
              <a:ea typeface="Roboto"/>
              <a:cs typeface="Roboto"/>
              <a:sym typeface="Roboto"/>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g103b290e77a_1_5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Ascent Rate Control (lower velocity)</a:t>
            </a:r>
            <a:endParaRPr/>
          </a:p>
        </p:txBody>
      </p:sp>
      <p:sp>
        <p:nvSpPr>
          <p:cNvPr id="1168" name="Google Shape;1168;g103b290e77a_1_5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69" name="Google Shape;1169;g103b290e77a_1_53"/>
          <p:cNvSpPr/>
          <p:nvPr/>
        </p:nvSpPr>
        <p:spPr>
          <a:xfrm>
            <a:off x="311700" y="1061025"/>
            <a:ext cx="2716200" cy="8616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Roboto"/>
                <a:ea typeface="Roboto"/>
                <a:cs typeface="Roboto"/>
                <a:sym typeface="Roboto"/>
              </a:rPr>
              <a:t>Purpose:</a:t>
            </a:r>
            <a:r>
              <a:rPr lang="en">
                <a:latin typeface="Roboto"/>
                <a:ea typeface="Roboto"/>
                <a:cs typeface="Roboto"/>
                <a:sym typeface="Roboto"/>
              </a:rPr>
              <a:t> Further demonstrate that control system will not run out of ballast</a:t>
            </a:r>
            <a:endParaRPr>
              <a:latin typeface="Roboto"/>
              <a:ea typeface="Roboto"/>
              <a:cs typeface="Roboto"/>
              <a:sym typeface="Roboto"/>
            </a:endParaRPr>
          </a:p>
        </p:txBody>
      </p:sp>
      <p:sp>
        <p:nvSpPr>
          <p:cNvPr id="1170" name="Google Shape;1170;g103b290e77a_1_53"/>
          <p:cNvSpPr/>
          <p:nvPr/>
        </p:nvSpPr>
        <p:spPr>
          <a:xfrm>
            <a:off x="311700" y="2088650"/>
            <a:ext cx="2716200" cy="26625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u="sng">
                <a:latin typeface="Roboto"/>
                <a:ea typeface="Roboto"/>
                <a:cs typeface="Roboto"/>
                <a:sym typeface="Roboto"/>
              </a:rPr>
              <a:t>Initial Conditions: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height: 40000 ft (~12192 m)</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Velocity: 2 m/s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Ballast onboard: 1.81 kg (4 lbs)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Helium onboard: 1.47 kg</a:t>
            </a:r>
            <a:endParaRPr>
              <a:latin typeface="Roboto"/>
              <a:ea typeface="Roboto"/>
              <a:cs typeface="Roboto"/>
              <a:sym typeface="Roboto"/>
            </a:endParaRPr>
          </a:p>
          <a:p>
            <a:pPr indent="0" lvl="0" marL="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0"/>
              </a:spcAft>
              <a:buNone/>
            </a:pPr>
            <a:r>
              <a:rPr b="1" lang="en" u="sng">
                <a:latin typeface="Roboto"/>
                <a:ea typeface="Roboto"/>
                <a:cs typeface="Roboto"/>
                <a:sym typeface="Roboto"/>
              </a:rPr>
              <a:t>Command:</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Go to 2 m/s ascent rate </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p:txBody>
      </p:sp>
      <p:pic>
        <p:nvPicPr>
          <p:cNvPr id="1171" name="Google Shape;1171;g103b290e77a_1_53"/>
          <p:cNvPicPr preferRelativeResize="0"/>
          <p:nvPr/>
        </p:nvPicPr>
        <p:blipFill rotWithShape="1">
          <a:blip r:embed="rId3">
            <a:alphaModFix/>
          </a:blip>
          <a:srcRect b="0" l="0" r="0" t="0"/>
          <a:stretch/>
        </p:blipFill>
        <p:spPr>
          <a:xfrm>
            <a:off x="3180300" y="935250"/>
            <a:ext cx="5803587" cy="405584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g104b8e4e0be_0_40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177" name="Google Shape;1177;g104b8e4e0be_0_402"/>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1178" name="Google Shape;1178;g104b8e4e0be_0_402"/>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Modeling</a:t>
            </a:r>
            <a:endParaRPr sz="6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0164acfb38_0_27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Functional Block Diagram</a:t>
            </a:r>
            <a:endParaRPr/>
          </a:p>
        </p:txBody>
      </p:sp>
      <p:sp>
        <p:nvSpPr>
          <p:cNvPr id="236" name="Google Shape;236;g10164acfb38_0_27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237" name="Google Shape;237;g10164acfb38_0_277"/>
          <p:cNvPicPr preferRelativeResize="0"/>
          <p:nvPr/>
        </p:nvPicPr>
        <p:blipFill rotWithShape="1">
          <a:blip r:embed="rId3">
            <a:alphaModFix/>
          </a:blip>
          <a:srcRect b="0" l="0" r="0" t="1555"/>
          <a:stretch/>
        </p:blipFill>
        <p:spPr>
          <a:xfrm>
            <a:off x="798850" y="1004650"/>
            <a:ext cx="7546299" cy="39926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g104b27e4cc4_8_106"/>
          <p:cNvSpPr/>
          <p:nvPr/>
        </p:nvSpPr>
        <p:spPr>
          <a:xfrm>
            <a:off x="2966075" y="1669050"/>
            <a:ext cx="5706600" cy="3153300"/>
          </a:xfrm>
          <a:prstGeom prst="flowChartAlternateProcess">
            <a:avLst/>
          </a:prstGeom>
          <a:solidFill>
            <a:srgbClr val="E4E8EE"/>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104b27e4cc4_8_106"/>
          <p:cNvSpPr txBox="1"/>
          <p:nvPr/>
        </p:nvSpPr>
        <p:spPr>
          <a:xfrm>
            <a:off x="3008525" y="1669050"/>
            <a:ext cx="5621700" cy="3197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500"/>
              <a:buFont typeface="Arial"/>
              <a:buNone/>
            </a:pPr>
            <a:r>
              <a:rPr b="1" i="0" lang="en" sz="1500" u="sng" cap="none" strike="noStrike">
                <a:solidFill>
                  <a:srgbClr val="000000"/>
                </a:solidFill>
                <a:latin typeface="Merriweather"/>
                <a:ea typeface="Merriweather"/>
                <a:cs typeface="Merriweather"/>
                <a:sym typeface="Merriweather"/>
              </a:rPr>
              <a:t>Assumptions</a:t>
            </a:r>
            <a:r>
              <a:rPr b="1" i="0" lang="en" sz="1500" u="none" cap="none" strike="noStrike">
                <a:solidFill>
                  <a:srgbClr val="000000"/>
                </a:solidFill>
                <a:latin typeface="Merriweather"/>
                <a:ea typeface="Merriweather"/>
                <a:cs typeface="Merriweather"/>
                <a:sym typeface="Merriweather"/>
              </a:rPr>
              <a:t>:</a:t>
            </a:r>
            <a:endParaRPr b="1" i="0" sz="1500" u="none" cap="none" strike="noStrike">
              <a:solidFill>
                <a:srgbClr val="000000"/>
              </a:solidFill>
              <a:latin typeface="Merriweather"/>
              <a:ea typeface="Merriweather"/>
              <a:cs typeface="Merriweather"/>
              <a:sym typeface="Merriweather"/>
            </a:endParaRPr>
          </a:p>
          <a:p>
            <a:pPr indent="-298450" lvl="0" marL="457200" marR="0" rtl="0" algn="l">
              <a:lnSpc>
                <a:spcPct val="115000"/>
              </a:lnSpc>
              <a:spcBef>
                <a:spcPts val="0"/>
              </a:spcBef>
              <a:spcAft>
                <a:spcPts val="0"/>
              </a:spcAft>
              <a:buClr>
                <a:srgbClr val="000000"/>
              </a:buClr>
              <a:buSzPts val="1100"/>
              <a:buFont typeface="Roboto"/>
              <a:buChar char="●"/>
            </a:pPr>
            <a:r>
              <a:rPr lang="en" sz="1300">
                <a:latin typeface="Roboto"/>
                <a:ea typeface="Roboto"/>
                <a:cs typeface="Roboto"/>
                <a:sym typeface="Roboto"/>
              </a:rPr>
              <a:t>COESA</a:t>
            </a:r>
            <a:r>
              <a:rPr b="0" i="0" lang="en" sz="1300" u="none" cap="none" strike="noStrike">
                <a:solidFill>
                  <a:srgbClr val="000000"/>
                </a:solidFill>
                <a:latin typeface="Roboto"/>
                <a:ea typeface="Roboto"/>
                <a:cs typeface="Roboto"/>
                <a:sym typeface="Roboto"/>
              </a:rPr>
              <a:t> Model to find P, T, 𝜌</a:t>
            </a:r>
            <a:r>
              <a:rPr b="0" baseline="-25000" i="0" lang="en" sz="1300" u="none" cap="none" strike="noStrike">
                <a:solidFill>
                  <a:srgbClr val="000000"/>
                </a:solidFill>
                <a:latin typeface="Roboto"/>
                <a:ea typeface="Roboto"/>
                <a:cs typeface="Roboto"/>
                <a:sym typeface="Roboto"/>
              </a:rPr>
              <a:t>air</a:t>
            </a:r>
            <a:endParaRPr b="0" baseline="-2500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T</a:t>
            </a:r>
            <a:r>
              <a:rPr baseline="-25000" lang="en" sz="1300">
                <a:latin typeface="Roboto"/>
                <a:ea typeface="Roboto"/>
                <a:cs typeface="Roboto"/>
                <a:sym typeface="Roboto"/>
              </a:rPr>
              <a:t>film</a:t>
            </a:r>
            <a:r>
              <a:rPr b="0" i="0" lang="en" sz="1300" u="none" cap="none" strike="noStrike">
                <a:solidFill>
                  <a:srgbClr val="000000"/>
                </a:solidFill>
                <a:latin typeface="Roboto"/>
                <a:ea typeface="Roboto"/>
                <a:cs typeface="Roboto"/>
                <a:sym typeface="Roboto"/>
              </a:rPr>
              <a:t> = T</a:t>
            </a:r>
            <a:r>
              <a:rPr b="0" baseline="-25000" i="0" lang="en" sz="1300" u="none" cap="none" strike="noStrike">
                <a:solidFill>
                  <a:srgbClr val="000000"/>
                </a:solidFill>
                <a:latin typeface="Roboto"/>
                <a:ea typeface="Roboto"/>
                <a:cs typeface="Roboto"/>
                <a:sym typeface="Roboto"/>
              </a:rPr>
              <a:t>He</a:t>
            </a:r>
            <a:endParaRPr b="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R</a:t>
            </a:r>
            <a:r>
              <a:rPr b="0" baseline="-25000" i="0" lang="en" sz="1300" u="none" cap="none" strike="noStrike">
                <a:solidFill>
                  <a:srgbClr val="000000"/>
                </a:solidFill>
                <a:latin typeface="Roboto"/>
                <a:ea typeface="Roboto"/>
                <a:cs typeface="Roboto"/>
                <a:sym typeface="Roboto"/>
              </a:rPr>
              <a:t>He</a:t>
            </a:r>
            <a:r>
              <a:rPr b="0" i="0" lang="en" sz="1300" u="none" cap="none" strike="noStrike">
                <a:solidFill>
                  <a:srgbClr val="000000"/>
                </a:solidFill>
                <a:latin typeface="Roboto"/>
                <a:ea typeface="Roboto"/>
                <a:cs typeface="Roboto"/>
                <a:sym typeface="Roboto"/>
              </a:rPr>
              <a:t> = 2077.3 J/(kg*K)</a:t>
            </a:r>
            <a:endParaRPr b="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g = 9.81 m/s</a:t>
            </a:r>
            <a:r>
              <a:rPr b="0" baseline="30000" i="0" lang="en" sz="1300" u="none" cap="none" strike="noStrike">
                <a:solidFill>
                  <a:srgbClr val="000000"/>
                </a:solidFill>
                <a:latin typeface="Roboto"/>
                <a:ea typeface="Roboto"/>
                <a:cs typeface="Roboto"/>
                <a:sym typeface="Roboto"/>
              </a:rPr>
              <a:t>2</a:t>
            </a:r>
            <a:endParaRPr b="0" baseline="3000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Spherical </a:t>
            </a:r>
            <a:r>
              <a:rPr lang="en" sz="1300">
                <a:latin typeface="Roboto"/>
                <a:ea typeface="Roboto"/>
                <a:cs typeface="Roboto"/>
                <a:sym typeface="Roboto"/>
              </a:rPr>
              <a:t>b</a:t>
            </a:r>
            <a:r>
              <a:rPr b="0" i="0" lang="en" sz="1300" u="none" cap="none" strike="noStrike">
                <a:solidFill>
                  <a:srgbClr val="000000"/>
                </a:solidFill>
                <a:latin typeface="Roboto"/>
                <a:ea typeface="Roboto"/>
                <a:cs typeface="Roboto"/>
                <a:sym typeface="Roboto"/>
              </a:rPr>
              <a:t>alloon</a:t>
            </a:r>
            <a:endParaRPr b="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Drag due to </a:t>
            </a:r>
            <a:r>
              <a:rPr lang="en" sz="1300">
                <a:latin typeface="Roboto"/>
                <a:ea typeface="Roboto"/>
                <a:cs typeface="Roboto"/>
                <a:sym typeface="Roboto"/>
              </a:rPr>
              <a:t>b</a:t>
            </a:r>
            <a:r>
              <a:rPr b="0" i="0" lang="en" sz="1300" u="none" cap="none" strike="noStrike">
                <a:solidFill>
                  <a:srgbClr val="000000"/>
                </a:solidFill>
                <a:latin typeface="Roboto"/>
                <a:ea typeface="Roboto"/>
                <a:cs typeface="Roboto"/>
                <a:sym typeface="Roboto"/>
              </a:rPr>
              <a:t>alloon</a:t>
            </a:r>
            <a:r>
              <a:rPr lang="en" sz="1300">
                <a:latin typeface="Roboto"/>
                <a:ea typeface="Roboto"/>
                <a:cs typeface="Roboto"/>
                <a:sym typeface="Roboto"/>
              </a:rPr>
              <a:t> and wind</a:t>
            </a:r>
            <a:endParaRPr b="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C</a:t>
            </a:r>
            <a:r>
              <a:rPr b="0" baseline="-25000" i="0" lang="en" sz="1300" u="none" cap="none" strike="noStrike">
                <a:solidFill>
                  <a:srgbClr val="000000"/>
                </a:solidFill>
                <a:latin typeface="Roboto"/>
                <a:ea typeface="Roboto"/>
                <a:cs typeface="Roboto"/>
                <a:sym typeface="Roboto"/>
              </a:rPr>
              <a:t>D</a:t>
            </a:r>
            <a:r>
              <a:rPr b="0" i="0" lang="en" sz="1300" u="none" cap="none" strike="noStrike">
                <a:solidFill>
                  <a:srgbClr val="000000"/>
                </a:solidFill>
                <a:latin typeface="Roboto"/>
                <a:ea typeface="Roboto"/>
                <a:cs typeface="Roboto"/>
                <a:sym typeface="Roboto"/>
              </a:rPr>
              <a:t> = 0.3 (From Kaymon</a:t>
            </a:r>
            <a:r>
              <a:rPr lang="en" sz="1300">
                <a:latin typeface="Roboto"/>
                <a:ea typeface="Roboto"/>
                <a:cs typeface="Roboto"/>
                <a:sym typeface="Roboto"/>
              </a:rPr>
              <a:t>t</a:t>
            </a:r>
            <a:r>
              <a:rPr b="0" i="0" lang="en" sz="1300" u="none" cap="none" strike="noStrike">
                <a:solidFill>
                  <a:srgbClr val="000000"/>
                </a:solidFill>
                <a:latin typeface="Roboto"/>
                <a:ea typeface="Roboto"/>
                <a:cs typeface="Roboto"/>
                <a:sym typeface="Roboto"/>
              </a:rPr>
              <a:t>)</a:t>
            </a:r>
            <a:endParaRPr b="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Ideal Gas</a:t>
            </a:r>
            <a:endParaRPr b="0" i="0" sz="1300" u="none" cap="none" strike="noStrike">
              <a:solidFill>
                <a:srgbClr val="000000"/>
              </a:solidFill>
              <a:latin typeface="Roboto"/>
              <a:ea typeface="Roboto"/>
              <a:cs typeface="Roboto"/>
              <a:sym typeface="Roboto"/>
            </a:endParaRPr>
          </a:p>
          <a:p>
            <a:pPr indent="-298450" lvl="0" marL="457200" marR="0" rtl="0" algn="l">
              <a:lnSpc>
                <a:spcPct val="115000"/>
              </a:lnSpc>
              <a:spcBef>
                <a:spcPts val="0"/>
              </a:spcBef>
              <a:spcAft>
                <a:spcPts val="0"/>
              </a:spcAft>
              <a:buClr>
                <a:srgbClr val="000000"/>
              </a:buClr>
              <a:buSzPts val="1100"/>
              <a:buFont typeface="Roboto"/>
              <a:buChar char="●"/>
            </a:pPr>
            <a:r>
              <a:rPr b="0" i="0" lang="en" sz="1300" u="none" cap="none" strike="noStrike">
                <a:solidFill>
                  <a:srgbClr val="000000"/>
                </a:solidFill>
                <a:latin typeface="Roboto"/>
                <a:ea typeface="Roboto"/>
                <a:cs typeface="Roboto"/>
                <a:sym typeface="Roboto"/>
              </a:rPr>
              <a:t>Fan has constant dV/dt and Ballast Dropper has constant dm/dt</a:t>
            </a:r>
            <a:endParaRPr b="0" i="0" sz="1300" u="none" cap="none" strike="noStrike">
              <a:solidFill>
                <a:srgbClr val="000000"/>
              </a:solidFill>
              <a:latin typeface="Roboto"/>
              <a:ea typeface="Roboto"/>
              <a:cs typeface="Roboto"/>
              <a:sym typeface="Roboto"/>
            </a:endParaRPr>
          </a:p>
          <a:p>
            <a:pPr indent="-311150" lvl="0" marL="457200" marR="0" rtl="0" algn="l">
              <a:lnSpc>
                <a:spcPct val="115000"/>
              </a:lnSpc>
              <a:spcBef>
                <a:spcPts val="0"/>
              </a:spcBef>
              <a:spcAft>
                <a:spcPts val="0"/>
              </a:spcAft>
              <a:buSzPts val="1300"/>
              <a:buFont typeface="Roboto"/>
              <a:buChar char="●"/>
            </a:pPr>
            <a:r>
              <a:rPr lang="en" sz="1300">
                <a:latin typeface="Roboto"/>
                <a:ea typeface="Roboto"/>
                <a:cs typeface="Roboto"/>
                <a:sym typeface="Roboto"/>
              </a:rPr>
              <a:t>P</a:t>
            </a:r>
            <a:r>
              <a:rPr baseline="-25000" lang="en" sz="1300">
                <a:latin typeface="Roboto"/>
                <a:ea typeface="Roboto"/>
                <a:cs typeface="Roboto"/>
                <a:sym typeface="Roboto"/>
              </a:rPr>
              <a:t>He</a:t>
            </a:r>
            <a:r>
              <a:rPr lang="en" sz="1300">
                <a:latin typeface="Roboto"/>
                <a:ea typeface="Roboto"/>
                <a:cs typeface="Roboto"/>
                <a:sym typeface="Roboto"/>
              </a:rPr>
              <a:t> calculated from Young-LaPlace relation</a:t>
            </a:r>
            <a:endParaRPr sz="1300">
              <a:latin typeface="Roboto"/>
              <a:ea typeface="Roboto"/>
              <a:cs typeface="Roboto"/>
              <a:sym typeface="Roboto"/>
            </a:endParaRPr>
          </a:p>
          <a:p>
            <a:pPr indent="-311150" lvl="0" marL="457200" marR="0" rtl="0" algn="l">
              <a:lnSpc>
                <a:spcPct val="115000"/>
              </a:lnSpc>
              <a:spcBef>
                <a:spcPts val="0"/>
              </a:spcBef>
              <a:spcAft>
                <a:spcPts val="0"/>
              </a:spcAft>
              <a:buSzPts val="1300"/>
              <a:buFont typeface="Roboto"/>
              <a:buChar char="●"/>
            </a:pPr>
            <a:r>
              <a:rPr lang="en" sz="1300">
                <a:latin typeface="Roboto"/>
                <a:ea typeface="Roboto"/>
                <a:cs typeface="Roboto"/>
                <a:sym typeface="Roboto"/>
              </a:rPr>
              <a:t>T</a:t>
            </a:r>
            <a:r>
              <a:rPr baseline="-25000" lang="en" sz="1300">
                <a:latin typeface="Roboto"/>
                <a:ea typeface="Roboto"/>
                <a:cs typeface="Roboto"/>
                <a:sym typeface="Roboto"/>
              </a:rPr>
              <a:t>film</a:t>
            </a:r>
            <a:r>
              <a:rPr lang="en" sz="1300">
                <a:latin typeface="Roboto"/>
                <a:ea typeface="Roboto"/>
                <a:cs typeface="Roboto"/>
                <a:sym typeface="Roboto"/>
              </a:rPr>
              <a:t> calculated from thermal radiation model</a:t>
            </a:r>
            <a:endParaRPr sz="1300">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1185" name="Google Shape;1185;g104b27e4cc4_8_106"/>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Full Force-Balance Model</a:t>
            </a:r>
            <a:endParaRPr/>
          </a:p>
        </p:txBody>
      </p:sp>
      <p:sp>
        <p:nvSpPr>
          <p:cNvPr id="1186" name="Google Shape;1186;g104b27e4cc4_8_10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87" name="Google Shape;1187;g104b27e4cc4_8_106"/>
          <p:cNvSpPr txBox="1"/>
          <p:nvPr/>
        </p:nvSpPr>
        <p:spPr>
          <a:xfrm>
            <a:off x="1439463" y="3477888"/>
            <a:ext cx="3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
        <p:nvSpPr>
          <p:cNvPr id="1188" name="Google Shape;1188;g104b27e4cc4_8_106"/>
          <p:cNvSpPr txBox="1"/>
          <p:nvPr/>
        </p:nvSpPr>
        <p:spPr>
          <a:xfrm>
            <a:off x="5855963" y="3477888"/>
            <a:ext cx="2501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pic>
        <p:nvPicPr>
          <p:cNvPr id="1189" name="Google Shape;1189;g104b27e4cc4_8_106"/>
          <p:cNvPicPr preferRelativeResize="0"/>
          <p:nvPr/>
        </p:nvPicPr>
        <p:blipFill rotWithShape="1">
          <a:blip r:embed="rId3">
            <a:alphaModFix/>
          </a:blip>
          <a:srcRect b="0" l="0" r="0" t="0"/>
          <a:stretch/>
        </p:blipFill>
        <p:spPr>
          <a:xfrm>
            <a:off x="533075" y="871100"/>
            <a:ext cx="6675275" cy="709700"/>
          </a:xfrm>
          <a:prstGeom prst="rect">
            <a:avLst/>
          </a:prstGeom>
          <a:noFill/>
          <a:ln>
            <a:noFill/>
          </a:ln>
        </p:spPr>
      </p:pic>
      <p:pic>
        <p:nvPicPr>
          <p:cNvPr id="1190" name="Google Shape;1190;g104b27e4cc4_8_106"/>
          <p:cNvPicPr preferRelativeResize="0"/>
          <p:nvPr/>
        </p:nvPicPr>
        <p:blipFill rotWithShape="1">
          <a:blip r:embed="rId4">
            <a:alphaModFix/>
          </a:blip>
          <a:srcRect b="0" l="0" r="0" t="0"/>
          <a:stretch/>
        </p:blipFill>
        <p:spPr>
          <a:xfrm>
            <a:off x="471325" y="1940000"/>
            <a:ext cx="1971675" cy="600075"/>
          </a:xfrm>
          <a:prstGeom prst="rect">
            <a:avLst/>
          </a:prstGeom>
          <a:noFill/>
          <a:ln>
            <a:noFill/>
          </a:ln>
        </p:spPr>
      </p:pic>
      <p:pic>
        <p:nvPicPr>
          <p:cNvPr id="1191" name="Google Shape;1191;g104b27e4cc4_8_106"/>
          <p:cNvPicPr preferRelativeResize="0"/>
          <p:nvPr/>
        </p:nvPicPr>
        <p:blipFill rotWithShape="1">
          <a:blip r:embed="rId5">
            <a:alphaModFix/>
          </a:blip>
          <a:srcRect b="0" l="0" r="0" t="0"/>
          <a:stretch/>
        </p:blipFill>
        <p:spPr>
          <a:xfrm>
            <a:off x="533088" y="3038550"/>
            <a:ext cx="1390650" cy="571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g104605546e0_0_15"/>
          <p:cNvSpPr/>
          <p:nvPr/>
        </p:nvSpPr>
        <p:spPr>
          <a:xfrm>
            <a:off x="4617150" y="3195950"/>
            <a:ext cx="4397100" cy="18078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197" name="Google Shape;1197;g104605546e0_0_15"/>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Model Limitations and Rationale</a:t>
            </a:r>
            <a:endParaRPr/>
          </a:p>
        </p:txBody>
      </p:sp>
      <p:sp>
        <p:nvSpPr>
          <p:cNvPr id="1198" name="Google Shape;1198;g104605546e0_0_15"/>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99" name="Google Shape;1199;g104605546e0_0_15"/>
          <p:cNvSpPr/>
          <p:nvPr/>
        </p:nvSpPr>
        <p:spPr>
          <a:xfrm>
            <a:off x="125450" y="998550"/>
            <a:ext cx="4397100" cy="40053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200" name="Google Shape;1200;g104605546e0_0_15"/>
          <p:cNvSpPr txBox="1"/>
          <p:nvPr/>
        </p:nvSpPr>
        <p:spPr>
          <a:xfrm>
            <a:off x="125450" y="1059050"/>
            <a:ext cx="43971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Controls </a:t>
            </a:r>
            <a:endParaRPr sz="1800">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No rotational stabilities implemented</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Out of scope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Ballast dropping is continuous rather than discrete</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Compatibility with ODE45</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Wind is uniformly distributed random values and constant during a control actuation</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No reliable dataset on stratospheric wind</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Initial conditions derived from force balance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Assumes fan achieves optimal </a:t>
            </a:r>
            <a:r>
              <a:rPr lang="en">
                <a:latin typeface="Roboto"/>
                <a:ea typeface="Roboto"/>
                <a:cs typeface="Roboto"/>
                <a:sym typeface="Roboto"/>
              </a:rPr>
              <a:t>performance</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Will be updated as a result of testing</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Coordinate frame is fixed at balloon neck</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Nearly identical to payload frame</a:t>
            </a:r>
            <a:endParaRPr>
              <a:latin typeface="Roboto"/>
              <a:ea typeface="Roboto"/>
              <a:cs typeface="Roboto"/>
              <a:sym typeface="Roboto"/>
            </a:endParaRPr>
          </a:p>
        </p:txBody>
      </p:sp>
      <p:sp>
        <p:nvSpPr>
          <p:cNvPr id="1201" name="Google Shape;1201;g104605546e0_0_15"/>
          <p:cNvSpPr/>
          <p:nvPr/>
        </p:nvSpPr>
        <p:spPr>
          <a:xfrm>
            <a:off x="4617150" y="998550"/>
            <a:ext cx="4397100" cy="21258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202" name="Google Shape;1202;g104605546e0_0_15"/>
          <p:cNvSpPr txBox="1"/>
          <p:nvPr/>
        </p:nvSpPr>
        <p:spPr>
          <a:xfrm>
            <a:off x="4617150" y="1004350"/>
            <a:ext cx="43971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Pressure Differential</a:t>
            </a:r>
            <a:endParaRPr sz="1800">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Helium density calculated from atmospheric conditions</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Drastically reduces computation time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Assumes elastic deformation of balloon film</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Reduces complexity and shortens computation time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Assumes uniform circumferential strain</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Based on spherical assumption</a:t>
            </a:r>
            <a:endParaRPr>
              <a:latin typeface="Roboto"/>
              <a:ea typeface="Roboto"/>
              <a:cs typeface="Roboto"/>
              <a:sym typeface="Roboto"/>
            </a:endParaRPr>
          </a:p>
        </p:txBody>
      </p:sp>
      <p:sp>
        <p:nvSpPr>
          <p:cNvPr id="1203" name="Google Shape;1203;g104605546e0_0_15"/>
          <p:cNvSpPr txBox="1"/>
          <p:nvPr/>
        </p:nvSpPr>
        <p:spPr>
          <a:xfrm>
            <a:off x="4617150" y="3287250"/>
            <a:ext cx="43971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Thermal - Film/Helium Temperature</a:t>
            </a:r>
            <a:endParaRPr sz="1800">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Assume helium temperature equals film temperature</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Removes complexity due to convection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Neglects heat loss from balloon</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Complex and will be caught by controls if causes change in state</a:t>
            </a:r>
            <a:endParaRPr>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g102cb6e2e83_2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Pressure Differential Model</a:t>
            </a:r>
            <a:endParaRPr/>
          </a:p>
        </p:txBody>
      </p:sp>
      <p:sp>
        <p:nvSpPr>
          <p:cNvPr id="1209" name="Google Shape;1209;g102cb6e2e83_2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210" name="Google Shape;1210;g102cb6e2e83_2_0"/>
          <p:cNvSpPr/>
          <p:nvPr/>
        </p:nvSpPr>
        <p:spPr>
          <a:xfrm>
            <a:off x="619250" y="1903425"/>
            <a:ext cx="2466900" cy="2475300"/>
          </a:xfrm>
          <a:prstGeom prst="ellipse">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11" name="Google Shape;1211;g102cb6e2e83_2_0"/>
          <p:cNvCxnSpPr/>
          <p:nvPr/>
        </p:nvCxnSpPr>
        <p:spPr>
          <a:xfrm>
            <a:off x="2216525" y="1818000"/>
            <a:ext cx="594900" cy="395700"/>
          </a:xfrm>
          <a:prstGeom prst="straightConnector1">
            <a:avLst/>
          </a:prstGeom>
          <a:noFill/>
          <a:ln cap="flat" cmpd="sng" w="9525">
            <a:solidFill>
              <a:schemeClr val="dk2"/>
            </a:solidFill>
            <a:prstDash val="solid"/>
            <a:round/>
            <a:headEnd len="med" w="med" type="none"/>
            <a:tailEnd len="med" w="med" type="triangle"/>
          </a:ln>
        </p:spPr>
      </p:cxnSp>
      <p:cxnSp>
        <p:nvCxnSpPr>
          <p:cNvPr id="1212" name="Google Shape;1212;g102cb6e2e83_2_0"/>
          <p:cNvCxnSpPr/>
          <p:nvPr/>
        </p:nvCxnSpPr>
        <p:spPr>
          <a:xfrm rot="10800000">
            <a:off x="2865875" y="2266025"/>
            <a:ext cx="368100" cy="634200"/>
          </a:xfrm>
          <a:prstGeom prst="straightConnector1">
            <a:avLst/>
          </a:prstGeom>
          <a:noFill/>
          <a:ln cap="flat" cmpd="sng" w="9525">
            <a:solidFill>
              <a:schemeClr val="dk2"/>
            </a:solidFill>
            <a:prstDash val="solid"/>
            <a:round/>
            <a:headEnd len="med" w="med" type="none"/>
            <a:tailEnd len="med" w="med" type="triangle"/>
          </a:ln>
        </p:spPr>
      </p:cxnSp>
      <p:sp>
        <p:nvSpPr>
          <p:cNvPr id="1213" name="Google Shape;1213;g102cb6e2e83_2_0"/>
          <p:cNvSpPr/>
          <p:nvPr/>
        </p:nvSpPr>
        <p:spPr>
          <a:xfrm>
            <a:off x="4906775" y="956675"/>
            <a:ext cx="4096200" cy="22545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214" name="Google Shape;1214;g102cb6e2e83_2_0"/>
          <p:cNvSpPr txBox="1"/>
          <p:nvPr/>
        </p:nvSpPr>
        <p:spPr>
          <a:xfrm>
            <a:off x="4966075" y="956675"/>
            <a:ext cx="3981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Assumptions: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Spherical balloon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Ideal Gas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Elastic Deformation</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E = 0.1 GPa</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Undeformed r</a:t>
            </a:r>
            <a:r>
              <a:rPr baseline="-25000" lang="en">
                <a:latin typeface="Roboto"/>
                <a:ea typeface="Roboto"/>
                <a:cs typeface="Roboto"/>
                <a:sym typeface="Roboto"/>
              </a:rPr>
              <a:t>0</a:t>
            </a:r>
            <a:r>
              <a:rPr lang="en">
                <a:latin typeface="Roboto"/>
                <a:ea typeface="Roboto"/>
                <a:cs typeface="Roboto"/>
                <a:sym typeface="Roboto"/>
              </a:rPr>
              <a:t> from Kaymont</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Helium density from atmospheric values</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Thickness derived from volume and surface area</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t</a:t>
            </a:r>
            <a:r>
              <a:rPr lang="en">
                <a:latin typeface="Roboto"/>
                <a:ea typeface="Roboto"/>
                <a:cs typeface="Roboto"/>
                <a:sym typeface="Roboto"/>
              </a:rPr>
              <a:t> &lt;&lt; r</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1215" name="Google Shape;1215;g102cb6e2e83_2_0"/>
          <p:cNvSpPr/>
          <p:nvPr/>
        </p:nvSpPr>
        <p:spPr>
          <a:xfrm>
            <a:off x="7036175" y="3296375"/>
            <a:ext cx="1966800" cy="17037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Young-LaPlace Equation for Spheres: </a:t>
            </a:r>
            <a:endParaRPr>
              <a:latin typeface="Roboto"/>
              <a:ea typeface="Roboto"/>
              <a:cs typeface="Roboto"/>
              <a:sym typeface="Roboto"/>
            </a:endParaRPr>
          </a:p>
        </p:txBody>
      </p:sp>
      <p:sp>
        <p:nvSpPr>
          <p:cNvPr id="1216" name="Google Shape;1216;g102cb6e2e83_2_0"/>
          <p:cNvSpPr txBox="1"/>
          <p:nvPr/>
        </p:nvSpPr>
        <p:spPr>
          <a:xfrm>
            <a:off x="3508575" y="1279925"/>
            <a:ext cx="76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P</a:t>
            </a:r>
            <a:r>
              <a:rPr baseline="-25000" lang="en" sz="1800">
                <a:latin typeface="Roboto"/>
                <a:ea typeface="Roboto"/>
                <a:cs typeface="Roboto"/>
                <a:sym typeface="Roboto"/>
              </a:rPr>
              <a:t>amb</a:t>
            </a:r>
            <a:endParaRPr sz="1800">
              <a:latin typeface="Roboto"/>
              <a:ea typeface="Roboto"/>
              <a:cs typeface="Roboto"/>
              <a:sym typeface="Roboto"/>
            </a:endParaRPr>
          </a:p>
        </p:txBody>
      </p:sp>
      <p:sp>
        <p:nvSpPr>
          <p:cNvPr id="1217" name="Google Shape;1217;g102cb6e2e83_2_0"/>
          <p:cNvSpPr txBox="1"/>
          <p:nvPr/>
        </p:nvSpPr>
        <p:spPr>
          <a:xfrm>
            <a:off x="2811425" y="1853075"/>
            <a:ext cx="813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F</a:t>
            </a:r>
            <a:r>
              <a:rPr baseline="-25000" lang="en" sz="1800">
                <a:latin typeface="Roboto"/>
                <a:ea typeface="Roboto"/>
                <a:cs typeface="Roboto"/>
                <a:sym typeface="Roboto"/>
              </a:rPr>
              <a:t>tension</a:t>
            </a:r>
            <a:endParaRPr baseline="-25000" sz="1800">
              <a:latin typeface="Roboto"/>
              <a:ea typeface="Roboto"/>
              <a:cs typeface="Roboto"/>
              <a:sym typeface="Roboto"/>
            </a:endParaRPr>
          </a:p>
        </p:txBody>
      </p:sp>
      <p:sp>
        <p:nvSpPr>
          <p:cNvPr id="1218" name="Google Shape;1218;g102cb6e2e83_2_0"/>
          <p:cNvSpPr txBox="1"/>
          <p:nvPr/>
        </p:nvSpPr>
        <p:spPr>
          <a:xfrm>
            <a:off x="957950" y="3400750"/>
            <a:ext cx="178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P</a:t>
            </a:r>
            <a:r>
              <a:rPr baseline="-25000" lang="en" sz="1800"/>
              <a:t>He</a:t>
            </a:r>
            <a:r>
              <a:rPr lang="en" sz="1800"/>
              <a:t> = P</a:t>
            </a:r>
            <a:r>
              <a:rPr baseline="-25000" lang="en" sz="1800"/>
              <a:t>amb</a:t>
            </a:r>
            <a:r>
              <a:rPr lang="en" sz="1800"/>
              <a:t> + dP</a:t>
            </a:r>
            <a:endParaRPr sz="1800">
              <a:latin typeface="Roboto"/>
              <a:ea typeface="Roboto"/>
              <a:cs typeface="Roboto"/>
              <a:sym typeface="Roboto"/>
            </a:endParaRPr>
          </a:p>
        </p:txBody>
      </p:sp>
      <p:cxnSp>
        <p:nvCxnSpPr>
          <p:cNvPr id="1219" name="Google Shape;1219;g102cb6e2e83_2_0"/>
          <p:cNvCxnSpPr>
            <a:endCxn id="1210" idx="7"/>
          </p:cNvCxnSpPr>
          <p:nvPr/>
        </p:nvCxnSpPr>
        <p:spPr>
          <a:xfrm flipH="1" rot="10800000">
            <a:off x="1839881" y="2265924"/>
            <a:ext cx="885000" cy="887700"/>
          </a:xfrm>
          <a:prstGeom prst="straightConnector1">
            <a:avLst/>
          </a:prstGeom>
          <a:noFill/>
          <a:ln cap="flat" cmpd="sng" w="9525">
            <a:solidFill>
              <a:schemeClr val="dk2"/>
            </a:solidFill>
            <a:prstDash val="solid"/>
            <a:round/>
            <a:headEnd len="med" w="med" type="none"/>
            <a:tailEnd len="med" w="med" type="triangle"/>
          </a:ln>
        </p:spPr>
      </p:cxnSp>
      <p:sp>
        <p:nvSpPr>
          <p:cNvPr id="1220" name="Google Shape;1220;g102cb6e2e83_2_0"/>
          <p:cNvSpPr txBox="1"/>
          <p:nvPr/>
        </p:nvSpPr>
        <p:spPr>
          <a:xfrm>
            <a:off x="2146175" y="2357150"/>
            <a:ext cx="285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r</a:t>
            </a:r>
            <a:endParaRPr sz="1800">
              <a:latin typeface="Roboto"/>
              <a:ea typeface="Roboto"/>
              <a:cs typeface="Roboto"/>
              <a:sym typeface="Roboto"/>
            </a:endParaRPr>
          </a:p>
        </p:txBody>
      </p:sp>
      <p:pic>
        <p:nvPicPr>
          <p:cNvPr id="1221" name="Google Shape;1221;g102cb6e2e83_2_0"/>
          <p:cNvPicPr preferRelativeResize="0"/>
          <p:nvPr/>
        </p:nvPicPr>
        <p:blipFill>
          <a:blip r:embed="rId3">
            <a:alphaModFix/>
          </a:blip>
          <a:stretch>
            <a:fillRect/>
          </a:stretch>
        </p:blipFill>
        <p:spPr>
          <a:xfrm>
            <a:off x="7509900" y="4161813"/>
            <a:ext cx="1093350" cy="585416"/>
          </a:xfrm>
          <a:prstGeom prst="rect">
            <a:avLst/>
          </a:prstGeom>
          <a:noFill/>
          <a:ln>
            <a:noFill/>
          </a:ln>
        </p:spPr>
      </p:pic>
      <p:sp>
        <p:nvSpPr>
          <p:cNvPr id="1222" name="Google Shape;1222;g102cb6e2e83_2_0"/>
          <p:cNvSpPr/>
          <p:nvPr/>
        </p:nvSpPr>
        <p:spPr>
          <a:xfrm>
            <a:off x="4906775" y="3296375"/>
            <a:ext cx="2066100" cy="17037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Stress-Strain Relation</a:t>
            </a:r>
            <a:endParaRPr>
              <a:latin typeface="Roboto"/>
              <a:ea typeface="Roboto"/>
              <a:cs typeface="Roboto"/>
              <a:sym typeface="Roboto"/>
            </a:endParaRPr>
          </a:p>
        </p:txBody>
      </p:sp>
      <p:pic>
        <p:nvPicPr>
          <p:cNvPr id="1223" name="Google Shape;1223;g102cb6e2e83_2_0"/>
          <p:cNvPicPr preferRelativeResize="0"/>
          <p:nvPr/>
        </p:nvPicPr>
        <p:blipFill>
          <a:blip r:embed="rId4">
            <a:alphaModFix/>
          </a:blip>
          <a:stretch>
            <a:fillRect/>
          </a:stretch>
        </p:blipFill>
        <p:spPr>
          <a:xfrm>
            <a:off x="4985938" y="3971350"/>
            <a:ext cx="1907765" cy="459975"/>
          </a:xfrm>
          <a:prstGeom prst="rect">
            <a:avLst/>
          </a:prstGeom>
          <a:noFill/>
          <a:ln>
            <a:noFill/>
          </a:ln>
        </p:spPr>
      </p:pic>
      <p:sp>
        <p:nvSpPr>
          <p:cNvPr id="1224" name="Google Shape;1224;g102cb6e2e83_2_0"/>
          <p:cNvSpPr txBox="1"/>
          <p:nvPr/>
        </p:nvSpPr>
        <p:spPr>
          <a:xfrm>
            <a:off x="3086150" y="2213700"/>
            <a:ext cx="36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Roboto"/>
                <a:ea typeface="Roboto"/>
                <a:cs typeface="Roboto"/>
                <a:sym typeface="Roboto"/>
              </a:rPr>
              <a:t>𝜎</a:t>
            </a:r>
            <a:endParaRPr sz="1800">
              <a:latin typeface="Roboto"/>
              <a:ea typeface="Roboto"/>
              <a:cs typeface="Roboto"/>
              <a:sym typeface="Roboto"/>
            </a:endParaRPr>
          </a:p>
        </p:txBody>
      </p:sp>
      <p:sp>
        <p:nvSpPr>
          <p:cNvPr id="1225" name="Google Shape;1225;g102cb6e2e83_2_0"/>
          <p:cNvSpPr txBox="1"/>
          <p:nvPr/>
        </p:nvSpPr>
        <p:spPr>
          <a:xfrm>
            <a:off x="1446050" y="3047950"/>
            <a:ext cx="81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Balloon</a:t>
            </a:r>
            <a:endParaRPr>
              <a:latin typeface="Roboto"/>
              <a:ea typeface="Roboto"/>
              <a:cs typeface="Roboto"/>
              <a:sym typeface="Robo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g104b27e4cc4_8_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Film Temperature Model</a:t>
            </a:r>
            <a:endParaRPr/>
          </a:p>
        </p:txBody>
      </p:sp>
      <p:sp>
        <p:nvSpPr>
          <p:cNvPr id="1231" name="Google Shape;1231;g104b27e4cc4_8_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232" name="Google Shape;1232;g104b27e4cc4_8_4"/>
          <p:cNvSpPr/>
          <p:nvPr/>
        </p:nvSpPr>
        <p:spPr>
          <a:xfrm>
            <a:off x="0" y="4004200"/>
            <a:ext cx="3644100" cy="2479500"/>
          </a:xfrm>
          <a:prstGeom prst="ellipse">
            <a:avLst/>
          </a:prstGeom>
          <a:solidFill>
            <a:srgbClr val="6AA8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g104b27e4cc4_8_4"/>
          <p:cNvSpPr txBox="1"/>
          <p:nvPr/>
        </p:nvSpPr>
        <p:spPr>
          <a:xfrm>
            <a:off x="1181250" y="4371575"/>
            <a:ext cx="1281600" cy="554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Earth</a:t>
            </a:r>
            <a:endParaRPr sz="2400">
              <a:latin typeface="Roboto"/>
              <a:ea typeface="Roboto"/>
              <a:cs typeface="Roboto"/>
              <a:sym typeface="Roboto"/>
            </a:endParaRPr>
          </a:p>
        </p:txBody>
      </p:sp>
      <p:sp>
        <p:nvSpPr>
          <p:cNvPr id="1234" name="Google Shape;1234;g104b27e4cc4_8_4"/>
          <p:cNvSpPr/>
          <p:nvPr/>
        </p:nvSpPr>
        <p:spPr>
          <a:xfrm>
            <a:off x="946650" y="2253425"/>
            <a:ext cx="1181100" cy="1189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Balloon</a:t>
            </a:r>
            <a:endParaRPr/>
          </a:p>
        </p:txBody>
      </p:sp>
      <p:cxnSp>
        <p:nvCxnSpPr>
          <p:cNvPr id="1235" name="Google Shape;1235;g104b27e4cc4_8_4"/>
          <p:cNvCxnSpPr/>
          <p:nvPr/>
        </p:nvCxnSpPr>
        <p:spPr>
          <a:xfrm flipH="1">
            <a:off x="1834625" y="1742400"/>
            <a:ext cx="418800" cy="402000"/>
          </a:xfrm>
          <a:prstGeom prst="straightConnector1">
            <a:avLst/>
          </a:prstGeom>
          <a:noFill/>
          <a:ln cap="flat" cmpd="sng" w="9525">
            <a:solidFill>
              <a:schemeClr val="dk2"/>
            </a:solidFill>
            <a:prstDash val="solid"/>
            <a:round/>
            <a:headEnd len="med" w="med" type="none"/>
            <a:tailEnd len="med" w="med" type="triangle"/>
          </a:ln>
        </p:spPr>
      </p:cxnSp>
      <p:cxnSp>
        <p:nvCxnSpPr>
          <p:cNvPr id="1236" name="Google Shape;1236;g104b27e4cc4_8_4"/>
          <p:cNvCxnSpPr/>
          <p:nvPr/>
        </p:nvCxnSpPr>
        <p:spPr>
          <a:xfrm flipH="1">
            <a:off x="2253425" y="2806300"/>
            <a:ext cx="567900" cy="9900"/>
          </a:xfrm>
          <a:prstGeom prst="straightConnector1">
            <a:avLst/>
          </a:prstGeom>
          <a:noFill/>
          <a:ln cap="flat" cmpd="sng" w="9525">
            <a:solidFill>
              <a:schemeClr val="dk2"/>
            </a:solidFill>
            <a:prstDash val="solid"/>
            <a:round/>
            <a:headEnd len="med" w="med" type="none"/>
            <a:tailEnd len="med" w="med" type="triangle"/>
          </a:ln>
        </p:spPr>
      </p:cxnSp>
      <p:cxnSp>
        <p:nvCxnSpPr>
          <p:cNvPr id="1237" name="Google Shape;1237;g104b27e4cc4_8_4"/>
          <p:cNvCxnSpPr>
            <a:stCxn id="1232" idx="0"/>
          </p:cNvCxnSpPr>
          <p:nvPr/>
        </p:nvCxnSpPr>
        <p:spPr>
          <a:xfrm rot="10800000">
            <a:off x="1650150" y="3602200"/>
            <a:ext cx="171900" cy="402000"/>
          </a:xfrm>
          <a:prstGeom prst="straightConnector1">
            <a:avLst/>
          </a:prstGeom>
          <a:noFill/>
          <a:ln cap="flat" cmpd="sng" w="9525">
            <a:solidFill>
              <a:schemeClr val="dk2"/>
            </a:solidFill>
            <a:prstDash val="solid"/>
            <a:round/>
            <a:headEnd len="med" w="med" type="none"/>
            <a:tailEnd len="med" w="med" type="triangle"/>
          </a:ln>
        </p:spPr>
      </p:cxnSp>
      <p:cxnSp>
        <p:nvCxnSpPr>
          <p:cNvPr id="1238" name="Google Shape;1238;g104b27e4cc4_8_4"/>
          <p:cNvCxnSpPr>
            <a:stCxn id="1232" idx="0"/>
          </p:cNvCxnSpPr>
          <p:nvPr/>
        </p:nvCxnSpPr>
        <p:spPr>
          <a:xfrm flipH="1" rot="10800000">
            <a:off x="1822050" y="3602200"/>
            <a:ext cx="531900" cy="402000"/>
          </a:xfrm>
          <a:prstGeom prst="straightConnector1">
            <a:avLst/>
          </a:prstGeom>
          <a:noFill/>
          <a:ln cap="flat" cmpd="sng" w="9525">
            <a:solidFill>
              <a:schemeClr val="dk2"/>
            </a:solidFill>
            <a:prstDash val="solid"/>
            <a:round/>
            <a:headEnd len="med" w="med" type="none"/>
            <a:tailEnd len="med" w="med" type="none"/>
          </a:ln>
        </p:spPr>
      </p:cxnSp>
      <p:sp>
        <p:nvSpPr>
          <p:cNvPr id="1239" name="Google Shape;1239;g104b27e4cc4_8_4"/>
          <p:cNvSpPr txBox="1"/>
          <p:nvPr/>
        </p:nvSpPr>
        <p:spPr>
          <a:xfrm>
            <a:off x="1850375" y="1465975"/>
            <a:ext cx="1374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Solar Heat </a:t>
            </a:r>
            <a:endParaRPr sz="1100">
              <a:latin typeface="Roboto"/>
              <a:ea typeface="Roboto"/>
              <a:cs typeface="Roboto"/>
              <a:sym typeface="Roboto"/>
            </a:endParaRPr>
          </a:p>
        </p:txBody>
      </p:sp>
      <p:sp>
        <p:nvSpPr>
          <p:cNvPr id="1240" name="Google Shape;1240;g104b27e4cc4_8_4"/>
          <p:cNvSpPr txBox="1"/>
          <p:nvPr/>
        </p:nvSpPr>
        <p:spPr>
          <a:xfrm>
            <a:off x="2874000" y="2571750"/>
            <a:ext cx="18675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Convection between air and balloon film </a:t>
            </a:r>
            <a:endParaRPr sz="1100">
              <a:latin typeface="Roboto"/>
              <a:ea typeface="Roboto"/>
              <a:cs typeface="Roboto"/>
              <a:sym typeface="Roboto"/>
            </a:endParaRPr>
          </a:p>
        </p:txBody>
      </p:sp>
      <p:sp>
        <p:nvSpPr>
          <p:cNvPr id="1241" name="Google Shape;1241;g104b27e4cc4_8_4"/>
          <p:cNvSpPr txBox="1"/>
          <p:nvPr/>
        </p:nvSpPr>
        <p:spPr>
          <a:xfrm>
            <a:off x="2069125" y="3318738"/>
            <a:ext cx="1633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Reflected Solar Heat </a:t>
            </a:r>
            <a:endParaRPr sz="1100">
              <a:latin typeface="Roboto"/>
              <a:ea typeface="Roboto"/>
              <a:cs typeface="Roboto"/>
              <a:sym typeface="Roboto"/>
            </a:endParaRPr>
          </a:p>
        </p:txBody>
      </p:sp>
      <p:sp>
        <p:nvSpPr>
          <p:cNvPr id="1242" name="Google Shape;1242;g104b27e4cc4_8_4"/>
          <p:cNvSpPr/>
          <p:nvPr/>
        </p:nvSpPr>
        <p:spPr>
          <a:xfrm>
            <a:off x="4906775" y="956675"/>
            <a:ext cx="4096200" cy="22545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243" name="Google Shape;1243;g104b27e4cc4_8_4"/>
          <p:cNvPicPr preferRelativeResize="0"/>
          <p:nvPr/>
        </p:nvPicPr>
        <p:blipFill>
          <a:blip r:embed="rId3">
            <a:alphaModFix/>
          </a:blip>
          <a:stretch>
            <a:fillRect/>
          </a:stretch>
        </p:blipFill>
        <p:spPr>
          <a:xfrm>
            <a:off x="2967075" y="2348688"/>
            <a:ext cx="641850" cy="271204"/>
          </a:xfrm>
          <a:prstGeom prst="rect">
            <a:avLst/>
          </a:prstGeom>
          <a:noFill/>
          <a:ln>
            <a:noFill/>
          </a:ln>
        </p:spPr>
      </p:pic>
      <p:pic>
        <p:nvPicPr>
          <p:cNvPr id="1244" name="Google Shape;1244;g104b27e4cc4_8_4"/>
          <p:cNvPicPr preferRelativeResize="0"/>
          <p:nvPr/>
        </p:nvPicPr>
        <p:blipFill>
          <a:blip r:embed="rId4">
            <a:alphaModFix/>
          </a:blip>
          <a:stretch>
            <a:fillRect/>
          </a:stretch>
        </p:blipFill>
        <p:spPr>
          <a:xfrm>
            <a:off x="2162975" y="3100825"/>
            <a:ext cx="571500" cy="314325"/>
          </a:xfrm>
          <a:prstGeom prst="rect">
            <a:avLst/>
          </a:prstGeom>
          <a:noFill/>
          <a:ln>
            <a:noFill/>
          </a:ln>
        </p:spPr>
      </p:pic>
      <p:pic>
        <p:nvPicPr>
          <p:cNvPr id="1245" name="Google Shape;1245;g104b27e4cc4_8_4"/>
          <p:cNvPicPr preferRelativeResize="0"/>
          <p:nvPr/>
        </p:nvPicPr>
        <p:blipFill>
          <a:blip r:embed="rId5">
            <a:alphaModFix/>
          </a:blip>
          <a:stretch>
            <a:fillRect/>
          </a:stretch>
        </p:blipFill>
        <p:spPr>
          <a:xfrm>
            <a:off x="1945075" y="1255929"/>
            <a:ext cx="609600" cy="285750"/>
          </a:xfrm>
          <a:prstGeom prst="rect">
            <a:avLst/>
          </a:prstGeom>
          <a:noFill/>
          <a:ln>
            <a:noFill/>
          </a:ln>
        </p:spPr>
      </p:pic>
      <p:sp>
        <p:nvSpPr>
          <p:cNvPr id="1246" name="Google Shape;1246;g104b27e4cc4_8_4"/>
          <p:cNvSpPr txBox="1"/>
          <p:nvPr/>
        </p:nvSpPr>
        <p:spPr>
          <a:xfrm>
            <a:off x="5048375" y="956675"/>
            <a:ext cx="3813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Assumptions: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Spherical balloon</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Uniform temperature distribution across balloon film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Balloon skin temperature is equal to helium temperature</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Solar heat and reflected solar heat are zero at night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Neglects any heat loss from balloon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1247" name="Google Shape;1247;g104b27e4cc4_8_4"/>
          <p:cNvSpPr/>
          <p:nvPr/>
        </p:nvSpPr>
        <p:spPr>
          <a:xfrm>
            <a:off x="4906775" y="3385000"/>
            <a:ext cx="4096200" cy="12690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Temperature Differential Equation: </a:t>
            </a:r>
            <a:endParaRPr>
              <a:latin typeface="Roboto"/>
              <a:ea typeface="Roboto"/>
              <a:cs typeface="Roboto"/>
              <a:sym typeface="Roboto"/>
            </a:endParaRPr>
          </a:p>
        </p:txBody>
      </p:sp>
      <p:pic>
        <p:nvPicPr>
          <p:cNvPr id="1248" name="Google Shape;1248;g104b27e4cc4_8_4"/>
          <p:cNvPicPr preferRelativeResize="0"/>
          <p:nvPr/>
        </p:nvPicPr>
        <p:blipFill>
          <a:blip r:embed="rId6">
            <a:alphaModFix/>
          </a:blip>
          <a:stretch>
            <a:fillRect/>
          </a:stretch>
        </p:blipFill>
        <p:spPr>
          <a:xfrm>
            <a:off x="5132826" y="3835418"/>
            <a:ext cx="3644100" cy="67355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g103b2efb841_2_4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Film Temperature Model (cont.)</a:t>
            </a:r>
            <a:endParaRPr/>
          </a:p>
        </p:txBody>
      </p:sp>
      <p:sp>
        <p:nvSpPr>
          <p:cNvPr id="1254" name="Google Shape;1254;g103b2efb841_2_4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255" name="Google Shape;1255;g103b2efb841_2_42"/>
          <p:cNvPicPr preferRelativeResize="0"/>
          <p:nvPr/>
        </p:nvPicPr>
        <p:blipFill>
          <a:blip r:embed="rId3">
            <a:alphaModFix/>
          </a:blip>
          <a:stretch>
            <a:fillRect/>
          </a:stretch>
        </p:blipFill>
        <p:spPr>
          <a:xfrm>
            <a:off x="0" y="1048200"/>
            <a:ext cx="4886401" cy="4021954"/>
          </a:xfrm>
          <a:prstGeom prst="rect">
            <a:avLst/>
          </a:prstGeom>
          <a:noFill/>
          <a:ln>
            <a:noFill/>
          </a:ln>
        </p:spPr>
      </p:pic>
      <p:sp>
        <p:nvSpPr>
          <p:cNvPr id="1256" name="Google Shape;1256;g103b2efb841_2_42"/>
          <p:cNvSpPr txBox="1"/>
          <p:nvPr/>
        </p:nvSpPr>
        <p:spPr>
          <a:xfrm>
            <a:off x="129275" y="847150"/>
            <a:ext cx="383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Nomenclature and Constants: </a:t>
            </a:r>
            <a:endParaRPr>
              <a:latin typeface="Roboto"/>
              <a:ea typeface="Roboto"/>
              <a:cs typeface="Roboto"/>
              <a:sym typeface="Roboto"/>
            </a:endParaRPr>
          </a:p>
        </p:txBody>
      </p:sp>
      <p:pic>
        <p:nvPicPr>
          <p:cNvPr id="1257" name="Google Shape;1257;g103b2efb841_2_42"/>
          <p:cNvPicPr preferRelativeResize="0"/>
          <p:nvPr/>
        </p:nvPicPr>
        <p:blipFill>
          <a:blip r:embed="rId4">
            <a:alphaModFix/>
          </a:blip>
          <a:stretch>
            <a:fillRect/>
          </a:stretch>
        </p:blipFill>
        <p:spPr>
          <a:xfrm>
            <a:off x="4886401" y="1111175"/>
            <a:ext cx="3952800" cy="2312728"/>
          </a:xfrm>
          <a:prstGeom prst="rect">
            <a:avLst/>
          </a:prstGeom>
          <a:noFill/>
          <a:ln>
            <a:noFill/>
          </a:ln>
        </p:spPr>
      </p:pic>
      <p:pic>
        <p:nvPicPr>
          <p:cNvPr id="1258" name="Google Shape;1258;g103b2efb841_2_42"/>
          <p:cNvPicPr preferRelativeResize="0"/>
          <p:nvPr/>
        </p:nvPicPr>
        <p:blipFill>
          <a:blip r:embed="rId5">
            <a:alphaModFix/>
          </a:blip>
          <a:stretch>
            <a:fillRect/>
          </a:stretch>
        </p:blipFill>
        <p:spPr>
          <a:xfrm>
            <a:off x="4844699" y="3536925"/>
            <a:ext cx="4149475" cy="13977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g102cb6e2e83_2_2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Film Temperature Model (cont.)</a:t>
            </a:r>
            <a:endParaRPr/>
          </a:p>
        </p:txBody>
      </p:sp>
      <p:sp>
        <p:nvSpPr>
          <p:cNvPr id="1264" name="Google Shape;1264;g102cb6e2e83_2_2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265" name="Google Shape;1265;g102cb6e2e83_2_29"/>
          <p:cNvSpPr txBox="1"/>
          <p:nvPr/>
        </p:nvSpPr>
        <p:spPr>
          <a:xfrm>
            <a:off x="311700" y="921475"/>
            <a:ext cx="4825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latin typeface="Roboto"/>
                <a:ea typeface="Roboto"/>
                <a:cs typeface="Roboto"/>
                <a:sym typeface="Roboto"/>
              </a:rPr>
              <a:t>Solar Heat</a:t>
            </a:r>
            <a:endParaRPr sz="1600" u="sng">
              <a:latin typeface="Roboto"/>
              <a:ea typeface="Roboto"/>
              <a:cs typeface="Roboto"/>
              <a:sym typeface="Roboto"/>
            </a:endParaRPr>
          </a:p>
        </p:txBody>
      </p:sp>
      <p:pic>
        <p:nvPicPr>
          <p:cNvPr id="1266" name="Google Shape;1266;g102cb6e2e83_2_29"/>
          <p:cNvPicPr preferRelativeResize="0"/>
          <p:nvPr/>
        </p:nvPicPr>
        <p:blipFill>
          <a:blip r:embed="rId3">
            <a:alphaModFix/>
          </a:blip>
          <a:stretch>
            <a:fillRect/>
          </a:stretch>
        </p:blipFill>
        <p:spPr>
          <a:xfrm>
            <a:off x="1657350" y="975100"/>
            <a:ext cx="2914650" cy="323850"/>
          </a:xfrm>
          <a:prstGeom prst="rect">
            <a:avLst/>
          </a:prstGeom>
          <a:noFill/>
          <a:ln>
            <a:noFill/>
          </a:ln>
        </p:spPr>
      </p:pic>
      <p:pic>
        <p:nvPicPr>
          <p:cNvPr id="1267" name="Google Shape;1267;g102cb6e2e83_2_29"/>
          <p:cNvPicPr preferRelativeResize="0"/>
          <p:nvPr/>
        </p:nvPicPr>
        <p:blipFill>
          <a:blip r:embed="rId4">
            <a:alphaModFix/>
          </a:blip>
          <a:stretch>
            <a:fillRect/>
          </a:stretch>
        </p:blipFill>
        <p:spPr>
          <a:xfrm>
            <a:off x="311700" y="1352575"/>
            <a:ext cx="2019300" cy="371475"/>
          </a:xfrm>
          <a:prstGeom prst="rect">
            <a:avLst/>
          </a:prstGeom>
          <a:noFill/>
          <a:ln>
            <a:noFill/>
          </a:ln>
        </p:spPr>
      </p:pic>
      <p:pic>
        <p:nvPicPr>
          <p:cNvPr id="1268" name="Google Shape;1268;g102cb6e2e83_2_29"/>
          <p:cNvPicPr preferRelativeResize="0"/>
          <p:nvPr/>
        </p:nvPicPr>
        <p:blipFill>
          <a:blip r:embed="rId5">
            <a:alphaModFix/>
          </a:blip>
          <a:stretch>
            <a:fillRect/>
          </a:stretch>
        </p:blipFill>
        <p:spPr>
          <a:xfrm>
            <a:off x="311700" y="1777675"/>
            <a:ext cx="6124575" cy="962025"/>
          </a:xfrm>
          <a:prstGeom prst="rect">
            <a:avLst/>
          </a:prstGeom>
          <a:noFill/>
          <a:ln>
            <a:noFill/>
          </a:ln>
        </p:spPr>
      </p:pic>
      <p:pic>
        <p:nvPicPr>
          <p:cNvPr id="1269" name="Google Shape;1269;g102cb6e2e83_2_29"/>
          <p:cNvPicPr preferRelativeResize="0"/>
          <p:nvPr/>
        </p:nvPicPr>
        <p:blipFill>
          <a:blip r:embed="rId6">
            <a:alphaModFix/>
          </a:blip>
          <a:stretch>
            <a:fillRect/>
          </a:stretch>
        </p:blipFill>
        <p:spPr>
          <a:xfrm>
            <a:off x="311700" y="2884925"/>
            <a:ext cx="3228975" cy="714375"/>
          </a:xfrm>
          <a:prstGeom prst="rect">
            <a:avLst/>
          </a:prstGeom>
          <a:noFill/>
          <a:ln>
            <a:noFill/>
          </a:ln>
        </p:spPr>
      </p:pic>
      <p:sp>
        <p:nvSpPr>
          <p:cNvPr id="1270" name="Google Shape;1270;g102cb6e2e83_2_29"/>
          <p:cNvSpPr txBox="1"/>
          <p:nvPr/>
        </p:nvSpPr>
        <p:spPr>
          <a:xfrm>
            <a:off x="311700" y="3744525"/>
            <a:ext cx="735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If z is above cloud layer: </a:t>
            </a:r>
            <a:endParaRPr>
              <a:latin typeface="Roboto"/>
              <a:ea typeface="Roboto"/>
              <a:cs typeface="Roboto"/>
              <a:sym typeface="Roboto"/>
            </a:endParaRPr>
          </a:p>
        </p:txBody>
      </p:sp>
      <p:pic>
        <p:nvPicPr>
          <p:cNvPr id="1271" name="Google Shape;1271;g102cb6e2e83_2_29"/>
          <p:cNvPicPr preferRelativeResize="0"/>
          <p:nvPr/>
        </p:nvPicPr>
        <p:blipFill>
          <a:blip r:embed="rId7">
            <a:alphaModFix/>
          </a:blip>
          <a:stretch>
            <a:fillRect/>
          </a:stretch>
        </p:blipFill>
        <p:spPr>
          <a:xfrm>
            <a:off x="2659613" y="3801750"/>
            <a:ext cx="1428750" cy="285750"/>
          </a:xfrm>
          <a:prstGeom prst="rect">
            <a:avLst/>
          </a:prstGeom>
          <a:noFill/>
          <a:ln>
            <a:noFill/>
          </a:ln>
        </p:spPr>
      </p:pic>
      <p:sp>
        <p:nvSpPr>
          <p:cNvPr id="1272" name="Google Shape;1272;g102cb6e2e83_2_29"/>
          <p:cNvSpPr txBox="1"/>
          <p:nvPr/>
        </p:nvSpPr>
        <p:spPr>
          <a:xfrm>
            <a:off x="311700" y="4416250"/>
            <a:ext cx="735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Else: </a:t>
            </a:r>
            <a:endParaRPr>
              <a:latin typeface="Roboto"/>
              <a:ea typeface="Roboto"/>
              <a:cs typeface="Roboto"/>
              <a:sym typeface="Roboto"/>
            </a:endParaRPr>
          </a:p>
        </p:txBody>
      </p:sp>
      <p:pic>
        <p:nvPicPr>
          <p:cNvPr id="1273" name="Google Shape;1273;g102cb6e2e83_2_29"/>
          <p:cNvPicPr preferRelativeResize="0"/>
          <p:nvPr/>
        </p:nvPicPr>
        <p:blipFill>
          <a:blip r:embed="rId8">
            <a:alphaModFix/>
          </a:blip>
          <a:stretch>
            <a:fillRect/>
          </a:stretch>
        </p:blipFill>
        <p:spPr>
          <a:xfrm>
            <a:off x="1137750" y="4475750"/>
            <a:ext cx="2402925" cy="28119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g103b2efb841_2_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Film Temperature Model (cont.)</a:t>
            </a:r>
            <a:endParaRPr/>
          </a:p>
        </p:txBody>
      </p:sp>
      <p:sp>
        <p:nvSpPr>
          <p:cNvPr id="1279" name="Google Shape;1279;g103b2efb841_2_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280" name="Google Shape;1280;g103b2efb841_2_9"/>
          <p:cNvSpPr txBox="1"/>
          <p:nvPr/>
        </p:nvSpPr>
        <p:spPr>
          <a:xfrm>
            <a:off x="311700" y="921475"/>
            <a:ext cx="4825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latin typeface="Roboto"/>
                <a:ea typeface="Roboto"/>
                <a:cs typeface="Roboto"/>
                <a:sym typeface="Roboto"/>
              </a:rPr>
              <a:t>Heat due to Convection</a:t>
            </a:r>
            <a:endParaRPr sz="1600" u="sng">
              <a:latin typeface="Roboto"/>
              <a:ea typeface="Roboto"/>
              <a:cs typeface="Roboto"/>
              <a:sym typeface="Roboto"/>
            </a:endParaRPr>
          </a:p>
        </p:txBody>
      </p:sp>
      <p:pic>
        <p:nvPicPr>
          <p:cNvPr id="1281" name="Google Shape;1281;g103b2efb841_2_9"/>
          <p:cNvPicPr preferRelativeResize="0"/>
          <p:nvPr/>
        </p:nvPicPr>
        <p:blipFill>
          <a:blip r:embed="rId3">
            <a:alphaModFix/>
          </a:blip>
          <a:stretch>
            <a:fillRect/>
          </a:stretch>
        </p:blipFill>
        <p:spPr>
          <a:xfrm>
            <a:off x="2699525" y="970338"/>
            <a:ext cx="5191125" cy="333375"/>
          </a:xfrm>
          <a:prstGeom prst="rect">
            <a:avLst/>
          </a:prstGeom>
          <a:noFill/>
          <a:ln>
            <a:noFill/>
          </a:ln>
        </p:spPr>
      </p:pic>
      <p:pic>
        <p:nvPicPr>
          <p:cNvPr id="1282" name="Google Shape;1282;g103b2efb841_2_9"/>
          <p:cNvPicPr preferRelativeResize="0"/>
          <p:nvPr/>
        </p:nvPicPr>
        <p:blipFill>
          <a:blip r:embed="rId4">
            <a:alphaModFix/>
          </a:blip>
          <a:stretch>
            <a:fillRect/>
          </a:stretch>
        </p:blipFill>
        <p:spPr>
          <a:xfrm>
            <a:off x="311700" y="1303725"/>
            <a:ext cx="1875663" cy="431100"/>
          </a:xfrm>
          <a:prstGeom prst="rect">
            <a:avLst/>
          </a:prstGeom>
          <a:noFill/>
          <a:ln>
            <a:noFill/>
          </a:ln>
        </p:spPr>
      </p:pic>
      <p:pic>
        <p:nvPicPr>
          <p:cNvPr id="1283" name="Google Shape;1283;g103b2efb841_2_9"/>
          <p:cNvPicPr preferRelativeResize="0"/>
          <p:nvPr/>
        </p:nvPicPr>
        <p:blipFill>
          <a:blip r:embed="rId5">
            <a:alphaModFix/>
          </a:blip>
          <a:stretch>
            <a:fillRect/>
          </a:stretch>
        </p:blipFill>
        <p:spPr>
          <a:xfrm>
            <a:off x="6621200" y="4376788"/>
            <a:ext cx="2362200" cy="714375"/>
          </a:xfrm>
          <a:prstGeom prst="rect">
            <a:avLst/>
          </a:prstGeom>
          <a:noFill/>
          <a:ln>
            <a:noFill/>
          </a:ln>
        </p:spPr>
      </p:pic>
      <p:pic>
        <p:nvPicPr>
          <p:cNvPr id="1284" name="Google Shape;1284;g103b2efb841_2_9"/>
          <p:cNvPicPr preferRelativeResize="0"/>
          <p:nvPr/>
        </p:nvPicPr>
        <p:blipFill>
          <a:blip r:embed="rId6">
            <a:alphaModFix/>
          </a:blip>
          <a:stretch>
            <a:fillRect/>
          </a:stretch>
        </p:blipFill>
        <p:spPr>
          <a:xfrm>
            <a:off x="311700" y="4376800"/>
            <a:ext cx="4219575" cy="647700"/>
          </a:xfrm>
          <a:prstGeom prst="rect">
            <a:avLst/>
          </a:prstGeom>
          <a:noFill/>
          <a:ln>
            <a:noFill/>
          </a:ln>
        </p:spPr>
      </p:pic>
      <p:pic>
        <p:nvPicPr>
          <p:cNvPr id="1285" name="Google Shape;1285;g103b2efb841_2_9"/>
          <p:cNvPicPr preferRelativeResize="0"/>
          <p:nvPr/>
        </p:nvPicPr>
        <p:blipFill>
          <a:blip r:embed="rId7">
            <a:alphaModFix/>
          </a:blip>
          <a:stretch>
            <a:fillRect/>
          </a:stretch>
        </p:blipFill>
        <p:spPr>
          <a:xfrm>
            <a:off x="311700" y="2255975"/>
            <a:ext cx="2657475" cy="647700"/>
          </a:xfrm>
          <a:prstGeom prst="rect">
            <a:avLst/>
          </a:prstGeom>
          <a:noFill/>
          <a:ln>
            <a:noFill/>
          </a:ln>
        </p:spPr>
      </p:pic>
      <p:pic>
        <p:nvPicPr>
          <p:cNvPr id="1286" name="Google Shape;1286;g103b2efb841_2_9"/>
          <p:cNvPicPr preferRelativeResize="0"/>
          <p:nvPr/>
        </p:nvPicPr>
        <p:blipFill>
          <a:blip r:embed="rId8">
            <a:alphaModFix/>
          </a:blip>
          <a:stretch>
            <a:fillRect/>
          </a:stretch>
        </p:blipFill>
        <p:spPr>
          <a:xfrm>
            <a:off x="311700" y="1846325"/>
            <a:ext cx="7038975" cy="285750"/>
          </a:xfrm>
          <a:prstGeom prst="rect">
            <a:avLst/>
          </a:prstGeom>
          <a:noFill/>
          <a:ln>
            <a:noFill/>
          </a:ln>
        </p:spPr>
      </p:pic>
      <p:pic>
        <p:nvPicPr>
          <p:cNvPr id="1287" name="Google Shape;1287;g103b2efb841_2_9"/>
          <p:cNvPicPr preferRelativeResize="0"/>
          <p:nvPr/>
        </p:nvPicPr>
        <p:blipFill>
          <a:blip r:embed="rId9">
            <a:alphaModFix/>
          </a:blip>
          <a:stretch>
            <a:fillRect/>
          </a:stretch>
        </p:blipFill>
        <p:spPr>
          <a:xfrm>
            <a:off x="3780700" y="2255975"/>
            <a:ext cx="4316921" cy="333375"/>
          </a:xfrm>
          <a:prstGeom prst="rect">
            <a:avLst/>
          </a:prstGeom>
          <a:noFill/>
          <a:ln>
            <a:noFill/>
          </a:ln>
        </p:spPr>
      </p:pic>
      <p:pic>
        <p:nvPicPr>
          <p:cNvPr id="1288" name="Google Shape;1288;g103b2efb841_2_9"/>
          <p:cNvPicPr preferRelativeResize="0"/>
          <p:nvPr/>
        </p:nvPicPr>
        <p:blipFill>
          <a:blip r:embed="rId10">
            <a:alphaModFix/>
          </a:blip>
          <a:stretch>
            <a:fillRect/>
          </a:stretch>
        </p:blipFill>
        <p:spPr>
          <a:xfrm>
            <a:off x="3780700" y="2625825"/>
            <a:ext cx="4805499" cy="623700"/>
          </a:xfrm>
          <a:prstGeom prst="rect">
            <a:avLst/>
          </a:prstGeom>
          <a:noFill/>
          <a:ln>
            <a:noFill/>
          </a:ln>
        </p:spPr>
      </p:pic>
      <p:pic>
        <p:nvPicPr>
          <p:cNvPr id="1289" name="Google Shape;1289;g103b2efb841_2_9"/>
          <p:cNvPicPr preferRelativeResize="0"/>
          <p:nvPr/>
        </p:nvPicPr>
        <p:blipFill>
          <a:blip r:embed="rId11">
            <a:alphaModFix/>
          </a:blip>
          <a:stretch>
            <a:fillRect/>
          </a:stretch>
        </p:blipFill>
        <p:spPr>
          <a:xfrm>
            <a:off x="3780700" y="3324925"/>
            <a:ext cx="4219575" cy="316303"/>
          </a:xfrm>
          <a:prstGeom prst="rect">
            <a:avLst/>
          </a:prstGeom>
          <a:noFill/>
          <a:ln>
            <a:noFill/>
          </a:ln>
        </p:spPr>
      </p:pic>
      <p:pic>
        <p:nvPicPr>
          <p:cNvPr id="1290" name="Google Shape;1290;g103b2efb841_2_9"/>
          <p:cNvPicPr preferRelativeResize="0"/>
          <p:nvPr/>
        </p:nvPicPr>
        <p:blipFill>
          <a:blip r:embed="rId12">
            <a:alphaModFix/>
          </a:blip>
          <a:stretch>
            <a:fillRect/>
          </a:stretch>
        </p:blipFill>
        <p:spPr>
          <a:xfrm>
            <a:off x="3854000" y="3651825"/>
            <a:ext cx="3231434" cy="7143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g103b2efb841_2_2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Film Temperature Model (cont.)</a:t>
            </a:r>
            <a:endParaRPr/>
          </a:p>
        </p:txBody>
      </p:sp>
      <p:sp>
        <p:nvSpPr>
          <p:cNvPr id="1296" name="Google Shape;1296;g103b2efb841_2_2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297" name="Google Shape;1297;g103b2efb841_2_29"/>
          <p:cNvSpPr txBox="1"/>
          <p:nvPr/>
        </p:nvSpPr>
        <p:spPr>
          <a:xfrm>
            <a:off x="311700" y="921475"/>
            <a:ext cx="4825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latin typeface="Roboto"/>
                <a:ea typeface="Roboto"/>
                <a:cs typeface="Roboto"/>
                <a:sym typeface="Roboto"/>
              </a:rPr>
              <a:t>Reflected Solar Heat</a:t>
            </a:r>
            <a:endParaRPr sz="1600" u="sng">
              <a:latin typeface="Roboto"/>
              <a:ea typeface="Roboto"/>
              <a:cs typeface="Roboto"/>
              <a:sym typeface="Roboto"/>
            </a:endParaRPr>
          </a:p>
        </p:txBody>
      </p:sp>
      <p:pic>
        <p:nvPicPr>
          <p:cNvPr id="1298" name="Google Shape;1298;g103b2efb841_2_29"/>
          <p:cNvPicPr preferRelativeResize="0"/>
          <p:nvPr/>
        </p:nvPicPr>
        <p:blipFill>
          <a:blip r:embed="rId3">
            <a:alphaModFix/>
          </a:blip>
          <a:stretch>
            <a:fillRect/>
          </a:stretch>
        </p:blipFill>
        <p:spPr>
          <a:xfrm>
            <a:off x="2442975" y="921475"/>
            <a:ext cx="5305425" cy="476250"/>
          </a:xfrm>
          <a:prstGeom prst="rect">
            <a:avLst/>
          </a:prstGeom>
          <a:noFill/>
          <a:ln>
            <a:noFill/>
          </a:ln>
        </p:spPr>
      </p:pic>
      <p:pic>
        <p:nvPicPr>
          <p:cNvPr id="1299" name="Google Shape;1299;g103b2efb841_2_29"/>
          <p:cNvPicPr preferRelativeResize="0"/>
          <p:nvPr/>
        </p:nvPicPr>
        <p:blipFill>
          <a:blip r:embed="rId4">
            <a:alphaModFix/>
          </a:blip>
          <a:stretch>
            <a:fillRect/>
          </a:stretch>
        </p:blipFill>
        <p:spPr>
          <a:xfrm>
            <a:off x="207375" y="1536350"/>
            <a:ext cx="8477250" cy="990600"/>
          </a:xfrm>
          <a:prstGeom prst="rect">
            <a:avLst/>
          </a:prstGeom>
          <a:noFill/>
          <a:ln>
            <a:noFill/>
          </a:ln>
        </p:spPr>
      </p:pic>
      <p:pic>
        <p:nvPicPr>
          <p:cNvPr id="1300" name="Google Shape;1300;g103b2efb841_2_29"/>
          <p:cNvPicPr preferRelativeResize="0"/>
          <p:nvPr/>
        </p:nvPicPr>
        <p:blipFill>
          <a:blip r:embed="rId5">
            <a:alphaModFix/>
          </a:blip>
          <a:stretch>
            <a:fillRect/>
          </a:stretch>
        </p:blipFill>
        <p:spPr>
          <a:xfrm>
            <a:off x="207375" y="2571750"/>
            <a:ext cx="7486650" cy="1143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g101f03e98af_2_14"/>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Wind Uncertainty</a:t>
            </a:r>
            <a:endParaRPr/>
          </a:p>
        </p:txBody>
      </p:sp>
      <p:sp>
        <p:nvSpPr>
          <p:cNvPr id="1306" name="Google Shape;1306;g101f03e98af_2_14"/>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07" name="Google Shape;1307;g101f03e98af_2_14"/>
          <p:cNvSpPr txBox="1"/>
          <p:nvPr/>
        </p:nvSpPr>
        <p:spPr>
          <a:xfrm>
            <a:off x="351050" y="944275"/>
            <a:ext cx="175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08" name="Google Shape;1308;g101f03e98af_2_14"/>
          <p:cNvSpPr/>
          <p:nvPr/>
        </p:nvSpPr>
        <p:spPr>
          <a:xfrm>
            <a:off x="341300" y="998550"/>
            <a:ext cx="4096200" cy="40053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09" name="Google Shape;1309;g101f03e98af_2_14"/>
          <p:cNvSpPr txBox="1"/>
          <p:nvPr/>
        </p:nvSpPr>
        <p:spPr>
          <a:xfrm>
            <a:off x="543850" y="1193800"/>
            <a:ext cx="3657600" cy="405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Performed Monte Carlo Simulation</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Number of Simulations: 10000</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Parameters varied (sampled from uniform distribution)</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Time that balloon experiences wind</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Wind velocity components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Conditions</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40,000 ft (~12192 m)</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Descending 0 m/s</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Command to Hover</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Metric: steady-state error in velocity</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96.64% of simulations within design requirement tolerance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1310" name="Google Shape;1310;g101f03e98af_2_14"/>
          <p:cNvPicPr preferRelativeResize="0"/>
          <p:nvPr/>
        </p:nvPicPr>
        <p:blipFill rotWithShape="1">
          <a:blip r:embed="rId3">
            <a:alphaModFix/>
          </a:blip>
          <a:srcRect b="0" l="9" r="9" t="0"/>
          <a:stretch/>
        </p:blipFill>
        <p:spPr>
          <a:xfrm>
            <a:off x="4469625" y="1256175"/>
            <a:ext cx="4627712" cy="308514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103b290e77a_1_4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Wind Uncertainty (cont.)</a:t>
            </a:r>
            <a:endParaRPr/>
          </a:p>
        </p:txBody>
      </p:sp>
      <p:sp>
        <p:nvSpPr>
          <p:cNvPr id="1316" name="Google Shape;1316;g103b290e77a_1_4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17" name="Google Shape;1317;g103b290e77a_1_42"/>
          <p:cNvSpPr txBox="1"/>
          <p:nvPr/>
        </p:nvSpPr>
        <p:spPr>
          <a:xfrm>
            <a:off x="351050" y="944275"/>
            <a:ext cx="175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18" name="Google Shape;1318;g103b290e77a_1_42"/>
          <p:cNvSpPr/>
          <p:nvPr/>
        </p:nvSpPr>
        <p:spPr>
          <a:xfrm>
            <a:off x="198650" y="998550"/>
            <a:ext cx="4096200" cy="40053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19" name="Google Shape;1319;g103b290e77a_1_42"/>
          <p:cNvSpPr txBox="1"/>
          <p:nvPr/>
        </p:nvSpPr>
        <p:spPr>
          <a:xfrm>
            <a:off x="316350" y="998550"/>
            <a:ext cx="3657600" cy="43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oboto"/>
                <a:ea typeface="Roboto"/>
                <a:cs typeface="Roboto"/>
                <a:sym typeface="Roboto"/>
              </a:rPr>
              <a:t>Monte Carlo Simulation:</a:t>
            </a:r>
            <a:endParaRPr b="1">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Number of Simulations: 10000</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Parameters varied (sampled from uniform distribution)</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Time that balloon experiences wind</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Wind velocity components</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Commanded Velocity</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Initial Conditions</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40000 ft (~18288 m)</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Hovering (0 m/s)</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Command to any velocity between -5 and 5 m/s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Metric: steady-state error in velocity</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96.88% of simulations within design requirement tolerance</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1320" name="Google Shape;1320;g103b290e77a_1_42"/>
          <p:cNvPicPr preferRelativeResize="0"/>
          <p:nvPr/>
        </p:nvPicPr>
        <p:blipFill rotWithShape="1">
          <a:blip r:embed="rId3">
            <a:alphaModFix/>
          </a:blip>
          <a:srcRect b="0" l="9" r="9" t="0"/>
          <a:stretch/>
        </p:blipFill>
        <p:spPr>
          <a:xfrm>
            <a:off x="4368325" y="1424850"/>
            <a:ext cx="4729027" cy="315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g10164acfb38_0_42"/>
          <p:cNvPicPr preferRelativeResize="0"/>
          <p:nvPr/>
        </p:nvPicPr>
        <p:blipFill>
          <a:blip r:embed="rId3">
            <a:alphaModFix/>
          </a:blip>
          <a:stretch>
            <a:fillRect/>
          </a:stretch>
        </p:blipFill>
        <p:spPr>
          <a:xfrm>
            <a:off x="2901250" y="976225"/>
            <a:ext cx="1672500" cy="3996059"/>
          </a:xfrm>
          <a:prstGeom prst="rect">
            <a:avLst/>
          </a:prstGeom>
          <a:noFill/>
          <a:ln>
            <a:noFill/>
          </a:ln>
        </p:spPr>
      </p:pic>
      <p:sp>
        <p:nvSpPr>
          <p:cNvPr id="243" name="Google Shape;243;g10164acfb38_0_42"/>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CAD Model</a:t>
            </a:r>
            <a:endParaRPr/>
          </a:p>
        </p:txBody>
      </p:sp>
      <p:sp>
        <p:nvSpPr>
          <p:cNvPr id="244" name="Google Shape;244;g10164acfb38_0_42"/>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245" name="Google Shape;245;g10164acfb38_0_42"/>
          <p:cNvSpPr/>
          <p:nvPr/>
        </p:nvSpPr>
        <p:spPr>
          <a:xfrm>
            <a:off x="3278150" y="2625800"/>
            <a:ext cx="968400" cy="416100"/>
          </a:xfrm>
          <a:prstGeom prst="rect">
            <a:avLst/>
          </a:prstGeom>
          <a:solidFill>
            <a:srgbClr val="FF0000">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10164acfb38_0_42"/>
          <p:cNvSpPr/>
          <p:nvPr/>
        </p:nvSpPr>
        <p:spPr>
          <a:xfrm>
            <a:off x="3278150" y="2002100"/>
            <a:ext cx="968400" cy="623700"/>
          </a:xfrm>
          <a:prstGeom prst="trapezoid">
            <a:avLst>
              <a:gd fmla="val 52868" name="adj"/>
            </a:avLst>
          </a:prstGeom>
          <a:solidFill>
            <a:srgbClr val="FF0000">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10164acfb38_0_42"/>
          <p:cNvSpPr/>
          <p:nvPr/>
        </p:nvSpPr>
        <p:spPr>
          <a:xfrm>
            <a:off x="3590875" y="994950"/>
            <a:ext cx="310800" cy="1007100"/>
          </a:xfrm>
          <a:prstGeom prst="rect">
            <a:avLst/>
          </a:prstGeom>
          <a:solidFill>
            <a:srgbClr val="FF0000">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10164acfb38_0_42"/>
          <p:cNvSpPr/>
          <p:nvPr/>
        </p:nvSpPr>
        <p:spPr>
          <a:xfrm>
            <a:off x="3120050" y="3979775"/>
            <a:ext cx="1250400" cy="623700"/>
          </a:xfrm>
          <a:prstGeom prst="flowChartMerge">
            <a:avLst/>
          </a:prstGeom>
          <a:solidFill>
            <a:srgbClr val="FF0000">
              <a:alpha val="46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9" name="Google Shape;249;g10164acfb38_0_42"/>
          <p:cNvCxnSpPr/>
          <p:nvPr/>
        </p:nvCxnSpPr>
        <p:spPr>
          <a:xfrm rot="10800000">
            <a:off x="3901675" y="1949725"/>
            <a:ext cx="2407200" cy="8700"/>
          </a:xfrm>
          <a:prstGeom prst="straightConnector1">
            <a:avLst/>
          </a:prstGeom>
          <a:noFill/>
          <a:ln cap="flat" cmpd="sng" w="19050">
            <a:solidFill>
              <a:schemeClr val="dk2"/>
            </a:solidFill>
            <a:prstDash val="solid"/>
            <a:round/>
            <a:headEnd len="med" w="med" type="none"/>
            <a:tailEnd len="med" w="med" type="triangle"/>
          </a:ln>
        </p:spPr>
      </p:cxnSp>
      <p:sp>
        <p:nvSpPr>
          <p:cNvPr id="250" name="Google Shape;250;g10164acfb38_0_42"/>
          <p:cNvSpPr/>
          <p:nvPr/>
        </p:nvSpPr>
        <p:spPr>
          <a:xfrm>
            <a:off x="6308875" y="1792525"/>
            <a:ext cx="1544700" cy="2913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Valve &amp; Stepper Motor</a:t>
            </a:r>
            <a:endParaRPr sz="1000"/>
          </a:p>
        </p:txBody>
      </p:sp>
      <p:sp>
        <p:nvSpPr>
          <p:cNvPr id="251" name="Google Shape;251;g10164acfb38_0_42"/>
          <p:cNvSpPr/>
          <p:nvPr/>
        </p:nvSpPr>
        <p:spPr>
          <a:xfrm>
            <a:off x="3120050" y="3258725"/>
            <a:ext cx="1250400" cy="701700"/>
          </a:xfrm>
          <a:prstGeom prst="rect">
            <a:avLst/>
          </a:prstGeom>
          <a:solidFill>
            <a:srgbClr val="6FC375">
              <a:alpha val="541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2" name="Google Shape;252;g10164acfb38_0_42"/>
          <p:cNvCxnSpPr/>
          <p:nvPr/>
        </p:nvCxnSpPr>
        <p:spPr>
          <a:xfrm flipH="1">
            <a:off x="4394775" y="3510725"/>
            <a:ext cx="1736700" cy="18600"/>
          </a:xfrm>
          <a:prstGeom prst="straightConnector1">
            <a:avLst/>
          </a:prstGeom>
          <a:noFill/>
          <a:ln cap="flat" cmpd="sng" w="19050">
            <a:solidFill>
              <a:schemeClr val="dk2"/>
            </a:solidFill>
            <a:prstDash val="solid"/>
            <a:round/>
            <a:headEnd len="med" w="med" type="none"/>
            <a:tailEnd len="med" w="med" type="triangle"/>
          </a:ln>
        </p:spPr>
      </p:cxnSp>
      <p:sp>
        <p:nvSpPr>
          <p:cNvPr id="253" name="Google Shape;253;g10164acfb38_0_42"/>
          <p:cNvSpPr/>
          <p:nvPr/>
        </p:nvSpPr>
        <p:spPr>
          <a:xfrm>
            <a:off x="6155850" y="3323225"/>
            <a:ext cx="1617900" cy="3936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Insulated Electronics Bay</a:t>
            </a:r>
            <a:endParaRPr sz="1000"/>
          </a:p>
        </p:txBody>
      </p:sp>
      <p:sp>
        <p:nvSpPr>
          <p:cNvPr id="254" name="Google Shape;254;g10164acfb38_0_42"/>
          <p:cNvSpPr/>
          <p:nvPr/>
        </p:nvSpPr>
        <p:spPr>
          <a:xfrm flipH="1" rot="10800000">
            <a:off x="3068200" y="3047972"/>
            <a:ext cx="1338600" cy="231600"/>
          </a:xfrm>
          <a:prstGeom prst="parallelogram">
            <a:avLst>
              <a:gd fmla="val 0" name="adj"/>
            </a:avLst>
          </a:prstGeom>
          <a:solidFill>
            <a:srgbClr val="027FEF">
              <a:alpha val="592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10164acfb38_0_42"/>
          <p:cNvSpPr/>
          <p:nvPr/>
        </p:nvSpPr>
        <p:spPr>
          <a:xfrm flipH="1" rot="10800000">
            <a:off x="3098500" y="4536150"/>
            <a:ext cx="1305600" cy="309900"/>
          </a:xfrm>
          <a:prstGeom prst="parallelogram">
            <a:avLst>
              <a:gd fmla="val 0" name="adj"/>
            </a:avLst>
          </a:prstGeom>
          <a:solidFill>
            <a:srgbClr val="027FEF">
              <a:alpha val="592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10164acfb38_0_42"/>
          <p:cNvSpPr/>
          <p:nvPr/>
        </p:nvSpPr>
        <p:spPr>
          <a:xfrm>
            <a:off x="4277700" y="3258725"/>
            <a:ext cx="92700" cy="1534800"/>
          </a:xfrm>
          <a:prstGeom prst="rect">
            <a:avLst/>
          </a:prstGeom>
          <a:solidFill>
            <a:srgbClr val="027FEF">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10164acfb38_0_42"/>
          <p:cNvSpPr/>
          <p:nvPr/>
        </p:nvSpPr>
        <p:spPr>
          <a:xfrm>
            <a:off x="3145450" y="3258725"/>
            <a:ext cx="92700" cy="1620600"/>
          </a:xfrm>
          <a:prstGeom prst="rect">
            <a:avLst/>
          </a:prstGeom>
          <a:solidFill>
            <a:srgbClr val="027FEF">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10164acfb38_0_42"/>
          <p:cNvSpPr/>
          <p:nvPr/>
        </p:nvSpPr>
        <p:spPr>
          <a:xfrm>
            <a:off x="4277700" y="3979775"/>
            <a:ext cx="92700" cy="623700"/>
          </a:xfrm>
          <a:prstGeom prst="rect">
            <a:avLst/>
          </a:prstGeom>
          <a:solidFill>
            <a:srgbClr val="027FEF">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10164acfb38_0_42"/>
          <p:cNvSpPr/>
          <p:nvPr/>
        </p:nvSpPr>
        <p:spPr>
          <a:xfrm>
            <a:off x="3166925" y="4077100"/>
            <a:ext cx="92700" cy="623700"/>
          </a:xfrm>
          <a:prstGeom prst="rect">
            <a:avLst/>
          </a:prstGeom>
          <a:solidFill>
            <a:srgbClr val="027FEF">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0" name="Google Shape;260;g10164acfb38_0_42"/>
          <p:cNvCxnSpPr>
            <a:endCxn id="258" idx="2"/>
          </p:cNvCxnSpPr>
          <p:nvPr/>
        </p:nvCxnSpPr>
        <p:spPr>
          <a:xfrm flipH="1">
            <a:off x="4324050" y="4593275"/>
            <a:ext cx="2242500" cy="10200"/>
          </a:xfrm>
          <a:prstGeom prst="straightConnector1">
            <a:avLst/>
          </a:prstGeom>
          <a:noFill/>
          <a:ln cap="flat" cmpd="sng" w="19050">
            <a:solidFill>
              <a:schemeClr val="dk2"/>
            </a:solidFill>
            <a:prstDash val="solid"/>
            <a:round/>
            <a:headEnd len="med" w="med" type="none"/>
            <a:tailEnd len="med" w="med" type="triangle"/>
          </a:ln>
        </p:spPr>
      </p:cxnSp>
      <p:sp>
        <p:nvSpPr>
          <p:cNvPr id="261" name="Google Shape;261;g10164acfb38_0_42"/>
          <p:cNvSpPr/>
          <p:nvPr/>
        </p:nvSpPr>
        <p:spPr>
          <a:xfrm>
            <a:off x="6566650" y="4445150"/>
            <a:ext cx="1168200" cy="3198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Structural Truss</a:t>
            </a:r>
            <a:endParaRPr sz="1000"/>
          </a:p>
        </p:txBody>
      </p:sp>
      <p:cxnSp>
        <p:nvCxnSpPr>
          <p:cNvPr id="262" name="Google Shape;262;g10164acfb38_0_42"/>
          <p:cNvCxnSpPr/>
          <p:nvPr/>
        </p:nvCxnSpPr>
        <p:spPr>
          <a:xfrm rot="10800000">
            <a:off x="4175350" y="2902388"/>
            <a:ext cx="1091400" cy="1200"/>
          </a:xfrm>
          <a:prstGeom prst="straightConnector1">
            <a:avLst/>
          </a:prstGeom>
          <a:noFill/>
          <a:ln cap="flat" cmpd="sng" w="19050">
            <a:solidFill>
              <a:schemeClr val="dk2"/>
            </a:solidFill>
            <a:prstDash val="solid"/>
            <a:round/>
            <a:headEnd len="med" w="med" type="none"/>
            <a:tailEnd len="med" w="med" type="triangle"/>
          </a:ln>
        </p:spPr>
      </p:cxnSp>
      <p:sp>
        <p:nvSpPr>
          <p:cNvPr id="263" name="Google Shape;263;g10164acfb38_0_42"/>
          <p:cNvSpPr/>
          <p:nvPr/>
        </p:nvSpPr>
        <p:spPr>
          <a:xfrm>
            <a:off x="5266750" y="2757350"/>
            <a:ext cx="481800" cy="2913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Fan</a:t>
            </a:r>
            <a:endParaRPr sz="1000"/>
          </a:p>
        </p:txBody>
      </p:sp>
      <p:cxnSp>
        <p:nvCxnSpPr>
          <p:cNvPr id="264" name="Google Shape;264;g10164acfb38_0_42"/>
          <p:cNvCxnSpPr/>
          <p:nvPr/>
        </p:nvCxnSpPr>
        <p:spPr>
          <a:xfrm flipH="1">
            <a:off x="2018713" y="4497300"/>
            <a:ext cx="1544700" cy="300"/>
          </a:xfrm>
          <a:prstGeom prst="straightConnector1">
            <a:avLst/>
          </a:prstGeom>
          <a:noFill/>
          <a:ln cap="flat" cmpd="sng" w="19050">
            <a:solidFill>
              <a:schemeClr val="dk2"/>
            </a:solidFill>
            <a:prstDash val="solid"/>
            <a:round/>
            <a:headEnd len="med" w="med" type="stealth"/>
            <a:tailEnd len="med" w="med" type="none"/>
          </a:ln>
        </p:spPr>
      </p:cxnSp>
      <p:sp>
        <p:nvSpPr>
          <p:cNvPr id="265" name="Google Shape;265;g10164acfb38_0_42"/>
          <p:cNvSpPr/>
          <p:nvPr/>
        </p:nvSpPr>
        <p:spPr>
          <a:xfrm>
            <a:off x="851200" y="4335900"/>
            <a:ext cx="1168200" cy="3231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Rotating Gears</a:t>
            </a:r>
            <a:endParaRPr sz="1000"/>
          </a:p>
        </p:txBody>
      </p:sp>
      <p:cxnSp>
        <p:nvCxnSpPr>
          <p:cNvPr id="266" name="Google Shape;266;g10164acfb38_0_42"/>
          <p:cNvCxnSpPr/>
          <p:nvPr/>
        </p:nvCxnSpPr>
        <p:spPr>
          <a:xfrm>
            <a:off x="2510200" y="1725700"/>
            <a:ext cx="1183200" cy="21900"/>
          </a:xfrm>
          <a:prstGeom prst="straightConnector1">
            <a:avLst/>
          </a:prstGeom>
          <a:noFill/>
          <a:ln cap="flat" cmpd="sng" w="19050">
            <a:solidFill>
              <a:schemeClr val="dk2"/>
            </a:solidFill>
            <a:prstDash val="solid"/>
            <a:round/>
            <a:headEnd len="med" w="med" type="none"/>
            <a:tailEnd len="med" w="med" type="triangle"/>
          </a:ln>
        </p:spPr>
      </p:cxnSp>
      <p:sp>
        <p:nvSpPr>
          <p:cNvPr id="267" name="Google Shape;267;g10164acfb38_0_42"/>
          <p:cNvSpPr/>
          <p:nvPr/>
        </p:nvSpPr>
        <p:spPr>
          <a:xfrm>
            <a:off x="835750" y="1523350"/>
            <a:ext cx="1672500" cy="393600"/>
          </a:xfrm>
          <a:prstGeom prst="roundRect">
            <a:avLst>
              <a:gd fmla="val 16667" name="adj"/>
            </a:avLst>
          </a:prstGeom>
          <a:solidFill>
            <a:srgbClr val="E4E8E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t>Helium Quick Disconnect</a:t>
            </a:r>
            <a:endParaRPr sz="1000"/>
          </a:p>
        </p:txBody>
      </p:sp>
      <p:sp>
        <p:nvSpPr>
          <p:cNvPr id="268" name="Google Shape;268;g10164acfb38_0_42"/>
          <p:cNvSpPr txBox="1"/>
          <p:nvPr/>
        </p:nvSpPr>
        <p:spPr>
          <a:xfrm>
            <a:off x="6752675" y="894850"/>
            <a:ext cx="795600" cy="323100"/>
          </a:xfrm>
          <a:prstGeom prst="rect">
            <a:avLst/>
          </a:prstGeom>
          <a:solidFill>
            <a:srgbClr val="FF0000">
              <a:alpha val="4637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Roboto"/>
                <a:ea typeface="Roboto"/>
                <a:cs typeface="Roboto"/>
                <a:sym typeface="Roboto"/>
              </a:rPr>
              <a:t>Mechanical</a:t>
            </a:r>
            <a:endParaRPr sz="900">
              <a:latin typeface="Roboto"/>
              <a:ea typeface="Roboto"/>
              <a:cs typeface="Roboto"/>
              <a:sym typeface="Roboto"/>
            </a:endParaRPr>
          </a:p>
        </p:txBody>
      </p:sp>
      <p:sp>
        <p:nvSpPr>
          <p:cNvPr id="269" name="Google Shape;269;g10164acfb38_0_42"/>
          <p:cNvSpPr txBox="1"/>
          <p:nvPr/>
        </p:nvSpPr>
        <p:spPr>
          <a:xfrm>
            <a:off x="7548275" y="894850"/>
            <a:ext cx="795600" cy="323100"/>
          </a:xfrm>
          <a:prstGeom prst="rect">
            <a:avLst/>
          </a:prstGeom>
          <a:solidFill>
            <a:srgbClr val="6FC375">
              <a:alpha val="5418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Roboto"/>
                <a:ea typeface="Roboto"/>
                <a:cs typeface="Roboto"/>
                <a:sym typeface="Roboto"/>
              </a:rPr>
              <a:t>Electronics</a:t>
            </a:r>
            <a:endParaRPr sz="900">
              <a:latin typeface="Roboto"/>
              <a:ea typeface="Roboto"/>
              <a:cs typeface="Roboto"/>
              <a:sym typeface="Roboto"/>
            </a:endParaRPr>
          </a:p>
        </p:txBody>
      </p:sp>
      <p:sp>
        <p:nvSpPr>
          <p:cNvPr id="270" name="Google Shape;270;g10164acfb38_0_42"/>
          <p:cNvSpPr txBox="1"/>
          <p:nvPr/>
        </p:nvSpPr>
        <p:spPr>
          <a:xfrm>
            <a:off x="8343875" y="894850"/>
            <a:ext cx="795600" cy="323100"/>
          </a:xfrm>
          <a:prstGeom prst="rect">
            <a:avLst/>
          </a:prstGeom>
          <a:solidFill>
            <a:srgbClr val="027FEF">
              <a:alpha val="59220"/>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Roboto"/>
                <a:ea typeface="Roboto"/>
                <a:cs typeface="Roboto"/>
                <a:sym typeface="Roboto"/>
              </a:rPr>
              <a:t>Structural</a:t>
            </a:r>
            <a:endParaRPr sz="900">
              <a:latin typeface="Roboto"/>
              <a:ea typeface="Roboto"/>
              <a:cs typeface="Roboto"/>
              <a:sym typeface="Roboto"/>
            </a:endParaRPr>
          </a:p>
        </p:txBody>
      </p:sp>
      <p:sp>
        <p:nvSpPr>
          <p:cNvPr id="271" name="Google Shape;271;g10164acfb38_0_42"/>
          <p:cNvSpPr/>
          <p:nvPr/>
        </p:nvSpPr>
        <p:spPr>
          <a:xfrm>
            <a:off x="4515500" y="994950"/>
            <a:ext cx="618000" cy="291300"/>
          </a:xfrm>
          <a:prstGeom prst="roundRect">
            <a:avLst>
              <a:gd fmla="val 16667" name="adj"/>
            </a:avLst>
          </a:prstGeom>
          <a:solidFill>
            <a:srgbClr val="000000">
              <a:alpha val="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595959"/>
                </a:solidFill>
              </a:rPr>
              <a:t> ~20 in</a:t>
            </a:r>
            <a:endParaRPr b="1" sz="1000">
              <a:solidFill>
                <a:srgbClr val="595959"/>
              </a:solidFill>
            </a:endParaRPr>
          </a:p>
        </p:txBody>
      </p:sp>
      <p:cxnSp>
        <p:nvCxnSpPr>
          <p:cNvPr id="272" name="Google Shape;272;g10164acfb38_0_42"/>
          <p:cNvCxnSpPr/>
          <p:nvPr/>
        </p:nvCxnSpPr>
        <p:spPr>
          <a:xfrm>
            <a:off x="4588375" y="950450"/>
            <a:ext cx="0" cy="4047600"/>
          </a:xfrm>
          <a:prstGeom prst="straightConnector1">
            <a:avLst/>
          </a:prstGeom>
          <a:noFill/>
          <a:ln cap="flat" cmpd="sng" w="19050">
            <a:solidFill>
              <a:schemeClr val="dk2"/>
            </a:solidFill>
            <a:prstDash val="solid"/>
            <a:round/>
            <a:headEnd len="med" w="med" type="diamond"/>
            <a:tailEnd len="med" w="med" type="diamond"/>
          </a:ln>
        </p:spPr>
      </p:cxnSp>
      <p:sp>
        <p:nvSpPr>
          <p:cNvPr id="273" name="Google Shape;273;g10164acfb38_0_42"/>
          <p:cNvSpPr/>
          <p:nvPr/>
        </p:nvSpPr>
        <p:spPr>
          <a:xfrm>
            <a:off x="1263825" y="2251150"/>
            <a:ext cx="1672500" cy="393600"/>
          </a:xfrm>
          <a:prstGeom prst="roundRect">
            <a:avLst>
              <a:gd fmla="val 16667"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rPr>
              <a:t>Markforged 3D Printed Carbon Fiber Filled Nylon</a:t>
            </a:r>
            <a:endParaRPr sz="1000">
              <a:solidFill>
                <a:schemeClr val="lt1"/>
              </a:solidFill>
            </a:endParaRPr>
          </a:p>
        </p:txBody>
      </p:sp>
      <p:cxnSp>
        <p:nvCxnSpPr>
          <p:cNvPr id="274" name="Google Shape;274;g10164acfb38_0_42"/>
          <p:cNvCxnSpPr>
            <a:stCxn id="273" idx="3"/>
          </p:cNvCxnSpPr>
          <p:nvPr/>
        </p:nvCxnSpPr>
        <p:spPr>
          <a:xfrm flipH="1" rot="10800000">
            <a:off x="2936325" y="2441650"/>
            <a:ext cx="742500" cy="6300"/>
          </a:xfrm>
          <a:prstGeom prst="straightConnector1">
            <a:avLst/>
          </a:prstGeom>
          <a:noFill/>
          <a:ln cap="flat" cmpd="sng" w="19050">
            <a:solidFill>
              <a:schemeClr val="dk2"/>
            </a:solidFill>
            <a:prstDash val="solid"/>
            <a:round/>
            <a:headEnd len="med" w="med" type="none"/>
            <a:tailEnd len="med" w="med" type="triangle"/>
          </a:ln>
        </p:spPr>
      </p:cxnSp>
      <p:sp>
        <p:nvSpPr>
          <p:cNvPr id="275" name="Google Shape;275;g10164acfb38_0_42"/>
          <p:cNvSpPr/>
          <p:nvPr/>
        </p:nvSpPr>
        <p:spPr>
          <a:xfrm>
            <a:off x="574550" y="3602825"/>
            <a:ext cx="1805700" cy="393600"/>
          </a:xfrm>
          <a:prstGeom prst="roundRect">
            <a:avLst>
              <a:gd fmla="val 16667"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rPr>
              <a:t>Rigid ⅜” Carbon Fiber Rods</a:t>
            </a:r>
            <a:endParaRPr sz="1000">
              <a:solidFill>
                <a:schemeClr val="lt1"/>
              </a:solidFill>
            </a:endParaRPr>
          </a:p>
        </p:txBody>
      </p:sp>
      <p:cxnSp>
        <p:nvCxnSpPr>
          <p:cNvPr id="276" name="Google Shape;276;g10164acfb38_0_42"/>
          <p:cNvCxnSpPr>
            <a:stCxn id="275" idx="3"/>
          </p:cNvCxnSpPr>
          <p:nvPr/>
        </p:nvCxnSpPr>
        <p:spPr>
          <a:xfrm>
            <a:off x="2380250" y="3799625"/>
            <a:ext cx="725100" cy="1500"/>
          </a:xfrm>
          <a:prstGeom prst="straightConnector1">
            <a:avLst/>
          </a:prstGeom>
          <a:noFill/>
          <a:ln cap="flat" cmpd="sng" w="19050">
            <a:solidFill>
              <a:schemeClr val="dk2"/>
            </a:solidFill>
            <a:prstDash val="solid"/>
            <a:round/>
            <a:headEnd len="med" w="med" type="none"/>
            <a:tailEnd len="med" w="med" type="triangle"/>
          </a:ln>
        </p:spPr>
      </p:cxnSp>
      <p:sp>
        <p:nvSpPr>
          <p:cNvPr id="277" name="Google Shape;277;g10164acfb38_0_42"/>
          <p:cNvSpPr/>
          <p:nvPr/>
        </p:nvSpPr>
        <p:spPr>
          <a:xfrm>
            <a:off x="816550" y="2956450"/>
            <a:ext cx="1391700" cy="416100"/>
          </a:xfrm>
          <a:prstGeom prst="roundRect">
            <a:avLst>
              <a:gd fmla="val 16667" name="adj"/>
            </a:avLst>
          </a:prstGeom>
          <a:solidFill>
            <a:srgbClr val="9E9E9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rPr>
              <a:t>3/16” Polycarbonate</a:t>
            </a:r>
            <a:endParaRPr sz="1000">
              <a:solidFill>
                <a:schemeClr val="lt1"/>
              </a:solidFill>
            </a:endParaRPr>
          </a:p>
        </p:txBody>
      </p:sp>
      <p:cxnSp>
        <p:nvCxnSpPr>
          <p:cNvPr id="278" name="Google Shape;278;g10164acfb38_0_42"/>
          <p:cNvCxnSpPr>
            <a:stCxn id="277" idx="3"/>
            <a:endCxn id="254" idx="5"/>
          </p:cNvCxnSpPr>
          <p:nvPr/>
        </p:nvCxnSpPr>
        <p:spPr>
          <a:xfrm flipH="1" rot="10800000">
            <a:off x="2208250" y="3163900"/>
            <a:ext cx="860100" cy="600"/>
          </a:xfrm>
          <a:prstGeom prst="straightConnector1">
            <a:avLst/>
          </a:prstGeom>
          <a:noFill/>
          <a:ln cap="flat" cmpd="sng" w="19050">
            <a:solidFill>
              <a:schemeClr val="dk2"/>
            </a:solidFill>
            <a:prstDash val="solid"/>
            <a:round/>
            <a:headEnd len="med" w="med" type="none"/>
            <a:tailEnd len="med" w="med" type="triangle"/>
          </a:ln>
        </p:spPr>
      </p:cxnSp>
      <p:cxnSp>
        <p:nvCxnSpPr>
          <p:cNvPr id="279" name="Google Shape;279;g10164acfb38_0_42"/>
          <p:cNvCxnSpPr/>
          <p:nvPr/>
        </p:nvCxnSpPr>
        <p:spPr>
          <a:xfrm>
            <a:off x="2936325" y="4966150"/>
            <a:ext cx="1533000" cy="13200"/>
          </a:xfrm>
          <a:prstGeom prst="straightConnector1">
            <a:avLst/>
          </a:prstGeom>
          <a:noFill/>
          <a:ln cap="flat" cmpd="sng" w="19050">
            <a:solidFill>
              <a:schemeClr val="dk2"/>
            </a:solidFill>
            <a:prstDash val="solid"/>
            <a:round/>
            <a:headEnd len="med" w="med" type="diamond"/>
            <a:tailEnd len="med" w="med" type="diamond"/>
          </a:ln>
        </p:spPr>
      </p:cxnSp>
      <p:sp>
        <p:nvSpPr>
          <p:cNvPr id="280" name="Google Shape;280;g10164acfb38_0_42"/>
          <p:cNvSpPr/>
          <p:nvPr/>
        </p:nvSpPr>
        <p:spPr>
          <a:xfrm>
            <a:off x="2548925" y="4817500"/>
            <a:ext cx="618000" cy="291300"/>
          </a:xfrm>
          <a:prstGeom prst="roundRect">
            <a:avLst>
              <a:gd fmla="val 16667" name="adj"/>
            </a:avLst>
          </a:prstGeom>
          <a:solidFill>
            <a:srgbClr val="000000">
              <a:alpha val="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595959"/>
                </a:solidFill>
              </a:rPr>
              <a:t> 7 in</a:t>
            </a:r>
            <a:endParaRPr b="1" sz="1000">
              <a:solidFill>
                <a:srgbClr val="595959"/>
              </a:solidFill>
            </a:endParaRPr>
          </a:p>
        </p:txBody>
      </p:sp>
      <p:sp>
        <p:nvSpPr>
          <p:cNvPr id="281" name="Google Shape;281;g10164acfb38_0_42"/>
          <p:cNvSpPr/>
          <p:nvPr/>
        </p:nvSpPr>
        <p:spPr>
          <a:xfrm>
            <a:off x="4806350" y="3716825"/>
            <a:ext cx="1325100" cy="319800"/>
          </a:xfrm>
          <a:prstGeom prst="roundRect">
            <a:avLst>
              <a:gd fmla="val 16667" name="adj"/>
            </a:avLst>
          </a:prstGeom>
          <a:solidFill>
            <a:srgbClr val="9E9E9E"/>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rPr>
              <a:t>1/32” Carbon Fiber Sheet</a:t>
            </a:r>
            <a:endParaRPr sz="1000">
              <a:solidFill>
                <a:schemeClr val="lt1"/>
              </a:solidFill>
            </a:endParaRPr>
          </a:p>
        </p:txBody>
      </p:sp>
      <p:cxnSp>
        <p:nvCxnSpPr>
          <p:cNvPr id="282" name="Google Shape;282;g10164acfb38_0_42"/>
          <p:cNvCxnSpPr>
            <a:stCxn id="281" idx="1"/>
          </p:cNvCxnSpPr>
          <p:nvPr/>
        </p:nvCxnSpPr>
        <p:spPr>
          <a:xfrm rot="10800000">
            <a:off x="4400150" y="3876725"/>
            <a:ext cx="406200" cy="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g101f03e98af_2_1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Ballast Dropping Uncertainty</a:t>
            </a:r>
            <a:endParaRPr/>
          </a:p>
        </p:txBody>
      </p:sp>
      <p:sp>
        <p:nvSpPr>
          <p:cNvPr id="1326" name="Google Shape;1326;g101f03e98af_2_1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27" name="Google Shape;1327;g101f03e98af_2_19"/>
          <p:cNvSpPr/>
          <p:nvPr/>
        </p:nvSpPr>
        <p:spPr>
          <a:xfrm>
            <a:off x="385800" y="1629600"/>
            <a:ext cx="8372400" cy="26667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a:ea typeface="Roboto"/>
                <a:cs typeface="Roboto"/>
                <a:sym typeface="Roboto"/>
              </a:rPr>
              <a:t>We will be </a:t>
            </a:r>
            <a:r>
              <a:rPr lang="en">
                <a:latin typeface="Roboto"/>
                <a:ea typeface="Roboto"/>
                <a:cs typeface="Roboto"/>
                <a:sym typeface="Roboto"/>
              </a:rPr>
              <a:t>conducting</a:t>
            </a:r>
            <a:r>
              <a:rPr lang="en">
                <a:latin typeface="Roboto"/>
                <a:ea typeface="Roboto"/>
                <a:cs typeface="Roboto"/>
                <a:sym typeface="Roboto"/>
              </a:rPr>
              <a:t> tests in order to determine probability of jamming. </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We </a:t>
            </a:r>
            <a:r>
              <a:rPr lang="en">
                <a:latin typeface="Roboto"/>
                <a:ea typeface="Roboto"/>
                <a:cs typeface="Roboto"/>
                <a:sym typeface="Roboto"/>
              </a:rPr>
              <a:t>designed</a:t>
            </a:r>
            <a:r>
              <a:rPr lang="en">
                <a:latin typeface="Roboto"/>
                <a:ea typeface="Roboto"/>
                <a:cs typeface="Roboto"/>
                <a:sym typeface="Roboto"/>
              </a:rPr>
              <a:t> the gear system with the intent that it will prevent jamming transitions and jamming when the ballast is actually released.</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The Stanford team used a similar gear design and would it </a:t>
            </a:r>
            <a:r>
              <a:rPr lang="en">
                <a:latin typeface="Roboto"/>
                <a:ea typeface="Roboto"/>
                <a:cs typeface="Roboto"/>
                <a:sym typeface="Roboto"/>
              </a:rPr>
              <a:t>seize</a:t>
            </a:r>
            <a:r>
              <a:rPr lang="en">
                <a:latin typeface="Roboto"/>
                <a:ea typeface="Roboto"/>
                <a:cs typeface="Roboto"/>
                <a:sym typeface="Roboto"/>
              </a:rPr>
              <a:t> once per 2000 pellets (and never </a:t>
            </a:r>
            <a:r>
              <a:rPr lang="en">
                <a:latin typeface="Roboto"/>
                <a:ea typeface="Roboto"/>
                <a:cs typeface="Roboto"/>
                <a:sym typeface="Roboto"/>
              </a:rPr>
              <a:t>irreversibly</a:t>
            </a:r>
            <a:r>
              <a:rPr lang="en">
                <a:latin typeface="Roboto"/>
                <a:ea typeface="Roboto"/>
                <a:cs typeface="Roboto"/>
                <a:sym typeface="Roboto"/>
              </a:rPr>
              <a:t>) and never </a:t>
            </a:r>
            <a:r>
              <a:rPr lang="en">
                <a:latin typeface="Roboto"/>
                <a:ea typeface="Roboto"/>
                <a:cs typeface="Roboto"/>
                <a:sym typeface="Roboto"/>
              </a:rPr>
              <a:t>experienced</a:t>
            </a:r>
            <a:r>
              <a:rPr lang="en">
                <a:latin typeface="Roboto"/>
                <a:ea typeface="Roboto"/>
                <a:cs typeface="Roboto"/>
                <a:sym typeface="Roboto"/>
              </a:rPr>
              <a:t> issues with the dispenser.</a:t>
            </a:r>
            <a:endParaRPr>
              <a:latin typeface="Roboto"/>
              <a:ea typeface="Roboto"/>
              <a:cs typeface="Roboto"/>
              <a:sym typeface="Roboto"/>
            </a:endParaRPr>
          </a:p>
          <a:p>
            <a:pPr indent="0" lvl="0" marL="0" rtl="0" algn="ctr">
              <a:spcBef>
                <a:spcPts val="0"/>
              </a:spcBef>
              <a:spcAft>
                <a:spcPts val="0"/>
              </a:spcAft>
              <a:buNone/>
            </a:pPr>
            <a:r>
              <a:t/>
            </a:r>
            <a:endParaRPr>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Since we are planning to detect a jam and include the </a:t>
            </a:r>
            <a:r>
              <a:rPr lang="en">
                <a:latin typeface="Roboto"/>
                <a:ea typeface="Roboto"/>
                <a:cs typeface="Roboto"/>
                <a:sym typeface="Roboto"/>
              </a:rPr>
              <a:t>irreversibly</a:t>
            </a:r>
            <a:r>
              <a:rPr lang="en">
                <a:latin typeface="Roboto"/>
                <a:ea typeface="Roboto"/>
                <a:cs typeface="Roboto"/>
                <a:sym typeface="Roboto"/>
              </a:rPr>
              <a:t>, we will have to test in order to find any </a:t>
            </a:r>
            <a:r>
              <a:rPr lang="en">
                <a:latin typeface="Roboto"/>
                <a:ea typeface="Roboto"/>
                <a:cs typeface="Roboto"/>
                <a:sym typeface="Roboto"/>
              </a:rPr>
              <a:t>uncertainties</a:t>
            </a:r>
            <a:r>
              <a:rPr lang="en">
                <a:latin typeface="Roboto"/>
                <a:ea typeface="Roboto"/>
                <a:cs typeface="Roboto"/>
                <a:sym typeface="Roboto"/>
              </a:rPr>
              <a:t> we have not taken into account yet.</a:t>
            </a:r>
            <a:endParaRPr>
              <a:latin typeface="Roboto"/>
              <a:ea typeface="Roboto"/>
              <a:cs typeface="Roboto"/>
              <a:sym typeface="Robot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g104b8e4e0be_0_396"/>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333" name="Google Shape;1333;g104b8e4e0be_0_396"/>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1334" name="Google Shape;1334;g104b8e4e0be_0_396"/>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Thermal</a:t>
            </a:r>
            <a:endParaRPr sz="60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g104b27e4cc4_1_0"/>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a:t>
            </a:r>
            <a:endParaRPr/>
          </a:p>
        </p:txBody>
      </p:sp>
      <p:sp>
        <p:nvSpPr>
          <p:cNvPr id="1340" name="Google Shape;1340;g104b27e4cc4_1_0"/>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41" name="Google Shape;1341;g104b27e4cc4_1_0"/>
          <p:cNvSpPr/>
          <p:nvPr/>
        </p:nvSpPr>
        <p:spPr>
          <a:xfrm>
            <a:off x="4736100" y="1354800"/>
            <a:ext cx="4096200" cy="33645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342" name="Google Shape;1342;g104b27e4cc4_1_0"/>
          <p:cNvSpPr txBox="1"/>
          <p:nvPr/>
        </p:nvSpPr>
        <p:spPr>
          <a:xfrm>
            <a:off x="4955400" y="730075"/>
            <a:ext cx="3657600" cy="420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rPr b="1" lang="en">
                <a:latin typeface="Roboto"/>
                <a:ea typeface="Roboto"/>
                <a:cs typeface="Roboto"/>
                <a:sym typeface="Roboto"/>
              </a:rPr>
              <a:t>Updates</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Removed </a:t>
            </a:r>
            <a:r>
              <a:rPr lang="en">
                <a:latin typeface="Roboto"/>
                <a:ea typeface="Roboto"/>
                <a:cs typeface="Roboto"/>
                <a:sym typeface="Roboto"/>
              </a:rPr>
              <a:t>assumptions</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Closed system</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Negligible radiation</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N</a:t>
            </a:r>
            <a:r>
              <a:rPr lang="en">
                <a:latin typeface="Roboto"/>
                <a:ea typeface="Roboto"/>
                <a:cs typeface="Roboto"/>
                <a:sym typeface="Roboto"/>
              </a:rPr>
              <a:t>egligible h</a:t>
            </a:r>
            <a:r>
              <a:rPr lang="en">
                <a:latin typeface="Roboto"/>
                <a:ea typeface="Roboto"/>
                <a:cs typeface="Roboto"/>
                <a:sym typeface="Roboto"/>
              </a:rPr>
              <a:t>eat </a:t>
            </a:r>
            <a:r>
              <a:rPr lang="en">
                <a:latin typeface="Roboto"/>
                <a:ea typeface="Roboto"/>
                <a:cs typeface="Roboto"/>
                <a:sym typeface="Roboto"/>
              </a:rPr>
              <a:t>dissipation</a:t>
            </a:r>
            <a:r>
              <a:rPr lang="en">
                <a:latin typeface="Roboto"/>
                <a:ea typeface="Roboto"/>
                <a:cs typeface="Roboto"/>
                <a:sym typeface="Roboto"/>
              </a:rPr>
              <a:t> from electronics</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Added assumptions</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Heater is in direct contact with electronics and battery</a:t>
            </a:r>
            <a:endParaRPr>
              <a:latin typeface="Roboto"/>
              <a:ea typeface="Roboto"/>
              <a:cs typeface="Roboto"/>
              <a:sym typeface="Roboto"/>
            </a:endParaRPr>
          </a:p>
          <a:p>
            <a:pPr indent="-317500" lvl="0" marL="457200" rtl="0" algn="l">
              <a:lnSpc>
                <a:spcPct val="115000"/>
              </a:lnSpc>
              <a:spcBef>
                <a:spcPts val="0"/>
              </a:spcBef>
              <a:spcAft>
                <a:spcPts val="0"/>
              </a:spcAft>
              <a:buSzPts val="1400"/>
              <a:buFont typeface="Roboto"/>
              <a:buChar char="●"/>
            </a:pPr>
            <a:r>
              <a:rPr lang="en">
                <a:latin typeface="Roboto"/>
                <a:ea typeface="Roboto"/>
                <a:cs typeface="Roboto"/>
                <a:sym typeface="Roboto"/>
              </a:rPr>
              <a:t>Heater choice</a:t>
            </a:r>
            <a:endParaRPr>
              <a:latin typeface="Roboto"/>
              <a:ea typeface="Roboto"/>
              <a:cs typeface="Roboto"/>
              <a:sym typeface="Roboto"/>
            </a:endParaRPr>
          </a:p>
          <a:p>
            <a:pPr indent="-317500" lvl="1" marL="914400" rtl="0" algn="l">
              <a:lnSpc>
                <a:spcPct val="115000"/>
              </a:lnSpc>
              <a:spcBef>
                <a:spcPts val="0"/>
              </a:spcBef>
              <a:spcAft>
                <a:spcPts val="0"/>
              </a:spcAft>
              <a:buSzPts val="1400"/>
              <a:buFont typeface="Roboto"/>
              <a:buChar char="○"/>
            </a:pPr>
            <a:r>
              <a:rPr lang="en">
                <a:latin typeface="Roboto"/>
                <a:ea typeface="Roboto"/>
                <a:cs typeface="Roboto"/>
                <a:sym typeface="Roboto"/>
              </a:rPr>
              <a:t>Icstation 5V 1W flexible </a:t>
            </a:r>
            <a:r>
              <a:rPr lang="en">
                <a:latin typeface="Roboto"/>
                <a:ea typeface="Roboto"/>
                <a:cs typeface="Roboto"/>
                <a:sym typeface="Roboto"/>
              </a:rPr>
              <a:t>polyimide</a:t>
            </a:r>
            <a:r>
              <a:rPr lang="en">
                <a:latin typeface="Roboto"/>
                <a:ea typeface="Roboto"/>
                <a:cs typeface="Roboto"/>
                <a:sym typeface="Roboto"/>
              </a:rPr>
              <a:t> heating film</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1343" name="Google Shape;1343;g104b27e4cc4_1_0"/>
          <p:cNvPicPr preferRelativeResize="0"/>
          <p:nvPr/>
        </p:nvPicPr>
        <p:blipFill>
          <a:blip r:embed="rId3">
            <a:alphaModFix/>
          </a:blip>
          <a:stretch>
            <a:fillRect/>
          </a:stretch>
        </p:blipFill>
        <p:spPr>
          <a:xfrm>
            <a:off x="152400" y="935250"/>
            <a:ext cx="4092975" cy="40558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sp>
        <p:nvSpPr>
          <p:cNvPr id="1348" name="Google Shape;1348;g104b27e4cc4_1_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 - 24hrs</a:t>
            </a:r>
            <a:endParaRPr/>
          </a:p>
        </p:txBody>
      </p:sp>
      <p:sp>
        <p:nvSpPr>
          <p:cNvPr id="1349" name="Google Shape;1349;g104b27e4cc4_1_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50" name="Google Shape;1350;g104b27e4cc4_1_7"/>
          <p:cNvPicPr preferRelativeResize="0"/>
          <p:nvPr/>
        </p:nvPicPr>
        <p:blipFill>
          <a:blip r:embed="rId3">
            <a:alphaModFix/>
          </a:blip>
          <a:stretch>
            <a:fillRect/>
          </a:stretch>
        </p:blipFill>
        <p:spPr>
          <a:xfrm>
            <a:off x="316788" y="960025"/>
            <a:ext cx="8510433" cy="40558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g104b27e4cc4_6_1"/>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 - 24hrs</a:t>
            </a:r>
            <a:endParaRPr/>
          </a:p>
        </p:txBody>
      </p:sp>
      <p:sp>
        <p:nvSpPr>
          <p:cNvPr id="1356" name="Google Shape;1356;g104b27e4cc4_6_1"/>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357" name="Google Shape;1357;g104b27e4cc4_6_1"/>
          <p:cNvSpPr/>
          <p:nvPr/>
        </p:nvSpPr>
        <p:spPr>
          <a:xfrm>
            <a:off x="2155950" y="1525225"/>
            <a:ext cx="4832100" cy="3059400"/>
          </a:xfrm>
          <a:prstGeom prst="roundRect">
            <a:avLst>
              <a:gd fmla="val 7507"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Roboto"/>
              <a:buChar char="●"/>
            </a:pPr>
            <a:r>
              <a:rPr lang="en" sz="1500">
                <a:latin typeface="Roboto"/>
                <a:ea typeface="Roboto"/>
                <a:cs typeface="Roboto"/>
                <a:sym typeface="Roboto"/>
              </a:rPr>
              <a:t>Overheats to maximum 65.28C at the start</a:t>
            </a:r>
            <a:endParaRPr sz="1500">
              <a:latin typeface="Roboto"/>
              <a:ea typeface="Roboto"/>
              <a:cs typeface="Roboto"/>
              <a:sym typeface="Roboto"/>
            </a:endParaRPr>
          </a:p>
          <a:p>
            <a:pPr indent="-323850" lvl="1" marL="914400" rtl="0" algn="l">
              <a:spcBef>
                <a:spcPts val="0"/>
              </a:spcBef>
              <a:spcAft>
                <a:spcPts val="0"/>
              </a:spcAft>
              <a:buSzPts val="1500"/>
              <a:buFont typeface="Roboto"/>
              <a:buChar char="○"/>
            </a:pPr>
            <a:r>
              <a:rPr lang="en" sz="1500">
                <a:latin typeface="Roboto"/>
                <a:ea typeface="Roboto"/>
                <a:cs typeface="Roboto"/>
                <a:sym typeface="Roboto"/>
              </a:rPr>
              <a:t>Electronics maximum operation temperature 85C</a:t>
            </a:r>
            <a:endParaRPr sz="1500">
              <a:latin typeface="Roboto"/>
              <a:ea typeface="Roboto"/>
              <a:cs typeface="Roboto"/>
              <a:sym typeface="Roboto"/>
            </a:endParaRPr>
          </a:p>
          <a:p>
            <a:pPr indent="-323850" lvl="1" marL="914400" rtl="0" algn="l">
              <a:spcBef>
                <a:spcPts val="0"/>
              </a:spcBef>
              <a:spcAft>
                <a:spcPts val="0"/>
              </a:spcAft>
              <a:buSzPts val="1500"/>
              <a:buFont typeface="Roboto"/>
              <a:buChar char="○"/>
            </a:pPr>
            <a:r>
              <a:rPr lang="en" sz="1500">
                <a:latin typeface="Roboto"/>
                <a:ea typeface="Roboto"/>
                <a:cs typeface="Roboto"/>
                <a:sym typeface="Roboto"/>
              </a:rPr>
              <a:t>Factor of Safety of 1.30</a:t>
            </a:r>
            <a:endParaRPr sz="1500">
              <a:latin typeface="Roboto"/>
              <a:ea typeface="Roboto"/>
              <a:cs typeface="Roboto"/>
              <a:sym typeface="Roboto"/>
            </a:endParaRPr>
          </a:p>
          <a:p>
            <a:pPr indent="-323850" lvl="1" marL="914400" rtl="0" algn="l">
              <a:spcBef>
                <a:spcPts val="0"/>
              </a:spcBef>
              <a:spcAft>
                <a:spcPts val="0"/>
              </a:spcAft>
              <a:buSzPts val="1500"/>
              <a:buFont typeface="Roboto"/>
              <a:buChar char="○"/>
            </a:pPr>
            <a:r>
              <a:rPr lang="en" sz="1500">
                <a:latin typeface="Roboto"/>
                <a:ea typeface="Roboto"/>
                <a:cs typeface="Roboto"/>
                <a:sym typeface="Roboto"/>
              </a:rPr>
              <a:t>Includes wait time on the ground</a:t>
            </a:r>
            <a:endParaRPr sz="1500">
              <a:latin typeface="Roboto"/>
              <a:ea typeface="Roboto"/>
              <a:cs typeface="Roboto"/>
              <a:sym typeface="Roboto"/>
            </a:endParaRPr>
          </a:p>
          <a:p>
            <a:pPr indent="-323850" lvl="0" marL="457200" rtl="0" algn="l">
              <a:spcBef>
                <a:spcPts val="0"/>
              </a:spcBef>
              <a:spcAft>
                <a:spcPts val="0"/>
              </a:spcAft>
              <a:buSzPts val="1500"/>
              <a:buFont typeface="Roboto"/>
              <a:buChar char="●"/>
            </a:pPr>
            <a:r>
              <a:rPr lang="en" sz="1500">
                <a:latin typeface="Roboto"/>
                <a:ea typeface="Roboto"/>
                <a:cs typeface="Roboto"/>
                <a:sym typeface="Roboto"/>
              </a:rPr>
              <a:t>At around 14 hours convection heat loss becomes small</a:t>
            </a:r>
            <a:endParaRPr sz="1500">
              <a:latin typeface="Roboto"/>
              <a:ea typeface="Roboto"/>
              <a:cs typeface="Roboto"/>
              <a:sym typeface="Roboto"/>
            </a:endParaRPr>
          </a:p>
          <a:p>
            <a:pPr indent="-323850" lvl="1" marL="914400" rtl="0" algn="l">
              <a:spcBef>
                <a:spcPts val="0"/>
              </a:spcBef>
              <a:spcAft>
                <a:spcPts val="0"/>
              </a:spcAft>
              <a:buSzPts val="1500"/>
              <a:buFont typeface="Roboto"/>
              <a:buChar char="○"/>
            </a:pPr>
            <a:r>
              <a:rPr lang="en" sz="1500">
                <a:latin typeface="Roboto"/>
                <a:ea typeface="Roboto"/>
                <a:cs typeface="Roboto"/>
                <a:sym typeface="Roboto"/>
              </a:rPr>
              <a:t>Temperature is maintained by electronics </a:t>
            </a:r>
            <a:r>
              <a:rPr lang="en" sz="1500">
                <a:latin typeface="Roboto"/>
                <a:ea typeface="Roboto"/>
                <a:cs typeface="Roboto"/>
                <a:sym typeface="Roboto"/>
              </a:rPr>
              <a:t>and</a:t>
            </a:r>
            <a:r>
              <a:rPr lang="en" sz="1500">
                <a:latin typeface="Roboto"/>
                <a:ea typeface="Roboto"/>
                <a:cs typeface="Roboto"/>
                <a:sym typeface="Roboto"/>
              </a:rPr>
              <a:t> insulation</a:t>
            </a:r>
            <a:endParaRPr sz="1500">
              <a:latin typeface="Roboto"/>
              <a:ea typeface="Roboto"/>
              <a:cs typeface="Roboto"/>
              <a:sym typeface="Roboto"/>
            </a:endParaRPr>
          </a:p>
          <a:p>
            <a:pPr indent="-323850" lvl="1" marL="914400" rtl="0" algn="l">
              <a:spcBef>
                <a:spcPts val="0"/>
              </a:spcBef>
              <a:spcAft>
                <a:spcPts val="0"/>
              </a:spcAft>
              <a:buSzPts val="1500"/>
              <a:buFont typeface="Roboto"/>
              <a:buChar char="○"/>
            </a:pPr>
            <a:r>
              <a:rPr lang="en" sz="1500">
                <a:latin typeface="Roboto"/>
                <a:ea typeface="Roboto"/>
                <a:cs typeface="Roboto"/>
                <a:sym typeface="Roboto"/>
              </a:rPr>
              <a:t>Heater remains off</a:t>
            </a:r>
            <a:endParaRPr sz="1500">
              <a:latin typeface="Roboto"/>
              <a:ea typeface="Roboto"/>
              <a:cs typeface="Roboto"/>
              <a:sym typeface="Roboto"/>
            </a:endParaRPr>
          </a:p>
          <a:p>
            <a:pPr indent="-323850" lvl="0" marL="457200" rtl="0" algn="l">
              <a:spcBef>
                <a:spcPts val="0"/>
              </a:spcBef>
              <a:spcAft>
                <a:spcPts val="0"/>
              </a:spcAft>
              <a:buSzPts val="1500"/>
              <a:buFont typeface="Roboto"/>
              <a:buChar char="●"/>
            </a:pPr>
            <a:r>
              <a:rPr lang="en" sz="1500">
                <a:latin typeface="Roboto"/>
                <a:ea typeface="Roboto"/>
                <a:cs typeface="Roboto"/>
                <a:sym typeface="Roboto"/>
              </a:rPr>
              <a:t>Thermal overshoot</a:t>
            </a:r>
            <a:endParaRPr sz="1500">
              <a:latin typeface="Roboto"/>
              <a:ea typeface="Roboto"/>
              <a:cs typeface="Roboto"/>
              <a:sym typeface="Roboto"/>
            </a:endParaRPr>
          </a:p>
          <a:p>
            <a:pPr indent="-323850" lvl="1" marL="914400" rtl="0" algn="l">
              <a:spcBef>
                <a:spcPts val="0"/>
              </a:spcBef>
              <a:spcAft>
                <a:spcPts val="0"/>
              </a:spcAft>
              <a:buSzPts val="1500"/>
              <a:buFont typeface="Roboto"/>
              <a:buChar char="○"/>
            </a:pPr>
            <a:r>
              <a:rPr lang="en" sz="1500">
                <a:latin typeface="Roboto"/>
                <a:ea typeface="Roboto"/>
                <a:cs typeface="Roboto"/>
                <a:sym typeface="Roboto"/>
              </a:rPr>
              <a:t>Discussed in following slides</a:t>
            </a:r>
            <a:endParaRPr sz="1500">
              <a:latin typeface="Roboto"/>
              <a:ea typeface="Roboto"/>
              <a:cs typeface="Roboto"/>
              <a:sym typeface="Roboto"/>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g104b27e4cc4_1_13"/>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 - 15min</a:t>
            </a:r>
            <a:endParaRPr/>
          </a:p>
        </p:txBody>
      </p:sp>
      <p:sp>
        <p:nvSpPr>
          <p:cNvPr id="1363" name="Google Shape;1363;g104b27e4cc4_1_1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64" name="Google Shape;1364;g104b27e4cc4_1_13"/>
          <p:cNvPicPr preferRelativeResize="0"/>
          <p:nvPr/>
        </p:nvPicPr>
        <p:blipFill>
          <a:blip r:embed="rId3">
            <a:alphaModFix/>
          </a:blip>
          <a:stretch>
            <a:fillRect/>
          </a:stretch>
        </p:blipFill>
        <p:spPr>
          <a:xfrm>
            <a:off x="316788" y="904550"/>
            <a:ext cx="8510433" cy="40558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g104b27e4cc4_1_19"/>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 - 2min</a:t>
            </a:r>
            <a:endParaRPr/>
          </a:p>
        </p:txBody>
      </p:sp>
      <p:sp>
        <p:nvSpPr>
          <p:cNvPr id="1370" name="Google Shape;1370;g104b27e4cc4_1_19"/>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371" name="Google Shape;1371;g104b27e4cc4_1_19"/>
          <p:cNvPicPr preferRelativeResize="0"/>
          <p:nvPr/>
        </p:nvPicPr>
        <p:blipFill>
          <a:blip r:embed="rId3">
            <a:alphaModFix/>
          </a:blip>
          <a:stretch>
            <a:fillRect/>
          </a:stretch>
        </p:blipFill>
        <p:spPr>
          <a:xfrm>
            <a:off x="316788" y="919900"/>
            <a:ext cx="8510433" cy="40558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g104b27e4cc4_6_7"/>
          <p:cNvSpPr txBox="1"/>
          <p:nvPr>
            <p:ph type="title"/>
          </p:nvPr>
        </p:nvSpPr>
        <p:spPr>
          <a:xfrm>
            <a:off x="311700" y="159150"/>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Thermal Model - Thermal Overshoot</a:t>
            </a:r>
            <a:endParaRPr/>
          </a:p>
        </p:txBody>
      </p:sp>
      <p:sp>
        <p:nvSpPr>
          <p:cNvPr id="1377" name="Google Shape;1377;g104b27e4cc4_6_7"/>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78" name="Google Shape;1378;g104b27e4cc4_6_7"/>
          <p:cNvSpPr/>
          <p:nvPr/>
        </p:nvSpPr>
        <p:spPr>
          <a:xfrm>
            <a:off x="2155950" y="1962975"/>
            <a:ext cx="4832100" cy="1744200"/>
          </a:xfrm>
          <a:prstGeom prst="roundRect">
            <a:avLst>
              <a:gd fmla="val 3691" name="adj"/>
            </a:avLst>
          </a:prstGeom>
          <a:solidFill>
            <a:srgbClr val="E4E8EE"/>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Roboto"/>
              <a:buChar char="●"/>
            </a:pPr>
            <a:r>
              <a:rPr lang="en" sz="1500">
                <a:latin typeface="Roboto"/>
                <a:ea typeface="Roboto"/>
                <a:cs typeface="Roboto"/>
                <a:sym typeface="Roboto"/>
              </a:rPr>
              <a:t>Heat retention of electronics board causes the temperature to continue to increase past when the heater turns off</a:t>
            </a:r>
            <a:endParaRPr sz="1500">
              <a:latin typeface="Roboto"/>
              <a:ea typeface="Roboto"/>
              <a:cs typeface="Roboto"/>
              <a:sym typeface="Roboto"/>
            </a:endParaRPr>
          </a:p>
          <a:p>
            <a:pPr indent="-323850" lvl="0" marL="457200" rtl="0" algn="l">
              <a:spcBef>
                <a:spcPts val="0"/>
              </a:spcBef>
              <a:spcAft>
                <a:spcPts val="0"/>
              </a:spcAft>
              <a:buSzPts val="1500"/>
              <a:buFont typeface="Roboto"/>
              <a:buChar char="●"/>
            </a:pPr>
            <a:r>
              <a:rPr lang="en" sz="1500">
                <a:latin typeface="Roboto"/>
                <a:ea typeface="Roboto"/>
                <a:cs typeface="Roboto"/>
                <a:sym typeface="Roboto"/>
              </a:rPr>
              <a:t>If this occurs in testing, adjustments can be made to the </a:t>
            </a:r>
            <a:r>
              <a:rPr lang="en" sz="1500">
                <a:latin typeface="Roboto"/>
                <a:ea typeface="Roboto"/>
                <a:cs typeface="Roboto"/>
                <a:sym typeface="Roboto"/>
              </a:rPr>
              <a:t>temperature</a:t>
            </a:r>
            <a:r>
              <a:rPr lang="en" sz="1500">
                <a:latin typeface="Roboto"/>
                <a:ea typeface="Roboto"/>
                <a:cs typeface="Roboto"/>
                <a:sym typeface="Roboto"/>
              </a:rPr>
              <a:t> tolerances so it doesn’t heat above 15C</a:t>
            </a:r>
            <a:endParaRPr sz="1500">
              <a:latin typeface="Roboto"/>
              <a:ea typeface="Roboto"/>
              <a:cs typeface="Roboto"/>
              <a:sym typeface="Roboto"/>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g104b8e4e0be_0_263"/>
          <p:cNvSpPr txBox="1"/>
          <p:nvPr>
            <p:ph idx="12" type="sldNum"/>
          </p:nvPr>
        </p:nvSpPr>
        <p:spPr>
          <a:xfrm>
            <a:off x="8548658" y="-61183"/>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cxnSp>
        <p:nvCxnSpPr>
          <p:cNvPr id="1384" name="Google Shape;1384;g104b8e4e0be_0_263"/>
          <p:cNvCxnSpPr/>
          <p:nvPr/>
        </p:nvCxnSpPr>
        <p:spPr>
          <a:xfrm>
            <a:off x="3952650" y="3033450"/>
            <a:ext cx="1238700" cy="0"/>
          </a:xfrm>
          <a:prstGeom prst="straightConnector1">
            <a:avLst/>
          </a:prstGeom>
          <a:noFill/>
          <a:ln cap="flat" cmpd="sng" w="19050">
            <a:solidFill>
              <a:srgbClr val="93C47D"/>
            </a:solidFill>
            <a:prstDash val="solid"/>
            <a:round/>
            <a:headEnd len="sm" w="sm" type="none"/>
            <a:tailEnd len="sm" w="sm" type="none"/>
          </a:ln>
        </p:spPr>
      </p:cxnSp>
      <p:sp>
        <p:nvSpPr>
          <p:cNvPr id="1385" name="Google Shape;1385;g104b8e4e0be_0_263"/>
          <p:cNvSpPr txBox="1"/>
          <p:nvPr>
            <p:ph type="title"/>
          </p:nvPr>
        </p:nvSpPr>
        <p:spPr>
          <a:xfrm>
            <a:off x="359250" y="2110050"/>
            <a:ext cx="8425500" cy="923400"/>
          </a:xfrm>
          <a:prstGeom prst="rect">
            <a:avLst/>
          </a:prstGeom>
        </p:spPr>
        <p:txBody>
          <a:bodyPr anchorCtr="0" anchor="b" bIns="0" lIns="91425" spcFirstLastPara="1" rIns="91425" wrap="square" tIns="0">
            <a:spAutoFit/>
          </a:bodyPr>
          <a:lstStyle/>
          <a:p>
            <a:pPr indent="0" lvl="0" marL="0" rtl="0" algn="ctr">
              <a:spcBef>
                <a:spcPts val="0"/>
              </a:spcBef>
              <a:spcAft>
                <a:spcPts val="0"/>
              </a:spcAft>
              <a:buSzPts val="990"/>
              <a:buNone/>
            </a:pPr>
            <a:r>
              <a:rPr lang="en" sz="6000"/>
              <a:t>Electrical</a:t>
            </a:r>
            <a:endParaRPr sz="60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g104b8e4e0be_0_242"/>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Electronics Acronyms </a:t>
            </a:r>
            <a:r>
              <a:rPr lang="en"/>
              <a:t>and </a:t>
            </a:r>
            <a:r>
              <a:rPr lang="en"/>
              <a:t>Abbreviations</a:t>
            </a:r>
            <a:endParaRPr/>
          </a:p>
        </p:txBody>
      </p:sp>
      <p:sp>
        <p:nvSpPr>
          <p:cNvPr id="1391" name="Google Shape;1391;g104b8e4e0be_0_242"/>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Detailed Block Diagram</a:t>
            </a:r>
            <a:endParaRPr b="1" sz="1500"/>
          </a:p>
          <a:p>
            <a:pPr indent="-311150" lvl="0" marL="457200" rtl="0" algn="l">
              <a:spcBef>
                <a:spcPts val="0"/>
              </a:spcBef>
              <a:spcAft>
                <a:spcPts val="0"/>
              </a:spcAft>
              <a:buSzPts val="1300"/>
              <a:buChar char="●"/>
            </a:pPr>
            <a:r>
              <a:rPr lang="en"/>
              <a:t>RTD: Resistance Temperature Detector</a:t>
            </a:r>
            <a:endParaRPr/>
          </a:p>
          <a:p>
            <a:pPr indent="-311150" lvl="0" marL="457200" rtl="0" algn="l">
              <a:spcBef>
                <a:spcPts val="0"/>
              </a:spcBef>
              <a:spcAft>
                <a:spcPts val="0"/>
              </a:spcAft>
              <a:buSzPts val="1300"/>
              <a:buChar char="●"/>
            </a:pPr>
            <a:r>
              <a:rPr lang="en"/>
              <a:t>ADC: Analog to Digital Converter</a:t>
            </a:r>
            <a:endParaRPr/>
          </a:p>
          <a:p>
            <a:pPr indent="-311150" lvl="0" marL="457200" rtl="0" algn="l">
              <a:spcBef>
                <a:spcPts val="0"/>
              </a:spcBef>
              <a:spcAft>
                <a:spcPts val="0"/>
              </a:spcAft>
              <a:buSzPts val="1300"/>
              <a:buChar char="●"/>
            </a:pPr>
            <a:r>
              <a:rPr lang="en"/>
              <a:t>LVR: Linear Voltage Regulator</a:t>
            </a:r>
            <a:endParaRPr/>
          </a:p>
          <a:p>
            <a:pPr indent="-311150" lvl="0" marL="457200" rtl="0" algn="l">
              <a:spcBef>
                <a:spcPts val="0"/>
              </a:spcBef>
              <a:spcAft>
                <a:spcPts val="0"/>
              </a:spcAft>
              <a:buSzPts val="1300"/>
              <a:buChar char="●"/>
            </a:pPr>
            <a:r>
              <a:rPr lang="en"/>
              <a:t>GNSS: Global Navigation Satellite System</a:t>
            </a:r>
            <a:endParaRPr/>
          </a:p>
          <a:p>
            <a:pPr indent="-311150" lvl="0" marL="457200" rtl="0" algn="l">
              <a:spcBef>
                <a:spcPts val="0"/>
              </a:spcBef>
              <a:spcAft>
                <a:spcPts val="0"/>
              </a:spcAft>
              <a:buSzPts val="1300"/>
              <a:buChar char="●"/>
            </a:pPr>
            <a:r>
              <a:rPr lang="en"/>
              <a:t>Pri. Batt.: Primary Battery</a:t>
            </a:r>
            <a:endParaRPr/>
          </a:p>
          <a:p>
            <a:pPr indent="-311150" lvl="0" marL="457200" rtl="0" algn="l">
              <a:spcBef>
                <a:spcPts val="0"/>
              </a:spcBef>
              <a:spcAft>
                <a:spcPts val="0"/>
              </a:spcAft>
              <a:buSzPts val="1300"/>
              <a:buChar char="●"/>
            </a:pPr>
            <a:r>
              <a:rPr lang="en"/>
              <a:t>Sec. Batt.: Secondary Battery</a:t>
            </a:r>
            <a:endParaRPr/>
          </a:p>
          <a:p>
            <a:pPr indent="-311150" lvl="0" marL="457200" rtl="0" algn="l">
              <a:spcBef>
                <a:spcPts val="0"/>
              </a:spcBef>
              <a:spcAft>
                <a:spcPts val="0"/>
              </a:spcAft>
              <a:buSzPts val="1300"/>
              <a:buChar char="●"/>
            </a:pPr>
            <a:r>
              <a:rPr lang="en"/>
              <a:t>Tri. Batt.: Tertiary Battery</a:t>
            </a:r>
            <a:endParaRPr/>
          </a:p>
        </p:txBody>
      </p:sp>
      <p:sp>
        <p:nvSpPr>
          <p:cNvPr id="1392" name="Google Shape;1392;g104b8e4e0be_0_242"/>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Circuit Schematics</a:t>
            </a:r>
            <a:endParaRPr b="1" sz="1500"/>
          </a:p>
          <a:p>
            <a:pPr indent="-311150" lvl="0" marL="457200" rtl="0" algn="l">
              <a:spcBef>
                <a:spcPts val="0"/>
              </a:spcBef>
              <a:spcAft>
                <a:spcPts val="0"/>
              </a:spcAft>
              <a:buSzPts val="1300"/>
              <a:buChar char="●"/>
            </a:pPr>
            <a:r>
              <a:rPr lang="en"/>
              <a:t>BAR: Barometric Sensor</a:t>
            </a:r>
            <a:endParaRPr/>
          </a:p>
          <a:p>
            <a:pPr indent="-311150" lvl="0" marL="457200" rtl="0" algn="l">
              <a:spcBef>
                <a:spcPts val="0"/>
              </a:spcBef>
              <a:spcAft>
                <a:spcPts val="0"/>
              </a:spcAft>
              <a:buSzPts val="1300"/>
              <a:buChar char="●"/>
            </a:pPr>
            <a:r>
              <a:rPr lang="en"/>
              <a:t>BT: Battery</a:t>
            </a:r>
            <a:endParaRPr/>
          </a:p>
          <a:p>
            <a:pPr indent="-311150" lvl="0" marL="457200" rtl="0" algn="l">
              <a:spcBef>
                <a:spcPts val="0"/>
              </a:spcBef>
              <a:spcAft>
                <a:spcPts val="0"/>
              </a:spcAft>
              <a:buSzPts val="1300"/>
              <a:buChar char="●"/>
            </a:pPr>
            <a:r>
              <a:rPr lang="en"/>
              <a:t>GEAR: Brushed DC Motor</a:t>
            </a:r>
            <a:endParaRPr/>
          </a:p>
          <a:p>
            <a:pPr indent="-311150" lvl="0" marL="457200" rtl="0" algn="l">
              <a:spcBef>
                <a:spcPts val="0"/>
              </a:spcBef>
              <a:spcAft>
                <a:spcPts val="0"/>
              </a:spcAft>
              <a:buSzPts val="1300"/>
              <a:buChar char="●"/>
            </a:pPr>
            <a:r>
              <a:rPr lang="en"/>
              <a:t>GPS: GPS Module</a:t>
            </a:r>
            <a:endParaRPr/>
          </a:p>
          <a:p>
            <a:pPr indent="-311150" lvl="0" marL="457200" rtl="0" algn="l">
              <a:spcBef>
                <a:spcPts val="0"/>
              </a:spcBef>
              <a:spcAft>
                <a:spcPts val="0"/>
              </a:spcAft>
              <a:buSzPts val="1300"/>
              <a:buChar char="●"/>
            </a:pPr>
            <a:r>
              <a:rPr lang="en"/>
              <a:t>RB: RockBLOCK 9603</a:t>
            </a:r>
            <a:endParaRPr/>
          </a:p>
          <a:p>
            <a:pPr indent="-311150" lvl="0" marL="457200" rtl="0" algn="l">
              <a:spcBef>
                <a:spcPts val="0"/>
              </a:spcBef>
              <a:spcAft>
                <a:spcPts val="0"/>
              </a:spcAft>
              <a:buSzPts val="1300"/>
              <a:buChar char="●"/>
            </a:pPr>
            <a:r>
              <a:rPr lang="en"/>
              <a:t>RTD: Ambient </a:t>
            </a:r>
            <a:r>
              <a:rPr lang="en"/>
              <a:t>Temperature</a:t>
            </a:r>
            <a:r>
              <a:rPr lang="en"/>
              <a:t> Sensor</a:t>
            </a:r>
            <a:endParaRPr/>
          </a:p>
          <a:p>
            <a:pPr indent="-311150" lvl="0" marL="457200" rtl="0" algn="l">
              <a:spcBef>
                <a:spcPts val="0"/>
              </a:spcBef>
              <a:spcAft>
                <a:spcPts val="0"/>
              </a:spcAft>
              <a:buSzPts val="1300"/>
              <a:buChar char="●"/>
            </a:pPr>
            <a:r>
              <a:rPr lang="en"/>
              <a:t>VALVE: Stepper Motor</a:t>
            </a:r>
            <a:endParaRPr/>
          </a:p>
        </p:txBody>
      </p:sp>
      <p:sp>
        <p:nvSpPr>
          <p:cNvPr id="1393" name="Google Shape;1393;g104b8e4e0be_0_2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