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110.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09.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343" r:id="rId94"/>
    <p:sldId id="344" r:id="rId95"/>
    <p:sldId id="345" r:id="rId96"/>
    <p:sldId id="346" r:id="rId97"/>
    <p:sldId id="347" r:id="rId98"/>
    <p:sldId id="348" r:id="rId99"/>
    <p:sldId id="349" r:id="rId100"/>
    <p:sldId id="350" r:id="rId101"/>
    <p:sldId id="351" r:id="rId102"/>
    <p:sldId id="352" r:id="rId103"/>
    <p:sldId id="353" r:id="rId104"/>
    <p:sldId id="354" r:id="rId105"/>
    <p:sldId id="355" r:id="rId106"/>
    <p:sldId id="356" r:id="rId107"/>
    <p:sldId id="357" r:id="rId108"/>
    <p:sldId id="358" r:id="rId109"/>
    <p:sldId id="359" r:id="rId110"/>
    <p:sldId id="360" r:id="rId111"/>
    <p:sldId id="361" r:id="rId112"/>
    <p:sldId id="362" r:id="rId113"/>
    <p:sldId id="363" r:id="rId114"/>
    <p:sldId id="364" r:id="rId115"/>
    <p:sldId id="365" r:id="rId116"/>
    <p:sldId id="366" r:id="rId117"/>
    <p:sldId id="367" r:id="rId118"/>
    <p:sldId id="368" r:id="rId119"/>
  </p:sldIdLst>
  <p:sldSz cy="5143500" cx="9144000"/>
  <p:notesSz cx="6858000" cy="9144000"/>
  <p:embeddedFontLst>
    <p:embeddedFont>
      <p:font typeface="Roboto"/>
      <p:regular r:id="rId120"/>
      <p:bold r:id="rId121"/>
      <p:italic r:id="rId122"/>
      <p:boldItalic r:id="rId123"/>
    </p:embeddedFont>
    <p:embeddedFont>
      <p:font typeface="Merriweather"/>
      <p:regular r:id="rId124"/>
      <p:bold r:id="rId125"/>
      <p:italic r:id="rId126"/>
      <p:boldItalic r:id="rId12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EBC924FD-B53E-429D-AEFC-742B769EB259}">
  <a:tblStyle styleId="{EBC924FD-B53E-429D-AEFC-742B769EB259}"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C0AD584E-0DCB-48F3-9237-3C9ADCB224BB}" styleName="Table_1">
    <a:wholeTbl>
      <a:tcTxStyle>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07" Type="http://schemas.openxmlformats.org/officeDocument/2006/relationships/slide" Target="slides/slide101.xml"/><Relationship Id="rId106" Type="http://schemas.openxmlformats.org/officeDocument/2006/relationships/slide" Target="slides/slide100.xml"/><Relationship Id="rId105" Type="http://schemas.openxmlformats.org/officeDocument/2006/relationships/slide" Target="slides/slide99.xml"/><Relationship Id="rId104" Type="http://schemas.openxmlformats.org/officeDocument/2006/relationships/slide" Target="slides/slide98.xml"/><Relationship Id="rId109" Type="http://schemas.openxmlformats.org/officeDocument/2006/relationships/slide" Target="slides/slide103.xml"/><Relationship Id="rId108" Type="http://schemas.openxmlformats.org/officeDocument/2006/relationships/slide" Target="slides/slide102.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103" Type="http://schemas.openxmlformats.org/officeDocument/2006/relationships/slide" Target="slides/slide97.xml"/><Relationship Id="rId102" Type="http://schemas.openxmlformats.org/officeDocument/2006/relationships/slide" Target="slides/slide96.xml"/><Relationship Id="rId101" Type="http://schemas.openxmlformats.org/officeDocument/2006/relationships/slide" Target="slides/slide95.xml"/><Relationship Id="rId100" Type="http://schemas.openxmlformats.org/officeDocument/2006/relationships/slide" Target="slides/slide94.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27" Type="http://schemas.openxmlformats.org/officeDocument/2006/relationships/font" Target="fonts/Merriweather-boldItalic.fntdata"/><Relationship Id="rId126" Type="http://schemas.openxmlformats.org/officeDocument/2006/relationships/font" Target="fonts/Merriweather-italic.fntdata"/><Relationship Id="rId26" Type="http://schemas.openxmlformats.org/officeDocument/2006/relationships/slide" Target="slides/slide20.xml"/><Relationship Id="rId121" Type="http://schemas.openxmlformats.org/officeDocument/2006/relationships/font" Target="fonts/Roboto-bold.fntdata"/><Relationship Id="rId25" Type="http://schemas.openxmlformats.org/officeDocument/2006/relationships/slide" Target="slides/slide19.xml"/><Relationship Id="rId120" Type="http://schemas.openxmlformats.org/officeDocument/2006/relationships/font" Target="fonts/Roboto-regular.fntdata"/><Relationship Id="rId28" Type="http://schemas.openxmlformats.org/officeDocument/2006/relationships/slide" Target="slides/slide22.xml"/><Relationship Id="rId27" Type="http://schemas.openxmlformats.org/officeDocument/2006/relationships/slide" Target="slides/slide21.xml"/><Relationship Id="rId125" Type="http://schemas.openxmlformats.org/officeDocument/2006/relationships/font" Target="fonts/Merriweather-bold.fntdata"/><Relationship Id="rId29" Type="http://schemas.openxmlformats.org/officeDocument/2006/relationships/slide" Target="slides/slide23.xml"/><Relationship Id="rId124" Type="http://schemas.openxmlformats.org/officeDocument/2006/relationships/font" Target="fonts/Merriweather-regular.fntdata"/><Relationship Id="rId123" Type="http://schemas.openxmlformats.org/officeDocument/2006/relationships/font" Target="fonts/Roboto-boldItalic.fntdata"/><Relationship Id="rId122" Type="http://schemas.openxmlformats.org/officeDocument/2006/relationships/font" Target="fonts/Roboto-italic.fntdata"/><Relationship Id="rId95" Type="http://schemas.openxmlformats.org/officeDocument/2006/relationships/slide" Target="slides/slide89.xml"/><Relationship Id="rId94" Type="http://schemas.openxmlformats.org/officeDocument/2006/relationships/slide" Target="slides/slide88.xml"/><Relationship Id="rId97" Type="http://schemas.openxmlformats.org/officeDocument/2006/relationships/slide" Target="slides/slide91.xml"/><Relationship Id="rId96" Type="http://schemas.openxmlformats.org/officeDocument/2006/relationships/slide" Target="slides/slide90.xml"/><Relationship Id="rId11" Type="http://schemas.openxmlformats.org/officeDocument/2006/relationships/slide" Target="slides/slide5.xml"/><Relationship Id="rId99" Type="http://schemas.openxmlformats.org/officeDocument/2006/relationships/slide" Target="slides/slide93.xml"/><Relationship Id="rId10" Type="http://schemas.openxmlformats.org/officeDocument/2006/relationships/slide" Target="slides/slide4.xml"/><Relationship Id="rId98" Type="http://schemas.openxmlformats.org/officeDocument/2006/relationships/slide" Target="slides/slide92.xml"/><Relationship Id="rId13" Type="http://schemas.openxmlformats.org/officeDocument/2006/relationships/slide" Target="slides/slide7.xml"/><Relationship Id="rId12" Type="http://schemas.openxmlformats.org/officeDocument/2006/relationships/slide" Target="slides/slide6.xml"/><Relationship Id="rId91" Type="http://schemas.openxmlformats.org/officeDocument/2006/relationships/slide" Target="slides/slide85.xml"/><Relationship Id="rId90" Type="http://schemas.openxmlformats.org/officeDocument/2006/relationships/slide" Target="slides/slide84.xml"/><Relationship Id="rId93" Type="http://schemas.openxmlformats.org/officeDocument/2006/relationships/slide" Target="slides/slide87.xml"/><Relationship Id="rId92" Type="http://schemas.openxmlformats.org/officeDocument/2006/relationships/slide" Target="slides/slide86.xml"/><Relationship Id="rId118" Type="http://schemas.openxmlformats.org/officeDocument/2006/relationships/slide" Target="slides/slide112.xml"/><Relationship Id="rId117" Type="http://schemas.openxmlformats.org/officeDocument/2006/relationships/slide" Target="slides/slide111.xml"/><Relationship Id="rId116" Type="http://schemas.openxmlformats.org/officeDocument/2006/relationships/slide" Target="slides/slide110.xml"/><Relationship Id="rId115" Type="http://schemas.openxmlformats.org/officeDocument/2006/relationships/slide" Target="slides/slide109.xml"/><Relationship Id="rId119" Type="http://schemas.openxmlformats.org/officeDocument/2006/relationships/slide" Target="slides/slide113.xml"/><Relationship Id="rId15" Type="http://schemas.openxmlformats.org/officeDocument/2006/relationships/slide" Target="slides/slide9.xml"/><Relationship Id="rId110" Type="http://schemas.openxmlformats.org/officeDocument/2006/relationships/slide" Target="slides/slide104.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14" Type="http://schemas.openxmlformats.org/officeDocument/2006/relationships/slide" Target="slides/slide108.xml"/><Relationship Id="rId18" Type="http://schemas.openxmlformats.org/officeDocument/2006/relationships/slide" Target="slides/slide12.xml"/><Relationship Id="rId113" Type="http://schemas.openxmlformats.org/officeDocument/2006/relationships/slide" Target="slides/slide107.xml"/><Relationship Id="rId112" Type="http://schemas.openxmlformats.org/officeDocument/2006/relationships/slide" Target="slides/slide106.xml"/><Relationship Id="rId111" Type="http://schemas.openxmlformats.org/officeDocument/2006/relationships/slide" Target="slides/slide105.xml"/><Relationship Id="rId84" Type="http://schemas.openxmlformats.org/officeDocument/2006/relationships/slide" Target="slides/slide78.xml"/><Relationship Id="rId83" Type="http://schemas.openxmlformats.org/officeDocument/2006/relationships/slide" Target="slides/slide77.xml"/><Relationship Id="rId86" Type="http://schemas.openxmlformats.org/officeDocument/2006/relationships/slide" Target="slides/slide80.xml"/><Relationship Id="rId85" Type="http://schemas.openxmlformats.org/officeDocument/2006/relationships/slide" Target="slides/slide79.xml"/><Relationship Id="rId88" Type="http://schemas.openxmlformats.org/officeDocument/2006/relationships/slide" Target="slides/slide82.xml"/><Relationship Id="rId87" Type="http://schemas.openxmlformats.org/officeDocument/2006/relationships/slide" Target="slides/slide81.xml"/><Relationship Id="rId89" Type="http://schemas.openxmlformats.org/officeDocument/2006/relationships/slide" Target="slides/slide83.xml"/><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65" Type="http://schemas.openxmlformats.org/officeDocument/2006/relationships/slide" Target="slides/slide59.xml"/><Relationship Id="rId68" Type="http://schemas.openxmlformats.org/officeDocument/2006/relationships/slide" Target="slides/slide62.xml"/><Relationship Id="rId67" Type="http://schemas.openxmlformats.org/officeDocument/2006/relationships/slide" Target="slides/slide61.xml"/><Relationship Id="rId60" Type="http://schemas.openxmlformats.org/officeDocument/2006/relationships/slide" Target="slides/slide54.xml"/><Relationship Id="rId69" Type="http://schemas.openxmlformats.org/officeDocument/2006/relationships/slide" Target="slides/slide6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54" Type="http://schemas.openxmlformats.org/officeDocument/2006/relationships/slide" Target="slides/slide48.xml"/><Relationship Id="rId57" Type="http://schemas.openxmlformats.org/officeDocument/2006/relationships/slide" Target="slides/slide51.xml"/><Relationship Id="rId56" Type="http://schemas.openxmlformats.org/officeDocument/2006/relationships/slide" Target="slides/slide50.xml"/><Relationship Id="rId59" Type="http://schemas.openxmlformats.org/officeDocument/2006/relationships/slide" Target="slides/slide53.xml"/><Relationship Id="rId58"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oolermaster.com/catalog/legacy-products/cooling/jetflo-120/#image-Item1" TargetMode="Externa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gf5fc7789e1_5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f5fc7789e1_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f1b6148bd4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f1b6148bd4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Should go before Baseline </a:t>
            </a:r>
            <a:r>
              <a:rPr lang="en"/>
              <a:t>Design</a:t>
            </a:r>
            <a:r>
              <a:rPr lang="en"/>
              <a:t> section (per conversation w Mah) - only feasibility for hopper</a:t>
            </a: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8" name="Shape 1358"/>
        <p:cNvGrpSpPr/>
        <p:nvPr/>
      </p:nvGrpSpPr>
      <p:grpSpPr>
        <a:xfrm>
          <a:off x="0" y="0"/>
          <a:ext cx="0" cy="0"/>
          <a:chOff x="0" y="0"/>
          <a:chExt cx="0" cy="0"/>
        </a:xfrm>
      </p:grpSpPr>
      <p:sp>
        <p:nvSpPr>
          <p:cNvPr id="1359" name="Google Shape;1359;gf6e0a063a8_16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0" name="Google Shape;1360;gf6e0a063a8_16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5" name="Shape 1365"/>
        <p:cNvGrpSpPr/>
        <p:nvPr/>
      </p:nvGrpSpPr>
      <p:grpSpPr>
        <a:xfrm>
          <a:off x="0" y="0"/>
          <a:ext cx="0" cy="0"/>
          <a:chOff x="0" y="0"/>
          <a:chExt cx="0" cy="0"/>
        </a:xfrm>
      </p:grpSpPr>
      <p:sp>
        <p:nvSpPr>
          <p:cNvPr id="1366" name="Google Shape;1366;gf7a9511133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7" name="Google Shape;1367;gf7a9511133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3" name="Shape 1373"/>
        <p:cNvGrpSpPr/>
        <p:nvPr/>
      </p:nvGrpSpPr>
      <p:grpSpPr>
        <a:xfrm>
          <a:off x="0" y="0"/>
          <a:ext cx="0" cy="0"/>
          <a:chOff x="0" y="0"/>
          <a:chExt cx="0" cy="0"/>
        </a:xfrm>
      </p:grpSpPr>
      <p:sp>
        <p:nvSpPr>
          <p:cNvPr id="1374" name="Google Shape;1374;gf71624a5d3_1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5" name="Google Shape;1375;gf71624a5d3_1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0" name="Shape 1380"/>
        <p:cNvGrpSpPr/>
        <p:nvPr/>
      </p:nvGrpSpPr>
      <p:grpSpPr>
        <a:xfrm>
          <a:off x="0" y="0"/>
          <a:ext cx="0" cy="0"/>
          <a:chOff x="0" y="0"/>
          <a:chExt cx="0" cy="0"/>
        </a:xfrm>
      </p:grpSpPr>
      <p:sp>
        <p:nvSpPr>
          <p:cNvPr id="1381" name="Google Shape;1381;gf71624a5d3_1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2" name="Google Shape;1382;gf71624a5d3_1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7" name="Shape 1387"/>
        <p:cNvGrpSpPr/>
        <p:nvPr/>
      </p:nvGrpSpPr>
      <p:grpSpPr>
        <a:xfrm>
          <a:off x="0" y="0"/>
          <a:ext cx="0" cy="0"/>
          <a:chOff x="0" y="0"/>
          <a:chExt cx="0" cy="0"/>
        </a:xfrm>
      </p:grpSpPr>
      <p:sp>
        <p:nvSpPr>
          <p:cNvPr id="1388" name="Google Shape;1388;gf71624a5d3_1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9" name="Google Shape;1389;gf71624a5d3_1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4" name="Shape 1394"/>
        <p:cNvGrpSpPr/>
        <p:nvPr/>
      </p:nvGrpSpPr>
      <p:grpSpPr>
        <a:xfrm>
          <a:off x="0" y="0"/>
          <a:ext cx="0" cy="0"/>
          <a:chOff x="0" y="0"/>
          <a:chExt cx="0" cy="0"/>
        </a:xfrm>
      </p:grpSpPr>
      <p:sp>
        <p:nvSpPr>
          <p:cNvPr id="1395" name="Google Shape;1395;gf6f24d69fc_4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6" name="Google Shape;1396;gf6f24d69fc_4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1" name="Shape 1401"/>
        <p:cNvGrpSpPr/>
        <p:nvPr/>
      </p:nvGrpSpPr>
      <p:grpSpPr>
        <a:xfrm>
          <a:off x="0" y="0"/>
          <a:ext cx="0" cy="0"/>
          <a:chOff x="0" y="0"/>
          <a:chExt cx="0" cy="0"/>
        </a:xfrm>
      </p:grpSpPr>
      <p:sp>
        <p:nvSpPr>
          <p:cNvPr id="1402" name="Google Shape;1402;gf6e0a063a8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3" name="Google Shape;1403;gf6e0a063a8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8" name="Shape 1408"/>
        <p:cNvGrpSpPr/>
        <p:nvPr/>
      </p:nvGrpSpPr>
      <p:grpSpPr>
        <a:xfrm>
          <a:off x="0" y="0"/>
          <a:ext cx="0" cy="0"/>
          <a:chOff x="0" y="0"/>
          <a:chExt cx="0" cy="0"/>
        </a:xfrm>
      </p:grpSpPr>
      <p:sp>
        <p:nvSpPr>
          <p:cNvPr id="1409" name="Google Shape;1409;gf7aa228753_11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0" name="Google Shape;1410;gf7aa228753_11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1" name="Shape 1421"/>
        <p:cNvGrpSpPr/>
        <p:nvPr/>
      </p:nvGrpSpPr>
      <p:grpSpPr>
        <a:xfrm>
          <a:off x="0" y="0"/>
          <a:ext cx="0" cy="0"/>
          <a:chOff x="0" y="0"/>
          <a:chExt cx="0" cy="0"/>
        </a:xfrm>
      </p:grpSpPr>
      <p:sp>
        <p:nvSpPr>
          <p:cNvPr id="1422" name="Google Shape;1422;gf7aa228753_11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3" name="Google Shape;1423;gf7aa228753_11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7" name="Shape 1427"/>
        <p:cNvGrpSpPr/>
        <p:nvPr/>
      </p:nvGrpSpPr>
      <p:grpSpPr>
        <a:xfrm>
          <a:off x="0" y="0"/>
          <a:ext cx="0" cy="0"/>
          <a:chOff x="0" y="0"/>
          <a:chExt cx="0" cy="0"/>
        </a:xfrm>
      </p:grpSpPr>
      <p:sp>
        <p:nvSpPr>
          <p:cNvPr id="1428" name="Google Shape;1428;gf5fc778f33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9" name="Google Shape;1429;gf5fc778f33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f6b4ad1048_3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f6b4ad1048_3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Trade studies chose insulation alone, however a thermal model showed that insulation wouldn’t be enough, so the three design considerations were brought back for feasibility analyses. More on this in the Thermal Feasibility slides.</a:t>
            </a: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5" name="Shape 1435"/>
        <p:cNvGrpSpPr/>
        <p:nvPr/>
      </p:nvGrpSpPr>
      <p:grpSpPr>
        <a:xfrm>
          <a:off x="0" y="0"/>
          <a:ext cx="0" cy="0"/>
          <a:chOff x="0" y="0"/>
          <a:chExt cx="0" cy="0"/>
        </a:xfrm>
      </p:grpSpPr>
      <p:sp>
        <p:nvSpPr>
          <p:cNvPr id="1436" name="Google Shape;1436;gf718e38ab4_1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7" name="Google Shape;1437;gf718e38ab4_1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3" name="Shape 1443"/>
        <p:cNvGrpSpPr/>
        <p:nvPr/>
      </p:nvGrpSpPr>
      <p:grpSpPr>
        <a:xfrm>
          <a:off x="0" y="0"/>
          <a:ext cx="0" cy="0"/>
          <a:chOff x="0" y="0"/>
          <a:chExt cx="0" cy="0"/>
        </a:xfrm>
      </p:grpSpPr>
      <p:sp>
        <p:nvSpPr>
          <p:cNvPr id="1444" name="Google Shape;1444;gf718e38ab4_2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5" name="Google Shape;1445;gf718e38ab4_2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0" name="Shape 1450"/>
        <p:cNvGrpSpPr/>
        <p:nvPr/>
      </p:nvGrpSpPr>
      <p:grpSpPr>
        <a:xfrm>
          <a:off x="0" y="0"/>
          <a:ext cx="0" cy="0"/>
          <a:chOff x="0" y="0"/>
          <a:chExt cx="0" cy="0"/>
        </a:xfrm>
      </p:grpSpPr>
      <p:sp>
        <p:nvSpPr>
          <p:cNvPr id="1451" name="Google Shape;1451;gf7aa228753_11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2" name="Google Shape;1452;gf7aa228753_11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7" name="Shape 1457"/>
        <p:cNvGrpSpPr/>
        <p:nvPr/>
      </p:nvGrpSpPr>
      <p:grpSpPr>
        <a:xfrm>
          <a:off x="0" y="0"/>
          <a:ext cx="0" cy="0"/>
          <a:chOff x="0" y="0"/>
          <a:chExt cx="0" cy="0"/>
        </a:xfrm>
      </p:grpSpPr>
      <p:sp>
        <p:nvSpPr>
          <p:cNvPr id="1458" name="Google Shape;1458;gf7a5ee3095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9" name="Google Shape;1459;gf7a5ee3095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f1b839c88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f1b839c88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Include image of both rotating hopper and pipe dispenser to support previous slide for baseline design justification</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f1b6148bd4_6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f1b6148bd4_6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f166d1e3f8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f166d1e3f8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f6a1f16df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f6a1f16df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f7aa228753_11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f7aa228753_11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f166d1e3f8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f166d1e3f8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f6f24d69fc_4_1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7" name="Google Shape;307;gf6f24d69fc_4_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f7aa228753_11_1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3" name="Google Shape;313;gf7aa228753_11_1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f5fc7789e1_5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f5fc7789e1_5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f1b6148bd4_0_1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4" name="Google Shape;334;gf1b6148bd4_0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f6b4ad1048_6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1" name="Google Shape;361;gf6b4ad1048_6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f7aa0044db_2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7" name="Google Shape;377;gf7aa0044db_2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f6b4ad1048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5" name="Google Shape;395;gf6b4ad1048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gf6b4ad1048_2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5" name="Google Shape;415;gf6b4ad1048_2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f7aa0044db_2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3" name="Google Shape;433;gf7aa0044db_2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gf7aa0044db_4_1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3" name="Google Shape;453;gf7aa0044db_4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gf6f24d69fc_4_1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9" name="Google Shape;469;gf6f24d69fc_4_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gf7aa228753_11_2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5" name="Google Shape;475;gf7aa228753_11_2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gf6f24d69fc_8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7" name="Google Shape;497;gf6f24d69fc_8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1"/>
                </a:solidFill>
              </a:rPr>
              <a:t>FUNCTIONS:</a:t>
            </a:r>
            <a:endParaRPr>
              <a:solidFill>
                <a:schemeClr val="dk1"/>
              </a:solidFill>
            </a:endParaRPr>
          </a:p>
          <a:p>
            <a:pPr indent="0" lvl="0" marL="0" rtl="0" algn="l">
              <a:lnSpc>
                <a:spcPct val="115000"/>
              </a:lnSpc>
              <a:spcBef>
                <a:spcPts val="0"/>
              </a:spcBef>
              <a:spcAft>
                <a:spcPts val="0"/>
              </a:spcAft>
              <a:buNone/>
            </a:pPr>
            <a:r>
              <a:rPr lang="en">
                <a:solidFill>
                  <a:schemeClr val="dk1"/>
                </a:solidFill>
              </a:rPr>
              <a:t>Provides housing for payload</a:t>
            </a:r>
            <a:endParaRPr>
              <a:solidFill>
                <a:schemeClr val="dk1"/>
              </a:solidFill>
            </a:endParaRPr>
          </a:p>
          <a:p>
            <a:pPr indent="0" lvl="0" marL="0" rtl="0" algn="l">
              <a:lnSpc>
                <a:spcPct val="115000"/>
              </a:lnSpc>
              <a:spcBef>
                <a:spcPts val="0"/>
              </a:spcBef>
              <a:spcAft>
                <a:spcPts val="0"/>
              </a:spcAft>
              <a:buNone/>
            </a:pPr>
            <a:r>
              <a:rPr lang="en">
                <a:solidFill>
                  <a:schemeClr val="dk1"/>
                </a:solidFill>
              </a:rPr>
              <a:t>Provides general protection from the elements- thermal insulation will likely be integrated into parts of the structure</a:t>
            </a:r>
            <a:endParaRPr>
              <a:solidFill>
                <a:schemeClr val="dk1"/>
              </a:solidFill>
            </a:endParaRPr>
          </a:p>
          <a:p>
            <a:pPr indent="0" lvl="0" marL="0" rtl="0" algn="l">
              <a:lnSpc>
                <a:spcPct val="115000"/>
              </a:lnSpc>
              <a:spcBef>
                <a:spcPts val="0"/>
              </a:spcBef>
              <a:spcAft>
                <a:spcPts val="0"/>
              </a:spcAft>
              <a:buNone/>
            </a:pPr>
            <a:r>
              <a:rPr lang="en">
                <a:solidFill>
                  <a:schemeClr val="dk1"/>
                </a:solidFill>
              </a:rPr>
              <a:t>Provides solid base for all other components to attach to, including all internals and also the balloon itself and the lower Urban Sky camera payload</a:t>
            </a:r>
            <a:endParaRPr>
              <a:solidFill>
                <a:schemeClr val="dk1"/>
              </a:solidFill>
            </a:endParaRPr>
          </a:p>
          <a:p>
            <a:pPr indent="0" lvl="0" marL="0" rtl="0" algn="l">
              <a:lnSpc>
                <a:spcPct val="115000"/>
              </a:lnSpc>
              <a:spcBef>
                <a:spcPts val="0"/>
              </a:spcBef>
              <a:spcAft>
                <a:spcPts val="0"/>
              </a:spcAft>
              <a:buNone/>
            </a:pPr>
            <a:r>
              <a:rPr lang="en">
                <a:solidFill>
                  <a:schemeClr val="dk1"/>
                </a:solidFill>
              </a:rPr>
              <a:t>Provides impact resistance in the event of a harder landing </a:t>
            </a:r>
            <a:endParaRPr>
              <a:solidFill>
                <a:schemeClr val="dk1"/>
              </a:solidFill>
            </a:endParaRPr>
          </a:p>
          <a:p>
            <a:pPr indent="0" lvl="0" marL="0" rtl="0" algn="l">
              <a:lnSpc>
                <a:spcPct val="115000"/>
              </a:lnSpc>
              <a:spcBef>
                <a:spcPts val="0"/>
              </a:spcBef>
              <a:spcAft>
                <a:spcPts val="0"/>
              </a:spcAft>
              <a:buNone/>
            </a:pPr>
            <a:r>
              <a:rPr lang="en">
                <a:solidFill>
                  <a:schemeClr val="dk1"/>
                </a:solidFill>
              </a:rPr>
              <a:t>Should probably be accessible for easily getting to the internals- no sealing or glue</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a:p>
            <a:pPr indent="0" lvl="0" marL="0" rtl="0" algn="l">
              <a:lnSpc>
                <a:spcPct val="115000"/>
              </a:lnSpc>
              <a:spcBef>
                <a:spcPts val="0"/>
              </a:spcBef>
              <a:spcAft>
                <a:spcPts val="0"/>
              </a:spcAft>
              <a:buNone/>
            </a:pPr>
            <a:r>
              <a:rPr lang="en">
                <a:solidFill>
                  <a:schemeClr val="dk1"/>
                </a:solidFill>
              </a:rPr>
              <a:t>NEEDS: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Must have high strength-to-weight ratio</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	Goal of this system is to be as light as possible</a:t>
            </a:r>
            <a:endParaRPr>
              <a:solidFill>
                <a:schemeClr val="dk1"/>
              </a:solidFill>
            </a:endParaRPr>
          </a:p>
          <a:p>
            <a:pPr indent="0" lvl="0" marL="0" rtl="0" algn="l">
              <a:lnSpc>
                <a:spcPct val="115000"/>
              </a:lnSpc>
              <a:spcBef>
                <a:spcPts val="0"/>
              </a:spcBef>
              <a:spcAft>
                <a:spcPts val="0"/>
              </a:spcAft>
              <a:buNone/>
            </a:pPr>
            <a:r>
              <a:rPr lang="en">
                <a:solidFill>
                  <a:schemeClr val="dk1"/>
                </a:solidFill>
              </a:rPr>
              <a:t>Relatively high fracture toughness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	Withstand 5G impact</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Easily manufacturable with our current resources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 Possibly worth looking into UV resistant materials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Likely need to take large temperature ranges into consideration, -60c is very low</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f6f24d69fc_4_1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gf6f24d69fc_4_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gf6f24d69fc_8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9" name="Google Shape;529;gf6f24d69fc_8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1"/>
                </a:solidFill>
              </a:rPr>
              <a:t>Polycarbonate will be the main component of the housing, as it is very lightweight and generally easy to work with. Pieces will be held together with bolts for easy disassembly.</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Carbon fiber or aluminum tubes will be incorporated into the four sides of the housing in order to securely hold the lower dispersal pyramid in place and provide further structural support</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These tubes will likely act as a frame for the insulated portion, where foam will be the main wall material</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Questions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What is the needed thickness of the polycarbonate/acrylic?</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What is the needed diameter of the tubing?</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gf6f24d69fc_8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2" name="Google Shape;562;gf6f24d69fc_8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1"/>
                </a:solidFill>
              </a:rPr>
              <a:t>50 lb (FAA), 30 lb (Urban Sky) - add footnote?</a:t>
            </a:r>
            <a:endParaRPr>
              <a:solidFill>
                <a:schemeClr val="dk1"/>
              </a:solidFill>
            </a:endParaRPr>
          </a:p>
          <a:p>
            <a:pPr indent="0" lvl="0" marL="0" rtl="0" algn="l">
              <a:lnSpc>
                <a:spcPct val="115000"/>
              </a:lnSpc>
              <a:spcBef>
                <a:spcPts val="0"/>
              </a:spcBef>
              <a:spcAft>
                <a:spcPts val="0"/>
              </a:spcAft>
              <a:buNone/>
            </a:pPr>
            <a:r>
              <a:rPr lang="en">
                <a:solidFill>
                  <a:schemeClr val="dk1"/>
                </a:solidFill>
              </a:rPr>
              <a:t>	Show direct relation to requirements</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a:p>
            <a:pPr indent="0" lvl="0" marL="0" rtl="0" algn="l">
              <a:lnSpc>
                <a:spcPct val="115000"/>
              </a:lnSpc>
              <a:spcBef>
                <a:spcPts val="0"/>
              </a:spcBef>
              <a:spcAft>
                <a:spcPts val="0"/>
              </a:spcAft>
              <a:buNone/>
            </a:pPr>
            <a:r>
              <a:rPr lang="en">
                <a:solidFill>
                  <a:schemeClr val="dk1"/>
                </a:solidFill>
              </a:rPr>
              <a:t>Consider </a:t>
            </a:r>
            <a:r>
              <a:rPr lang="en">
                <a:solidFill>
                  <a:schemeClr val="dk1"/>
                </a:solidFill>
              </a:rPr>
              <a:t>contingency</a:t>
            </a:r>
            <a:r>
              <a:rPr lang="en">
                <a:solidFill>
                  <a:schemeClr val="dk1"/>
                </a:solidFill>
              </a:rPr>
              <a:t> plan - alternative if polycarbonate does not work</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a:p>
            <a:pPr indent="0" lvl="0" marL="0" rtl="0" algn="l">
              <a:lnSpc>
                <a:spcPct val="115000"/>
              </a:lnSpc>
              <a:spcBef>
                <a:spcPts val="0"/>
              </a:spcBef>
              <a:spcAft>
                <a:spcPts val="0"/>
              </a:spcAft>
              <a:buNone/>
            </a:pPr>
            <a:r>
              <a:rPr lang="en">
                <a:solidFill>
                  <a:schemeClr val="dk1"/>
                </a:solidFill>
              </a:rPr>
              <a:t>ADD DENSITY REQUIREMENT</a:t>
            </a:r>
            <a:endParaRPr>
              <a:solidFill>
                <a:schemeClr val="dk1"/>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gf7aa0044db_4_1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7" name="Google Shape;587;gf7aa0044db_4_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gf6f24d69fc_4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3" name="Google Shape;603;gf6f24d69fc_4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gf7aa228753_11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9" name="Google Shape;609;gf7aa228753_11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gf1b6148bd4_0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0" name="Google Shape;630;gf1b6148bd4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Specific Gear: </a:t>
            </a:r>
            <a:r>
              <a:rPr lang="en" sz="1250">
                <a:solidFill>
                  <a:srgbClr val="333333"/>
                </a:solidFill>
              </a:rPr>
              <a:t>150:1 Micro Metal Gearmotor LP 6V</a:t>
            </a:r>
            <a:endParaRPr sz="800"/>
          </a:p>
          <a:p>
            <a:pPr indent="0" lvl="0" marL="0" rtl="0" algn="l">
              <a:spcBef>
                <a:spcPts val="0"/>
              </a:spcBef>
              <a:spcAft>
                <a:spcPts val="0"/>
              </a:spcAft>
              <a:buNone/>
            </a:pPr>
            <a:r>
              <a:rPr lang="en"/>
              <a:t>Maybe list % of total budget for power, weight, and cost</a:t>
            </a:r>
            <a:endParaRPr/>
          </a:p>
          <a:p>
            <a:pPr indent="0" lvl="0" marL="0" rtl="0" algn="l">
              <a:spcBef>
                <a:spcPts val="0"/>
              </a:spcBef>
              <a:spcAft>
                <a:spcPts val="0"/>
              </a:spcAft>
              <a:buNone/>
            </a:pPr>
            <a:r>
              <a:rPr lang="en"/>
              <a:t>Also show CAD model</a:t>
            </a:r>
            <a:endParaRPr/>
          </a:p>
          <a:p>
            <a:pPr indent="0" lvl="0" marL="0" rtl="0" algn="l">
              <a:spcBef>
                <a:spcPts val="0"/>
              </a:spcBef>
              <a:spcAft>
                <a:spcPts val="0"/>
              </a:spcAft>
              <a:buNone/>
            </a:pPr>
            <a:r>
              <a:t/>
            </a:r>
            <a:endParaRPr/>
          </a:p>
          <a:p>
            <a:pPr indent="0" lvl="0" marL="0" rtl="0" algn="l">
              <a:spcBef>
                <a:spcPts val="0"/>
              </a:spcBef>
              <a:spcAft>
                <a:spcPts val="0"/>
              </a:spcAft>
              <a:buNone/>
            </a:pPr>
            <a:r>
              <a:rPr lang="en">
                <a:solidFill>
                  <a:schemeClr val="dk1"/>
                </a:solidFill>
              </a:rPr>
              <a:t>A drop can occur 1.5 times at lowest altitude, 2.42 times at median altitude, 4.27 times at maximum altitude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gf7aa0044db_4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2" name="Google Shape;662;gf7aa0044db_4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graph shows the amount of ballast needed per altitude to achieve the desired ascent rate. This graph also shows the time it takes to drop the required amount of ballast to achieve the desired ascent rate.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t>Methodology/assumptions</a:t>
            </a:r>
            <a:r>
              <a:rPr lang="en"/>
              <a:t>: The controls models is used to calculate the mass of ballast required to be dropped to raise the balloon to the desired ascent rate of 0-5 m/s. This model was fed the current rate, altitude, as well as the payload/skin mass. Furthermore, the time vector was calculated by dividing the calculated required ballast drop mass by the rate at which the ballast will be dropped. The rate at which the ballast will be dropped is 1.84 g/s (0.46 g per BB so 4 BBs)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Make sure to clearly identify the differences between the two plots (Mention colors!)</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t>Drop Calculations:</a:t>
            </a:r>
            <a:endParaRPr u="sng"/>
          </a:p>
          <a:p>
            <a:pPr indent="0" lvl="0" marL="0" rtl="0" algn="l">
              <a:spcBef>
                <a:spcPts val="0"/>
              </a:spcBef>
              <a:spcAft>
                <a:spcPts val="0"/>
              </a:spcAft>
              <a:buNone/>
            </a:pPr>
            <a:r>
              <a:rPr lang="en"/>
              <a:t>A drop can occur 1.5 times at lowest altitude, 2.42 times at median altitude, 4.27 times at maximum altitude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Introduce ballast dropped first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6" name="Shape 676"/>
        <p:cNvGrpSpPr/>
        <p:nvPr/>
      </p:nvGrpSpPr>
      <p:grpSpPr>
        <a:xfrm>
          <a:off x="0" y="0"/>
          <a:ext cx="0" cy="0"/>
          <a:chOff x="0" y="0"/>
          <a:chExt cx="0" cy="0"/>
        </a:xfrm>
      </p:grpSpPr>
      <p:sp>
        <p:nvSpPr>
          <p:cNvPr id="677" name="Google Shape;677;gf1b6148bd4_2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8" name="Google Shape;678;gf1b6148bd4_2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graph shows the amount of ballast needed per altitude to achieve the desired ascent rate. This graph also shows the time it takes to drop the required amount of </a:t>
            </a:r>
            <a:r>
              <a:rPr lang="en"/>
              <a:t>ballast to achieve the desired ascent rate.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t>Methodology/assumptions</a:t>
            </a:r>
            <a:r>
              <a:rPr lang="en"/>
              <a:t>: The controls models is used to calculate the mass of ballast required to be dropped to raise the balloon to the desired ascent rate of 0-5 m/s. This model was fed the current rate, altitude, as well as the payload/skin mass. Furthermore, the time vector was calculated by dividing the calculated required ballast drop mass by the rate at which the ballast will be dropped. The rate at which the ballast will be dropped is 1.84 g/s (0.46 g per BB so 4 BBs)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Make sure to clearly identify the differences between the two plots (Mention colors!)</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t>Drop </a:t>
            </a:r>
            <a:r>
              <a:rPr lang="en" u="sng"/>
              <a:t>Calculations</a:t>
            </a:r>
            <a:r>
              <a:rPr lang="en" u="sng"/>
              <a:t>:</a:t>
            </a:r>
            <a:endParaRPr u="sng"/>
          </a:p>
          <a:p>
            <a:pPr indent="0" lvl="0" marL="0" rtl="0" algn="l">
              <a:spcBef>
                <a:spcPts val="0"/>
              </a:spcBef>
              <a:spcAft>
                <a:spcPts val="0"/>
              </a:spcAft>
              <a:buNone/>
            </a:pPr>
            <a:r>
              <a:rPr lang="en"/>
              <a:t>A drop can occur 1.5 times at lowest altitude, 2.42 times at median altitude, 4.27 times at maximum altitude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Introduce ballast dropped first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8" name="Shape 698"/>
        <p:cNvGrpSpPr/>
        <p:nvPr/>
      </p:nvGrpSpPr>
      <p:grpSpPr>
        <a:xfrm>
          <a:off x="0" y="0"/>
          <a:ext cx="0" cy="0"/>
          <a:chOff x="0" y="0"/>
          <a:chExt cx="0" cy="0"/>
        </a:xfrm>
      </p:grpSpPr>
      <p:sp>
        <p:nvSpPr>
          <p:cNvPr id="699" name="Google Shape;699;gf1b6148bd4_0_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0" name="Google Shape;700;gf1b6148bd4_0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https://www.coolermaster.com/catalog/legacy-products/cooling/jetflo-120/#image-Item1</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Mention </a:t>
            </a:r>
            <a:r>
              <a:rPr lang="en"/>
              <a:t>power</a:t>
            </a:r>
            <a:r>
              <a:rPr lang="en"/>
              <a:t> concerns, low temp testing in the future </a:t>
            </a:r>
            <a:endParaRPr/>
          </a:p>
          <a:p>
            <a:pPr indent="0" lvl="0" marL="0" rtl="0" algn="l">
              <a:spcBef>
                <a:spcPts val="0"/>
              </a:spcBef>
              <a:spcAft>
                <a:spcPts val="0"/>
              </a:spcAft>
              <a:buNone/>
            </a:pPr>
            <a:r>
              <a:rPr lang="en"/>
              <a:t>Emphasize what is feasible and the focus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Our project does not have a time to </a:t>
            </a:r>
            <a:r>
              <a:rPr lang="en"/>
              <a:t>competition</a:t>
            </a:r>
            <a:r>
              <a:rPr lang="en"/>
              <a:t> requirement.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1" name="Shape 721"/>
        <p:cNvGrpSpPr/>
        <p:nvPr/>
      </p:nvGrpSpPr>
      <p:grpSpPr>
        <a:xfrm>
          <a:off x="0" y="0"/>
          <a:ext cx="0" cy="0"/>
          <a:chOff x="0" y="0"/>
          <a:chExt cx="0" cy="0"/>
        </a:xfrm>
      </p:grpSpPr>
      <p:sp>
        <p:nvSpPr>
          <p:cNvPr id="722" name="Google Shape;722;gf1b6148bd4_3_1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3" name="Google Shape;723;gf1b6148bd4_3_1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Show feasibility why was that important </a:t>
            </a:r>
            <a:endParaRPr/>
          </a:p>
          <a:p>
            <a:pPr indent="0" lvl="0" marL="0" rtl="0" algn="l">
              <a:spcBef>
                <a:spcPts val="0"/>
              </a:spcBef>
              <a:spcAft>
                <a:spcPts val="0"/>
              </a:spcAft>
              <a:buNone/>
            </a:pPr>
            <a:r>
              <a:rPr lang="en"/>
              <a:t>Show why time was important.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At </a:t>
            </a:r>
            <a:r>
              <a:rPr lang="en"/>
              <a:t>the</a:t>
            </a:r>
            <a:r>
              <a:rPr lang="en"/>
              <a:t> higher alt with lowest density, the time </a:t>
            </a:r>
            <a:r>
              <a:rPr lang="en"/>
              <a:t>constraints</a:t>
            </a:r>
            <a:r>
              <a:rPr lang="en"/>
              <a:t> matter more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Why 7,  at </a:t>
            </a:r>
            <a:r>
              <a:rPr lang="en"/>
              <a:t>atmosphere</a:t>
            </a:r>
            <a:r>
              <a:rPr lang="en"/>
              <a:t> is takes a </a:t>
            </a:r>
            <a:r>
              <a:rPr lang="en"/>
              <a:t>while</a:t>
            </a:r>
            <a:r>
              <a:rPr lang="en"/>
              <a:t> to vent. We </a:t>
            </a:r>
            <a:r>
              <a:rPr lang="en"/>
              <a:t>just</a:t>
            </a:r>
            <a:r>
              <a:rPr lang="en"/>
              <a:t> want to show that its </a:t>
            </a:r>
            <a:r>
              <a:rPr lang="en"/>
              <a:t>reasonable</a:t>
            </a:r>
            <a:r>
              <a:rPr lang="en"/>
              <a:t> to achieve at  high altitude</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f1b6148bd4_6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f1b6148bd4_6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1" name="Shape 741"/>
        <p:cNvGrpSpPr/>
        <p:nvPr/>
      </p:nvGrpSpPr>
      <p:grpSpPr>
        <a:xfrm>
          <a:off x="0" y="0"/>
          <a:ext cx="0" cy="0"/>
          <a:chOff x="0" y="0"/>
          <a:chExt cx="0" cy="0"/>
        </a:xfrm>
      </p:grpSpPr>
      <p:sp>
        <p:nvSpPr>
          <p:cNvPr id="742" name="Google Shape;742;gf7aa0044db_4_1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3" name="Google Shape;743;gf7aa0044db_4_1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Need cfd of the fan. And temperature range of the fan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6" name="Shape 756"/>
        <p:cNvGrpSpPr/>
        <p:nvPr/>
      </p:nvGrpSpPr>
      <p:grpSpPr>
        <a:xfrm>
          <a:off x="0" y="0"/>
          <a:ext cx="0" cy="0"/>
          <a:chOff x="0" y="0"/>
          <a:chExt cx="0" cy="0"/>
        </a:xfrm>
      </p:grpSpPr>
      <p:sp>
        <p:nvSpPr>
          <p:cNvPr id="757" name="Google Shape;757;gf6f24d69fc_4_1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8" name="Google Shape;758;gf6f24d69fc_4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2" name="Shape 762"/>
        <p:cNvGrpSpPr/>
        <p:nvPr/>
      </p:nvGrpSpPr>
      <p:grpSpPr>
        <a:xfrm>
          <a:off x="0" y="0"/>
          <a:ext cx="0" cy="0"/>
          <a:chOff x="0" y="0"/>
          <a:chExt cx="0" cy="0"/>
        </a:xfrm>
      </p:grpSpPr>
      <p:sp>
        <p:nvSpPr>
          <p:cNvPr id="763" name="Google Shape;763;gf7aa228753_1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4" name="Google Shape;764;gf7aa228753_1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3" name="Shape 783"/>
        <p:cNvGrpSpPr/>
        <p:nvPr/>
      </p:nvGrpSpPr>
      <p:grpSpPr>
        <a:xfrm>
          <a:off x="0" y="0"/>
          <a:ext cx="0" cy="0"/>
          <a:chOff x="0" y="0"/>
          <a:chExt cx="0" cy="0"/>
        </a:xfrm>
      </p:grpSpPr>
      <p:sp>
        <p:nvSpPr>
          <p:cNvPr id="784" name="Google Shape;784;gf5fc7789e1_4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5" name="Google Shape;785;gf5fc7789e1_4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0" name="Shape 800"/>
        <p:cNvGrpSpPr/>
        <p:nvPr/>
      </p:nvGrpSpPr>
      <p:grpSpPr>
        <a:xfrm>
          <a:off x="0" y="0"/>
          <a:ext cx="0" cy="0"/>
          <a:chOff x="0" y="0"/>
          <a:chExt cx="0" cy="0"/>
        </a:xfrm>
      </p:grpSpPr>
      <p:sp>
        <p:nvSpPr>
          <p:cNvPr id="801" name="Google Shape;801;gf1b6148bd4_0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2" name="Google Shape;802;gf1b6148bd4_0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8" name="Shape 818"/>
        <p:cNvGrpSpPr/>
        <p:nvPr/>
      </p:nvGrpSpPr>
      <p:grpSpPr>
        <a:xfrm>
          <a:off x="0" y="0"/>
          <a:ext cx="0" cy="0"/>
          <a:chOff x="0" y="0"/>
          <a:chExt cx="0" cy="0"/>
        </a:xfrm>
      </p:grpSpPr>
      <p:sp>
        <p:nvSpPr>
          <p:cNvPr id="819" name="Google Shape;819;gf7aa0044db_4_1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0" name="Google Shape;820;gf7aa0044db_4_1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3" name="Shape 833"/>
        <p:cNvGrpSpPr/>
        <p:nvPr/>
      </p:nvGrpSpPr>
      <p:grpSpPr>
        <a:xfrm>
          <a:off x="0" y="0"/>
          <a:ext cx="0" cy="0"/>
          <a:chOff x="0" y="0"/>
          <a:chExt cx="0" cy="0"/>
        </a:xfrm>
      </p:grpSpPr>
      <p:sp>
        <p:nvSpPr>
          <p:cNvPr id="834" name="Google Shape;834;gf6f24d69fc_4_1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5" name="Google Shape;835;gf6f24d69fc_4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9" name="Shape 839"/>
        <p:cNvGrpSpPr/>
        <p:nvPr/>
      </p:nvGrpSpPr>
      <p:grpSpPr>
        <a:xfrm>
          <a:off x="0" y="0"/>
          <a:ext cx="0" cy="0"/>
          <a:chOff x="0" y="0"/>
          <a:chExt cx="0" cy="0"/>
        </a:xfrm>
      </p:grpSpPr>
      <p:sp>
        <p:nvSpPr>
          <p:cNvPr id="840" name="Google Shape;840;gf6bbcf0700_6_15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1" name="Google Shape;841;gf6bbcf0700_6_15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0" name="Shape 860"/>
        <p:cNvGrpSpPr/>
        <p:nvPr/>
      </p:nvGrpSpPr>
      <p:grpSpPr>
        <a:xfrm>
          <a:off x="0" y="0"/>
          <a:ext cx="0" cy="0"/>
          <a:chOff x="0" y="0"/>
          <a:chExt cx="0" cy="0"/>
        </a:xfrm>
      </p:grpSpPr>
      <p:sp>
        <p:nvSpPr>
          <p:cNvPr id="861" name="Google Shape;861;gf6bbcf0700_8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2" name="Google Shape;862;gf6bbcf0700_8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Proof</a:t>
            </a:r>
            <a:r>
              <a:rPr lang="en"/>
              <a:t> of concept </a:t>
            </a:r>
            <a:endParaRPr/>
          </a:p>
          <a:p>
            <a:pPr indent="0" lvl="0" marL="0" rtl="0" algn="l">
              <a:spcBef>
                <a:spcPts val="0"/>
              </a:spcBef>
              <a:spcAft>
                <a:spcPts val="0"/>
              </a:spcAft>
              <a:buNone/>
            </a:pPr>
            <a:r>
              <a:rPr lang="en"/>
              <a:t>Subject to change - vent and ballast drop powered</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7" name="Shape 877"/>
        <p:cNvGrpSpPr/>
        <p:nvPr/>
      </p:nvGrpSpPr>
      <p:grpSpPr>
        <a:xfrm>
          <a:off x="0" y="0"/>
          <a:ext cx="0" cy="0"/>
          <a:chOff x="0" y="0"/>
          <a:chExt cx="0" cy="0"/>
        </a:xfrm>
      </p:grpSpPr>
      <p:sp>
        <p:nvSpPr>
          <p:cNvPr id="878" name="Google Shape;878;gf1b6148bd4_0_2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9" name="Google Shape;879;gf1b6148bd4_0_2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Mention worst case scenario</a:t>
            </a:r>
            <a:endParaRPr/>
          </a:p>
          <a:p>
            <a:pPr indent="0" lvl="0" marL="0" rtl="0" algn="l">
              <a:spcBef>
                <a:spcPts val="0"/>
              </a:spcBef>
              <a:spcAft>
                <a:spcPts val="0"/>
              </a:spcAft>
              <a:buNone/>
            </a:pPr>
            <a:r>
              <a:rPr lang="en"/>
              <a:t>Mention time doesn’t take too much time so voltage doesn’t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f1b839c881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f1b839c881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6" name="Shape 896"/>
        <p:cNvGrpSpPr/>
        <p:nvPr/>
      </p:nvGrpSpPr>
      <p:grpSpPr>
        <a:xfrm>
          <a:off x="0" y="0"/>
          <a:ext cx="0" cy="0"/>
          <a:chOff x="0" y="0"/>
          <a:chExt cx="0" cy="0"/>
        </a:xfrm>
      </p:grpSpPr>
      <p:sp>
        <p:nvSpPr>
          <p:cNvPr id="897" name="Google Shape;897;gf1b6148bd4_0_1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8" name="Google Shape;898;gf1b6148bd4_0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Charge </a:t>
            </a:r>
            <a:r>
              <a:rPr lang="en"/>
              <a:t>consumption</a:t>
            </a:r>
            <a:r>
              <a:rPr lang="en"/>
              <a:t> during 24 hr mission duration </a:t>
            </a:r>
            <a:endParaRPr/>
          </a:p>
          <a:p>
            <a:pPr indent="0" lvl="0" marL="0" rtl="0" algn="l">
              <a:spcBef>
                <a:spcPts val="0"/>
              </a:spcBef>
              <a:spcAft>
                <a:spcPts val="0"/>
              </a:spcAft>
              <a:buNone/>
            </a:pPr>
            <a:r>
              <a:rPr lang="en"/>
              <a:t>RockBlock uses most of the charge since it transmits messages often </a:t>
            </a:r>
            <a:endParaRPr/>
          </a:p>
          <a:p>
            <a:pPr indent="0" lvl="0" marL="0" rtl="0" algn="l">
              <a:spcBef>
                <a:spcPts val="0"/>
              </a:spcBef>
              <a:spcAft>
                <a:spcPts val="0"/>
              </a:spcAft>
              <a:buNone/>
            </a:pPr>
            <a:r>
              <a:rPr lang="en"/>
              <a:t>a</a:t>
            </a:r>
            <a:r>
              <a:rPr lang="en"/>
              <a:t>scent /Descent doesn’t use too much charge since they aren’t on for too long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5" name="Shape 915"/>
        <p:cNvGrpSpPr/>
        <p:nvPr/>
      </p:nvGrpSpPr>
      <p:grpSpPr>
        <a:xfrm>
          <a:off x="0" y="0"/>
          <a:ext cx="0" cy="0"/>
          <a:chOff x="0" y="0"/>
          <a:chExt cx="0" cy="0"/>
        </a:xfrm>
      </p:grpSpPr>
      <p:sp>
        <p:nvSpPr>
          <p:cNvPr id="916" name="Google Shape;916;gf6e890abd7_1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7" name="Google Shape;917;gf6e890abd7_1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7" name="Shape 937"/>
        <p:cNvGrpSpPr/>
        <p:nvPr/>
      </p:nvGrpSpPr>
      <p:grpSpPr>
        <a:xfrm>
          <a:off x="0" y="0"/>
          <a:ext cx="0" cy="0"/>
          <a:chOff x="0" y="0"/>
          <a:chExt cx="0" cy="0"/>
        </a:xfrm>
      </p:grpSpPr>
      <p:sp>
        <p:nvSpPr>
          <p:cNvPr id="938" name="Google Shape;938;gf718e38ab4_2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9" name="Google Shape;939;gf718e38ab4_2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7" name="Shape 957"/>
        <p:cNvGrpSpPr/>
        <p:nvPr/>
      </p:nvGrpSpPr>
      <p:grpSpPr>
        <a:xfrm>
          <a:off x="0" y="0"/>
          <a:ext cx="0" cy="0"/>
          <a:chOff x="0" y="0"/>
          <a:chExt cx="0" cy="0"/>
        </a:xfrm>
      </p:grpSpPr>
      <p:sp>
        <p:nvSpPr>
          <p:cNvPr id="958" name="Google Shape;958;gf7aa0044db_4_2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9" name="Google Shape;959;gf7aa0044db_4_2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2" name="Shape 972"/>
        <p:cNvGrpSpPr/>
        <p:nvPr/>
      </p:nvGrpSpPr>
      <p:grpSpPr>
        <a:xfrm>
          <a:off x="0" y="0"/>
          <a:ext cx="0" cy="0"/>
          <a:chOff x="0" y="0"/>
          <a:chExt cx="0" cy="0"/>
        </a:xfrm>
      </p:grpSpPr>
      <p:sp>
        <p:nvSpPr>
          <p:cNvPr id="973" name="Google Shape;973;gf7aa228753_11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4" name="Google Shape;974;gf7aa228753_11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8" name="Shape 978"/>
        <p:cNvGrpSpPr/>
        <p:nvPr/>
      </p:nvGrpSpPr>
      <p:grpSpPr>
        <a:xfrm>
          <a:off x="0" y="0"/>
          <a:ext cx="0" cy="0"/>
          <a:chOff x="0" y="0"/>
          <a:chExt cx="0" cy="0"/>
        </a:xfrm>
      </p:grpSpPr>
      <p:sp>
        <p:nvSpPr>
          <p:cNvPr id="979" name="Google Shape;979;gf6cf98f5a0_5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0" name="Google Shape;980;gf6cf98f5a0_5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4" name="Shape 994"/>
        <p:cNvGrpSpPr/>
        <p:nvPr/>
      </p:nvGrpSpPr>
      <p:grpSpPr>
        <a:xfrm>
          <a:off x="0" y="0"/>
          <a:ext cx="0" cy="0"/>
          <a:chOff x="0" y="0"/>
          <a:chExt cx="0" cy="0"/>
        </a:xfrm>
      </p:grpSpPr>
      <p:sp>
        <p:nvSpPr>
          <p:cNvPr id="995" name="Google Shape;995;gf166d1e3f8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6" name="Google Shape;996;gf166d1e3f8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Cold testing of fan, minimum change in altitude for vent/dropper</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6" name="Shape 1016"/>
        <p:cNvGrpSpPr/>
        <p:nvPr/>
      </p:nvGrpSpPr>
      <p:grpSpPr>
        <a:xfrm>
          <a:off x="0" y="0"/>
          <a:ext cx="0" cy="0"/>
          <a:chOff x="0" y="0"/>
          <a:chExt cx="0" cy="0"/>
        </a:xfrm>
      </p:grpSpPr>
      <p:sp>
        <p:nvSpPr>
          <p:cNvPr id="1017" name="Google Shape;1017;gf166d1e3f8_0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8" name="Google Shape;1018;gf166d1e3f8_0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3" name="Shape 1023"/>
        <p:cNvGrpSpPr/>
        <p:nvPr/>
      </p:nvGrpSpPr>
      <p:grpSpPr>
        <a:xfrm>
          <a:off x="0" y="0"/>
          <a:ext cx="0" cy="0"/>
          <a:chOff x="0" y="0"/>
          <a:chExt cx="0" cy="0"/>
        </a:xfrm>
      </p:grpSpPr>
      <p:sp>
        <p:nvSpPr>
          <p:cNvPr id="1024" name="Google Shape;1024;gf166d1e3f8_0_1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5" name="Google Shape;1025;gf166d1e3f8_0_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0" name="Shape 1030"/>
        <p:cNvGrpSpPr/>
        <p:nvPr/>
      </p:nvGrpSpPr>
      <p:grpSpPr>
        <a:xfrm>
          <a:off x="0" y="0"/>
          <a:ext cx="0" cy="0"/>
          <a:chOff x="0" y="0"/>
          <a:chExt cx="0" cy="0"/>
        </a:xfrm>
      </p:grpSpPr>
      <p:sp>
        <p:nvSpPr>
          <p:cNvPr id="1031" name="Google Shape;1031;gf6f24d69fc_4_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2" name="Google Shape;1032;gf6f24d69fc_4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f6bbcf0700_6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f6bbcf0700_6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6" name="Shape 1036"/>
        <p:cNvGrpSpPr/>
        <p:nvPr/>
      </p:nvGrpSpPr>
      <p:grpSpPr>
        <a:xfrm>
          <a:off x="0" y="0"/>
          <a:ext cx="0" cy="0"/>
          <a:chOff x="0" y="0"/>
          <a:chExt cx="0" cy="0"/>
        </a:xfrm>
      </p:grpSpPr>
      <p:sp>
        <p:nvSpPr>
          <p:cNvPr id="1037" name="Google Shape;1037;gf6f24d69fc_4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8" name="Google Shape;1038;gf6f24d69fc_4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2" name="Shape 1042"/>
        <p:cNvGrpSpPr/>
        <p:nvPr/>
      </p:nvGrpSpPr>
      <p:grpSpPr>
        <a:xfrm>
          <a:off x="0" y="0"/>
          <a:ext cx="0" cy="0"/>
          <a:chOff x="0" y="0"/>
          <a:chExt cx="0" cy="0"/>
        </a:xfrm>
      </p:grpSpPr>
      <p:sp>
        <p:nvSpPr>
          <p:cNvPr id="1043" name="Google Shape;1043;gf166d1e3f8_0_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4" name="Google Shape;1044;gf166d1e3f8_0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0" name="Shape 1050"/>
        <p:cNvGrpSpPr/>
        <p:nvPr/>
      </p:nvGrpSpPr>
      <p:grpSpPr>
        <a:xfrm>
          <a:off x="0" y="0"/>
          <a:ext cx="0" cy="0"/>
          <a:chOff x="0" y="0"/>
          <a:chExt cx="0" cy="0"/>
        </a:xfrm>
      </p:grpSpPr>
      <p:sp>
        <p:nvSpPr>
          <p:cNvPr id="1051" name="Google Shape;1051;gf6f24d69fc_4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2" name="Google Shape;1052;gf6f24d69fc_4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7" name="Shape 1057"/>
        <p:cNvGrpSpPr/>
        <p:nvPr/>
      </p:nvGrpSpPr>
      <p:grpSpPr>
        <a:xfrm>
          <a:off x="0" y="0"/>
          <a:ext cx="0" cy="0"/>
          <a:chOff x="0" y="0"/>
          <a:chExt cx="0" cy="0"/>
        </a:xfrm>
      </p:grpSpPr>
      <p:sp>
        <p:nvSpPr>
          <p:cNvPr id="1058" name="Google Shape;1058;gf166d1e3f8_0_1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9" name="Google Shape;1059;gf166d1e3f8_0_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4" name="Shape 1064"/>
        <p:cNvGrpSpPr/>
        <p:nvPr/>
      </p:nvGrpSpPr>
      <p:grpSpPr>
        <a:xfrm>
          <a:off x="0" y="0"/>
          <a:ext cx="0" cy="0"/>
          <a:chOff x="0" y="0"/>
          <a:chExt cx="0" cy="0"/>
        </a:xfrm>
      </p:grpSpPr>
      <p:sp>
        <p:nvSpPr>
          <p:cNvPr id="1065" name="Google Shape;1065;gf1f24b7293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6" name="Google Shape;1066;gf1f24b7293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0" name="Shape 1070"/>
        <p:cNvGrpSpPr/>
        <p:nvPr/>
      </p:nvGrpSpPr>
      <p:grpSpPr>
        <a:xfrm>
          <a:off x="0" y="0"/>
          <a:ext cx="0" cy="0"/>
          <a:chOff x="0" y="0"/>
          <a:chExt cx="0" cy="0"/>
        </a:xfrm>
      </p:grpSpPr>
      <p:sp>
        <p:nvSpPr>
          <p:cNvPr id="1071" name="Google Shape;1071;gf7aa228753_11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2" name="Google Shape;1072;gf7aa228753_11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7" name="Shape 1077"/>
        <p:cNvGrpSpPr/>
        <p:nvPr/>
      </p:nvGrpSpPr>
      <p:grpSpPr>
        <a:xfrm>
          <a:off x="0" y="0"/>
          <a:ext cx="0" cy="0"/>
          <a:chOff x="0" y="0"/>
          <a:chExt cx="0" cy="0"/>
        </a:xfrm>
      </p:grpSpPr>
      <p:sp>
        <p:nvSpPr>
          <p:cNvPr id="1078" name="Google Shape;1078;gf7aa228753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9" name="Google Shape;1079;gf7aa228753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3" name="Shape 1083"/>
        <p:cNvGrpSpPr/>
        <p:nvPr/>
      </p:nvGrpSpPr>
      <p:grpSpPr>
        <a:xfrm>
          <a:off x="0" y="0"/>
          <a:ext cx="0" cy="0"/>
          <a:chOff x="0" y="0"/>
          <a:chExt cx="0" cy="0"/>
        </a:xfrm>
      </p:grpSpPr>
      <p:sp>
        <p:nvSpPr>
          <p:cNvPr id="1084" name="Google Shape;1084;gf7aa228753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5" name="Google Shape;1085;gf7aa228753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9" name="Shape 1089"/>
        <p:cNvGrpSpPr/>
        <p:nvPr/>
      </p:nvGrpSpPr>
      <p:grpSpPr>
        <a:xfrm>
          <a:off x="0" y="0"/>
          <a:ext cx="0" cy="0"/>
          <a:chOff x="0" y="0"/>
          <a:chExt cx="0" cy="0"/>
        </a:xfrm>
      </p:grpSpPr>
      <p:sp>
        <p:nvSpPr>
          <p:cNvPr id="1090" name="Google Shape;1090;gf7aa228753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1" name="Google Shape;1091;gf7aa228753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5" name="Shape 1095"/>
        <p:cNvGrpSpPr/>
        <p:nvPr/>
      </p:nvGrpSpPr>
      <p:grpSpPr>
        <a:xfrm>
          <a:off x="0" y="0"/>
          <a:ext cx="0" cy="0"/>
          <a:chOff x="0" y="0"/>
          <a:chExt cx="0" cy="0"/>
        </a:xfrm>
      </p:grpSpPr>
      <p:sp>
        <p:nvSpPr>
          <p:cNvPr id="1096" name="Google Shape;1096;gf7aa228753_11_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7" name="Google Shape;1097;gf7aa228753_11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f6bbcf0700_6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f6bbcf0700_6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1" name="Shape 1101"/>
        <p:cNvGrpSpPr/>
        <p:nvPr/>
      </p:nvGrpSpPr>
      <p:grpSpPr>
        <a:xfrm>
          <a:off x="0" y="0"/>
          <a:ext cx="0" cy="0"/>
          <a:chOff x="0" y="0"/>
          <a:chExt cx="0" cy="0"/>
        </a:xfrm>
      </p:grpSpPr>
      <p:sp>
        <p:nvSpPr>
          <p:cNvPr id="1102" name="Google Shape;1102;gf7aa228753_11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3" name="Google Shape;1103;gf7aa228753_11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7" name="Shape 1107"/>
        <p:cNvGrpSpPr/>
        <p:nvPr/>
      </p:nvGrpSpPr>
      <p:grpSpPr>
        <a:xfrm>
          <a:off x="0" y="0"/>
          <a:ext cx="0" cy="0"/>
          <a:chOff x="0" y="0"/>
          <a:chExt cx="0" cy="0"/>
        </a:xfrm>
      </p:grpSpPr>
      <p:sp>
        <p:nvSpPr>
          <p:cNvPr id="1108" name="Google Shape;1108;gf7aa228753_11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9" name="Google Shape;1109;gf7aa228753_11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3" name="Shape 1113"/>
        <p:cNvGrpSpPr/>
        <p:nvPr/>
      </p:nvGrpSpPr>
      <p:grpSpPr>
        <a:xfrm>
          <a:off x="0" y="0"/>
          <a:ext cx="0" cy="0"/>
          <a:chOff x="0" y="0"/>
          <a:chExt cx="0" cy="0"/>
        </a:xfrm>
      </p:grpSpPr>
      <p:sp>
        <p:nvSpPr>
          <p:cNvPr id="1114" name="Google Shape;1114;gf7aa228753_11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5" name="Google Shape;1115;gf7aa228753_11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9" name="Shape 1119"/>
        <p:cNvGrpSpPr/>
        <p:nvPr/>
      </p:nvGrpSpPr>
      <p:grpSpPr>
        <a:xfrm>
          <a:off x="0" y="0"/>
          <a:ext cx="0" cy="0"/>
          <a:chOff x="0" y="0"/>
          <a:chExt cx="0" cy="0"/>
        </a:xfrm>
      </p:grpSpPr>
      <p:sp>
        <p:nvSpPr>
          <p:cNvPr id="1120" name="Google Shape;1120;gf7aa228753_11_1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1" name="Google Shape;1121;gf7aa228753_11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5" name="Shape 1125"/>
        <p:cNvGrpSpPr/>
        <p:nvPr/>
      </p:nvGrpSpPr>
      <p:grpSpPr>
        <a:xfrm>
          <a:off x="0" y="0"/>
          <a:ext cx="0" cy="0"/>
          <a:chOff x="0" y="0"/>
          <a:chExt cx="0" cy="0"/>
        </a:xfrm>
      </p:grpSpPr>
      <p:sp>
        <p:nvSpPr>
          <p:cNvPr id="1126" name="Google Shape;1126;gf7aa228753_11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7" name="Google Shape;1127;gf7aa228753_11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2" name="Shape 1132"/>
        <p:cNvGrpSpPr/>
        <p:nvPr/>
      </p:nvGrpSpPr>
      <p:grpSpPr>
        <a:xfrm>
          <a:off x="0" y="0"/>
          <a:ext cx="0" cy="0"/>
          <a:chOff x="0" y="0"/>
          <a:chExt cx="0" cy="0"/>
        </a:xfrm>
      </p:grpSpPr>
      <p:sp>
        <p:nvSpPr>
          <p:cNvPr id="1133" name="Google Shape;1133;gf7aa0044db_8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4" name="Google Shape;1134;gf7aa0044db_8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9" name="Shape 1139"/>
        <p:cNvGrpSpPr/>
        <p:nvPr/>
      </p:nvGrpSpPr>
      <p:grpSpPr>
        <a:xfrm>
          <a:off x="0" y="0"/>
          <a:ext cx="0" cy="0"/>
          <a:chOff x="0" y="0"/>
          <a:chExt cx="0" cy="0"/>
        </a:xfrm>
      </p:grpSpPr>
      <p:sp>
        <p:nvSpPr>
          <p:cNvPr id="1140" name="Google Shape;1140;gf6e0a063a8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1" name="Google Shape;1141;gf6e0a063a8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2" name="Shape 1152"/>
        <p:cNvGrpSpPr/>
        <p:nvPr/>
      </p:nvGrpSpPr>
      <p:grpSpPr>
        <a:xfrm>
          <a:off x="0" y="0"/>
          <a:ext cx="0" cy="0"/>
          <a:chOff x="0" y="0"/>
          <a:chExt cx="0" cy="0"/>
        </a:xfrm>
      </p:grpSpPr>
      <p:sp>
        <p:nvSpPr>
          <p:cNvPr id="1153" name="Google Shape;1153;gf6e0a063a8_2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4" name="Google Shape;1154;gf6e0a063a8_2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1" name="Shape 1161"/>
        <p:cNvGrpSpPr/>
        <p:nvPr/>
      </p:nvGrpSpPr>
      <p:grpSpPr>
        <a:xfrm>
          <a:off x="0" y="0"/>
          <a:ext cx="0" cy="0"/>
          <a:chOff x="0" y="0"/>
          <a:chExt cx="0" cy="0"/>
        </a:xfrm>
      </p:grpSpPr>
      <p:sp>
        <p:nvSpPr>
          <p:cNvPr id="1162" name="Google Shape;1162;gf6e0a063a8_2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3" name="Google Shape;1163;gf6e0a063a8_2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9" name="Shape 1169"/>
        <p:cNvGrpSpPr/>
        <p:nvPr/>
      </p:nvGrpSpPr>
      <p:grpSpPr>
        <a:xfrm>
          <a:off x="0" y="0"/>
          <a:ext cx="0" cy="0"/>
          <a:chOff x="0" y="0"/>
          <a:chExt cx="0" cy="0"/>
        </a:xfrm>
      </p:grpSpPr>
      <p:sp>
        <p:nvSpPr>
          <p:cNvPr id="1170" name="Google Shape;1170;gf6bbcf0700_5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1" name="Google Shape;1171;gf6bbcf0700_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f1b6148bd4_6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f1b6148bd4_6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0" name="Shape 1180"/>
        <p:cNvGrpSpPr/>
        <p:nvPr/>
      </p:nvGrpSpPr>
      <p:grpSpPr>
        <a:xfrm>
          <a:off x="0" y="0"/>
          <a:ext cx="0" cy="0"/>
          <a:chOff x="0" y="0"/>
          <a:chExt cx="0" cy="0"/>
        </a:xfrm>
      </p:grpSpPr>
      <p:sp>
        <p:nvSpPr>
          <p:cNvPr id="1181" name="Google Shape;1181;gf6b4ad1048_6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2" name="Google Shape;1182;gf6b4ad1048_6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9" name="Shape 1189"/>
        <p:cNvGrpSpPr/>
        <p:nvPr/>
      </p:nvGrpSpPr>
      <p:grpSpPr>
        <a:xfrm>
          <a:off x="0" y="0"/>
          <a:ext cx="0" cy="0"/>
          <a:chOff x="0" y="0"/>
          <a:chExt cx="0" cy="0"/>
        </a:xfrm>
      </p:grpSpPr>
      <p:sp>
        <p:nvSpPr>
          <p:cNvPr id="1190" name="Google Shape;1190;gf6f24d69fc_4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1" name="Google Shape;1191;gf6f24d69fc_4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6" name="Shape 1196"/>
        <p:cNvGrpSpPr/>
        <p:nvPr/>
      </p:nvGrpSpPr>
      <p:grpSpPr>
        <a:xfrm>
          <a:off x="0" y="0"/>
          <a:ext cx="0" cy="0"/>
          <a:chOff x="0" y="0"/>
          <a:chExt cx="0" cy="0"/>
        </a:xfrm>
      </p:grpSpPr>
      <p:sp>
        <p:nvSpPr>
          <p:cNvPr id="1197" name="Google Shape;1197;gf5fc7789e1_9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8" name="Google Shape;1198;gf5fc7789e1_9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1"/>
                </a:solidFill>
              </a:rPr>
              <a:t>Polycarbonate will be the main component of the housing, as it is very lightweight and generally easy to work with. Pieces will be held together with bolts for easy disassembly.</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Carbon fiber or aluminum tubes will be incorporated into the four sides of the housing in order to securely hold the lower dispersal pyramid in place and provide further structural support</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These tubes will likely act as a frame for the insulated portion, where foam will be the main wall material</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Questions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What is the needed thickness of the polycarbonate/acrylic?</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What is the needed diameter of the tubing?</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7" name="Shape 1217"/>
        <p:cNvGrpSpPr/>
        <p:nvPr/>
      </p:nvGrpSpPr>
      <p:grpSpPr>
        <a:xfrm>
          <a:off x="0" y="0"/>
          <a:ext cx="0" cy="0"/>
          <a:chOff x="0" y="0"/>
          <a:chExt cx="0" cy="0"/>
        </a:xfrm>
      </p:grpSpPr>
      <p:sp>
        <p:nvSpPr>
          <p:cNvPr id="1218" name="Google Shape;1218;gf6a1f16df6_7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9" name="Google Shape;1219;gf6a1f16df6_7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8" name="Shape 1228"/>
        <p:cNvGrpSpPr/>
        <p:nvPr/>
      </p:nvGrpSpPr>
      <p:grpSpPr>
        <a:xfrm>
          <a:off x="0" y="0"/>
          <a:ext cx="0" cy="0"/>
          <a:chOff x="0" y="0"/>
          <a:chExt cx="0" cy="0"/>
        </a:xfrm>
      </p:grpSpPr>
      <p:sp>
        <p:nvSpPr>
          <p:cNvPr id="1229" name="Google Shape;1229;gf79b80f258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0" name="Google Shape;1230;gf79b80f258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6" name="Shape 1236"/>
        <p:cNvGrpSpPr/>
        <p:nvPr/>
      </p:nvGrpSpPr>
      <p:grpSpPr>
        <a:xfrm>
          <a:off x="0" y="0"/>
          <a:ext cx="0" cy="0"/>
          <a:chOff x="0" y="0"/>
          <a:chExt cx="0" cy="0"/>
        </a:xfrm>
      </p:grpSpPr>
      <p:sp>
        <p:nvSpPr>
          <p:cNvPr id="1237" name="Google Shape;1237;gf6f24d69fc_4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8" name="Google Shape;1238;gf6f24d69fc_4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3" name="Shape 1243"/>
        <p:cNvGrpSpPr/>
        <p:nvPr/>
      </p:nvGrpSpPr>
      <p:grpSpPr>
        <a:xfrm>
          <a:off x="0" y="0"/>
          <a:ext cx="0" cy="0"/>
          <a:chOff x="0" y="0"/>
          <a:chExt cx="0" cy="0"/>
        </a:xfrm>
      </p:grpSpPr>
      <p:sp>
        <p:nvSpPr>
          <p:cNvPr id="1244" name="Google Shape;1244;gf7aa0044db_8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5" name="Google Shape;1245;gf7aa0044db_8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0" name="Shape 1250"/>
        <p:cNvGrpSpPr/>
        <p:nvPr/>
      </p:nvGrpSpPr>
      <p:grpSpPr>
        <a:xfrm>
          <a:off x="0" y="0"/>
          <a:ext cx="0" cy="0"/>
          <a:chOff x="0" y="0"/>
          <a:chExt cx="0" cy="0"/>
        </a:xfrm>
      </p:grpSpPr>
      <p:sp>
        <p:nvSpPr>
          <p:cNvPr id="1251" name="Google Shape;1251;gf7aa228753_4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2" name="Google Shape;1252;gf7aa228753_4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7" name="Shape 1257"/>
        <p:cNvGrpSpPr/>
        <p:nvPr/>
      </p:nvGrpSpPr>
      <p:grpSpPr>
        <a:xfrm>
          <a:off x="0" y="0"/>
          <a:ext cx="0" cy="0"/>
          <a:chOff x="0" y="0"/>
          <a:chExt cx="0" cy="0"/>
        </a:xfrm>
      </p:grpSpPr>
      <p:sp>
        <p:nvSpPr>
          <p:cNvPr id="1258" name="Google Shape;1258;gf79b80f258_1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9" name="Google Shape;1259;gf79b80f258_1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8" name="Shape 1268"/>
        <p:cNvGrpSpPr/>
        <p:nvPr/>
      </p:nvGrpSpPr>
      <p:grpSpPr>
        <a:xfrm>
          <a:off x="0" y="0"/>
          <a:ext cx="0" cy="0"/>
          <a:chOff x="0" y="0"/>
          <a:chExt cx="0" cy="0"/>
        </a:xfrm>
      </p:grpSpPr>
      <p:sp>
        <p:nvSpPr>
          <p:cNvPr id="1269" name="Google Shape;1269;gf5e13b89d3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0" name="Google Shape;1270;gf5e13b89d3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f1b6148bd4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f1b6148bd4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6" name="Shape 1276"/>
        <p:cNvGrpSpPr/>
        <p:nvPr/>
      </p:nvGrpSpPr>
      <p:grpSpPr>
        <a:xfrm>
          <a:off x="0" y="0"/>
          <a:ext cx="0" cy="0"/>
          <a:chOff x="0" y="0"/>
          <a:chExt cx="0" cy="0"/>
        </a:xfrm>
      </p:grpSpPr>
      <p:sp>
        <p:nvSpPr>
          <p:cNvPr id="1277" name="Google Shape;1277;gf7aa228753_4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8" name="Google Shape;1278;gf7aa228753_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At 60,000 feet (~18 km), in order to get from 0 to 2.5 m/s, 138 g of ballast will need to be released. This will take just over one minute to occur. </a:t>
            </a:r>
            <a:r>
              <a:rPr lang="en">
                <a:solidFill>
                  <a:schemeClr val="dk1"/>
                </a:solidFill>
              </a:rPr>
              <a:t>These are more realistic conditions for this project.</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7" name="Shape 1287"/>
        <p:cNvGrpSpPr/>
        <p:nvPr/>
      </p:nvGrpSpPr>
      <p:grpSpPr>
        <a:xfrm>
          <a:off x="0" y="0"/>
          <a:ext cx="0" cy="0"/>
          <a:chOff x="0" y="0"/>
          <a:chExt cx="0" cy="0"/>
        </a:xfrm>
      </p:grpSpPr>
      <p:sp>
        <p:nvSpPr>
          <p:cNvPr id="1288" name="Google Shape;1288;gf79b80f258_1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9" name="Google Shape;1289;gf79b80f258_1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8" name="Shape 1298"/>
        <p:cNvGrpSpPr/>
        <p:nvPr/>
      </p:nvGrpSpPr>
      <p:grpSpPr>
        <a:xfrm>
          <a:off x="0" y="0"/>
          <a:ext cx="0" cy="0"/>
          <a:chOff x="0" y="0"/>
          <a:chExt cx="0" cy="0"/>
        </a:xfrm>
      </p:grpSpPr>
      <p:sp>
        <p:nvSpPr>
          <p:cNvPr id="1299" name="Google Shape;1299;gf5fc7524c2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0" name="Google Shape;1300;gf5fc7524c2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5" name="Shape 1305"/>
        <p:cNvGrpSpPr/>
        <p:nvPr/>
      </p:nvGrpSpPr>
      <p:grpSpPr>
        <a:xfrm>
          <a:off x="0" y="0"/>
          <a:ext cx="0" cy="0"/>
          <a:chOff x="0" y="0"/>
          <a:chExt cx="0" cy="0"/>
        </a:xfrm>
      </p:grpSpPr>
      <p:sp>
        <p:nvSpPr>
          <p:cNvPr id="1306" name="Google Shape;1306;gf7aa0044db_4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7" name="Google Shape;1307;gf7aa0044db_4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rgbClr val="31394D"/>
                </a:solidFill>
              </a:rPr>
              <a:t>Simple operation: apply voltage to begin driving the motor and slow down the motor by lowering the voltage (this can be easily controlled). </a:t>
            </a:r>
            <a:endParaRPr>
              <a:solidFill>
                <a:srgbClr val="31394D"/>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3" name="Shape 1313"/>
        <p:cNvGrpSpPr/>
        <p:nvPr/>
      </p:nvGrpSpPr>
      <p:grpSpPr>
        <a:xfrm>
          <a:off x="0" y="0"/>
          <a:ext cx="0" cy="0"/>
          <a:chOff x="0" y="0"/>
          <a:chExt cx="0" cy="0"/>
        </a:xfrm>
      </p:grpSpPr>
      <p:sp>
        <p:nvSpPr>
          <p:cNvPr id="1314" name="Google Shape;1314;gf6e0a063a8_5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5" name="Google Shape;1315;gf6e0a063a8_5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2" name="Shape 1322"/>
        <p:cNvGrpSpPr/>
        <p:nvPr/>
      </p:nvGrpSpPr>
      <p:grpSpPr>
        <a:xfrm>
          <a:off x="0" y="0"/>
          <a:ext cx="0" cy="0"/>
          <a:chOff x="0" y="0"/>
          <a:chExt cx="0" cy="0"/>
        </a:xfrm>
      </p:grpSpPr>
      <p:sp>
        <p:nvSpPr>
          <p:cNvPr id="1323" name="Google Shape;1323;gf5fc7524c2_2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4" name="Google Shape;1324;gf5fc7524c2_2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33300"/>
              </a:lnSpc>
              <a:spcBef>
                <a:spcPts val="0"/>
              </a:spcBef>
              <a:spcAft>
                <a:spcPts val="0"/>
              </a:spcAft>
              <a:buClr>
                <a:schemeClr val="dk1"/>
              </a:buClr>
              <a:buSzPts val="1100"/>
              <a:buFont typeface="Arial"/>
              <a:buNone/>
            </a:pPr>
            <a:r>
              <a:rPr lang="en" sz="1300">
                <a:solidFill>
                  <a:srgbClr val="2E2E2E"/>
                </a:solidFill>
              </a:rPr>
              <a:t>POLYOXYMETHYLENE (POM)</a:t>
            </a:r>
            <a:endParaRPr sz="1300">
              <a:solidFill>
                <a:srgbClr val="2E2E2E"/>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
              <a:t>Thermal concerns </a:t>
            </a: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0" name="Shape 1330"/>
        <p:cNvGrpSpPr/>
        <p:nvPr/>
      </p:nvGrpSpPr>
      <p:grpSpPr>
        <a:xfrm>
          <a:off x="0" y="0"/>
          <a:ext cx="0" cy="0"/>
          <a:chOff x="0" y="0"/>
          <a:chExt cx="0" cy="0"/>
        </a:xfrm>
      </p:grpSpPr>
      <p:sp>
        <p:nvSpPr>
          <p:cNvPr id="1331" name="Google Shape;1331;gf79b80f258_1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2" name="Google Shape;1332;gf79b80f258_1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7" name="Shape 1337"/>
        <p:cNvGrpSpPr/>
        <p:nvPr/>
      </p:nvGrpSpPr>
      <p:grpSpPr>
        <a:xfrm>
          <a:off x="0" y="0"/>
          <a:ext cx="0" cy="0"/>
          <a:chOff x="0" y="0"/>
          <a:chExt cx="0" cy="0"/>
        </a:xfrm>
      </p:grpSpPr>
      <p:sp>
        <p:nvSpPr>
          <p:cNvPr id="1338" name="Google Shape;1338;gf5fc75231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9" name="Google Shape;1339;gf5fc75231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4" name="Shape 1344"/>
        <p:cNvGrpSpPr/>
        <p:nvPr/>
      </p:nvGrpSpPr>
      <p:grpSpPr>
        <a:xfrm>
          <a:off x="0" y="0"/>
          <a:ext cx="0" cy="0"/>
          <a:chOff x="0" y="0"/>
          <a:chExt cx="0" cy="0"/>
        </a:xfrm>
      </p:grpSpPr>
      <p:sp>
        <p:nvSpPr>
          <p:cNvPr id="1345" name="Google Shape;1345;gf6f24d69fc_4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6" name="Google Shape;1346;gf6f24d69fc_4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1" name="Shape 1351"/>
        <p:cNvGrpSpPr/>
        <p:nvPr/>
      </p:nvGrpSpPr>
      <p:grpSpPr>
        <a:xfrm>
          <a:off x="0" y="0"/>
          <a:ext cx="0" cy="0"/>
          <a:chOff x="0" y="0"/>
          <a:chExt cx="0" cy="0"/>
        </a:xfrm>
      </p:grpSpPr>
      <p:sp>
        <p:nvSpPr>
          <p:cNvPr id="1352" name="Google Shape;1352;gf7aa0044db_8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3" name="Google Shape;1353;gf7aa0044db_8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ppt/slides/slide61.xml"/><Relationship Id="rId3"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ppt/slides/slide61.xml"/><Relationship Id="rId3"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9" name="Shape 9"/>
        <p:cNvGrpSpPr/>
        <p:nvPr/>
      </p:nvGrpSpPr>
      <p:grpSpPr>
        <a:xfrm>
          <a:off x="0" y="0"/>
          <a:ext cx="0" cy="0"/>
          <a:chOff x="0" y="0"/>
          <a:chExt cx="0" cy="0"/>
        </a:xfrm>
      </p:grpSpPr>
      <p:sp>
        <p:nvSpPr>
          <p:cNvPr id="10" name="Google Shape;10;p2"/>
          <p:cNvSpPr/>
          <p:nvPr/>
        </p:nvSpPr>
        <p:spPr>
          <a:xfrm>
            <a:off x="-125" y="0"/>
            <a:ext cx="9144250" cy="4398100"/>
          </a:xfrm>
          <a:custGeom>
            <a:rect b="b" l="l" r="r" t="t"/>
            <a:pathLst>
              <a:path extrusionOk="0" h="175924" w="365770">
                <a:moveTo>
                  <a:pt x="0" y="0"/>
                </a:moveTo>
                <a:lnTo>
                  <a:pt x="365770" y="0"/>
                </a:lnTo>
                <a:lnTo>
                  <a:pt x="365760" y="70914"/>
                </a:lnTo>
                <a:lnTo>
                  <a:pt x="0" y="175924"/>
                </a:lnTo>
                <a:close/>
              </a:path>
            </a:pathLst>
          </a:custGeom>
          <a:solidFill>
            <a:schemeClr val="lt1"/>
          </a:solidFill>
          <a:ln>
            <a:noFill/>
          </a:ln>
        </p:spPr>
      </p:sp>
      <p:sp>
        <p:nvSpPr>
          <p:cNvPr id="11" name="Google Shape;11;p2"/>
          <p:cNvSpPr txBox="1"/>
          <p:nvPr>
            <p:ph type="ctrTitle"/>
          </p:nvPr>
        </p:nvSpPr>
        <p:spPr>
          <a:xfrm>
            <a:off x="311700" y="539725"/>
            <a:ext cx="8520600" cy="1282500"/>
          </a:xfrm>
          <a:prstGeom prst="rect">
            <a:avLst/>
          </a:prstGeom>
        </p:spPr>
        <p:txBody>
          <a:bodyPr anchorCtr="0" anchor="t" bIns="91425" lIns="91425" spcFirstLastPara="1" rIns="91425" wrap="square" tIns="91425">
            <a:norm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p:txBody>
      </p:sp>
      <p:sp>
        <p:nvSpPr>
          <p:cNvPr id="12" name="Google Shape;12;p2"/>
          <p:cNvSpPr txBox="1"/>
          <p:nvPr>
            <p:ph idx="1" type="subTitle"/>
          </p:nvPr>
        </p:nvSpPr>
        <p:spPr>
          <a:xfrm>
            <a:off x="311700" y="1878560"/>
            <a:ext cx="4242600" cy="7383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lt2"/>
              </a:buClr>
              <a:buSzPts val="1600"/>
              <a:buNone/>
              <a:defRPr sz="1600">
                <a:solidFill>
                  <a:schemeClr val="lt2"/>
                </a:solidFill>
              </a:defRPr>
            </a:lvl1pPr>
            <a:lvl2pPr lvl="1" rtl="0">
              <a:lnSpc>
                <a:spcPct val="100000"/>
              </a:lnSpc>
              <a:spcBef>
                <a:spcPts val="0"/>
              </a:spcBef>
              <a:spcAft>
                <a:spcPts val="0"/>
              </a:spcAft>
              <a:buClr>
                <a:schemeClr val="lt2"/>
              </a:buClr>
              <a:buSzPts val="1600"/>
              <a:buNone/>
              <a:defRPr sz="1600">
                <a:solidFill>
                  <a:schemeClr val="lt2"/>
                </a:solidFill>
              </a:defRPr>
            </a:lvl2pPr>
            <a:lvl3pPr lvl="2" rtl="0">
              <a:lnSpc>
                <a:spcPct val="100000"/>
              </a:lnSpc>
              <a:spcBef>
                <a:spcPts val="0"/>
              </a:spcBef>
              <a:spcAft>
                <a:spcPts val="0"/>
              </a:spcAft>
              <a:buClr>
                <a:schemeClr val="lt2"/>
              </a:buClr>
              <a:buSzPts val="1600"/>
              <a:buNone/>
              <a:defRPr sz="1600">
                <a:solidFill>
                  <a:schemeClr val="lt2"/>
                </a:solidFill>
              </a:defRPr>
            </a:lvl3pPr>
            <a:lvl4pPr lvl="3" rtl="0">
              <a:lnSpc>
                <a:spcPct val="100000"/>
              </a:lnSpc>
              <a:spcBef>
                <a:spcPts val="0"/>
              </a:spcBef>
              <a:spcAft>
                <a:spcPts val="0"/>
              </a:spcAft>
              <a:buClr>
                <a:schemeClr val="lt2"/>
              </a:buClr>
              <a:buSzPts val="1600"/>
              <a:buNone/>
              <a:defRPr sz="1600">
                <a:solidFill>
                  <a:schemeClr val="lt2"/>
                </a:solidFill>
              </a:defRPr>
            </a:lvl4pPr>
            <a:lvl5pPr lvl="4" rtl="0">
              <a:lnSpc>
                <a:spcPct val="100000"/>
              </a:lnSpc>
              <a:spcBef>
                <a:spcPts val="0"/>
              </a:spcBef>
              <a:spcAft>
                <a:spcPts val="0"/>
              </a:spcAft>
              <a:buClr>
                <a:schemeClr val="lt2"/>
              </a:buClr>
              <a:buSzPts val="1600"/>
              <a:buNone/>
              <a:defRPr sz="1600">
                <a:solidFill>
                  <a:schemeClr val="lt2"/>
                </a:solidFill>
              </a:defRPr>
            </a:lvl5pPr>
            <a:lvl6pPr lvl="5" rtl="0">
              <a:lnSpc>
                <a:spcPct val="100000"/>
              </a:lnSpc>
              <a:spcBef>
                <a:spcPts val="0"/>
              </a:spcBef>
              <a:spcAft>
                <a:spcPts val="0"/>
              </a:spcAft>
              <a:buClr>
                <a:schemeClr val="lt2"/>
              </a:buClr>
              <a:buSzPts val="1600"/>
              <a:buNone/>
              <a:defRPr sz="1600">
                <a:solidFill>
                  <a:schemeClr val="lt2"/>
                </a:solidFill>
              </a:defRPr>
            </a:lvl6pPr>
            <a:lvl7pPr lvl="6" rtl="0">
              <a:lnSpc>
                <a:spcPct val="100000"/>
              </a:lnSpc>
              <a:spcBef>
                <a:spcPts val="0"/>
              </a:spcBef>
              <a:spcAft>
                <a:spcPts val="0"/>
              </a:spcAft>
              <a:buClr>
                <a:schemeClr val="lt2"/>
              </a:buClr>
              <a:buSzPts val="1600"/>
              <a:buNone/>
              <a:defRPr sz="1600">
                <a:solidFill>
                  <a:schemeClr val="lt2"/>
                </a:solidFill>
              </a:defRPr>
            </a:lvl7pPr>
            <a:lvl8pPr lvl="7" rtl="0">
              <a:lnSpc>
                <a:spcPct val="100000"/>
              </a:lnSpc>
              <a:spcBef>
                <a:spcPts val="0"/>
              </a:spcBef>
              <a:spcAft>
                <a:spcPts val="0"/>
              </a:spcAft>
              <a:buClr>
                <a:schemeClr val="lt2"/>
              </a:buClr>
              <a:buSzPts val="1600"/>
              <a:buNone/>
              <a:defRPr sz="1600">
                <a:solidFill>
                  <a:schemeClr val="lt2"/>
                </a:solidFill>
              </a:defRPr>
            </a:lvl8pPr>
            <a:lvl9pPr lvl="8" rtl="0">
              <a:lnSpc>
                <a:spcPct val="100000"/>
              </a:lnSpc>
              <a:spcBef>
                <a:spcPts val="0"/>
              </a:spcBef>
              <a:spcAft>
                <a:spcPts val="0"/>
              </a:spcAft>
              <a:buClr>
                <a:schemeClr val="lt2"/>
              </a:buClr>
              <a:buSzPts val="1600"/>
              <a:buNone/>
              <a:defRPr sz="1600">
                <a:solidFill>
                  <a:schemeClr val="lt2"/>
                </a:solidFill>
              </a:defRPr>
            </a:lvl9pPr>
          </a:lstStyle>
          <a:p/>
        </p:txBody>
      </p:sp>
      <p:sp>
        <p:nvSpPr>
          <p:cNvPr id="13" name="Google Shape;13;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57" name="Shape 57"/>
        <p:cNvGrpSpPr/>
        <p:nvPr/>
      </p:nvGrpSpPr>
      <p:grpSpPr>
        <a:xfrm>
          <a:off x="0" y="0"/>
          <a:ext cx="0" cy="0"/>
          <a:chOff x="0" y="0"/>
          <a:chExt cx="0" cy="0"/>
        </a:xfrm>
      </p:grpSpPr>
      <p:sp>
        <p:nvSpPr>
          <p:cNvPr id="58" name="Google Shape;58;p11"/>
          <p:cNvSpPr txBox="1"/>
          <p:nvPr>
            <p:ph hasCustomPrompt="1" type="title"/>
          </p:nvPr>
        </p:nvSpPr>
        <p:spPr>
          <a:xfrm>
            <a:off x="311750" y="831175"/>
            <a:ext cx="5334900" cy="1244700"/>
          </a:xfrm>
          <a:prstGeom prst="rect">
            <a:avLst/>
          </a:prstGeom>
        </p:spPr>
        <p:txBody>
          <a:bodyPr anchorCtr="0" anchor="b" bIns="91425" lIns="91425" spcFirstLastPara="1" rIns="91425" wrap="square" tIns="91425">
            <a:normAutofit/>
          </a:bodyPr>
          <a:lstStyle>
            <a:lvl1pPr lvl="0" rtl="0">
              <a:spcBef>
                <a:spcPts val="0"/>
              </a:spcBef>
              <a:spcAft>
                <a:spcPts val="0"/>
              </a:spcAft>
              <a:buClr>
                <a:schemeClr val="lt1"/>
              </a:buClr>
              <a:buSzPts val="10000"/>
              <a:buNone/>
              <a:defRPr sz="10000">
                <a:solidFill>
                  <a:schemeClr val="lt1"/>
                </a:solidFill>
              </a:defRPr>
            </a:lvl1pPr>
            <a:lvl2pPr lvl="1" rtl="0">
              <a:spcBef>
                <a:spcPts val="0"/>
              </a:spcBef>
              <a:spcAft>
                <a:spcPts val="0"/>
              </a:spcAft>
              <a:buClr>
                <a:schemeClr val="lt1"/>
              </a:buClr>
              <a:buSzPts val="10000"/>
              <a:buNone/>
              <a:defRPr sz="10000">
                <a:solidFill>
                  <a:schemeClr val="lt1"/>
                </a:solidFill>
              </a:defRPr>
            </a:lvl2pPr>
            <a:lvl3pPr lvl="2" rtl="0">
              <a:spcBef>
                <a:spcPts val="0"/>
              </a:spcBef>
              <a:spcAft>
                <a:spcPts val="0"/>
              </a:spcAft>
              <a:buClr>
                <a:schemeClr val="lt1"/>
              </a:buClr>
              <a:buSzPts val="10000"/>
              <a:buNone/>
              <a:defRPr sz="10000">
                <a:solidFill>
                  <a:schemeClr val="lt1"/>
                </a:solidFill>
              </a:defRPr>
            </a:lvl3pPr>
            <a:lvl4pPr lvl="3" rtl="0">
              <a:spcBef>
                <a:spcPts val="0"/>
              </a:spcBef>
              <a:spcAft>
                <a:spcPts val="0"/>
              </a:spcAft>
              <a:buClr>
                <a:schemeClr val="lt1"/>
              </a:buClr>
              <a:buSzPts val="10000"/>
              <a:buNone/>
              <a:defRPr sz="10000">
                <a:solidFill>
                  <a:schemeClr val="lt1"/>
                </a:solidFill>
              </a:defRPr>
            </a:lvl4pPr>
            <a:lvl5pPr lvl="4" rtl="0">
              <a:spcBef>
                <a:spcPts val="0"/>
              </a:spcBef>
              <a:spcAft>
                <a:spcPts val="0"/>
              </a:spcAft>
              <a:buClr>
                <a:schemeClr val="lt1"/>
              </a:buClr>
              <a:buSzPts val="10000"/>
              <a:buNone/>
              <a:defRPr sz="10000">
                <a:solidFill>
                  <a:schemeClr val="lt1"/>
                </a:solidFill>
              </a:defRPr>
            </a:lvl5pPr>
            <a:lvl6pPr lvl="5" rtl="0">
              <a:spcBef>
                <a:spcPts val="0"/>
              </a:spcBef>
              <a:spcAft>
                <a:spcPts val="0"/>
              </a:spcAft>
              <a:buClr>
                <a:schemeClr val="lt1"/>
              </a:buClr>
              <a:buSzPts val="10000"/>
              <a:buNone/>
              <a:defRPr sz="10000">
                <a:solidFill>
                  <a:schemeClr val="lt1"/>
                </a:solidFill>
              </a:defRPr>
            </a:lvl6pPr>
            <a:lvl7pPr lvl="6" rtl="0">
              <a:spcBef>
                <a:spcPts val="0"/>
              </a:spcBef>
              <a:spcAft>
                <a:spcPts val="0"/>
              </a:spcAft>
              <a:buClr>
                <a:schemeClr val="lt1"/>
              </a:buClr>
              <a:buSzPts val="10000"/>
              <a:buNone/>
              <a:defRPr sz="10000">
                <a:solidFill>
                  <a:schemeClr val="lt1"/>
                </a:solidFill>
              </a:defRPr>
            </a:lvl7pPr>
            <a:lvl8pPr lvl="7" rtl="0">
              <a:spcBef>
                <a:spcPts val="0"/>
              </a:spcBef>
              <a:spcAft>
                <a:spcPts val="0"/>
              </a:spcAft>
              <a:buClr>
                <a:schemeClr val="lt1"/>
              </a:buClr>
              <a:buSzPts val="10000"/>
              <a:buNone/>
              <a:defRPr sz="10000">
                <a:solidFill>
                  <a:schemeClr val="lt1"/>
                </a:solidFill>
              </a:defRPr>
            </a:lvl8pPr>
            <a:lvl9pPr lvl="8" rtl="0">
              <a:spcBef>
                <a:spcPts val="0"/>
              </a:spcBef>
              <a:spcAft>
                <a:spcPts val="0"/>
              </a:spcAft>
              <a:buClr>
                <a:schemeClr val="lt1"/>
              </a:buClr>
              <a:buSzPts val="10000"/>
              <a:buNone/>
              <a:defRPr sz="10000">
                <a:solidFill>
                  <a:schemeClr val="lt1"/>
                </a:solidFill>
              </a:defRPr>
            </a:lvl9pPr>
          </a:lstStyle>
          <a:p>
            <a:r>
              <a:t>xx%</a:t>
            </a:r>
          </a:p>
        </p:txBody>
      </p:sp>
      <p:sp>
        <p:nvSpPr>
          <p:cNvPr id="59" name="Google Shape;59;p11"/>
          <p:cNvSpPr txBox="1"/>
          <p:nvPr>
            <p:ph idx="1" type="body"/>
          </p:nvPr>
        </p:nvSpPr>
        <p:spPr>
          <a:xfrm>
            <a:off x="311700" y="2121425"/>
            <a:ext cx="5334900" cy="9426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Clr>
                <a:srgbClr val="93C47D"/>
              </a:buClr>
              <a:buSzPts val="1300"/>
              <a:buChar char="●"/>
              <a:defRPr>
                <a:solidFill>
                  <a:srgbClr val="93C47D"/>
                </a:solidFill>
              </a:defRPr>
            </a:lvl1pPr>
            <a:lvl2pPr indent="-298450" lvl="1" marL="914400" rtl="0">
              <a:spcBef>
                <a:spcPts val="0"/>
              </a:spcBef>
              <a:spcAft>
                <a:spcPts val="0"/>
              </a:spcAft>
              <a:buClr>
                <a:srgbClr val="93C47D"/>
              </a:buClr>
              <a:buSzPts val="1100"/>
              <a:buChar char="○"/>
              <a:defRPr>
                <a:solidFill>
                  <a:srgbClr val="93C47D"/>
                </a:solidFill>
              </a:defRPr>
            </a:lvl2pPr>
            <a:lvl3pPr indent="-298450" lvl="2" marL="1371600" rtl="0">
              <a:spcBef>
                <a:spcPts val="0"/>
              </a:spcBef>
              <a:spcAft>
                <a:spcPts val="0"/>
              </a:spcAft>
              <a:buClr>
                <a:srgbClr val="93C47D"/>
              </a:buClr>
              <a:buSzPts val="1100"/>
              <a:buChar char="■"/>
              <a:defRPr>
                <a:solidFill>
                  <a:srgbClr val="93C47D"/>
                </a:solidFill>
              </a:defRPr>
            </a:lvl3pPr>
            <a:lvl4pPr indent="-298450" lvl="3" marL="1828800" rtl="0">
              <a:spcBef>
                <a:spcPts val="0"/>
              </a:spcBef>
              <a:spcAft>
                <a:spcPts val="0"/>
              </a:spcAft>
              <a:buClr>
                <a:srgbClr val="93C47D"/>
              </a:buClr>
              <a:buSzPts val="1100"/>
              <a:buChar char="●"/>
              <a:defRPr>
                <a:solidFill>
                  <a:srgbClr val="93C47D"/>
                </a:solidFill>
              </a:defRPr>
            </a:lvl4pPr>
            <a:lvl5pPr indent="-298450" lvl="4" marL="2286000" rtl="0">
              <a:spcBef>
                <a:spcPts val="0"/>
              </a:spcBef>
              <a:spcAft>
                <a:spcPts val="0"/>
              </a:spcAft>
              <a:buClr>
                <a:srgbClr val="93C47D"/>
              </a:buClr>
              <a:buSzPts val="1100"/>
              <a:buChar char="○"/>
              <a:defRPr>
                <a:solidFill>
                  <a:srgbClr val="93C47D"/>
                </a:solidFill>
              </a:defRPr>
            </a:lvl5pPr>
            <a:lvl6pPr indent="-298450" lvl="5" marL="2743200" rtl="0">
              <a:spcBef>
                <a:spcPts val="0"/>
              </a:spcBef>
              <a:spcAft>
                <a:spcPts val="0"/>
              </a:spcAft>
              <a:buClr>
                <a:srgbClr val="93C47D"/>
              </a:buClr>
              <a:buSzPts val="1100"/>
              <a:buChar char="■"/>
              <a:defRPr>
                <a:solidFill>
                  <a:srgbClr val="93C47D"/>
                </a:solidFill>
              </a:defRPr>
            </a:lvl6pPr>
            <a:lvl7pPr indent="-298450" lvl="6" marL="3200400" rtl="0">
              <a:spcBef>
                <a:spcPts val="0"/>
              </a:spcBef>
              <a:spcAft>
                <a:spcPts val="0"/>
              </a:spcAft>
              <a:buClr>
                <a:srgbClr val="93C47D"/>
              </a:buClr>
              <a:buSzPts val="1100"/>
              <a:buChar char="●"/>
              <a:defRPr>
                <a:solidFill>
                  <a:srgbClr val="93C47D"/>
                </a:solidFill>
              </a:defRPr>
            </a:lvl7pPr>
            <a:lvl8pPr indent="-298450" lvl="7" marL="3657600" rtl="0">
              <a:spcBef>
                <a:spcPts val="0"/>
              </a:spcBef>
              <a:spcAft>
                <a:spcPts val="0"/>
              </a:spcAft>
              <a:buClr>
                <a:srgbClr val="93C47D"/>
              </a:buClr>
              <a:buSzPts val="1100"/>
              <a:buChar char="○"/>
              <a:defRPr>
                <a:solidFill>
                  <a:srgbClr val="93C47D"/>
                </a:solidFill>
              </a:defRPr>
            </a:lvl8pPr>
            <a:lvl9pPr indent="-298450" lvl="8" marL="4114800" rtl="0">
              <a:spcBef>
                <a:spcPts val="0"/>
              </a:spcBef>
              <a:spcAft>
                <a:spcPts val="0"/>
              </a:spcAft>
              <a:buClr>
                <a:srgbClr val="93C47D"/>
              </a:buClr>
              <a:buSzPts val="1100"/>
              <a:buChar char="■"/>
              <a:defRPr>
                <a:solidFill>
                  <a:srgbClr val="93C47D"/>
                </a:solidFill>
              </a:defRPr>
            </a:lvl9pPr>
          </a:lstStyle>
          <a:p/>
        </p:txBody>
      </p:sp>
      <p:sp>
        <p:nvSpPr>
          <p:cNvPr id="60" name="Google Shape;60;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1" name="Shape 61"/>
        <p:cNvGrpSpPr/>
        <p:nvPr/>
      </p:nvGrpSpPr>
      <p:grpSpPr>
        <a:xfrm>
          <a:off x="0" y="0"/>
          <a:ext cx="0" cy="0"/>
          <a:chOff x="0" y="0"/>
          <a:chExt cx="0" cy="0"/>
        </a:xfrm>
      </p:grpSpPr>
      <p:sp>
        <p:nvSpPr>
          <p:cNvPr id="62" name="Google Shape;62;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rgbClr val="93C47D"/>
        </a:solidFill>
      </p:bgPr>
    </p:bg>
    <p:spTree>
      <p:nvGrpSpPr>
        <p:cNvPr id="14" name="Shape 14"/>
        <p:cNvGrpSpPr/>
        <p:nvPr/>
      </p:nvGrpSpPr>
      <p:grpSpPr>
        <a:xfrm>
          <a:off x="0" y="0"/>
          <a:ext cx="0" cy="0"/>
          <a:chOff x="0" y="0"/>
          <a:chExt cx="0" cy="0"/>
        </a:xfrm>
      </p:grpSpPr>
      <p:sp>
        <p:nvSpPr>
          <p:cNvPr id="15" name="Google Shape;15;p3"/>
          <p:cNvSpPr/>
          <p:nvPr/>
        </p:nvSpPr>
        <p:spPr>
          <a:xfrm>
            <a:off x="0" y="48099"/>
            <a:ext cx="9144250" cy="4398100"/>
          </a:xfrm>
          <a:custGeom>
            <a:rect b="b" l="l" r="r" t="t"/>
            <a:pathLst>
              <a:path extrusionOk="0" h="175924" w="365770">
                <a:moveTo>
                  <a:pt x="0" y="0"/>
                </a:moveTo>
                <a:lnTo>
                  <a:pt x="365770" y="0"/>
                </a:lnTo>
                <a:lnTo>
                  <a:pt x="365760" y="70914"/>
                </a:lnTo>
                <a:lnTo>
                  <a:pt x="0" y="175924"/>
                </a:lnTo>
                <a:close/>
              </a:path>
            </a:pathLst>
          </a:custGeom>
          <a:solidFill>
            <a:schemeClr val="lt1"/>
          </a:solidFill>
          <a:ln>
            <a:noFill/>
          </a:ln>
        </p:spPr>
      </p:sp>
      <p:sp>
        <p:nvSpPr>
          <p:cNvPr id="16" name="Google Shape;16;p3"/>
          <p:cNvSpPr/>
          <p:nvPr/>
        </p:nvSpPr>
        <p:spPr>
          <a:xfrm>
            <a:off x="0" y="0"/>
            <a:ext cx="9144250" cy="4398100"/>
          </a:xfrm>
          <a:custGeom>
            <a:rect b="b" l="l" r="r" t="t"/>
            <a:pathLst>
              <a:path extrusionOk="0" h="175924" w="365770">
                <a:moveTo>
                  <a:pt x="0" y="0"/>
                </a:moveTo>
                <a:lnTo>
                  <a:pt x="365770" y="0"/>
                </a:lnTo>
                <a:lnTo>
                  <a:pt x="365760" y="70914"/>
                </a:lnTo>
                <a:lnTo>
                  <a:pt x="0" y="175924"/>
                </a:lnTo>
                <a:close/>
              </a:path>
            </a:pathLst>
          </a:custGeom>
          <a:solidFill>
            <a:schemeClr val="lt1"/>
          </a:solidFill>
          <a:ln>
            <a:noFill/>
          </a:ln>
        </p:spPr>
      </p:sp>
      <p:sp>
        <p:nvSpPr>
          <p:cNvPr id="17" name="Google Shape;17;p3"/>
          <p:cNvSpPr txBox="1"/>
          <p:nvPr>
            <p:ph type="title"/>
          </p:nvPr>
        </p:nvSpPr>
        <p:spPr>
          <a:xfrm>
            <a:off x="311700" y="539725"/>
            <a:ext cx="8520600" cy="1282500"/>
          </a:xfrm>
          <a:prstGeom prst="rect">
            <a:avLst/>
          </a:prstGeom>
        </p:spPr>
        <p:txBody>
          <a:bodyPr anchorCtr="0" anchor="t" bIns="91425" lIns="91425" spcFirstLastPara="1" rIns="91425" wrap="square" tIns="91425">
            <a:norm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p:txBody>
      </p:sp>
      <p:sp>
        <p:nvSpPr>
          <p:cNvPr id="18" name="Google Shape;18;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solidFill>
                  <a:schemeClr val="accent1"/>
                </a:solidFill>
              </a:defRPr>
            </a:lvl1pPr>
            <a:lvl2pPr lvl="1" rtl="0">
              <a:buNone/>
              <a:defRPr>
                <a:solidFill>
                  <a:schemeClr val="accent1"/>
                </a:solidFill>
              </a:defRPr>
            </a:lvl2pPr>
            <a:lvl3pPr lvl="2" rtl="0">
              <a:buNone/>
              <a:defRPr>
                <a:solidFill>
                  <a:schemeClr val="accent1"/>
                </a:solidFill>
              </a:defRPr>
            </a:lvl3pPr>
            <a:lvl4pPr lvl="3" rtl="0">
              <a:buNone/>
              <a:defRPr>
                <a:solidFill>
                  <a:schemeClr val="accent1"/>
                </a:solidFill>
              </a:defRPr>
            </a:lvl4pPr>
            <a:lvl5pPr lvl="4" rtl="0">
              <a:buNone/>
              <a:defRPr>
                <a:solidFill>
                  <a:schemeClr val="accent1"/>
                </a:solidFill>
              </a:defRPr>
            </a:lvl5pPr>
            <a:lvl6pPr lvl="5" rtl="0">
              <a:buNone/>
              <a:defRPr>
                <a:solidFill>
                  <a:schemeClr val="accent1"/>
                </a:solidFill>
              </a:defRPr>
            </a:lvl6pPr>
            <a:lvl7pPr lvl="6" rtl="0">
              <a:buNone/>
              <a:defRPr>
                <a:solidFill>
                  <a:schemeClr val="accent1"/>
                </a:solidFill>
              </a:defRPr>
            </a:lvl7pPr>
            <a:lvl8pPr lvl="7" rtl="0">
              <a:buNone/>
              <a:defRPr>
                <a:solidFill>
                  <a:schemeClr val="accent1"/>
                </a:solidFill>
              </a:defRPr>
            </a:lvl8pPr>
            <a:lvl9pPr lvl="8" rtl="0">
              <a:buNone/>
              <a:defRPr>
                <a:solidFill>
                  <a:schemeClr val="accen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9" name="Shape 19"/>
        <p:cNvGrpSpPr/>
        <p:nvPr/>
      </p:nvGrpSpPr>
      <p:grpSpPr>
        <a:xfrm>
          <a:off x="0" y="0"/>
          <a:ext cx="0" cy="0"/>
          <a:chOff x="0" y="0"/>
          <a:chExt cx="0" cy="0"/>
        </a:xfrm>
      </p:grpSpPr>
      <p:sp>
        <p:nvSpPr>
          <p:cNvPr id="20" name="Google Shape;20;p4"/>
          <p:cNvSpPr/>
          <p:nvPr/>
        </p:nvSpPr>
        <p:spPr>
          <a:xfrm>
            <a:off x="0" y="0"/>
            <a:ext cx="4314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4"/>
          <p:cNvSpPr/>
          <p:nvPr/>
        </p:nvSpPr>
        <p:spPr>
          <a:xfrm>
            <a:off x="0" y="44125"/>
            <a:ext cx="4313625" cy="4399375"/>
          </a:xfrm>
          <a:custGeom>
            <a:rect b="b" l="l" r="r" t="t"/>
            <a:pathLst>
              <a:path extrusionOk="0" h="175975" w="172545">
                <a:moveTo>
                  <a:pt x="0" y="157"/>
                </a:moveTo>
                <a:lnTo>
                  <a:pt x="172419" y="0"/>
                </a:lnTo>
                <a:lnTo>
                  <a:pt x="172545" y="126541"/>
                </a:lnTo>
                <a:lnTo>
                  <a:pt x="0" y="175975"/>
                </a:lnTo>
                <a:close/>
              </a:path>
            </a:pathLst>
          </a:custGeom>
          <a:solidFill>
            <a:srgbClr val="93C47D"/>
          </a:solidFill>
          <a:ln>
            <a:noFill/>
          </a:ln>
        </p:spPr>
      </p:sp>
      <p:sp>
        <p:nvSpPr>
          <p:cNvPr id="22" name="Google Shape;22;p4"/>
          <p:cNvSpPr/>
          <p:nvPr/>
        </p:nvSpPr>
        <p:spPr>
          <a:xfrm>
            <a:off x="-125" y="0"/>
            <a:ext cx="4316900" cy="4399556"/>
          </a:xfrm>
          <a:custGeom>
            <a:rect b="b" l="l" r="r" t="t"/>
            <a:pathLst>
              <a:path extrusionOk="0" h="175824" w="172676">
                <a:moveTo>
                  <a:pt x="0" y="6"/>
                </a:moveTo>
                <a:lnTo>
                  <a:pt x="172676" y="0"/>
                </a:lnTo>
                <a:lnTo>
                  <a:pt x="172562" y="126442"/>
                </a:lnTo>
                <a:lnTo>
                  <a:pt x="0" y="175824"/>
                </a:lnTo>
                <a:close/>
              </a:path>
            </a:pathLst>
          </a:custGeom>
          <a:solidFill>
            <a:schemeClr val="dk1"/>
          </a:solidFill>
          <a:ln>
            <a:noFill/>
          </a:ln>
        </p:spPr>
      </p:sp>
      <p:sp>
        <p:nvSpPr>
          <p:cNvPr id="23" name="Google Shape;23;p4"/>
          <p:cNvSpPr txBox="1"/>
          <p:nvPr>
            <p:ph type="title"/>
          </p:nvPr>
        </p:nvSpPr>
        <p:spPr>
          <a:xfrm>
            <a:off x="311725" y="500925"/>
            <a:ext cx="3706500" cy="25089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24" name="Google Shape;24;p4"/>
          <p:cNvSpPr txBox="1"/>
          <p:nvPr>
            <p:ph idx="1" type="body"/>
          </p:nvPr>
        </p:nvSpPr>
        <p:spPr>
          <a:xfrm>
            <a:off x="4644675" y="500925"/>
            <a:ext cx="4166400" cy="40986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25" name="Google Shape;25;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26" name="Google Shape;26;p4">
            <a:hlinkClick action="ppaction://hlinksldjump" r:id="rId2"/>
          </p:cNvPr>
          <p:cNvPicPr preferRelativeResize="0"/>
          <p:nvPr/>
        </p:nvPicPr>
        <p:blipFill>
          <a:blip r:embed="rId3">
            <a:alphaModFix/>
          </a:blip>
          <a:stretch>
            <a:fillRect/>
          </a:stretch>
        </p:blipFill>
        <p:spPr>
          <a:xfrm>
            <a:off x="8411026" y="44125"/>
            <a:ext cx="671550" cy="67155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7" name="Shape 27"/>
        <p:cNvGrpSpPr/>
        <p:nvPr/>
      </p:nvGrpSpPr>
      <p:grpSpPr>
        <a:xfrm>
          <a:off x="0" y="0"/>
          <a:ext cx="0" cy="0"/>
          <a:chOff x="0" y="0"/>
          <a:chExt cx="0" cy="0"/>
        </a:xfrm>
      </p:grpSpPr>
      <p:sp>
        <p:nvSpPr>
          <p:cNvPr id="28" name="Google Shape;28;p5"/>
          <p:cNvSpPr/>
          <p:nvPr/>
        </p:nvSpPr>
        <p:spPr>
          <a:xfrm>
            <a:off x="0" y="0"/>
            <a:ext cx="9144000" cy="12771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5"/>
          <p:cNvSpPr txBox="1"/>
          <p:nvPr>
            <p:ph type="title"/>
          </p:nvPr>
        </p:nvSpPr>
        <p:spPr>
          <a:xfrm>
            <a:off x="311725" y="500925"/>
            <a:ext cx="8520600" cy="6237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30" name="Google Shape;30;p5"/>
          <p:cNvSpPr txBox="1"/>
          <p:nvPr>
            <p:ph idx="1" type="body"/>
          </p:nvPr>
        </p:nvSpPr>
        <p:spPr>
          <a:xfrm>
            <a:off x="311700" y="1505700"/>
            <a:ext cx="3999900" cy="30762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31" name="Google Shape;31;p5"/>
          <p:cNvSpPr txBox="1"/>
          <p:nvPr>
            <p:ph idx="2" type="body"/>
          </p:nvPr>
        </p:nvSpPr>
        <p:spPr>
          <a:xfrm>
            <a:off x="4832400" y="1505700"/>
            <a:ext cx="3999900" cy="30762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32" name="Google Shape;32;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3" name="Shape 33"/>
        <p:cNvGrpSpPr/>
        <p:nvPr/>
      </p:nvGrpSpPr>
      <p:grpSpPr>
        <a:xfrm>
          <a:off x="0" y="0"/>
          <a:ext cx="0" cy="0"/>
          <a:chOff x="0" y="0"/>
          <a:chExt cx="0" cy="0"/>
        </a:xfrm>
      </p:grpSpPr>
      <p:sp>
        <p:nvSpPr>
          <p:cNvPr id="34" name="Google Shape;34;p6"/>
          <p:cNvSpPr/>
          <p:nvPr/>
        </p:nvSpPr>
        <p:spPr>
          <a:xfrm>
            <a:off x="0" y="0"/>
            <a:ext cx="9144000" cy="8523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6"/>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36" name="Google Shape;36;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37" name="Google Shape;37;p6">
            <a:hlinkClick action="ppaction://hlinksldjump" r:id="rId2"/>
          </p:cNvPr>
          <p:cNvPicPr preferRelativeResize="0"/>
          <p:nvPr/>
        </p:nvPicPr>
        <p:blipFill>
          <a:blip r:embed="rId3">
            <a:alphaModFix/>
          </a:blip>
          <a:stretch>
            <a:fillRect/>
          </a:stretch>
        </p:blipFill>
        <p:spPr>
          <a:xfrm>
            <a:off x="8411025" y="90375"/>
            <a:ext cx="671550" cy="671550"/>
          </a:xfrm>
          <a:prstGeom prst="rect">
            <a:avLst/>
          </a:prstGeom>
          <a:noFill/>
          <a:ln>
            <a:noFill/>
          </a:ln>
        </p:spPr>
      </p:pic>
      <p:cxnSp>
        <p:nvCxnSpPr>
          <p:cNvPr id="38" name="Google Shape;38;p6"/>
          <p:cNvCxnSpPr/>
          <p:nvPr/>
        </p:nvCxnSpPr>
        <p:spPr>
          <a:xfrm>
            <a:off x="-21075" y="864275"/>
            <a:ext cx="9201300" cy="0"/>
          </a:xfrm>
          <a:prstGeom prst="straightConnector1">
            <a:avLst/>
          </a:prstGeom>
          <a:noFill/>
          <a:ln cap="flat" cmpd="sng" w="38100">
            <a:solidFill>
              <a:srgbClr val="B6D7A8"/>
            </a:solidFill>
            <a:prstDash val="solid"/>
            <a:round/>
            <a:headEnd len="med" w="med" type="none"/>
            <a:tailEnd len="med" w="med" type="none"/>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9" name="Shape 39"/>
        <p:cNvGrpSpPr/>
        <p:nvPr/>
      </p:nvGrpSpPr>
      <p:grpSpPr>
        <a:xfrm>
          <a:off x="0" y="0"/>
          <a:ext cx="0" cy="0"/>
          <a:chOff x="0" y="0"/>
          <a:chExt cx="0" cy="0"/>
        </a:xfrm>
      </p:grpSpPr>
      <p:sp>
        <p:nvSpPr>
          <p:cNvPr id="40" name="Google Shape;40;p7"/>
          <p:cNvSpPr/>
          <p:nvPr/>
        </p:nvSpPr>
        <p:spPr>
          <a:xfrm>
            <a:off x="0" y="0"/>
            <a:ext cx="37644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7"/>
          <p:cNvSpPr txBox="1"/>
          <p:nvPr>
            <p:ph type="title"/>
          </p:nvPr>
        </p:nvSpPr>
        <p:spPr>
          <a:xfrm>
            <a:off x="311725" y="500925"/>
            <a:ext cx="3127500" cy="18291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42" name="Google Shape;42;p7"/>
          <p:cNvSpPr txBox="1"/>
          <p:nvPr>
            <p:ph idx="1" type="body"/>
          </p:nvPr>
        </p:nvSpPr>
        <p:spPr>
          <a:xfrm>
            <a:off x="311700" y="2390650"/>
            <a:ext cx="3127500" cy="22980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Clr>
                <a:srgbClr val="93C47D"/>
              </a:buClr>
              <a:buSzPts val="1300"/>
              <a:buChar char="●"/>
              <a:defRPr>
                <a:solidFill>
                  <a:srgbClr val="93C47D"/>
                </a:solidFill>
              </a:defRPr>
            </a:lvl1pPr>
            <a:lvl2pPr indent="-298450" lvl="1" marL="914400" rtl="0">
              <a:spcBef>
                <a:spcPts val="0"/>
              </a:spcBef>
              <a:spcAft>
                <a:spcPts val="0"/>
              </a:spcAft>
              <a:buClr>
                <a:srgbClr val="93C47D"/>
              </a:buClr>
              <a:buSzPts val="1100"/>
              <a:buChar char="○"/>
              <a:defRPr>
                <a:solidFill>
                  <a:srgbClr val="93C47D"/>
                </a:solidFill>
              </a:defRPr>
            </a:lvl2pPr>
            <a:lvl3pPr indent="-298450" lvl="2" marL="1371600" rtl="0">
              <a:spcBef>
                <a:spcPts val="0"/>
              </a:spcBef>
              <a:spcAft>
                <a:spcPts val="0"/>
              </a:spcAft>
              <a:buClr>
                <a:srgbClr val="93C47D"/>
              </a:buClr>
              <a:buSzPts val="1100"/>
              <a:buChar char="■"/>
              <a:defRPr>
                <a:solidFill>
                  <a:srgbClr val="93C47D"/>
                </a:solidFill>
              </a:defRPr>
            </a:lvl3pPr>
            <a:lvl4pPr indent="-298450" lvl="3" marL="1828800" rtl="0">
              <a:spcBef>
                <a:spcPts val="0"/>
              </a:spcBef>
              <a:spcAft>
                <a:spcPts val="0"/>
              </a:spcAft>
              <a:buClr>
                <a:srgbClr val="93C47D"/>
              </a:buClr>
              <a:buSzPts val="1100"/>
              <a:buChar char="●"/>
              <a:defRPr>
                <a:solidFill>
                  <a:srgbClr val="93C47D"/>
                </a:solidFill>
              </a:defRPr>
            </a:lvl4pPr>
            <a:lvl5pPr indent="-298450" lvl="4" marL="2286000" rtl="0">
              <a:spcBef>
                <a:spcPts val="0"/>
              </a:spcBef>
              <a:spcAft>
                <a:spcPts val="0"/>
              </a:spcAft>
              <a:buClr>
                <a:srgbClr val="93C47D"/>
              </a:buClr>
              <a:buSzPts val="1100"/>
              <a:buChar char="○"/>
              <a:defRPr>
                <a:solidFill>
                  <a:srgbClr val="93C47D"/>
                </a:solidFill>
              </a:defRPr>
            </a:lvl5pPr>
            <a:lvl6pPr indent="-298450" lvl="5" marL="2743200" rtl="0">
              <a:spcBef>
                <a:spcPts val="0"/>
              </a:spcBef>
              <a:spcAft>
                <a:spcPts val="0"/>
              </a:spcAft>
              <a:buClr>
                <a:srgbClr val="93C47D"/>
              </a:buClr>
              <a:buSzPts val="1100"/>
              <a:buChar char="■"/>
              <a:defRPr>
                <a:solidFill>
                  <a:srgbClr val="93C47D"/>
                </a:solidFill>
              </a:defRPr>
            </a:lvl6pPr>
            <a:lvl7pPr indent="-298450" lvl="6" marL="3200400" rtl="0">
              <a:spcBef>
                <a:spcPts val="0"/>
              </a:spcBef>
              <a:spcAft>
                <a:spcPts val="0"/>
              </a:spcAft>
              <a:buClr>
                <a:srgbClr val="93C47D"/>
              </a:buClr>
              <a:buSzPts val="1100"/>
              <a:buChar char="●"/>
              <a:defRPr>
                <a:solidFill>
                  <a:srgbClr val="93C47D"/>
                </a:solidFill>
              </a:defRPr>
            </a:lvl7pPr>
            <a:lvl8pPr indent="-298450" lvl="7" marL="3657600" rtl="0">
              <a:spcBef>
                <a:spcPts val="0"/>
              </a:spcBef>
              <a:spcAft>
                <a:spcPts val="0"/>
              </a:spcAft>
              <a:buClr>
                <a:srgbClr val="93C47D"/>
              </a:buClr>
              <a:buSzPts val="1100"/>
              <a:buChar char="○"/>
              <a:defRPr>
                <a:solidFill>
                  <a:srgbClr val="93C47D"/>
                </a:solidFill>
              </a:defRPr>
            </a:lvl8pPr>
            <a:lvl9pPr indent="-298450" lvl="8" marL="4114800" rtl="0">
              <a:spcBef>
                <a:spcPts val="0"/>
              </a:spcBef>
              <a:spcAft>
                <a:spcPts val="0"/>
              </a:spcAft>
              <a:buClr>
                <a:srgbClr val="93C47D"/>
              </a:buClr>
              <a:buSzPts val="1100"/>
              <a:buChar char="■"/>
              <a:defRPr>
                <a:solidFill>
                  <a:srgbClr val="93C47D"/>
                </a:solidFill>
              </a:defRPr>
            </a:lvl9pPr>
          </a:lstStyle>
          <a:p/>
        </p:txBody>
      </p:sp>
      <p:sp>
        <p:nvSpPr>
          <p:cNvPr id="43" name="Google Shape;43;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rgbClr val="93C47D"/>
        </a:solidFill>
      </p:bgPr>
    </p:bg>
    <p:spTree>
      <p:nvGrpSpPr>
        <p:cNvPr id="44" name="Shape 44"/>
        <p:cNvGrpSpPr/>
        <p:nvPr/>
      </p:nvGrpSpPr>
      <p:grpSpPr>
        <a:xfrm>
          <a:off x="0" y="0"/>
          <a:ext cx="0" cy="0"/>
          <a:chOff x="0" y="0"/>
          <a:chExt cx="0" cy="0"/>
        </a:xfrm>
      </p:grpSpPr>
      <p:sp>
        <p:nvSpPr>
          <p:cNvPr id="45" name="Google Shape;45;p8"/>
          <p:cNvSpPr txBox="1"/>
          <p:nvPr>
            <p:ph type="title"/>
          </p:nvPr>
        </p:nvSpPr>
        <p:spPr>
          <a:xfrm>
            <a:off x="311675" y="798600"/>
            <a:ext cx="6247800" cy="3546300"/>
          </a:xfrm>
          <a:prstGeom prst="rect">
            <a:avLst/>
          </a:prstGeom>
        </p:spPr>
        <p:txBody>
          <a:bodyPr anchorCtr="0" anchor="ctr" bIns="91425" lIns="91425" spcFirstLastPara="1" rIns="91425" wrap="square" tIns="91425">
            <a:norm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p:txBody>
      </p:sp>
      <p:sp>
        <p:nvSpPr>
          <p:cNvPr id="46" name="Google Shape;46;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solidFill>
                  <a:schemeClr val="accent1"/>
                </a:solidFill>
              </a:defRPr>
            </a:lvl1pPr>
            <a:lvl2pPr lvl="1" rtl="0">
              <a:buNone/>
              <a:defRPr>
                <a:solidFill>
                  <a:schemeClr val="accent1"/>
                </a:solidFill>
              </a:defRPr>
            </a:lvl2pPr>
            <a:lvl3pPr lvl="2" rtl="0">
              <a:buNone/>
              <a:defRPr>
                <a:solidFill>
                  <a:schemeClr val="accent1"/>
                </a:solidFill>
              </a:defRPr>
            </a:lvl3pPr>
            <a:lvl4pPr lvl="3" rtl="0">
              <a:buNone/>
              <a:defRPr>
                <a:solidFill>
                  <a:schemeClr val="accent1"/>
                </a:solidFill>
              </a:defRPr>
            </a:lvl4pPr>
            <a:lvl5pPr lvl="4" rtl="0">
              <a:buNone/>
              <a:defRPr>
                <a:solidFill>
                  <a:schemeClr val="accent1"/>
                </a:solidFill>
              </a:defRPr>
            </a:lvl5pPr>
            <a:lvl6pPr lvl="5" rtl="0">
              <a:buNone/>
              <a:defRPr>
                <a:solidFill>
                  <a:schemeClr val="accent1"/>
                </a:solidFill>
              </a:defRPr>
            </a:lvl6pPr>
            <a:lvl7pPr lvl="6" rtl="0">
              <a:buNone/>
              <a:defRPr>
                <a:solidFill>
                  <a:schemeClr val="accent1"/>
                </a:solidFill>
              </a:defRPr>
            </a:lvl7pPr>
            <a:lvl8pPr lvl="7" rtl="0">
              <a:buNone/>
              <a:defRPr>
                <a:solidFill>
                  <a:schemeClr val="accent1"/>
                </a:solidFill>
              </a:defRPr>
            </a:lvl8pPr>
            <a:lvl9pPr lvl="8" rtl="0">
              <a:buNone/>
              <a:defRPr>
                <a:solidFill>
                  <a:schemeClr val="accen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7" name="Shape 47"/>
        <p:cNvGrpSpPr/>
        <p:nvPr/>
      </p:nvGrpSpPr>
      <p:grpSpPr>
        <a:xfrm>
          <a:off x="0" y="0"/>
          <a:ext cx="0" cy="0"/>
          <a:chOff x="0" y="0"/>
          <a:chExt cx="0" cy="0"/>
        </a:xfrm>
      </p:grpSpPr>
      <p:sp>
        <p:nvSpPr>
          <p:cNvPr id="48" name="Google Shape;48;p9"/>
          <p:cNvSpPr/>
          <p:nvPr/>
        </p:nvSpPr>
        <p:spPr>
          <a:xfrm>
            <a:off x="0" y="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9"/>
          <p:cNvSpPr txBox="1"/>
          <p:nvPr>
            <p:ph type="title"/>
          </p:nvPr>
        </p:nvSpPr>
        <p:spPr>
          <a:xfrm>
            <a:off x="311300" y="500925"/>
            <a:ext cx="3704400" cy="20496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50" name="Google Shape;50;p9"/>
          <p:cNvSpPr txBox="1"/>
          <p:nvPr>
            <p:ph idx="1" type="subTitle"/>
          </p:nvPr>
        </p:nvSpPr>
        <p:spPr>
          <a:xfrm>
            <a:off x="304800" y="2626725"/>
            <a:ext cx="3704400" cy="9267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rgbClr val="93C47D"/>
              </a:buClr>
              <a:buSzPts val="1600"/>
              <a:buNone/>
              <a:defRPr sz="1600">
                <a:solidFill>
                  <a:srgbClr val="93C47D"/>
                </a:solidFill>
              </a:defRPr>
            </a:lvl1pPr>
            <a:lvl2pPr lvl="1" rtl="0">
              <a:lnSpc>
                <a:spcPct val="100000"/>
              </a:lnSpc>
              <a:spcBef>
                <a:spcPts val="0"/>
              </a:spcBef>
              <a:spcAft>
                <a:spcPts val="0"/>
              </a:spcAft>
              <a:buClr>
                <a:schemeClr val="accent2"/>
              </a:buClr>
              <a:buSzPts val="1600"/>
              <a:buNone/>
              <a:defRPr sz="1600">
                <a:solidFill>
                  <a:schemeClr val="accent2"/>
                </a:solidFill>
              </a:defRPr>
            </a:lvl2pPr>
            <a:lvl3pPr lvl="2" rtl="0">
              <a:lnSpc>
                <a:spcPct val="100000"/>
              </a:lnSpc>
              <a:spcBef>
                <a:spcPts val="0"/>
              </a:spcBef>
              <a:spcAft>
                <a:spcPts val="0"/>
              </a:spcAft>
              <a:buClr>
                <a:schemeClr val="accent2"/>
              </a:buClr>
              <a:buSzPts val="1600"/>
              <a:buNone/>
              <a:defRPr sz="1600">
                <a:solidFill>
                  <a:schemeClr val="accent2"/>
                </a:solidFill>
              </a:defRPr>
            </a:lvl3pPr>
            <a:lvl4pPr lvl="3" rtl="0">
              <a:lnSpc>
                <a:spcPct val="100000"/>
              </a:lnSpc>
              <a:spcBef>
                <a:spcPts val="0"/>
              </a:spcBef>
              <a:spcAft>
                <a:spcPts val="0"/>
              </a:spcAft>
              <a:buClr>
                <a:schemeClr val="accent2"/>
              </a:buClr>
              <a:buSzPts val="1600"/>
              <a:buNone/>
              <a:defRPr sz="1600">
                <a:solidFill>
                  <a:schemeClr val="accent2"/>
                </a:solidFill>
              </a:defRPr>
            </a:lvl4pPr>
            <a:lvl5pPr lvl="4" rtl="0">
              <a:lnSpc>
                <a:spcPct val="100000"/>
              </a:lnSpc>
              <a:spcBef>
                <a:spcPts val="0"/>
              </a:spcBef>
              <a:spcAft>
                <a:spcPts val="0"/>
              </a:spcAft>
              <a:buClr>
                <a:schemeClr val="accent2"/>
              </a:buClr>
              <a:buSzPts val="1600"/>
              <a:buNone/>
              <a:defRPr sz="1600">
                <a:solidFill>
                  <a:schemeClr val="accent2"/>
                </a:solidFill>
              </a:defRPr>
            </a:lvl5pPr>
            <a:lvl6pPr lvl="5" rtl="0">
              <a:lnSpc>
                <a:spcPct val="100000"/>
              </a:lnSpc>
              <a:spcBef>
                <a:spcPts val="0"/>
              </a:spcBef>
              <a:spcAft>
                <a:spcPts val="0"/>
              </a:spcAft>
              <a:buClr>
                <a:schemeClr val="accent2"/>
              </a:buClr>
              <a:buSzPts val="1600"/>
              <a:buNone/>
              <a:defRPr sz="1600">
                <a:solidFill>
                  <a:schemeClr val="accent2"/>
                </a:solidFill>
              </a:defRPr>
            </a:lvl6pPr>
            <a:lvl7pPr lvl="6" rtl="0">
              <a:lnSpc>
                <a:spcPct val="100000"/>
              </a:lnSpc>
              <a:spcBef>
                <a:spcPts val="0"/>
              </a:spcBef>
              <a:spcAft>
                <a:spcPts val="0"/>
              </a:spcAft>
              <a:buClr>
                <a:schemeClr val="accent2"/>
              </a:buClr>
              <a:buSzPts val="1600"/>
              <a:buNone/>
              <a:defRPr sz="1600">
                <a:solidFill>
                  <a:schemeClr val="accent2"/>
                </a:solidFill>
              </a:defRPr>
            </a:lvl7pPr>
            <a:lvl8pPr lvl="7" rtl="0">
              <a:lnSpc>
                <a:spcPct val="100000"/>
              </a:lnSpc>
              <a:spcBef>
                <a:spcPts val="0"/>
              </a:spcBef>
              <a:spcAft>
                <a:spcPts val="0"/>
              </a:spcAft>
              <a:buClr>
                <a:schemeClr val="accent2"/>
              </a:buClr>
              <a:buSzPts val="1600"/>
              <a:buNone/>
              <a:defRPr sz="1600">
                <a:solidFill>
                  <a:schemeClr val="accent2"/>
                </a:solidFill>
              </a:defRPr>
            </a:lvl8pPr>
            <a:lvl9pPr lvl="8" rtl="0">
              <a:lnSpc>
                <a:spcPct val="100000"/>
              </a:lnSpc>
              <a:spcBef>
                <a:spcPts val="0"/>
              </a:spcBef>
              <a:spcAft>
                <a:spcPts val="0"/>
              </a:spcAft>
              <a:buClr>
                <a:schemeClr val="accent2"/>
              </a:buClr>
              <a:buSzPts val="1600"/>
              <a:buNone/>
              <a:defRPr sz="1600">
                <a:solidFill>
                  <a:schemeClr val="accent2"/>
                </a:solidFill>
              </a:defRPr>
            </a:lvl9pPr>
          </a:lstStyle>
          <a:p/>
        </p:txBody>
      </p:sp>
      <p:sp>
        <p:nvSpPr>
          <p:cNvPr id="51" name="Google Shape;51;p9"/>
          <p:cNvSpPr txBox="1"/>
          <p:nvPr>
            <p:ph idx="2" type="body"/>
          </p:nvPr>
        </p:nvSpPr>
        <p:spPr>
          <a:xfrm>
            <a:off x="4879025" y="500925"/>
            <a:ext cx="3954000" cy="41115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52" name="Google Shape;52;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3" name="Shape 53"/>
        <p:cNvGrpSpPr/>
        <p:nvPr/>
      </p:nvGrpSpPr>
      <p:grpSpPr>
        <a:xfrm>
          <a:off x="0" y="0"/>
          <a:ext cx="0" cy="0"/>
          <a:chOff x="0" y="0"/>
          <a:chExt cx="0" cy="0"/>
        </a:xfrm>
      </p:grpSpPr>
      <p:sp>
        <p:nvSpPr>
          <p:cNvPr id="54" name="Google Shape;54;p10"/>
          <p:cNvSpPr/>
          <p:nvPr/>
        </p:nvSpPr>
        <p:spPr>
          <a:xfrm>
            <a:off x="0" y="4369000"/>
            <a:ext cx="9144000" cy="7743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0"/>
          <p:cNvSpPr txBox="1"/>
          <p:nvPr>
            <p:ph idx="1" type="body"/>
          </p:nvPr>
        </p:nvSpPr>
        <p:spPr>
          <a:xfrm>
            <a:off x="311700" y="4521400"/>
            <a:ext cx="7979400" cy="4605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Clr>
                <a:schemeClr val="lt1"/>
              </a:buClr>
              <a:buSzPts val="1300"/>
              <a:buFont typeface="Merriweather"/>
              <a:buNone/>
              <a:defRPr>
                <a:solidFill>
                  <a:schemeClr val="lt1"/>
                </a:solidFill>
                <a:latin typeface="Merriweather"/>
                <a:ea typeface="Merriweather"/>
                <a:cs typeface="Merriweather"/>
                <a:sym typeface="Merriweather"/>
              </a:defRPr>
            </a:lvl1pPr>
          </a:lstStyle>
          <a:p/>
        </p:txBody>
      </p:sp>
      <p:sp>
        <p:nvSpPr>
          <p:cNvPr id="56" name="Google Shape;56;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paradigm">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1pPr>
            <a:lvl2pPr lvl="1"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2pPr>
            <a:lvl3pPr lvl="2"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3pPr>
            <a:lvl4pPr lvl="3"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4pPr>
            <a:lvl5pPr lvl="4"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5pPr>
            <a:lvl6pPr lvl="5"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6pPr>
            <a:lvl7pPr lvl="6"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7pPr>
            <a:lvl8pPr lvl="7"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8pPr>
            <a:lvl9pPr lvl="8"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rtl="0">
              <a:lnSpc>
                <a:spcPct val="115000"/>
              </a:lnSpc>
              <a:spcBef>
                <a:spcPts val="0"/>
              </a:spcBef>
              <a:spcAft>
                <a:spcPts val="0"/>
              </a:spcAft>
              <a:buClr>
                <a:schemeClr val="dk2"/>
              </a:buClr>
              <a:buSzPts val="1300"/>
              <a:buFont typeface="Roboto"/>
              <a:buChar char="●"/>
              <a:defRPr sz="1300">
                <a:solidFill>
                  <a:schemeClr val="dk2"/>
                </a:solidFill>
                <a:latin typeface="Roboto"/>
                <a:ea typeface="Roboto"/>
                <a:cs typeface="Roboto"/>
                <a:sym typeface="Roboto"/>
              </a:defRPr>
            </a:lvl1pPr>
            <a:lvl2pPr indent="-298450" lvl="1" marL="91440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2pPr>
            <a:lvl3pPr indent="-298450" lvl="2" marL="137160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3pPr>
            <a:lvl4pPr indent="-298450" lvl="3" marL="182880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4pPr>
            <a:lvl5pPr indent="-298450" lvl="4" marL="228600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5pPr>
            <a:lvl6pPr indent="-298450" lvl="5" marL="274320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6pPr>
            <a:lvl7pPr indent="-298450" lvl="6" marL="320040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7pPr>
            <a:lvl8pPr indent="-298450" lvl="7" marL="365760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8pPr>
            <a:lvl9pPr indent="-298450" lvl="8" marL="411480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latin typeface="Roboto"/>
                <a:ea typeface="Roboto"/>
                <a:cs typeface="Roboto"/>
                <a:sym typeface="Roboto"/>
              </a:defRPr>
            </a:lvl1pPr>
            <a:lvl2pPr lvl="1" rtl="0" algn="r">
              <a:buNone/>
              <a:defRPr sz="1000">
                <a:solidFill>
                  <a:schemeClr val="dk2"/>
                </a:solidFill>
                <a:latin typeface="Roboto"/>
                <a:ea typeface="Roboto"/>
                <a:cs typeface="Roboto"/>
                <a:sym typeface="Roboto"/>
              </a:defRPr>
            </a:lvl2pPr>
            <a:lvl3pPr lvl="2" rtl="0" algn="r">
              <a:buNone/>
              <a:defRPr sz="1000">
                <a:solidFill>
                  <a:schemeClr val="dk2"/>
                </a:solidFill>
                <a:latin typeface="Roboto"/>
                <a:ea typeface="Roboto"/>
                <a:cs typeface="Roboto"/>
                <a:sym typeface="Roboto"/>
              </a:defRPr>
            </a:lvl3pPr>
            <a:lvl4pPr lvl="3" rtl="0" algn="r">
              <a:buNone/>
              <a:defRPr sz="1000">
                <a:solidFill>
                  <a:schemeClr val="dk2"/>
                </a:solidFill>
                <a:latin typeface="Roboto"/>
                <a:ea typeface="Roboto"/>
                <a:cs typeface="Roboto"/>
                <a:sym typeface="Roboto"/>
              </a:defRPr>
            </a:lvl4pPr>
            <a:lvl5pPr lvl="4" rtl="0" algn="r">
              <a:buNone/>
              <a:defRPr sz="1000">
                <a:solidFill>
                  <a:schemeClr val="dk2"/>
                </a:solidFill>
                <a:latin typeface="Roboto"/>
                <a:ea typeface="Roboto"/>
                <a:cs typeface="Roboto"/>
                <a:sym typeface="Roboto"/>
              </a:defRPr>
            </a:lvl5pPr>
            <a:lvl6pPr lvl="5" rtl="0" algn="r">
              <a:buNone/>
              <a:defRPr sz="1000">
                <a:solidFill>
                  <a:schemeClr val="dk2"/>
                </a:solidFill>
                <a:latin typeface="Roboto"/>
                <a:ea typeface="Roboto"/>
                <a:cs typeface="Roboto"/>
                <a:sym typeface="Roboto"/>
              </a:defRPr>
            </a:lvl6pPr>
            <a:lvl7pPr lvl="6" rtl="0" algn="r">
              <a:buNone/>
              <a:defRPr sz="1000">
                <a:solidFill>
                  <a:schemeClr val="dk2"/>
                </a:solidFill>
                <a:latin typeface="Roboto"/>
                <a:ea typeface="Roboto"/>
                <a:cs typeface="Roboto"/>
                <a:sym typeface="Roboto"/>
              </a:defRPr>
            </a:lvl7pPr>
            <a:lvl8pPr lvl="7" rtl="0" algn="r">
              <a:buNone/>
              <a:defRPr sz="1000">
                <a:solidFill>
                  <a:schemeClr val="dk2"/>
                </a:solidFill>
                <a:latin typeface="Roboto"/>
                <a:ea typeface="Roboto"/>
                <a:cs typeface="Roboto"/>
                <a:sym typeface="Roboto"/>
              </a:defRPr>
            </a:lvl8pPr>
            <a:lvl9pPr lvl="8" rtl="0" algn="r">
              <a:buNone/>
              <a:defRPr sz="1000">
                <a:solidFill>
                  <a:schemeClr val="dk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1.xml"/><Relationship Id="rId3" Type="http://schemas.openxmlformats.org/officeDocument/2006/relationships/image" Target="../media/image66.png"/><Relationship Id="rId4" Type="http://schemas.openxmlformats.org/officeDocument/2006/relationships/image" Target="../media/image57.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2.xml"/><Relationship Id="rId3" Type="http://schemas.openxmlformats.org/officeDocument/2006/relationships/image" Target="../media/image70.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3.xml"/><Relationship Id="rId3" Type="http://schemas.openxmlformats.org/officeDocument/2006/relationships/image" Target="../media/image71.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4.xml"/><Relationship Id="rId3" Type="http://schemas.openxmlformats.org/officeDocument/2006/relationships/image" Target="../media/image72.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5.xml"/><Relationship Id="rId3" Type="http://schemas.openxmlformats.org/officeDocument/2006/relationships/slide" Target="/ppt/slides/slide6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7.xml"/><Relationship Id="rId3" Type="http://schemas.openxmlformats.org/officeDocument/2006/relationships/image" Target="../media/image65.png"/><Relationship Id="rId4" Type="http://schemas.openxmlformats.org/officeDocument/2006/relationships/image" Target="../media/image58.png"/><Relationship Id="rId5" Type="http://schemas.openxmlformats.org/officeDocument/2006/relationships/image" Target="../media/image61.png"/><Relationship Id="rId6" Type="http://schemas.openxmlformats.org/officeDocument/2006/relationships/image" Target="../media/image64.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9.xml"/><Relationship Id="rId3" Type="http://schemas.openxmlformats.org/officeDocument/2006/relationships/image" Target="../media/image5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0.xml"/><Relationship Id="rId3" Type="http://schemas.openxmlformats.org/officeDocument/2006/relationships/image" Target="../media/image62.jp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1.xml"/><Relationship Id="rId3" Type="http://schemas.openxmlformats.org/officeDocument/2006/relationships/image" Target="../media/image73.jp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2.xml"/><Relationship Id="rId3" Type="http://schemas.openxmlformats.org/officeDocument/2006/relationships/slide" Target="/ppt/slides/slide6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8.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image" Target="../media/image30.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image" Target="../media/image1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 Id="rId3" Type="http://schemas.openxmlformats.org/officeDocument/2006/relationships/image" Target="../media/image12.jpg"/><Relationship Id="rId4" Type="http://schemas.openxmlformats.org/officeDocument/2006/relationships/image" Target="../media/image2.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image" Target="../media/image7.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 Id="rId3" Type="http://schemas.openxmlformats.org/officeDocument/2006/relationships/image" Target="../media/image14.jpg"/><Relationship Id="rId4" Type="http://schemas.openxmlformats.org/officeDocument/2006/relationships/image" Target="../media/image7.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 Id="rId3" Type="http://schemas.openxmlformats.org/officeDocument/2006/relationships/image" Target="../media/image1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6.xml"/><Relationship Id="rId3" Type="http://schemas.openxmlformats.org/officeDocument/2006/relationships/image" Target="../media/image17.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7.xml"/><Relationship Id="rId3" Type="http://schemas.openxmlformats.org/officeDocument/2006/relationships/image" Target="../media/image17.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8.xml"/><Relationship Id="rId3" Type="http://schemas.openxmlformats.org/officeDocument/2006/relationships/image" Target="../media/image1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9.xml"/><Relationship Id="rId3" Type="http://schemas.openxmlformats.org/officeDocument/2006/relationships/image" Target="../media/image20.pn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3.xml"/><Relationship Id="rId3" Type="http://schemas.openxmlformats.org/officeDocument/2006/relationships/image" Target="../media/image21.png"/><Relationship Id="rId4" Type="http://schemas.openxmlformats.org/officeDocument/2006/relationships/image" Target="../media/image3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4.xml"/><Relationship Id="rId3" Type="http://schemas.openxmlformats.org/officeDocument/2006/relationships/image" Target="../media/image31.png"/><Relationship Id="rId4" Type="http://schemas.openxmlformats.org/officeDocument/2006/relationships/image" Target="../media/image2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8.xml"/><Relationship Id="rId3" Type="http://schemas.openxmlformats.org/officeDocument/2006/relationships/image" Target="../media/image2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9.xml"/><Relationship Id="rId3" Type="http://schemas.openxmlformats.org/officeDocument/2006/relationships/image" Target="../media/image3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0.xml"/><Relationship Id="rId3" Type="http://schemas.openxmlformats.org/officeDocument/2006/relationships/image" Target="../media/image2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6.xml"/><Relationship Id="rId3" Type="http://schemas.openxmlformats.org/officeDocument/2006/relationships/image" Target="../media/image3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1" Type="http://schemas.openxmlformats.org/officeDocument/2006/relationships/slide" Target="/ppt/slides/slide81.xml"/><Relationship Id="rId10" Type="http://schemas.openxmlformats.org/officeDocument/2006/relationships/slide" Target="/ppt/slides/slide27.xml"/><Relationship Id="rId13" Type="http://schemas.openxmlformats.org/officeDocument/2006/relationships/slide" Target="/ppt/slides/slide85.xml"/><Relationship Id="rId12" Type="http://schemas.openxmlformats.org/officeDocument/2006/relationships/slide" Target="/ppt/slides/slide33.xml"/><Relationship Id="rId1" Type="http://schemas.openxmlformats.org/officeDocument/2006/relationships/slideLayout" Target="../slideLayouts/slideLayout5.xml"/><Relationship Id="rId2" Type="http://schemas.openxmlformats.org/officeDocument/2006/relationships/notesSlide" Target="../notesSlides/notesSlide61.xml"/><Relationship Id="rId3" Type="http://schemas.openxmlformats.org/officeDocument/2006/relationships/slide" Target="/ppt/slides/slide3.xml"/><Relationship Id="rId4" Type="http://schemas.openxmlformats.org/officeDocument/2006/relationships/slide" Target="/ppt/slides/slide62.xml"/><Relationship Id="rId9" Type="http://schemas.openxmlformats.org/officeDocument/2006/relationships/slide" Target="/ppt/slides/slide74.xml"/><Relationship Id="rId15" Type="http://schemas.openxmlformats.org/officeDocument/2006/relationships/slide" Target="/ppt/slides/slide98.xml"/><Relationship Id="rId14" Type="http://schemas.openxmlformats.org/officeDocument/2006/relationships/slide" Target="/ppt/slides/slide41.xml"/><Relationship Id="rId17" Type="http://schemas.openxmlformats.org/officeDocument/2006/relationships/slide" Target="/ppt/slides/slide105.xml"/><Relationship Id="rId16" Type="http://schemas.openxmlformats.org/officeDocument/2006/relationships/slide" Target="/ppt/slides/slide46.xml"/><Relationship Id="rId5" Type="http://schemas.openxmlformats.org/officeDocument/2006/relationships/slide" Target="/ppt/slides/slide17.xml"/><Relationship Id="rId19" Type="http://schemas.openxmlformats.org/officeDocument/2006/relationships/slide" Target="/ppt/slides/slide112.xml"/><Relationship Id="rId6" Type="http://schemas.openxmlformats.org/officeDocument/2006/relationships/slide" Target="/ppt/slides/slide17.xml"/><Relationship Id="rId18" Type="http://schemas.openxmlformats.org/officeDocument/2006/relationships/slide" Target="/ppt/slides/slide54.xml"/><Relationship Id="rId7" Type="http://schemas.openxmlformats.org/officeDocument/2006/relationships/slide" Target="/ppt/slides/slide65.xml"/><Relationship Id="rId8" Type="http://schemas.openxmlformats.org/officeDocument/2006/relationships/slide" Target="/ppt/slides/slide1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2.xml"/><Relationship Id="rId3" Type="http://schemas.openxmlformats.org/officeDocument/2006/relationships/slide" Target="/ppt/slides/slide6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3.xml"/><Relationship Id="rId3" Type="http://schemas.openxmlformats.org/officeDocument/2006/relationships/image" Target="../media/image26.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4.xml"/><Relationship Id="rId3" Type="http://schemas.openxmlformats.org/officeDocument/2006/relationships/image" Target="../media/image42.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5.xml"/><Relationship Id="rId3" Type="http://schemas.openxmlformats.org/officeDocument/2006/relationships/slide" Target="/ppt/slides/slide6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6.xml"/><Relationship Id="rId3" Type="http://schemas.openxmlformats.org/officeDocument/2006/relationships/image" Target="../media/image23.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7.xml"/><Relationship Id="rId3" Type="http://schemas.openxmlformats.org/officeDocument/2006/relationships/image" Target="../media/image25.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8.xml"/><Relationship Id="rId3" Type="http://schemas.openxmlformats.org/officeDocument/2006/relationships/image" Target="../media/image28.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9.xml"/><Relationship Id="rId3" Type="http://schemas.openxmlformats.org/officeDocument/2006/relationships/image" Target="../media/image3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9.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0.xml"/><Relationship Id="rId3" Type="http://schemas.openxmlformats.org/officeDocument/2006/relationships/image" Target="../media/image32.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1.xml"/><Relationship Id="rId3" Type="http://schemas.openxmlformats.org/officeDocument/2006/relationships/image" Target="../media/image29.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2.xml"/><Relationship Id="rId3" Type="http://schemas.openxmlformats.org/officeDocument/2006/relationships/image" Target="../media/image33.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3.xml"/><Relationship Id="rId3" Type="http://schemas.openxmlformats.org/officeDocument/2006/relationships/image" Target="../media/image43.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4.xml"/><Relationship Id="rId3" Type="http://schemas.openxmlformats.org/officeDocument/2006/relationships/slide" Target="/ppt/slides/slide6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6.xml"/><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7.xml"/><Relationship Id="rId3" Type="http://schemas.openxmlformats.org/officeDocument/2006/relationships/image" Target="../media/image46.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8.xml"/><Relationship Id="rId3" Type="http://schemas.openxmlformats.org/officeDocument/2006/relationships/image" Target="../media/image45.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9.xml"/><Relationship Id="rId3" Type="http://schemas.openxmlformats.org/officeDocument/2006/relationships/image" Target="../media/image44.png"/><Relationship Id="rId4" Type="http://schemas.openxmlformats.org/officeDocument/2006/relationships/image" Target="../media/image41.png"/><Relationship Id="rId5" Type="http://schemas.openxmlformats.org/officeDocument/2006/relationships/image" Target="../media/image6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10.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0.xml"/><Relationship Id="rId3" Type="http://schemas.openxmlformats.org/officeDocument/2006/relationships/image" Target="../media/image68.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1.xml"/><Relationship Id="rId3" Type="http://schemas.openxmlformats.org/officeDocument/2006/relationships/slide" Target="/ppt/slides/slide6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2.xml"/><Relationship Id="rId3" Type="http://schemas.openxmlformats.org/officeDocument/2006/relationships/hyperlink" Target="https://www.mcmaster.com/8574K41/" TargetMode="External"/><Relationship Id="rId4" Type="http://schemas.openxmlformats.org/officeDocument/2006/relationships/hyperlink" Target="https://www.mcmaster.com/94435A313/" TargetMode="Externa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3.xml"/><Relationship Id="rId3" Type="http://schemas.openxmlformats.org/officeDocument/2006/relationships/image" Target="../media/image60.jpg"/><Relationship Id="rId4" Type="http://schemas.openxmlformats.org/officeDocument/2006/relationships/hyperlink" Target="https://launchwithus.com/products/weather-balloon-quick-fill-inflation-system-with-regulator" TargetMode="Externa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4.xml"/><Relationship Id="rId3" Type="http://schemas.openxmlformats.org/officeDocument/2006/relationships/image" Target="../media/image47.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5.xml"/><Relationship Id="rId3" Type="http://schemas.openxmlformats.org/officeDocument/2006/relationships/slide" Target="/ppt/slides/slide6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7.xml"/><Relationship Id="rId3" Type="http://schemas.openxmlformats.org/officeDocument/2006/relationships/image" Target="../media/image51.png"/><Relationship Id="rId4" Type="http://schemas.openxmlformats.org/officeDocument/2006/relationships/image" Target="../media/image55.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9.xml"/><Relationship Id="rId3" Type="http://schemas.openxmlformats.org/officeDocument/2006/relationships/image" Target="../media/image49.jpg"/><Relationship Id="rId4" Type="http://schemas.openxmlformats.org/officeDocument/2006/relationships/image" Target="../media/image4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0.xml"/><Relationship Id="rId3" Type="http://schemas.openxmlformats.org/officeDocument/2006/relationships/image" Target="../media/image52.jp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1.xml"/><Relationship Id="rId3" Type="http://schemas.openxmlformats.org/officeDocument/2006/relationships/image" Target="../media/image53.png"/><Relationship Id="rId4" Type="http://schemas.openxmlformats.org/officeDocument/2006/relationships/image" Target="../media/image54.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4.xml"/><Relationship Id="rId3" Type="http://schemas.openxmlformats.org/officeDocument/2006/relationships/image" Target="../media/image63.png"/><Relationship Id="rId4" Type="http://schemas.openxmlformats.org/officeDocument/2006/relationships/image" Target="../media/image69.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6.xml"/><Relationship Id="rId3" Type="http://schemas.openxmlformats.org/officeDocument/2006/relationships/image" Target="../media/image50.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7.xml"/><Relationship Id="rId3" Type="http://schemas.openxmlformats.org/officeDocument/2006/relationships/image" Target="../media/image56.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8.xml"/><Relationship Id="rId3" Type="http://schemas.openxmlformats.org/officeDocument/2006/relationships/slide" Target="/ppt/slides/slide6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sp>
        <p:nvSpPr>
          <p:cNvPr id="67" name="Google Shape;67;p13"/>
          <p:cNvSpPr txBox="1"/>
          <p:nvPr/>
        </p:nvSpPr>
        <p:spPr>
          <a:xfrm>
            <a:off x="367725" y="1656375"/>
            <a:ext cx="4742100" cy="769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900">
                <a:latin typeface="Merriweather"/>
                <a:ea typeface="Merriweather"/>
                <a:cs typeface="Merriweather"/>
                <a:sym typeface="Merriweather"/>
              </a:rPr>
              <a:t>B</a:t>
            </a:r>
            <a:r>
              <a:rPr lang="en" sz="1900">
                <a:latin typeface="Merriweather"/>
                <a:ea typeface="Merriweather"/>
                <a:cs typeface="Merriweather"/>
                <a:sym typeface="Merriweather"/>
              </a:rPr>
              <a:t>alloon </a:t>
            </a:r>
            <a:r>
              <a:rPr b="1" lang="en" sz="1900">
                <a:latin typeface="Merriweather"/>
                <a:ea typeface="Merriweather"/>
                <a:cs typeface="Merriweather"/>
                <a:sym typeface="Merriweather"/>
              </a:rPr>
              <a:t>A</a:t>
            </a:r>
            <a:r>
              <a:rPr lang="en" sz="1900">
                <a:latin typeface="Merriweather"/>
                <a:ea typeface="Merriweather"/>
                <a:cs typeface="Merriweather"/>
                <a:sym typeface="Merriweather"/>
              </a:rPr>
              <a:t>ltitude </a:t>
            </a:r>
            <a:r>
              <a:rPr b="1" lang="en" sz="1900">
                <a:latin typeface="Merriweather"/>
                <a:ea typeface="Merriweather"/>
                <a:cs typeface="Merriweather"/>
                <a:sym typeface="Merriweather"/>
              </a:rPr>
              <a:t>C</a:t>
            </a:r>
            <a:r>
              <a:rPr lang="en" sz="1900">
                <a:latin typeface="Merriweather"/>
                <a:ea typeface="Merriweather"/>
                <a:cs typeface="Merriweather"/>
                <a:sym typeface="Merriweather"/>
              </a:rPr>
              <a:t>ommand </a:t>
            </a:r>
            <a:r>
              <a:rPr b="1" lang="en" sz="1900">
                <a:latin typeface="Merriweather"/>
                <a:ea typeface="Merriweather"/>
                <a:cs typeface="Merriweather"/>
                <a:sym typeface="Merriweather"/>
              </a:rPr>
              <a:t>C</a:t>
            </a:r>
            <a:r>
              <a:rPr lang="en" sz="1900">
                <a:latin typeface="Merriweather"/>
                <a:ea typeface="Merriweather"/>
                <a:cs typeface="Merriweather"/>
                <a:sym typeface="Merriweather"/>
              </a:rPr>
              <a:t>ontrol </a:t>
            </a:r>
            <a:r>
              <a:rPr b="1" lang="en" sz="1900">
                <a:latin typeface="Merriweather"/>
                <a:ea typeface="Merriweather"/>
                <a:cs typeface="Merriweather"/>
                <a:sym typeface="Merriweather"/>
              </a:rPr>
              <a:t>H</a:t>
            </a:r>
            <a:r>
              <a:rPr lang="en" sz="1900">
                <a:latin typeface="Merriweather"/>
                <a:ea typeface="Merriweather"/>
                <a:cs typeface="Merriweather"/>
                <a:sym typeface="Merriweather"/>
              </a:rPr>
              <a:t>ousing for </a:t>
            </a:r>
            <a:r>
              <a:rPr b="1" lang="en" sz="1900">
                <a:latin typeface="Merriweather"/>
                <a:ea typeface="Merriweather"/>
                <a:cs typeface="Merriweather"/>
                <a:sym typeface="Merriweather"/>
              </a:rPr>
              <a:t>U</a:t>
            </a:r>
            <a:r>
              <a:rPr lang="en" sz="1900">
                <a:latin typeface="Merriweather"/>
                <a:ea typeface="Merriweather"/>
                <a:cs typeface="Merriweather"/>
                <a:sym typeface="Merriweather"/>
              </a:rPr>
              <a:t>nmanned </a:t>
            </a:r>
            <a:r>
              <a:rPr b="1" lang="en" sz="1900">
                <a:latin typeface="Merriweather"/>
                <a:ea typeface="Merriweather"/>
                <a:cs typeface="Merriweather"/>
                <a:sym typeface="Merriweather"/>
              </a:rPr>
              <a:t>S</a:t>
            </a:r>
            <a:r>
              <a:rPr lang="en" sz="1900">
                <a:latin typeface="Merriweather"/>
                <a:ea typeface="Merriweather"/>
                <a:cs typeface="Merriweather"/>
                <a:sym typeface="Merriweather"/>
              </a:rPr>
              <a:t>ensing</a:t>
            </a:r>
            <a:endParaRPr sz="1900">
              <a:latin typeface="Merriweather"/>
              <a:ea typeface="Merriweather"/>
              <a:cs typeface="Merriweather"/>
              <a:sym typeface="Merriweather"/>
            </a:endParaRPr>
          </a:p>
        </p:txBody>
      </p:sp>
      <p:sp>
        <p:nvSpPr>
          <p:cNvPr id="68" name="Google Shape;68;p13"/>
          <p:cNvSpPr txBox="1"/>
          <p:nvPr/>
        </p:nvSpPr>
        <p:spPr>
          <a:xfrm>
            <a:off x="2455825" y="3238525"/>
            <a:ext cx="6619200" cy="14775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4200">
                <a:solidFill>
                  <a:schemeClr val="lt1"/>
                </a:solidFill>
                <a:latin typeface="Merriweather"/>
                <a:ea typeface="Merriweather"/>
                <a:cs typeface="Merriweather"/>
                <a:sym typeface="Merriweather"/>
              </a:rPr>
              <a:t>Preliminary</a:t>
            </a:r>
            <a:endParaRPr b="1" sz="4200">
              <a:solidFill>
                <a:schemeClr val="lt1"/>
              </a:solidFill>
              <a:latin typeface="Merriweather"/>
              <a:ea typeface="Merriweather"/>
              <a:cs typeface="Merriweather"/>
              <a:sym typeface="Merriweather"/>
            </a:endParaRPr>
          </a:p>
          <a:p>
            <a:pPr indent="0" lvl="0" marL="0" rtl="0" algn="r">
              <a:spcBef>
                <a:spcPts val="0"/>
              </a:spcBef>
              <a:spcAft>
                <a:spcPts val="0"/>
              </a:spcAft>
              <a:buNone/>
            </a:pPr>
            <a:r>
              <a:rPr b="1" lang="en" sz="4200">
                <a:solidFill>
                  <a:schemeClr val="lt1"/>
                </a:solidFill>
                <a:latin typeface="Merriweather"/>
                <a:ea typeface="Merriweather"/>
                <a:cs typeface="Merriweather"/>
                <a:sym typeface="Merriweather"/>
              </a:rPr>
              <a:t>Design Review</a:t>
            </a:r>
            <a:endParaRPr b="1" sz="4200">
              <a:solidFill>
                <a:schemeClr val="lt1"/>
              </a:solidFill>
              <a:latin typeface="Merriweather"/>
              <a:ea typeface="Merriweather"/>
              <a:cs typeface="Merriweather"/>
              <a:sym typeface="Merriweather"/>
            </a:endParaRPr>
          </a:p>
        </p:txBody>
      </p:sp>
      <p:sp>
        <p:nvSpPr>
          <p:cNvPr id="69" name="Google Shape;69;p13"/>
          <p:cNvSpPr txBox="1"/>
          <p:nvPr/>
        </p:nvSpPr>
        <p:spPr>
          <a:xfrm>
            <a:off x="1265175" y="902175"/>
            <a:ext cx="2947200" cy="7542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rPr b="1" lang="en" sz="4300">
                <a:latin typeface="Merriweather"/>
                <a:ea typeface="Merriweather"/>
                <a:cs typeface="Merriweather"/>
                <a:sym typeface="Merriweather"/>
              </a:rPr>
              <a:t>BACCHUS</a:t>
            </a:r>
            <a:endParaRPr b="1" sz="4300">
              <a:latin typeface="Merriweather"/>
              <a:ea typeface="Merriweather"/>
              <a:cs typeface="Merriweather"/>
              <a:sym typeface="Merriweather"/>
            </a:endParaRPr>
          </a:p>
        </p:txBody>
      </p:sp>
      <p:sp>
        <p:nvSpPr>
          <p:cNvPr id="70" name="Google Shape;70;p13"/>
          <p:cNvSpPr txBox="1"/>
          <p:nvPr/>
        </p:nvSpPr>
        <p:spPr>
          <a:xfrm>
            <a:off x="156925" y="4584775"/>
            <a:ext cx="2856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lt1"/>
                </a:solidFill>
                <a:latin typeface="Merriweather"/>
                <a:ea typeface="Merriweather"/>
                <a:cs typeface="Merriweather"/>
                <a:sym typeface="Merriweather"/>
              </a:rPr>
              <a:t>Urban Sky // CU Boulder</a:t>
            </a:r>
            <a:endParaRPr b="1">
              <a:solidFill>
                <a:schemeClr val="lt1"/>
              </a:solidFill>
              <a:latin typeface="Merriweather"/>
              <a:ea typeface="Merriweather"/>
              <a:cs typeface="Merriweather"/>
              <a:sym typeface="Merriweather"/>
            </a:endParaRPr>
          </a:p>
        </p:txBody>
      </p:sp>
      <p:sp>
        <p:nvSpPr>
          <p:cNvPr id="71" name="Google Shape;71;p13"/>
          <p:cNvSpPr txBox="1"/>
          <p:nvPr/>
        </p:nvSpPr>
        <p:spPr>
          <a:xfrm>
            <a:off x="6773425" y="4569325"/>
            <a:ext cx="2226600" cy="4311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600">
                <a:solidFill>
                  <a:srgbClr val="93C47D"/>
                </a:solidFill>
                <a:latin typeface="Merriweather"/>
                <a:ea typeface="Merriweather"/>
                <a:cs typeface="Merriweather"/>
                <a:sym typeface="Merriweather"/>
              </a:rPr>
              <a:t>October 20th, 2021</a:t>
            </a:r>
            <a:endParaRPr sz="1600">
              <a:solidFill>
                <a:srgbClr val="93C47D"/>
              </a:solidFill>
              <a:latin typeface="Merriweather"/>
              <a:ea typeface="Merriweather"/>
              <a:cs typeface="Merriweather"/>
              <a:sym typeface="Merriweather"/>
            </a:endParaRPr>
          </a:p>
        </p:txBody>
      </p:sp>
      <p:cxnSp>
        <p:nvCxnSpPr>
          <p:cNvPr id="72" name="Google Shape;72;p13"/>
          <p:cNvCxnSpPr/>
          <p:nvPr/>
        </p:nvCxnSpPr>
        <p:spPr>
          <a:xfrm flipH="1" rot="10800000">
            <a:off x="-10450" y="1765650"/>
            <a:ext cx="9162900" cy="2640600"/>
          </a:xfrm>
          <a:prstGeom prst="straightConnector1">
            <a:avLst/>
          </a:prstGeom>
          <a:noFill/>
          <a:ln cap="flat" cmpd="sng" w="38100">
            <a:solidFill>
              <a:srgbClr val="93C47D"/>
            </a:solidFill>
            <a:prstDash val="solid"/>
            <a:round/>
            <a:headEnd len="med" w="med" type="none"/>
            <a:tailEnd len="med" w="med" type="none"/>
          </a:ln>
        </p:spPr>
      </p:cxnSp>
      <p:pic>
        <p:nvPicPr>
          <p:cNvPr id="73" name="Google Shape;73;p13"/>
          <p:cNvPicPr preferRelativeResize="0"/>
          <p:nvPr/>
        </p:nvPicPr>
        <p:blipFill>
          <a:blip r:embed="rId3">
            <a:alphaModFix/>
          </a:blip>
          <a:stretch>
            <a:fillRect/>
          </a:stretch>
        </p:blipFill>
        <p:spPr>
          <a:xfrm>
            <a:off x="5425500" y="127000"/>
            <a:ext cx="3158275" cy="3158275"/>
          </a:xfrm>
          <a:prstGeom prst="rect">
            <a:avLst/>
          </a:prstGeom>
          <a:noFill/>
          <a:ln>
            <a:noFill/>
          </a:ln>
        </p:spPr>
      </p:pic>
      <p:cxnSp>
        <p:nvCxnSpPr>
          <p:cNvPr id="74" name="Google Shape;74;p13"/>
          <p:cNvCxnSpPr/>
          <p:nvPr/>
        </p:nvCxnSpPr>
        <p:spPr>
          <a:xfrm>
            <a:off x="2338275" y="1656375"/>
            <a:ext cx="801000" cy="0"/>
          </a:xfrm>
          <a:prstGeom prst="straightConnector1">
            <a:avLst/>
          </a:prstGeom>
          <a:noFill/>
          <a:ln cap="flat" cmpd="sng" w="19050">
            <a:solidFill>
              <a:srgbClr val="93C47D"/>
            </a:solidFill>
            <a:prstDash val="solid"/>
            <a:round/>
            <a:headEnd len="med" w="med" type="none"/>
            <a:tailEnd len="med" w="med" type="none"/>
          </a:ln>
        </p:spPr>
      </p:cxn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22"/>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Updates from CDD: Ascent Mechanism </a:t>
            </a:r>
            <a:endParaRPr/>
          </a:p>
        </p:txBody>
      </p:sp>
      <p:sp>
        <p:nvSpPr>
          <p:cNvPr id="168" name="Google Shape;168;p22"/>
          <p:cNvSpPr/>
          <p:nvPr/>
        </p:nvSpPr>
        <p:spPr>
          <a:xfrm>
            <a:off x="271200" y="1332898"/>
            <a:ext cx="4561200" cy="1240200"/>
          </a:xfrm>
          <a:prstGeom prst="roundRect">
            <a:avLst>
              <a:gd fmla="val 14430" name="adj"/>
            </a:avLst>
          </a:prstGeom>
          <a:solidFill>
            <a:srgbClr val="D9D9D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22"/>
          <p:cNvSpPr txBox="1"/>
          <p:nvPr/>
        </p:nvSpPr>
        <p:spPr>
          <a:xfrm>
            <a:off x="496350" y="1740413"/>
            <a:ext cx="4110900" cy="6156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Roboto"/>
              <a:buChar char="●"/>
            </a:pPr>
            <a:r>
              <a:rPr lang="en">
                <a:latin typeface="Roboto"/>
                <a:ea typeface="Roboto"/>
                <a:cs typeface="Roboto"/>
                <a:sym typeface="Roboto"/>
              </a:rPr>
              <a:t>Fixed rate control</a:t>
            </a:r>
            <a:endParaRPr>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Requires DC motor</a:t>
            </a:r>
            <a:endParaRPr>
              <a:latin typeface="Roboto"/>
              <a:ea typeface="Roboto"/>
              <a:cs typeface="Roboto"/>
              <a:sym typeface="Roboto"/>
            </a:endParaRPr>
          </a:p>
        </p:txBody>
      </p:sp>
      <p:sp>
        <p:nvSpPr>
          <p:cNvPr id="170" name="Google Shape;170;p22"/>
          <p:cNvSpPr/>
          <p:nvPr/>
        </p:nvSpPr>
        <p:spPr>
          <a:xfrm>
            <a:off x="271200" y="2849948"/>
            <a:ext cx="4561200" cy="1240200"/>
          </a:xfrm>
          <a:prstGeom prst="roundRect">
            <a:avLst>
              <a:gd fmla="val 13628" name="adj"/>
            </a:avLst>
          </a:prstGeom>
          <a:solidFill>
            <a:srgbClr val="D9D9D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22"/>
          <p:cNvSpPr/>
          <p:nvPr/>
        </p:nvSpPr>
        <p:spPr>
          <a:xfrm>
            <a:off x="5105975" y="1318650"/>
            <a:ext cx="3766800" cy="2771400"/>
          </a:xfrm>
          <a:prstGeom prst="roundRect">
            <a:avLst>
              <a:gd fmla="val 10566" name="adj"/>
            </a:avLst>
          </a:prstGeom>
          <a:solidFill>
            <a:srgbClr val="D9D9D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22"/>
          <p:cNvSpPr txBox="1"/>
          <p:nvPr/>
        </p:nvSpPr>
        <p:spPr>
          <a:xfrm>
            <a:off x="496350" y="3269100"/>
            <a:ext cx="4110900" cy="6156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Roboto"/>
              <a:buChar char="●"/>
            </a:pPr>
            <a:r>
              <a:rPr lang="en">
                <a:latin typeface="Roboto"/>
                <a:ea typeface="Roboto"/>
                <a:cs typeface="Roboto"/>
                <a:sym typeface="Roboto"/>
              </a:rPr>
              <a:t>Variable rate control</a:t>
            </a:r>
            <a:endParaRPr>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Requires at least 3 actuators</a:t>
            </a:r>
            <a:endParaRPr>
              <a:latin typeface="Roboto"/>
              <a:ea typeface="Roboto"/>
              <a:cs typeface="Roboto"/>
              <a:sym typeface="Roboto"/>
            </a:endParaRPr>
          </a:p>
        </p:txBody>
      </p:sp>
      <p:sp>
        <p:nvSpPr>
          <p:cNvPr id="173" name="Google Shape;173;p22"/>
          <p:cNvSpPr txBox="1"/>
          <p:nvPr/>
        </p:nvSpPr>
        <p:spPr>
          <a:xfrm>
            <a:off x="5292125" y="1950600"/>
            <a:ext cx="3394500" cy="2068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latin typeface="Roboto"/>
                <a:ea typeface="Roboto"/>
                <a:cs typeface="Roboto"/>
                <a:sym typeface="Roboto"/>
              </a:rPr>
              <a:t>In order to simplify the complexity of the control law, it was determined that it is most feasible to release a fixed amount of ballast at a time. </a:t>
            </a:r>
            <a:endParaRPr sz="1300">
              <a:latin typeface="Merriweather"/>
              <a:ea typeface="Merriweather"/>
              <a:cs typeface="Merriweather"/>
              <a:sym typeface="Merriweather"/>
            </a:endParaRPr>
          </a:p>
          <a:p>
            <a:pPr indent="0" lvl="0" marL="0" rtl="0" algn="ctr">
              <a:spcBef>
                <a:spcPts val="0"/>
              </a:spcBef>
              <a:spcAft>
                <a:spcPts val="0"/>
              </a:spcAft>
              <a:buNone/>
            </a:pPr>
            <a:r>
              <a:t/>
            </a:r>
            <a:endParaRPr>
              <a:latin typeface="Merriweather"/>
              <a:ea typeface="Merriweather"/>
              <a:cs typeface="Merriweather"/>
              <a:sym typeface="Merriweather"/>
            </a:endParaRPr>
          </a:p>
          <a:p>
            <a:pPr indent="0" lvl="0" marL="0" rtl="0" algn="ctr">
              <a:spcBef>
                <a:spcPts val="0"/>
              </a:spcBef>
              <a:spcAft>
                <a:spcPts val="0"/>
              </a:spcAft>
              <a:buNone/>
            </a:pPr>
            <a:r>
              <a:t/>
            </a:r>
            <a:endParaRPr>
              <a:latin typeface="Merriweather"/>
              <a:ea typeface="Merriweather"/>
              <a:cs typeface="Merriweather"/>
              <a:sym typeface="Merriweather"/>
            </a:endParaRPr>
          </a:p>
          <a:p>
            <a:pPr indent="0" lvl="0" marL="0" rtl="0" algn="ctr">
              <a:spcBef>
                <a:spcPts val="0"/>
              </a:spcBef>
              <a:spcAft>
                <a:spcPts val="0"/>
              </a:spcAft>
              <a:buNone/>
            </a:pPr>
            <a:r>
              <a:rPr b="1" lang="en" sz="1600" u="sng">
                <a:latin typeface="Merriweather"/>
                <a:ea typeface="Merriweather"/>
                <a:cs typeface="Merriweather"/>
                <a:sym typeface="Merriweather"/>
              </a:rPr>
              <a:t>Final Choice: Rotating Hopper</a:t>
            </a:r>
            <a:endParaRPr sz="1600" u="sng">
              <a:latin typeface="Merriweather"/>
              <a:ea typeface="Merriweather"/>
              <a:cs typeface="Merriweather"/>
              <a:sym typeface="Merriweather"/>
            </a:endParaRPr>
          </a:p>
          <a:p>
            <a:pPr indent="0" lvl="0" marL="0" rtl="0" algn="l">
              <a:spcBef>
                <a:spcPts val="0"/>
              </a:spcBef>
              <a:spcAft>
                <a:spcPts val="0"/>
              </a:spcAft>
              <a:buNone/>
            </a:pPr>
            <a:r>
              <a:t/>
            </a:r>
            <a:endParaRPr>
              <a:latin typeface="Merriweather"/>
              <a:ea typeface="Merriweather"/>
              <a:cs typeface="Merriweather"/>
              <a:sym typeface="Merriweather"/>
            </a:endParaRPr>
          </a:p>
        </p:txBody>
      </p:sp>
      <p:sp>
        <p:nvSpPr>
          <p:cNvPr id="174" name="Google Shape;174;p22"/>
          <p:cNvSpPr txBox="1"/>
          <p:nvPr/>
        </p:nvSpPr>
        <p:spPr>
          <a:xfrm>
            <a:off x="1632750" y="1402450"/>
            <a:ext cx="20349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500">
                <a:latin typeface="Merriweather"/>
                <a:ea typeface="Merriweather"/>
                <a:cs typeface="Merriweather"/>
                <a:sym typeface="Merriweather"/>
              </a:rPr>
              <a:t>Rotating Hopper</a:t>
            </a:r>
            <a:endParaRPr b="1" sz="1500">
              <a:latin typeface="Merriweather"/>
              <a:ea typeface="Merriweather"/>
              <a:cs typeface="Merriweather"/>
              <a:sym typeface="Merriweather"/>
            </a:endParaRPr>
          </a:p>
        </p:txBody>
      </p:sp>
      <p:sp>
        <p:nvSpPr>
          <p:cNvPr id="175" name="Google Shape;175;p22"/>
          <p:cNvSpPr txBox="1"/>
          <p:nvPr/>
        </p:nvSpPr>
        <p:spPr>
          <a:xfrm>
            <a:off x="1316100" y="2884713"/>
            <a:ext cx="24714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500">
                <a:latin typeface="Merriweather"/>
                <a:ea typeface="Merriweather"/>
                <a:cs typeface="Merriweather"/>
                <a:sym typeface="Merriweather"/>
              </a:rPr>
              <a:t>Pipe Dispenser</a:t>
            </a:r>
            <a:endParaRPr b="1" sz="1500">
              <a:latin typeface="Merriweather"/>
              <a:ea typeface="Merriweather"/>
              <a:cs typeface="Merriweather"/>
              <a:sym typeface="Merriweather"/>
            </a:endParaRPr>
          </a:p>
        </p:txBody>
      </p:sp>
      <p:sp>
        <p:nvSpPr>
          <p:cNvPr id="176" name="Google Shape;176;p22"/>
          <p:cNvSpPr txBox="1"/>
          <p:nvPr/>
        </p:nvSpPr>
        <p:spPr>
          <a:xfrm>
            <a:off x="5248925" y="1388200"/>
            <a:ext cx="34809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500">
                <a:latin typeface="Merriweather"/>
                <a:ea typeface="Merriweather"/>
                <a:cs typeface="Merriweather"/>
                <a:sym typeface="Merriweather"/>
              </a:rPr>
              <a:t>Justification</a:t>
            </a:r>
            <a:r>
              <a:rPr b="1" lang="en" sz="1500">
                <a:latin typeface="Merriweather"/>
                <a:ea typeface="Merriweather"/>
                <a:cs typeface="Merriweather"/>
                <a:sym typeface="Merriweather"/>
              </a:rPr>
              <a:t> for Baseline Design</a:t>
            </a:r>
            <a:endParaRPr b="1" sz="1500">
              <a:latin typeface="Roboto"/>
              <a:ea typeface="Roboto"/>
              <a:cs typeface="Roboto"/>
              <a:sym typeface="Roboto"/>
            </a:endParaRPr>
          </a:p>
        </p:txBody>
      </p:sp>
      <p:grpSp>
        <p:nvGrpSpPr>
          <p:cNvPr id="177" name="Google Shape;177;p22"/>
          <p:cNvGrpSpPr/>
          <p:nvPr/>
        </p:nvGrpSpPr>
        <p:grpSpPr>
          <a:xfrm>
            <a:off x="-163950" y="4907786"/>
            <a:ext cx="9471925" cy="235646"/>
            <a:chOff x="-117446" y="4857000"/>
            <a:chExt cx="9471925" cy="286500"/>
          </a:xfrm>
        </p:grpSpPr>
        <p:sp>
          <p:nvSpPr>
            <p:cNvPr id="178" name="Google Shape;178;p22"/>
            <p:cNvSpPr/>
            <p:nvPr/>
          </p:nvSpPr>
          <p:spPr>
            <a:xfrm>
              <a:off x="7889878" y="4857000"/>
              <a:ext cx="1464600" cy="286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chemeClr val="lt1"/>
                  </a:solidFill>
                </a:rPr>
                <a:t>   Appendices</a:t>
              </a:r>
              <a:endParaRPr b="1" sz="1100">
                <a:solidFill>
                  <a:srgbClr val="FFFFFF"/>
                </a:solidFill>
              </a:endParaRPr>
            </a:p>
          </p:txBody>
        </p:sp>
        <p:sp>
          <p:nvSpPr>
            <p:cNvPr id="179" name="Google Shape;179;p22"/>
            <p:cNvSpPr/>
            <p:nvPr/>
          </p:nvSpPr>
          <p:spPr>
            <a:xfrm>
              <a:off x="6757179" y="4857000"/>
              <a:ext cx="1272600" cy="286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Conclusion</a:t>
              </a:r>
              <a:endParaRPr b="1" sz="1100">
                <a:solidFill>
                  <a:srgbClr val="FFFFFF"/>
                </a:solidFill>
              </a:endParaRPr>
            </a:p>
          </p:txBody>
        </p:sp>
        <p:sp>
          <p:nvSpPr>
            <p:cNvPr id="180" name="Google Shape;180;p22"/>
            <p:cNvSpPr/>
            <p:nvPr/>
          </p:nvSpPr>
          <p:spPr>
            <a:xfrm>
              <a:off x="5624482" y="4857000"/>
              <a:ext cx="1272600" cy="286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Electrical</a:t>
              </a:r>
              <a:endParaRPr b="1" sz="1100">
                <a:solidFill>
                  <a:srgbClr val="FFFFFF"/>
                </a:solidFill>
              </a:endParaRPr>
            </a:p>
          </p:txBody>
        </p:sp>
        <p:sp>
          <p:nvSpPr>
            <p:cNvPr id="181" name="Google Shape;181;p22"/>
            <p:cNvSpPr/>
            <p:nvPr/>
          </p:nvSpPr>
          <p:spPr>
            <a:xfrm>
              <a:off x="4491786" y="4857000"/>
              <a:ext cx="1272600" cy="286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Thermal</a:t>
              </a:r>
              <a:endParaRPr b="1" sz="1100">
                <a:solidFill>
                  <a:srgbClr val="FFFFFF"/>
                </a:solidFill>
              </a:endParaRPr>
            </a:p>
          </p:txBody>
        </p:sp>
        <p:sp>
          <p:nvSpPr>
            <p:cNvPr id="182" name="Google Shape;182;p22"/>
            <p:cNvSpPr/>
            <p:nvPr/>
          </p:nvSpPr>
          <p:spPr>
            <a:xfrm>
              <a:off x="3359089" y="4857000"/>
              <a:ext cx="1272600" cy="286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Mechanical</a:t>
              </a:r>
              <a:endParaRPr b="1" sz="1100">
                <a:solidFill>
                  <a:srgbClr val="FFFFFF"/>
                </a:solidFill>
              </a:endParaRPr>
            </a:p>
          </p:txBody>
        </p:sp>
        <p:sp>
          <p:nvSpPr>
            <p:cNvPr id="183" name="Google Shape;183;p22"/>
            <p:cNvSpPr/>
            <p:nvPr/>
          </p:nvSpPr>
          <p:spPr>
            <a:xfrm>
              <a:off x="2226393" y="4857000"/>
              <a:ext cx="1272600" cy="286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Structural</a:t>
              </a:r>
              <a:endParaRPr b="1" sz="1100">
                <a:solidFill>
                  <a:srgbClr val="FFFFFF"/>
                </a:solidFill>
              </a:endParaRPr>
            </a:p>
          </p:txBody>
        </p:sp>
        <p:sp>
          <p:nvSpPr>
            <p:cNvPr id="184" name="Google Shape;184;p22"/>
            <p:cNvSpPr/>
            <p:nvPr/>
          </p:nvSpPr>
          <p:spPr>
            <a:xfrm>
              <a:off x="1093696" y="4857000"/>
              <a:ext cx="1272600" cy="286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Controls</a:t>
              </a:r>
              <a:endParaRPr b="1" sz="1100">
                <a:solidFill>
                  <a:srgbClr val="FFFFFF"/>
                </a:solidFill>
              </a:endParaRPr>
            </a:p>
          </p:txBody>
        </p:sp>
        <p:sp>
          <p:nvSpPr>
            <p:cNvPr id="185" name="Google Shape;185;p22"/>
            <p:cNvSpPr/>
            <p:nvPr/>
          </p:nvSpPr>
          <p:spPr>
            <a:xfrm>
              <a:off x="-117446" y="4857000"/>
              <a:ext cx="1351200" cy="286500"/>
            </a:xfrm>
            <a:prstGeom prst="chevron">
              <a:avLst>
                <a:gd fmla="val 50000" name="adj"/>
              </a:avLst>
            </a:prstGeom>
            <a:solidFill>
              <a:srgbClr val="31394D"/>
            </a:solidFill>
            <a:ln cap="flat" cmpd="sng" w="19050">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FFFFFF"/>
                  </a:solidFill>
                </a:rPr>
                <a:t>    Overview</a:t>
              </a:r>
              <a:endParaRPr b="1" sz="1100">
                <a:solidFill>
                  <a:srgbClr val="FFFFFF"/>
                </a:solidFill>
              </a:endParaRPr>
            </a:p>
          </p:txBody>
        </p:sp>
      </p:grpSp>
      <p:cxnSp>
        <p:nvCxnSpPr>
          <p:cNvPr id="186" name="Google Shape;186;p22"/>
          <p:cNvCxnSpPr/>
          <p:nvPr/>
        </p:nvCxnSpPr>
        <p:spPr>
          <a:xfrm>
            <a:off x="-21075" y="864275"/>
            <a:ext cx="9201300" cy="0"/>
          </a:xfrm>
          <a:prstGeom prst="straightConnector1">
            <a:avLst/>
          </a:prstGeom>
          <a:noFill/>
          <a:ln cap="flat" cmpd="sng" w="38100">
            <a:solidFill>
              <a:srgbClr val="B6D7A8"/>
            </a:solidFill>
            <a:prstDash val="solid"/>
            <a:round/>
            <a:headEnd len="med" w="med" type="none"/>
            <a:tailEnd len="med" w="med" type="none"/>
          </a:ln>
        </p:spPr>
      </p:cxn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1" name="Shape 1361"/>
        <p:cNvGrpSpPr/>
        <p:nvPr/>
      </p:nvGrpSpPr>
      <p:grpSpPr>
        <a:xfrm>
          <a:off x="0" y="0"/>
          <a:ext cx="0" cy="0"/>
          <a:chOff x="0" y="0"/>
          <a:chExt cx="0" cy="0"/>
        </a:xfrm>
      </p:grpSpPr>
      <p:sp>
        <p:nvSpPr>
          <p:cNvPr id="1362" name="Google Shape;1362;p112"/>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Insulation Trade Study</a:t>
            </a:r>
            <a:endParaRPr/>
          </a:p>
        </p:txBody>
      </p:sp>
      <p:graphicFrame>
        <p:nvGraphicFramePr>
          <p:cNvPr id="1363" name="Google Shape;1363;p112"/>
          <p:cNvGraphicFramePr/>
          <p:nvPr/>
        </p:nvGraphicFramePr>
        <p:xfrm>
          <a:off x="963500" y="1702250"/>
          <a:ext cx="3000000" cy="3000000"/>
        </p:xfrm>
        <a:graphic>
          <a:graphicData uri="http://schemas.openxmlformats.org/drawingml/2006/table">
            <a:tbl>
              <a:tblPr>
                <a:noFill/>
                <a:tableStyleId>{EBC924FD-B53E-429D-AEFC-742B769EB259}</a:tableStyleId>
              </a:tblPr>
              <a:tblGrid>
                <a:gridCol w="1443225"/>
                <a:gridCol w="1154750"/>
                <a:gridCol w="1154750"/>
                <a:gridCol w="1154750"/>
                <a:gridCol w="1154750"/>
                <a:gridCol w="1154750"/>
              </a:tblGrid>
              <a:tr h="609575">
                <a:tc>
                  <a:txBody>
                    <a:bodyPr/>
                    <a:lstStyle/>
                    <a:p>
                      <a:pPr indent="0" lvl="0" marL="0" rtl="0" algn="l">
                        <a:spcBef>
                          <a:spcPts val="0"/>
                        </a:spcBef>
                        <a:spcAft>
                          <a:spcPts val="0"/>
                        </a:spcAft>
                        <a:buNone/>
                      </a:pPr>
                      <a:r>
                        <a:t/>
                      </a:r>
                      <a:endParaRPr sz="1200"/>
                    </a:p>
                  </a:txBody>
                  <a:tcPr marT="91425" marB="91425" marR="91425" marL="91425"/>
                </a:tc>
                <a:tc>
                  <a:txBody>
                    <a:bodyPr/>
                    <a:lstStyle/>
                    <a:p>
                      <a:pPr indent="0" lvl="0" marL="0" rtl="0" algn="l">
                        <a:spcBef>
                          <a:spcPts val="0"/>
                        </a:spcBef>
                        <a:spcAft>
                          <a:spcPts val="0"/>
                        </a:spcAft>
                        <a:buNone/>
                      </a:pPr>
                      <a:r>
                        <a:rPr lang="en" sz="1200"/>
                        <a:t>Cost       [10%]</a:t>
                      </a:r>
                      <a:endParaRPr sz="1200"/>
                    </a:p>
                  </a:txBody>
                  <a:tcPr marT="91425" marB="91425" marR="91425" marL="91425"/>
                </a:tc>
                <a:tc>
                  <a:txBody>
                    <a:bodyPr/>
                    <a:lstStyle/>
                    <a:p>
                      <a:pPr indent="0" lvl="0" marL="0" rtl="0" algn="l">
                        <a:spcBef>
                          <a:spcPts val="0"/>
                        </a:spcBef>
                        <a:spcAft>
                          <a:spcPts val="0"/>
                        </a:spcAft>
                        <a:buNone/>
                      </a:pPr>
                      <a:r>
                        <a:rPr lang="en" sz="1200"/>
                        <a:t>Density (Mass) [30%]</a:t>
                      </a:r>
                      <a:endParaRPr sz="1200"/>
                    </a:p>
                  </a:txBody>
                  <a:tcPr marT="91425" marB="91425" marR="91425" marL="91425"/>
                </a:tc>
                <a:tc>
                  <a:txBody>
                    <a:bodyPr/>
                    <a:lstStyle/>
                    <a:p>
                      <a:pPr indent="0" lvl="0" marL="0" rtl="0" algn="l">
                        <a:spcBef>
                          <a:spcPts val="0"/>
                        </a:spcBef>
                        <a:spcAft>
                          <a:spcPts val="0"/>
                        </a:spcAft>
                        <a:buNone/>
                      </a:pPr>
                      <a:r>
                        <a:rPr lang="en" sz="1200"/>
                        <a:t>Conductivity [35%]</a:t>
                      </a:r>
                      <a:endParaRPr sz="1200"/>
                    </a:p>
                  </a:txBody>
                  <a:tcPr marT="91425" marB="91425" marR="91425" marL="91425"/>
                </a:tc>
                <a:tc>
                  <a:txBody>
                    <a:bodyPr/>
                    <a:lstStyle/>
                    <a:p>
                      <a:pPr indent="0" lvl="0" marL="0" rtl="0" algn="l">
                        <a:spcBef>
                          <a:spcPts val="0"/>
                        </a:spcBef>
                        <a:spcAft>
                          <a:spcPts val="0"/>
                        </a:spcAft>
                        <a:buNone/>
                      </a:pPr>
                      <a:r>
                        <a:rPr lang="en" sz="1200"/>
                        <a:t>Feasibility</a:t>
                      </a:r>
                      <a:r>
                        <a:rPr lang="en" sz="1200"/>
                        <a:t>    [25%]</a:t>
                      </a:r>
                      <a:endParaRPr sz="1200"/>
                    </a:p>
                  </a:txBody>
                  <a:tcPr marT="91425" marB="91425" marR="91425" marL="91425"/>
                </a:tc>
                <a:tc>
                  <a:txBody>
                    <a:bodyPr/>
                    <a:lstStyle/>
                    <a:p>
                      <a:pPr indent="0" lvl="0" marL="0" rtl="0" algn="l">
                        <a:spcBef>
                          <a:spcPts val="0"/>
                        </a:spcBef>
                        <a:spcAft>
                          <a:spcPts val="0"/>
                        </a:spcAft>
                        <a:buNone/>
                      </a:pPr>
                      <a:r>
                        <a:rPr lang="en" sz="1200"/>
                        <a:t>Weighted Score</a:t>
                      </a:r>
                      <a:endParaRPr sz="1200"/>
                    </a:p>
                  </a:txBody>
                  <a:tcPr marT="91425" marB="91425" marR="91425" marL="91425"/>
                </a:tc>
              </a:tr>
              <a:tr h="499050">
                <a:tc>
                  <a:txBody>
                    <a:bodyPr/>
                    <a:lstStyle/>
                    <a:p>
                      <a:pPr indent="0" lvl="0" marL="0" rtl="0" algn="l">
                        <a:spcBef>
                          <a:spcPts val="0"/>
                        </a:spcBef>
                        <a:spcAft>
                          <a:spcPts val="0"/>
                        </a:spcAft>
                        <a:buNone/>
                      </a:pPr>
                      <a:r>
                        <a:rPr lang="en" sz="1200"/>
                        <a:t>Expanded Polystyrene</a:t>
                      </a:r>
                      <a:endParaRPr sz="1200"/>
                    </a:p>
                  </a:txBody>
                  <a:tcPr marT="91425" marB="91425" marR="91425" marL="91425"/>
                </a:tc>
                <a:tc>
                  <a:txBody>
                    <a:bodyPr/>
                    <a:lstStyle/>
                    <a:p>
                      <a:pPr indent="0" lvl="0" marL="0" rtl="0" algn="l">
                        <a:spcBef>
                          <a:spcPts val="0"/>
                        </a:spcBef>
                        <a:spcAft>
                          <a:spcPts val="0"/>
                        </a:spcAft>
                        <a:buNone/>
                      </a:pPr>
                      <a:r>
                        <a:rPr lang="en" sz="1200"/>
                        <a:t>5</a:t>
                      </a:r>
                      <a:endParaRPr sz="1200"/>
                    </a:p>
                  </a:txBody>
                  <a:tcPr marT="91425" marB="91425" marR="91425" marL="91425"/>
                </a:tc>
                <a:tc>
                  <a:txBody>
                    <a:bodyPr/>
                    <a:lstStyle/>
                    <a:p>
                      <a:pPr indent="0" lvl="0" marL="0" rtl="0" algn="l">
                        <a:spcBef>
                          <a:spcPts val="0"/>
                        </a:spcBef>
                        <a:spcAft>
                          <a:spcPts val="0"/>
                        </a:spcAft>
                        <a:buNone/>
                      </a:pPr>
                      <a:r>
                        <a:rPr lang="en" sz="1200"/>
                        <a:t>4</a:t>
                      </a:r>
                      <a:endParaRPr sz="1200"/>
                    </a:p>
                  </a:txBody>
                  <a:tcPr marT="91425" marB="91425" marR="91425" marL="91425"/>
                </a:tc>
                <a:tc>
                  <a:txBody>
                    <a:bodyPr/>
                    <a:lstStyle/>
                    <a:p>
                      <a:pPr indent="0" lvl="0" marL="0" rtl="0" algn="l">
                        <a:spcBef>
                          <a:spcPts val="0"/>
                        </a:spcBef>
                        <a:spcAft>
                          <a:spcPts val="0"/>
                        </a:spcAft>
                        <a:buNone/>
                      </a:pPr>
                      <a:r>
                        <a:rPr lang="en" sz="1200"/>
                        <a:t>3</a:t>
                      </a:r>
                      <a:endParaRPr sz="1200"/>
                    </a:p>
                  </a:txBody>
                  <a:tcPr marT="91425" marB="91425" marR="91425" marL="91425"/>
                </a:tc>
                <a:tc>
                  <a:txBody>
                    <a:bodyPr/>
                    <a:lstStyle/>
                    <a:p>
                      <a:pPr indent="0" lvl="0" marL="0" rtl="0" algn="l">
                        <a:spcBef>
                          <a:spcPts val="0"/>
                        </a:spcBef>
                        <a:spcAft>
                          <a:spcPts val="0"/>
                        </a:spcAft>
                        <a:buNone/>
                      </a:pPr>
                      <a:r>
                        <a:rPr lang="en" sz="1200"/>
                        <a:t>2</a:t>
                      </a:r>
                      <a:endParaRPr sz="1200"/>
                    </a:p>
                  </a:txBody>
                  <a:tcPr marT="91425" marB="91425" marR="91425" marL="91425"/>
                </a:tc>
                <a:tc>
                  <a:txBody>
                    <a:bodyPr/>
                    <a:lstStyle/>
                    <a:p>
                      <a:pPr indent="0" lvl="0" marL="0" rtl="0" algn="l">
                        <a:spcBef>
                          <a:spcPts val="0"/>
                        </a:spcBef>
                        <a:spcAft>
                          <a:spcPts val="0"/>
                        </a:spcAft>
                        <a:buNone/>
                      </a:pPr>
                      <a:r>
                        <a:rPr lang="en" sz="1200"/>
                        <a:t>3.25</a:t>
                      </a:r>
                      <a:endParaRPr sz="1200"/>
                    </a:p>
                  </a:txBody>
                  <a:tcPr marT="91425" marB="91425" marR="91425" marL="91425">
                    <a:solidFill>
                      <a:schemeClr val="lt1"/>
                    </a:solidFill>
                  </a:tcPr>
                </a:tc>
              </a:tr>
              <a:tr h="499050">
                <a:tc>
                  <a:txBody>
                    <a:bodyPr/>
                    <a:lstStyle/>
                    <a:p>
                      <a:pPr indent="0" lvl="0" marL="0" rtl="0" algn="l">
                        <a:spcBef>
                          <a:spcPts val="0"/>
                        </a:spcBef>
                        <a:spcAft>
                          <a:spcPts val="0"/>
                        </a:spcAft>
                        <a:buNone/>
                      </a:pPr>
                      <a:r>
                        <a:rPr lang="en" sz="1200"/>
                        <a:t>Extruded Polystyrene</a:t>
                      </a:r>
                      <a:endParaRPr sz="1200"/>
                    </a:p>
                  </a:txBody>
                  <a:tcPr marT="91425" marB="91425" marR="91425" marL="91425"/>
                </a:tc>
                <a:tc>
                  <a:txBody>
                    <a:bodyPr/>
                    <a:lstStyle/>
                    <a:p>
                      <a:pPr indent="0" lvl="0" marL="0" rtl="0" algn="l">
                        <a:spcBef>
                          <a:spcPts val="0"/>
                        </a:spcBef>
                        <a:spcAft>
                          <a:spcPts val="0"/>
                        </a:spcAft>
                        <a:buNone/>
                      </a:pPr>
                      <a:r>
                        <a:rPr lang="en" sz="1200"/>
                        <a:t>3</a:t>
                      </a:r>
                      <a:endParaRPr sz="1200"/>
                    </a:p>
                  </a:txBody>
                  <a:tcPr marT="91425" marB="91425" marR="91425" marL="91425"/>
                </a:tc>
                <a:tc>
                  <a:txBody>
                    <a:bodyPr/>
                    <a:lstStyle/>
                    <a:p>
                      <a:pPr indent="0" lvl="0" marL="0" rtl="0" algn="l">
                        <a:spcBef>
                          <a:spcPts val="0"/>
                        </a:spcBef>
                        <a:spcAft>
                          <a:spcPts val="0"/>
                        </a:spcAft>
                        <a:buNone/>
                      </a:pPr>
                      <a:r>
                        <a:rPr lang="en" sz="1200"/>
                        <a:t>2</a:t>
                      </a:r>
                      <a:endParaRPr sz="1200"/>
                    </a:p>
                  </a:txBody>
                  <a:tcPr marT="91425" marB="91425" marR="91425" marL="91425"/>
                </a:tc>
                <a:tc>
                  <a:txBody>
                    <a:bodyPr/>
                    <a:lstStyle/>
                    <a:p>
                      <a:pPr indent="0" lvl="0" marL="0" rtl="0" algn="l">
                        <a:spcBef>
                          <a:spcPts val="0"/>
                        </a:spcBef>
                        <a:spcAft>
                          <a:spcPts val="0"/>
                        </a:spcAft>
                        <a:buNone/>
                      </a:pPr>
                      <a:r>
                        <a:rPr lang="en" sz="1200"/>
                        <a:t>4</a:t>
                      </a:r>
                      <a:endParaRPr sz="1200"/>
                    </a:p>
                  </a:txBody>
                  <a:tcPr marT="91425" marB="91425" marR="91425" marL="91425"/>
                </a:tc>
                <a:tc>
                  <a:txBody>
                    <a:bodyPr/>
                    <a:lstStyle/>
                    <a:p>
                      <a:pPr indent="0" lvl="0" marL="0" rtl="0" algn="l">
                        <a:spcBef>
                          <a:spcPts val="0"/>
                        </a:spcBef>
                        <a:spcAft>
                          <a:spcPts val="0"/>
                        </a:spcAft>
                        <a:buNone/>
                      </a:pPr>
                      <a:r>
                        <a:rPr lang="en" sz="1200"/>
                        <a:t>4</a:t>
                      </a:r>
                      <a:endParaRPr sz="1200"/>
                    </a:p>
                  </a:txBody>
                  <a:tcPr marT="91425" marB="91425" marR="91425" marL="91425"/>
                </a:tc>
                <a:tc>
                  <a:txBody>
                    <a:bodyPr/>
                    <a:lstStyle/>
                    <a:p>
                      <a:pPr indent="0" lvl="0" marL="0" rtl="0" algn="l">
                        <a:spcBef>
                          <a:spcPts val="0"/>
                        </a:spcBef>
                        <a:spcAft>
                          <a:spcPts val="0"/>
                        </a:spcAft>
                        <a:buNone/>
                      </a:pPr>
                      <a:r>
                        <a:rPr lang="en" sz="1200"/>
                        <a:t>3.3</a:t>
                      </a:r>
                      <a:endParaRPr sz="1200"/>
                    </a:p>
                  </a:txBody>
                  <a:tcPr marT="91425" marB="91425" marR="91425" marL="91425">
                    <a:solidFill>
                      <a:schemeClr val="lt1"/>
                    </a:solidFill>
                  </a:tcPr>
                </a:tc>
              </a:tr>
              <a:tr h="499050">
                <a:tc>
                  <a:txBody>
                    <a:bodyPr/>
                    <a:lstStyle/>
                    <a:p>
                      <a:pPr indent="0" lvl="0" marL="0" rtl="0" algn="l">
                        <a:spcBef>
                          <a:spcPts val="0"/>
                        </a:spcBef>
                        <a:spcAft>
                          <a:spcPts val="0"/>
                        </a:spcAft>
                        <a:buNone/>
                      </a:pPr>
                      <a:r>
                        <a:rPr lang="en" sz="1200"/>
                        <a:t>Polyisocyanurate</a:t>
                      </a:r>
                      <a:endParaRPr sz="1200"/>
                    </a:p>
                  </a:txBody>
                  <a:tcPr marT="91425" marB="91425" marR="91425" marL="91425"/>
                </a:tc>
                <a:tc>
                  <a:txBody>
                    <a:bodyPr/>
                    <a:lstStyle/>
                    <a:p>
                      <a:pPr indent="0" lvl="0" marL="0" rtl="0" algn="l">
                        <a:spcBef>
                          <a:spcPts val="0"/>
                        </a:spcBef>
                        <a:spcAft>
                          <a:spcPts val="0"/>
                        </a:spcAft>
                        <a:buNone/>
                      </a:pPr>
                      <a:r>
                        <a:rPr lang="en" sz="1200"/>
                        <a:t>3</a:t>
                      </a:r>
                      <a:endParaRPr sz="1200"/>
                    </a:p>
                  </a:txBody>
                  <a:tcPr marT="91425" marB="91425" marR="91425" marL="91425"/>
                </a:tc>
                <a:tc>
                  <a:txBody>
                    <a:bodyPr/>
                    <a:lstStyle/>
                    <a:p>
                      <a:pPr indent="0" lvl="0" marL="0" rtl="0" algn="l">
                        <a:spcBef>
                          <a:spcPts val="0"/>
                        </a:spcBef>
                        <a:spcAft>
                          <a:spcPts val="0"/>
                        </a:spcAft>
                        <a:buNone/>
                      </a:pPr>
                      <a:r>
                        <a:rPr lang="en" sz="1200"/>
                        <a:t>3</a:t>
                      </a:r>
                      <a:endParaRPr sz="1200"/>
                    </a:p>
                  </a:txBody>
                  <a:tcPr marT="91425" marB="91425" marR="91425" marL="91425"/>
                </a:tc>
                <a:tc>
                  <a:txBody>
                    <a:bodyPr/>
                    <a:lstStyle/>
                    <a:p>
                      <a:pPr indent="0" lvl="0" marL="0" rtl="0" algn="l">
                        <a:spcBef>
                          <a:spcPts val="0"/>
                        </a:spcBef>
                        <a:spcAft>
                          <a:spcPts val="0"/>
                        </a:spcAft>
                        <a:buNone/>
                      </a:pPr>
                      <a:r>
                        <a:rPr lang="en" sz="1200"/>
                        <a:t>5</a:t>
                      </a:r>
                      <a:endParaRPr sz="1200"/>
                    </a:p>
                  </a:txBody>
                  <a:tcPr marT="91425" marB="91425" marR="91425" marL="91425"/>
                </a:tc>
                <a:tc>
                  <a:txBody>
                    <a:bodyPr/>
                    <a:lstStyle/>
                    <a:p>
                      <a:pPr indent="0" lvl="0" marL="0" rtl="0" algn="l">
                        <a:spcBef>
                          <a:spcPts val="0"/>
                        </a:spcBef>
                        <a:spcAft>
                          <a:spcPts val="0"/>
                        </a:spcAft>
                        <a:buNone/>
                      </a:pPr>
                      <a:r>
                        <a:rPr lang="en" sz="1200"/>
                        <a:t>3</a:t>
                      </a:r>
                      <a:endParaRPr sz="1200"/>
                    </a:p>
                  </a:txBody>
                  <a:tcPr marT="91425" marB="91425" marR="91425" marL="91425"/>
                </a:tc>
                <a:tc>
                  <a:txBody>
                    <a:bodyPr/>
                    <a:lstStyle/>
                    <a:p>
                      <a:pPr indent="0" lvl="0" marL="0" rtl="0" algn="l">
                        <a:spcBef>
                          <a:spcPts val="0"/>
                        </a:spcBef>
                        <a:spcAft>
                          <a:spcPts val="0"/>
                        </a:spcAft>
                        <a:buNone/>
                      </a:pPr>
                      <a:r>
                        <a:rPr lang="en" sz="1200"/>
                        <a:t>3.7</a:t>
                      </a:r>
                      <a:endParaRPr sz="1200"/>
                    </a:p>
                  </a:txBody>
                  <a:tcPr marT="91425" marB="91425" marR="91425" marL="91425">
                    <a:solidFill>
                      <a:srgbClr val="6AA84F"/>
                    </a:solidFill>
                  </a:tcPr>
                </a:tc>
              </a:tr>
            </a:tbl>
          </a:graphicData>
        </a:graphic>
      </p:graphicFrame>
      <p:cxnSp>
        <p:nvCxnSpPr>
          <p:cNvPr id="1364" name="Google Shape;1364;p112"/>
          <p:cNvCxnSpPr/>
          <p:nvPr/>
        </p:nvCxnSpPr>
        <p:spPr>
          <a:xfrm>
            <a:off x="-21075" y="864275"/>
            <a:ext cx="9201300" cy="0"/>
          </a:xfrm>
          <a:prstGeom prst="straightConnector1">
            <a:avLst/>
          </a:prstGeom>
          <a:noFill/>
          <a:ln cap="flat" cmpd="sng" w="38100">
            <a:solidFill>
              <a:srgbClr val="B6D7A8"/>
            </a:solidFill>
            <a:prstDash val="solid"/>
            <a:round/>
            <a:headEnd len="med" w="med" type="none"/>
            <a:tailEnd len="med" w="med" type="none"/>
          </a:ln>
        </p:spPr>
      </p:cxn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8" name="Shape 1368"/>
        <p:cNvGrpSpPr/>
        <p:nvPr/>
      </p:nvGrpSpPr>
      <p:grpSpPr>
        <a:xfrm>
          <a:off x="0" y="0"/>
          <a:ext cx="0" cy="0"/>
          <a:chOff x="0" y="0"/>
          <a:chExt cx="0" cy="0"/>
        </a:xfrm>
      </p:grpSpPr>
      <p:sp>
        <p:nvSpPr>
          <p:cNvPr id="1369" name="Google Shape;1369;p113"/>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Thermal Model Calculations</a:t>
            </a:r>
            <a:endParaRPr/>
          </a:p>
        </p:txBody>
      </p:sp>
      <p:pic>
        <p:nvPicPr>
          <p:cNvPr id="1370" name="Google Shape;1370;p113"/>
          <p:cNvPicPr preferRelativeResize="0"/>
          <p:nvPr/>
        </p:nvPicPr>
        <p:blipFill>
          <a:blip r:embed="rId3">
            <a:alphaModFix/>
          </a:blip>
          <a:stretch>
            <a:fillRect/>
          </a:stretch>
        </p:blipFill>
        <p:spPr>
          <a:xfrm>
            <a:off x="152400" y="935250"/>
            <a:ext cx="4092975" cy="4055851"/>
          </a:xfrm>
          <a:prstGeom prst="rect">
            <a:avLst/>
          </a:prstGeom>
          <a:noFill/>
          <a:ln>
            <a:noFill/>
          </a:ln>
        </p:spPr>
      </p:pic>
      <p:pic>
        <p:nvPicPr>
          <p:cNvPr id="1371" name="Google Shape;1371;p113"/>
          <p:cNvPicPr preferRelativeResize="0"/>
          <p:nvPr/>
        </p:nvPicPr>
        <p:blipFill>
          <a:blip r:embed="rId4">
            <a:alphaModFix/>
          </a:blip>
          <a:stretch>
            <a:fillRect/>
          </a:stretch>
        </p:blipFill>
        <p:spPr>
          <a:xfrm>
            <a:off x="4468525" y="2505975"/>
            <a:ext cx="4400550" cy="914400"/>
          </a:xfrm>
          <a:prstGeom prst="rect">
            <a:avLst/>
          </a:prstGeom>
          <a:noFill/>
          <a:ln>
            <a:noFill/>
          </a:ln>
        </p:spPr>
      </p:pic>
      <p:cxnSp>
        <p:nvCxnSpPr>
          <p:cNvPr id="1372" name="Google Shape;1372;p113"/>
          <p:cNvCxnSpPr/>
          <p:nvPr/>
        </p:nvCxnSpPr>
        <p:spPr>
          <a:xfrm>
            <a:off x="-21075" y="864275"/>
            <a:ext cx="9201300" cy="0"/>
          </a:xfrm>
          <a:prstGeom prst="straightConnector1">
            <a:avLst/>
          </a:prstGeom>
          <a:noFill/>
          <a:ln cap="flat" cmpd="sng" w="38100">
            <a:solidFill>
              <a:srgbClr val="B6D7A8"/>
            </a:solidFill>
            <a:prstDash val="solid"/>
            <a:round/>
            <a:headEnd len="med" w="med" type="none"/>
            <a:tailEnd len="med" w="med" type="none"/>
          </a:ln>
        </p:spPr>
      </p:cxnSp>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6" name="Shape 1376"/>
        <p:cNvGrpSpPr/>
        <p:nvPr/>
      </p:nvGrpSpPr>
      <p:grpSpPr>
        <a:xfrm>
          <a:off x="0" y="0"/>
          <a:ext cx="0" cy="0"/>
          <a:chOff x="0" y="0"/>
          <a:chExt cx="0" cy="0"/>
        </a:xfrm>
      </p:grpSpPr>
      <p:sp>
        <p:nvSpPr>
          <p:cNvPr id="1377" name="Google Shape;1377;p114"/>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Thermal Mission Model - Initial Ascent</a:t>
            </a:r>
            <a:endParaRPr/>
          </a:p>
        </p:txBody>
      </p:sp>
      <p:pic>
        <p:nvPicPr>
          <p:cNvPr id="1378" name="Google Shape;1378;p114"/>
          <p:cNvPicPr preferRelativeResize="0"/>
          <p:nvPr/>
        </p:nvPicPr>
        <p:blipFill>
          <a:blip r:embed="rId3">
            <a:alphaModFix/>
          </a:blip>
          <a:stretch>
            <a:fillRect/>
          </a:stretch>
        </p:blipFill>
        <p:spPr>
          <a:xfrm>
            <a:off x="528788" y="977700"/>
            <a:ext cx="8086430" cy="4055850"/>
          </a:xfrm>
          <a:prstGeom prst="rect">
            <a:avLst/>
          </a:prstGeom>
          <a:noFill/>
          <a:ln>
            <a:noFill/>
          </a:ln>
        </p:spPr>
      </p:pic>
      <p:cxnSp>
        <p:nvCxnSpPr>
          <p:cNvPr id="1379" name="Google Shape;1379;p114"/>
          <p:cNvCxnSpPr/>
          <p:nvPr/>
        </p:nvCxnSpPr>
        <p:spPr>
          <a:xfrm>
            <a:off x="-21075" y="864275"/>
            <a:ext cx="9201300" cy="0"/>
          </a:xfrm>
          <a:prstGeom prst="straightConnector1">
            <a:avLst/>
          </a:prstGeom>
          <a:noFill/>
          <a:ln cap="flat" cmpd="sng" w="38100">
            <a:solidFill>
              <a:srgbClr val="B6D7A8"/>
            </a:solidFill>
            <a:prstDash val="solid"/>
            <a:round/>
            <a:headEnd len="med" w="med" type="none"/>
            <a:tailEnd len="med" w="med" type="none"/>
          </a:ln>
        </p:spPr>
      </p:cxnSp>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3" name="Shape 1383"/>
        <p:cNvGrpSpPr/>
        <p:nvPr/>
      </p:nvGrpSpPr>
      <p:grpSpPr>
        <a:xfrm>
          <a:off x="0" y="0"/>
          <a:ext cx="0" cy="0"/>
          <a:chOff x="0" y="0"/>
          <a:chExt cx="0" cy="0"/>
        </a:xfrm>
      </p:grpSpPr>
      <p:sp>
        <p:nvSpPr>
          <p:cNvPr id="1384" name="Google Shape;1384;p115"/>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Thermal Mission Model - 24hrs</a:t>
            </a:r>
            <a:endParaRPr/>
          </a:p>
        </p:txBody>
      </p:sp>
      <p:pic>
        <p:nvPicPr>
          <p:cNvPr id="1385" name="Google Shape;1385;p115"/>
          <p:cNvPicPr preferRelativeResize="0"/>
          <p:nvPr/>
        </p:nvPicPr>
        <p:blipFill>
          <a:blip r:embed="rId3">
            <a:alphaModFix/>
          </a:blip>
          <a:stretch>
            <a:fillRect/>
          </a:stretch>
        </p:blipFill>
        <p:spPr>
          <a:xfrm>
            <a:off x="528788" y="935250"/>
            <a:ext cx="8086430" cy="4055850"/>
          </a:xfrm>
          <a:prstGeom prst="rect">
            <a:avLst/>
          </a:prstGeom>
          <a:noFill/>
          <a:ln>
            <a:noFill/>
          </a:ln>
        </p:spPr>
      </p:pic>
      <p:cxnSp>
        <p:nvCxnSpPr>
          <p:cNvPr id="1386" name="Google Shape;1386;p115"/>
          <p:cNvCxnSpPr/>
          <p:nvPr/>
        </p:nvCxnSpPr>
        <p:spPr>
          <a:xfrm>
            <a:off x="-21075" y="864275"/>
            <a:ext cx="9201300" cy="0"/>
          </a:xfrm>
          <a:prstGeom prst="straightConnector1">
            <a:avLst/>
          </a:prstGeom>
          <a:noFill/>
          <a:ln cap="flat" cmpd="sng" w="38100">
            <a:solidFill>
              <a:srgbClr val="B6D7A8"/>
            </a:solidFill>
            <a:prstDash val="solid"/>
            <a:round/>
            <a:headEnd len="med" w="med" type="none"/>
            <a:tailEnd len="med" w="med" type="none"/>
          </a:ln>
        </p:spPr>
      </p:cxn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0" name="Shape 1390"/>
        <p:cNvGrpSpPr/>
        <p:nvPr/>
      </p:nvGrpSpPr>
      <p:grpSpPr>
        <a:xfrm>
          <a:off x="0" y="0"/>
          <a:ext cx="0" cy="0"/>
          <a:chOff x="0" y="0"/>
          <a:chExt cx="0" cy="0"/>
        </a:xfrm>
      </p:grpSpPr>
      <p:sp>
        <p:nvSpPr>
          <p:cNvPr id="1391" name="Google Shape;1391;p116"/>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Thermal Model - Ideal Temperature</a:t>
            </a:r>
            <a:endParaRPr/>
          </a:p>
        </p:txBody>
      </p:sp>
      <p:pic>
        <p:nvPicPr>
          <p:cNvPr id="1392" name="Google Shape;1392;p116"/>
          <p:cNvPicPr preferRelativeResize="0"/>
          <p:nvPr/>
        </p:nvPicPr>
        <p:blipFill>
          <a:blip r:embed="rId3">
            <a:alphaModFix/>
          </a:blip>
          <a:stretch>
            <a:fillRect/>
          </a:stretch>
        </p:blipFill>
        <p:spPr>
          <a:xfrm>
            <a:off x="528788" y="949400"/>
            <a:ext cx="8086430" cy="4055850"/>
          </a:xfrm>
          <a:prstGeom prst="rect">
            <a:avLst/>
          </a:prstGeom>
          <a:noFill/>
          <a:ln>
            <a:noFill/>
          </a:ln>
        </p:spPr>
      </p:pic>
      <p:cxnSp>
        <p:nvCxnSpPr>
          <p:cNvPr id="1393" name="Google Shape;1393;p116"/>
          <p:cNvCxnSpPr/>
          <p:nvPr/>
        </p:nvCxnSpPr>
        <p:spPr>
          <a:xfrm>
            <a:off x="-21075" y="864275"/>
            <a:ext cx="9201300" cy="0"/>
          </a:xfrm>
          <a:prstGeom prst="straightConnector1">
            <a:avLst/>
          </a:prstGeom>
          <a:noFill/>
          <a:ln cap="flat" cmpd="sng" w="38100">
            <a:solidFill>
              <a:srgbClr val="B6D7A8"/>
            </a:solidFill>
            <a:prstDash val="solid"/>
            <a:round/>
            <a:headEnd len="med" w="med" type="none"/>
            <a:tailEnd len="med" w="med" type="none"/>
          </a:ln>
        </p:spPr>
      </p:cxnSp>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7" name="Shape 1397"/>
        <p:cNvGrpSpPr/>
        <p:nvPr/>
      </p:nvGrpSpPr>
      <p:grpSpPr>
        <a:xfrm>
          <a:off x="0" y="0"/>
          <a:ext cx="0" cy="0"/>
          <a:chOff x="0" y="0"/>
          <a:chExt cx="0" cy="0"/>
        </a:xfrm>
      </p:grpSpPr>
      <p:cxnSp>
        <p:nvCxnSpPr>
          <p:cNvPr id="1398" name="Google Shape;1398;p117"/>
          <p:cNvCxnSpPr/>
          <p:nvPr/>
        </p:nvCxnSpPr>
        <p:spPr>
          <a:xfrm>
            <a:off x="3952650" y="2956500"/>
            <a:ext cx="1238700" cy="0"/>
          </a:xfrm>
          <a:prstGeom prst="straightConnector1">
            <a:avLst/>
          </a:prstGeom>
          <a:noFill/>
          <a:ln cap="flat" cmpd="sng" w="19050">
            <a:solidFill>
              <a:srgbClr val="93C47D"/>
            </a:solidFill>
            <a:prstDash val="solid"/>
            <a:round/>
            <a:headEnd len="med" w="med" type="none"/>
            <a:tailEnd len="med" w="med" type="none"/>
          </a:ln>
        </p:spPr>
      </p:cxnSp>
      <p:sp>
        <p:nvSpPr>
          <p:cNvPr id="1399" name="Google Shape;1399;p117"/>
          <p:cNvSpPr txBox="1"/>
          <p:nvPr/>
        </p:nvSpPr>
        <p:spPr>
          <a:xfrm>
            <a:off x="3201150" y="4743300"/>
            <a:ext cx="2741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u="sng">
                <a:solidFill>
                  <a:schemeClr val="hlink"/>
                </a:solidFill>
                <a:latin typeface="Roboto"/>
                <a:ea typeface="Roboto"/>
                <a:cs typeface="Roboto"/>
                <a:sym typeface="Roboto"/>
                <a:hlinkClick action="ppaction://hlinksldjump" r:id="rId3"/>
              </a:rPr>
              <a:t>Slide 50: Quick Links - General</a:t>
            </a:r>
            <a:endParaRPr>
              <a:latin typeface="Roboto"/>
              <a:ea typeface="Roboto"/>
              <a:cs typeface="Roboto"/>
              <a:sym typeface="Roboto"/>
            </a:endParaRPr>
          </a:p>
        </p:txBody>
      </p:sp>
      <p:sp>
        <p:nvSpPr>
          <p:cNvPr id="1400" name="Google Shape;1400;p117"/>
          <p:cNvSpPr txBox="1"/>
          <p:nvPr>
            <p:ph type="title"/>
          </p:nvPr>
        </p:nvSpPr>
        <p:spPr>
          <a:xfrm>
            <a:off x="844200" y="2187000"/>
            <a:ext cx="7455600" cy="769500"/>
          </a:xfrm>
          <a:prstGeom prst="rect">
            <a:avLst/>
          </a:prstGeom>
        </p:spPr>
        <p:txBody>
          <a:bodyPr anchorCtr="0" anchor="b" bIns="0" lIns="91425" spcFirstLastPara="1" rIns="91425" wrap="square" tIns="0">
            <a:spAutoFit/>
          </a:bodyPr>
          <a:lstStyle/>
          <a:p>
            <a:pPr indent="0" lvl="0" marL="0" rtl="0" algn="ctr">
              <a:spcBef>
                <a:spcPts val="0"/>
              </a:spcBef>
              <a:spcAft>
                <a:spcPts val="0"/>
              </a:spcAft>
              <a:buSzPts val="990"/>
              <a:buNone/>
            </a:pPr>
            <a:r>
              <a:rPr lang="en" sz="5000"/>
              <a:t>Electrical</a:t>
            </a:r>
            <a:endParaRPr sz="5000"/>
          </a:p>
        </p:txBody>
      </p:sp>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4" name="Shape 1404"/>
        <p:cNvGrpSpPr/>
        <p:nvPr/>
      </p:nvGrpSpPr>
      <p:grpSpPr>
        <a:xfrm>
          <a:off x="0" y="0"/>
          <a:ext cx="0" cy="0"/>
          <a:chOff x="0" y="0"/>
          <a:chExt cx="0" cy="0"/>
        </a:xfrm>
      </p:grpSpPr>
      <p:sp>
        <p:nvSpPr>
          <p:cNvPr id="1405" name="Google Shape;1405;p118"/>
          <p:cNvSpPr txBox="1"/>
          <p:nvPr>
            <p:ph type="title"/>
          </p:nvPr>
        </p:nvSpPr>
        <p:spPr>
          <a:xfrm>
            <a:off x="311725" y="500925"/>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Electrical Assumptions</a:t>
            </a:r>
            <a:endParaRPr/>
          </a:p>
        </p:txBody>
      </p:sp>
      <p:sp>
        <p:nvSpPr>
          <p:cNvPr id="1406" name="Google Shape;1406;p118"/>
          <p:cNvSpPr txBox="1"/>
          <p:nvPr>
            <p:ph idx="1" type="body"/>
          </p:nvPr>
        </p:nvSpPr>
        <p:spPr>
          <a:xfrm>
            <a:off x="311700" y="1505700"/>
            <a:ext cx="3999900" cy="343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1400">
                <a:solidFill>
                  <a:srgbClr val="000000"/>
                </a:solidFill>
              </a:rPr>
              <a:t>Worst-Case Scenario Assumptions</a:t>
            </a:r>
            <a:endParaRPr b="1" sz="1400">
              <a:solidFill>
                <a:srgbClr val="000000"/>
              </a:solidFill>
            </a:endParaRPr>
          </a:p>
          <a:p>
            <a:pPr indent="-304800" lvl="0" marL="457200" rtl="0" algn="l">
              <a:spcBef>
                <a:spcPts val="0"/>
              </a:spcBef>
              <a:spcAft>
                <a:spcPts val="0"/>
              </a:spcAft>
              <a:buClr>
                <a:srgbClr val="000000"/>
              </a:buClr>
              <a:buSzPts val="1200"/>
              <a:buChar char="●"/>
            </a:pPr>
            <a:r>
              <a:rPr lang="en" sz="1200">
                <a:solidFill>
                  <a:srgbClr val="000000"/>
                </a:solidFill>
              </a:rPr>
              <a:t>P</a:t>
            </a:r>
            <a:r>
              <a:rPr lang="en" sz="1200">
                <a:solidFill>
                  <a:srgbClr val="000000"/>
                </a:solidFill>
              </a:rPr>
              <a:t>oor sky coverage for RockBLOCK 9603 and EVA-M8Q antennas</a:t>
            </a:r>
            <a:endParaRPr sz="1200">
              <a:solidFill>
                <a:srgbClr val="000000"/>
              </a:solidFill>
            </a:endParaRPr>
          </a:p>
          <a:p>
            <a:pPr indent="-304800" lvl="0" marL="457200" rtl="0" algn="l">
              <a:spcBef>
                <a:spcPts val="0"/>
              </a:spcBef>
              <a:spcAft>
                <a:spcPts val="0"/>
              </a:spcAft>
              <a:buClr>
                <a:srgbClr val="000000"/>
              </a:buClr>
              <a:buSzPts val="1200"/>
              <a:buChar char="●"/>
            </a:pPr>
            <a:r>
              <a:rPr lang="en" sz="1200">
                <a:solidFill>
                  <a:srgbClr val="000000"/>
                </a:solidFill>
              </a:rPr>
              <a:t>Maximum oversampling ratio for MS5611</a:t>
            </a:r>
            <a:endParaRPr sz="1200">
              <a:solidFill>
                <a:srgbClr val="000000"/>
              </a:solidFill>
            </a:endParaRPr>
          </a:p>
          <a:p>
            <a:pPr indent="-304800" lvl="0" marL="457200" rtl="0" algn="l">
              <a:spcBef>
                <a:spcPts val="0"/>
              </a:spcBef>
              <a:spcAft>
                <a:spcPts val="0"/>
              </a:spcAft>
              <a:buClr>
                <a:srgbClr val="000000"/>
              </a:buClr>
              <a:buSzPts val="1200"/>
              <a:buChar char="●"/>
            </a:pPr>
            <a:r>
              <a:rPr lang="en" sz="1200">
                <a:solidFill>
                  <a:srgbClr val="000000"/>
                </a:solidFill>
              </a:rPr>
              <a:t>Auto-conversion mode and bias on for MAX31865</a:t>
            </a:r>
            <a:endParaRPr sz="1200">
              <a:solidFill>
                <a:srgbClr val="000000"/>
              </a:solidFill>
            </a:endParaRPr>
          </a:p>
          <a:p>
            <a:pPr indent="-304800" lvl="0" marL="457200" rtl="0" algn="l">
              <a:spcBef>
                <a:spcPts val="0"/>
              </a:spcBef>
              <a:spcAft>
                <a:spcPts val="0"/>
              </a:spcAft>
              <a:buClr>
                <a:srgbClr val="000000"/>
              </a:buClr>
              <a:buSzPts val="1200"/>
              <a:buChar char="●"/>
            </a:pPr>
            <a:r>
              <a:rPr lang="en" sz="1200">
                <a:solidFill>
                  <a:srgbClr val="000000"/>
                </a:solidFill>
              </a:rPr>
              <a:t>C</a:t>
            </a:r>
            <a:r>
              <a:rPr lang="en" sz="1200">
                <a:solidFill>
                  <a:srgbClr val="000000"/>
                </a:solidFill>
              </a:rPr>
              <a:t>urrent consumption at stall for gear motor</a:t>
            </a:r>
            <a:endParaRPr sz="1200">
              <a:solidFill>
                <a:srgbClr val="000000"/>
              </a:solidFill>
            </a:endParaRPr>
          </a:p>
          <a:p>
            <a:pPr indent="-304800" lvl="0" marL="457200" rtl="0" algn="l">
              <a:spcBef>
                <a:spcPts val="0"/>
              </a:spcBef>
              <a:spcAft>
                <a:spcPts val="0"/>
              </a:spcAft>
              <a:buClr>
                <a:srgbClr val="000000"/>
              </a:buClr>
              <a:buSzPts val="1200"/>
              <a:buChar char="●"/>
            </a:pPr>
            <a:r>
              <a:rPr lang="en" sz="1200">
                <a:solidFill>
                  <a:srgbClr val="000000"/>
                </a:solidFill>
              </a:rPr>
              <a:t>Gear motor actuation for 10.8 mins</a:t>
            </a:r>
            <a:endParaRPr sz="1200">
              <a:solidFill>
                <a:srgbClr val="000000"/>
              </a:solidFill>
            </a:endParaRPr>
          </a:p>
          <a:p>
            <a:pPr indent="-304800" lvl="0" marL="457200" rtl="0" algn="l">
              <a:spcBef>
                <a:spcPts val="0"/>
              </a:spcBef>
              <a:spcAft>
                <a:spcPts val="0"/>
              </a:spcAft>
              <a:buClr>
                <a:srgbClr val="000000"/>
              </a:buClr>
              <a:buSzPts val="1200"/>
              <a:buChar char="●"/>
            </a:pPr>
            <a:r>
              <a:rPr lang="en" sz="1200">
                <a:solidFill>
                  <a:srgbClr val="000000"/>
                </a:solidFill>
              </a:rPr>
              <a:t>Venting fan actuation for 5 mins</a:t>
            </a:r>
            <a:endParaRPr sz="1200">
              <a:solidFill>
                <a:srgbClr val="000000"/>
              </a:solidFill>
            </a:endParaRPr>
          </a:p>
          <a:p>
            <a:pPr indent="-304800" lvl="0" marL="457200" rtl="0" algn="l">
              <a:spcBef>
                <a:spcPts val="0"/>
              </a:spcBef>
              <a:spcAft>
                <a:spcPts val="0"/>
              </a:spcAft>
              <a:buClr>
                <a:srgbClr val="000000"/>
              </a:buClr>
              <a:buSzPts val="1200"/>
              <a:buChar char="●"/>
            </a:pPr>
            <a:r>
              <a:rPr lang="en" sz="1200">
                <a:solidFill>
                  <a:srgbClr val="000000"/>
                </a:solidFill>
              </a:rPr>
              <a:t>RockBLOCK 9603 supercapacitor charging for 30 seconds</a:t>
            </a:r>
            <a:endParaRPr sz="1200">
              <a:solidFill>
                <a:srgbClr val="000000"/>
              </a:solidFill>
            </a:endParaRPr>
          </a:p>
          <a:p>
            <a:pPr indent="-304800" lvl="0" marL="457200" rtl="0" algn="l">
              <a:spcBef>
                <a:spcPts val="0"/>
              </a:spcBef>
              <a:spcAft>
                <a:spcPts val="0"/>
              </a:spcAft>
              <a:buClr>
                <a:srgbClr val="000000"/>
              </a:buClr>
              <a:buSzPts val="1200"/>
              <a:buChar char="●"/>
            </a:pPr>
            <a:r>
              <a:rPr lang="en" sz="1200">
                <a:solidFill>
                  <a:srgbClr val="000000"/>
                </a:solidFill>
              </a:rPr>
              <a:t>One message sent/received by RockBLOCK 9603 every minute</a:t>
            </a:r>
            <a:endParaRPr sz="1200">
              <a:solidFill>
                <a:srgbClr val="000000"/>
              </a:solidFill>
            </a:endParaRPr>
          </a:p>
          <a:p>
            <a:pPr indent="-304800" lvl="0" marL="457200" rtl="0" algn="l">
              <a:spcBef>
                <a:spcPts val="0"/>
              </a:spcBef>
              <a:spcAft>
                <a:spcPts val="0"/>
              </a:spcAft>
              <a:buClr>
                <a:srgbClr val="000000"/>
              </a:buClr>
              <a:buSzPts val="1200"/>
              <a:buChar char="●"/>
            </a:pPr>
            <a:r>
              <a:rPr lang="en" sz="1200">
                <a:solidFill>
                  <a:srgbClr val="000000"/>
                </a:solidFill>
              </a:rPr>
              <a:t>Heater activation for 25% of mission duration</a:t>
            </a:r>
            <a:endParaRPr sz="1200">
              <a:solidFill>
                <a:srgbClr val="000000"/>
              </a:solidFill>
            </a:endParaRPr>
          </a:p>
        </p:txBody>
      </p:sp>
      <p:sp>
        <p:nvSpPr>
          <p:cNvPr id="1407" name="Google Shape;1407;p118"/>
          <p:cNvSpPr txBox="1"/>
          <p:nvPr>
            <p:ph idx="2" type="body"/>
          </p:nvPr>
        </p:nvSpPr>
        <p:spPr>
          <a:xfrm>
            <a:off x="4832400" y="1505700"/>
            <a:ext cx="3999900" cy="343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1400">
                <a:solidFill>
                  <a:srgbClr val="000000"/>
                </a:solidFill>
              </a:rPr>
              <a:t>Simplifying Assumptions</a:t>
            </a:r>
            <a:endParaRPr b="1" sz="1400">
              <a:solidFill>
                <a:srgbClr val="000000"/>
              </a:solidFill>
            </a:endParaRPr>
          </a:p>
          <a:p>
            <a:pPr indent="-304800" lvl="0" marL="457200" rtl="0" algn="l">
              <a:spcBef>
                <a:spcPts val="0"/>
              </a:spcBef>
              <a:spcAft>
                <a:spcPts val="0"/>
              </a:spcAft>
              <a:buClr>
                <a:srgbClr val="000000"/>
              </a:buClr>
              <a:buSzPts val="1200"/>
              <a:buChar char="●"/>
            </a:pPr>
            <a:r>
              <a:rPr lang="en" sz="1200">
                <a:solidFill>
                  <a:srgbClr val="000000"/>
                </a:solidFill>
              </a:rPr>
              <a:t>Instantaneous power draw at required current</a:t>
            </a:r>
            <a:endParaRPr sz="1200">
              <a:solidFill>
                <a:srgbClr val="000000"/>
              </a:solidFill>
            </a:endParaRPr>
          </a:p>
          <a:p>
            <a:pPr indent="-304800" lvl="0" marL="457200" rtl="0" algn="l">
              <a:spcBef>
                <a:spcPts val="0"/>
              </a:spcBef>
              <a:spcAft>
                <a:spcPts val="0"/>
              </a:spcAft>
              <a:buClr>
                <a:srgbClr val="000000"/>
              </a:buClr>
              <a:buSzPts val="1200"/>
              <a:buChar char="●"/>
            </a:pPr>
            <a:r>
              <a:rPr lang="en" sz="1200">
                <a:solidFill>
                  <a:srgbClr val="000000"/>
                </a:solidFill>
              </a:rPr>
              <a:t>No loss of accuracy due to self-heating</a:t>
            </a:r>
            <a:endParaRPr sz="1200">
              <a:solidFill>
                <a:srgbClr val="000000"/>
              </a:solidFill>
            </a:endParaRPr>
          </a:p>
          <a:p>
            <a:pPr indent="-304800" lvl="0" marL="457200" rtl="0" algn="l">
              <a:spcBef>
                <a:spcPts val="0"/>
              </a:spcBef>
              <a:spcAft>
                <a:spcPts val="0"/>
              </a:spcAft>
              <a:buClr>
                <a:srgbClr val="000000"/>
              </a:buClr>
              <a:buSzPts val="1200"/>
              <a:buChar char="●"/>
            </a:pPr>
            <a:r>
              <a:rPr lang="en" sz="1200">
                <a:solidFill>
                  <a:srgbClr val="000000"/>
                </a:solidFill>
              </a:rPr>
              <a:t>Vertical accuracy is 2 to 5 times worse than horizontal accuracy for GPS measurements</a:t>
            </a:r>
            <a:endParaRPr sz="1200">
              <a:solidFill>
                <a:srgbClr val="000000"/>
              </a:solidFill>
            </a:endParaRPr>
          </a:p>
        </p:txBody>
      </p:sp>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1" name="Shape 1411"/>
        <p:cNvGrpSpPr/>
        <p:nvPr/>
      </p:nvGrpSpPr>
      <p:grpSpPr>
        <a:xfrm>
          <a:off x="0" y="0"/>
          <a:ext cx="0" cy="0"/>
          <a:chOff x="0" y="0"/>
          <a:chExt cx="0" cy="0"/>
        </a:xfrm>
      </p:grpSpPr>
      <p:sp>
        <p:nvSpPr>
          <p:cNvPr id="1412" name="Google Shape;1412;p119"/>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Selected Components</a:t>
            </a:r>
            <a:endParaRPr/>
          </a:p>
        </p:txBody>
      </p:sp>
      <p:pic>
        <p:nvPicPr>
          <p:cNvPr id="1413" name="Google Shape;1413;p119"/>
          <p:cNvPicPr preferRelativeResize="0"/>
          <p:nvPr/>
        </p:nvPicPr>
        <p:blipFill rotWithShape="1">
          <a:blip r:embed="rId3">
            <a:alphaModFix/>
          </a:blip>
          <a:srcRect b="12015" l="8064" r="9981" t="17052"/>
          <a:stretch/>
        </p:blipFill>
        <p:spPr>
          <a:xfrm>
            <a:off x="2614850" y="3068230"/>
            <a:ext cx="1377650" cy="1192320"/>
          </a:xfrm>
          <a:prstGeom prst="rect">
            <a:avLst/>
          </a:prstGeom>
          <a:noFill/>
          <a:ln>
            <a:noFill/>
          </a:ln>
        </p:spPr>
      </p:pic>
      <p:pic>
        <p:nvPicPr>
          <p:cNvPr id="1414" name="Google Shape;1414;p119"/>
          <p:cNvPicPr preferRelativeResize="0"/>
          <p:nvPr/>
        </p:nvPicPr>
        <p:blipFill>
          <a:blip r:embed="rId4">
            <a:alphaModFix/>
          </a:blip>
          <a:stretch>
            <a:fillRect/>
          </a:stretch>
        </p:blipFill>
        <p:spPr>
          <a:xfrm>
            <a:off x="705950" y="1162675"/>
            <a:ext cx="1461200" cy="1461200"/>
          </a:xfrm>
          <a:prstGeom prst="rect">
            <a:avLst/>
          </a:prstGeom>
          <a:noFill/>
          <a:ln>
            <a:noFill/>
          </a:ln>
        </p:spPr>
      </p:pic>
      <p:pic>
        <p:nvPicPr>
          <p:cNvPr id="1415" name="Google Shape;1415;p119"/>
          <p:cNvPicPr preferRelativeResize="0"/>
          <p:nvPr/>
        </p:nvPicPr>
        <p:blipFill rotWithShape="1">
          <a:blip r:embed="rId5">
            <a:alphaModFix/>
          </a:blip>
          <a:srcRect b="14226" l="12320" r="13638" t="13707"/>
          <a:stretch/>
        </p:blipFill>
        <p:spPr>
          <a:xfrm>
            <a:off x="4617875" y="1062975"/>
            <a:ext cx="1316825" cy="1569976"/>
          </a:xfrm>
          <a:prstGeom prst="rect">
            <a:avLst/>
          </a:prstGeom>
          <a:noFill/>
          <a:ln>
            <a:noFill/>
          </a:ln>
        </p:spPr>
      </p:pic>
      <p:pic>
        <p:nvPicPr>
          <p:cNvPr id="1416" name="Google Shape;1416;p119"/>
          <p:cNvPicPr preferRelativeResize="0"/>
          <p:nvPr/>
        </p:nvPicPr>
        <p:blipFill>
          <a:blip r:embed="rId6">
            <a:alphaModFix/>
          </a:blip>
          <a:stretch>
            <a:fillRect/>
          </a:stretch>
        </p:blipFill>
        <p:spPr>
          <a:xfrm>
            <a:off x="6669700" y="2985400"/>
            <a:ext cx="1344075" cy="1344075"/>
          </a:xfrm>
          <a:prstGeom prst="rect">
            <a:avLst/>
          </a:prstGeom>
          <a:noFill/>
          <a:ln>
            <a:noFill/>
          </a:ln>
        </p:spPr>
      </p:pic>
      <p:sp>
        <p:nvSpPr>
          <p:cNvPr id="1417" name="Google Shape;1417;p119"/>
          <p:cNvSpPr txBox="1"/>
          <p:nvPr/>
        </p:nvSpPr>
        <p:spPr>
          <a:xfrm>
            <a:off x="705950" y="2623875"/>
            <a:ext cx="1582500" cy="554100"/>
          </a:xfrm>
          <a:prstGeom prst="rect">
            <a:avLst/>
          </a:prstGeom>
          <a:noFill/>
          <a:ln>
            <a:noFill/>
          </a:ln>
        </p:spPr>
        <p:txBody>
          <a:bodyPr anchorCtr="0" anchor="t" bIns="91425" lIns="0" spcFirstLastPara="1" rIns="0" wrap="square" tIns="91425">
            <a:spAutoFit/>
          </a:bodyPr>
          <a:lstStyle/>
          <a:p>
            <a:pPr indent="0" lvl="0" marL="0" rtl="0" algn="ctr">
              <a:spcBef>
                <a:spcPts val="0"/>
              </a:spcBef>
              <a:spcAft>
                <a:spcPts val="0"/>
              </a:spcAft>
              <a:buNone/>
            </a:pPr>
            <a:r>
              <a:rPr lang="en" sz="1000">
                <a:latin typeface="Roboto"/>
                <a:ea typeface="Roboto"/>
                <a:cs typeface="Roboto"/>
                <a:sym typeface="Roboto"/>
              </a:rPr>
              <a:t>Maxim Integrated</a:t>
            </a:r>
            <a:r>
              <a:rPr lang="en" sz="1200">
                <a:latin typeface="Roboto"/>
                <a:ea typeface="Roboto"/>
                <a:cs typeface="Roboto"/>
                <a:sym typeface="Roboto"/>
              </a:rPr>
              <a:t> MAX31865</a:t>
            </a:r>
            <a:endParaRPr sz="1200">
              <a:latin typeface="Roboto"/>
              <a:ea typeface="Roboto"/>
              <a:cs typeface="Roboto"/>
              <a:sym typeface="Roboto"/>
            </a:endParaRPr>
          </a:p>
        </p:txBody>
      </p:sp>
      <p:sp>
        <p:nvSpPr>
          <p:cNvPr id="1418" name="Google Shape;1418;p119"/>
          <p:cNvSpPr txBox="1"/>
          <p:nvPr/>
        </p:nvSpPr>
        <p:spPr>
          <a:xfrm>
            <a:off x="4617875" y="2632950"/>
            <a:ext cx="1316700" cy="523200"/>
          </a:xfrm>
          <a:prstGeom prst="rect">
            <a:avLst/>
          </a:prstGeom>
          <a:noFill/>
          <a:ln>
            <a:noFill/>
          </a:ln>
        </p:spPr>
        <p:txBody>
          <a:bodyPr anchorCtr="0" anchor="t" bIns="91425" lIns="0" spcFirstLastPara="1" rIns="0" wrap="square" tIns="91425">
            <a:spAutoFit/>
          </a:bodyPr>
          <a:lstStyle/>
          <a:p>
            <a:pPr indent="0" lvl="0" marL="0" rtl="0" algn="ctr">
              <a:spcBef>
                <a:spcPts val="0"/>
              </a:spcBef>
              <a:spcAft>
                <a:spcPts val="0"/>
              </a:spcAft>
              <a:buNone/>
            </a:pPr>
            <a:r>
              <a:rPr lang="en" sz="1000">
                <a:latin typeface="Roboto"/>
                <a:ea typeface="Roboto"/>
                <a:cs typeface="Roboto"/>
                <a:sym typeface="Roboto"/>
              </a:rPr>
              <a:t>Rock Seven</a:t>
            </a:r>
            <a:endParaRPr sz="1200">
              <a:latin typeface="Roboto"/>
              <a:ea typeface="Roboto"/>
              <a:cs typeface="Roboto"/>
              <a:sym typeface="Roboto"/>
            </a:endParaRPr>
          </a:p>
          <a:p>
            <a:pPr indent="0" lvl="0" marL="0" rtl="0" algn="ctr">
              <a:spcBef>
                <a:spcPts val="0"/>
              </a:spcBef>
              <a:spcAft>
                <a:spcPts val="0"/>
              </a:spcAft>
              <a:buNone/>
            </a:pPr>
            <a:r>
              <a:rPr lang="en" sz="1200">
                <a:latin typeface="Roboto"/>
                <a:ea typeface="Roboto"/>
                <a:cs typeface="Roboto"/>
                <a:sym typeface="Roboto"/>
              </a:rPr>
              <a:t>RockBLOCK 9603</a:t>
            </a:r>
            <a:endParaRPr sz="1200">
              <a:latin typeface="Roboto"/>
              <a:ea typeface="Roboto"/>
              <a:cs typeface="Roboto"/>
              <a:sym typeface="Roboto"/>
            </a:endParaRPr>
          </a:p>
        </p:txBody>
      </p:sp>
      <p:sp>
        <p:nvSpPr>
          <p:cNvPr id="1419" name="Google Shape;1419;p119"/>
          <p:cNvSpPr txBox="1"/>
          <p:nvPr/>
        </p:nvSpPr>
        <p:spPr>
          <a:xfrm>
            <a:off x="2614850" y="4260550"/>
            <a:ext cx="1377600" cy="523200"/>
          </a:xfrm>
          <a:prstGeom prst="rect">
            <a:avLst/>
          </a:prstGeom>
          <a:noFill/>
          <a:ln>
            <a:noFill/>
          </a:ln>
        </p:spPr>
        <p:txBody>
          <a:bodyPr anchorCtr="0" anchor="t" bIns="91425" lIns="0" spcFirstLastPara="1" rIns="0" wrap="square" tIns="91425">
            <a:spAutoFit/>
          </a:bodyPr>
          <a:lstStyle/>
          <a:p>
            <a:pPr indent="0" lvl="0" marL="0" rtl="0" algn="ctr">
              <a:spcBef>
                <a:spcPts val="0"/>
              </a:spcBef>
              <a:spcAft>
                <a:spcPts val="0"/>
              </a:spcAft>
              <a:buNone/>
            </a:pPr>
            <a:r>
              <a:rPr lang="en" sz="1000">
                <a:latin typeface="Roboto"/>
                <a:ea typeface="Roboto"/>
                <a:cs typeface="Roboto"/>
                <a:sym typeface="Roboto"/>
              </a:rPr>
              <a:t>TE Connectivity</a:t>
            </a:r>
            <a:endParaRPr sz="1200">
              <a:latin typeface="Roboto"/>
              <a:ea typeface="Roboto"/>
              <a:cs typeface="Roboto"/>
              <a:sym typeface="Roboto"/>
            </a:endParaRPr>
          </a:p>
          <a:p>
            <a:pPr indent="0" lvl="0" marL="0" rtl="0" algn="ctr">
              <a:spcBef>
                <a:spcPts val="0"/>
              </a:spcBef>
              <a:spcAft>
                <a:spcPts val="0"/>
              </a:spcAft>
              <a:buNone/>
            </a:pPr>
            <a:r>
              <a:rPr lang="en" sz="1200">
                <a:latin typeface="Roboto"/>
                <a:ea typeface="Roboto"/>
                <a:cs typeface="Roboto"/>
                <a:sym typeface="Roboto"/>
              </a:rPr>
              <a:t>MS5611</a:t>
            </a:r>
            <a:endParaRPr sz="1200">
              <a:latin typeface="Roboto"/>
              <a:ea typeface="Roboto"/>
              <a:cs typeface="Roboto"/>
              <a:sym typeface="Roboto"/>
            </a:endParaRPr>
          </a:p>
        </p:txBody>
      </p:sp>
      <p:sp>
        <p:nvSpPr>
          <p:cNvPr id="1420" name="Google Shape;1420;p119"/>
          <p:cNvSpPr txBox="1"/>
          <p:nvPr/>
        </p:nvSpPr>
        <p:spPr>
          <a:xfrm>
            <a:off x="6669700" y="4329475"/>
            <a:ext cx="1344000" cy="523200"/>
          </a:xfrm>
          <a:prstGeom prst="rect">
            <a:avLst/>
          </a:prstGeom>
          <a:noFill/>
          <a:ln>
            <a:noFill/>
          </a:ln>
        </p:spPr>
        <p:txBody>
          <a:bodyPr anchorCtr="0" anchor="t" bIns="91425" lIns="0" spcFirstLastPara="1" rIns="0" wrap="square" tIns="91425">
            <a:spAutoFit/>
          </a:bodyPr>
          <a:lstStyle/>
          <a:p>
            <a:pPr indent="0" lvl="0" marL="0" rtl="0" algn="ctr">
              <a:spcBef>
                <a:spcPts val="0"/>
              </a:spcBef>
              <a:spcAft>
                <a:spcPts val="0"/>
              </a:spcAft>
              <a:buNone/>
            </a:pPr>
            <a:r>
              <a:rPr lang="en" sz="1000">
                <a:latin typeface="Roboto"/>
                <a:ea typeface="Roboto"/>
                <a:cs typeface="Roboto"/>
                <a:sym typeface="Roboto"/>
              </a:rPr>
              <a:t>u-blox</a:t>
            </a:r>
            <a:endParaRPr sz="1200">
              <a:latin typeface="Roboto"/>
              <a:ea typeface="Roboto"/>
              <a:cs typeface="Roboto"/>
              <a:sym typeface="Roboto"/>
            </a:endParaRPr>
          </a:p>
          <a:p>
            <a:pPr indent="0" lvl="0" marL="0" rtl="0" algn="ctr">
              <a:spcBef>
                <a:spcPts val="0"/>
              </a:spcBef>
              <a:spcAft>
                <a:spcPts val="0"/>
              </a:spcAft>
              <a:buNone/>
            </a:pPr>
            <a:r>
              <a:rPr lang="en" sz="1200">
                <a:latin typeface="Roboto"/>
                <a:ea typeface="Roboto"/>
                <a:cs typeface="Roboto"/>
                <a:sym typeface="Roboto"/>
              </a:rPr>
              <a:t>EVA-M8Q</a:t>
            </a:r>
            <a:endParaRPr sz="1200">
              <a:latin typeface="Roboto"/>
              <a:ea typeface="Roboto"/>
              <a:cs typeface="Roboto"/>
              <a:sym typeface="Roboto"/>
            </a:endParaRPr>
          </a:p>
        </p:txBody>
      </p:sp>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4" name="Shape 1424"/>
        <p:cNvGrpSpPr/>
        <p:nvPr/>
      </p:nvGrpSpPr>
      <p:grpSpPr>
        <a:xfrm>
          <a:off x="0" y="0"/>
          <a:ext cx="0" cy="0"/>
          <a:chOff x="0" y="0"/>
          <a:chExt cx="0" cy="0"/>
        </a:xfrm>
      </p:grpSpPr>
      <p:sp>
        <p:nvSpPr>
          <p:cNvPr id="1425" name="Google Shape;1425;p120"/>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Power Cycle Results</a:t>
            </a:r>
            <a:endParaRPr/>
          </a:p>
        </p:txBody>
      </p:sp>
      <p:graphicFrame>
        <p:nvGraphicFramePr>
          <p:cNvPr id="1426" name="Google Shape;1426;p120"/>
          <p:cNvGraphicFramePr/>
          <p:nvPr/>
        </p:nvGraphicFramePr>
        <p:xfrm>
          <a:off x="1596375" y="930025"/>
          <a:ext cx="3000000" cy="3000000"/>
        </p:xfrm>
        <a:graphic>
          <a:graphicData uri="http://schemas.openxmlformats.org/drawingml/2006/table">
            <a:tbl>
              <a:tblPr>
                <a:noFill/>
                <a:tableStyleId>{EBC924FD-B53E-429D-AEFC-742B769EB259}</a:tableStyleId>
              </a:tblPr>
              <a:tblGrid>
                <a:gridCol w="2309825"/>
                <a:gridCol w="1578175"/>
                <a:gridCol w="2063250"/>
              </a:tblGrid>
              <a:tr h="193525">
                <a:tc>
                  <a:txBody>
                    <a:bodyPr/>
                    <a:lstStyle/>
                    <a:p>
                      <a:pPr indent="0" lvl="0" marL="0" rtl="0" algn="l">
                        <a:spcBef>
                          <a:spcPts val="0"/>
                        </a:spcBef>
                        <a:spcAft>
                          <a:spcPts val="0"/>
                        </a:spcAft>
                        <a:buNone/>
                      </a:pPr>
                      <a:r>
                        <a:rPr b="1" lang="en" sz="1200"/>
                        <a:t>Component Function</a:t>
                      </a:r>
                      <a:endParaRPr b="1" sz="1200"/>
                    </a:p>
                  </a:txBody>
                  <a:tcPr marT="91425" marB="91425" marR="91425" marL="91425">
                    <a:solidFill>
                      <a:schemeClr val="accent2"/>
                    </a:solidFill>
                  </a:tcPr>
                </a:tc>
                <a:tc>
                  <a:txBody>
                    <a:bodyPr/>
                    <a:lstStyle/>
                    <a:p>
                      <a:pPr indent="0" lvl="0" marL="0" rtl="0" algn="l">
                        <a:spcBef>
                          <a:spcPts val="0"/>
                        </a:spcBef>
                        <a:spcAft>
                          <a:spcPts val="0"/>
                        </a:spcAft>
                        <a:buNone/>
                      </a:pPr>
                      <a:r>
                        <a:rPr b="1" lang="en" sz="1200"/>
                        <a:t>Model</a:t>
                      </a:r>
                      <a:endParaRPr b="1" sz="1200"/>
                    </a:p>
                  </a:txBody>
                  <a:tcPr marT="91425" marB="91425" marR="91425" marL="91425">
                    <a:solidFill>
                      <a:schemeClr val="accent2"/>
                    </a:solidFill>
                  </a:tcPr>
                </a:tc>
                <a:tc>
                  <a:txBody>
                    <a:bodyPr/>
                    <a:lstStyle/>
                    <a:p>
                      <a:pPr indent="0" lvl="0" marL="0" rtl="0" algn="l">
                        <a:spcBef>
                          <a:spcPts val="0"/>
                        </a:spcBef>
                        <a:spcAft>
                          <a:spcPts val="0"/>
                        </a:spcAft>
                        <a:buNone/>
                      </a:pPr>
                      <a:r>
                        <a:rPr b="1" lang="en" sz="1200"/>
                        <a:t>Charge Consumption</a:t>
                      </a:r>
                      <a:endParaRPr b="1" sz="1200"/>
                    </a:p>
                  </a:txBody>
                  <a:tcPr marT="91425" marB="91425" marR="91425" marL="91425">
                    <a:solidFill>
                      <a:schemeClr val="accent2"/>
                    </a:solidFill>
                  </a:tcPr>
                </a:tc>
              </a:tr>
              <a:tr h="225250">
                <a:tc>
                  <a:txBody>
                    <a:bodyPr/>
                    <a:lstStyle/>
                    <a:p>
                      <a:pPr indent="0" lvl="0" marL="0" rtl="0" algn="l">
                        <a:spcBef>
                          <a:spcPts val="0"/>
                        </a:spcBef>
                        <a:spcAft>
                          <a:spcPts val="0"/>
                        </a:spcAft>
                        <a:buNone/>
                      </a:pPr>
                      <a:r>
                        <a:rPr b="1" lang="en" sz="1200"/>
                        <a:t>RTD-to-Digital Converter</a:t>
                      </a:r>
                      <a:endParaRPr b="1" sz="1200"/>
                    </a:p>
                  </a:txBody>
                  <a:tcPr marT="91425" marB="91425" marR="91425" marL="91425">
                    <a:lnB cap="flat" cmpd="sng" w="9525">
                      <a:solidFill>
                        <a:srgbClr val="9E9E9E"/>
                      </a:solidFill>
                      <a:prstDash val="solid"/>
                      <a:round/>
                      <a:headEnd len="sm" w="sm" type="none"/>
                      <a:tailEnd len="sm" w="sm" type="none"/>
                    </a:lnB>
                    <a:solidFill>
                      <a:schemeClr val="accent3"/>
                    </a:solidFill>
                  </a:tcPr>
                </a:tc>
                <a:tc>
                  <a:txBody>
                    <a:bodyPr/>
                    <a:lstStyle/>
                    <a:p>
                      <a:pPr indent="0" lvl="0" marL="0" rtl="0" algn="l">
                        <a:spcBef>
                          <a:spcPts val="0"/>
                        </a:spcBef>
                        <a:spcAft>
                          <a:spcPts val="0"/>
                        </a:spcAft>
                        <a:buNone/>
                      </a:pPr>
                      <a:r>
                        <a:rPr b="1" lang="en" sz="1200"/>
                        <a:t>MAX31865</a:t>
                      </a:r>
                      <a:endParaRPr b="1" sz="1200"/>
                    </a:p>
                  </a:txBody>
                  <a:tcPr marT="91425" marB="91425" marR="91425" marL="91425">
                    <a:lnB cap="flat" cmpd="sng" w="9525">
                      <a:solidFill>
                        <a:srgbClr val="9E9E9E"/>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200"/>
                        <a:t>84.00 mAh</a:t>
                      </a:r>
                      <a:endParaRPr sz="1200"/>
                    </a:p>
                  </a:txBody>
                  <a:tcPr marT="91425" marB="91425" marR="91425" marL="91425"/>
                </a:tc>
              </a:tr>
              <a:tr h="134600">
                <a:tc>
                  <a:txBody>
                    <a:bodyPr/>
                    <a:lstStyle/>
                    <a:p>
                      <a:pPr indent="0" lvl="0" marL="0" rtl="0" algn="l">
                        <a:spcBef>
                          <a:spcPts val="0"/>
                        </a:spcBef>
                        <a:spcAft>
                          <a:spcPts val="0"/>
                        </a:spcAft>
                        <a:buNone/>
                      </a:pPr>
                      <a:r>
                        <a:rPr b="1" lang="en" sz="1200"/>
                        <a:t>Barometric Pressure Sensor</a:t>
                      </a:r>
                      <a:endParaRPr b="1"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accent3"/>
                    </a:solidFill>
                  </a:tcPr>
                </a:tc>
                <a:tc>
                  <a:txBody>
                    <a:bodyPr/>
                    <a:lstStyle/>
                    <a:p>
                      <a:pPr indent="0" lvl="0" marL="0" rtl="0" algn="l">
                        <a:spcBef>
                          <a:spcPts val="0"/>
                        </a:spcBef>
                        <a:spcAft>
                          <a:spcPts val="0"/>
                        </a:spcAft>
                        <a:buNone/>
                      </a:pPr>
                      <a:r>
                        <a:rPr b="1" lang="en" sz="1200"/>
                        <a:t>MS5611</a:t>
                      </a:r>
                      <a:endParaRPr b="1"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200"/>
                        <a:t>0.32 mAh</a:t>
                      </a:r>
                      <a:endParaRPr sz="1200"/>
                    </a:p>
                  </a:txBody>
                  <a:tcPr marT="91425" marB="91425" marR="91425" marL="91425">
                    <a:lnL cap="flat" cmpd="sng" w="9525">
                      <a:solidFill>
                        <a:srgbClr val="9E9E9E"/>
                      </a:solidFill>
                      <a:prstDash val="solid"/>
                      <a:round/>
                      <a:headEnd len="sm" w="sm" type="none"/>
                      <a:tailEnd len="sm" w="sm" type="none"/>
                    </a:lnL>
                  </a:tcPr>
                </a:tc>
              </a:tr>
              <a:tr h="274375">
                <a:tc>
                  <a:txBody>
                    <a:bodyPr/>
                    <a:lstStyle/>
                    <a:p>
                      <a:pPr indent="0" lvl="0" marL="0" rtl="0" algn="l">
                        <a:spcBef>
                          <a:spcPts val="0"/>
                        </a:spcBef>
                        <a:spcAft>
                          <a:spcPts val="0"/>
                        </a:spcAft>
                        <a:buNone/>
                      </a:pPr>
                      <a:r>
                        <a:rPr b="1" lang="en" sz="1200"/>
                        <a:t>Iridium Satellite Transceiver</a:t>
                      </a:r>
                      <a:endParaRPr b="1"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accent3"/>
                    </a:solidFill>
                  </a:tcPr>
                </a:tc>
                <a:tc>
                  <a:txBody>
                    <a:bodyPr/>
                    <a:lstStyle/>
                    <a:p>
                      <a:pPr indent="0" lvl="0" marL="0" rtl="0" algn="l">
                        <a:spcBef>
                          <a:spcPts val="0"/>
                        </a:spcBef>
                        <a:spcAft>
                          <a:spcPts val="0"/>
                        </a:spcAft>
                        <a:buNone/>
                      </a:pPr>
                      <a:r>
                        <a:rPr b="1" lang="en" sz="1200"/>
                        <a:t>RockBLOCK 9603</a:t>
                      </a:r>
                      <a:endParaRPr b="1"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200"/>
                        <a:t>1263.75 mAh</a:t>
                      </a:r>
                      <a:endParaRPr sz="1200"/>
                    </a:p>
                  </a:txBody>
                  <a:tcPr marT="91425" marB="91425" marR="91425" marL="91425">
                    <a:lnL cap="flat" cmpd="sng" w="9525">
                      <a:solidFill>
                        <a:srgbClr val="9E9E9E"/>
                      </a:solidFill>
                      <a:prstDash val="solid"/>
                      <a:round/>
                      <a:headEnd len="sm" w="sm" type="none"/>
                      <a:tailEnd len="sm" w="sm" type="none"/>
                    </a:lnL>
                  </a:tcPr>
                </a:tc>
              </a:tr>
              <a:tr h="274375">
                <a:tc>
                  <a:txBody>
                    <a:bodyPr/>
                    <a:lstStyle/>
                    <a:p>
                      <a:pPr indent="0" lvl="0" marL="0" rtl="0" algn="l">
                        <a:spcBef>
                          <a:spcPts val="0"/>
                        </a:spcBef>
                        <a:spcAft>
                          <a:spcPts val="0"/>
                        </a:spcAft>
                        <a:buNone/>
                      </a:pPr>
                      <a:r>
                        <a:rPr b="1" lang="en" sz="1200"/>
                        <a:t>GNSS Module</a:t>
                      </a:r>
                      <a:endParaRPr b="1"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accent3"/>
                    </a:solidFill>
                  </a:tcPr>
                </a:tc>
                <a:tc>
                  <a:txBody>
                    <a:bodyPr/>
                    <a:lstStyle/>
                    <a:p>
                      <a:pPr indent="0" lvl="0" marL="0" rtl="0" algn="l">
                        <a:spcBef>
                          <a:spcPts val="0"/>
                        </a:spcBef>
                        <a:spcAft>
                          <a:spcPts val="0"/>
                        </a:spcAft>
                        <a:buNone/>
                      </a:pPr>
                      <a:r>
                        <a:rPr b="1" lang="en" sz="1200"/>
                        <a:t>EVA-M8Q</a:t>
                      </a:r>
                      <a:endParaRPr b="1"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200"/>
                        <a:t>148.96</a:t>
                      </a:r>
                      <a:r>
                        <a:rPr lang="en" sz="1200"/>
                        <a:t> mAh</a:t>
                      </a:r>
                      <a:endParaRPr sz="1200"/>
                    </a:p>
                  </a:txBody>
                  <a:tcPr marT="91425" marB="91425" marR="91425" marL="91425">
                    <a:lnL cap="flat" cmpd="sng" w="9525">
                      <a:solidFill>
                        <a:srgbClr val="9E9E9E"/>
                      </a:solidFill>
                      <a:prstDash val="solid"/>
                      <a:round/>
                      <a:headEnd len="sm" w="sm" type="none"/>
                      <a:tailEnd len="sm" w="sm" type="none"/>
                    </a:lnL>
                  </a:tcPr>
                </a:tc>
              </a:tr>
              <a:tr h="274375">
                <a:tc>
                  <a:txBody>
                    <a:bodyPr/>
                    <a:lstStyle/>
                    <a:p>
                      <a:pPr indent="0" lvl="0" marL="0" rtl="0" algn="l">
                        <a:spcBef>
                          <a:spcPts val="0"/>
                        </a:spcBef>
                        <a:spcAft>
                          <a:spcPts val="0"/>
                        </a:spcAft>
                        <a:buNone/>
                      </a:pPr>
                      <a:r>
                        <a:rPr b="1" lang="en" sz="1200"/>
                        <a:t>Venting Fan</a:t>
                      </a:r>
                      <a:endParaRPr b="1"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accent3"/>
                    </a:solidFill>
                  </a:tcPr>
                </a:tc>
                <a:tc>
                  <a:txBody>
                    <a:bodyPr/>
                    <a:lstStyle/>
                    <a:p>
                      <a:pPr indent="0" lvl="0" marL="0" rtl="0" algn="l">
                        <a:spcBef>
                          <a:spcPts val="0"/>
                        </a:spcBef>
                        <a:spcAft>
                          <a:spcPts val="0"/>
                        </a:spcAft>
                        <a:buNone/>
                      </a:pPr>
                      <a:r>
                        <a:rPr b="1" lang="en" sz="1200"/>
                        <a:t>JetFlow 120</a:t>
                      </a:r>
                      <a:endParaRPr b="1"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200"/>
                        <a:t>33.33</a:t>
                      </a:r>
                      <a:r>
                        <a:rPr lang="en" sz="1200"/>
                        <a:t> mAh</a:t>
                      </a:r>
                      <a:endParaRPr sz="1200"/>
                    </a:p>
                  </a:txBody>
                  <a:tcPr marT="91425" marB="91425" marR="91425" marL="91425">
                    <a:lnL cap="flat" cmpd="sng" w="9525">
                      <a:solidFill>
                        <a:srgbClr val="9E9E9E"/>
                      </a:solidFill>
                      <a:prstDash val="solid"/>
                      <a:round/>
                      <a:headEnd len="sm" w="sm" type="none"/>
                      <a:tailEnd len="sm" w="sm" type="none"/>
                    </a:lnL>
                  </a:tcPr>
                </a:tc>
              </a:tr>
              <a:tr h="274375">
                <a:tc>
                  <a:txBody>
                    <a:bodyPr/>
                    <a:lstStyle/>
                    <a:p>
                      <a:pPr indent="0" lvl="0" marL="0" rtl="0" algn="l">
                        <a:spcBef>
                          <a:spcPts val="0"/>
                        </a:spcBef>
                        <a:spcAft>
                          <a:spcPts val="0"/>
                        </a:spcAft>
                        <a:buNone/>
                      </a:pPr>
                      <a:r>
                        <a:rPr b="1" lang="en" sz="1200"/>
                        <a:t>Gear Motor</a:t>
                      </a:r>
                      <a:endParaRPr b="1"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accent3"/>
                    </a:solidFill>
                  </a:tcPr>
                </a:tc>
                <a:tc>
                  <a:txBody>
                    <a:bodyPr/>
                    <a:lstStyle/>
                    <a:p>
                      <a:pPr indent="0" lvl="0" marL="0" rtl="0" algn="l">
                        <a:spcBef>
                          <a:spcPts val="0"/>
                        </a:spcBef>
                        <a:spcAft>
                          <a:spcPts val="0"/>
                        </a:spcAft>
                        <a:buNone/>
                      </a:pPr>
                      <a:r>
                        <a:rPr b="1" lang="en" sz="1200"/>
                        <a:t>Gearmotor LP</a:t>
                      </a:r>
                      <a:endParaRPr b="1"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200"/>
                        <a:t>64.80</a:t>
                      </a:r>
                      <a:r>
                        <a:rPr lang="en" sz="1200"/>
                        <a:t> mAh</a:t>
                      </a:r>
                      <a:endParaRPr sz="1200"/>
                    </a:p>
                  </a:txBody>
                  <a:tcPr marT="91425" marB="91425" marR="91425" marL="91425">
                    <a:lnL cap="flat" cmpd="sng" w="9525">
                      <a:solidFill>
                        <a:srgbClr val="9E9E9E"/>
                      </a:solidFill>
                      <a:prstDash val="solid"/>
                      <a:round/>
                      <a:headEnd len="sm" w="sm" type="none"/>
                      <a:tailEnd len="sm" w="sm" type="none"/>
                    </a:lnL>
                  </a:tcPr>
                </a:tc>
              </a:tr>
              <a:tr h="297225">
                <a:tc>
                  <a:txBody>
                    <a:bodyPr/>
                    <a:lstStyle/>
                    <a:p>
                      <a:pPr indent="0" lvl="0" marL="0" rtl="0" algn="l">
                        <a:spcBef>
                          <a:spcPts val="0"/>
                        </a:spcBef>
                        <a:spcAft>
                          <a:spcPts val="0"/>
                        </a:spcAft>
                        <a:buNone/>
                      </a:pPr>
                      <a:r>
                        <a:rPr b="1" lang="en" sz="1200"/>
                        <a:t>Microcontroller</a:t>
                      </a:r>
                      <a:endParaRPr b="1"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accent3"/>
                    </a:solidFill>
                  </a:tcPr>
                </a:tc>
                <a:tc>
                  <a:txBody>
                    <a:bodyPr/>
                    <a:lstStyle/>
                    <a:p>
                      <a:pPr indent="0" lvl="0" marL="0" rtl="0" algn="l">
                        <a:spcBef>
                          <a:spcPts val="0"/>
                        </a:spcBef>
                        <a:spcAft>
                          <a:spcPts val="0"/>
                        </a:spcAft>
                        <a:buNone/>
                      </a:pPr>
                      <a:r>
                        <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200"/>
                        <a:t>480.00</a:t>
                      </a:r>
                      <a:r>
                        <a:rPr lang="en" sz="1200"/>
                        <a:t> mAh</a:t>
                      </a:r>
                      <a:endParaRPr sz="1200"/>
                    </a:p>
                  </a:txBody>
                  <a:tcPr marT="91425" marB="91425" marR="91425" marL="91425">
                    <a:lnL cap="flat" cmpd="sng" w="9525">
                      <a:solidFill>
                        <a:srgbClr val="9E9E9E"/>
                      </a:solidFill>
                      <a:prstDash val="solid"/>
                      <a:round/>
                      <a:headEnd len="sm" w="sm" type="none"/>
                      <a:tailEnd len="sm" w="sm" type="none"/>
                    </a:lnL>
                  </a:tcPr>
                </a:tc>
              </a:tr>
              <a:tr h="297225">
                <a:tc>
                  <a:txBody>
                    <a:bodyPr/>
                    <a:lstStyle/>
                    <a:p>
                      <a:pPr indent="0" lvl="0" marL="0" rtl="0" algn="l">
                        <a:spcBef>
                          <a:spcPts val="0"/>
                        </a:spcBef>
                        <a:spcAft>
                          <a:spcPts val="0"/>
                        </a:spcAft>
                        <a:buNone/>
                      </a:pPr>
                      <a:r>
                        <a:rPr b="1" lang="en" sz="1200"/>
                        <a:t>Heater</a:t>
                      </a:r>
                      <a:endParaRPr b="1"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accent3"/>
                    </a:solidFill>
                  </a:tcPr>
                </a:tc>
                <a:tc>
                  <a:txBody>
                    <a:bodyPr/>
                    <a:lstStyle/>
                    <a:p>
                      <a:pPr indent="0" lvl="0" marL="0" rtl="0" algn="l">
                        <a:spcBef>
                          <a:spcPts val="0"/>
                        </a:spcBef>
                        <a:spcAft>
                          <a:spcPts val="0"/>
                        </a:spcAft>
                        <a:buNone/>
                      </a:pPr>
                      <a:r>
                        <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200"/>
                        <a:t>5851.18</a:t>
                      </a:r>
                      <a:r>
                        <a:rPr lang="en" sz="1200"/>
                        <a:t> mAh</a:t>
                      </a:r>
                      <a:endParaRPr sz="1200"/>
                    </a:p>
                  </a:txBody>
                  <a:tcPr marT="91425" marB="91425" marR="91425" marL="91425">
                    <a:lnL cap="flat" cmpd="sng" w="9525">
                      <a:solidFill>
                        <a:srgbClr val="9E9E9E"/>
                      </a:solidFill>
                      <a:prstDash val="solid"/>
                      <a:round/>
                      <a:headEnd len="sm" w="sm" type="none"/>
                      <a:tailEnd len="sm" w="sm" type="none"/>
                    </a:lnL>
                  </a:tcPr>
                </a:tc>
              </a:tr>
              <a:tr h="297225">
                <a:tc>
                  <a:txBody>
                    <a:bodyPr/>
                    <a:lstStyle/>
                    <a:p>
                      <a:pPr indent="0" lvl="0" marL="0" rtl="0" algn="l">
                        <a:spcBef>
                          <a:spcPts val="0"/>
                        </a:spcBef>
                        <a:spcAft>
                          <a:spcPts val="0"/>
                        </a:spcAft>
                        <a:buNone/>
                      </a:pPr>
                      <a:r>
                        <a:rPr b="1" lang="en" sz="1200"/>
                        <a:t>Other</a:t>
                      </a:r>
                      <a:endParaRPr b="1"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accent3"/>
                    </a:solidFill>
                  </a:tcPr>
                </a:tc>
                <a:tc>
                  <a:txBody>
                    <a:bodyPr/>
                    <a:lstStyle/>
                    <a:p>
                      <a:pPr indent="0" lvl="0" marL="0" rtl="0" algn="l">
                        <a:spcBef>
                          <a:spcPts val="0"/>
                        </a:spcBef>
                        <a:spcAft>
                          <a:spcPts val="0"/>
                        </a:spcAft>
                        <a:buNone/>
                      </a:pPr>
                      <a:r>
                        <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200"/>
                        <a:t>120.00</a:t>
                      </a:r>
                      <a:r>
                        <a:rPr lang="en" sz="1200"/>
                        <a:t> mAh</a:t>
                      </a:r>
                      <a:endParaRPr sz="1200"/>
                    </a:p>
                  </a:txBody>
                  <a:tcPr marT="91425" marB="91425" marR="91425" marL="91425">
                    <a:lnL cap="flat" cmpd="sng" w="9525">
                      <a:solidFill>
                        <a:srgbClr val="9E9E9E"/>
                      </a:solidFill>
                      <a:prstDash val="solid"/>
                      <a:round/>
                      <a:headEnd len="sm" w="sm" type="none"/>
                      <a:tailEnd len="sm" w="sm" type="none"/>
                    </a:lnL>
                  </a:tcPr>
                </a:tc>
              </a:tr>
              <a:tr h="297225">
                <a:tc>
                  <a:txBody>
                    <a:bodyPr/>
                    <a:lstStyle/>
                    <a:p>
                      <a:pPr indent="0" lvl="0" marL="0" rtl="0" algn="l">
                        <a:spcBef>
                          <a:spcPts val="0"/>
                        </a:spcBef>
                        <a:spcAft>
                          <a:spcPts val="0"/>
                        </a:spcAft>
                        <a:buNone/>
                      </a:pPr>
                      <a:r>
                        <a:rPr b="1" lang="en" sz="1200"/>
                        <a:t>Total</a:t>
                      </a:r>
                      <a:endParaRPr b="1"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accent2"/>
                    </a:solidFill>
                  </a:tcPr>
                </a:tc>
                <a:tc>
                  <a:txBody>
                    <a:bodyPr/>
                    <a:lstStyle/>
                    <a:p>
                      <a:pPr indent="0" lvl="0" marL="0" rtl="0" algn="l">
                        <a:spcBef>
                          <a:spcPts val="0"/>
                        </a:spcBef>
                        <a:spcAft>
                          <a:spcPts val="0"/>
                        </a:spcAft>
                        <a:buNone/>
                      </a:pPr>
                      <a:r>
                        <a:t/>
                      </a:r>
                      <a:endParaRPr b="1"/>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accent2"/>
                    </a:solidFill>
                  </a:tcPr>
                </a:tc>
                <a:tc>
                  <a:txBody>
                    <a:bodyPr/>
                    <a:lstStyle/>
                    <a:p>
                      <a:pPr indent="0" lvl="0" marL="0" rtl="0" algn="l">
                        <a:spcBef>
                          <a:spcPts val="0"/>
                        </a:spcBef>
                        <a:spcAft>
                          <a:spcPts val="0"/>
                        </a:spcAft>
                        <a:buNone/>
                      </a:pPr>
                      <a:r>
                        <a:rPr b="1" lang="en" sz="1200"/>
                        <a:t>8046.34</a:t>
                      </a:r>
                      <a:r>
                        <a:rPr b="1" lang="en" sz="1200"/>
                        <a:t> mAh</a:t>
                      </a:r>
                      <a:endParaRPr b="1" sz="1200"/>
                    </a:p>
                  </a:txBody>
                  <a:tcPr marT="91425" marB="91425" marR="91425" marL="91425">
                    <a:lnL cap="flat" cmpd="sng" w="9525">
                      <a:solidFill>
                        <a:srgbClr val="9E9E9E"/>
                      </a:solidFill>
                      <a:prstDash val="solid"/>
                      <a:round/>
                      <a:headEnd len="sm" w="sm" type="none"/>
                      <a:tailEnd len="sm" w="sm" type="none"/>
                    </a:lnL>
                    <a:solidFill>
                      <a:schemeClr val="accent2"/>
                    </a:solidFill>
                  </a:tcPr>
                </a:tc>
              </a:tr>
            </a:tbl>
          </a:graphicData>
        </a:graphic>
      </p:graphicFrame>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0" name="Shape 1430"/>
        <p:cNvGrpSpPr/>
        <p:nvPr/>
      </p:nvGrpSpPr>
      <p:grpSpPr>
        <a:xfrm>
          <a:off x="0" y="0"/>
          <a:ext cx="0" cy="0"/>
          <a:chOff x="0" y="0"/>
          <a:chExt cx="0" cy="0"/>
        </a:xfrm>
      </p:grpSpPr>
      <p:sp>
        <p:nvSpPr>
          <p:cNvPr id="1431" name="Google Shape;1431;p121"/>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Barometric Pressure Sensor - Power Budget</a:t>
            </a:r>
            <a:endParaRPr/>
          </a:p>
        </p:txBody>
      </p:sp>
      <p:graphicFrame>
        <p:nvGraphicFramePr>
          <p:cNvPr id="1432" name="Google Shape;1432;p121"/>
          <p:cNvGraphicFramePr/>
          <p:nvPr/>
        </p:nvGraphicFramePr>
        <p:xfrm>
          <a:off x="268475" y="1155125"/>
          <a:ext cx="3000000" cy="3000000"/>
        </p:xfrm>
        <a:graphic>
          <a:graphicData uri="http://schemas.openxmlformats.org/drawingml/2006/table">
            <a:tbl>
              <a:tblPr>
                <a:noFill/>
                <a:tableStyleId>{EBC924FD-B53E-429D-AEFC-742B769EB259}</a:tableStyleId>
              </a:tblPr>
              <a:tblGrid>
                <a:gridCol w="1878250"/>
                <a:gridCol w="1528375"/>
              </a:tblGrid>
              <a:tr h="381000">
                <a:tc>
                  <a:txBody>
                    <a:bodyPr/>
                    <a:lstStyle/>
                    <a:p>
                      <a:pPr indent="0" lvl="0" marL="0" rtl="0" algn="l">
                        <a:spcBef>
                          <a:spcPts val="0"/>
                        </a:spcBef>
                        <a:spcAft>
                          <a:spcPts val="0"/>
                        </a:spcAft>
                        <a:buNone/>
                      </a:pPr>
                      <a:r>
                        <a:rPr b="1" lang="en" sz="1200"/>
                        <a:t>Operation</a:t>
                      </a:r>
                      <a:endParaRPr b="1" sz="1200"/>
                    </a:p>
                  </a:txBody>
                  <a:tcPr marT="91425" marB="91425" marR="91425" marL="91425">
                    <a:solidFill>
                      <a:schemeClr val="accent2"/>
                    </a:solidFill>
                  </a:tcPr>
                </a:tc>
                <a:tc>
                  <a:txBody>
                    <a:bodyPr/>
                    <a:lstStyle/>
                    <a:p>
                      <a:pPr indent="0" lvl="0" marL="0" rtl="0" algn="l">
                        <a:spcBef>
                          <a:spcPts val="0"/>
                        </a:spcBef>
                        <a:spcAft>
                          <a:spcPts val="0"/>
                        </a:spcAft>
                        <a:buNone/>
                      </a:pPr>
                      <a:r>
                        <a:rPr b="1" lang="en" sz="1200"/>
                        <a:t>Current Draw</a:t>
                      </a:r>
                      <a:endParaRPr b="1" sz="1200"/>
                    </a:p>
                  </a:txBody>
                  <a:tcPr marT="91425" marB="91425" marR="91425" marL="91425">
                    <a:solidFill>
                      <a:schemeClr val="accent2"/>
                    </a:solidFill>
                  </a:tcPr>
                </a:tc>
              </a:tr>
              <a:tr h="381000">
                <a:tc>
                  <a:txBody>
                    <a:bodyPr/>
                    <a:lstStyle/>
                    <a:p>
                      <a:pPr indent="0" lvl="0" marL="0" rtl="0" algn="l">
                        <a:spcBef>
                          <a:spcPts val="0"/>
                        </a:spcBef>
                        <a:spcAft>
                          <a:spcPts val="0"/>
                        </a:spcAft>
                        <a:buNone/>
                      </a:pPr>
                      <a:r>
                        <a:rPr b="1" lang="en" sz="1200"/>
                        <a:t>Peak (during conv.)</a:t>
                      </a:r>
                      <a:endParaRPr b="1" sz="1200"/>
                    </a:p>
                  </a:txBody>
                  <a:tcPr marT="91425" marB="91425" marR="91425" marL="91425">
                    <a:lnB cap="flat" cmpd="sng" w="9525">
                      <a:solidFill>
                        <a:srgbClr val="9E9E9E"/>
                      </a:solidFill>
                      <a:prstDash val="solid"/>
                      <a:round/>
                      <a:headEnd len="sm" w="sm" type="none"/>
                      <a:tailEnd len="sm" w="sm" type="none"/>
                    </a:lnB>
                    <a:solidFill>
                      <a:schemeClr val="accent3"/>
                    </a:solidFill>
                  </a:tcPr>
                </a:tc>
                <a:tc>
                  <a:txBody>
                    <a:bodyPr/>
                    <a:lstStyle/>
                    <a:p>
                      <a:pPr indent="0" lvl="0" marL="0" rtl="0" algn="l">
                        <a:spcBef>
                          <a:spcPts val="0"/>
                        </a:spcBef>
                        <a:spcAft>
                          <a:spcPts val="0"/>
                        </a:spcAft>
                        <a:buNone/>
                      </a:pPr>
                      <a:r>
                        <a:rPr lang="en" sz="1200"/>
                        <a:t>1.4 mA</a:t>
                      </a:r>
                      <a:endParaRPr sz="1200"/>
                    </a:p>
                  </a:txBody>
                  <a:tcPr marT="91425" marB="91425" marR="91425" marL="91425"/>
                </a:tc>
              </a:tr>
              <a:tr h="381000">
                <a:tc>
                  <a:txBody>
                    <a:bodyPr/>
                    <a:lstStyle/>
                    <a:p>
                      <a:pPr indent="0" lvl="0" marL="0" rtl="0" algn="l">
                        <a:spcBef>
                          <a:spcPts val="0"/>
                        </a:spcBef>
                        <a:spcAft>
                          <a:spcPts val="0"/>
                        </a:spcAft>
                        <a:buNone/>
                      </a:pPr>
                      <a:r>
                        <a:rPr b="1" lang="en" sz="1200"/>
                        <a:t>Standby</a:t>
                      </a:r>
                      <a:endParaRPr b="1"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accent3"/>
                    </a:solidFill>
                  </a:tcPr>
                </a:tc>
                <a:tc>
                  <a:txBody>
                    <a:bodyPr/>
                    <a:lstStyle/>
                    <a:p>
                      <a:pPr indent="0" lvl="0" marL="0" rtl="0" algn="l">
                        <a:spcBef>
                          <a:spcPts val="0"/>
                        </a:spcBef>
                        <a:spcAft>
                          <a:spcPts val="0"/>
                        </a:spcAft>
                        <a:buNone/>
                      </a:pPr>
                      <a:r>
                        <a:rPr lang="en" sz="1200"/>
                        <a:t>0.14 μA</a:t>
                      </a:r>
                      <a:endParaRPr sz="1200"/>
                    </a:p>
                  </a:txBody>
                  <a:tcPr marT="91425" marB="91425" marR="91425" marL="91425">
                    <a:lnL cap="flat" cmpd="sng" w="9525">
                      <a:solidFill>
                        <a:srgbClr val="9E9E9E"/>
                      </a:solidFill>
                      <a:prstDash val="solid"/>
                      <a:round/>
                      <a:headEnd len="sm" w="sm" type="none"/>
                      <a:tailEnd len="sm" w="sm" type="none"/>
                    </a:lnL>
                  </a:tcPr>
                </a:tc>
              </a:tr>
            </a:tbl>
          </a:graphicData>
        </a:graphic>
      </p:graphicFrame>
      <p:pic>
        <p:nvPicPr>
          <p:cNvPr id="1433" name="Google Shape;1433;p121"/>
          <p:cNvPicPr preferRelativeResize="0"/>
          <p:nvPr/>
        </p:nvPicPr>
        <p:blipFill rotWithShape="1">
          <a:blip r:embed="rId3">
            <a:alphaModFix/>
          </a:blip>
          <a:srcRect b="0" l="0" r="0" t="0"/>
          <a:stretch/>
        </p:blipFill>
        <p:spPr>
          <a:xfrm>
            <a:off x="3796350" y="1028750"/>
            <a:ext cx="5164101" cy="3874551"/>
          </a:xfrm>
          <a:prstGeom prst="rect">
            <a:avLst/>
          </a:prstGeom>
          <a:noFill/>
          <a:ln>
            <a:noFill/>
          </a:ln>
        </p:spPr>
      </p:pic>
      <p:cxnSp>
        <p:nvCxnSpPr>
          <p:cNvPr id="1434" name="Google Shape;1434;p121"/>
          <p:cNvCxnSpPr/>
          <p:nvPr/>
        </p:nvCxnSpPr>
        <p:spPr>
          <a:xfrm>
            <a:off x="-21075" y="864275"/>
            <a:ext cx="9201300" cy="0"/>
          </a:xfrm>
          <a:prstGeom prst="straightConnector1">
            <a:avLst/>
          </a:prstGeom>
          <a:noFill/>
          <a:ln cap="flat" cmpd="sng" w="38100">
            <a:solidFill>
              <a:srgbClr val="B6D7A8"/>
            </a:solidFill>
            <a:prstDash val="solid"/>
            <a:round/>
            <a:headEnd len="med" w="med" type="none"/>
            <a:tailEnd len="med" w="med" type="none"/>
          </a:ln>
        </p:spPr>
      </p:cxn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23"/>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Updates from CDD: </a:t>
            </a:r>
            <a:r>
              <a:rPr lang="en"/>
              <a:t>Thermal Subsystem</a:t>
            </a:r>
            <a:endParaRPr/>
          </a:p>
        </p:txBody>
      </p:sp>
      <p:sp>
        <p:nvSpPr>
          <p:cNvPr id="192" name="Google Shape;192;p23"/>
          <p:cNvSpPr/>
          <p:nvPr/>
        </p:nvSpPr>
        <p:spPr>
          <a:xfrm>
            <a:off x="271213" y="1077093"/>
            <a:ext cx="4561200" cy="1116300"/>
          </a:xfrm>
          <a:prstGeom prst="roundRect">
            <a:avLst>
              <a:gd fmla="val 14430" name="adj"/>
            </a:avLst>
          </a:prstGeom>
          <a:solidFill>
            <a:srgbClr val="D9D9D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23"/>
          <p:cNvSpPr txBox="1"/>
          <p:nvPr/>
        </p:nvSpPr>
        <p:spPr>
          <a:xfrm>
            <a:off x="496363" y="1484588"/>
            <a:ext cx="4110900" cy="585000"/>
          </a:xfrm>
          <a:prstGeom prst="rect">
            <a:avLst/>
          </a:prstGeom>
          <a:noFill/>
          <a:ln>
            <a:noFill/>
          </a:ln>
        </p:spPr>
        <p:txBody>
          <a:bodyPr anchorCtr="0" anchor="t" bIns="91425" lIns="91425" spcFirstLastPara="1" rIns="91425" wrap="square" tIns="91425">
            <a:spAutoFit/>
          </a:bodyPr>
          <a:lstStyle/>
          <a:p>
            <a:pPr indent="-311150" lvl="0" marL="457200" rtl="0" algn="l">
              <a:spcBef>
                <a:spcPts val="0"/>
              </a:spcBef>
              <a:spcAft>
                <a:spcPts val="0"/>
              </a:spcAft>
              <a:buSzPts val="1300"/>
              <a:buFont typeface="Roboto"/>
              <a:buChar char="●"/>
            </a:pPr>
            <a:r>
              <a:rPr lang="en" sz="1300">
                <a:latin typeface="Roboto"/>
                <a:ea typeface="Roboto"/>
                <a:cs typeface="Roboto"/>
                <a:sym typeface="Roboto"/>
              </a:rPr>
              <a:t>Low mass, cost, &amp; power</a:t>
            </a:r>
            <a:endParaRPr sz="1300">
              <a:latin typeface="Roboto"/>
              <a:ea typeface="Roboto"/>
              <a:cs typeface="Roboto"/>
              <a:sym typeface="Roboto"/>
            </a:endParaRPr>
          </a:p>
          <a:p>
            <a:pPr indent="-311150" lvl="0" marL="457200" rtl="0" algn="l">
              <a:spcBef>
                <a:spcPts val="0"/>
              </a:spcBef>
              <a:spcAft>
                <a:spcPts val="0"/>
              </a:spcAft>
              <a:buSzPts val="1300"/>
              <a:buFont typeface="Roboto"/>
              <a:buChar char="●"/>
            </a:pPr>
            <a:r>
              <a:rPr lang="en" sz="1300">
                <a:latin typeface="Roboto"/>
                <a:ea typeface="Roboto"/>
                <a:cs typeface="Roboto"/>
                <a:sym typeface="Roboto"/>
              </a:rPr>
              <a:t>Not very effective</a:t>
            </a:r>
            <a:endParaRPr sz="1300">
              <a:latin typeface="Roboto"/>
              <a:ea typeface="Roboto"/>
              <a:cs typeface="Roboto"/>
              <a:sym typeface="Roboto"/>
            </a:endParaRPr>
          </a:p>
        </p:txBody>
      </p:sp>
      <p:sp>
        <p:nvSpPr>
          <p:cNvPr id="194" name="Google Shape;194;p23"/>
          <p:cNvSpPr/>
          <p:nvPr/>
        </p:nvSpPr>
        <p:spPr>
          <a:xfrm>
            <a:off x="5105988" y="1077100"/>
            <a:ext cx="3766800" cy="3572700"/>
          </a:xfrm>
          <a:prstGeom prst="roundRect">
            <a:avLst>
              <a:gd fmla="val 10566" name="adj"/>
            </a:avLst>
          </a:prstGeom>
          <a:solidFill>
            <a:srgbClr val="D9D9D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23"/>
          <p:cNvSpPr txBox="1"/>
          <p:nvPr/>
        </p:nvSpPr>
        <p:spPr>
          <a:xfrm>
            <a:off x="5292138" y="1607100"/>
            <a:ext cx="3394500" cy="2949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300">
                <a:latin typeface="Roboto"/>
                <a:ea typeface="Roboto"/>
                <a:cs typeface="Roboto"/>
                <a:sym typeface="Roboto"/>
              </a:rPr>
              <a:t>The thermal model showed that using insulation alone would not be enough to maintain a temperature above the minimum required. </a:t>
            </a:r>
            <a:endParaRPr sz="1300">
              <a:latin typeface="Roboto"/>
              <a:ea typeface="Roboto"/>
              <a:cs typeface="Roboto"/>
              <a:sym typeface="Roboto"/>
            </a:endParaRPr>
          </a:p>
          <a:p>
            <a:pPr indent="0" lvl="0" marL="0" rtl="0" algn="l">
              <a:lnSpc>
                <a:spcPct val="115000"/>
              </a:lnSpc>
              <a:spcBef>
                <a:spcPts val="0"/>
              </a:spcBef>
              <a:spcAft>
                <a:spcPts val="0"/>
              </a:spcAft>
              <a:buNone/>
            </a:pPr>
            <a:r>
              <a:t/>
            </a:r>
            <a:endParaRPr sz="1300">
              <a:latin typeface="Roboto"/>
              <a:ea typeface="Roboto"/>
              <a:cs typeface="Roboto"/>
              <a:sym typeface="Roboto"/>
            </a:endParaRPr>
          </a:p>
          <a:p>
            <a:pPr indent="0" lvl="0" marL="0" rtl="0" algn="l">
              <a:lnSpc>
                <a:spcPct val="115000"/>
              </a:lnSpc>
              <a:spcBef>
                <a:spcPts val="0"/>
              </a:spcBef>
              <a:spcAft>
                <a:spcPts val="0"/>
              </a:spcAft>
              <a:buNone/>
            </a:pPr>
            <a:r>
              <a:rPr lang="en" sz="1300">
                <a:latin typeface="Roboto"/>
                <a:ea typeface="Roboto"/>
                <a:cs typeface="Roboto"/>
                <a:sym typeface="Roboto"/>
              </a:rPr>
              <a:t>An active heater provides control and takes little extra effort as opposed to a passive heater.</a:t>
            </a:r>
            <a:endParaRPr sz="1300">
              <a:latin typeface="Roboto"/>
              <a:ea typeface="Roboto"/>
              <a:cs typeface="Roboto"/>
              <a:sym typeface="Roboto"/>
            </a:endParaRPr>
          </a:p>
          <a:p>
            <a:pPr indent="0" lvl="0" marL="0" rtl="0" algn="ctr">
              <a:spcBef>
                <a:spcPts val="0"/>
              </a:spcBef>
              <a:spcAft>
                <a:spcPts val="0"/>
              </a:spcAft>
              <a:buNone/>
            </a:pPr>
            <a:r>
              <a:t/>
            </a:r>
            <a:endParaRPr>
              <a:latin typeface="Merriweather"/>
              <a:ea typeface="Merriweather"/>
              <a:cs typeface="Merriweather"/>
              <a:sym typeface="Merriweather"/>
            </a:endParaRPr>
          </a:p>
          <a:p>
            <a:pPr indent="0" lvl="0" marL="0" rtl="0" algn="ctr">
              <a:spcBef>
                <a:spcPts val="0"/>
              </a:spcBef>
              <a:spcAft>
                <a:spcPts val="0"/>
              </a:spcAft>
              <a:buNone/>
            </a:pPr>
            <a:r>
              <a:rPr b="1" lang="en" sz="1600" u="sng">
                <a:latin typeface="Merriweather"/>
                <a:ea typeface="Merriweather"/>
                <a:cs typeface="Merriweather"/>
                <a:sym typeface="Merriweather"/>
              </a:rPr>
              <a:t>Final Choice: Active Heater with Insulation</a:t>
            </a:r>
            <a:endParaRPr sz="1600" u="sng">
              <a:latin typeface="Merriweather"/>
              <a:ea typeface="Merriweather"/>
              <a:cs typeface="Merriweather"/>
              <a:sym typeface="Merriweather"/>
            </a:endParaRPr>
          </a:p>
          <a:p>
            <a:pPr indent="0" lvl="0" marL="0" rtl="0" algn="l">
              <a:spcBef>
                <a:spcPts val="0"/>
              </a:spcBef>
              <a:spcAft>
                <a:spcPts val="0"/>
              </a:spcAft>
              <a:buNone/>
            </a:pPr>
            <a:r>
              <a:t/>
            </a:r>
            <a:endParaRPr>
              <a:latin typeface="Merriweather"/>
              <a:ea typeface="Merriweather"/>
              <a:cs typeface="Merriweather"/>
              <a:sym typeface="Merriweather"/>
            </a:endParaRPr>
          </a:p>
        </p:txBody>
      </p:sp>
      <p:sp>
        <p:nvSpPr>
          <p:cNvPr id="196" name="Google Shape;196;p23"/>
          <p:cNvSpPr txBox="1"/>
          <p:nvPr/>
        </p:nvSpPr>
        <p:spPr>
          <a:xfrm>
            <a:off x="1632763" y="1146613"/>
            <a:ext cx="18381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500">
                <a:latin typeface="Merriweather"/>
                <a:ea typeface="Merriweather"/>
                <a:cs typeface="Merriweather"/>
                <a:sym typeface="Merriweather"/>
              </a:rPr>
              <a:t>Insulation</a:t>
            </a:r>
            <a:endParaRPr b="1" sz="1500">
              <a:latin typeface="Merriweather"/>
              <a:ea typeface="Merriweather"/>
              <a:cs typeface="Merriweather"/>
              <a:sym typeface="Merriweather"/>
            </a:endParaRPr>
          </a:p>
        </p:txBody>
      </p:sp>
      <p:sp>
        <p:nvSpPr>
          <p:cNvPr id="197" name="Google Shape;197;p23"/>
          <p:cNvSpPr txBox="1"/>
          <p:nvPr/>
        </p:nvSpPr>
        <p:spPr>
          <a:xfrm>
            <a:off x="5248938" y="1191600"/>
            <a:ext cx="34809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500">
                <a:latin typeface="Merriweather"/>
                <a:ea typeface="Merriweather"/>
                <a:cs typeface="Merriweather"/>
                <a:sym typeface="Merriweather"/>
              </a:rPr>
              <a:t>Justification for Baseline Design</a:t>
            </a:r>
            <a:endParaRPr b="1" sz="1500">
              <a:latin typeface="Roboto"/>
              <a:ea typeface="Roboto"/>
              <a:cs typeface="Roboto"/>
              <a:sym typeface="Roboto"/>
            </a:endParaRPr>
          </a:p>
        </p:txBody>
      </p:sp>
      <p:sp>
        <p:nvSpPr>
          <p:cNvPr id="198" name="Google Shape;198;p23"/>
          <p:cNvSpPr/>
          <p:nvPr/>
        </p:nvSpPr>
        <p:spPr>
          <a:xfrm>
            <a:off x="271213" y="2310668"/>
            <a:ext cx="4561200" cy="1116300"/>
          </a:xfrm>
          <a:prstGeom prst="roundRect">
            <a:avLst>
              <a:gd fmla="val 14430" name="adj"/>
            </a:avLst>
          </a:prstGeom>
          <a:solidFill>
            <a:srgbClr val="D9D9D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23"/>
          <p:cNvSpPr txBox="1"/>
          <p:nvPr/>
        </p:nvSpPr>
        <p:spPr>
          <a:xfrm>
            <a:off x="496363" y="2718163"/>
            <a:ext cx="4110900" cy="585000"/>
          </a:xfrm>
          <a:prstGeom prst="rect">
            <a:avLst/>
          </a:prstGeom>
          <a:noFill/>
          <a:ln>
            <a:noFill/>
          </a:ln>
        </p:spPr>
        <p:txBody>
          <a:bodyPr anchorCtr="0" anchor="t" bIns="91425" lIns="91425" spcFirstLastPara="1" rIns="91425" wrap="square" tIns="91425">
            <a:spAutoFit/>
          </a:bodyPr>
          <a:lstStyle/>
          <a:p>
            <a:pPr indent="-311150" lvl="0" marL="457200" rtl="0" algn="l">
              <a:spcBef>
                <a:spcPts val="0"/>
              </a:spcBef>
              <a:spcAft>
                <a:spcPts val="0"/>
              </a:spcAft>
              <a:buSzPts val="1300"/>
              <a:buFont typeface="Roboto"/>
              <a:buChar char="●"/>
            </a:pPr>
            <a:r>
              <a:rPr lang="en" sz="1300">
                <a:latin typeface="Roboto"/>
                <a:ea typeface="Roboto"/>
                <a:cs typeface="Roboto"/>
                <a:sym typeface="Roboto"/>
              </a:rPr>
              <a:t>Effective heating</a:t>
            </a:r>
            <a:endParaRPr sz="1300">
              <a:latin typeface="Roboto"/>
              <a:ea typeface="Roboto"/>
              <a:cs typeface="Roboto"/>
              <a:sym typeface="Roboto"/>
            </a:endParaRPr>
          </a:p>
          <a:p>
            <a:pPr indent="-311150" lvl="0" marL="457200" rtl="0" algn="l">
              <a:spcBef>
                <a:spcPts val="0"/>
              </a:spcBef>
              <a:spcAft>
                <a:spcPts val="0"/>
              </a:spcAft>
              <a:buSzPts val="1300"/>
              <a:buFont typeface="Roboto"/>
              <a:buChar char="●"/>
            </a:pPr>
            <a:r>
              <a:rPr lang="en" sz="1300">
                <a:latin typeface="Roboto"/>
                <a:ea typeface="Roboto"/>
                <a:cs typeface="Roboto"/>
                <a:sym typeface="Roboto"/>
              </a:rPr>
              <a:t>Potential to overheat</a:t>
            </a:r>
            <a:endParaRPr sz="1300">
              <a:latin typeface="Roboto"/>
              <a:ea typeface="Roboto"/>
              <a:cs typeface="Roboto"/>
              <a:sym typeface="Roboto"/>
            </a:endParaRPr>
          </a:p>
        </p:txBody>
      </p:sp>
      <p:sp>
        <p:nvSpPr>
          <p:cNvPr id="200" name="Google Shape;200;p23"/>
          <p:cNvSpPr txBox="1"/>
          <p:nvPr/>
        </p:nvSpPr>
        <p:spPr>
          <a:xfrm>
            <a:off x="1632763" y="2380188"/>
            <a:ext cx="18381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500">
                <a:latin typeface="Merriweather"/>
                <a:ea typeface="Merriweather"/>
                <a:cs typeface="Merriweather"/>
                <a:sym typeface="Merriweather"/>
              </a:rPr>
              <a:t>Passive Heater</a:t>
            </a:r>
            <a:endParaRPr b="1" sz="1500">
              <a:latin typeface="Merriweather"/>
              <a:ea typeface="Merriweather"/>
              <a:cs typeface="Merriweather"/>
              <a:sym typeface="Merriweather"/>
            </a:endParaRPr>
          </a:p>
        </p:txBody>
      </p:sp>
      <p:sp>
        <p:nvSpPr>
          <p:cNvPr id="201" name="Google Shape;201;p23"/>
          <p:cNvSpPr/>
          <p:nvPr/>
        </p:nvSpPr>
        <p:spPr>
          <a:xfrm>
            <a:off x="271213" y="3533593"/>
            <a:ext cx="4561200" cy="1116300"/>
          </a:xfrm>
          <a:prstGeom prst="roundRect">
            <a:avLst>
              <a:gd fmla="val 14430" name="adj"/>
            </a:avLst>
          </a:prstGeom>
          <a:solidFill>
            <a:srgbClr val="D9D9D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23"/>
          <p:cNvSpPr txBox="1"/>
          <p:nvPr/>
        </p:nvSpPr>
        <p:spPr>
          <a:xfrm>
            <a:off x="496363" y="3941088"/>
            <a:ext cx="4110900" cy="585000"/>
          </a:xfrm>
          <a:prstGeom prst="rect">
            <a:avLst/>
          </a:prstGeom>
          <a:noFill/>
          <a:ln>
            <a:noFill/>
          </a:ln>
        </p:spPr>
        <p:txBody>
          <a:bodyPr anchorCtr="0" anchor="t" bIns="91425" lIns="91425" spcFirstLastPara="1" rIns="91425" wrap="square" tIns="91425">
            <a:spAutoFit/>
          </a:bodyPr>
          <a:lstStyle/>
          <a:p>
            <a:pPr indent="-311150" lvl="0" marL="457200" rtl="0" algn="l">
              <a:spcBef>
                <a:spcPts val="0"/>
              </a:spcBef>
              <a:spcAft>
                <a:spcPts val="0"/>
              </a:spcAft>
              <a:buSzPts val="1300"/>
              <a:buFont typeface="Roboto"/>
              <a:buChar char="●"/>
            </a:pPr>
            <a:r>
              <a:rPr lang="en" sz="1300">
                <a:latin typeface="Roboto"/>
                <a:ea typeface="Roboto"/>
                <a:cs typeface="Roboto"/>
                <a:sym typeface="Roboto"/>
              </a:rPr>
              <a:t>Effective thermal control</a:t>
            </a:r>
            <a:endParaRPr sz="1300">
              <a:latin typeface="Roboto"/>
              <a:ea typeface="Roboto"/>
              <a:cs typeface="Roboto"/>
              <a:sym typeface="Roboto"/>
            </a:endParaRPr>
          </a:p>
          <a:p>
            <a:pPr indent="-311150" lvl="0" marL="457200" rtl="0" algn="l">
              <a:spcBef>
                <a:spcPts val="0"/>
              </a:spcBef>
              <a:spcAft>
                <a:spcPts val="0"/>
              </a:spcAft>
              <a:buSzPts val="1300"/>
              <a:buFont typeface="Roboto"/>
              <a:buChar char="●"/>
            </a:pPr>
            <a:r>
              <a:rPr lang="en" sz="1300">
                <a:latin typeface="Roboto"/>
                <a:ea typeface="Roboto"/>
                <a:cs typeface="Roboto"/>
                <a:sym typeface="Roboto"/>
              </a:rPr>
              <a:t>Increased complexity</a:t>
            </a:r>
            <a:endParaRPr sz="1300">
              <a:latin typeface="Roboto"/>
              <a:ea typeface="Roboto"/>
              <a:cs typeface="Roboto"/>
              <a:sym typeface="Roboto"/>
            </a:endParaRPr>
          </a:p>
        </p:txBody>
      </p:sp>
      <p:sp>
        <p:nvSpPr>
          <p:cNvPr id="203" name="Google Shape;203;p23"/>
          <p:cNvSpPr txBox="1"/>
          <p:nvPr/>
        </p:nvSpPr>
        <p:spPr>
          <a:xfrm>
            <a:off x="1632763" y="3603113"/>
            <a:ext cx="18381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500">
                <a:latin typeface="Merriweather"/>
                <a:ea typeface="Merriweather"/>
                <a:cs typeface="Merriweather"/>
                <a:sym typeface="Merriweather"/>
              </a:rPr>
              <a:t>Active Heater</a:t>
            </a:r>
            <a:endParaRPr b="1" sz="1500">
              <a:latin typeface="Merriweather"/>
              <a:ea typeface="Merriweather"/>
              <a:cs typeface="Merriweather"/>
              <a:sym typeface="Merriweather"/>
            </a:endParaRPr>
          </a:p>
        </p:txBody>
      </p:sp>
      <p:grpSp>
        <p:nvGrpSpPr>
          <p:cNvPr id="204" name="Google Shape;204;p23"/>
          <p:cNvGrpSpPr/>
          <p:nvPr/>
        </p:nvGrpSpPr>
        <p:grpSpPr>
          <a:xfrm>
            <a:off x="-163950" y="4907786"/>
            <a:ext cx="9471925" cy="235646"/>
            <a:chOff x="-117446" y="4857000"/>
            <a:chExt cx="9471925" cy="286500"/>
          </a:xfrm>
        </p:grpSpPr>
        <p:sp>
          <p:nvSpPr>
            <p:cNvPr id="205" name="Google Shape;205;p23"/>
            <p:cNvSpPr/>
            <p:nvPr/>
          </p:nvSpPr>
          <p:spPr>
            <a:xfrm>
              <a:off x="7889878" y="4857000"/>
              <a:ext cx="1464600" cy="286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chemeClr val="lt1"/>
                  </a:solidFill>
                </a:rPr>
                <a:t>   Appendices</a:t>
              </a:r>
              <a:endParaRPr b="1" sz="1100">
                <a:solidFill>
                  <a:srgbClr val="FFFFFF"/>
                </a:solidFill>
              </a:endParaRPr>
            </a:p>
          </p:txBody>
        </p:sp>
        <p:sp>
          <p:nvSpPr>
            <p:cNvPr id="206" name="Google Shape;206;p23"/>
            <p:cNvSpPr/>
            <p:nvPr/>
          </p:nvSpPr>
          <p:spPr>
            <a:xfrm>
              <a:off x="6757179" y="4857000"/>
              <a:ext cx="1272600" cy="286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Conclusion</a:t>
              </a:r>
              <a:endParaRPr b="1" sz="1100">
                <a:solidFill>
                  <a:srgbClr val="FFFFFF"/>
                </a:solidFill>
              </a:endParaRPr>
            </a:p>
          </p:txBody>
        </p:sp>
        <p:sp>
          <p:nvSpPr>
            <p:cNvPr id="207" name="Google Shape;207;p23"/>
            <p:cNvSpPr/>
            <p:nvPr/>
          </p:nvSpPr>
          <p:spPr>
            <a:xfrm>
              <a:off x="5624482" y="4857000"/>
              <a:ext cx="1272600" cy="286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Electrical</a:t>
              </a:r>
              <a:endParaRPr b="1" sz="1100">
                <a:solidFill>
                  <a:srgbClr val="FFFFFF"/>
                </a:solidFill>
              </a:endParaRPr>
            </a:p>
          </p:txBody>
        </p:sp>
        <p:sp>
          <p:nvSpPr>
            <p:cNvPr id="208" name="Google Shape;208;p23"/>
            <p:cNvSpPr/>
            <p:nvPr/>
          </p:nvSpPr>
          <p:spPr>
            <a:xfrm>
              <a:off x="4491786" y="4857000"/>
              <a:ext cx="1272600" cy="286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Thermal</a:t>
              </a:r>
              <a:endParaRPr b="1" sz="1100">
                <a:solidFill>
                  <a:srgbClr val="FFFFFF"/>
                </a:solidFill>
              </a:endParaRPr>
            </a:p>
          </p:txBody>
        </p:sp>
        <p:sp>
          <p:nvSpPr>
            <p:cNvPr id="209" name="Google Shape;209;p23"/>
            <p:cNvSpPr/>
            <p:nvPr/>
          </p:nvSpPr>
          <p:spPr>
            <a:xfrm>
              <a:off x="3359089" y="4857000"/>
              <a:ext cx="1272600" cy="286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Mechanical</a:t>
              </a:r>
              <a:endParaRPr b="1" sz="1100">
                <a:solidFill>
                  <a:srgbClr val="FFFFFF"/>
                </a:solidFill>
              </a:endParaRPr>
            </a:p>
          </p:txBody>
        </p:sp>
        <p:sp>
          <p:nvSpPr>
            <p:cNvPr id="210" name="Google Shape;210;p23"/>
            <p:cNvSpPr/>
            <p:nvPr/>
          </p:nvSpPr>
          <p:spPr>
            <a:xfrm>
              <a:off x="2226393" y="4857000"/>
              <a:ext cx="1272600" cy="286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Structural</a:t>
              </a:r>
              <a:endParaRPr b="1" sz="1100">
                <a:solidFill>
                  <a:srgbClr val="FFFFFF"/>
                </a:solidFill>
              </a:endParaRPr>
            </a:p>
          </p:txBody>
        </p:sp>
        <p:sp>
          <p:nvSpPr>
            <p:cNvPr id="211" name="Google Shape;211;p23"/>
            <p:cNvSpPr/>
            <p:nvPr/>
          </p:nvSpPr>
          <p:spPr>
            <a:xfrm>
              <a:off x="1093696" y="4857000"/>
              <a:ext cx="1272600" cy="286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Controls</a:t>
              </a:r>
              <a:endParaRPr b="1" sz="1100">
                <a:solidFill>
                  <a:srgbClr val="FFFFFF"/>
                </a:solidFill>
              </a:endParaRPr>
            </a:p>
          </p:txBody>
        </p:sp>
        <p:sp>
          <p:nvSpPr>
            <p:cNvPr id="212" name="Google Shape;212;p23"/>
            <p:cNvSpPr/>
            <p:nvPr/>
          </p:nvSpPr>
          <p:spPr>
            <a:xfrm>
              <a:off x="-117446" y="4857000"/>
              <a:ext cx="1351200" cy="286500"/>
            </a:xfrm>
            <a:prstGeom prst="chevron">
              <a:avLst>
                <a:gd fmla="val 50000" name="adj"/>
              </a:avLst>
            </a:prstGeom>
            <a:solidFill>
              <a:srgbClr val="31394D"/>
            </a:solidFill>
            <a:ln cap="flat" cmpd="sng" w="19050">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FFFFFF"/>
                  </a:solidFill>
                </a:rPr>
                <a:t>    Overview</a:t>
              </a:r>
              <a:endParaRPr b="1" sz="1100">
                <a:solidFill>
                  <a:srgbClr val="FFFFFF"/>
                </a:solidFill>
              </a:endParaRPr>
            </a:p>
          </p:txBody>
        </p:sp>
      </p:grpSp>
      <p:cxnSp>
        <p:nvCxnSpPr>
          <p:cNvPr id="213" name="Google Shape;213;p23"/>
          <p:cNvCxnSpPr/>
          <p:nvPr/>
        </p:nvCxnSpPr>
        <p:spPr>
          <a:xfrm>
            <a:off x="-21075" y="864275"/>
            <a:ext cx="9201300" cy="0"/>
          </a:xfrm>
          <a:prstGeom prst="straightConnector1">
            <a:avLst/>
          </a:prstGeom>
          <a:noFill/>
          <a:ln cap="flat" cmpd="sng" w="38100">
            <a:solidFill>
              <a:srgbClr val="B6D7A8"/>
            </a:solidFill>
            <a:prstDash val="solid"/>
            <a:round/>
            <a:headEnd len="med" w="med" type="none"/>
            <a:tailEnd len="med" w="med" type="none"/>
          </a:ln>
        </p:spPr>
      </p:cxnSp>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8" name="Shape 1438"/>
        <p:cNvGrpSpPr/>
        <p:nvPr/>
      </p:nvGrpSpPr>
      <p:grpSpPr>
        <a:xfrm>
          <a:off x="0" y="0"/>
          <a:ext cx="0" cy="0"/>
          <a:chOff x="0" y="0"/>
          <a:chExt cx="0" cy="0"/>
        </a:xfrm>
      </p:grpSpPr>
      <p:sp>
        <p:nvSpPr>
          <p:cNvPr id="1439" name="Google Shape;1439;p122"/>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Iridium Transceiver</a:t>
            </a:r>
            <a:r>
              <a:rPr lang="en"/>
              <a:t> - Power Budget</a:t>
            </a:r>
            <a:endParaRPr/>
          </a:p>
        </p:txBody>
      </p:sp>
      <p:graphicFrame>
        <p:nvGraphicFramePr>
          <p:cNvPr id="1440" name="Google Shape;1440;p122"/>
          <p:cNvGraphicFramePr/>
          <p:nvPr/>
        </p:nvGraphicFramePr>
        <p:xfrm>
          <a:off x="268475" y="1155125"/>
          <a:ext cx="3000000" cy="3000000"/>
        </p:xfrm>
        <a:graphic>
          <a:graphicData uri="http://schemas.openxmlformats.org/drawingml/2006/table">
            <a:tbl>
              <a:tblPr>
                <a:noFill/>
                <a:tableStyleId>{EBC924FD-B53E-429D-AEFC-742B769EB259}</a:tableStyleId>
              </a:tblPr>
              <a:tblGrid>
                <a:gridCol w="1878250"/>
                <a:gridCol w="1528375"/>
              </a:tblGrid>
              <a:tr h="381000">
                <a:tc>
                  <a:txBody>
                    <a:bodyPr/>
                    <a:lstStyle/>
                    <a:p>
                      <a:pPr indent="0" lvl="0" marL="0" rtl="0" algn="l">
                        <a:spcBef>
                          <a:spcPts val="0"/>
                        </a:spcBef>
                        <a:spcAft>
                          <a:spcPts val="0"/>
                        </a:spcAft>
                        <a:buNone/>
                      </a:pPr>
                      <a:r>
                        <a:rPr b="1" lang="en" sz="1200"/>
                        <a:t>Operation</a:t>
                      </a:r>
                      <a:endParaRPr b="1" sz="1200"/>
                    </a:p>
                  </a:txBody>
                  <a:tcPr marT="91425" marB="91425" marR="91425" marL="91425">
                    <a:solidFill>
                      <a:schemeClr val="accent2"/>
                    </a:solidFill>
                  </a:tcPr>
                </a:tc>
                <a:tc>
                  <a:txBody>
                    <a:bodyPr/>
                    <a:lstStyle/>
                    <a:p>
                      <a:pPr indent="0" lvl="0" marL="0" rtl="0" algn="l">
                        <a:spcBef>
                          <a:spcPts val="0"/>
                        </a:spcBef>
                        <a:spcAft>
                          <a:spcPts val="0"/>
                        </a:spcAft>
                        <a:buNone/>
                      </a:pPr>
                      <a:r>
                        <a:rPr b="1" lang="en" sz="1200"/>
                        <a:t>Current Draw</a:t>
                      </a:r>
                      <a:endParaRPr b="1" sz="1200"/>
                    </a:p>
                  </a:txBody>
                  <a:tcPr marT="91425" marB="91425" marR="91425" marL="91425">
                    <a:solidFill>
                      <a:schemeClr val="accent2"/>
                    </a:solidFill>
                  </a:tcPr>
                </a:tc>
              </a:tr>
              <a:tr h="381000">
                <a:tc>
                  <a:txBody>
                    <a:bodyPr/>
                    <a:lstStyle/>
                    <a:p>
                      <a:pPr indent="0" lvl="0" marL="0" rtl="0" algn="l">
                        <a:spcBef>
                          <a:spcPts val="0"/>
                        </a:spcBef>
                        <a:spcAft>
                          <a:spcPts val="0"/>
                        </a:spcAft>
                        <a:buNone/>
                      </a:pPr>
                      <a:r>
                        <a:rPr b="1" lang="en" sz="1200"/>
                        <a:t>Charging</a:t>
                      </a:r>
                      <a:endParaRPr b="1" sz="1200"/>
                    </a:p>
                  </a:txBody>
                  <a:tcPr marT="91425" marB="91425" marR="91425" marL="91425">
                    <a:lnB cap="flat" cmpd="sng" w="9525">
                      <a:solidFill>
                        <a:srgbClr val="9E9E9E"/>
                      </a:solidFill>
                      <a:prstDash val="solid"/>
                      <a:round/>
                      <a:headEnd len="sm" w="sm" type="none"/>
                      <a:tailEnd len="sm" w="sm" type="none"/>
                    </a:lnB>
                    <a:solidFill>
                      <a:schemeClr val="accent3"/>
                    </a:solidFill>
                  </a:tcPr>
                </a:tc>
                <a:tc>
                  <a:txBody>
                    <a:bodyPr/>
                    <a:lstStyle/>
                    <a:p>
                      <a:pPr indent="0" lvl="0" marL="0" rtl="0" algn="l">
                        <a:spcBef>
                          <a:spcPts val="0"/>
                        </a:spcBef>
                        <a:spcAft>
                          <a:spcPts val="0"/>
                        </a:spcAft>
                        <a:buNone/>
                      </a:pPr>
                      <a:r>
                        <a:rPr lang="en" sz="1200"/>
                        <a:t>500</a:t>
                      </a:r>
                      <a:r>
                        <a:rPr lang="en" sz="1200"/>
                        <a:t> mA</a:t>
                      </a:r>
                      <a:endParaRPr sz="1200"/>
                    </a:p>
                  </a:txBody>
                  <a:tcPr marT="91425" marB="91425" marR="91425" marL="91425"/>
                </a:tc>
              </a:tr>
              <a:tr h="381000">
                <a:tc>
                  <a:txBody>
                    <a:bodyPr/>
                    <a:lstStyle/>
                    <a:p>
                      <a:pPr indent="0" lvl="0" marL="0" rtl="0" algn="l">
                        <a:spcBef>
                          <a:spcPts val="0"/>
                        </a:spcBef>
                        <a:spcAft>
                          <a:spcPts val="0"/>
                        </a:spcAft>
                        <a:buNone/>
                      </a:pPr>
                      <a:r>
                        <a:rPr b="1" lang="en" sz="1200"/>
                        <a:t>Idle</a:t>
                      </a:r>
                      <a:endParaRPr b="1"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accent3"/>
                    </a:solidFill>
                  </a:tcPr>
                </a:tc>
                <a:tc>
                  <a:txBody>
                    <a:bodyPr/>
                    <a:lstStyle/>
                    <a:p>
                      <a:pPr indent="0" lvl="0" marL="0" rtl="0" algn="l">
                        <a:spcBef>
                          <a:spcPts val="0"/>
                        </a:spcBef>
                        <a:spcAft>
                          <a:spcPts val="0"/>
                        </a:spcAft>
                        <a:buNone/>
                      </a:pPr>
                      <a:r>
                        <a:rPr lang="en" sz="1200"/>
                        <a:t>50 mA</a:t>
                      </a:r>
                      <a:endParaRPr sz="1200"/>
                    </a:p>
                  </a:txBody>
                  <a:tcPr marT="91425" marB="91425" marR="91425" marL="91425">
                    <a:lnL cap="flat" cmpd="sng" w="9525">
                      <a:solidFill>
                        <a:srgbClr val="9E9E9E"/>
                      </a:solidFill>
                      <a:prstDash val="solid"/>
                      <a:round/>
                      <a:headEnd len="sm" w="sm" type="none"/>
                      <a:tailEnd len="sm" w="sm" type="none"/>
                    </a:lnL>
                  </a:tcPr>
                </a:tc>
              </a:tr>
              <a:tr h="381000">
                <a:tc>
                  <a:txBody>
                    <a:bodyPr/>
                    <a:lstStyle/>
                    <a:p>
                      <a:pPr indent="0" lvl="0" marL="0" rtl="0" algn="l">
                        <a:spcBef>
                          <a:spcPts val="0"/>
                        </a:spcBef>
                        <a:spcAft>
                          <a:spcPts val="0"/>
                        </a:spcAft>
                        <a:buNone/>
                      </a:pPr>
                      <a:r>
                        <a:rPr b="1" lang="en" sz="1200"/>
                        <a:t>Active (during msg.)</a:t>
                      </a:r>
                      <a:endParaRPr b="1"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accent3"/>
                    </a:solidFill>
                  </a:tcPr>
                </a:tc>
                <a:tc>
                  <a:txBody>
                    <a:bodyPr/>
                    <a:lstStyle/>
                    <a:p>
                      <a:pPr indent="0" lvl="0" marL="0" rtl="0" algn="l">
                        <a:spcBef>
                          <a:spcPts val="0"/>
                        </a:spcBef>
                        <a:spcAft>
                          <a:spcPts val="0"/>
                        </a:spcAft>
                        <a:buNone/>
                      </a:pPr>
                      <a:r>
                        <a:rPr lang="en" sz="1200"/>
                        <a:t>55 m</a:t>
                      </a:r>
                      <a:r>
                        <a:rPr lang="en" sz="1200"/>
                        <a:t>A</a:t>
                      </a:r>
                      <a:endParaRPr sz="1200"/>
                    </a:p>
                  </a:txBody>
                  <a:tcPr marT="91425" marB="91425" marR="91425" marL="91425">
                    <a:lnL cap="flat" cmpd="sng" w="9525">
                      <a:solidFill>
                        <a:srgbClr val="9E9E9E"/>
                      </a:solidFill>
                      <a:prstDash val="solid"/>
                      <a:round/>
                      <a:headEnd len="sm" w="sm" type="none"/>
                      <a:tailEnd len="sm" w="sm" type="none"/>
                    </a:lnL>
                  </a:tcPr>
                </a:tc>
              </a:tr>
            </a:tbl>
          </a:graphicData>
        </a:graphic>
      </p:graphicFrame>
      <p:pic>
        <p:nvPicPr>
          <p:cNvPr id="1441" name="Google Shape;1441;p122"/>
          <p:cNvPicPr preferRelativeResize="0"/>
          <p:nvPr/>
        </p:nvPicPr>
        <p:blipFill rotWithShape="1">
          <a:blip r:embed="rId3">
            <a:alphaModFix/>
          </a:blip>
          <a:srcRect b="0" l="0" r="0" t="0"/>
          <a:stretch/>
        </p:blipFill>
        <p:spPr>
          <a:xfrm>
            <a:off x="3795775" y="1028750"/>
            <a:ext cx="5164101" cy="3874551"/>
          </a:xfrm>
          <a:prstGeom prst="rect">
            <a:avLst/>
          </a:prstGeom>
          <a:noFill/>
          <a:ln>
            <a:noFill/>
          </a:ln>
        </p:spPr>
      </p:pic>
      <p:cxnSp>
        <p:nvCxnSpPr>
          <p:cNvPr id="1442" name="Google Shape;1442;p122"/>
          <p:cNvCxnSpPr/>
          <p:nvPr/>
        </p:nvCxnSpPr>
        <p:spPr>
          <a:xfrm>
            <a:off x="-21075" y="864275"/>
            <a:ext cx="9201300" cy="0"/>
          </a:xfrm>
          <a:prstGeom prst="straightConnector1">
            <a:avLst/>
          </a:prstGeom>
          <a:noFill/>
          <a:ln cap="flat" cmpd="sng" w="38100">
            <a:solidFill>
              <a:srgbClr val="B6D7A8"/>
            </a:solidFill>
            <a:prstDash val="solid"/>
            <a:round/>
            <a:headEnd len="med" w="med" type="none"/>
            <a:tailEnd len="med" w="med" type="none"/>
          </a:ln>
        </p:spPr>
      </p:cxnSp>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6" name="Shape 1446"/>
        <p:cNvGrpSpPr/>
        <p:nvPr/>
      </p:nvGrpSpPr>
      <p:grpSpPr>
        <a:xfrm>
          <a:off x="0" y="0"/>
          <a:ext cx="0" cy="0"/>
          <a:chOff x="0" y="0"/>
          <a:chExt cx="0" cy="0"/>
        </a:xfrm>
      </p:grpSpPr>
      <p:sp>
        <p:nvSpPr>
          <p:cNvPr id="1447" name="Google Shape;1447;p123"/>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Barometric Pressure Sensor - Meas. Errors</a:t>
            </a:r>
            <a:endParaRPr/>
          </a:p>
        </p:txBody>
      </p:sp>
      <p:pic>
        <p:nvPicPr>
          <p:cNvPr id="1448" name="Google Shape;1448;p123"/>
          <p:cNvPicPr preferRelativeResize="0"/>
          <p:nvPr/>
        </p:nvPicPr>
        <p:blipFill>
          <a:blip r:embed="rId3">
            <a:alphaModFix/>
          </a:blip>
          <a:stretch>
            <a:fillRect/>
          </a:stretch>
        </p:blipFill>
        <p:spPr>
          <a:xfrm>
            <a:off x="786047" y="935250"/>
            <a:ext cx="7571907" cy="4055850"/>
          </a:xfrm>
          <a:prstGeom prst="rect">
            <a:avLst/>
          </a:prstGeom>
          <a:noFill/>
          <a:ln>
            <a:noFill/>
          </a:ln>
        </p:spPr>
      </p:pic>
      <p:cxnSp>
        <p:nvCxnSpPr>
          <p:cNvPr id="1449" name="Google Shape;1449;p123"/>
          <p:cNvCxnSpPr/>
          <p:nvPr/>
        </p:nvCxnSpPr>
        <p:spPr>
          <a:xfrm>
            <a:off x="-21075" y="864275"/>
            <a:ext cx="9201300" cy="0"/>
          </a:xfrm>
          <a:prstGeom prst="straightConnector1">
            <a:avLst/>
          </a:prstGeom>
          <a:noFill/>
          <a:ln cap="flat" cmpd="sng" w="38100">
            <a:solidFill>
              <a:srgbClr val="B6D7A8"/>
            </a:solidFill>
            <a:prstDash val="solid"/>
            <a:round/>
            <a:headEnd len="med" w="med" type="none"/>
            <a:tailEnd len="med" w="med" type="none"/>
          </a:ln>
        </p:spPr>
      </p:cxnSp>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3" name="Shape 1453"/>
        <p:cNvGrpSpPr/>
        <p:nvPr/>
      </p:nvGrpSpPr>
      <p:grpSpPr>
        <a:xfrm>
          <a:off x="0" y="0"/>
          <a:ext cx="0" cy="0"/>
          <a:chOff x="0" y="0"/>
          <a:chExt cx="0" cy="0"/>
        </a:xfrm>
      </p:grpSpPr>
      <p:cxnSp>
        <p:nvCxnSpPr>
          <p:cNvPr id="1454" name="Google Shape;1454;p124"/>
          <p:cNvCxnSpPr/>
          <p:nvPr/>
        </p:nvCxnSpPr>
        <p:spPr>
          <a:xfrm>
            <a:off x="3952650" y="2956500"/>
            <a:ext cx="1238700" cy="0"/>
          </a:xfrm>
          <a:prstGeom prst="straightConnector1">
            <a:avLst/>
          </a:prstGeom>
          <a:noFill/>
          <a:ln cap="flat" cmpd="sng" w="19050">
            <a:solidFill>
              <a:srgbClr val="93C47D"/>
            </a:solidFill>
            <a:prstDash val="solid"/>
            <a:round/>
            <a:headEnd len="med" w="med" type="none"/>
            <a:tailEnd len="med" w="med" type="none"/>
          </a:ln>
        </p:spPr>
      </p:cxnSp>
      <p:sp>
        <p:nvSpPr>
          <p:cNvPr id="1455" name="Google Shape;1455;p124"/>
          <p:cNvSpPr txBox="1"/>
          <p:nvPr/>
        </p:nvSpPr>
        <p:spPr>
          <a:xfrm>
            <a:off x="3201150" y="4743300"/>
            <a:ext cx="2741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u="sng">
                <a:solidFill>
                  <a:schemeClr val="hlink"/>
                </a:solidFill>
                <a:latin typeface="Roboto"/>
                <a:ea typeface="Roboto"/>
                <a:cs typeface="Roboto"/>
                <a:sym typeface="Roboto"/>
                <a:hlinkClick action="ppaction://hlinksldjump" r:id="rId3"/>
              </a:rPr>
              <a:t>Slide 50: Quick Links - General</a:t>
            </a:r>
            <a:endParaRPr>
              <a:latin typeface="Roboto"/>
              <a:ea typeface="Roboto"/>
              <a:cs typeface="Roboto"/>
              <a:sym typeface="Roboto"/>
            </a:endParaRPr>
          </a:p>
        </p:txBody>
      </p:sp>
      <p:sp>
        <p:nvSpPr>
          <p:cNvPr id="1456" name="Google Shape;1456;p124"/>
          <p:cNvSpPr txBox="1"/>
          <p:nvPr>
            <p:ph type="title"/>
          </p:nvPr>
        </p:nvSpPr>
        <p:spPr>
          <a:xfrm>
            <a:off x="844200" y="2187000"/>
            <a:ext cx="7455600" cy="769500"/>
          </a:xfrm>
          <a:prstGeom prst="rect">
            <a:avLst/>
          </a:prstGeom>
        </p:spPr>
        <p:txBody>
          <a:bodyPr anchorCtr="0" anchor="b" bIns="0" lIns="91425" spcFirstLastPara="1" rIns="91425" wrap="square" tIns="0">
            <a:spAutoFit/>
          </a:bodyPr>
          <a:lstStyle/>
          <a:p>
            <a:pPr indent="0" lvl="0" marL="0" rtl="0" algn="ctr">
              <a:spcBef>
                <a:spcPts val="0"/>
              </a:spcBef>
              <a:spcAft>
                <a:spcPts val="0"/>
              </a:spcAft>
              <a:buSzPts val="990"/>
              <a:buNone/>
            </a:pPr>
            <a:r>
              <a:rPr lang="en" sz="5000"/>
              <a:t>Finances</a:t>
            </a:r>
            <a:endParaRPr sz="5000"/>
          </a:p>
        </p:txBody>
      </p:sp>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0" name="Shape 1460"/>
        <p:cNvGrpSpPr/>
        <p:nvPr/>
      </p:nvGrpSpPr>
      <p:grpSpPr>
        <a:xfrm>
          <a:off x="0" y="0"/>
          <a:ext cx="0" cy="0"/>
          <a:chOff x="0" y="0"/>
          <a:chExt cx="0" cy="0"/>
        </a:xfrm>
      </p:grpSpPr>
      <p:sp>
        <p:nvSpPr>
          <p:cNvPr id="1461" name="Google Shape;1461;p125"/>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Current Preliminary Budget</a:t>
            </a:r>
            <a:endParaRPr/>
          </a:p>
        </p:txBody>
      </p:sp>
      <p:sp>
        <p:nvSpPr>
          <p:cNvPr id="1462" name="Google Shape;1462;p125"/>
          <p:cNvSpPr txBox="1"/>
          <p:nvPr/>
        </p:nvSpPr>
        <p:spPr>
          <a:xfrm>
            <a:off x="752700" y="1310275"/>
            <a:ext cx="8079600" cy="328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Roboto"/>
              <a:ea typeface="Roboto"/>
              <a:cs typeface="Roboto"/>
              <a:sym typeface="Roboto"/>
            </a:endParaRPr>
          </a:p>
        </p:txBody>
      </p:sp>
      <p:graphicFrame>
        <p:nvGraphicFramePr>
          <p:cNvPr id="1463" name="Google Shape;1463;p125"/>
          <p:cNvGraphicFramePr/>
          <p:nvPr/>
        </p:nvGraphicFramePr>
        <p:xfrm>
          <a:off x="952500" y="1619250"/>
          <a:ext cx="3000000" cy="3000000"/>
        </p:xfrm>
        <a:graphic>
          <a:graphicData uri="http://schemas.openxmlformats.org/drawingml/2006/table">
            <a:tbl>
              <a:tblPr>
                <a:noFill/>
                <a:tableStyleId>{EBC924FD-B53E-429D-AEFC-742B769EB259}</a:tableStyleId>
              </a:tblPr>
              <a:tblGrid>
                <a:gridCol w="2413000"/>
                <a:gridCol w="2413000"/>
                <a:gridCol w="2413000"/>
              </a:tblGrid>
              <a:tr h="381000">
                <a:tc>
                  <a:txBody>
                    <a:bodyPr/>
                    <a:lstStyle/>
                    <a:p>
                      <a:pPr indent="0" lvl="0" marL="0" rtl="0" algn="l">
                        <a:spcBef>
                          <a:spcPts val="0"/>
                        </a:spcBef>
                        <a:spcAft>
                          <a:spcPts val="0"/>
                        </a:spcAft>
                        <a:buNone/>
                      </a:pPr>
                      <a:r>
                        <a:rPr b="1" lang="en"/>
                        <a:t>System</a:t>
                      </a:r>
                      <a:endParaRPr b="1"/>
                    </a:p>
                  </a:txBody>
                  <a:tcPr marT="91425" marB="91425" marR="91425" marL="91425"/>
                </a:tc>
                <a:tc>
                  <a:txBody>
                    <a:bodyPr/>
                    <a:lstStyle/>
                    <a:p>
                      <a:pPr indent="0" lvl="0" marL="0" rtl="0" algn="l">
                        <a:spcBef>
                          <a:spcPts val="0"/>
                        </a:spcBef>
                        <a:spcAft>
                          <a:spcPts val="0"/>
                        </a:spcAft>
                        <a:buNone/>
                      </a:pPr>
                      <a:r>
                        <a:rPr b="1" lang="en"/>
                        <a:t>Estimated Cost</a:t>
                      </a:r>
                      <a:endParaRPr b="1"/>
                    </a:p>
                  </a:txBody>
                  <a:tcPr marT="91425" marB="91425" marR="91425" marL="91425"/>
                </a:tc>
                <a:tc>
                  <a:txBody>
                    <a:bodyPr/>
                    <a:lstStyle/>
                    <a:p>
                      <a:pPr indent="0" lvl="0" marL="0" rtl="0" algn="l">
                        <a:spcBef>
                          <a:spcPts val="0"/>
                        </a:spcBef>
                        <a:spcAft>
                          <a:spcPts val="0"/>
                        </a:spcAft>
                        <a:buNone/>
                      </a:pPr>
                      <a:r>
                        <a:rPr b="1" lang="en"/>
                        <a:t>Budget </a:t>
                      </a:r>
                      <a:r>
                        <a:rPr b="1" lang="en"/>
                        <a:t>Allotted</a:t>
                      </a:r>
                      <a:endParaRPr b="1"/>
                    </a:p>
                  </a:txBody>
                  <a:tcPr marT="91425" marB="91425" marR="91425" marL="91425"/>
                </a:tc>
              </a:tr>
              <a:tr h="381000">
                <a:tc>
                  <a:txBody>
                    <a:bodyPr/>
                    <a:lstStyle/>
                    <a:p>
                      <a:pPr indent="0" lvl="0" marL="0" rtl="0" algn="l">
                        <a:spcBef>
                          <a:spcPts val="0"/>
                        </a:spcBef>
                        <a:spcAft>
                          <a:spcPts val="0"/>
                        </a:spcAft>
                        <a:buNone/>
                      </a:pPr>
                      <a:r>
                        <a:rPr lang="en"/>
                        <a:t>Electrical &amp; Comms</a:t>
                      </a:r>
                      <a:endParaRPr/>
                    </a:p>
                  </a:txBody>
                  <a:tcPr marT="91425" marB="91425" marR="91425" marL="91425"/>
                </a:tc>
                <a:tc>
                  <a:txBody>
                    <a:bodyPr/>
                    <a:lstStyle/>
                    <a:p>
                      <a:pPr indent="0" lvl="0" marL="0" rtl="0" algn="l">
                        <a:spcBef>
                          <a:spcPts val="0"/>
                        </a:spcBef>
                        <a:spcAft>
                          <a:spcPts val="0"/>
                        </a:spcAft>
                        <a:buNone/>
                      </a:pPr>
                      <a:r>
                        <a:rPr lang="en"/>
                        <a:t>$212.21</a:t>
                      </a:r>
                      <a:endParaRPr/>
                    </a:p>
                  </a:txBody>
                  <a:tcPr marT="91425" marB="91425" marR="91425" marL="91425"/>
                </a:tc>
                <a:tc>
                  <a:txBody>
                    <a:bodyPr/>
                    <a:lstStyle/>
                    <a:p>
                      <a:pPr indent="0" lvl="0" marL="0" rtl="0" algn="l">
                        <a:spcBef>
                          <a:spcPts val="0"/>
                        </a:spcBef>
                        <a:spcAft>
                          <a:spcPts val="0"/>
                        </a:spcAft>
                        <a:buNone/>
                      </a:pPr>
                      <a:r>
                        <a:rPr lang="en"/>
                        <a:t>$500</a:t>
                      </a:r>
                      <a:endParaRPr/>
                    </a:p>
                  </a:txBody>
                  <a:tcPr marT="91425" marB="91425" marR="91425" marL="91425"/>
                </a:tc>
              </a:tr>
              <a:tr h="381000">
                <a:tc>
                  <a:txBody>
                    <a:bodyPr/>
                    <a:lstStyle/>
                    <a:p>
                      <a:pPr indent="0" lvl="0" marL="0" rtl="0" algn="l">
                        <a:spcBef>
                          <a:spcPts val="0"/>
                        </a:spcBef>
                        <a:spcAft>
                          <a:spcPts val="0"/>
                        </a:spcAft>
                        <a:buNone/>
                      </a:pPr>
                      <a:r>
                        <a:rPr lang="en"/>
                        <a:t>Thermal</a:t>
                      </a:r>
                      <a:endParaRPr/>
                    </a:p>
                  </a:txBody>
                  <a:tcPr marT="91425" marB="91425" marR="91425" marL="91425"/>
                </a:tc>
                <a:tc>
                  <a:txBody>
                    <a:bodyPr/>
                    <a:lstStyle/>
                    <a:p>
                      <a:pPr indent="0" lvl="0" marL="0" rtl="0" algn="l">
                        <a:spcBef>
                          <a:spcPts val="0"/>
                        </a:spcBef>
                        <a:spcAft>
                          <a:spcPts val="0"/>
                        </a:spcAft>
                        <a:buNone/>
                      </a:pPr>
                      <a:r>
                        <a:rPr lang="en"/>
                        <a:t>$23.64</a:t>
                      </a:r>
                      <a:endParaRPr/>
                    </a:p>
                  </a:txBody>
                  <a:tcPr marT="91425" marB="91425" marR="91425" marL="91425"/>
                </a:tc>
                <a:tc>
                  <a:txBody>
                    <a:bodyPr/>
                    <a:lstStyle/>
                    <a:p>
                      <a:pPr indent="0" lvl="0" marL="0" rtl="0" algn="l">
                        <a:spcBef>
                          <a:spcPts val="0"/>
                        </a:spcBef>
                        <a:spcAft>
                          <a:spcPts val="0"/>
                        </a:spcAft>
                        <a:buNone/>
                      </a:pPr>
                      <a:r>
                        <a:rPr lang="en"/>
                        <a:t>$1000</a:t>
                      </a:r>
                      <a:endParaRPr/>
                    </a:p>
                  </a:txBody>
                  <a:tcPr marT="91425" marB="91425" marR="91425" marL="91425"/>
                </a:tc>
              </a:tr>
              <a:tr h="381000">
                <a:tc>
                  <a:txBody>
                    <a:bodyPr/>
                    <a:lstStyle/>
                    <a:p>
                      <a:pPr indent="0" lvl="0" marL="0" rtl="0" algn="l">
                        <a:spcBef>
                          <a:spcPts val="0"/>
                        </a:spcBef>
                        <a:spcAft>
                          <a:spcPts val="0"/>
                        </a:spcAft>
                        <a:buNone/>
                      </a:pPr>
                      <a:r>
                        <a:rPr lang="en"/>
                        <a:t>Structural</a:t>
                      </a:r>
                      <a:endParaRPr/>
                    </a:p>
                  </a:txBody>
                  <a:tcPr marT="91425" marB="91425" marR="91425" marL="91425"/>
                </a:tc>
                <a:tc>
                  <a:txBody>
                    <a:bodyPr/>
                    <a:lstStyle/>
                    <a:p>
                      <a:pPr indent="0" lvl="0" marL="0" rtl="0" algn="l">
                        <a:spcBef>
                          <a:spcPts val="0"/>
                        </a:spcBef>
                        <a:spcAft>
                          <a:spcPts val="0"/>
                        </a:spcAft>
                        <a:buNone/>
                      </a:pPr>
                      <a:r>
                        <a:rPr lang="en"/>
                        <a:t>$193.40</a:t>
                      </a:r>
                      <a:endParaRPr/>
                    </a:p>
                  </a:txBody>
                  <a:tcPr marT="91425" marB="91425" marR="91425" marL="91425"/>
                </a:tc>
                <a:tc>
                  <a:txBody>
                    <a:bodyPr/>
                    <a:lstStyle/>
                    <a:p>
                      <a:pPr indent="0" lvl="0" marL="0" rtl="0" algn="l">
                        <a:spcBef>
                          <a:spcPts val="0"/>
                        </a:spcBef>
                        <a:spcAft>
                          <a:spcPts val="0"/>
                        </a:spcAft>
                        <a:buNone/>
                      </a:pPr>
                      <a:r>
                        <a:rPr lang="en"/>
                        <a:t>$2500</a:t>
                      </a:r>
                      <a:endParaRPr/>
                    </a:p>
                  </a:txBody>
                  <a:tcPr marT="91425" marB="91425" marR="91425" marL="91425"/>
                </a:tc>
              </a:tr>
              <a:tr h="381000">
                <a:tc>
                  <a:txBody>
                    <a:bodyPr/>
                    <a:lstStyle/>
                    <a:p>
                      <a:pPr indent="0" lvl="0" marL="0" rtl="0" algn="l">
                        <a:spcBef>
                          <a:spcPts val="0"/>
                        </a:spcBef>
                        <a:spcAft>
                          <a:spcPts val="0"/>
                        </a:spcAft>
                        <a:buNone/>
                      </a:pPr>
                      <a:r>
                        <a:rPr lang="en"/>
                        <a:t>Mechanical</a:t>
                      </a:r>
                      <a:endParaRPr/>
                    </a:p>
                  </a:txBody>
                  <a:tcPr marT="91425" marB="91425" marR="91425" marL="91425"/>
                </a:tc>
                <a:tc>
                  <a:txBody>
                    <a:bodyPr/>
                    <a:lstStyle/>
                    <a:p>
                      <a:pPr indent="0" lvl="0" marL="0" rtl="0" algn="l">
                        <a:spcBef>
                          <a:spcPts val="0"/>
                        </a:spcBef>
                        <a:spcAft>
                          <a:spcPts val="0"/>
                        </a:spcAft>
                        <a:buNone/>
                      </a:pPr>
                      <a:r>
                        <a:rPr lang="en"/>
                        <a:t>$226.95</a:t>
                      </a:r>
                      <a:endParaRPr/>
                    </a:p>
                  </a:txBody>
                  <a:tcPr marT="91425" marB="91425" marR="91425" marL="91425"/>
                </a:tc>
                <a:tc>
                  <a:txBody>
                    <a:bodyPr/>
                    <a:lstStyle/>
                    <a:p>
                      <a:pPr indent="0" lvl="0" marL="0" rtl="0" algn="l">
                        <a:spcBef>
                          <a:spcPts val="0"/>
                        </a:spcBef>
                        <a:spcAft>
                          <a:spcPts val="0"/>
                        </a:spcAft>
                        <a:buNone/>
                      </a:pPr>
                      <a:r>
                        <a:rPr lang="en"/>
                        <a:t>$1000</a:t>
                      </a:r>
                      <a:endParaRPr/>
                    </a:p>
                  </a:txBody>
                  <a:tcPr marT="91425" marB="91425" marR="91425" marL="91425"/>
                </a:tc>
              </a:tr>
              <a:tr h="381000">
                <a:tc>
                  <a:txBody>
                    <a:bodyPr/>
                    <a:lstStyle/>
                    <a:p>
                      <a:pPr indent="0" lvl="0" marL="0" rtl="0" algn="l">
                        <a:spcBef>
                          <a:spcPts val="0"/>
                        </a:spcBef>
                        <a:spcAft>
                          <a:spcPts val="0"/>
                        </a:spcAft>
                        <a:buNone/>
                      </a:pPr>
                      <a:r>
                        <a:rPr b="1" lang="en"/>
                        <a:t>Total</a:t>
                      </a:r>
                      <a:endParaRPr b="1"/>
                    </a:p>
                  </a:txBody>
                  <a:tcPr marT="91425" marB="91425" marR="91425" marL="91425"/>
                </a:tc>
                <a:tc>
                  <a:txBody>
                    <a:bodyPr/>
                    <a:lstStyle/>
                    <a:p>
                      <a:pPr indent="0" lvl="0" marL="0" rtl="0" algn="l">
                        <a:spcBef>
                          <a:spcPts val="0"/>
                        </a:spcBef>
                        <a:spcAft>
                          <a:spcPts val="0"/>
                        </a:spcAft>
                        <a:buNone/>
                      </a:pPr>
                      <a:r>
                        <a:rPr lang="en"/>
                        <a:t>$656.20</a:t>
                      </a:r>
                      <a:endParaRPr/>
                    </a:p>
                  </a:txBody>
                  <a:tcPr marT="91425" marB="91425" marR="91425" marL="91425"/>
                </a:tc>
                <a:tc>
                  <a:txBody>
                    <a:bodyPr/>
                    <a:lstStyle/>
                    <a:p>
                      <a:pPr indent="0" lvl="0" marL="0" rtl="0" algn="l">
                        <a:spcBef>
                          <a:spcPts val="0"/>
                        </a:spcBef>
                        <a:spcAft>
                          <a:spcPts val="0"/>
                        </a:spcAft>
                        <a:buNone/>
                      </a:pPr>
                      <a:r>
                        <a:rPr lang="en"/>
                        <a:t>$5000</a:t>
                      </a:r>
                      <a:endParaRPr/>
                    </a:p>
                  </a:txBody>
                  <a:tcPr marT="91425" marB="91425" marR="91425" marL="91425"/>
                </a:tc>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24"/>
          <p:cNvSpPr txBox="1"/>
          <p:nvPr>
            <p:ph type="title"/>
          </p:nvPr>
        </p:nvSpPr>
        <p:spPr>
          <a:xfrm>
            <a:off x="311700" y="159150"/>
            <a:ext cx="8520600" cy="623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3133"/>
              <a:t>Baseline Design</a:t>
            </a:r>
            <a:r>
              <a:rPr lang="en" sz="3133" u="sng"/>
              <a:t> </a:t>
            </a:r>
            <a:endParaRPr sz="3133" u="sng"/>
          </a:p>
          <a:p>
            <a:pPr indent="0" lvl="0" marL="0" rtl="0" algn="l">
              <a:spcBef>
                <a:spcPts val="0"/>
              </a:spcBef>
              <a:spcAft>
                <a:spcPts val="0"/>
              </a:spcAft>
              <a:buNone/>
            </a:pPr>
            <a:r>
              <a:t/>
            </a:r>
            <a:endParaRPr/>
          </a:p>
        </p:txBody>
      </p:sp>
      <p:sp>
        <p:nvSpPr>
          <p:cNvPr id="219" name="Google Shape;219;p24"/>
          <p:cNvSpPr txBox="1"/>
          <p:nvPr/>
        </p:nvSpPr>
        <p:spPr>
          <a:xfrm>
            <a:off x="4616513" y="3058150"/>
            <a:ext cx="10326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rgbClr val="FF0000"/>
                </a:solidFill>
                <a:latin typeface="Roboto"/>
                <a:ea typeface="Roboto"/>
                <a:cs typeface="Roboto"/>
                <a:sym typeface="Roboto"/>
              </a:rPr>
              <a:t>Not Final</a:t>
            </a:r>
            <a:endParaRPr sz="1600">
              <a:solidFill>
                <a:srgbClr val="FF0000"/>
              </a:solidFill>
              <a:latin typeface="Roboto"/>
              <a:ea typeface="Roboto"/>
              <a:cs typeface="Roboto"/>
              <a:sym typeface="Roboto"/>
            </a:endParaRPr>
          </a:p>
        </p:txBody>
      </p:sp>
      <p:pic>
        <p:nvPicPr>
          <p:cNvPr id="220" name="Google Shape;220;p24"/>
          <p:cNvPicPr preferRelativeResize="0"/>
          <p:nvPr/>
        </p:nvPicPr>
        <p:blipFill>
          <a:blip r:embed="rId3">
            <a:alphaModFix/>
          </a:blip>
          <a:stretch>
            <a:fillRect/>
          </a:stretch>
        </p:blipFill>
        <p:spPr>
          <a:xfrm>
            <a:off x="4387402" y="1064175"/>
            <a:ext cx="1490825" cy="3454600"/>
          </a:xfrm>
          <a:prstGeom prst="rect">
            <a:avLst/>
          </a:prstGeom>
          <a:noFill/>
          <a:ln>
            <a:noFill/>
          </a:ln>
        </p:spPr>
      </p:pic>
      <p:sp>
        <p:nvSpPr>
          <p:cNvPr id="221" name="Google Shape;221;p24"/>
          <p:cNvSpPr txBox="1"/>
          <p:nvPr/>
        </p:nvSpPr>
        <p:spPr>
          <a:xfrm>
            <a:off x="6467925" y="4088850"/>
            <a:ext cx="2072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Roboto"/>
                <a:ea typeface="Roboto"/>
                <a:cs typeface="Roboto"/>
                <a:sym typeface="Roboto"/>
              </a:rPr>
              <a:t> Ascent System: Dropper system </a:t>
            </a:r>
            <a:endParaRPr>
              <a:latin typeface="Roboto"/>
              <a:ea typeface="Roboto"/>
              <a:cs typeface="Roboto"/>
              <a:sym typeface="Roboto"/>
            </a:endParaRPr>
          </a:p>
        </p:txBody>
      </p:sp>
      <p:sp>
        <p:nvSpPr>
          <p:cNvPr id="222" name="Google Shape;222;p24"/>
          <p:cNvSpPr txBox="1"/>
          <p:nvPr/>
        </p:nvSpPr>
        <p:spPr>
          <a:xfrm>
            <a:off x="6529350" y="2263475"/>
            <a:ext cx="24105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Roboto"/>
                <a:ea typeface="Roboto"/>
                <a:cs typeface="Roboto"/>
                <a:sym typeface="Roboto"/>
              </a:rPr>
              <a:t>Thermally insulated </a:t>
            </a:r>
            <a:r>
              <a:rPr lang="en">
                <a:latin typeface="Roboto"/>
                <a:ea typeface="Roboto"/>
                <a:cs typeface="Roboto"/>
                <a:sym typeface="Roboto"/>
              </a:rPr>
              <a:t>electronics</a:t>
            </a:r>
            <a:r>
              <a:rPr lang="en">
                <a:latin typeface="Roboto"/>
                <a:ea typeface="Roboto"/>
                <a:cs typeface="Roboto"/>
                <a:sym typeface="Roboto"/>
              </a:rPr>
              <a:t> bay </a:t>
            </a:r>
            <a:endParaRPr>
              <a:latin typeface="Roboto"/>
              <a:ea typeface="Roboto"/>
              <a:cs typeface="Roboto"/>
              <a:sym typeface="Roboto"/>
            </a:endParaRPr>
          </a:p>
        </p:txBody>
      </p:sp>
      <p:sp>
        <p:nvSpPr>
          <p:cNvPr id="223" name="Google Shape;223;p24"/>
          <p:cNvSpPr txBox="1"/>
          <p:nvPr/>
        </p:nvSpPr>
        <p:spPr>
          <a:xfrm>
            <a:off x="1570075" y="1816500"/>
            <a:ext cx="2243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Roboto"/>
                <a:ea typeface="Roboto"/>
                <a:cs typeface="Roboto"/>
                <a:sym typeface="Roboto"/>
              </a:rPr>
              <a:t>Descent System: Fan venting system </a:t>
            </a:r>
            <a:endParaRPr>
              <a:latin typeface="Roboto"/>
              <a:ea typeface="Roboto"/>
              <a:cs typeface="Roboto"/>
              <a:sym typeface="Roboto"/>
            </a:endParaRPr>
          </a:p>
        </p:txBody>
      </p:sp>
      <p:sp>
        <p:nvSpPr>
          <p:cNvPr id="224" name="Google Shape;224;p24"/>
          <p:cNvSpPr txBox="1"/>
          <p:nvPr/>
        </p:nvSpPr>
        <p:spPr>
          <a:xfrm>
            <a:off x="1454075" y="987400"/>
            <a:ext cx="2818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Roboto"/>
                <a:ea typeface="Roboto"/>
                <a:cs typeface="Roboto"/>
                <a:sym typeface="Roboto"/>
              </a:rPr>
              <a:t>Balloon attachment point </a:t>
            </a:r>
            <a:endParaRPr>
              <a:latin typeface="Roboto"/>
              <a:ea typeface="Roboto"/>
              <a:cs typeface="Roboto"/>
              <a:sym typeface="Roboto"/>
            </a:endParaRPr>
          </a:p>
        </p:txBody>
      </p:sp>
      <p:cxnSp>
        <p:nvCxnSpPr>
          <p:cNvPr id="225" name="Google Shape;225;p24"/>
          <p:cNvCxnSpPr/>
          <p:nvPr/>
        </p:nvCxnSpPr>
        <p:spPr>
          <a:xfrm>
            <a:off x="3684425" y="1205900"/>
            <a:ext cx="1319400" cy="39600"/>
          </a:xfrm>
          <a:prstGeom prst="straightConnector1">
            <a:avLst/>
          </a:prstGeom>
          <a:noFill/>
          <a:ln cap="flat" cmpd="sng" w="9525">
            <a:solidFill>
              <a:schemeClr val="dk1"/>
            </a:solidFill>
            <a:prstDash val="solid"/>
            <a:round/>
            <a:headEnd len="med" w="med" type="none"/>
            <a:tailEnd len="med" w="med" type="triangle"/>
          </a:ln>
        </p:spPr>
      </p:cxnSp>
      <p:cxnSp>
        <p:nvCxnSpPr>
          <p:cNvPr id="226" name="Google Shape;226;p24"/>
          <p:cNvCxnSpPr/>
          <p:nvPr/>
        </p:nvCxnSpPr>
        <p:spPr>
          <a:xfrm>
            <a:off x="3508050" y="2094900"/>
            <a:ext cx="1271100" cy="243600"/>
          </a:xfrm>
          <a:prstGeom prst="straightConnector1">
            <a:avLst/>
          </a:prstGeom>
          <a:noFill/>
          <a:ln cap="flat" cmpd="sng" w="9525">
            <a:solidFill>
              <a:schemeClr val="dk1"/>
            </a:solidFill>
            <a:prstDash val="solid"/>
            <a:round/>
            <a:headEnd len="med" w="med" type="none"/>
            <a:tailEnd len="med" w="med" type="triangle"/>
          </a:ln>
        </p:spPr>
      </p:cxnSp>
      <p:cxnSp>
        <p:nvCxnSpPr>
          <p:cNvPr id="227" name="Google Shape;227;p24"/>
          <p:cNvCxnSpPr>
            <a:stCxn id="222" idx="1"/>
          </p:cNvCxnSpPr>
          <p:nvPr/>
        </p:nvCxnSpPr>
        <p:spPr>
          <a:xfrm rot="10800000">
            <a:off x="5772750" y="2566175"/>
            <a:ext cx="756600" cy="5100"/>
          </a:xfrm>
          <a:prstGeom prst="straightConnector1">
            <a:avLst/>
          </a:prstGeom>
          <a:noFill/>
          <a:ln cap="flat" cmpd="sng" w="9525">
            <a:solidFill>
              <a:schemeClr val="dk1"/>
            </a:solidFill>
            <a:prstDash val="solid"/>
            <a:round/>
            <a:headEnd len="med" w="med" type="none"/>
            <a:tailEnd len="med" w="med" type="triangle"/>
          </a:ln>
        </p:spPr>
      </p:cxnSp>
      <p:cxnSp>
        <p:nvCxnSpPr>
          <p:cNvPr id="228" name="Google Shape;228;p24"/>
          <p:cNvCxnSpPr>
            <a:stCxn id="221" idx="1"/>
          </p:cNvCxnSpPr>
          <p:nvPr/>
        </p:nvCxnSpPr>
        <p:spPr>
          <a:xfrm rot="10800000">
            <a:off x="5270325" y="4150350"/>
            <a:ext cx="1197600" cy="246300"/>
          </a:xfrm>
          <a:prstGeom prst="straightConnector1">
            <a:avLst/>
          </a:prstGeom>
          <a:noFill/>
          <a:ln cap="flat" cmpd="sng" w="9525">
            <a:solidFill>
              <a:srgbClr val="000000"/>
            </a:solidFill>
            <a:prstDash val="solid"/>
            <a:round/>
            <a:headEnd len="med" w="med" type="none"/>
            <a:tailEnd len="med" w="med" type="triangle"/>
          </a:ln>
        </p:spPr>
      </p:cxnSp>
      <p:sp>
        <p:nvSpPr>
          <p:cNvPr id="229" name="Google Shape;229;p24"/>
          <p:cNvSpPr txBox="1"/>
          <p:nvPr/>
        </p:nvSpPr>
        <p:spPr>
          <a:xfrm>
            <a:off x="514275" y="4304250"/>
            <a:ext cx="3096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Roboto"/>
                <a:ea typeface="Roboto"/>
                <a:cs typeface="Roboto"/>
                <a:sym typeface="Roboto"/>
              </a:rPr>
              <a:t>Accompanying</a:t>
            </a:r>
            <a:r>
              <a:rPr lang="en">
                <a:latin typeface="Roboto"/>
                <a:ea typeface="Roboto"/>
                <a:cs typeface="Roboto"/>
                <a:sym typeface="Roboto"/>
              </a:rPr>
              <a:t> payload attachment</a:t>
            </a:r>
            <a:endParaRPr>
              <a:latin typeface="Roboto"/>
              <a:ea typeface="Roboto"/>
              <a:cs typeface="Roboto"/>
              <a:sym typeface="Roboto"/>
            </a:endParaRPr>
          </a:p>
        </p:txBody>
      </p:sp>
      <p:cxnSp>
        <p:nvCxnSpPr>
          <p:cNvPr id="230" name="Google Shape;230;p24"/>
          <p:cNvCxnSpPr/>
          <p:nvPr/>
        </p:nvCxnSpPr>
        <p:spPr>
          <a:xfrm flipH="1" rot="10800000">
            <a:off x="3533425" y="4476725"/>
            <a:ext cx="1456200" cy="54600"/>
          </a:xfrm>
          <a:prstGeom prst="straightConnector1">
            <a:avLst/>
          </a:prstGeom>
          <a:noFill/>
          <a:ln cap="flat" cmpd="sng" w="9525">
            <a:solidFill>
              <a:schemeClr val="dk1"/>
            </a:solidFill>
            <a:prstDash val="solid"/>
            <a:round/>
            <a:headEnd len="med" w="med" type="none"/>
            <a:tailEnd len="med" w="med" type="triangle"/>
          </a:ln>
        </p:spPr>
      </p:cxnSp>
      <p:sp>
        <p:nvSpPr>
          <p:cNvPr id="231" name="Google Shape;231;p24"/>
          <p:cNvSpPr/>
          <p:nvPr/>
        </p:nvSpPr>
        <p:spPr>
          <a:xfrm>
            <a:off x="5997174" y="1109100"/>
            <a:ext cx="32100" cy="3316500"/>
          </a:xfrm>
          <a:prstGeom prst="upDownArrow">
            <a:avLst>
              <a:gd fmla="val 50000" name="adj1"/>
              <a:gd fmla="val 171885"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24"/>
          <p:cNvSpPr txBox="1"/>
          <p:nvPr/>
        </p:nvSpPr>
        <p:spPr>
          <a:xfrm>
            <a:off x="6029275" y="940025"/>
            <a:ext cx="756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Roboto"/>
                <a:ea typeface="Roboto"/>
                <a:cs typeface="Roboto"/>
                <a:sym typeface="Roboto"/>
              </a:rPr>
              <a:t>~20 in </a:t>
            </a:r>
            <a:endParaRPr sz="1000">
              <a:latin typeface="Roboto"/>
              <a:ea typeface="Roboto"/>
              <a:cs typeface="Roboto"/>
              <a:sym typeface="Roboto"/>
            </a:endParaRPr>
          </a:p>
        </p:txBody>
      </p:sp>
      <p:sp>
        <p:nvSpPr>
          <p:cNvPr id="233" name="Google Shape;233;p24"/>
          <p:cNvSpPr txBox="1"/>
          <p:nvPr/>
        </p:nvSpPr>
        <p:spPr>
          <a:xfrm>
            <a:off x="514275" y="2844825"/>
            <a:ext cx="3096000" cy="10467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Roboto"/>
                <a:ea typeface="Roboto"/>
                <a:cs typeface="Roboto"/>
                <a:sym typeface="Roboto"/>
              </a:rPr>
              <a:t>Current BACCHUS weight estimate Without Ballast: </a:t>
            </a:r>
            <a:r>
              <a:rPr b="1" lang="en">
                <a:latin typeface="Roboto"/>
                <a:ea typeface="Roboto"/>
                <a:cs typeface="Roboto"/>
                <a:sym typeface="Roboto"/>
              </a:rPr>
              <a:t>2.05</a:t>
            </a:r>
            <a:r>
              <a:rPr b="1" lang="en">
                <a:latin typeface="Roboto"/>
                <a:ea typeface="Roboto"/>
                <a:cs typeface="Roboto"/>
                <a:sym typeface="Roboto"/>
              </a:rPr>
              <a:t> lbs</a:t>
            </a:r>
            <a:endParaRPr b="1">
              <a:latin typeface="Roboto"/>
              <a:ea typeface="Roboto"/>
              <a:cs typeface="Roboto"/>
              <a:sym typeface="Roboto"/>
            </a:endParaRPr>
          </a:p>
          <a:p>
            <a:pPr indent="0" lvl="0" marL="0" rtl="0" algn="ctr">
              <a:spcBef>
                <a:spcPts val="0"/>
              </a:spcBef>
              <a:spcAft>
                <a:spcPts val="0"/>
              </a:spcAft>
              <a:buNone/>
            </a:pPr>
            <a:r>
              <a:rPr lang="en">
                <a:latin typeface="Roboto"/>
                <a:ea typeface="Roboto"/>
                <a:cs typeface="Roboto"/>
                <a:sym typeface="Roboto"/>
              </a:rPr>
              <a:t>With Ballast: </a:t>
            </a:r>
            <a:r>
              <a:rPr b="1" lang="en">
                <a:latin typeface="Roboto"/>
                <a:ea typeface="Roboto"/>
                <a:cs typeface="Roboto"/>
                <a:sym typeface="Roboto"/>
              </a:rPr>
              <a:t>3.95 lbs</a:t>
            </a:r>
            <a:endParaRPr b="1">
              <a:latin typeface="Roboto"/>
              <a:ea typeface="Roboto"/>
              <a:cs typeface="Roboto"/>
              <a:sym typeface="Roboto"/>
            </a:endParaRPr>
          </a:p>
          <a:p>
            <a:pPr indent="0" lvl="0" marL="0" rtl="0" algn="ctr">
              <a:spcBef>
                <a:spcPts val="0"/>
              </a:spcBef>
              <a:spcAft>
                <a:spcPts val="0"/>
              </a:spcAft>
              <a:buNone/>
            </a:pPr>
            <a:r>
              <a:rPr lang="en">
                <a:latin typeface="Roboto"/>
                <a:ea typeface="Roboto"/>
                <a:cs typeface="Roboto"/>
                <a:sym typeface="Roboto"/>
              </a:rPr>
              <a:t>Weight Limit: </a:t>
            </a:r>
            <a:r>
              <a:rPr b="1" lang="en">
                <a:latin typeface="Roboto"/>
                <a:ea typeface="Roboto"/>
                <a:cs typeface="Roboto"/>
                <a:sym typeface="Roboto"/>
              </a:rPr>
              <a:t>6 lbs</a:t>
            </a:r>
            <a:endParaRPr b="1">
              <a:latin typeface="Roboto"/>
              <a:ea typeface="Roboto"/>
              <a:cs typeface="Roboto"/>
              <a:sym typeface="Roboto"/>
            </a:endParaRPr>
          </a:p>
        </p:txBody>
      </p:sp>
      <p:grpSp>
        <p:nvGrpSpPr>
          <p:cNvPr id="234" name="Google Shape;234;p24"/>
          <p:cNvGrpSpPr/>
          <p:nvPr/>
        </p:nvGrpSpPr>
        <p:grpSpPr>
          <a:xfrm>
            <a:off x="-163950" y="4907786"/>
            <a:ext cx="9471925" cy="235646"/>
            <a:chOff x="-117446" y="4857000"/>
            <a:chExt cx="9471925" cy="286500"/>
          </a:xfrm>
        </p:grpSpPr>
        <p:sp>
          <p:nvSpPr>
            <p:cNvPr id="235" name="Google Shape;235;p24"/>
            <p:cNvSpPr/>
            <p:nvPr/>
          </p:nvSpPr>
          <p:spPr>
            <a:xfrm>
              <a:off x="7889878" y="4857000"/>
              <a:ext cx="1464600" cy="286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chemeClr val="lt1"/>
                  </a:solidFill>
                </a:rPr>
                <a:t>   Appendices</a:t>
              </a:r>
              <a:endParaRPr b="1" sz="1100">
                <a:solidFill>
                  <a:srgbClr val="FFFFFF"/>
                </a:solidFill>
              </a:endParaRPr>
            </a:p>
          </p:txBody>
        </p:sp>
        <p:sp>
          <p:nvSpPr>
            <p:cNvPr id="236" name="Google Shape;236;p24"/>
            <p:cNvSpPr/>
            <p:nvPr/>
          </p:nvSpPr>
          <p:spPr>
            <a:xfrm>
              <a:off x="6757179" y="4857000"/>
              <a:ext cx="1272600" cy="286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Conclusion</a:t>
              </a:r>
              <a:endParaRPr b="1" sz="1100">
                <a:solidFill>
                  <a:srgbClr val="FFFFFF"/>
                </a:solidFill>
              </a:endParaRPr>
            </a:p>
          </p:txBody>
        </p:sp>
        <p:sp>
          <p:nvSpPr>
            <p:cNvPr id="237" name="Google Shape;237;p24"/>
            <p:cNvSpPr/>
            <p:nvPr/>
          </p:nvSpPr>
          <p:spPr>
            <a:xfrm>
              <a:off x="5624482" y="4857000"/>
              <a:ext cx="1272600" cy="286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Electrical</a:t>
              </a:r>
              <a:endParaRPr b="1" sz="1100">
                <a:solidFill>
                  <a:srgbClr val="FFFFFF"/>
                </a:solidFill>
              </a:endParaRPr>
            </a:p>
          </p:txBody>
        </p:sp>
        <p:sp>
          <p:nvSpPr>
            <p:cNvPr id="238" name="Google Shape;238;p24"/>
            <p:cNvSpPr/>
            <p:nvPr/>
          </p:nvSpPr>
          <p:spPr>
            <a:xfrm>
              <a:off x="4491786" y="4857000"/>
              <a:ext cx="1272600" cy="286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Thermal</a:t>
              </a:r>
              <a:endParaRPr b="1" sz="1100">
                <a:solidFill>
                  <a:srgbClr val="FFFFFF"/>
                </a:solidFill>
              </a:endParaRPr>
            </a:p>
          </p:txBody>
        </p:sp>
        <p:sp>
          <p:nvSpPr>
            <p:cNvPr id="239" name="Google Shape;239;p24"/>
            <p:cNvSpPr/>
            <p:nvPr/>
          </p:nvSpPr>
          <p:spPr>
            <a:xfrm>
              <a:off x="3359089" y="4857000"/>
              <a:ext cx="1272600" cy="286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Mechanical</a:t>
              </a:r>
              <a:endParaRPr b="1" sz="1100">
                <a:solidFill>
                  <a:srgbClr val="FFFFFF"/>
                </a:solidFill>
              </a:endParaRPr>
            </a:p>
          </p:txBody>
        </p:sp>
        <p:sp>
          <p:nvSpPr>
            <p:cNvPr id="240" name="Google Shape;240;p24"/>
            <p:cNvSpPr/>
            <p:nvPr/>
          </p:nvSpPr>
          <p:spPr>
            <a:xfrm>
              <a:off x="2226393" y="4857000"/>
              <a:ext cx="1272600" cy="286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Structural</a:t>
              </a:r>
              <a:endParaRPr b="1" sz="1100">
                <a:solidFill>
                  <a:srgbClr val="FFFFFF"/>
                </a:solidFill>
              </a:endParaRPr>
            </a:p>
          </p:txBody>
        </p:sp>
        <p:sp>
          <p:nvSpPr>
            <p:cNvPr id="241" name="Google Shape;241;p24"/>
            <p:cNvSpPr/>
            <p:nvPr/>
          </p:nvSpPr>
          <p:spPr>
            <a:xfrm>
              <a:off x="1093696" y="4857000"/>
              <a:ext cx="1272600" cy="286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Controls</a:t>
              </a:r>
              <a:endParaRPr b="1" sz="1100">
                <a:solidFill>
                  <a:srgbClr val="FFFFFF"/>
                </a:solidFill>
              </a:endParaRPr>
            </a:p>
          </p:txBody>
        </p:sp>
        <p:sp>
          <p:nvSpPr>
            <p:cNvPr id="242" name="Google Shape;242;p24"/>
            <p:cNvSpPr/>
            <p:nvPr/>
          </p:nvSpPr>
          <p:spPr>
            <a:xfrm>
              <a:off x="-117446" y="4857000"/>
              <a:ext cx="1351200" cy="286500"/>
            </a:xfrm>
            <a:prstGeom prst="chevron">
              <a:avLst>
                <a:gd fmla="val 50000" name="adj"/>
              </a:avLst>
            </a:prstGeom>
            <a:solidFill>
              <a:srgbClr val="31394D"/>
            </a:solidFill>
            <a:ln cap="flat" cmpd="sng" w="19050">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FFFFFF"/>
                  </a:solidFill>
                </a:rPr>
                <a:t>    Overview</a:t>
              </a:r>
              <a:endParaRPr b="1" sz="1100">
                <a:solidFill>
                  <a:srgbClr val="FFFFFF"/>
                </a:solidFill>
              </a:endParaRPr>
            </a:p>
          </p:txBody>
        </p:sp>
      </p:grpSp>
      <p:cxnSp>
        <p:nvCxnSpPr>
          <p:cNvPr id="243" name="Google Shape;243;p24"/>
          <p:cNvCxnSpPr/>
          <p:nvPr/>
        </p:nvCxnSpPr>
        <p:spPr>
          <a:xfrm>
            <a:off x="-21075" y="864275"/>
            <a:ext cx="9201300" cy="0"/>
          </a:xfrm>
          <a:prstGeom prst="straightConnector1">
            <a:avLst/>
          </a:prstGeom>
          <a:noFill/>
          <a:ln cap="flat" cmpd="sng" w="38100">
            <a:solidFill>
              <a:srgbClr val="B6D7A8"/>
            </a:solidFill>
            <a:prstDash val="solid"/>
            <a:round/>
            <a:headEnd len="med" w="med" type="none"/>
            <a:tailEnd len="med" w="med" type="none"/>
          </a:ln>
        </p:spPr>
      </p:cxn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25"/>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Functional Block Diagram</a:t>
            </a:r>
            <a:endParaRPr/>
          </a:p>
        </p:txBody>
      </p:sp>
      <p:pic>
        <p:nvPicPr>
          <p:cNvPr id="249" name="Google Shape;249;p25"/>
          <p:cNvPicPr preferRelativeResize="0"/>
          <p:nvPr/>
        </p:nvPicPr>
        <p:blipFill rotWithShape="1">
          <a:blip r:embed="rId3">
            <a:alphaModFix/>
          </a:blip>
          <a:srcRect b="917" l="1019" r="0" t="1502"/>
          <a:stretch/>
        </p:blipFill>
        <p:spPr>
          <a:xfrm>
            <a:off x="1005112" y="908950"/>
            <a:ext cx="7133773" cy="4234550"/>
          </a:xfrm>
          <a:prstGeom prst="rect">
            <a:avLst/>
          </a:prstGeom>
          <a:noFill/>
          <a:ln>
            <a:noFill/>
          </a:ln>
        </p:spPr>
      </p:pic>
      <p:cxnSp>
        <p:nvCxnSpPr>
          <p:cNvPr id="250" name="Google Shape;250;p25"/>
          <p:cNvCxnSpPr/>
          <p:nvPr/>
        </p:nvCxnSpPr>
        <p:spPr>
          <a:xfrm>
            <a:off x="-21075" y="864275"/>
            <a:ext cx="9201300" cy="0"/>
          </a:xfrm>
          <a:prstGeom prst="straightConnector1">
            <a:avLst/>
          </a:prstGeom>
          <a:noFill/>
          <a:ln cap="flat" cmpd="sng" w="38100">
            <a:solidFill>
              <a:srgbClr val="B6D7A8"/>
            </a:solidFill>
            <a:prstDash val="solid"/>
            <a:round/>
            <a:headEnd len="med" w="med" type="none"/>
            <a:tailEnd len="med" w="med" type="none"/>
          </a:ln>
        </p:spPr>
      </p:cxn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26"/>
          <p:cNvSpPr txBox="1"/>
          <p:nvPr>
            <p:ph type="title"/>
          </p:nvPr>
        </p:nvSpPr>
        <p:spPr>
          <a:xfrm>
            <a:off x="311700" y="159150"/>
            <a:ext cx="8520600" cy="623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3133"/>
              <a:t>Critical Project </a:t>
            </a:r>
            <a:r>
              <a:rPr lang="en" sz="3133"/>
              <a:t>Elements</a:t>
            </a:r>
            <a:endParaRPr/>
          </a:p>
        </p:txBody>
      </p:sp>
      <p:graphicFrame>
        <p:nvGraphicFramePr>
          <p:cNvPr id="256" name="Google Shape;256;p26"/>
          <p:cNvGraphicFramePr/>
          <p:nvPr/>
        </p:nvGraphicFramePr>
        <p:xfrm>
          <a:off x="229725" y="1184135"/>
          <a:ext cx="3000000" cy="3000000"/>
        </p:xfrm>
        <a:graphic>
          <a:graphicData uri="http://schemas.openxmlformats.org/drawingml/2006/table">
            <a:tbl>
              <a:tblPr>
                <a:noFill/>
                <a:tableStyleId>{EBC924FD-B53E-429D-AEFC-742B769EB259}</a:tableStyleId>
              </a:tblPr>
              <a:tblGrid>
                <a:gridCol w="829250"/>
                <a:gridCol w="7855300"/>
              </a:tblGrid>
              <a:tr h="327475">
                <a:tc>
                  <a:txBody>
                    <a:bodyPr/>
                    <a:lstStyle/>
                    <a:p>
                      <a:pPr indent="0" lvl="0" marL="0" rtl="0" algn="l">
                        <a:spcBef>
                          <a:spcPts val="0"/>
                        </a:spcBef>
                        <a:spcAft>
                          <a:spcPts val="0"/>
                        </a:spcAft>
                        <a:buNone/>
                      </a:pPr>
                      <a:r>
                        <a:rPr b="1" lang="en" sz="1500">
                          <a:solidFill>
                            <a:schemeClr val="lt1"/>
                          </a:solidFill>
                          <a:latin typeface="Merriweather"/>
                          <a:ea typeface="Merriweather"/>
                          <a:cs typeface="Merriweather"/>
                          <a:sym typeface="Merriweather"/>
                        </a:rPr>
                        <a:t>CPE</a:t>
                      </a:r>
                      <a:endParaRPr b="1" sz="1500">
                        <a:solidFill>
                          <a:schemeClr val="lt1"/>
                        </a:solidFill>
                        <a:latin typeface="Merriweather"/>
                        <a:ea typeface="Merriweather"/>
                        <a:cs typeface="Merriweather"/>
                        <a:sym typeface="Merriweather"/>
                      </a:endParaRPr>
                    </a:p>
                  </a:txBody>
                  <a:tcPr marT="91425" marB="91425" marR="91425" marL="91425">
                    <a:solidFill>
                      <a:schemeClr val="dk1"/>
                    </a:solidFill>
                  </a:tcPr>
                </a:tc>
                <a:tc>
                  <a:txBody>
                    <a:bodyPr/>
                    <a:lstStyle/>
                    <a:p>
                      <a:pPr indent="0" lvl="0" marL="0" rtl="0" algn="l">
                        <a:spcBef>
                          <a:spcPts val="0"/>
                        </a:spcBef>
                        <a:spcAft>
                          <a:spcPts val="0"/>
                        </a:spcAft>
                        <a:buNone/>
                      </a:pPr>
                      <a:r>
                        <a:rPr b="1" lang="en" sz="1500">
                          <a:solidFill>
                            <a:schemeClr val="lt1"/>
                          </a:solidFill>
                          <a:latin typeface="Merriweather"/>
                          <a:ea typeface="Merriweather"/>
                          <a:cs typeface="Merriweather"/>
                          <a:sym typeface="Merriweather"/>
                        </a:rPr>
                        <a:t>Description</a:t>
                      </a:r>
                      <a:endParaRPr b="1" sz="1500">
                        <a:solidFill>
                          <a:schemeClr val="lt1"/>
                        </a:solidFill>
                        <a:latin typeface="Merriweather"/>
                        <a:ea typeface="Merriweather"/>
                        <a:cs typeface="Merriweather"/>
                        <a:sym typeface="Merriweather"/>
                      </a:endParaRPr>
                    </a:p>
                  </a:txBody>
                  <a:tcPr marT="91425" marB="91425" marR="91425" marL="91425">
                    <a:solidFill>
                      <a:schemeClr val="dk1"/>
                    </a:solidFill>
                  </a:tcPr>
                </a:tc>
              </a:tr>
              <a:tr h="452475">
                <a:tc>
                  <a:txBody>
                    <a:bodyPr/>
                    <a:lstStyle/>
                    <a:p>
                      <a:pPr indent="0" lvl="0" marL="0" rtl="0" algn="l">
                        <a:spcBef>
                          <a:spcPts val="0"/>
                        </a:spcBef>
                        <a:spcAft>
                          <a:spcPts val="0"/>
                        </a:spcAft>
                        <a:buNone/>
                      </a:pPr>
                      <a:r>
                        <a:rPr lang="en">
                          <a:latin typeface="Merriweather"/>
                          <a:ea typeface="Merriweather"/>
                          <a:cs typeface="Merriweather"/>
                          <a:sym typeface="Merriweather"/>
                        </a:rPr>
                        <a:t>T.1</a:t>
                      </a:r>
                      <a:endParaRPr>
                        <a:latin typeface="Merriweather"/>
                        <a:ea typeface="Merriweather"/>
                        <a:cs typeface="Merriweather"/>
                        <a:sym typeface="Merriweather"/>
                      </a:endParaRPr>
                    </a:p>
                  </a:txBody>
                  <a:tcPr marT="91425" marB="91425" marR="91425" marL="91425">
                    <a:solidFill>
                      <a:schemeClr val="lt1"/>
                    </a:solidFill>
                  </a:tcPr>
                </a:tc>
                <a:tc>
                  <a:txBody>
                    <a:bodyPr/>
                    <a:lstStyle/>
                    <a:p>
                      <a:pPr indent="0" lvl="0" marL="0" rtl="0" algn="l">
                        <a:spcBef>
                          <a:spcPts val="0"/>
                        </a:spcBef>
                        <a:spcAft>
                          <a:spcPts val="0"/>
                        </a:spcAft>
                        <a:buNone/>
                      </a:pPr>
                      <a:r>
                        <a:rPr lang="en"/>
                        <a:t>BACCHUS must be able to interface with the provided communication system in order to properly send and receive commands and data.</a:t>
                      </a:r>
                      <a:endParaRPr sz="1200"/>
                    </a:p>
                  </a:txBody>
                  <a:tcPr marT="91425" marB="91425" marR="91425" marL="91425">
                    <a:solidFill>
                      <a:schemeClr val="lt1"/>
                    </a:solidFill>
                  </a:tcPr>
                </a:tc>
              </a:tr>
              <a:tr h="434900">
                <a:tc>
                  <a:txBody>
                    <a:bodyPr/>
                    <a:lstStyle/>
                    <a:p>
                      <a:pPr indent="0" lvl="0" marL="0" rtl="0" algn="l">
                        <a:spcBef>
                          <a:spcPts val="0"/>
                        </a:spcBef>
                        <a:spcAft>
                          <a:spcPts val="0"/>
                        </a:spcAft>
                        <a:buNone/>
                      </a:pPr>
                      <a:r>
                        <a:rPr b="1" lang="en">
                          <a:latin typeface="Merriweather"/>
                          <a:ea typeface="Merriweather"/>
                          <a:cs typeface="Merriweather"/>
                          <a:sym typeface="Merriweather"/>
                        </a:rPr>
                        <a:t>T.2</a:t>
                      </a:r>
                      <a:endParaRPr b="1">
                        <a:latin typeface="Merriweather"/>
                        <a:ea typeface="Merriweather"/>
                        <a:cs typeface="Merriweather"/>
                        <a:sym typeface="Merriweather"/>
                      </a:endParaRPr>
                    </a:p>
                  </a:txBody>
                  <a:tcPr marT="91425" marB="91425" marR="91425" marL="91425">
                    <a:solidFill>
                      <a:srgbClr val="D9D9D9"/>
                    </a:solidFill>
                  </a:tcPr>
                </a:tc>
                <a:tc>
                  <a:txBody>
                    <a:bodyPr/>
                    <a:lstStyle/>
                    <a:p>
                      <a:pPr indent="0" lvl="0" marL="0" rtl="0" algn="l">
                        <a:spcBef>
                          <a:spcPts val="0"/>
                        </a:spcBef>
                        <a:spcAft>
                          <a:spcPts val="0"/>
                        </a:spcAft>
                        <a:buNone/>
                      </a:pPr>
                      <a:r>
                        <a:rPr b="1" lang="en"/>
                        <a:t>BACCHUS must be able to change to ascent and </a:t>
                      </a:r>
                      <a:r>
                        <a:rPr b="1" lang="en"/>
                        <a:t>descent</a:t>
                      </a:r>
                      <a:r>
                        <a:rPr b="1" lang="en"/>
                        <a:t> rate up to ±5 m/s with a fidelity of 0.25 m/s.</a:t>
                      </a:r>
                      <a:endParaRPr b="1"/>
                    </a:p>
                  </a:txBody>
                  <a:tcPr marT="91425" marB="91425" marR="91425" marL="91425">
                    <a:solidFill>
                      <a:srgbClr val="D9D9D9"/>
                    </a:solidFill>
                  </a:tcPr>
                </a:tc>
              </a:tr>
              <a:tr h="211525">
                <a:tc>
                  <a:txBody>
                    <a:bodyPr/>
                    <a:lstStyle/>
                    <a:p>
                      <a:pPr indent="0" lvl="0" marL="0" rtl="0" algn="l">
                        <a:spcBef>
                          <a:spcPts val="0"/>
                        </a:spcBef>
                        <a:spcAft>
                          <a:spcPts val="0"/>
                        </a:spcAft>
                        <a:buNone/>
                      </a:pPr>
                      <a:r>
                        <a:rPr b="1" lang="en">
                          <a:latin typeface="Merriweather"/>
                          <a:ea typeface="Merriweather"/>
                          <a:cs typeface="Merriweather"/>
                          <a:sym typeface="Merriweather"/>
                        </a:rPr>
                        <a:t>T.3</a:t>
                      </a:r>
                      <a:endParaRPr b="1">
                        <a:latin typeface="Merriweather"/>
                        <a:ea typeface="Merriweather"/>
                        <a:cs typeface="Merriweather"/>
                        <a:sym typeface="Merriweather"/>
                      </a:endParaRPr>
                    </a:p>
                  </a:txBody>
                  <a:tcPr marT="91425" marB="91425" marR="91425" marL="91425">
                    <a:solidFill>
                      <a:srgbClr val="D9D9D9"/>
                    </a:solidFill>
                  </a:tcPr>
                </a:tc>
                <a:tc>
                  <a:txBody>
                    <a:bodyPr/>
                    <a:lstStyle/>
                    <a:p>
                      <a:pPr indent="0" lvl="0" marL="0" rtl="0" algn="l">
                        <a:spcBef>
                          <a:spcPts val="0"/>
                        </a:spcBef>
                        <a:spcAft>
                          <a:spcPts val="0"/>
                        </a:spcAft>
                        <a:buNone/>
                      </a:pPr>
                      <a:r>
                        <a:rPr b="1" lang="en"/>
                        <a:t>The </a:t>
                      </a:r>
                      <a:r>
                        <a:rPr b="1" lang="en"/>
                        <a:t>system</a:t>
                      </a:r>
                      <a:r>
                        <a:rPr b="1" lang="en"/>
                        <a:t> mass must be under 6 lbs.</a:t>
                      </a:r>
                      <a:endParaRPr b="1"/>
                    </a:p>
                  </a:txBody>
                  <a:tcPr marT="91425" marB="91425" marR="91425" marL="91425">
                    <a:solidFill>
                      <a:srgbClr val="D9D9D9"/>
                    </a:solidFill>
                  </a:tcPr>
                </a:tc>
              </a:tr>
              <a:tr h="225125">
                <a:tc>
                  <a:txBody>
                    <a:bodyPr/>
                    <a:lstStyle/>
                    <a:p>
                      <a:pPr indent="0" lvl="0" marL="0" rtl="0" algn="l">
                        <a:spcBef>
                          <a:spcPts val="0"/>
                        </a:spcBef>
                        <a:spcAft>
                          <a:spcPts val="0"/>
                        </a:spcAft>
                        <a:buNone/>
                      </a:pPr>
                      <a:r>
                        <a:rPr lang="en">
                          <a:latin typeface="Merriweather"/>
                          <a:ea typeface="Merriweather"/>
                          <a:cs typeface="Merriweather"/>
                          <a:sym typeface="Merriweather"/>
                        </a:rPr>
                        <a:t>T.4</a:t>
                      </a:r>
                      <a:endParaRPr>
                        <a:latin typeface="Merriweather"/>
                        <a:ea typeface="Merriweather"/>
                        <a:cs typeface="Merriweather"/>
                        <a:sym typeface="Merriweather"/>
                      </a:endParaRPr>
                    </a:p>
                  </a:txBody>
                  <a:tcPr marT="91425" marB="91425" marR="91425" marL="91425">
                    <a:solidFill>
                      <a:schemeClr val="lt1"/>
                    </a:solidFill>
                  </a:tcPr>
                </a:tc>
                <a:tc>
                  <a:txBody>
                    <a:bodyPr/>
                    <a:lstStyle/>
                    <a:p>
                      <a:pPr indent="0" lvl="0" marL="0" rtl="0" algn="l">
                        <a:spcBef>
                          <a:spcPts val="0"/>
                        </a:spcBef>
                        <a:spcAft>
                          <a:spcPts val="0"/>
                        </a:spcAft>
                        <a:buNone/>
                      </a:pPr>
                      <a:r>
                        <a:rPr lang="en"/>
                        <a:t>BACCHUS must be able to operate in a near zero pressure environment.</a:t>
                      </a:r>
                      <a:endParaRPr/>
                    </a:p>
                  </a:txBody>
                  <a:tcPr marT="91425" marB="91425" marR="91425" marL="91425">
                    <a:solidFill>
                      <a:schemeClr val="lt1"/>
                    </a:solidFill>
                  </a:tcPr>
                </a:tc>
              </a:tr>
              <a:tr h="443950">
                <a:tc>
                  <a:txBody>
                    <a:bodyPr/>
                    <a:lstStyle/>
                    <a:p>
                      <a:pPr indent="0" lvl="0" marL="0" rtl="0" algn="l">
                        <a:spcBef>
                          <a:spcPts val="0"/>
                        </a:spcBef>
                        <a:spcAft>
                          <a:spcPts val="0"/>
                        </a:spcAft>
                        <a:buNone/>
                      </a:pPr>
                      <a:r>
                        <a:rPr b="1" lang="en">
                          <a:latin typeface="Merriweather"/>
                          <a:ea typeface="Merriweather"/>
                          <a:cs typeface="Merriweather"/>
                          <a:sym typeface="Merriweather"/>
                        </a:rPr>
                        <a:t>T.5</a:t>
                      </a:r>
                      <a:endParaRPr b="1">
                        <a:latin typeface="Merriweather"/>
                        <a:ea typeface="Merriweather"/>
                        <a:cs typeface="Merriweather"/>
                        <a:sym typeface="Merriweather"/>
                      </a:endParaRPr>
                    </a:p>
                  </a:txBody>
                  <a:tcPr marT="91425" marB="91425" marR="91425" marL="91425">
                    <a:solidFill>
                      <a:srgbClr val="D9D9D9"/>
                    </a:solidFill>
                  </a:tcPr>
                </a:tc>
                <a:tc>
                  <a:txBody>
                    <a:bodyPr/>
                    <a:lstStyle/>
                    <a:p>
                      <a:pPr indent="0" lvl="0" marL="0" rtl="0" algn="l">
                        <a:spcBef>
                          <a:spcPts val="0"/>
                        </a:spcBef>
                        <a:spcAft>
                          <a:spcPts val="0"/>
                        </a:spcAft>
                        <a:buNone/>
                      </a:pPr>
                      <a:r>
                        <a:rPr b="1" lang="en"/>
                        <a:t>BACCHUS must be able to operate in cold temperatures present in the stratosphere reaching -55°C.</a:t>
                      </a:r>
                      <a:endParaRPr b="1"/>
                    </a:p>
                  </a:txBody>
                  <a:tcPr marT="91425" marB="91425" marR="91425" marL="91425">
                    <a:solidFill>
                      <a:srgbClr val="D9D9D9"/>
                    </a:solidFill>
                  </a:tcPr>
                </a:tc>
              </a:tr>
            </a:tbl>
          </a:graphicData>
        </a:graphic>
      </p:graphicFrame>
      <p:grpSp>
        <p:nvGrpSpPr>
          <p:cNvPr id="257" name="Google Shape;257;p26"/>
          <p:cNvGrpSpPr/>
          <p:nvPr/>
        </p:nvGrpSpPr>
        <p:grpSpPr>
          <a:xfrm>
            <a:off x="-163950" y="4907786"/>
            <a:ext cx="9471925" cy="235646"/>
            <a:chOff x="-117446" y="4857000"/>
            <a:chExt cx="9471925" cy="286500"/>
          </a:xfrm>
        </p:grpSpPr>
        <p:sp>
          <p:nvSpPr>
            <p:cNvPr id="258" name="Google Shape;258;p26"/>
            <p:cNvSpPr/>
            <p:nvPr/>
          </p:nvSpPr>
          <p:spPr>
            <a:xfrm>
              <a:off x="7889878" y="4857000"/>
              <a:ext cx="1464600" cy="286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chemeClr val="lt1"/>
                  </a:solidFill>
                </a:rPr>
                <a:t>   Appendices</a:t>
              </a:r>
              <a:endParaRPr b="1" sz="1100">
                <a:solidFill>
                  <a:srgbClr val="FFFFFF"/>
                </a:solidFill>
              </a:endParaRPr>
            </a:p>
          </p:txBody>
        </p:sp>
        <p:sp>
          <p:nvSpPr>
            <p:cNvPr id="259" name="Google Shape;259;p26"/>
            <p:cNvSpPr/>
            <p:nvPr/>
          </p:nvSpPr>
          <p:spPr>
            <a:xfrm>
              <a:off x="6757179" y="4857000"/>
              <a:ext cx="1272600" cy="286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Conclusion</a:t>
              </a:r>
              <a:endParaRPr b="1" sz="1100">
                <a:solidFill>
                  <a:srgbClr val="FFFFFF"/>
                </a:solidFill>
              </a:endParaRPr>
            </a:p>
          </p:txBody>
        </p:sp>
        <p:sp>
          <p:nvSpPr>
            <p:cNvPr id="260" name="Google Shape;260;p26"/>
            <p:cNvSpPr/>
            <p:nvPr/>
          </p:nvSpPr>
          <p:spPr>
            <a:xfrm>
              <a:off x="5624482" y="4857000"/>
              <a:ext cx="1272600" cy="286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Electrical</a:t>
              </a:r>
              <a:endParaRPr b="1" sz="1100">
                <a:solidFill>
                  <a:srgbClr val="FFFFFF"/>
                </a:solidFill>
              </a:endParaRPr>
            </a:p>
          </p:txBody>
        </p:sp>
        <p:sp>
          <p:nvSpPr>
            <p:cNvPr id="261" name="Google Shape;261;p26"/>
            <p:cNvSpPr/>
            <p:nvPr/>
          </p:nvSpPr>
          <p:spPr>
            <a:xfrm>
              <a:off x="4491786" y="4857000"/>
              <a:ext cx="1272600" cy="286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Thermal</a:t>
              </a:r>
              <a:endParaRPr b="1" sz="1100">
                <a:solidFill>
                  <a:srgbClr val="FFFFFF"/>
                </a:solidFill>
              </a:endParaRPr>
            </a:p>
          </p:txBody>
        </p:sp>
        <p:sp>
          <p:nvSpPr>
            <p:cNvPr id="262" name="Google Shape;262;p26"/>
            <p:cNvSpPr/>
            <p:nvPr/>
          </p:nvSpPr>
          <p:spPr>
            <a:xfrm>
              <a:off x="3359089" y="4857000"/>
              <a:ext cx="1272600" cy="286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Mechanical</a:t>
              </a:r>
              <a:endParaRPr b="1" sz="1100">
                <a:solidFill>
                  <a:srgbClr val="FFFFFF"/>
                </a:solidFill>
              </a:endParaRPr>
            </a:p>
          </p:txBody>
        </p:sp>
        <p:sp>
          <p:nvSpPr>
            <p:cNvPr id="263" name="Google Shape;263;p26"/>
            <p:cNvSpPr/>
            <p:nvPr/>
          </p:nvSpPr>
          <p:spPr>
            <a:xfrm>
              <a:off x="2226393" y="4857000"/>
              <a:ext cx="1272600" cy="286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Structural</a:t>
              </a:r>
              <a:endParaRPr b="1" sz="1100">
                <a:solidFill>
                  <a:srgbClr val="FFFFFF"/>
                </a:solidFill>
              </a:endParaRPr>
            </a:p>
          </p:txBody>
        </p:sp>
        <p:sp>
          <p:nvSpPr>
            <p:cNvPr id="264" name="Google Shape;264;p26"/>
            <p:cNvSpPr/>
            <p:nvPr/>
          </p:nvSpPr>
          <p:spPr>
            <a:xfrm>
              <a:off x="1093696" y="4857000"/>
              <a:ext cx="1272600" cy="286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Controls</a:t>
              </a:r>
              <a:endParaRPr b="1" sz="1100">
                <a:solidFill>
                  <a:srgbClr val="FFFFFF"/>
                </a:solidFill>
              </a:endParaRPr>
            </a:p>
          </p:txBody>
        </p:sp>
        <p:sp>
          <p:nvSpPr>
            <p:cNvPr id="265" name="Google Shape;265;p26"/>
            <p:cNvSpPr/>
            <p:nvPr/>
          </p:nvSpPr>
          <p:spPr>
            <a:xfrm>
              <a:off x="-117446" y="4857000"/>
              <a:ext cx="1351200" cy="286500"/>
            </a:xfrm>
            <a:prstGeom prst="chevron">
              <a:avLst>
                <a:gd fmla="val 50000" name="adj"/>
              </a:avLst>
            </a:prstGeom>
            <a:solidFill>
              <a:srgbClr val="31394D"/>
            </a:solidFill>
            <a:ln cap="flat" cmpd="sng" w="19050">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FFFFFF"/>
                  </a:solidFill>
                </a:rPr>
                <a:t>    Overview</a:t>
              </a:r>
              <a:endParaRPr b="1" sz="1100">
                <a:solidFill>
                  <a:srgbClr val="FFFFFF"/>
                </a:solidFill>
              </a:endParaRPr>
            </a:p>
          </p:txBody>
        </p:sp>
      </p:grpSp>
      <p:cxnSp>
        <p:nvCxnSpPr>
          <p:cNvPr id="266" name="Google Shape;266;p26"/>
          <p:cNvCxnSpPr/>
          <p:nvPr/>
        </p:nvCxnSpPr>
        <p:spPr>
          <a:xfrm>
            <a:off x="-21075" y="864275"/>
            <a:ext cx="9201300" cy="0"/>
          </a:xfrm>
          <a:prstGeom prst="straightConnector1">
            <a:avLst/>
          </a:prstGeom>
          <a:noFill/>
          <a:ln cap="flat" cmpd="sng" w="38100">
            <a:solidFill>
              <a:srgbClr val="B6D7A8"/>
            </a:solidFill>
            <a:prstDash val="solid"/>
            <a:round/>
            <a:headEnd len="med" w="med" type="none"/>
            <a:tailEnd len="med" w="med" type="none"/>
          </a:ln>
        </p:spPr>
      </p:cxn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27"/>
          <p:cNvSpPr txBox="1"/>
          <p:nvPr>
            <p:ph type="title"/>
          </p:nvPr>
        </p:nvSpPr>
        <p:spPr>
          <a:xfrm>
            <a:off x="311700" y="159150"/>
            <a:ext cx="8520600" cy="623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3133"/>
              <a:t>Critical Project Elements</a:t>
            </a:r>
            <a:endParaRPr/>
          </a:p>
          <a:p>
            <a:pPr indent="0" lvl="0" marL="0" rtl="0" algn="l">
              <a:spcBef>
                <a:spcPts val="0"/>
              </a:spcBef>
              <a:spcAft>
                <a:spcPts val="0"/>
              </a:spcAft>
              <a:buNone/>
            </a:pPr>
            <a:r>
              <a:t/>
            </a:r>
            <a:endParaRPr/>
          </a:p>
        </p:txBody>
      </p:sp>
      <p:grpSp>
        <p:nvGrpSpPr>
          <p:cNvPr id="272" name="Google Shape;272;p27"/>
          <p:cNvGrpSpPr/>
          <p:nvPr/>
        </p:nvGrpSpPr>
        <p:grpSpPr>
          <a:xfrm>
            <a:off x="-163950" y="4907786"/>
            <a:ext cx="9471925" cy="235646"/>
            <a:chOff x="-117446" y="4857000"/>
            <a:chExt cx="9471925" cy="286500"/>
          </a:xfrm>
        </p:grpSpPr>
        <p:sp>
          <p:nvSpPr>
            <p:cNvPr id="273" name="Google Shape;273;p27"/>
            <p:cNvSpPr/>
            <p:nvPr/>
          </p:nvSpPr>
          <p:spPr>
            <a:xfrm>
              <a:off x="7889878" y="4857000"/>
              <a:ext cx="1464600" cy="286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chemeClr val="lt1"/>
                  </a:solidFill>
                </a:rPr>
                <a:t>   Appendices</a:t>
              </a:r>
              <a:endParaRPr b="1" sz="1100">
                <a:solidFill>
                  <a:srgbClr val="FFFFFF"/>
                </a:solidFill>
              </a:endParaRPr>
            </a:p>
          </p:txBody>
        </p:sp>
        <p:sp>
          <p:nvSpPr>
            <p:cNvPr id="274" name="Google Shape;274;p27"/>
            <p:cNvSpPr/>
            <p:nvPr/>
          </p:nvSpPr>
          <p:spPr>
            <a:xfrm>
              <a:off x="6757179" y="4857000"/>
              <a:ext cx="1272600" cy="286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Conclusion</a:t>
              </a:r>
              <a:endParaRPr b="1" sz="1100">
                <a:solidFill>
                  <a:srgbClr val="FFFFFF"/>
                </a:solidFill>
              </a:endParaRPr>
            </a:p>
          </p:txBody>
        </p:sp>
        <p:sp>
          <p:nvSpPr>
            <p:cNvPr id="275" name="Google Shape;275;p27"/>
            <p:cNvSpPr/>
            <p:nvPr/>
          </p:nvSpPr>
          <p:spPr>
            <a:xfrm>
              <a:off x="5624482" y="4857000"/>
              <a:ext cx="1272600" cy="286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Electrical</a:t>
              </a:r>
              <a:endParaRPr b="1" sz="1100">
                <a:solidFill>
                  <a:srgbClr val="FFFFFF"/>
                </a:solidFill>
              </a:endParaRPr>
            </a:p>
          </p:txBody>
        </p:sp>
        <p:sp>
          <p:nvSpPr>
            <p:cNvPr id="276" name="Google Shape;276;p27"/>
            <p:cNvSpPr/>
            <p:nvPr/>
          </p:nvSpPr>
          <p:spPr>
            <a:xfrm>
              <a:off x="4491786" y="4857000"/>
              <a:ext cx="1272600" cy="286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Thermal</a:t>
              </a:r>
              <a:endParaRPr b="1" sz="1100">
                <a:solidFill>
                  <a:srgbClr val="FFFFFF"/>
                </a:solidFill>
              </a:endParaRPr>
            </a:p>
          </p:txBody>
        </p:sp>
        <p:sp>
          <p:nvSpPr>
            <p:cNvPr id="277" name="Google Shape;277;p27"/>
            <p:cNvSpPr/>
            <p:nvPr/>
          </p:nvSpPr>
          <p:spPr>
            <a:xfrm>
              <a:off x="3359089" y="4857000"/>
              <a:ext cx="1272600" cy="286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Mechanical</a:t>
              </a:r>
              <a:endParaRPr b="1" sz="1100">
                <a:solidFill>
                  <a:srgbClr val="FFFFFF"/>
                </a:solidFill>
              </a:endParaRPr>
            </a:p>
          </p:txBody>
        </p:sp>
        <p:sp>
          <p:nvSpPr>
            <p:cNvPr id="278" name="Google Shape;278;p27"/>
            <p:cNvSpPr/>
            <p:nvPr/>
          </p:nvSpPr>
          <p:spPr>
            <a:xfrm>
              <a:off x="2226393" y="4857000"/>
              <a:ext cx="1272600" cy="286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Structural</a:t>
              </a:r>
              <a:endParaRPr b="1" sz="1100">
                <a:solidFill>
                  <a:srgbClr val="FFFFFF"/>
                </a:solidFill>
              </a:endParaRPr>
            </a:p>
          </p:txBody>
        </p:sp>
        <p:sp>
          <p:nvSpPr>
            <p:cNvPr id="279" name="Google Shape;279;p27"/>
            <p:cNvSpPr/>
            <p:nvPr/>
          </p:nvSpPr>
          <p:spPr>
            <a:xfrm>
              <a:off x="1093696" y="4857000"/>
              <a:ext cx="1272600" cy="286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Controls</a:t>
              </a:r>
              <a:endParaRPr b="1" sz="1100">
                <a:solidFill>
                  <a:srgbClr val="FFFFFF"/>
                </a:solidFill>
              </a:endParaRPr>
            </a:p>
          </p:txBody>
        </p:sp>
        <p:sp>
          <p:nvSpPr>
            <p:cNvPr id="280" name="Google Shape;280;p27"/>
            <p:cNvSpPr/>
            <p:nvPr/>
          </p:nvSpPr>
          <p:spPr>
            <a:xfrm>
              <a:off x="-117446" y="4857000"/>
              <a:ext cx="1351200" cy="286500"/>
            </a:xfrm>
            <a:prstGeom prst="chevron">
              <a:avLst>
                <a:gd fmla="val 50000" name="adj"/>
              </a:avLst>
            </a:prstGeom>
            <a:solidFill>
              <a:srgbClr val="31394D"/>
            </a:solidFill>
            <a:ln cap="flat" cmpd="sng" w="19050">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FFFFFF"/>
                  </a:solidFill>
                </a:rPr>
                <a:t>    Overview</a:t>
              </a:r>
              <a:endParaRPr b="1" sz="1100">
                <a:solidFill>
                  <a:srgbClr val="FFFFFF"/>
                </a:solidFill>
              </a:endParaRPr>
            </a:p>
          </p:txBody>
        </p:sp>
      </p:grpSp>
      <p:cxnSp>
        <p:nvCxnSpPr>
          <p:cNvPr id="281" name="Google Shape;281;p27"/>
          <p:cNvCxnSpPr/>
          <p:nvPr/>
        </p:nvCxnSpPr>
        <p:spPr>
          <a:xfrm>
            <a:off x="-21075" y="864275"/>
            <a:ext cx="9201300" cy="0"/>
          </a:xfrm>
          <a:prstGeom prst="straightConnector1">
            <a:avLst/>
          </a:prstGeom>
          <a:noFill/>
          <a:ln cap="flat" cmpd="sng" w="38100">
            <a:solidFill>
              <a:srgbClr val="B6D7A8"/>
            </a:solidFill>
            <a:prstDash val="solid"/>
            <a:round/>
            <a:headEnd len="med" w="med" type="none"/>
            <a:tailEnd len="med" w="med" type="none"/>
          </a:ln>
        </p:spPr>
      </p:cxnSp>
      <p:graphicFrame>
        <p:nvGraphicFramePr>
          <p:cNvPr id="282" name="Google Shape;282;p27"/>
          <p:cNvGraphicFramePr/>
          <p:nvPr/>
        </p:nvGraphicFramePr>
        <p:xfrm>
          <a:off x="229725" y="1184135"/>
          <a:ext cx="3000000" cy="3000000"/>
        </p:xfrm>
        <a:graphic>
          <a:graphicData uri="http://schemas.openxmlformats.org/drawingml/2006/table">
            <a:tbl>
              <a:tblPr>
                <a:noFill/>
                <a:tableStyleId>{EBC924FD-B53E-429D-AEFC-742B769EB259}</a:tableStyleId>
              </a:tblPr>
              <a:tblGrid>
                <a:gridCol w="829225"/>
                <a:gridCol w="7855325"/>
              </a:tblGrid>
              <a:tr h="406225">
                <a:tc>
                  <a:txBody>
                    <a:bodyPr/>
                    <a:lstStyle/>
                    <a:p>
                      <a:pPr indent="0" lvl="0" marL="0" rtl="0" algn="l">
                        <a:spcBef>
                          <a:spcPts val="0"/>
                        </a:spcBef>
                        <a:spcAft>
                          <a:spcPts val="0"/>
                        </a:spcAft>
                        <a:buNone/>
                      </a:pPr>
                      <a:r>
                        <a:rPr b="1" lang="en" sz="1500">
                          <a:solidFill>
                            <a:schemeClr val="lt1"/>
                          </a:solidFill>
                          <a:latin typeface="Merriweather"/>
                          <a:ea typeface="Merriweather"/>
                          <a:cs typeface="Merriweather"/>
                          <a:sym typeface="Merriweather"/>
                        </a:rPr>
                        <a:t>CPE</a:t>
                      </a:r>
                      <a:endParaRPr b="1" sz="1500">
                        <a:solidFill>
                          <a:schemeClr val="lt1"/>
                        </a:solidFill>
                        <a:latin typeface="Merriweather"/>
                        <a:ea typeface="Merriweather"/>
                        <a:cs typeface="Merriweather"/>
                        <a:sym typeface="Merriweathe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dk1"/>
                    </a:solidFill>
                  </a:tcPr>
                </a:tc>
                <a:tc>
                  <a:txBody>
                    <a:bodyPr/>
                    <a:lstStyle/>
                    <a:p>
                      <a:pPr indent="0" lvl="0" marL="0" rtl="0" algn="l">
                        <a:spcBef>
                          <a:spcPts val="0"/>
                        </a:spcBef>
                        <a:spcAft>
                          <a:spcPts val="0"/>
                        </a:spcAft>
                        <a:buNone/>
                      </a:pPr>
                      <a:r>
                        <a:rPr b="1" lang="en" sz="1500">
                          <a:solidFill>
                            <a:schemeClr val="lt1"/>
                          </a:solidFill>
                          <a:latin typeface="Merriweather"/>
                          <a:ea typeface="Merriweather"/>
                          <a:cs typeface="Merriweather"/>
                          <a:sym typeface="Merriweather"/>
                        </a:rPr>
                        <a:t>Description</a:t>
                      </a:r>
                      <a:endParaRPr b="1" sz="1500">
                        <a:solidFill>
                          <a:schemeClr val="lt1"/>
                        </a:solidFill>
                        <a:latin typeface="Merriweather"/>
                        <a:ea typeface="Merriweather"/>
                        <a:cs typeface="Merriweather"/>
                        <a:sym typeface="Merriweathe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dk1"/>
                    </a:solidFill>
                  </a:tcPr>
                </a:tc>
              </a:tr>
              <a:tr h="391175">
                <a:tc>
                  <a:txBody>
                    <a:bodyPr/>
                    <a:lstStyle/>
                    <a:p>
                      <a:pPr indent="0" lvl="0" marL="0" rtl="0" algn="l">
                        <a:spcBef>
                          <a:spcPts val="0"/>
                        </a:spcBef>
                        <a:spcAft>
                          <a:spcPts val="0"/>
                        </a:spcAft>
                        <a:buNone/>
                      </a:pPr>
                      <a:r>
                        <a:rPr b="1" lang="en">
                          <a:latin typeface="Merriweather"/>
                          <a:ea typeface="Merriweather"/>
                          <a:cs typeface="Merriweather"/>
                          <a:sym typeface="Merriweather"/>
                        </a:rPr>
                        <a:t>L.1</a:t>
                      </a:r>
                      <a:endParaRPr b="1">
                        <a:latin typeface="Merriweather"/>
                        <a:ea typeface="Merriweather"/>
                        <a:cs typeface="Merriweather"/>
                        <a:sym typeface="Merriweather"/>
                      </a:endParaRPr>
                    </a:p>
                  </a:txBody>
                  <a:tcPr marT="91425" marB="91425" marR="91425" marL="91425">
                    <a:lnT cap="flat" cmpd="sng" w="9525">
                      <a:solidFill>
                        <a:srgbClr val="9E9E9E"/>
                      </a:solidFill>
                      <a:prstDash val="solid"/>
                      <a:round/>
                      <a:headEnd len="sm" w="sm" type="none"/>
                      <a:tailEnd len="sm" w="sm" type="none"/>
                    </a:lnT>
                    <a:solidFill>
                      <a:srgbClr val="D9D9D9"/>
                    </a:solidFill>
                  </a:tcPr>
                </a:tc>
                <a:tc>
                  <a:txBody>
                    <a:bodyPr/>
                    <a:lstStyle/>
                    <a:p>
                      <a:pPr indent="0" lvl="0" marL="0" rtl="0" algn="l">
                        <a:spcBef>
                          <a:spcPts val="0"/>
                        </a:spcBef>
                        <a:spcAft>
                          <a:spcPts val="0"/>
                        </a:spcAft>
                        <a:buNone/>
                      </a:pPr>
                      <a:r>
                        <a:rPr b="1" lang="en"/>
                        <a:t>BACCHUS must mechanically integrate with existing payload as well as the balloon.</a:t>
                      </a:r>
                      <a:endParaRPr b="1"/>
                    </a:p>
                  </a:txBody>
                  <a:tcPr marT="91425" marB="91425" marR="91425" marL="91425">
                    <a:lnT cap="flat" cmpd="sng" w="9525">
                      <a:solidFill>
                        <a:srgbClr val="9E9E9E"/>
                      </a:solidFill>
                      <a:prstDash val="solid"/>
                      <a:round/>
                      <a:headEnd len="sm" w="sm" type="none"/>
                      <a:tailEnd len="sm" w="sm" type="none"/>
                    </a:lnT>
                    <a:solidFill>
                      <a:srgbClr val="D9D9D9"/>
                    </a:solidFill>
                  </a:tcPr>
                </a:tc>
              </a:tr>
              <a:tr h="601825">
                <a:tc>
                  <a:txBody>
                    <a:bodyPr/>
                    <a:lstStyle/>
                    <a:p>
                      <a:pPr indent="0" lvl="0" marL="0" rtl="0" algn="l">
                        <a:spcBef>
                          <a:spcPts val="0"/>
                        </a:spcBef>
                        <a:spcAft>
                          <a:spcPts val="0"/>
                        </a:spcAft>
                        <a:buNone/>
                      </a:pPr>
                      <a:r>
                        <a:rPr lang="en">
                          <a:latin typeface="Merriweather"/>
                          <a:ea typeface="Merriweather"/>
                          <a:cs typeface="Merriweather"/>
                          <a:sym typeface="Merriweather"/>
                        </a:rPr>
                        <a:t>L.2</a:t>
                      </a:r>
                      <a:endParaRPr>
                        <a:latin typeface="Merriweather"/>
                        <a:ea typeface="Merriweather"/>
                        <a:cs typeface="Merriweather"/>
                        <a:sym typeface="Merriweather"/>
                      </a:endParaRPr>
                    </a:p>
                  </a:txBody>
                  <a:tcPr marT="91425" marB="91425" marR="91425" marL="91425">
                    <a:solidFill>
                      <a:schemeClr val="lt1"/>
                    </a:solidFill>
                  </a:tcPr>
                </a:tc>
                <a:tc>
                  <a:txBody>
                    <a:bodyPr/>
                    <a:lstStyle/>
                    <a:p>
                      <a:pPr indent="0" lvl="0" marL="0" rtl="0" algn="l">
                        <a:spcBef>
                          <a:spcPts val="0"/>
                        </a:spcBef>
                        <a:spcAft>
                          <a:spcPts val="0"/>
                        </a:spcAft>
                        <a:buNone/>
                      </a:pPr>
                      <a:r>
                        <a:rPr lang="en"/>
                        <a:t>Due to COVID-19, the ability to produce, procure, and test may be hindered because of any supply issues or campus closures</a:t>
                      </a:r>
                      <a:endParaRPr/>
                    </a:p>
                  </a:txBody>
                  <a:tcPr marT="91425" marB="91425" marR="91425" marL="91425">
                    <a:solidFill>
                      <a:schemeClr val="lt1"/>
                    </a:solidFill>
                  </a:tcPr>
                </a:tc>
              </a:tr>
              <a:tr h="601825">
                <a:tc>
                  <a:txBody>
                    <a:bodyPr/>
                    <a:lstStyle/>
                    <a:p>
                      <a:pPr indent="0" lvl="0" marL="0" rtl="0" algn="l">
                        <a:spcBef>
                          <a:spcPts val="0"/>
                        </a:spcBef>
                        <a:spcAft>
                          <a:spcPts val="0"/>
                        </a:spcAft>
                        <a:buNone/>
                      </a:pPr>
                      <a:r>
                        <a:rPr lang="en">
                          <a:latin typeface="Merriweather"/>
                          <a:ea typeface="Merriweather"/>
                          <a:cs typeface="Merriweather"/>
                          <a:sym typeface="Merriweather"/>
                        </a:rPr>
                        <a:t>V.1</a:t>
                      </a:r>
                      <a:endParaRPr>
                        <a:latin typeface="Merriweather"/>
                        <a:ea typeface="Merriweather"/>
                        <a:cs typeface="Merriweather"/>
                        <a:sym typeface="Merriweather"/>
                      </a:endParaRPr>
                    </a:p>
                  </a:txBody>
                  <a:tcPr marT="91425" marB="91425" marR="91425" marL="91425">
                    <a:solidFill>
                      <a:schemeClr val="lt1"/>
                    </a:solidFill>
                  </a:tcPr>
                </a:tc>
                <a:tc>
                  <a:txBody>
                    <a:bodyPr/>
                    <a:lstStyle/>
                    <a:p>
                      <a:pPr indent="0" lvl="0" marL="0" rtl="0" algn="l">
                        <a:spcBef>
                          <a:spcPts val="0"/>
                        </a:spcBef>
                        <a:spcAft>
                          <a:spcPts val="0"/>
                        </a:spcAft>
                        <a:buNone/>
                      </a:pPr>
                      <a:r>
                        <a:rPr lang="en"/>
                        <a:t>BACCHUS will be part of a system operating in regulated environments and needs to meet all of those requirements levied by the customer to operate in this space.</a:t>
                      </a:r>
                      <a:endParaRPr/>
                    </a:p>
                  </a:txBody>
                  <a:tcPr marT="91425" marB="91425" marR="91425" marL="91425">
                    <a:solidFill>
                      <a:schemeClr val="lt1"/>
                    </a:solidFill>
                  </a:tcPr>
                </a:tc>
              </a:tr>
              <a:tr h="601825">
                <a:tc>
                  <a:txBody>
                    <a:bodyPr/>
                    <a:lstStyle/>
                    <a:p>
                      <a:pPr indent="0" lvl="0" marL="0" rtl="0" algn="l">
                        <a:spcBef>
                          <a:spcPts val="0"/>
                        </a:spcBef>
                        <a:spcAft>
                          <a:spcPts val="0"/>
                        </a:spcAft>
                        <a:buNone/>
                      </a:pPr>
                      <a:r>
                        <a:rPr lang="en">
                          <a:latin typeface="Merriweather"/>
                          <a:ea typeface="Merriweather"/>
                          <a:cs typeface="Merriweather"/>
                          <a:sym typeface="Merriweather"/>
                        </a:rPr>
                        <a:t>V.2</a:t>
                      </a:r>
                      <a:endParaRPr>
                        <a:latin typeface="Merriweather"/>
                        <a:ea typeface="Merriweather"/>
                        <a:cs typeface="Merriweather"/>
                        <a:sym typeface="Merriweather"/>
                      </a:endParaRPr>
                    </a:p>
                  </a:txBody>
                  <a:tcPr marT="91425" marB="91425" marR="91425" marL="91425">
                    <a:solidFill>
                      <a:schemeClr val="lt1"/>
                    </a:solidFill>
                  </a:tcPr>
                </a:tc>
                <a:tc>
                  <a:txBody>
                    <a:bodyPr/>
                    <a:lstStyle/>
                    <a:p>
                      <a:pPr indent="0" lvl="0" marL="0" rtl="0" algn="l">
                        <a:spcBef>
                          <a:spcPts val="0"/>
                        </a:spcBef>
                        <a:spcAft>
                          <a:spcPts val="0"/>
                        </a:spcAft>
                        <a:buNone/>
                      </a:pPr>
                      <a:r>
                        <a:rPr lang="en"/>
                        <a:t>BACCHUS will be operating in a near space environment. This will cause issues when validating and testing the system.</a:t>
                      </a:r>
                      <a:endParaRPr/>
                    </a:p>
                  </a:txBody>
                  <a:tcPr marT="91425" marB="91425" marR="91425" marL="91425">
                    <a:solidFill>
                      <a:schemeClr val="lt1"/>
                    </a:solidFill>
                  </a:tcPr>
                </a:tc>
              </a:tr>
              <a:tr h="391175">
                <a:tc>
                  <a:txBody>
                    <a:bodyPr/>
                    <a:lstStyle/>
                    <a:p>
                      <a:pPr indent="0" lvl="0" marL="0" rtl="0" algn="l">
                        <a:spcBef>
                          <a:spcPts val="0"/>
                        </a:spcBef>
                        <a:spcAft>
                          <a:spcPts val="0"/>
                        </a:spcAft>
                        <a:buNone/>
                      </a:pPr>
                      <a:r>
                        <a:rPr b="1" lang="en">
                          <a:latin typeface="Merriweather"/>
                          <a:ea typeface="Merriweather"/>
                          <a:cs typeface="Merriweather"/>
                          <a:sym typeface="Merriweather"/>
                        </a:rPr>
                        <a:t>V.3</a:t>
                      </a:r>
                      <a:endParaRPr b="1">
                        <a:latin typeface="Merriweather"/>
                        <a:ea typeface="Merriweather"/>
                        <a:cs typeface="Merriweather"/>
                        <a:sym typeface="Merriweather"/>
                      </a:endParaRPr>
                    </a:p>
                  </a:txBody>
                  <a:tcPr marT="91425" marB="91425" marR="91425" marL="91425">
                    <a:solidFill>
                      <a:srgbClr val="D9D9D9"/>
                    </a:solidFill>
                  </a:tcPr>
                </a:tc>
                <a:tc>
                  <a:txBody>
                    <a:bodyPr/>
                    <a:lstStyle/>
                    <a:p>
                      <a:pPr indent="0" lvl="0" marL="0" rtl="0" algn="l">
                        <a:spcBef>
                          <a:spcPts val="0"/>
                        </a:spcBef>
                        <a:spcAft>
                          <a:spcPts val="0"/>
                        </a:spcAft>
                        <a:buNone/>
                      </a:pPr>
                      <a:r>
                        <a:rPr b="1" lang="en"/>
                        <a:t>The control law needs to be developed and tested. </a:t>
                      </a:r>
                      <a:endParaRPr b="1"/>
                    </a:p>
                  </a:txBody>
                  <a:tcPr marT="91425" marB="91425" marR="91425" marL="91425">
                    <a:solidFill>
                      <a:srgbClr val="D9D9D9"/>
                    </a:solidFill>
                  </a:tcPr>
                </a:tc>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cxnSp>
        <p:nvCxnSpPr>
          <p:cNvPr id="287" name="Google Shape;287;p28"/>
          <p:cNvCxnSpPr/>
          <p:nvPr/>
        </p:nvCxnSpPr>
        <p:spPr>
          <a:xfrm>
            <a:off x="3952650" y="2956500"/>
            <a:ext cx="1238700" cy="0"/>
          </a:xfrm>
          <a:prstGeom prst="straightConnector1">
            <a:avLst/>
          </a:prstGeom>
          <a:noFill/>
          <a:ln cap="flat" cmpd="sng" w="19050">
            <a:solidFill>
              <a:srgbClr val="93C47D"/>
            </a:solidFill>
            <a:prstDash val="solid"/>
            <a:round/>
            <a:headEnd len="med" w="med" type="none"/>
            <a:tailEnd len="med" w="med" type="none"/>
          </a:ln>
        </p:spPr>
      </p:cxnSp>
      <p:sp>
        <p:nvSpPr>
          <p:cNvPr id="288" name="Google Shape;288;p28"/>
          <p:cNvSpPr txBox="1"/>
          <p:nvPr>
            <p:ph type="title"/>
          </p:nvPr>
        </p:nvSpPr>
        <p:spPr>
          <a:xfrm>
            <a:off x="844200" y="2187000"/>
            <a:ext cx="7455600" cy="769500"/>
          </a:xfrm>
          <a:prstGeom prst="rect">
            <a:avLst/>
          </a:prstGeom>
        </p:spPr>
        <p:txBody>
          <a:bodyPr anchorCtr="0" anchor="b" bIns="0" lIns="91425" spcFirstLastPara="1" rIns="91425" wrap="square" tIns="0">
            <a:spAutoFit/>
          </a:bodyPr>
          <a:lstStyle/>
          <a:p>
            <a:pPr indent="0" lvl="0" marL="0" rtl="0" algn="ctr">
              <a:spcBef>
                <a:spcPts val="0"/>
              </a:spcBef>
              <a:spcAft>
                <a:spcPts val="0"/>
              </a:spcAft>
              <a:buSzPts val="990"/>
              <a:buNone/>
            </a:pPr>
            <a:r>
              <a:rPr lang="en" sz="5000"/>
              <a:t>Feasibility Analysis</a:t>
            </a:r>
            <a:endParaRPr sz="50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29"/>
          <p:cNvSpPr txBox="1"/>
          <p:nvPr>
            <p:ph type="title"/>
          </p:nvPr>
        </p:nvSpPr>
        <p:spPr>
          <a:xfrm>
            <a:off x="311700" y="159150"/>
            <a:ext cx="8520600" cy="623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3133"/>
              <a:t>Feasibility</a:t>
            </a:r>
            <a:r>
              <a:rPr lang="en" sz="3133"/>
              <a:t> Analysis Preview</a:t>
            </a:r>
            <a:endParaRPr/>
          </a:p>
        </p:txBody>
      </p:sp>
      <p:graphicFrame>
        <p:nvGraphicFramePr>
          <p:cNvPr id="294" name="Google Shape;294;p29"/>
          <p:cNvGraphicFramePr/>
          <p:nvPr/>
        </p:nvGraphicFramePr>
        <p:xfrm>
          <a:off x="161163" y="929255"/>
          <a:ext cx="3000000" cy="3000000"/>
        </p:xfrm>
        <a:graphic>
          <a:graphicData uri="http://schemas.openxmlformats.org/drawingml/2006/table">
            <a:tbl>
              <a:tblPr>
                <a:noFill/>
                <a:tableStyleId>{EBC924FD-B53E-429D-AEFC-742B769EB259}</a:tableStyleId>
              </a:tblPr>
              <a:tblGrid>
                <a:gridCol w="1243850"/>
                <a:gridCol w="1392850"/>
                <a:gridCol w="3572875"/>
                <a:gridCol w="1134375"/>
                <a:gridCol w="1477725"/>
              </a:tblGrid>
              <a:tr h="333475">
                <a:tc>
                  <a:txBody>
                    <a:bodyPr/>
                    <a:lstStyle/>
                    <a:p>
                      <a:pPr indent="0" lvl="0" marL="0" rtl="0" algn="l">
                        <a:spcBef>
                          <a:spcPts val="0"/>
                        </a:spcBef>
                        <a:spcAft>
                          <a:spcPts val="0"/>
                        </a:spcAft>
                        <a:buNone/>
                      </a:pPr>
                      <a:r>
                        <a:rPr b="1" lang="en">
                          <a:solidFill>
                            <a:schemeClr val="lt1"/>
                          </a:solidFill>
                          <a:latin typeface="Merriweather"/>
                          <a:ea typeface="Merriweather"/>
                          <a:cs typeface="Merriweather"/>
                          <a:sym typeface="Merriweather"/>
                        </a:rPr>
                        <a:t>System</a:t>
                      </a:r>
                      <a:endParaRPr b="1">
                        <a:solidFill>
                          <a:schemeClr val="lt1"/>
                        </a:solidFill>
                        <a:latin typeface="Merriweather"/>
                        <a:ea typeface="Merriweather"/>
                        <a:cs typeface="Merriweather"/>
                        <a:sym typeface="Merriweather"/>
                      </a:endParaRPr>
                    </a:p>
                  </a:txBody>
                  <a:tcPr marT="91425" marB="91425" marR="91425" marL="91425">
                    <a:solidFill>
                      <a:schemeClr val="dk1"/>
                    </a:solidFill>
                  </a:tcPr>
                </a:tc>
                <a:tc>
                  <a:txBody>
                    <a:bodyPr/>
                    <a:lstStyle/>
                    <a:p>
                      <a:pPr indent="0" lvl="0" marL="0" rtl="0" algn="l">
                        <a:spcBef>
                          <a:spcPts val="0"/>
                        </a:spcBef>
                        <a:spcAft>
                          <a:spcPts val="0"/>
                        </a:spcAft>
                        <a:buNone/>
                      </a:pPr>
                      <a:r>
                        <a:rPr b="1" lang="en">
                          <a:solidFill>
                            <a:schemeClr val="lt1"/>
                          </a:solidFill>
                          <a:latin typeface="Merriweather"/>
                          <a:ea typeface="Merriweather"/>
                          <a:cs typeface="Merriweather"/>
                          <a:sym typeface="Merriweather"/>
                        </a:rPr>
                        <a:t>Subsystem</a:t>
                      </a:r>
                      <a:endParaRPr b="1">
                        <a:solidFill>
                          <a:schemeClr val="lt1"/>
                        </a:solidFill>
                        <a:latin typeface="Merriweather"/>
                        <a:ea typeface="Merriweather"/>
                        <a:cs typeface="Merriweather"/>
                        <a:sym typeface="Merriweather"/>
                      </a:endParaRPr>
                    </a:p>
                  </a:txBody>
                  <a:tcPr marT="91425" marB="91425" marR="91425" marL="91425">
                    <a:solidFill>
                      <a:schemeClr val="dk1"/>
                    </a:solidFill>
                  </a:tcPr>
                </a:tc>
                <a:tc>
                  <a:txBody>
                    <a:bodyPr/>
                    <a:lstStyle/>
                    <a:p>
                      <a:pPr indent="0" lvl="0" marL="0" rtl="0" algn="l">
                        <a:spcBef>
                          <a:spcPts val="0"/>
                        </a:spcBef>
                        <a:spcAft>
                          <a:spcPts val="0"/>
                        </a:spcAft>
                        <a:buNone/>
                      </a:pPr>
                      <a:r>
                        <a:rPr b="1" lang="en">
                          <a:solidFill>
                            <a:schemeClr val="lt1"/>
                          </a:solidFill>
                          <a:latin typeface="Merriweather"/>
                          <a:ea typeface="Merriweather"/>
                          <a:cs typeface="Merriweather"/>
                          <a:sym typeface="Merriweather"/>
                        </a:rPr>
                        <a:t>Description</a:t>
                      </a:r>
                      <a:endParaRPr b="1">
                        <a:solidFill>
                          <a:schemeClr val="lt1"/>
                        </a:solidFill>
                        <a:latin typeface="Merriweather"/>
                        <a:ea typeface="Merriweather"/>
                        <a:cs typeface="Merriweather"/>
                        <a:sym typeface="Merriweather"/>
                      </a:endParaRPr>
                    </a:p>
                  </a:txBody>
                  <a:tcPr marT="91425" marB="91425" marR="91425" marL="91425">
                    <a:solidFill>
                      <a:schemeClr val="dk1"/>
                    </a:solidFill>
                  </a:tcPr>
                </a:tc>
                <a:tc>
                  <a:txBody>
                    <a:bodyPr/>
                    <a:lstStyle/>
                    <a:p>
                      <a:pPr indent="0" lvl="0" marL="0" rtl="0" algn="l">
                        <a:spcBef>
                          <a:spcPts val="0"/>
                        </a:spcBef>
                        <a:spcAft>
                          <a:spcPts val="0"/>
                        </a:spcAft>
                        <a:buNone/>
                      </a:pPr>
                      <a:r>
                        <a:rPr b="1" lang="en">
                          <a:solidFill>
                            <a:schemeClr val="lt1"/>
                          </a:solidFill>
                          <a:latin typeface="Merriweather"/>
                          <a:ea typeface="Merriweather"/>
                          <a:cs typeface="Merriweather"/>
                          <a:sym typeface="Merriweather"/>
                        </a:rPr>
                        <a:t>CPEs</a:t>
                      </a:r>
                      <a:endParaRPr b="1">
                        <a:solidFill>
                          <a:schemeClr val="lt1"/>
                        </a:solidFill>
                        <a:latin typeface="Merriweather"/>
                        <a:ea typeface="Merriweather"/>
                        <a:cs typeface="Merriweather"/>
                        <a:sym typeface="Merriweather"/>
                      </a:endParaRPr>
                    </a:p>
                  </a:txBody>
                  <a:tcPr marT="91425" marB="91425" marR="91425" marL="91425">
                    <a:solidFill>
                      <a:schemeClr val="dk1"/>
                    </a:solidFill>
                  </a:tcPr>
                </a:tc>
                <a:tc>
                  <a:txBody>
                    <a:bodyPr/>
                    <a:lstStyle/>
                    <a:p>
                      <a:pPr indent="0" lvl="0" marL="0" rtl="0" algn="l">
                        <a:spcBef>
                          <a:spcPts val="0"/>
                        </a:spcBef>
                        <a:spcAft>
                          <a:spcPts val="0"/>
                        </a:spcAft>
                        <a:buNone/>
                      </a:pPr>
                      <a:r>
                        <a:rPr b="1" lang="en">
                          <a:solidFill>
                            <a:schemeClr val="lt1"/>
                          </a:solidFill>
                          <a:latin typeface="Merriweather"/>
                          <a:ea typeface="Merriweather"/>
                          <a:cs typeface="Merriweather"/>
                          <a:sym typeface="Merriweather"/>
                        </a:rPr>
                        <a:t>Requirements</a:t>
                      </a:r>
                      <a:endParaRPr b="1">
                        <a:solidFill>
                          <a:schemeClr val="lt1"/>
                        </a:solidFill>
                        <a:latin typeface="Merriweather"/>
                        <a:ea typeface="Merriweather"/>
                        <a:cs typeface="Merriweather"/>
                        <a:sym typeface="Merriweather"/>
                      </a:endParaRPr>
                    </a:p>
                  </a:txBody>
                  <a:tcPr marT="91425" marB="91425" marR="91425" marL="91425">
                    <a:solidFill>
                      <a:schemeClr val="dk1"/>
                    </a:solidFill>
                  </a:tcPr>
                </a:tc>
              </a:tr>
              <a:tr h="471525">
                <a:tc>
                  <a:txBody>
                    <a:bodyPr/>
                    <a:lstStyle/>
                    <a:p>
                      <a:pPr indent="0" lvl="0" marL="0" rtl="0" algn="l">
                        <a:spcBef>
                          <a:spcPts val="0"/>
                        </a:spcBef>
                        <a:spcAft>
                          <a:spcPts val="0"/>
                        </a:spcAft>
                        <a:buNone/>
                      </a:pPr>
                      <a:r>
                        <a:rPr b="1" lang="en" sz="1100"/>
                        <a:t>Modeling and Controls</a:t>
                      </a:r>
                      <a:endParaRPr b="1" sz="1100"/>
                    </a:p>
                  </a:txBody>
                  <a:tcPr marT="91425" marB="91425" marR="91425" marL="91425">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100"/>
                        <a:t>-</a:t>
                      </a:r>
                      <a:endParaRPr sz="1100"/>
                    </a:p>
                  </a:txBody>
                  <a:tcPr marT="91425" marB="91425" marR="91425" marL="91425">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100"/>
                        <a:t>Ability</a:t>
                      </a:r>
                      <a:r>
                        <a:rPr lang="en" sz="1100"/>
                        <a:t> to predict balloon behavior for design and validation. Ability to implement controls.</a:t>
                      </a:r>
                      <a:endParaRPr sz="1100"/>
                    </a:p>
                  </a:txBody>
                  <a:tcPr marT="91425" marB="91425" marR="91425" marL="91425">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100"/>
                        <a:t>T.2, L.1, V.3</a:t>
                      </a:r>
                      <a:endParaRPr sz="1100"/>
                    </a:p>
                  </a:txBody>
                  <a:tcPr marT="91425" marB="91425" marR="91425" marL="91425">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100"/>
                        <a:t>FR1 FR2</a:t>
                      </a:r>
                      <a:endParaRPr sz="1100"/>
                    </a:p>
                  </a:txBody>
                  <a:tcPr marT="91425" marB="91425" marR="91425" marL="91425">
                    <a:lnB cap="flat" cmpd="sng" w="9525">
                      <a:solidFill>
                        <a:srgbClr val="9E9E9E"/>
                      </a:solidFill>
                      <a:prstDash val="solid"/>
                      <a:round/>
                      <a:headEnd len="sm" w="sm" type="none"/>
                      <a:tailEnd len="sm" w="sm" type="none"/>
                    </a:lnB>
                  </a:tcPr>
                </a:tc>
              </a:tr>
              <a:tr h="471525">
                <a:tc>
                  <a:txBody>
                    <a:bodyPr/>
                    <a:lstStyle/>
                    <a:p>
                      <a:pPr indent="0" lvl="0" marL="0" rtl="0" algn="l">
                        <a:spcBef>
                          <a:spcPts val="0"/>
                        </a:spcBef>
                        <a:spcAft>
                          <a:spcPts val="0"/>
                        </a:spcAft>
                        <a:buNone/>
                      </a:pPr>
                      <a:r>
                        <a:rPr b="1" lang="en" sz="1100"/>
                        <a:t>Structural</a:t>
                      </a:r>
                      <a:endParaRPr b="1" sz="11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100"/>
                        <a:t>-</a:t>
                      </a:r>
                      <a:endParaRPr sz="11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100"/>
                        <a:t>Ability to integrate with balloon and accompanying payload. Ability to withstand landing impact.</a:t>
                      </a:r>
                      <a:endParaRPr sz="11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100"/>
                        <a:t>T.3, L.1, V.1</a:t>
                      </a:r>
                      <a:endParaRPr sz="11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100"/>
                        <a:t>FR3, FR4, FR5, FR6, FR7, FR8</a:t>
                      </a:r>
                      <a:endParaRPr sz="11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471525">
                <a:tc rowSpan="2">
                  <a:txBody>
                    <a:bodyPr/>
                    <a:lstStyle/>
                    <a:p>
                      <a:pPr indent="0" lvl="0" marL="0" rtl="0" algn="l">
                        <a:spcBef>
                          <a:spcPts val="0"/>
                        </a:spcBef>
                        <a:spcAft>
                          <a:spcPts val="0"/>
                        </a:spcAft>
                        <a:buNone/>
                      </a:pPr>
                      <a:r>
                        <a:rPr b="1" lang="en" sz="1100"/>
                        <a:t>Mechanical</a:t>
                      </a:r>
                      <a:endParaRPr b="1" sz="1100"/>
                    </a:p>
                  </a:txBody>
                  <a:tcPr marT="91425" marB="91425" marR="91425" marL="91425">
                    <a:lnT cap="flat" cmpd="sng" w="9525">
                      <a:solidFill>
                        <a:srgbClr val="9E9E9E"/>
                      </a:solidFill>
                      <a:prstDash val="solid"/>
                      <a:round/>
                      <a:headEnd len="sm" w="sm" type="none"/>
                      <a:tailEnd len="sm" w="sm" type="none"/>
                    </a:lnT>
                  </a:tcPr>
                </a:tc>
                <a:tc>
                  <a:txBody>
                    <a:bodyPr/>
                    <a:lstStyle/>
                    <a:p>
                      <a:pPr indent="0" lvl="0" marL="0" rtl="0" algn="l">
                        <a:spcBef>
                          <a:spcPts val="0"/>
                        </a:spcBef>
                        <a:spcAft>
                          <a:spcPts val="0"/>
                        </a:spcAft>
                        <a:buNone/>
                      </a:pPr>
                      <a:r>
                        <a:rPr lang="en" sz="1100"/>
                        <a:t>Ascent System</a:t>
                      </a:r>
                      <a:endParaRPr sz="1100"/>
                    </a:p>
                  </a:txBody>
                  <a:tcPr marT="91425" marB="91425" marR="91425" marL="91425">
                    <a:lnT cap="flat" cmpd="sng" w="9525">
                      <a:solidFill>
                        <a:srgbClr val="9E9E9E"/>
                      </a:solidFill>
                      <a:prstDash val="solid"/>
                      <a:round/>
                      <a:headEnd len="sm" w="sm" type="none"/>
                      <a:tailEnd len="sm" w="sm" type="none"/>
                    </a:lnT>
                  </a:tcPr>
                </a:tc>
                <a:tc>
                  <a:txBody>
                    <a:bodyPr/>
                    <a:lstStyle/>
                    <a:p>
                      <a:pPr indent="0" lvl="0" marL="0" rtl="0" algn="l">
                        <a:spcBef>
                          <a:spcPts val="0"/>
                        </a:spcBef>
                        <a:spcAft>
                          <a:spcPts val="0"/>
                        </a:spcAft>
                        <a:buNone/>
                      </a:pPr>
                      <a:r>
                        <a:rPr lang="en" sz="1100"/>
                        <a:t>Ability to release ballast with granular control.</a:t>
                      </a:r>
                      <a:endParaRPr sz="1100"/>
                    </a:p>
                  </a:txBody>
                  <a:tcPr marT="91425" marB="91425" marR="91425" marL="91425">
                    <a:lnT cap="flat" cmpd="sng" w="9525">
                      <a:solidFill>
                        <a:srgbClr val="9E9E9E"/>
                      </a:solidFill>
                      <a:prstDash val="solid"/>
                      <a:round/>
                      <a:headEnd len="sm" w="sm" type="none"/>
                      <a:tailEnd len="sm" w="sm" type="none"/>
                    </a:lnT>
                  </a:tcPr>
                </a:tc>
                <a:tc>
                  <a:txBody>
                    <a:bodyPr/>
                    <a:lstStyle/>
                    <a:p>
                      <a:pPr indent="0" lvl="0" marL="0" rtl="0" algn="l">
                        <a:spcBef>
                          <a:spcPts val="0"/>
                        </a:spcBef>
                        <a:spcAft>
                          <a:spcPts val="0"/>
                        </a:spcAft>
                        <a:buNone/>
                      </a:pPr>
                      <a:r>
                        <a:rPr lang="en" sz="1100"/>
                        <a:t>T.2, L.1</a:t>
                      </a:r>
                      <a:endParaRPr sz="1100"/>
                    </a:p>
                  </a:txBody>
                  <a:tcPr marT="91425" marB="91425" marR="91425" marL="91425">
                    <a:lnT cap="flat" cmpd="sng" w="9525">
                      <a:solidFill>
                        <a:srgbClr val="9E9E9E"/>
                      </a:solidFill>
                      <a:prstDash val="solid"/>
                      <a:round/>
                      <a:headEnd len="sm" w="sm" type="none"/>
                      <a:tailEnd len="sm" w="sm" type="none"/>
                    </a:lnT>
                  </a:tcPr>
                </a:tc>
                <a:tc>
                  <a:txBody>
                    <a:bodyPr/>
                    <a:lstStyle/>
                    <a:p>
                      <a:pPr indent="0" lvl="0" marL="0" rtl="0" algn="l">
                        <a:spcBef>
                          <a:spcPts val="0"/>
                        </a:spcBef>
                        <a:spcAft>
                          <a:spcPts val="0"/>
                        </a:spcAft>
                        <a:buNone/>
                      </a:pPr>
                      <a:r>
                        <a:rPr lang="en" sz="1100"/>
                        <a:t>FR1, FR6</a:t>
                      </a:r>
                      <a:endParaRPr sz="1100"/>
                    </a:p>
                  </a:txBody>
                  <a:tcPr marT="91425" marB="91425" marR="91425" marL="91425">
                    <a:lnT cap="flat" cmpd="sng" w="9525">
                      <a:solidFill>
                        <a:srgbClr val="9E9E9E"/>
                      </a:solidFill>
                      <a:prstDash val="solid"/>
                      <a:round/>
                      <a:headEnd len="sm" w="sm" type="none"/>
                      <a:tailEnd len="sm" w="sm" type="none"/>
                    </a:lnT>
                  </a:tcPr>
                </a:tc>
              </a:tr>
              <a:tr h="471525">
                <a:tc vMerge="1"/>
                <a:tc>
                  <a:txBody>
                    <a:bodyPr/>
                    <a:lstStyle/>
                    <a:p>
                      <a:pPr indent="0" lvl="0" marL="0" rtl="0" algn="l">
                        <a:spcBef>
                          <a:spcPts val="0"/>
                        </a:spcBef>
                        <a:spcAft>
                          <a:spcPts val="0"/>
                        </a:spcAft>
                        <a:buNone/>
                      </a:pPr>
                      <a:r>
                        <a:rPr lang="en" sz="1100"/>
                        <a:t>Descent System</a:t>
                      </a:r>
                      <a:endParaRPr sz="1100"/>
                    </a:p>
                  </a:txBody>
                  <a:tcPr marT="91425" marB="91425" marR="91425" marL="91425"/>
                </a:tc>
                <a:tc>
                  <a:txBody>
                    <a:bodyPr/>
                    <a:lstStyle/>
                    <a:p>
                      <a:pPr indent="0" lvl="0" marL="0" rtl="0" algn="l">
                        <a:spcBef>
                          <a:spcPts val="0"/>
                        </a:spcBef>
                        <a:spcAft>
                          <a:spcPts val="0"/>
                        </a:spcAft>
                        <a:buNone/>
                      </a:pPr>
                      <a:r>
                        <a:rPr lang="en" sz="1100"/>
                        <a:t>Ability to vent helium with granular control.</a:t>
                      </a:r>
                      <a:endParaRPr sz="1100"/>
                    </a:p>
                  </a:txBody>
                  <a:tcPr marT="91425" marB="91425" marR="91425" marL="91425"/>
                </a:tc>
                <a:tc>
                  <a:txBody>
                    <a:bodyPr/>
                    <a:lstStyle/>
                    <a:p>
                      <a:pPr indent="0" lvl="0" marL="0" rtl="0" algn="l">
                        <a:spcBef>
                          <a:spcPts val="0"/>
                        </a:spcBef>
                        <a:spcAft>
                          <a:spcPts val="0"/>
                        </a:spcAft>
                        <a:buNone/>
                      </a:pPr>
                      <a:r>
                        <a:rPr lang="en" sz="1100"/>
                        <a:t>T.2, L.1</a:t>
                      </a:r>
                      <a:endParaRPr sz="1100"/>
                    </a:p>
                  </a:txBody>
                  <a:tcPr marT="91425" marB="91425" marR="91425" marL="91425"/>
                </a:tc>
                <a:tc>
                  <a:txBody>
                    <a:bodyPr/>
                    <a:lstStyle/>
                    <a:p>
                      <a:pPr indent="0" lvl="0" marL="0" rtl="0" algn="l">
                        <a:spcBef>
                          <a:spcPts val="0"/>
                        </a:spcBef>
                        <a:spcAft>
                          <a:spcPts val="0"/>
                        </a:spcAft>
                        <a:buNone/>
                      </a:pPr>
                      <a:r>
                        <a:rPr lang="en" sz="1100"/>
                        <a:t>FR1, FR6</a:t>
                      </a:r>
                      <a:endParaRPr sz="1100"/>
                    </a:p>
                  </a:txBody>
                  <a:tcPr marT="91425" marB="91425" marR="91425" marL="91425"/>
                </a:tc>
              </a:tr>
              <a:tr h="471525">
                <a:tc>
                  <a:txBody>
                    <a:bodyPr/>
                    <a:lstStyle/>
                    <a:p>
                      <a:pPr indent="0" lvl="0" marL="0" rtl="0" algn="l">
                        <a:spcBef>
                          <a:spcPts val="0"/>
                        </a:spcBef>
                        <a:spcAft>
                          <a:spcPts val="0"/>
                        </a:spcAft>
                        <a:buNone/>
                      </a:pPr>
                      <a:r>
                        <a:rPr b="1" lang="en" sz="1100"/>
                        <a:t>Thermal</a:t>
                      </a:r>
                      <a:endParaRPr b="1" sz="1100"/>
                    </a:p>
                  </a:txBody>
                  <a:tcPr marT="91425" marB="91425" marR="91425" marL="91425"/>
                </a:tc>
                <a:tc>
                  <a:txBody>
                    <a:bodyPr/>
                    <a:lstStyle/>
                    <a:p>
                      <a:pPr indent="0" lvl="0" marL="0" rtl="0" algn="l">
                        <a:spcBef>
                          <a:spcPts val="0"/>
                        </a:spcBef>
                        <a:spcAft>
                          <a:spcPts val="0"/>
                        </a:spcAft>
                        <a:buNone/>
                      </a:pPr>
                      <a:r>
                        <a:rPr lang="en" sz="1100"/>
                        <a:t>-</a:t>
                      </a:r>
                      <a:endParaRPr sz="1100"/>
                    </a:p>
                  </a:txBody>
                  <a:tcPr marT="91425" marB="91425" marR="91425" marL="91425"/>
                </a:tc>
                <a:tc>
                  <a:txBody>
                    <a:bodyPr/>
                    <a:lstStyle/>
                    <a:p>
                      <a:pPr indent="0" lvl="0" marL="0" rtl="0" algn="l">
                        <a:spcBef>
                          <a:spcPts val="0"/>
                        </a:spcBef>
                        <a:spcAft>
                          <a:spcPts val="0"/>
                        </a:spcAft>
                        <a:buNone/>
                      </a:pPr>
                      <a:r>
                        <a:rPr lang="en" sz="1100"/>
                        <a:t>Ability</a:t>
                      </a:r>
                      <a:r>
                        <a:rPr lang="en" sz="1100"/>
                        <a:t> to maintain operational temperature.</a:t>
                      </a:r>
                      <a:endParaRPr sz="1100"/>
                    </a:p>
                  </a:txBody>
                  <a:tcPr marT="91425" marB="91425" marR="91425" marL="91425"/>
                </a:tc>
                <a:tc>
                  <a:txBody>
                    <a:bodyPr/>
                    <a:lstStyle/>
                    <a:p>
                      <a:pPr indent="0" lvl="0" marL="0" rtl="0" algn="l">
                        <a:spcBef>
                          <a:spcPts val="0"/>
                        </a:spcBef>
                        <a:spcAft>
                          <a:spcPts val="0"/>
                        </a:spcAft>
                        <a:buNone/>
                      </a:pPr>
                      <a:r>
                        <a:rPr lang="en" sz="1100"/>
                        <a:t>T.5, </a:t>
                      </a:r>
                      <a:r>
                        <a:rPr lang="en" sz="1100"/>
                        <a:t>L.1, </a:t>
                      </a:r>
                      <a:r>
                        <a:rPr lang="en" sz="1100"/>
                        <a:t>V.2</a:t>
                      </a:r>
                      <a:endParaRPr sz="1100"/>
                    </a:p>
                  </a:txBody>
                  <a:tcPr marT="91425" marB="91425" marR="91425" marL="91425"/>
                </a:tc>
                <a:tc>
                  <a:txBody>
                    <a:bodyPr/>
                    <a:lstStyle/>
                    <a:p>
                      <a:pPr indent="0" lvl="0" marL="0" rtl="0" algn="l">
                        <a:spcBef>
                          <a:spcPts val="0"/>
                        </a:spcBef>
                        <a:spcAft>
                          <a:spcPts val="0"/>
                        </a:spcAft>
                        <a:buNone/>
                      </a:pPr>
                      <a:r>
                        <a:rPr lang="en" sz="1100"/>
                        <a:t>FR3</a:t>
                      </a:r>
                      <a:endParaRPr sz="1100"/>
                    </a:p>
                  </a:txBody>
                  <a:tcPr marT="91425" marB="91425" marR="91425" marL="91425"/>
                </a:tc>
              </a:tr>
              <a:tr h="471525">
                <a:tc rowSpan="2">
                  <a:txBody>
                    <a:bodyPr/>
                    <a:lstStyle/>
                    <a:p>
                      <a:pPr indent="0" lvl="0" marL="0" rtl="0" algn="l">
                        <a:spcBef>
                          <a:spcPts val="0"/>
                        </a:spcBef>
                        <a:spcAft>
                          <a:spcPts val="0"/>
                        </a:spcAft>
                        <a:buNone/>
                      </a:pPr>
                      <a:r>
                        <a:rPr b="1" lang="en" sz="1100"/>
                        <a:t>Electrical</a:t>
                      </a:r>
                      <a:endParaRPr b="1" sz="1100"/>
                    </a:p>
                  </a:txBody>
                  <a:tcPr marT="91425" marB="91425" marR="91425" marL="91425"/>
                </a:tc>
                <a:tc>
                  <a:txBody>
                    <a:bodyPr/>
                    <a:lstStyle/>
                    <a:p>
                      <a:pPr indent="0" lvl="0" marL="0" rtl="0" algn="l">
                        <a:spcBef>
                          <a:spcPts val="0"/>
                        </a:spcBef>
                        <a:spcAft>
                          <a:spcPts val="0"/>
                        </a:spcAft>
                        <a:buNone/>
                      </a:pPr>
                      <a:r>
                        <a:rPr lang="en" sz="1100"/>
                        <a:t>Power</a:t>
                      </a:r>
                      <a:endParaRPr sz="1100"/>
                    </a:p>
                  </a:txBody>
                  <a:tcPr marT="91425" marB="91425" marR="91425" marL="91425"/>
                </a:tc>
                <a:tc>
                  <a:txBody>
                    <a:bodyPr/>
                    <a:lstStyle/>
                    <a:p>
                      <a:pPr indent="0" lvl="0" marL="0" rtl="0" algn="l">
                        <a:spcBef>
                          <a:spcPts val="0"/>
                        </a:spcBef>
                        <a:spcAft>
                          <a:spcPts val="0"/>
                        </a:spcAft>
                        <a:buNone/>
                      </a:pPr>
                      <a:r>
                        <a:rPr lang="en" sz="1100"/>
                        <a:t>Ability</a:t>
                      </a:r>
                      <a:r>
                        <a:rPr lang="en" sz="1100"/>
                        <a:t> to power system for mission duration.</a:t>
                      </a:r>
                      <a:endParaRPr sz="1100"/>
                    </a:p>
                  </a:txBody>
                  <a:tcPr marT="91425" marB="91425" marR="91425" marL="91425"/>
                </a:tc>
                <a:tc>
                  <a:txBody>
                    <a:bodyPr/>
                    <a:lstStyle/>
                    <a:p>
                      <a:pPr indent="0" lvl="0" marL="0" rtl="0" algn="l">
                        <a:spcBef>
                          <a:spcPts val="0"/>
                        </a:spcBef>
                        <a:spcAft>
                          <a:spcPts val="0"/>
                        </a:spcAft>
                        <a:buNone/>
                      </a:pPr>
                      <a:r>
                        <a:rPr lang="en" sz="1100"/>
                        <a:t>T.1, T.2, T.4, </a:t>
                      </a:r>
                      <a:r>
                        <a:rPr lang="en" sz="1100"/>
                        <a:t>L.1 </a:t>
                      </a:r>
                      <a:endParaRPr sz="1100"/>
                    </a:p>
                  </a:txBody>
                  <a:tcPr marT="91425" marB="91425" marR="91425" marL="91425"/>
                </a:tc>
                <a:tc>
                  <a:txBody>
                    <a:bodyPr/>
                    <a:lstStyle/>
                    <a:p>
                      <a:pPr indent="0" lvl="0" marL="0" rtl="0" algn="l">
                        <a:spcBef>
                          <a:spcPts val="0"/>
                        </a:spcBef>
                        <a:spcAft>
                          <a:spcPts val="0"/>
                        </a:spcAft>
                        <a:buNone/>
                      </a:pPr>
                      <a:r>
                        <a:rPr lang="en" sz="1100"/>
                        <a:t>FR2, FR3, FR6</a:t>
                      </a:r>
                      <a:endParaRPr sz="1100"/>
                    </a:p>
                  </a:txBody>
                  <a:tcPr marT="91425" marB="91425" marR="91425" marL="91425"/>
                </a:tc>
              </a:tr>
              <a:tr h="471525">
                <a:tc vMerge="1"/>
                <a:tc>
                  <a:txBody>
                    <a:bodyPr/>
                    <a:lstStyle/>
                    <a:p>
                      <a:pPr indent="0" lvl="0" marL="0" rtl="0" algn="l">
                        <a:spcBef>
                          <a:spcPts val="0"/>
                        </a:spcBef>
                        <a:spcAft>
                          <a:spcPts val="0"/>
                        </a:spcAft>
                        <a:buNone/>
                      </a:pPr>
                      <a:r>
                        <a:rPr lang="en" sz="1100"/>
                        <a:t>State Determination</a:t>
                      </a:r>
                      <a:endParaRPr sz="1100"/>
                    </a:p>
                  </a:txBody>
                  <a:tcPr marT="91425" marB="91425" marR="91425" marL="91425"/>
                </a:tc>
                <a:tc>
                  <a:txBody>
                    <a:bodyPr/>
                    <a:lstStyle/>
                    <a:p>
                      <a:pPr indent="0" lvl="0" marL="0" rtl="0" algn="l">
                        <a:spcBef>
                          <a:spcPts val="0"/>
                        </a:spcBef>
                        <a:spcAft>
                          <a:spcPts val="0"/>
                        </a:spcAft>
                        <a:buNone/>
                      </a:pPr>
                      <a:r>
                        <a:rPr lang="en" sz="1100"/>
                        <a:t>Ability</a:t>
                      </a:r>
                      <a:r>
                        <a:rPr lang="en" sz="1100"/>
                        <a:t> to measure vertical rate, altitude, temperature, and pressure.</a:t>
                      </a:r>
                      <a:endParaRPr sz="1100"/>
                    </a:p>
                  </a:txBody>
                  <a:tcPr marT="91425" marB="91425" marR="91425" marL="91425"/>
                </a:tc>
                <a:tc>
                  <a:txBody>
                    <a:bodyPr/>
                    <a:lstStyle/>
                    <a:p>
                      <a:pPr indent="0" lvl="0" marL="0" rtl="0" algn="l">
                        <a:spcBef>
                          <a:spcPts val="0"/>
                        </a:spcBef>
                        <a:spcAft>
                          <a:spcPts val="0"/>
                        </a:spcAft>
                        <a:buNone/>
                      </a:pPr>
                      <a:r>
                        <a:rPr lang="en" sz="1100"/>
                        <a:t>T.2, </a:t>
                      </a:r>
                      <a:r>
                        <a:rPr lang="en" sz="1100"/>
                        <a:t>L.1, </a:t>
                      </a:r>
                      <a:r>
                        <a:rPr lang="en" sz="1100"/>
                        <a:t>V.3</a:t>
                      </a:r>
                      <a:endParaRPr sz="1100"/>
                    </a:p>
                  </a:txBody>
                  <a:tcPr marT="91425" marB="91425" marR="91425" marL="91425"/>
                </a:tc>
                <a:tc>
                  <a:txBody>
                    <a:bodyPr/>
                    <a:lstStyle/>
                    <a:p>
                      <a:pPr indent="0" lvl="0" marL="0" rtl="0" algn="l">
                        <a:spcBef>
                          <a:spcPts val="0"/>
                        </a:spcBef>
                        <a:spcAft>
                          <a:spcPts val="0"/>
                        </a:spcAft>
                        <a:buNone/>
                      </a:pPr>
                      <a:r>
                        <a:rPr lang="en" sz="1100"/>
                        <a:t>FR1, FR6</a:t>
                      </a:r>
                      <a:endParaRPr sz="1100"/>
                    </a:p>
                  </a:txBody>
                  <a:tcPr marT="91425" marB="91425" marR="91425" marL="91425"/>
                </a:tc>
              </a:tr>
            </a:tbl>
          </a:graphicData>
        </a:graphic>
      </p:graphicFrame>
      <p:grpSp>
        <p:nvGrpSpPr>
          <p:cNvPr id="295" name="Google Shape;295;p29"/>
          <p:cNvGrpSpPr/>
          <p:nvPr/>
        </p:nvGrpSpPr>
        <p:grpSpPr>
          <a:xfrm>
            <a:off x="-163950" y="4907786"/>
            <a:ext cx="9471925" cy="235646"/>
            <a:chOff x="-117446" y="4857000"/>
            <a:chExt cx="9471925" cy="286500"/>
          </a:xfrm>
        </p:grpSpPr>
        <p:sp>
          <p:nvSpPr>
            <p:cNvPr id="296" name="Google Shape;296;p29"/>
            <p:cNvSpPr/>
            <p:nvPr/>
          </p:nvSpPr>
          <p:spPr>
            <a:xfrm>
              <a:off x="7889878" y="4857000"/>
              <a:ext cx="1464600" cy="286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chemeClr val="lt1"/>
                  </a:solidFill>
                </a:rPr>
                <a:t>   Appendices</a:t>
              </a:r>
              <a:endParaRPr b="1" sz="1100">
                <a:solidFill>
                  <a:srgbClr val="FFFFFF"/>
                </a:solidFill>
              </a:endParaRPr>
            </a:p>
          </p:txBody>
        </p:sp>
        <p:sp>
          <p:nvSpPr>
            <p:cNvPr id="297" name="Google Shape;297;p29"/>
            <p:cNvSpPr/>
            <p:nvPr/>
          </p:nvSpPr>
          <p:spPr>
            <a:xfrm>
              <a:off x="6757179" y="4857000"/>
              <a:ext cx="1272600" cy="286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Conclusion</a:t>
              </a:r>
              <a:endParaRPr b="1" sz="1100">
                <a:solidFill>
                  <a:srgbClr val="FFFFFF"/>
                </a:solidFill>
              </a:endParaRPr>
            </a:p>
          </p:txBody>
        </p:sp>
        <p:sp>
          <p:nvSpPr>
            <p:cNvPr id="298" name="Google Shape;298;p29"/>
            <p:cNvSpPr/>
            <p:nvPr/>
          </p:nvSpPr>
          <p:spPr>
            <a:xfrm>
              <a:off x="5624482" y="4857000"/>
              <a:ext cx="1272600" cy="286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Electrical</a:t>
              </a:r>
              <a:endParaRPr b="1" sz="1100">
                <a:solidFill>
                  <a:srgbClr val="FFFFFF"/>
                </a:solidFill>
              </a:endParaRPr>
            </a:p>
          </p:txBody>
        </p:sp>
        <p:sp>
          <p:nvSpPr>
            <p:cNvPr id="299" name="Google Shape;299;p29"/>
            <p:cNvSpPr/>
            <p:nvPr/>
          </p:nvSpPr>
          <p:spPr>
            <a:xfrm>
              <a:off x="4491786" y="4857000"/>
              <a:ext cx="1272600" cy="286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Thermal</a:t>
              </a:r>
              <a:endParaRPr b="1" sz="1100">
                <a:solidFill>
                  <a:srgbClr val="FFFFFF"/>
                </a:solidFill>
              </a:endParaRPr>
            </a:p>
          </p:txBody>
        </p:sp>
        <p:sp>
          <p:nvSpPr>
            <p:cNvPr id="300" name="Google Shape;300;p29"/>
            <p:cNvSpPr/>
            <p:nvPr/>
          </p:nvSpPr>
          <p:spPr>
            <a:xfrm>
              <a:off x="3359089" y="4857000"/>
              <a:ext cx="1272600" cy="286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Mechanical</a:t>
              </a:r>
              <a:endParaRPr b="1" sz="1100">
                <a:solidFill>
                  <a:srgbClr val="FFFFFF"/>
                </a:solidFill>
              </a:endParaRPr>
            </a:p>
          </p:txBody>
        </p:sp>
        <p:sp>
          <p:nvSpPr>
            <p:cNvPr id="301" name="Google Shape;301;p29"/>
            <p:cNvSpPr/>
            <p:nvPr/>
          </p:nvSpPr>
          <p:spPr>
            <a:xfrm>
              <a:off x="2226393" y="4857000"/>
              <a:ext cx="1272600" cy="286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Structural</a:t>
              </a:r>
              <a:endParaRPr b="1" sz="1100">
                <a:solidFill>
                  <a:srgbClr val="FFFFFF"/>
                </a:solidFill>
              </a:endParaRPr>
            </a:p>
          </p:txBody>
        </p:sp>
        <p:sp>
          <p:nvSpPr>
            <p:cNvPr id="302" name="Google Shape;302;p29"/>
            <p:cNvSpPr/>
            <p:nvPr/>
          </p:nvSpPr>
          <p:spPr>
            <a:xfrm>
              <a:off x="1093696" y="4857000"/>
              <a:ext cx="1272600" cy="286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Controls</a:t>
              </a:r>
              <a:endParaRPr b="1" sz="1100">
                <a:solidFill>
                  <a:srgbClr val="FFFFFF"/>
                </a:solidFill>
              </a:endParaRPr>
            </a:p>
          </p:txBody>
        </p:sp>
        <p:sp>
          <p:nvSpPr>
            <p:cNvPr id="303" name="Google Shape;303;p29"/>
            <p:cNvSpPr/>
            <p:nvPr/>
          </p:nvSpPr>
          <p:spPr>
            <a:xfrm>
              <a:off x="-117446" y="4857000"/>
              <a:ext cx="1351200" cy="286500"/>
            </a:xfrm>
            <a:prstGeom prst="chevron">
              <a:avLst>
                <a:gd fmla="val 50000" name="adj"/>
              </a:avLst>
            </a:prstGeom>
            <a:solidFill>
              <a:srgbClr val="31394D"/>
            </a:solidFill>
            <a:ln cap="flat" cmpd="sng" w="19050">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FFFFFF"/>
                  </a:solidFill>
                </a:rPr>
                <a:t>    Overview</a:t>
              </a:r>
              <a:endParaRPr b="1" sz="1100">
                <a:solidFill>
                  <a:srgbClr val="FFFFFF"/>
                </a:solidFill>
              </a:endParaRPr>
            </a:p>
          </p:txBody>
        </p:sp>
      </p:grpSp>
      <p:cxnSp>
        <p:nvCxnSpPr>
          <p:cNvPr id="304" name="Google Shape;304;p29"/>
          <p:cNvCxnSpPr/>
          <p:nvPr/>
        </p:nvCxnSpPr>
        <p:spPr>
          <a:xfrm>
            <a:off x="-21075" y="864275"/>
            <a:ext cx="9201300" cy="0"/>
          </a:xfrm>
          <a:prstGeom prst="straightConnector1">
            <a:avLst/>
          </a:prstGeom>
          <a:noFill/>
          <a:ln cap="flat" cmpd="sng" w="38100">
            <a:solidFill>
              <a:srgbClr val="B6D7A8"/>
            </a:solidFill>
            <a:prstDash val="solid"/>
            <a:round/>
            <a:headEnd len="med" w="med" type="none"/>
            <a:tailEnd len="med" w="med" type="none"/>
          </a:ln>
        </p:spPr>
      </p:cxn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cxnSp>
        <p:nvCxnSpPr>
          <p:cNvPr id="309" name="Google Shape;309;p30"/>
          <p:cNvCxnSpPr/>
          <p:nvPr/>
        </p:nvCxnSpPr>
        <p:spPr>
          <a:xfrm>
            <a:off x="3952650" y="3341400"/>
            <a:ext cx="1238700" cy="0"/>
          </a:xfrm>
          <a:prstGeom prst="straightConnector1">
            <a:avLst/>
          </a:prstGeom>
          <a:noFill/>
          <a:ln cap="flat" cmpd="sng" w="19050">
            <a:solidFill>
              <a:srgbClr val="93C47D"/>
            </a:solidFill>
            <a:prstDash val="solid"/>
            <a:round/>
            <a:headEnd len="med" w="med" type="none"/>
            <a:tailEnd len="med" w="med" type="none"/>
          </a:ln>
        </p:spPr>
      </p:cxnSp>
      <p:sp>
        <p:nvSpPr>
          <p:cNvPr id="310" name="Google Shape;310;p30"/>
          <p:cNvSpPr txBox="1"/>
          <p:nvPr>
            <p:ph type="title"/>
          </p:nvPr>
        </p:nvSpPr>
        <p:spPr>
          <a:xfrm>
            <a:off x="844200" y="1802100"/>
            <a:ext cx="7455600" cy="1539300"/>
          </a:xfrm>
          <a:prstGeom prst="rect">
            <a:avLst/>
          </a:prstGeom>
        </p:spPr>
        <p:txBody>
          <a:bodyPr anchorCtr="0" anchor="b" bIns="0" lIns="91425" spcFirstLastPara="1" rIns="91425" wrap="square" tIns="0">
            <a:spAutoFit/>
          </a:bodyPr>
          <a:lstStyle/>
          <a:p>
            <a:pPr indent="0" lvl="0" marL="0" rtl="0" algn="ctr">
              <a:spcBef>
                <a:spcPts val="0"/>
              </a:spcBef>
              <a:spcAft>
                <a:spcPts val="0"/>
              </a:spcAft>
              <a:buSzPts val="990"/>
              <a:buNone/>
            </a:pPr>
            <a:r>
              <a:rPr lang="en" sz="5000"/>
              <a:t>Modeling and</a:t>
            </a:r>
            <a:endParaRPr sz="5000"/>
          </a:p>
          <a:p>
            <a:pPr indent="0" lvl="0" marL="0" rtl="0" algn="ctr">
              <a:spcBef>
                <a:spcPts val="0"/>
              </a:spcBef>
              <a:spcAft>
                <a:spcPts val="0"/>
              </a:spcAft>
              <a:buSzPts val="990"/>
              <a:buNone/>
            </a:pPr>
            <a:r>
              <a:rPr lang="en" sz="5000"/>
              <a:t>Controls Feasibility</a:t>
            </a:r>
            <a:endParaRPr sz="50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31"/>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Modeling and Controls</a:t>
            </a:r>
            <a:r>
              <a:rPr lang="en"/>
              <a:t> Feasibility Overview</a:t>
            </a:r>
            <a:endParaRPr/>
          </a:p>
        </p:txBody>
      </p:sp>
      <p:sp>
        <p:nvSpPr>
          <p:cNvPr id="316" name="Google Shape;316;p31"/>
          <p:cNvSpPr/>
          <p:nvPr/>
        </p:nvSpPr>
        <p:spPr>
          <a:xfrm>
            <a:off x="311700" y="1327975"/>
            <a:ext cx="3999900" cy="731400"/>
          </a:xfrm>
          <a:prstGeom prst="roundRect">
            <a:avLst>
              <a:gd fmla="val 16667" name="adj"/>
            </a:avLst>
          </a:prstGeom>
          <a:solidFill>
            <a:schemeClr val="accent3"/>
          </a:solidFill>
          <a:ln cap="flat" cmpd="sng" w="9525">
            <a:solidFill>
              <a:schemeClr val="dk2"/>
            </a:solidFill>
            <a:prstDash val="solid"/>
            <a:round/>
            <a:headEnd len="sm" w="sm" type="none"/>
            <a:tailEnd len="sm" w="sm" type="none"/>
          </a:ln>
        </p:spPr>
        <p:txBody>
          <a:bodyPr anchorCtr="0" anchor="t" bIns="54850" lIns="91425" spcFirstLastPara="1" rIns="91425" wrap="square" tIns="54850">
            <a:noAutofit/>
          </a:bodyPr>
          <a:lstStyle/>
          <a:p>
            <a:pPr indent="0" lvl="0" marL="0" rtl="0" algn="l">
              <a:spcBef>
                <a:spcPts val="0"/>
              </a:spcBef>
              <a:spcAft>
                <a:spcPts val="0"/>
              </a:spcAft>
              <a:buNone/>
            </a:pPr>
            <a:r>
              <a:rPr b="1" lang="en" sz="1200"/>
              <a:t>DR 1.1:</a:t>
            </a:r>
            <a:r>
              <a:rPr lang="en" sz="1200"/>
              <a:t> The vertical rate control system shall be able to change the balloon system’s ascent rate to speeds up to 5 m/s.</a:t>
            </a:r>
            <a:endParaRPr sz="1200"/>
          </a:p>
        </p:txBody>
      </p:sp>
      <p:sp>
        <p:nvSpPr>
          <p:cNvPr id="317" name="Google Shape;317;p31"/>
          <p:cNvSpPr/>
          <p:nvPr/>
        </p:nvSpPr>
        <p:spPr>
          <a:xfrm>
            <a:off x="2579625" y="2184219"/>
            <a:ext cx="3999900" cy="914400"/>
          </a:xfrm>
          <a:prstGeom prst="roundRect">
            <a:avLst>
              <a:gd fmla="val 16667" name="adj"/>
            </a:avLst>
          </a:prstGeom>
          <a:solidFill>
            <a:schemeClr val="accent3"/>
          </a:solidFill>
          <a:ln cap="flat" cmpd="sng" w="9525">
            <a:solidFill>
              <a:schemeClr val="dk2"/>
            </a:solidFill>
            <a:prstDash val="solid"/>
            <a:round/>
            <a:headEnd len="sm" w="sm" type="none"/>
            <a:tailEnd len="sm" w="sm" type="none"/>
          </a:ln>
        </p:spPr>
        <p:txBody>
          <a:bodyPr anchorCtr="0" anchor="t" bIns="54850" lIns="91425" spcFirstLastPara="1" rIns="91425" wrap="square" tIns="54850">
            <a:noAutofit/>
          </a:bodyPr>
          <a:lstStyle/>
          <a:p>
            <a:pPr indent="0" lvl="0" marL="0" rtl="0" algn="l">
              <a:spcBef>
                <a:spcPts val="0"/>
              </a:spcBef>
              <a:spcAft>
                <a:spcPts val="0"/>
              </a:spcAft>
              <a:buNone/>
            </a:pPr>
            <a:r>
              <a:rPr b="1" lang="en" sz="1200"/>
              <a:t>DR 1.3:</a:t>
            </a:r>
            <a:r>
              <a:rPr lang="en" sz="1200"/>
              <a:t> The vertical rate control system shall be able to change and maintain the balloon system’s ascent/descent rate to an accuracy of 0.5 m/s for up to 6 hours.</a:t>
            </a:r>
            <a:endParaRPr sz="1200"/>
          </a:p>
        </p:txBody>
      </p:sp>
      <p:sp>
        <p:nvSpPr>
          <p:cNvPr id="318" name="Google Shape;318;p31"/>
          <p:cNvSpPr txBox="1"/>
          <p:nvPr/>
        </p:nvSpPr>
        <p:spPr>
          <a:xfrm>
            <a:off x="311700" y="881575"/>
            <a:ext cx="39999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700">
                <a:solidFill>
                  <a:schemeClr val="dk1"/>
                </a:solidFill>
                <a:latin typeface="Merriweather"/>
                <a:ea typeface="Merriweather"/>
                <a:cs typeface="Merriweather"/>
                <a:sym typeface="Merriweather"/>
              </a:rPr>
              <a:t>Relevant Requirements (Ascent)</a:t>
            </a:r>
            <a:endParaRPr b="1" sz="1700">
              <a:solidFill>
                <a:schemeClr val="dk1"/>
              </a:solidFill>
              <a:latin typeface="Merriweather"/>
              <a:ea typeface="Merriweather"/>
              <a:cs typeface="Merriweather"/>
              <a:sym typeface="Merriweather"/>
            </a:endParaRPr>
          </a:p>
        </p:txBody>
      </p:sp>
      <p:sp>
        <p:nvSpPr>
          <p:cNvPr id="319" name="Google Shape;319;p31"/>
          <p:cNvSpPr txBox="1"/>
          <p:nvPr/>
        </p:nvSpPr>
        <p:spPr>
          <a:xfrm>
            <a:off x="4840150" y="881575"/>
            <a:ext cx="39999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700">
                <a:solidFill>
                  <a:schemeClr val="dk1"/>
                </a:solidFill>
                <a:latin typeface="Merriweather"/>
                <a:ea typeface="Merriweather"/>
                <a:cs typeface="Merriweather"/>
                <a:sym typeface="Merriweather"/>
              </a:rPr>
              <a:t>Relevant Requirements (Descent)</a:t>
            </a:r>
            <a:endParaRPr b="1" sz="1700">
              <a:solidFill>
                <a:schemeClr val="dk1"/>
              </a:solidFill>
              <a:latin typeface="Merriweather"/>
              <a:ea typeface="Merriweather"/>
              <a:cs typeface="Merriweather"/>
              <a:sym typeface="Merriweather"/>
            </a:endParaRPr>
          </a:p>
        </p:txBody>
      </p:sp>
      <p:cxnSp>
        <p:nvCxnSpPr>
          <p:cNvPr id="320" name="Google Shape;320;p31"/>
          <p:cNvCxnSpPr/>
          <p:nvPr/>
        </p:nvCxnSpPr>
        <p:spPr>
          <a:xfrm>
            <a:off x="-21075" y="864275"/>
            <a:ext cx="9201300" cy="0"/>
          </a:xfrm>
          <a:prstGeom prst="straightConnector1">
            <a:avLst/>
          </a:prstGeom>
          <a:noFill/>
          <a:ln cap="flat" cmpd="sng" w="38100">
            <a:solidFill>
              <a:srgbClr val="B6D7A8"/>
            </a:solidFill>
            <a:prstDash val="solid"/>
            <a:round/>
            <a:headEnd len="med" w="med" type="none"/>
            <a:tailEnd len="med" w="med" type="none"/>
          </a:ln>
        </p:spPr>
      </p:cxnSp>
      <p:sp>
        <p:nvSpPr>
          <p:cNvPr id="321" name="Google Shape;321;p31"/>
          <p:cNvSpPr/>
          <p:nvPr/>
        </p:nvSpPr>
        <p:spPr>
          <a:xfrm>
            <a:off x="4840150" y="1327975"/>
            <a:ext cx="3999900" cy="731400"/>
          </a:xfrm>
          <a:prstGeom prst="roundRect">
            <a:avLst>
              <a:gd fmla="val 16667" name="adj"/>
            </a:avLst>
          </a:prstGeom>
          <a:solidFill>
            <a:schemeClr val="accent3"/>
          </a:solidFill>
          <a:ln cap="flat" cmpd="sng" w="9525">
            <a:solidFill>
              <a:schemeClr val="dk2"/>
            </a:solidFill>
            <a:prstDash val="solid"/>
            <a:round/>
            <a:headEnd len="sm" w="sm" type="none"/>
            <a:tailEnd len="sm" w="sm" type="none"/>
          </a:ln>
        </p:spPr>
        <p:txBody>
          <a:bodyPr anchorCtr="0" anchor="t" bIns="54850" lIns="91425" spcFirstLastPara="1" rIns="91425" wrap="square" tIns="54850">
            <a:noAutofit/>
          </a:bodyPr>
          <a:lstStyle/>
          <a:p>
            <a:pPr indent="0" lvl="0" marL="0" rtl="0" algn="l">
              <a:spcBef>
                <a:spcPts val="0"/>
              </a:spcBef>
              <a:spcAft>
                <a:spcPts val="0"/>
              </a:spcAft>
              <a:buNone/>
            </a:pPr>
            <a:r>
              <a:rPr b="1" lang="en" sz="1200"/>
              <a:t>DR 1.2:</a:t>
            </a:r>
            <a:r>
              <a:rPr lang="en" sz="1200"/>
              <a:t> The vertical rate control system shall be able to change the balloon system’s descent rate to speeds up to 5 m/s.</a:t>
            </a:r>
            <a:endParaRPr sz="1200"/>
          </a:p>
        </p:txBody>
      </p:sp>
      <p:sp>
        <p:nvSpPr>
          <p:cNvPr id="322" name="Google Shape;322;p31"/>
          <p:cNvSpPr/>
          <p:nvPr/>
        </p:nvSpPr>
        <p:spPr>
          <a:xfrm>
            <a:off x="2579625" y="3223469"/>
            <a:ext cx="3999900" cy="731400"/>
          </a:xfrm>
          <a:prstGeom prst="roundRect">
            <a:avLst>
              <a:gd fmla="val 16667" name="adj"/>
            </a:avLst>
          </a:prstGeom>
          <a:solidFill>
            <a:schemeClr val="accent3"/>
          </a:solidFill>
          <a:ln cap="flat" cmpd="sng" w="9525">
            <a:solidFill>
              <a:schemeClr val="dk2"/>
            </a:solidFill>
            <a:prstDash val="solid"/>
            <a:round/>
            <a:headEnd len="sm" w="sm" type="none"/>
            <a:tailEnd len="sm" w="sm" type="none"/>
          </a:ln>
        </p:spPr>
        <p:txBody>
          <a:bodyPr anchorCtr="0" anchor="t" bIns="54850" lIns="91425" spcFirstLastPara="1" rIns="91425" wrap="square" tIns="54850">
            <a:noAutofit/>
          </a:bodyPr>
          <a:lstStyle/>
          <a:p>
            <a:pPr indent="0" lvl="0" marL="0" rtl="0" algn="l">
              <a:spcBef>
                <a:spcPts val="0"/>
              </a:spcBef>
              <a:spcAft>
                <a:spcPts val="0"/>
              </a:spcAft>
              <a:buNone/>
            </a:pPr>
            <a:r>
              <a:rPr b="1" lang="en" sz="1200"/>
              <a:t>DR 1.3:</a:t>
            </a:r>
            <a:r>
              <a:rPr lang="en" sz="1200"/>
              <a:t> The vertical rate control system shall allow the balloon system to maintain a 0 m/s vertical rate with an accuracy of 0.25 m/s for up to 6 hours.</a:t>
            </a:r>
            <a:endParaRPr sz="1200"/>
          </a:p>
        </p:txBody>
      </p:sp>
      <p:grpSp>
        <p:nvGrpSpPr>
          <p:cNvPr id="323" name="Google Shape;323;p31"/>
          <p:cNvGrpSpPr/>
          <p:nvPr/>
        </p:nvGrpSpPr>
        <p:grpSpPr>
          <a:xfrm>
            <a:off x="-163950" y="4907786"/>
            <a:ext cx="9471925" cy="235500"/>
            <a:chOff x="-163950" y="4907786"/>
            <a:chExt cx="9471925" cy="235500"/>
          </a:xfrm>
        </p:grpSpPr>
        <p:sp>
          <p:nvSpPr>
            <p:cNvPr id="324" name="Google Shape;324;p31"/>
            <p:cNvSpPr/>
            <p:nvPr/>
          </p:nvSpPr>
          <p:spPr>
            <a:xfrm>
              <a:off x="7843375" y="4907786"/>
              <a:ext cx="1464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chemeClr val="lt1"/>
                  </a:solidFill>
                </a:rPr>
                <a:t>   Appendices</a:t>
              </a:r>
              <a:endParaRPr b="1" sz="1100">
                <a:solidFill>
                  <a:srgbClr val="FFFFFF"/>
                </a:solidFill>
              </a:endParaRPr>
            </a:p>
          </p:txBody>
        </p:sp>
        <p:sp>
          <p:nvSpPr>
            <p:cNvPr id="325" name="Google Shape;325;p31"/>
            <p:cNvSpPr/>
            <p:nvPr/>
          </p:nvSpPr>
          <p:spPr>
            <a:xfrm>
              <a:off x="6710675"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Conclusion</a:t>
              </a:r>
              <a:endParaRPr b="1" sz="1100">
                <a:solidFill>
                  <a:srgbClr val="FFFFFF"/>
                </a:solidFill>
              </a:endParaRPr>
            </a:p>
          </p:txBody>
        </p:sp>
        <p:sp>
          <p:nvSpPr>
            <p:cNvPr id="326" name="Google Shape;326;p31"/>
            <p:cNvSpPr/>
            <p:nvPr/>
          </p:nvSpPr>
          <p:spPr>
            <a:xfrm>
              <a:off x="5577978"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Electrical</a:t>
              </a:r>
              <a:endParaRPr b="1" sz="1100">
                <a:solidFill>
                  <a:srgbClr val="FFFFFF"/>
                </a:solidFill>
              </a:endParaRPr>
            </a:p>
          </p:txBody>
        </p:sp>
        <p:sp>
          <p:nvSpPr>
            <p:cNvPr id="327" name="Google Shape;327;p31"/>
            <p:cNvSpPr/>
            <p:nvPr/>
          </p:nvSpPr>
          <p:spPr>
            <a:xfrm>
              <a:off x="4445282"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Thermal</a:t>
              </a:r>
              <a:endParaRPr b="1" sz="1100">
                <a:solidFill>
                  <a:srgbClr val="FFFFFF"/>
                </a:solidFill>
              </a:endParaRPr>
            </a:p>
          </p:txBody>
        </p:sp>
        <p:sp>
          <p:nvSpPr>
            <p:cNvPr id="328" name="Google Shape;328;p31"/>
            <p:cNvSpPr/>
            <p:nvPr/>
          </p:nvSpPr>
          <p:spPr>
            <a:xfrm>
              <a:off x="3312585"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Mechanical</a:t>
              </a:r>
              <a:endParaRPr b="1" sz="1100">
                <a:solidFill>
                  <a:srgbClr val="FFFFFF"/>
                </a:solidFill>
              </a:endParaRPr>
            </a:p>
          </p:txBody>
        </p:sp>
        <p:sp>
          <p:nvSpPr>
            <p:cNvPr id="329" name="Google Shape;329;p31"/>
            <p:cNvSpPr/>
            <p:nvPr/>
          </p:nvSpPr>
          <p:spPr>
            <a:xfrm>
              <a:off x="2179889"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Structural</a:t>
              </a:r>
              <a:endParaRPr b="1" sz="1100">
                <a:solidFill>
                  <a:srgbClr val="FFFFFF"/>
                </a:solidFill>
              </a:endParaRPr>
            </a:p>
          </p:txBody>
        </p:sp>
        <p:sp>
          <p:nvSpPr>
            <p:cNvPr id="330" name="Google Shape;330;p31"/>
            <p:cNvSpPr/>
            <p:nvPr/>
          </p:nvSpPr>
          <p:spPr>
            <a:xfrm>
              <a:off x="-163950" y="4907786"/>
              <a:ext cx="13512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FFFFFF"/>
                  </a:solidFill>
                </a:rPr>
                <a:t>    Overview</a:t>
              </a:r>
              <a:endParaRPr b="1" sz="1100">
                <a:solidFill>
                  <a:srgbClr val="FFFFFF"/>
                </a:solidFill>
              </a:endParaRPr>
            </a:p>
          </p:txBody>
        </p:sp>
        <p:sp>
          <p:nvSpPr>
            <p:cNvPr id="331" name="Google Shape;331;p31"/>
            <p:cNvSpPr/>
            <p:nvPr/>
          </p:nvSpPr>
          <p:spPr>
            <a:xfrm>
              <a:off x="1047193" y="4907786"/>
              <a:ext cx="1272600" cy="235500"/>
            </a:xfrm>
            <a:prstGeom prst="chevron">
              <a:avLst>
                <a:gd fmla="val 50000" name="adj"/>
              </a:avLst>
            </a:prstGeom>
            <a:solidFill>
              <a:srgbClr val="31394D"/>
            </a:solidFill>
            <a:ln cap="flat" cmpd="sng" w="19050">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Controls</a:t>
              </a:r>
              <a:endParaRPr b="1" sz="1100">
                <a:solidFill>
                  <a:srgbClr val="FFFFFF"/>
                </a:solidFill>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sp>
        <p:nvSpPr>
          <p:cNvPr id="79" name="Google Shape;79;p14"/>
          <p:cNvSpPr txBox="1"/>
          <p:nvPr>
            <p:ph type="title"/>
          </p:nvPr>
        </p:nvSpPr>
        <p:spPr>
          <a:xfrm>
            <a:off x="311725" y="500925"/>
            <a:ext cx="3706500" cy="2508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3600"/>
              <a:t>Agenda</a:t>
            </a:r>
            <a:endParaRPr sz="3600"/>
          </a:p>
        </p:txBody>
      </p:sp>
      <p:sp>
        <p:nvSpPr>
          <p:cNvPr id="80" name="Google Shape;80;p14"/>
          <p:cNvSpPr txBox="1"/>
          <p:nvPr>
            <p:ph idx="1" type="body"/>
          </p:nvPr>
        </p:nvSpPr>
        <p:spPr>
          <a:xfrm>
            <a:off x="4644675" y="500925"/>
            <a:ext cx="4166400" cy="3663600"/>
          </a:xfrm>
          <a:prstGeom prst="rect">
            <a:avLst/>
          </a:prstGeom>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b="1" lang="en" sz="1900">
                <a:solidFill>
                  <a:srgbClr val="000000"/>
                </a:solidFill>
              </a:rPr>
              <a:t>Project Overview </a:t>
            </a:r>
            <a:r>
              <a:rPr i="1" lang="en" sz="1200">
                <a:solidFill>
                  <a:srgbClr val="6AA84F"/>
                </a:solidFill>
              </a:rPr>
              <a:t>Ben Chupik</a:t>
            </a:r>
            <a:endParaRPr i="1" sz="1200">
              <a:solidFill>
                <a:srgbClr val="6AA84F"/>
              </a:solidFill>
            </a:endParaRPr>
          </a:p>
          <a:p>
            <a:pPr indent="0" lvl="0" marL="0" rtl="0" algn="l">
              <a:lnSpc>
                <a:spcPct val="100000"/>
              </a:lnSpc>
              <a:spcBef>
                <a:spcPts val="1200"/>
              </a:spcBef>
              <a:spcAft>
                <a:spcPts val="0"/>
              </a:spcAft>
              <a:buNone/>
            </a:pPr>
            <a:r>
              <a:rPr b="1" lang="en" sz="1900">
                <a:solidFill>
                  <a:srgbClr val="000000"/>
                </a:solidFill>
              </a:rPr>
              <a:t>Feasibility Analysis</a:t>
            </a:r>
            <a:endParaRPr b="1" sz="1900">
              <a:solidFill>
                <a:srgbClr val="000000"/>
              </a:solidFill>
            </a:endParaRPr>
          </a:p>
          <a:p>
            <a:pPr indent="-311150" lvl="0" marL="457200" rtl="0" algn="l">
              <a:lnSpc>
                <a:spcPct val="100000"/>
              </a:lnSpc>
              <a:spcBef>
                <a:spcPts val="500"/>
              </a:spcBef>
              <a:spcAft>
                <a:spcPts val="0"/>
              </a:spcAft>
              <a:buClr>
                <a:srgbClr val="000000"/>
              </a:buClr>
              <a:buSzPts val="1300"/>
              <a:buChar char="■"/>
            </a:pPr>
            <a:r>
              <a:rPr lang="en" sz="1700">
                <a:solidFill>
                  <a:srgbClr val="000000"/>
                </a:solidFill>
              </a:rPr>
              <a:t>Modeling and </a:t>
            </a:r>
            <a:r>
              <a:rPr lang="en" sz="1700">
                <a:solidFill>
                  <a:srgbClr val="000000"/>
                </a:solidFill>
              </a:rPr>
              <a:t>Controls</a:t>
            </a:r>
            <a:r>
              <a:rPr i="1" lang="en" sz="1200">
                <a:solidFill>
                  <a:srgbClr val="0B5394"/>
                </a:solidFill>
              </a:rPr>
              <a:t> </a:t>
            </a:r>
            <a:r>
              <a:rPr i="1" lang="en" sz="1200">
                <a:solidFill>
                  <a:srgbClr val="6AA84F"/>
                </a:solidFill>
              </a:rPr>
              <a:t>Elijah Vance</a:t>
            </a:r>
            <a:endParaRPr sz="800">
              <a:solidFill>
                <a:srgbClr val="6AA84F"/>
              </a:solidFill>
            </a:endParaRPr>
          </a:p>
          <a:p>
            <a:pPr indent="-311150" lvl="0" marL="457200" rtl="0" algn="l">
              <a:lnSpc>
                <a:spcPct val="100000"/>
              </a:lnSpc>
              <a:spcBef>
                <a:spcPts val="0"/>
              </a:spcBef>
              <a:spcAft>
                <a:spcPts val="0"/>
              </a:spcAft>
              <a:buClr>
                <a:srgbClr val="000000"/>
              </a:buClr>
              <a:buSzPts val="1300"/>
              <a:buChar char="■"/>
            </a:pPr>
            <a:r>
              <a:rPr lang="en" sz="1700">
                <a:solidFill>
                  <a:srgbClr val="000000"/>
                </a:solidFill>
              </a:rPr>
              <a:t>Structural</a:t>
            </a:r>
            <a:r>
              <a:rPr i="1" lang="en" sz="1200">
                <a:solidFill>
                  <a:srgbClr val="0B5394"/>
                </a:solidFill>
              </a:rPr>
              <a:t> </a:t>
            </a:r>
            <a:r>
              <a:rPr i="1" lang="en" sz="1200">
                <a:solidFill>
                  <a:srgbClr val="6AA84F"/>
                </a:solidFill>
              </a:rPr>
              <a:t>Bryce Glacken</a:t>
            </a:r>
            <a:endParaRPr sz="800">
              <a:solidFill>
                <a:srgbClr val="6AA84F"/>
              </a:solidFill>
            </a:endParaRPr>
          </a:p>
          <a:p>
            <a:pPr indent="-311150" lvl="0" marL="457200" rtl="0" algn="l">
              <a:lnSpc>
                <a:spcPct val="100000"/>
              </a:lnSpc>
              <a:spcBef>
                <a:spcPts val="0"/>
              </a:spcBef>
              <a:spcAft>
                <a:spcPts val="0"/>
              </a:spcAft>
              <a:buClr>
                <a:srgbClr val="000000"/>
              </a:buClr>
              <a:buSzPts val="1300"/>
              <a:buChar char="■"/>
            </a:pPr>
            <a:r>
              <a:rPr lang="en" sz="1700">
                <a:solidFill>
                  <a:srgbClr val="000000"/>
                </a:solidFill>
              </a:rPr>
              <a:t>Mechanical </a:t>
            </a:r>
            <a:r>
              <a:rPr i="1" lang="en" sz="1200">
                <a:solidFill>
                  <a:srgbClr val="6AA84F"/>
                </a:solidFill>
              </a:rPr>
              <a:t>Connor Baldwin</a:t>
            </a:r>
            <a:endParaRPr sz="800">
              <a:solidFill>
                <a:srgbClr val="6AA84F"/>
              </a:solidFill>
            </a:endParaRPr>
          </a:p>
          <a:p>
            <a:pPr indent="-311150" lvl="0" marL="457200" rtl="0" algn="l">
              <a:lnSpc>
                <a:spcPct val="100000"/>
              </a:lnSpc>
              <a:spcBef>
                <a:spcPts val="0"/>
              </a:spcBef>
              <a:spcAft>
                <a:spcPts val="0"/>
              </a:spcAft>
              <a:buClr>
                <a:srgbClr val="000000"/>
              </a:buClr>
              <a:buSzPts val="1300"/>
              <a:buChar char="■"/>
            </a:pPr>
            <a:r>
              <a:rPr lang="en" sz="1700">
                <a:solidFill>
                  <a:srgbClr val="000000"/>
                </a:solidFill>
              </a:rPr>
              <a:t>Thermal </a:t>
            </a:r>
            <a:r>
              <a:rPr i="1" lang="en" sz="1200">
                <a:solidFill>
                  <a:srgbClr val="6AA84F"/>
                </a:solidFill>
              </a:rPr>
              <a:t>Leah Selma</a:t>
            </a:r>
            <a:r>
              <a:rPr i="1" lang="en" sz="1200">
                <a:solidFill>
                  <a:srgbClr val="6AA84F"/>
                </a:solidFill>
              </a:rPr>
              <a:t>n</a:t>
            </a:r>
            <a:endParaRPr sz="800">
              <a:solidFill>
                <a:srgbClr val="6AA84F"/>
              </a:solidFill>
            </a:endParaRPr>
          </a:p>
          <a:p>
            <a:pPr indent="-311150" lvl="0" marL="457200" rtl="0" algn="l">
              <a:lnSpc>
                <a:spcPct val="100000"/>
              </a:lnSpc>
              <a:spcBef>
                <a:spcPts val="0"/>
              </a:spcBef>
              <a:spcAft>
                <a:spcPts val="0"/>
              </a:spcAft>
              <a:buClr>
                <a:srgbClr val="000000"/>
              </a:buClr>
              <a:buSzPts val="1300"/>
              <a:buChar char="■"/>
            </a:pPr>
            <a:r>
              <a:rPr lang="en" sz="1700">
                <a:solidFill>
                  <a:srgbClr val="000000"/>
                </a:solidFill>
              </a:rPr>
              <a:t>Electrical </a:t>
            </a:r>
            <a:r>
              <a:rPr i="1" lang="en" sz="1200">
                <a:solidFill>
                  <a:srgbClr val="6AA84F"/>
                </a:solidFill>
              </a:rPr>
              <a:t>Tanisha Anand</a:t>
            </a:r>
            <a:endParaRPr sz="800">
              <a:solidFill>
                <a:srgbClr val="6AA84F"/>
              </a:solidFill>
            </a:endParaRPr>
          </a:p>
          <a:p>
            <a:pPr indent="0" lvl="0" marL="0" rtl="0" algn="l">
              <a:lnSpc>
                <a:spcPct val="100000"/>
              </a:lnSpc>
              <a:spcBef>
                <a:spcPts val="1200"/>
              </a:spcBef>
              <a:spcAft>
                <a:spcPts val="1200"/>
              </a:spcAft>
              <a:buNone/>
            </a:pPr>
            <a:r>
              <a:rPr b="1" lang="en" sz="1900">
                <a:solidFill>
                  <a:srgbClr val="000000"/>
                </a:solidFill>
              </a:rPr>
              <a:t>Conclusion </a:t>
            </a:r>
            <a:r>
              <a:rPr i="1" lang="en" sz="1200">
                <a:solidFill>
                  <a:srgbClr val="6AA84F"/>
                </a:solidFill>
              </a:rPr>
              <a:t>Ben Chupik</a:t>
            </a:r>
            <a:endParaRPr b="1" sz="1900">
              <a:solidFill>
                <a:srgbClr val="6AA84F"/>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32"/>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Dynamics Model</a:t>
            </a:r>
            <a:endParaRPr/>
          </a:p>
        </p:txBody>
      </p:sp>
      <p:grpSp>
        <p:nvGrpSpPr>
          <p:cNvPr id="337" name="Google Shape;337;p32"/>
          <p:cNvGrpSpPr/>
          <p:nvPr/>
        </p:nvGrpSpPr>
        <p:grpSpPr>
          <a:xfrm>
            <a:off x="987092" y="1013453"/>
            <a:ext cx="1967773" cy="3613117"/>
            <a:chOff x="984500" y="1081050"/>
            <a:chExt cx="916650" cy="2479663"/>
          </a:xfrm>
        </p:grpSpPr>
        <p:grpSp>
          <p:nvGrpSpPr>
            <p:cNvPr id="338" name="Google Shape;338;p32"/>
            <p:cNvGrpSpPr/>
            <p:nvPr/>
          </p:nvGrpSpPr>
          <p:grpSpPr>
            <a:xfrm>
              <a:off x="1105955" y="1994170"/>
              <a:ext cx="568375" cy="902961"/>
              <a:chOff x="2706750" y="1205313"/>
              <a:chExt cx="973244" cy="2022762"/>
            </a:xfrm>
          </p:grpSpPr>
          <p:sp>
            <p:nvSpPr>
              <p:cNvPr id="339" name="Google Shape;339;p32"/>
              <p:cNvSpPr/>
              <p:nvPr/>
            </p:nvSpPr>
            <p:spPr>
              <a:xfrm>
                <a:off x="2886625" y="2625975"/>
                <a:ext cx="613500" cy="602100"/>
              </a:xfrm>
              <a:prstGeom prst="cube">
                <a:avLst>
                  <a:gd fmla="val 25000" name="adj"/>
                </a:avLst>
              </a:prstGeom>
              <a:solidFill>
                <a:srgbClr val="434343"/>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40" name="Google Shape;340;p32"/>
              <p:cNvPicPr preferRelativeResize="0"/>
              <p:nvPr/>
            </p:nvPicPr>
            <p:blipFill rotWithShape="1">
              <a:blip r:embed="rId3">
                <a:alphaModFix/>
              </a:blip>
              <a:srcRect b="22088" l="0" r="0" t="0"/>
              <a:stretch/>
            </p:blipFill>
            <p:spPr>
              <a:xfrm>
                <a:off x="2706750" y="1205313"/>
                <a:ext cx="973244" cy="1486568"/>
              </a:xfrm>
              <a:prstGeom prst="rect">
                <a:avLst/>
              </a:prstGeom>
              <a:noFill/>
              <a:ln>
                <a:noFill/>
              </a:ln>
            </p:spPr>
          </p:pic>
        </p:grpSp>
        <p:cxnSp>
          <p:nvCxnSpPr>
            <p:cNvPr id="341" name="Google Shape;341;p32"/>
            <p:cNvCxnSpPr/>
            <p:nvPr/>
          </p:nvCxnSpPr>
          <p:spPr>
            <a:xfrm rot="10800000">
              <a:off x="1441925" y="1081050"/>
              <a:ext cx="1800" cy="937500"/>
            </a:xfrm>
            <a:prstGeom prst="straightConnector1">
              <a:avLst/>
            </a:prstGeom>
            <a:noFill/>
            <a:ln cap="flat" cmpd="sng" w="19050">
              <a:solidFill>
                <a:srgbClr val="3C78D8"/>
              </a:solidFill>
              <a:prstDash val="solid"/>
              <a:round/>
              <a:headEnd len="med" w="med" type="none"/>
              <a:tailEnd len="med" w="med" type="triangle"/>
            </a:ln>
          </p:spPr>
        </p:cxnSp>
        <p:cxnSp>
          <p:nvCxnSpPr>
            <p:cNvPr id="342" name="Google Shape;342;p32"/>
            <p:cNvCxnSpPr/>
            <p:nvPr/>
          </p:nvCxnSpPr>
          <p:spPr>
            <a:xfrm>
              <a:off x="1386682" y="2897113"/>
              <a:ext cx="6900" cy="663600"/>
            </a:xfrm>
            <a:prstGeom prst="straightConnector1">
              <a:avLst/>
            </a:prstGeom>
            <a:noFill/>
            <a:ln cap="flat" cmpd="sng" w="19050">
              <a:solidFill>
                <a:srgbClr val="3C78D8"/>
              </a:solidFill>
              <a:prstDash val="solid"/>
              <a:round/>
              <a:headEnd len="med" w="med" type="none"/>
              <a:tailEnd len="med" w="med" type="triangle"/>
            </a:ln>
          </p:spPr>
        </p:cxnSp>
        <p:cxnSp>
          <p:nvCxnSpPr>
            <p:cNvPr id="343" name="Google Shape;343;p32"/>
            <p:cNvCxnSpPr/>
            <p:nvPr/>
          </p:nvCxnSpPr>
          <p:spPr>
            <a:xfrm>
              <a:off x="1345997" y="1616256"/>
              <a:ext cx="0" cy="402300"/>
            </a:xfrm>
            <a:prstGeom prst="straightConnector1">
              <a:avLst/>
            </a:prstGeom>
            <a:noFill/>
            <a:ln cap="flat" cmpd="sng" w="19050">
              <a:solidFill>
                <a:srgbClr val="3C78D8"/>
              </a:solidFill>
              <a:prstDash val="solid"/>
              <a:round/>
              <a:headEnd len="med" w="med" type="none"/>
              <a:tailEnd len="med" w="med" type="triangle"/>
            </a:ln>
          </p:spPr>
        </p:cxnSp>
        <p:sp>
          <p:nvSpPr>
            <p:cNvPr id="344" name="Google Shape;344;p32"/>
            <p:cNvSpPr txBox="1"/>
            <p:nvPr/>
          </p:nvSpPr>
          <p:spPr>
            <a:xfrm>
              <a:off x="1490013" y="3130725"/>
              <a:ext cx="361500" cy="274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Roboto"/>
                  <a:ea typeface="Roboto"/>
                  <a:cs typeface="Roboto"/>
                  <a:sym typeface="Roboto"/>
                </a:rPr>
                <a:t>F</a:t>
              </a:r>
              <a:r>
                <a:rPr baseline="-25000" lang="en">
                  <a:latin typeface="Roboto"/>
                  <a:ea typeface="Roboto"/>
                  <a:cs typeface="Roboto"/>
                  <a:sym typeface="Roboto"/>
                </a:rPr>
                <a:t>g</a:t>
              </a:r>
              <a:endParaRPr baseline="-25000">
                <a:latin typeface="Roboto"/>
                <a:ea typeface="Roboto"/>
                <a:cs typeface="Roboto"/>
                <a:sym typeface="Roboto"/>
              </a:endParaRPr>
            </a:p>
          </p:txBody>
        </p:sp>
        <p:sp>
          <p:nvSpPr>
            <p:cNvPr id="345" name="Google Shape;345;p32"/>
            <p:cNvSpPr txBox="1"/>
            <p:nvPr/>
          </p:nvSpPr>
          <p:spPr>
            <a:xfrm>
              <a:off x="984500" y="1423625"/>
              <a:ext cx="361500" cy="274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Roboto"/>
                  <a:ea typeface="Roboto"/>
                  <a:cs typeface="Roboto"/>
                  <a:sym typeface="Roboto"/>
                </a:rPr>
                <a:t>F</a:t>
              </a:r>
              <a:r>
                <a:rPr baseline="-25000" lang="en">
                  <a:latin typeface="Roboto"/>
                  <a:ea typeface="Roboto"/>
                  <a:cs typeface="Roboto"/>
                  <a:sym typeface="Roboto"/>
                </a:rPr>
                <a:t>D</a:t>
              </a:r>
              <a:endParaRPr baseline="-25000">
                <a:latin typeface="Roboto"/>
                <a:ea typeface="Roboto"/>
                <a:cs typeface="Roboto"/>
                <a:sym typeface="Roboto"/>
              </a:endParaRPr>
            </a:p>
          </p:txBody>
        </p:sp>
        <p:sp>
          <p:nvSpPr>
            <p:cNvPr id="346" name="Google Shape;346;p32"/>
            <p:cNvSpPr txBox="1"/>
            <p:nvPr/>
          </p:nvSpPr>
          <p:spPr>
            <a:xfrm>
              <a:off x="1539650" y="1171388"/>
              <a:ext cx="361500" cy="274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Roboto"/>
                  <a:ea typeface="Roboto"/>
                  <a:cs typeface="Roboto"/>
                  <a:sym typeface="Roboto"/>
                </a:rPr>
                <a:t>F</a:t>
              </a:r>
              <a:r>
                <a:rPr baseline="-25000" lang="en">
                  <a:latin typeface="Roboto"/>
                  <a:ea typeface="Roboto"/>
                  <a:cs typeface="Roboto"/>
                  <a:sym typeface="Roboto"/>
                </a:rPr>
                <a:t>B</a:t>
              </a:r>
              <a:endParaRPr baseline="-25000">
                <a:latin typeface="Roboto"/>
                <a:ea typeface="Roboto"/>
                <a:cs typeface="Roboto"/>
                <a:sym typeface="Roboto"/>
              </a:endParaRPr>
            </a:p>
          </p:txBody>
        </p:sp>
      </p:grpSp>
      <p:grpSp>
        <p:nvGrpSpPr>
          <p:cNvPr id="347" name="Google Shape;347;p32"/>
          <p:cNvGrpSpPr/>
          <p:nvPr/>
        </p:nvGrpSpPr>
        <p:grpSpPr>
          <a:xfrm>
            <a:off x="-163950" y="4907786"/>
            <a:ext cx="9471925" cy="235646"/>
            <a:chOff x="-163950" y="4907786"/>
            <a:chExt cx="9471925" cy="235646"/>
          </a:xfrm>
        </p:grpSpPr>
        <p:sp>
          <p:nvSpPr>
            <p:cNvPr id="348" name="Google Shape;348;p32"/>
            <p:cNvSpPr/>
            <p:nvPr/>
          </p:nvSpPr>
          <p:spPr>
            <a:xfrm>
              <a:off x="7843375" y="4907786"/>
              <a:ext cx="1464600" cy="235646"/>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chemeClr val="lt1"/>
                  </a:solidFill>
                </a:rPr>
                <a:t>   Appendices</a:t>
              </a:r>
              <a:endParaRPr b="1" sz="1100">
                <a:solidFill>
                  <a:srgbClr val="FFFFFF"/>
                </a:solidFill>
              </a:endParaRPr>
            </a:p>
          </p:txBody>
        </p:sp>
        <p:sp>
          <p:nvSpPr>
            <p:cNvPr id="349" name="Google Shape;349;p32"/>
            <p:cNvSpPr/>
            <p:nvPr/>
          </p:nvSpPr>
          <p:spPr>
            <a:xfrm>
              <a:off x="6710675" y="4907786"/>
              <a:ext cx="1272600" cy="235646"/>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Conclusion</a:t>
              </a:r>
              <a:endParaRPr b="1" sz="1100">
                <a:solidFill>
                  <a:srgbClr val="FFFFFF"/>
                </a:solidFill>
              </a:endParaRPr>
            </a:p>
          </p:txBody>
        </p:sp>
        <p:sp>
          <p:nvSpPr>
            <p:cNvPr id="350" name="Google Shape;350;p32"/>
            <p:cNvSpPr/>
            <p:nvPr/>
          </p:nvSpPr>
          <p:spPr>
            <a:xfrm>
              <a:off x="5577978" y="4907786"/>
              <a:ext cx="1272600" cy="235646"/>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Electrical</a:t>
              </a:r>
              <a:endParaRPr b="1" sz="1100">
                <a:solidFill>
                  <a:srgbClr val="FFFFFF"/>
                </a:solidFill>
              </a:endParaRPr>
            </a:p>
          </p:txBody>
        </p:sp>
        <p:sp>
          <p:nvSpPr>
            <p:cNvPr id="351" name="Google Shape;351;p32"/>
            <p:cNvSpPr/>
            <p:nvPr/>
          </p:nvSpPr>
          <p:spPr>
            <a:xfrm>
              <a:off x="4445282" y="4907786"/>
              <a:ext cx="1272600" cy="235646"/>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Thermal</a:t>
              </a:r>
              <a:endParaRPr b="1" sz="1100">
                <a:solidFill>
                  <a:srgbClr val="FFFFFF"/>
                </a:solidFill>
              </a:endParaRPr>
            </a:p>
          </p:txBody>
        </p:sp>
        <p:sp>
          <p:nvSpPr>
            <p:cNvPr id="352" name="Google Shape;352;p32"/>
            <p:cNvSpPr/>
            <p:nvPr/>
          </p:nvSpPr>
          <p:spPr>
            <a:xfrm>
              <a:off x="3312585" y="4907786"/>
              <a:ext cx="1272600" cy="235646"/>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Mechanical</a:t>
              </a:r>
              <a:endParaRPr b="1" sz="1100">
                <a:solidFill>
                  <a:srgbClr val="FFFFFF"/>
                </a:solidFill>
              </a:endParaRPr>
            </a:p>
          </p:txBody>
        </p:sp>
        <p:sp>
          <p:nvSpPr>
            <p:cNvPr id="353" name="Google Shape;353;p32"/>
            <p:cNvSpPr/>
            <p:nvPr/>
          </p:nvSpPr>
          <p:spPr>
            <a:xfrm>
              <a:off x="2179889" y="4907786"/>
              <a:ext cx="1272600" cy="235646"/>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Structural</a:t>
              </a:r>
              <a:endParaRPr b="1" sz="1100">
                <a:solidFill>
                  <a:srgbClr val="FFFFFF"/>
                </a:solidFill>
              </a:endParaRPr>
            </a:p>
          </p:txBody>
        </p:sp>
        <p:sp>
          <p:nvSpPr>
            <p:cNvPr id="354" name="Google Shape;354;p32"/>
            <p:cNvSpPr/>
            <p:nvPr/>
          </p:nvSpPr>
          <p:spPr>
            <a:xfrm>
              <a:off x="-163950" y="4907786"/>
              <a:ext cx="1351200" cy="235646"/>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FFFFFF"/>
                  </a:solidFill>
                </a:rPr>
                <a:t>    Overview</a:t>
              </a:r>
              <a:endParaRPr b="1" sz="1100">
                <a:solidFill>
                  <a:srgbClr val="FFFFFF"/>
                </a:solidFill>
              </a:endParaRPr>
            </a:p>
          </p:txBody>
        </p:sp>
        <p:sp>
          <p:nvSpPr>
            <p:cNvPr id="355" name="Google Shape;355;p32"/>
            <p:cNvSpPr/>
            <p:nvPr/>
          </p:nvSpPr>
          <p:spPr>
            <a:xfrm>
              <a:off x="1047193" y="4907786"/>
              <a:ext cx="1272600" cy="235646"/>
            </a:xfrm>
            <a:prstGeom prst="chevron">
              <a:avLst>
                <a:gd fmla="val 50000" name="adj"/>
              </a:avLst>
            </a:prstGeom>
            <a:solidFill>
              <a:srgbClr val="31394D"/>
            </a:solidFill>
            <a:ln cap="flat" cmpd="sng" w="19050">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Controls</a:t>
              </a:r>
              <a:endParaRPr b="1" sz="1100">
                <a:solidFill>
                  <a:srgbClr val="FFFFFF"/>
                </a:solidFill>
              </a:endParaRPr>
            </a:p>
          </p:txBody>
        </p:sp>
      </p:grpSp>
      <p:cxnSp>
        <p:nvCxnSpPr>
          <p:cNvPr id="356" name="Google Shape;356;p32"/>
          <p:cNvCxnSpPr/>
          <p:nvPr/>
        </p:nvCxnSpPr>
        <p:spPr>
          <a:xfrm>
            <a:off x="-21075" y="864275"/>
            <a:ext cx="9201300" cy="0"/>
          </a:xfrm>
          <a:prstGeom prst="straightConnector1">
            <a:avLst/>
          </a:prstGeom>
          <a:noFill/>
          <a:ln cap="flat" cmpd="sng" w="38100">
            <a:solidFill>
              <a:srgbClr val="B6D7A8"/>
            </a:solidFill>
            <a:prstDash val="solid"/>
            <a:round/>
            <a:headEnd len="med" w="med" type="none"/>
            <a:tailEnd len="med" w="med" type="none"/>
          </a:ln>
        </p:spPr>
      </p:cxnSp>
      <p:sp>
        <p:nvSpPr>
          <p:cNvPr id="357" name="Google Shape;357;p32"/>
          <p:cNvSpPr/>
          <p:nvPr/>
        </p:nvSpPr>
        <p:spPr>
          <a:xfrm>
            <a:off x="4363125" y="2245350"/>
            <a:ext cx="3678900" cy="2055000"/>
          </a:xfrm>
          <a:prstGeom prst="roundRect">
            <a:avLst>
              <a:gd fmla="val 10189" name="adj"/>
            </a:avLst>
          </a:prstGeom>
          <a:solidFill>
            <a:srgbClr val="D0E0E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t>Model </a:t>
            </a:r>
            <a:r>
              <a:rPr b="1" lang="en" sz="1600"/>
              <a:t>Assumptions</a:t>
            </a:r>
            <a:r>
              <a:rPr b="1" lang="en" sz="1600"/>
              <a:t>:</a:t>
            </a:r>
            <a:endParaRPr b="1" sz="1600"/>
          </a:p>
          <a:p>
            <a:pPr indent="-207009" lvl="0" marL="274320" rtl="0" algn="l">
              <a:spcBef>
                <a:spcPts val="0"/>
              </a:spcBef>
              <a:spcAft>
                <a:spcPts val="0"/>
              </a:spcAft>
              <a:buSzPts val="1100"/>
              <a:buChar char="●"/>
            </a:pPr>
            <a:r>
              <a:rPr lang="en"/>
              <a:t>International Standard Atmosphere</a:t>
            </a:r>
            <a:endParaRPr/>
          </a:p>
          <a:p>
            <a:pPr indent="-207009" lvl="0" marL="274320" rtl="0" algn="l">
              <a:spcBef>
                <a:spcPts val="0"/>
              </a:spcBef>
              <a:spcAft>
                <a:spcPts val="0"/>
              </a:spcAft>
              <a:buSzPts val="1100"/>
              <a:buChar char="●"/>
            </a:pPr>
            <a:r>
              <a:rPr lang="en"/>
              <a:t>P</a:t>
            </a:r>
            <a:r>
              <a:rPr baseline="-25000" lang="en"/>
              <a:t>amb</a:t>
            </a:r>
            <a:r>
              <a:rPr lang="en"/>
              <a:t> = P</a:t>
            </a:r>
            <a:r>
              <a:rPr baseline="-25000" lang="en"/>
              <a:t>He</a:t>
            </a:r>
            <a:endParaRPr baseline="-25000"/>
          </a:p>
          <a:p>
            <a:pPr indent="-207009" lvl="0" marL="274320" rtl="0" algn="l">
              <a:spcBef>
                <a:spcPts val="0"/>
              </a:spcBef>
              <a:spcAft>
                <a:spcPts val="0"/>
              </a:spcAft>
              <a:buSzPts val="1100"/>
              <a:buChar char="●"/>
            </a:pPr>
            <a:r>
              <a:rPr lang="en"/>
              <a:t>R</a:t>
            </a:r>
            <a:r>
              <a:rPr baseline="-25000" lang="en"/>
              <a:t>He</a:t>
            </a:r>
            <a:r>
              <a:rPr lang="en"/>
              <a:t> = const.</a:t>
            </a:r>
            <a:endParaRPr/>
          </a:p>
          <a:p>
            <a:pPr indent="-207009" lvl="0" marL="274320" rtl="0" algn="l">
              <a:spcBef>
                <a:spcPts val="0"/>
              </a:spcBef>
              <a:spcAft>
                <a:spcPts val="0"/>
              </a:spcAft>
              <a:buSzPts val="1100"/>
              <a:buChar char="●"/>
            </a:pPr>
            <a:r>
              <a:rPr lang="en"/>
              <a:t>Spherical Balloon</a:t>
            </a:r>
            <a:endParaRPr/>
          </a:p>
          <a:p>
            <a:pPr indent="-207009" lvl="0" marL="274320" rtl="0" algn="l">
              <a:spcBef>
                <a:spcPts val="0"/>
              </a:spcBef>
              <a:spcAft>
                <a:spcPts val="0"/>
              </a:spcAft>
              <a:buSzPts val="1100"/>
              <a:buChar char="●"/>
            </a:pPr>
            <a:r>
              <a:rPr lang="en"/>
              <a:t>Balloon Drag Only (C</a:t>
            </a:r>
            <a:r>
              <a:rPr baseline="-25000" lang="en"/>
              <a:t>D</a:t>
            </a:r>
            <a:r>
              <a:rPr lang="en"/>
              <a:t> = 0.3)</a:t>
            </a:r>
            <a:endParaRPr/>
          </a:p>
          <a:p>
            <a:pPr indent="-207009" lvl="0" marL="274320" rtl="0" algn="l">
              <a:spcBef>
                <a:spcPts val="0"/>
              </a:spcBef>
              <a:spcAft>
                <a:spcPts val="0"/>
              </a:spcAft>
              <a:buSzPts val="1100"/>
              <a:buChar char="●"/>
            </a:pPr>
            <a:r>
              <a:rPr lang="en"/>
              <a:t>No lateral forces (Preliminary Model)</a:t>
            </a:r>
            <a:endParaRPr/>
          </a:p>
          <a:p>
            <a:pPr indent="-207009" lvl="0" marL="274320" rtl="0" algn="l">
              <a:spcBef>
                <a:spcPts val="0"/>
              </a:spcBef>
              <a:spcAft>
                <a:spcPts val="0"/>
              </a:spcAft>
              <a:buSzPts val="1100"/>
              <a:buChar char="●"/>
            </a:pPr>
            <a:r>
              <a:rPr lang="en"/>
              <a:t>Ideal Gas Relations</a:t>
            </a:r>
            <a:endParaRPr/>
          </a:p>
        </p:txBody>
      </p:sp>
      <p:pic>
        <p:nvPicPr>
          <p:cNvPr id="358" name="Google Shape;358;p32"/>
          <p:cNvPicPr preferRelativeResize="0"/>
          <p:nvPr/>
        </p:nvPicPr>
        <p:blipFill>
          <a:blip r:embed="rId4">
            <a:alphaModFix/>
          </a:blip>
          <a:stretch>
            <a:fillRect/>
          </a:stretch>
        </p:blipFill>
        <p:spPr>
          <a:xfrm>
            <a:off x="4091091" y="1387050"/>
            <a:ext cx="4201674" cy="4696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pic>
        <p:nvPicPr>
          <p:cNvPr id="363" name="Google Shape;363;p33"/>
          <p:cNvPicPr preferRelativeResize="0"/>
          <p:nvPr/>
        </p:nvPicPr>
        <p:blipFill rotWithShape="1">
          <a:blip r:embed="rId3">
            <a:alphaModFix/>
          </a:blip>
          <a:srcRect b="2901" l="0" r="0" t="2910"/>
          <a:stretch/>
        </p:blipFill>
        <p:spPr>
          <a:xfrm>
            <a:off x="198025" y="865875"/>
            <a:ext cx="8747981" cy="3958863"/>
          </a:xfrm>
          <a:prstGeom prst="rect">
            <a:avLst/>
          </a:prstGeom>
          <a:noFill/>
          <a:ln>
            <a:noFill/>
          </a:ln>
        </p:spPr>
      </p:pic>
      <p:sp>
        <p:nvSpPr>
          <p:cNvPr id="364" name="Google Shape;364;p33"/>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Control Block Diagram</a:t>
            </a:r>
            <a:endParaRPr/>
          </a:p>
        </p:txBody>
      </p:sp>
      <p:grpSp>
        <p:nvGrpSpPr>
          <p:cNvPr id="365" name="Google Shape;365;p33"/>
          <p:cNvGrpSpPr/>
          <p:nvPr/>
        </p:nvGrpSpPr>
        <p:grpSpPr>
          <a:xfrm>
            <a:off x="-163950" y="4907786"/>
            <a:ext cx="9471925" cy="235500"/>
            <a:chOff x="-163950" y="4907786"/>
            <a:chExt cx="9471925" cy="235500"/>
          </a:xfrm>
        </p:grpSpPr>
        <p:sp>
          <p:nvSpPr>
            <p:cNvPr id="366" name="Google Shape;366;p33"/>
            <p:cNvSpPr/>
            <p:nvPr/>
          </p:nvSpPr>
          <p:spPr>
            <a:xfrm>
              <a:off x="7843375" y="4907786"/>
              <a:ext cx="1464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chemeClr val="lt1"/>
                  </a:solidFill>
                </a:rPr>
                <a:t>   Appendices</a:t>
              </a:r>
              <a:endParaRPr b="1" sz="1100">
                <a:solidFill>
                  <a:srgbClr val="FFFFFF"/>
                </a:solidFill>
              </a:endParaRPr>
            </a:p>
          </p:txBody>
        </p:sp>
        <p:sp>
          <p:nvSpPr>
            <p:cNvPr id="367" name="Google Shape;367;p33"/>
            <p:cNvSpPr/>
            <p:nvPr/>
          </p:nvSpPr>
          <p:spPr>
            <a:xfrm>
              <a:off x="6710675"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Conclusion</a:t>
              </a:r>
              <a:endParaRPr b="1" sz="1100">
                <a:solidFill>
                  <a:srgbClr val="FFFFFF"/>
                </a:solidFill>
              </a:endParaRPr>
            </a:p>
          </p:txBody>
        </p:sp>
        <p:sp>
          <p:nvSpPr>
            <p:cNvPr id="368" name="Google Shape;368;p33"/>
            <p:cNvSpPr/>
            <p:nvPr/>
          </p:nvSpPr>
          <p:spPr>
            <a:xfrm>
              <a:off x="5577978"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Electrical</a:t>
              </a:r>
              <a:endParaRPr b="1" sz="1100">
                <a:solidFill>
                  <a:srgbClr val="FFFFFF"/>
                </a:solidFill>
              </a:endParaRPr>
            </a:p>
          </p:txBody>
        </p:sp>
        <p:sp>
          <p:nvSpPr>
            <p:cNvPr id="369" name="Google Shape;369;p33"/>
            <p:cNvSpPr/>
            <p:nvPr/>
          </p:nvSpPr>
          <p:spPr>
            <a:xfrm>
              <a:off x="4445282"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Thermal</a:t>
              </a:r>
              <a:endParaRPr b="1" sz="1100">
                <a:solidFill>
                  <a:srgbClr val="FFFFFF"/>
                </a:solidFill>
              </a:endParaRPr>
            </a:p>
          </p:txBody>
        </p:sp>
        <p:sp>
          <p:nvSpPr>
            <p:cNvPr id="370" name="Google Shape;370;p33"/>
            <p:cNvSpPr/>
            <p:nvPr/>
          </p:nvSpPr>
          <p:spPr>
            <a:xfrm>
              <a:off x="3312585"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Mechanical</a:t>
              </a:r>
              <a:endParaRPr b="1" sz="1100">
                <a:solidFill>
                  <a:srgbClr val="FFFFFF"/>
                </a:solidFill>
              </a:endParaRPr>
            </a:p>
          </p:txBody>
        </p:sp>
        <p:sp>
          <p:nvSpPr>
            <p:cNvPr id="371" name="Google Shape;371;p33"/>
            <p:cNvSpPr/>
            <p:nvPr/>
          </p:nvSpPr>
          <p:spPr>
            <a:xfrm>
              <a:off x="2179889"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Structural</a:t>
              </a:r>
              <a:endParaRPr b="1" sz="1100">
                <a:solidFill>
                  <a:srgbClr val="FFFFFF"/>
                </a:solidFill>
              </a:endParaRPr>
            </a:p>
          </p:txBody>
        </p:sp>
        <p:sp>
          <p:nvSpPr>
            <p:cNvPr id="372" name="Google Shape;372;p33"/>
            <p:cNvSpPr/>
            <p:nvPr/>
          </p:nvSpPr>
          <p:spPr>
            <a:xfrm>
              <a:off x="-163950" y="4907786"/>
              <a:ext cx="13512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FFFFFF"/>
                  </a:solidFill>
                </a:rPr>
                <a:t>    Overview</a:t>
              </a:r>
              <a:endParaRPr b="1" sz="1100">
                <a:solidFill>
                  <a:srgbClr val="FFFFFF"/>
                </a:solidFill>
              </a:endParaRPr>
            </a:p>
          </p:txBody>
        </p:sp>
        <p:sp>
          <p:nvSpPr>
            <p:cNvPr id="373" name="Google Shape;373;p33"/>
            <p:cNvSpPr/>
            <p:nvPr/>
          </p:nvSpPr>
          <p:spPr>
            <a:xfrm>
              <a:off x="1047193" y="4907786"/>
              <a:ext cx="1272600" cy="235500"/>
            </a:xfrm>
            <a:prstGeom prst="chevron">
              <a:avLst>
                <a:gd fmla="val 50000" name="adj"/>
              </a:avLst>
            </a:prstGeom>
            <a:solidFill>
              <a:srgbClr val="31394D"/>
            </a:solidFill>
            <a:ln cap="flat" cmpd="sng" w="19050">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Controls</a:t>
              </a:r>
              <a:endParaRPr b="1" sz="1100">
                <a:solidFill>
                  <a:srgbClr val="FFFFFF"/>
                </a:solidFill>
              </a:endParaRPr>
            </a:p>
          </p:txBody>
        </p:sp>
      </p:grpSp>
      <p:cxnSp>
        <p:nvCxnSpPr>
          <p:cNvPr id="374" name="Google Shape;374;p33"/>
          <p:cNvCxnSpPr/>
          <p:nvPr/>
        </p:nvCxnSpPr>
        <p:spPr>
          <a:xfrm>
            <a:off x="-21075" y="864275"/>
            <a:ext cx="9201300" cy="0"/>
          </a:xfrm>
          <a:prstGeom prst="straightConnector1">
            <a:avLst/>
          </a:prstGeom>
          <a:noFill/>
          <a:ln cap="flat" cmpd="sng" w="38100">
            <a:solidFill>
              <a:srgbClr val="B6D7A8"/>
            </a:solidFill>
            <a:prstDash val="solid"/>
            <a:round/>
            <a:headEnd len="med" w="med" type="none"/>
            <a:tailEnd len="med" w="med" type="none"/>
          </a:ln>
        </p:spPr>
      </p:cxn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p34"/>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Venting Control Feasibility</a:t>
            </a:r>
            <a:endParaRPr/>
          </a:p>
        </p:txBody>
      </p:sp>
      <p:grpSp>
        <p:nvGrpSpPr>
          <p:cNvPr id="380" name="Google Shape;380;p34"/>
          <p:cNvGrpSpPr/>
          <p:nvPr/>
        </p:nvGrpSpPr>
        <p:grpSpPr>
          <a:xfrm>
            <a:off x="-163950" y="4907786"/>
            <a:ext cx="9471925" cy="235500"/>
            <a:chOff x="-163950" y="4907786"/>
            <a:chExt cx="9471925" cy="235500"/>
          </a:xfrm>
        </p:grpSpPr>
        <p:sp>
          <p:nvSpPr>
            <p:cNvPr id="381" name="Google Shape;381;p34"/>
            <p:cNvSpPr/>
            <p:nvPr/>
          </p:nvSpPr>
          <p:spPr>
            <a:xfrm>
              <a:off x="7843375" y="4907786"/>
              <a:ext cx="1464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chemeClr val="lt1"/>
                  </a:solidFill>
                </a:rPr>
                <a:t>   Appendices</a:t>
              </a:r>
              <a:endParaRPr b="1" sz="1100">
                <a:solidFill>
                  <a:srgbClr val="FFFFFF"/>
                </a:solidFill>
              </a:endParaRPr>
            </a:p>
          </p:txBody>
        </p:sp>
        <p:sp>
          <p:nvSpPr>
            <p:cNvPr id="382" name="Google Shape;382;p34"/>
            <p:cNvSpPr/>
            <p:nvPr/>
          </p:nvSpPr>
          <p:spPr>
            <a:xfrm>
              <a:off x="6710675"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Conclusion</a:t>
              </a:r>
              <a:endParaRPr b="1" sz="1100">
                <a:solidFill>
                  <a:srgbClr val="FFFFFF"/>
                </a:solidFill>
              </a:endParaRPr>
            </a:p>
          </p:txBody>
        </p:sp>
        <p:sp>
          <p:nvSpPr>
            <p:cNvPr id="383" name="Google Shape;383;p34"/>
            <p:cNvSpPr/>
            <p:nvPr/>
          </p:nvSpPr>
          <p:spPr>
            <a:xfrm>
              <a:off x="5577978"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Electrical</a:t>
              </a:r>
              <a:endParaRPr b="1" sz="1100">
                <a:solidFill>
                  <a:srgbClr val="FFFFFF"/>
                </a:solidFill>
              </a:endParaRPr>
            </a:p>
          </p:txBody>
        </p:sp>
        <p:sp>
          <p:nvSpPr>
            <p:cNvPr id="384" name="Google Shape;384;p34"/>
            <p:cNvSpPr/>
            <p:nvPr/>
          </p:nvSpPr>
          <p:spPr>
            <a:xfrm>
              <a:off x="4445282"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Thermal</a:t>
              </a:r>
              <a:endParaRPr b="1" sz="1100">
                <a:solidFill>
                  <a:srgbClr val="FFFFFF"/>
                </a:solidFill>
              </a:endParaRPr>
            </a:p>
          </p:txBody>
        </p:sp>
        <p:sp>
          <p:nvSpPr>
            <p:cNvPr id="385" name="Google Shape;385;p34"/>
            <p:cNvSpPr/>
            <p:nvPr/>
          </p:nvSpPr>
          <p:spPr>
            <a:xfrm>
              <a:off x="3312585"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Mechanical</a:t>
              </a:r>
              <a:endParaRPr b="1" sz="1100">
                <a:solidFill>
                  <a:srgbClr val="FFFFFF"/>
                </a:solidFill>
              </a:endParaRPr>
            </a:p>
          </p:txBody>
        </p:sp>
        <p:sp>
          <p:nvSpPr>
            <p:cNvPr id="386" name="Google Shape;386;p34"/>
            <p:cNvSpPr/>
            <p:nvPr/>
          </p:nvSpPr>
          <p:spPr>
            <a:xfrm>
              <a:off x="2179889"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Structural</a:t>
              </a:r>
              <a:endParaRPr b="1" sz="1100">
                <a:solidFill>
                  <a:srgbClr val="FFFFFF"/>
                </a:solidFill>
              </a:endParaRPr>
            </a:p>
          </p:txBody>
        </p:sp>
        <p:sp>
          <p:nvSpPr>
            <p:cNvPr id="387" name="Google Shape;387;p34"/>
            <p:cNvSpPr/>
            <p:nvPr/>
          </p:nvSpPr>
          <p:spPr>
            <a:xfrm>
              <a:off x="-163950" y="4907786"/>
              <a:ext cx="13512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FFFFFF"/>
                  </a:solidFill>
                </a:rPr>
                <a:t>    Overview</a:t>
              </a:r>
              <a:endParaRPr b="1" sz="1100">
                <a:solidFill>
                  <a:srgbClr val="FFFFFF"/>
                </a:solidFill>
              </a:endParaRPr>
            </a:p>
          </p:txBody>
        </p:sp>
        <p:sp>
          <p:nvSpPr>
            <p:cNvPr id="388" name="Google Shape;388;p34"/>
            <p:cNvSpPr/>
            <p:nvPr/>
          </p:nvSpPr>
          <p:spPr>
            <a:xfrm>
              <a:off x="1047193" y="4907786"/>
              <a:ext cx="1272600" cy="235500"/>
            </a:xfrm>
            <a:prstGeom prst="chevron">
              <a:avLst>
                <a:gd fmla="val 50000" name="adj"/>
              </a:avLst>
            </a:prstGeom>
            <a:solidFill>
              <a:srgbClr val="31394D"/>
            </a:solidFill>
            <a:ln cap="flat" cmpd="sng" w="19050">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Controls</a:t>
              </a:r>
              <a:endParaRPr b="1" sz="1100">
                <a:solidFill>
                  <a:srgbClr val="FFFFFF"/>
                </a:solidFill>
              </a:endParaRPr>
            </a:p>
          </p:txBody>
        </p:sp>
      </p:grpSp>
      <p:cxnSp>
        <p:nvCxnSpPr>
          <p:cNvPr id="389" name="Google Shape;389;p34"/>
          <p:cNvCxnSpPr/>
          <p:nvPr/>
        </p:nvCxnSpPr>
        <p:spPr>
          <a:xfrm>
            <a:off x="-21075" y="864275"/>
            <a:ext cx="9201300" cy="0"/>
          </a:xfrm>
          <a:prstGeom prst="straightConnector1">
            <a:avLst/>
          </a:prstGeom>
          <a:noFill/>
          <a:ln cap="flat" cmpd="sng" w="38100">
            <a:solidFill>
              <a:srgbClr val="B6D7A8"/>
            </a:solidFill>
            <a:prstDash val="solid"/>
            <a:round/>
            <a:headEnd len="med" w="med" type="none"/>
            <a:tailEnd len="med" w="med" type="none"/>
          </a:ln>
        </p:spPr>
      </p:cxnSp>
      <p:pic>
        <p:nvPicPr>
          <p:cNvPr id="390" name="Google Shape;390;p34"/>
          <p:cNvPicPr preferRelativeResize="0"/>
          <p:nvPr/>
        </p:nvPicPr>
        <p:blipFill rotWithShape="1">
          <a:blip r:embed="rId3">
            <a:alphaModFix/>
          </a:blip>
          <a:srcRect b="2130" l="6198" r="6867" t="3163"/>
          <a:stretch/>
        </p:blipFill>
        <p:spPr>
          <a:xfrm>
            <a:off x="3892725" y="946125"/>
            <a:ext cx="4998477" cy="3857843"/>
          </a:xfrm>
          <a:prstGeom prst="rect">
            <a:avLst/>
          </a:prstGeom>
          <a:noFill/>
          <a:ln>
            <a:noFill/>
          </a:ln>
        </p:spPr>
      </p:pic>
      <p:sp>
        <p:nvSpPr>
          <p:cNvPr id="391" name="Google Shape;391;p34"/>
          <p:cNvSpPr/>
          <p:nvPr/>
        </p:nvSpPr>
        <p:spPr>
          <a:xfrm>
            <a:off x="311700" y="1539888"/>
            <a:ext cx="3291900" cy="2743200"/>
          </a:xfrm>
          <a:prstGeom prst="roundRect">
            <a:avLst>
              <a:gd fmla="val 4614" name="adj"/>
            </a:avLst>
          </a:prstGeom>
          <a:solidFill>
            <a:srgbClr val="CFE2F3"/>
          </a:solidFill>
          <a:ln cap="flat" cmpd="sng" w="9525">
            <a:solidFill>
              <a:schemeClr val="dk2"/>
            </a:solidFill>
            <a:prstDash val="solid"/>
            <a:round/>
            <a:headEnd len="sm" w="sm" type="none"/>
            <a:tailEnd len="sm" w="sm" type="none"/>
          </a:ln>
        </p:spPr>
        <p:txBody>
          <a:bodyPr anchorCtr="0" anchor="t" bIns="54850" lIns="91425" spcFirstLastPara="1" rIns="91425" wrap="square" tIns="54850">
            <a:noAutofit/>
          </a:bodyPr>
          <a:lstStyle/>
          <a:p>
            <a:pPr indent="-213359" lvl="0" marL="274320" rtl="0" algn="l">
              <a:lnSpc>
                <a:spcPct val="115000"/>
              </a:lnSpc>
              <a:spcBef>
                <a:spcPts val="0"/>
              </a:spcBef>
              <a:spcAft>
                <a:spcPts val="0"/>
              </a:spcAft>
              <a:buClr>
                <a:srgbClr val="2E2E2E"/>
              </a:buClr>
              <a:buSzPts val="1200"/>
              <a:buFont typeface="Roboto"/>
              <a:buChar char="■"/>
            </a:pPr>
            <a:r>
              <a:rPr b="1" lang="en" sz="1300">
                <a:solidFill>
                  <a:srgbClr val="2E2E2E"/>
                </a:solidFill>
                <a:latin typeface="Roboto"/>
                <a:ea typeface="Roboto"/>
                <a:cs typeface="Roboto"/>
                <a:sym typeface="Roboto"/>
              </a:rPr>
              <a:t>Preliminary Feed-Forward Control</a:t>
            </a:r>
            <a:endParaRPr b="1" sz="1300">
              <a:solidFill>
                <a:srgbClr val="2E2E2E"/>
              </a:solidFill>
              <a:latin typeface="Roboto"/>
              <a:ea typeface="Roboto"/>
              <a:cs typeface="Roboto"/>
              <a:sym typeface="Roboto"/>
            </a:endParaRPr>
          </a:p>
          <a:p>
            <a:pPr indent="-213359" lvl="1" marL="548640" rtl="0" algn="l">
              <a:lnSpc>
                <a:spcPct val="115000"/>
              </a:lnSpc>
              <a:spcBef>
                <a:spcPts val="0"/>
              </a:spcBef>
              <a:spcAft>
                <a:spcPts val="0"/>
              </a:spcAft>
              <a:buClr>
                <a:srgbClr val="2E2E2E"/>
              </a:buClr>
              <a:buSzPts val="1200"/>
              <a:buFont typeface="Roboto"/>
              <a:buChar char="●"/>
            </a:pPr>
            <a:r>
              <a:rPr lang="en" sz="1200">
                <a:solidFill>
                  <a:srgbClr val="2E2E2E"/>
                </a:solidFill>
                <a:latin typeface="Roboto"/>
                <a:ea typeface="Roboto"/>
                <a:cs typeface="Roboto"/>
                <a:sym typeface="Roboto"/>
              </a:rPr>
              <a:t>Worst-Case Scenario</a:t>
            </a:r>
            <a:endParaRPr sz="1200">
              <a:solidFill>
                <a:srgbClr val="2E2E2E"/>
              </a:solidFill>
              <a:latin typeface="Roboto"/>
              <a:ea typeface="Roboto"/>
              <a:cs typeface="Roboto"/>
              <a:sym typeface="Roboto"/>
            </a:endParaRPr>
          </a:p>
          <a:p>
            <a:pPr indent="-213359" lvl="1" marL="548640" rtl="0" algn="l">
              <a:lnSpc>
                <a:spcPct val="115000"/>
              </a:lnSpc>
              <a:spcBef>
                <a:spcPts val="0"/>
              </a:spcBef>
              <a:spcAft>
                <a:spcPts val="0"/>
              </a:spcAft>
              <a:buClr>
                <a:srgbClr val="2E2E2E"/>
              </a:buClr>
              <a:buSzPts val="1200"/>
              <a:buFont typeface="Roboto"/>
              <a:buChar char="●"/>
            </a:pPr>
            <a:r>
              <a:rPr lang="en" sz="1200">
                <a:solidFill>
                  <a:srgbClr val="2E2E2E"/>
                </a:solidFill>
                <a:latin typeface="Roboto"/>
                <a:ea typeface="Roboto"/>
                <a:cs typeface="Roboto"/>
                <a:sym typeface="Roboto"/>
              </a:rPr>
              <a:t>Ascent-to-Hover Maneuver</a:t>
            </a:r>
            <a:endParaRPr sz="1200">
              <a:solidFill>
                <a:srgbClr val="2E2E2E"/>
              </a:solidFill>
              <a:latin typeface="Roboto"/>
              <a:ea typeface="Roboto"/>
              <a:cs typeface="Roboto"/>
              <a:sym typeface="Roboto"/>
            </a:endParaRPr>
          </a:p>
          <a:p>
            <a:pPr indent="-213359" lvl="0" marL="274320" rtl="0" algn="l">
              <a:lnSpc>
                <a:spcPct val="115000"/>
              </a:lnSpc>
              <a:spcBef>
                <a:spcPts val="0"/>
              </a:spcBef>
              <a:spcAft>
                <a:spcPts val="0"/>
              </a:spcAft>
              <a:buClr>
                <a:srgbClr val="2E2E2E"/>
              </a:buClr>
              <a:buSzPts val="1200"/>
              <a:buFont typeface="Roboto"/>
              <a:buChar char="■"/>
            </a:pPr>
            <a:r>
              <a:rPr b="1" lang="en" sz="1300">
                <a:solidFill>
                  <a:srgbClr val="2E2E2E"/>
                </a:solidFill>
                <a:latin typeface="Roboto"/>
                <a:ea typeface="Roboto"/>
                <a:cs typeface="Roboto"/>
                <a:sym typeface="Roboto"/>
              </a:rPr>
              <a:t>Initial Conditions:</a:t>
            </a:r>
            <a:endParaRPr b="1" sz="1300">
              <a:solidFill>
                <a:srgbClr val="2E2E2E"/>
              </a:solidFill>
              <a:latin typeface="Roboto"/>
              <a:ea typeface="Roboto"/>
              <a:cs typeface="Roboto"/>
              <a:sym typeface="Roboto"/>
            </a:endParaRPr>
          </a:p>
          <a:p>
            <a:pPr indent="-213359" lvl="1" marL="548640" rtl="0" algn="l">
              <a:lnSpc>
                <a:spcPct val="115000"/>
              </a:lnSpc>
              <a:spcBef>
                <a:spcPts val="0"/>
              </a:spcBef>
              <a:spcAft>
                <a:spcPts val="0"/>
              </a:spcAft>
              <a:buClr>
                <a:srgbClr val="2E2E2E"/>
              </a:buClr>
              <a:buSzPts val="1200"/>
              <a:buFont typeface="Roboto"/>
              <a:buChar char="●"/>
            </a:pPr>
            <a:r>
              <a:rPr lang="en" sz="1200">
                <a:solidFill>
                  <a:srgbClr val="2E2E2E"/>
                </a:solidFill>
                <a:latin typeface="Roboto"/>
                <a:ea typeface="Roboto"/>
                <a:cs typeface="Roboto"/>
                <a:sym typeface="Roboto"/>
              </a:rPr>
              <a:t>Altitude: </a:t>
            </a:r>
            <a:r>
              <a:rPr b="1" lang="en" sz="1200">
                <a:solidFill>
                  <a:srgbClr val="2E2E2E"/>
                </a:solidFill>
                <a:latin typeface="Roboto"/>
                <a:ea typeface="Roboto"/>
                <a:cs typeface="Roboto"/>
                <a:sym typeface="Roboto"/>
              </a:rPr>
              <a:t>service ceiling (24 km)</a:t>
            </a:r>
            <a:endParaRPr b="1" sz="1200">
              <a:solidFill>
                <a:srgbClr val="2E2E2E"/>
              </a:solidFill>
              <a:latin typeface="Roboto"/>
              <a:ea typeface="Roboto"/>
              <a:cs typeface="Roboto"/>
              <a:sym typeface="Roboto"/>
            </a:endParaRPr>
          </a:p>
          <a:p>
            <a:pPr indent="-213359" lvl="1" marL="548640" rtl="0" algn="l">
              <a:lnSpc>
                <a:spcPct val="115000"/>
              </a:lnSpc>
              <a:spcBef>
                <a:spcPts val="0"/>
              </a:spcBef>
              <a:spcAft>
                <a:spcPts val="0"/>
              </a:spcAft>
              <a:buClr>
                <a:srgbClr val="2E2E2E"/>
              </a:buClr>
              <a:buSzPts val="1200"/>
              <a:buFont typeface="Roboto"/>
              <a:buChar char="●"/>
            </a:pPr>
            <a:r>
              <a:rPr lang="en" sz="1200">
                <a:solidFill>
                  <a:srgbClr val="2E2E2E"/>
                </a:solidFill>
                <a:latin typeface="Roboto"/>
                <a:ea typeface="Roboto"/>
                <a:cs typeface="Roboto"/>
                <a:sym typeface="Roboto"/>
              </a:rPr>
              <a:t>Rate: </a:t>
            </a:r>
            <a:r>
              <a:rPr b="1" lang="en" sz="1200">
                <a:solidFill>
                  <a:srgbClr val="2E2E2E"/>
                </a:solidFill>
                <a:latin typeface="Roboto"/>
                <a:ea typeface="Roboto"/>
                <a:cs typeface="Roboto"/>
                <a:sym typeface="Roboto"/>
              </a:rPr>
              <a:t>5 m/s ascent</a:t>
            </a:r>
            <a:endParaRPr b="1" sz="1200">
              <a:solidFill>
                <a:srgbClr val="2E2E2E"/>
              </a:solidFill>
              <a:latin typeface="Roboto"/>
              <a:ea typeface="Roboto"/>
              <a:cs typeface="Roboto"/>
              <a:sym typeface="Roboto"/>
            </a:endParaRPr>
          </a:p>
          <a:p>
            <a:pPr indent="-213359" lvl="1" marL="548640" rtl="0" algn="l">
              <a:lnSpc>
                <a:spcPct val="115000"/>
              </a:lnSpc>
              <a:spcBef>
                <a:spcPts val="0"/>
              </a:spcBef>
              <a:spcAft>
                <a:spcPts val="0"/>
              </a:spcAft>
              <a:buClr>
                <a:srgbClr val="2E2E2E"/>
              </a:buClr>
              <a:buSzPts val="1200"/>
              <a:buFont typeface="Roboto"/>
              <a:buChar char="●"/>
            </a:pPr>
            <a:r>
              <a:rPr lang="en" sz="1200">
                <a:solidFill>
                  <a:srgbClr val="2E2E2E"/>
                </a:solidFill>
                <a:latin typeface="Roboto"/>
                <a:ea typeface="Roboto"/>
                <a:cs typeface="Roboto"/>
                <a:sym typeface="Roboto"/>
              </a:rPr>
              <a:t>Ballast mass: </a:t>
            </a:r>
            <a:r>
              <a:rPr b="1" lang="en" sz="1200">
                <a:solidFill>
                  <a:srgbClr val="2E2E2E"/>
                </a:solidFill>
                <a:latin typeface="Roboto"/>
                <a:ea typeface="Roboto"/>
                <a:cs typeface="Roboto"/>
                <a:sym typeface="Roboto"/>
              </a:rPr>
              <a:t>1.81 kg (4 lb)</a:t>
            </a:r>
            <a:endParaRPr b="1" sz="1200">
              <a:solidFill>
                <a:srgbClr val="2E2E2E"/>
              </a:solidFill>
              <a:latin typeface="Roboto"/>
              <a:ea typeface="Roboto"/>
              <a:cs typeface="Roboto"/>
              <a:sym typeface="Roboto"/>
            </a:endParaRPr>
          </a:p>
          <a:p>
            <a:pPr indent="-213359" lvl="1" marL="548640" rtl="0" algn="l">
              <a:lnSpc>
                <a:spcPct val="115000"/>
              </a:lnSpc>
              <a:spcBef>
                <a:spcPts val="0"/>
              </a:spcBef>
              <a:spcAft>
                <a:spcPts val="0"/>
              </a:spcAft>
              <a:buClr>
                <a:srgbClr val="2E2E2E"/>
              </a:buClr>
              <a:buSzPts val="1200"/>
              <a:buFont typeface="Roboto"/>
              <a:buChar char="●"/>
            </a:pPr>
            <a:r>
              <a:rPr lang="en" sz="1200">
                <a:solidFill>
                  <a:srgbClr val="2E2E2E"/>
                </a:solidFill>
                <a:latin typeface="Roboto"/>
                <a:ea typeface="Roboto"/>
                <a:cs typeface="Roboto"/>
                <a:sym typeface="Roboto"/>
              </a:rPr>
              <a:t>Helium mass: </a:t>
            </a:r>
            <a:r>
              <a:rPr b="1" lang="en" sz="1200">
                <a:solidFill>
                  <a:srgbClr val="2E2E2E"/>
                </a:solidFill>
                <a:latin typeface="Roboto"/>
                <a:ea typeface="Roboto"/>
                <a:cs typeface="Roboto"/>
                <a:sym typeface="Roboto"/>
              </a:rPr>
              <a:t>1.13 kg (2.5 lb)</a:t>
            </a:r>
            <a:endParaRPr b="1" sz="1200">
              <a:solidFill>
                <a:srgbClr val="2E2E2E"/>
              </a:solidFill>
              <a:latin typeface="Roboto"/>
              <a:ea typeface="Roboto"/>
              <a:cs typeface="Roboto"/>
              <a:sym typeface="Roboto"/>
            </a:endParaRPr>
          </a:p>
          <a:p>
            <a:pPr indent="-213359" lvl="0" marL="274320" rtl="0" algn="l">
              <a:lnSpc>
                <a:spcPct val="115000"/>
              </a:lnSpc>
              <a:spcBef>
                <a:spcPts val="0"/>
              </a:spcBef>
              <a:spcAft>
                <a:spcPts val="0"/>
              </a:spcAft>
              <a:buClr>
                <a:srgbClr val="2E2E2E"/>
              </a:buClr>
              <a:buSzPts val="1200"/>
              <a:buFont typeface="Roboto"/>
              <a:buChar char="■"/>
            </a:pPr>
            <a:r>
              <a:rPr b="1" lang="en" sz="1300">
                <a:solidFill>
                  <a:srgbClr val="2E2E2E"/>
                </a:solidFill>
                <a:latin typeface="Roboto"/>
                <a:ea typeface="Roboto"/>
                <a:cs typeface="Roboto"/>
                <a:sym typeface="Roboto"/>
              </a:rPr>
              <a:t>Control Response:</a:t>
            </a:r>
            <a:endParaRPr b="1" sz="1300">
              <a:solidFill>
                <a:srgbClr val="2E2E2E"/>
              </a:solidFill>
              <a:latin typeface="Roboto"/>
              <a:ea typeface="Roboto"/>
              <a:cs typeface="Roboto"/>
              <a:sym typeface="Roboto"/>
            </a:endParaRPr>
          </a:p>
          <a:p>
            <a:pPr indent="-213359" lvl="1" marL="548640" rtl="0" algn="l">
              <a:lnSpc>
                <a:spcPct val="115000"/>
              </a:lnSpc>
              <a:spcBef>
                <a:spcPts val="0"/>
              </a:spcBef>
              <a:spcAft>
                <a:spcPts val="0"/>
              </a:spcAft>
              <a:buClr>
                <a:srgbClr val="2E2E2E"/>
              </a:buClr>
              <a:buSzPts val="1200"/>
              <a:buFont typeface="Roboto"/>
              <a:buChar char="●"/>
            </a:pPr>
            <a:r>
              <a:rPr lang="en" sz="1200">
                <a:solidFill>
                  <a:srgbClr val="2E2E2E"/>
                </a:solidFill>
                <a:latin typeface="Roboto"/>
                <a:ea typeface="Roboto"/>
                <a:cs typeface="Roboto"/>
                <a:sym typeface="Roboto"/>
              </a:rPr>
              <a:t>Helium vented: </a:t>
            </a:r>
            <a:r>
              <a:rPr b="1" lang="en" sz="1200">
                <a:solidFill>
                  <a:srgbClr val="2E2E2E"/>
                </a:solidFill>
                <a:latin typeface="Roboto"/>
                <a:ea typeface="Roboto"/>
                <a:cs typeface="Roboto"/>
                <a:sym typeface="Roboto"/>
              </a:rPr>
              <a:t>109.5 g (0.22 lb)</a:t>
            </a:r>
            <a:endParaRPr b="1" sz="1200">
              <a:solidFill>
                <a:srgbClr val="2E2E2E"/>
              </a:solidFill>
              <a:latin typeface="Roboto"/>
              <a:ea typeface="Roboto"/>
              <a:cs typeface="Roboto"/>
              <a:sym typeface="Roboto"/>
            </a:endParaRPr>
          </a:p>
          <a:p>
            <a:pPr indent="-213359" lvl="1" marL="548640" rtl="0" algn="l">
              <a:lnSpc>
                <a:spcPct val="115000"/>
              </a:lnSpc>
              <a:spcBef>
                <a:spcPts val="0"/>
              </a:spcBef>
              <a:spcAft>
                <a:spcPts val="0"/>
              </a:spcAft>
              <a:buClr>
                <a:srgbClr val="2E2E2E"/>
              </a:buClr>
              <a:buSzPts val="1200"/>
              <a:buFont typeface="Roboto"/>
              <a:buChar char="●"/>
            </a:pPr>
            <a:r>
              <a:rPr lang="en" sz="1200">
                <a:solidFill>
                  <a:srgbClr val="2E2E2E"/>
                </a:solidFill>
                <a:latin typeface="Roboto"/>
                <a:ea typeface="Roboto"/>
                <a:cs typeface="Roboto"/>
                <a:sym typeface="Roboto"/>
              </a:rPr>
              <a:t>Vent duration: </a:t>
            </a:r>
            <a:r>
              <a:rPr b="1" lang="en" sz="1200">
                <a:solidFill>
                  <a:srgbClr val="2E2E2E"/>
                </a:solidFill>
                <a:latin typeface="Roboto"/>
                <a:ea typeface="Roboto"/>
                <a:cs typeface="Roboto"/>
                <a:sym typeface="Roboto"/>
              </a:rPr>
              <a:t>5 min 10 sec</a:t>
            </a:r>
            <a:endParaRPr b="1" sz="1200">
              <a:solidFill>
                <a:srgbClr val="2E2E2E"/>
              </a:solidFill>
              <a:latin typeface="Roboto"/>
              <a:ea typeface="Roboto"/>
              <a:cs typeface="Roboto"/>
              <a:sym typeface="Roboto"/>
            </a:endParaRPr>
          </a:p>
          <a:p>
            <a:pPr indent="-213359" lvl="1" marL="548640" rtl="0" algn="l">
              <a:lnSpc>
                <a:spcPct val="115000"/>
              </a:lnSpc>
              <a:spcBef>
                <a:spcPts val="0"/>
              </a:spcBef>
              <a:spcAft>
                <a:spcPts val="0"/>
              </a:spcAft>
              <a:buClr>
                <a:srgbClr val="2E2E2E"/>
              </a:buClr>
              <a:buSzPts val="1200"/>
              <a:buFont typeface="Roboto"/>
              <a:buChar char="●"/>
            </a:pPr>
            <a:r>
              <a:rPr lang="en" sz="1200">
                <a:solidFill>
                  <a:srgbClr val="2E2E2E"/>
                </a:solidFill>
                <a:latin typeface="Roboto"/>
                <a:ea typeface="Roboto"/>
                <a:cs typeface="Roboto"/>
                <a:sym typeface="Roboto"/>
              </a:rPr>
              <a:t>Time to tolerance: </a:t>
            </a:r>
            <a:r>
              <a:rPr b="1" lang="en" sz="1200">
                <a:solidFill>
                  <a:srgbClr val="2E2E2E"/>
                </a:solidFill>
                <a:latin typeface="Roboto"/>
                <a:ea typeface="Roboto"/>
                <a:cs typeface="Roboto"/>
                <a:sym typeface="Roboto"/>
              </a:rPr>
              <a:t>6 min 26 sec</a:t>
            </a:r>
            <a:endParaRPr b="1" sz="1200">
              <a:solidFill>
                <a:srgbClr val="2E2E2E"/>
              </a:solidFill>
              <a:latin typeface="Roboto"/>
              <a:ea typeface="Roboto"/>
              <a:cs typeface="Roboto"/>
              <a:sym typeface="Roboto"/>
            </a:endParaRPr>
          </a:p>
        </p:txBody>
      </p:sp>
      <p:sp>
        <p:nvSpPr>
          <p:cNvPr id="392" name="Google Shape;392;p34"/>
          <p:cNvSpPr txBox="1"/>
          <p:nvPr/>
        </p:nvSpPr>
        <p:spPr>
          <a:xfrm>
            <a:off x="311700" y="1093500"/>
            <a:ext cx="32919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700">
                <a:solidFill>
                  <a:schemeClr val="dk1"/>
                </a:solidFill>
                <a:latin typeface="Merriweather"/>
                <a:ea typeface="Merriweather"/>
                <a:cs typeface="Merriweather"/>
                <a:sym typeface="Merriweather"/>
              </a:rPr>
              <a:t>Example Scenario #1</a:t>
            </a:r>
            <a:endParaRPr b="1" sz="1700">
              <a:solidFill>
                <a:schemeClr val="dk1"/>
              </a:solidFill>
              <a:latin typeface="Merriweather"/>
              <a:ea typeface="Merriweather"/>
              <a:cs typeface="Merriweather"/>
              <a:sym typeface="Merriweathe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pic>
        <p:nvPicPr>
          <p:cNvPr id="397" name="Google Shape;397;p35"/>
          <p:cNvPicPr preferRelativeResize="0"/>
          <p:nvPr/>
        </p:nvPicPr>
        <p:blipFill rotWithShape="1">
          <a:blip r:embed="rId3">
            <a:alphaModFix/>
          </a:blip>
          <a:srcRect b="1971" l="5734" r="6723" t="3232"/>
          <a:stretch/>
        </p:blipFill>
        <p:spPr>
          <a:xfrm>
            <a:off x="3892725" y="945700"/>
            <a:ext cx="4998477" cy="3906350"/>
          </a:xfrm>
          <a:prstGeom prst="rect">
            <a:avLst/>
          </a:prstGeom>
          <a:noFill/>
          <a:ln>
            <a:noFill/>
          </a:ln>
        </p:spPr>
      </p:pic>
      <p:sp>
        <p:nvSpPr>
          <p:cNvPr id="398" name="Google Shape;398;p35"/>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Venting Control Feasibility</a:t>
            </a:r>
            <a:endParaRPr/>
          </a:p>
        </p:txBody>
      </p:sp>
      <p:sp>
        <p:nvSpPr>
          <p:cNvPr id="399" name="Google Shape;399;p35"/>
          <p:cNvSpPr/>
          <p:nvPr/>
        </p:nvSpPr>
        <p:spPr>
          <a:xfrm>
            <a:off x="5949248" y="2126960"/>
            <a:ext cx="2591100" cy="17319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00" name="Google Shape;400;p35"/>
          <p:cNvGrpSpPr/>
          <p:nvPr/>
        </p:nvGrpSpPr>
        <p:grpSpPr>
          <a:xfrm>
            <a:off x="-163950" y="4907786"/>
            <a:ext cx="9471925" cy="235500"/>
            <a:chOff x="-163950" y="4907786"/>
            <a:chExt cx="9471925" cy="235500"/>
          </a:xfrm>
        </p:grpSpPr>
        <p:sp>
          <p:nvSpPr>
            <p:cNvPr id="401" name="Google Shape;401;p35"/>
            <p:cNvSpPr/>
            <p:nvPr/>
          </p:nvSpPr>
          <p:spPr>
            <a:xfrm>
              <a:off x="7843375" y="4907786"/>
              <a:ext cx="1464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chemeClr val="lt1"/>
                  </a:solidFill>
                </a:rPr>
                <a:t>   Appendices</a:t>
              </a:r>
              <a:endParaRPr b="1" sz="1100">
                <a:solidFill>
                  <a:srgbClr val="FFFFFF"/>
                </a:solidFill>
              </a:endParaRPr>
            </a:p>
          </p:txBody>
        </p:sp>
        <p:sp>
          <p:nvSpPr>
            <p:cNvPr id="402" name="Google Shape;402;p35"/>
            <p:cNvSpPr/>
            <p:nvPr/>
          </p:nvSpPr>
          <p:spPr>
            <a:xfrm>
              <a:off x="6710675"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Conclusion</a:t>
              </a:r>
              <a:endParaRPr b="1" sz="1100">
                <a:solidFill>
                  <a:srgbClr val="FFFFFF"/>
                </a:solidFill>
              </a:endParaRPr>
            </a:p>
          </p:txBody>
        </p:sp>
        <p:sp>
          <p:nvSpPr>
            <p:cNvPr id="403" name="Google Shape;403;p35"/>
            <p:cNvSpPr/>
            <p:nvPr/>
          </p:nvSpPr>
          <p:spPr>
            <a:xfrm>
              <a:off x="5577978"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Electrical</a:t>
              </a:r>
              <a:endParaRPr b="1" sz="1100">
                <a:solidFill>
                  <a:srgbClr val="FFFFFF"/>
                </a:solidFill>
              </a:endParaRPr>
            </a:p>
          </p:txBody>
        </p:sp>
        <p:sp>
          <p:nvSpPr>
            <p:cNvPr id="404" name="Google Shape;404;p35"/>
            <p:cNvSpPr/>
            <p:nvPr/>
          </p:nvSpPr>
          <p:spPr>
            <a:xfrm>
              <a:off x="4445282"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Thermal</a:t>
              </a:r>
              <a:endParaRPr b="1" sz="1100">
                <a:solidFill>
                  <a:srgbClr val="FFFFFF"/>
                </a:solidFill>
              </a:endParaRPr>
            </a:p>
          </p:txBody>
        </p:sp>
        <p:sp>
          <p:nvSpPr>
            <p:cNvPr id="405" name="Google Shape;405;p35"/>
            <p:cNvSpPr/>
            <p:nvPr/>
          </p:nvSpPr>
          <p:spPr>
            <a:xfrm>
              <a:off x="3312585"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Mechanical</a:t>
              </a:r>
              <a:endParaRPr b="1" sz="1100">
                <a:solidFill>
                  <a:srgbClr val="FFFFFF"/>
                </a:solidFill>
              </a:endParaRPr>
            </a:p>
          </p:txBody>
        </p:sp>
        <p:sp>
          <p:nvSpPr>
            <p:cNvPr id="406" name="Google Shape;406;p35"/>
            <p:cNvSpPr/>
            <p:nvPr/>
          </p:nvSpPr>
          <p:spPr>
            <a:xfrm>
              <a:off x="2179889"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Structural</a:t>
              </a:r>
              <a:endParaRPr b="1" sz="1100">
                <a:solidFill>
                  <a:srgbClr val="FFFFFF"/>
                </a:solidFill>
              </a:endParaRPr>
            </a:p>
          </p:txBody>
        </p:sp>
        <p:sp>
          <p:nvSpPr>
            <p:cNvPr id="407" name="Google Shape;407;p35"/>
            <p:cNvSpPr/>
            <p:nvPr/>
          </p:nvSpPr>
          <p:spPr>
            <a:xfrm>
              <a:off x="-163950" y="4907786"/>
              <a:ext cx="13512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FFFFFF"/>
                  </a:solidFill>
                </a:rPr>
                <a:t>    Overview</a:t>
              </a:r>
              <a:endParaRPr b="1" sz="1100">
                <a:solidFill>
                  <a:srgbClr val="FFFFFF"/>
                </a:solidFill>
              </a:endParaRPr>
            </a:p>
          </p:txBody>
        </p:sp>
        <p:sp>
          <p:nvSpPr>
            <p:cNvPr id="408" name="Google Shape;408;p35"/>
            <p:cNvSpPr/>
            <p:nvPr/>
          </p:nvSpPr>
          <p:spPr>
            <a:xfrm>
              <a:off x="1047193" y="4907786"/>
              <a:ext cx="1272600" cy="235500"/>
            </a:xfrm>
            <a:prstGeom prst="chevron">
              <a:avLst>
                <a:gd fmla="val 50000" name="adj"/>
              </a:avLst>
            </a:prstGeom>
            <a:solidFill>
              <a:srgbClr val="31394D"/>
            </a:solidFill>
            <a:ln cap="flat" cmpd="sng" w="19050">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Controls</a:t>
              </a:r>
              <a:endParaRPr b="1" sz="1100">
                <a:solidFill>
                  <a:srgbClr val="FFFFFF"/>
                </a:solidFill>
              </a:endParaRPr>
            </a:p>
          </p:txBody>
        </p:sp>
      </p:grpSp>
      <p:cxnSp>
        <p:nvCxnSpPr>
          <p:cNvPr id="409" name="Google Shape;409;p35"/>
          <p:cNvCxnSpPr/>
          <p:nvPr/>
        </p:nvCxnSpPr>
        <p:spPr>
          <a:xfrm>
            <a:off x="-21075" y="864275"/>
            <a:ext cx="9201300" cy="0"/>
          </a:xfrm>
          <a:prstGeom prst="straightConnector1">
            <a:avLst/>
          </a:prstGeom>
          <a:noFill/>
          <a:ln cap="flat" cmpd="sng" w="38100">
            <a:solidFill>
              <a:srgbClr val="B6D7A8"/>
            </a:solidFill>
            <a:prstDash val="solid"/>
            <a:round/>
            <a:headEnd len="med" w="med" type="none"/>
            <a:tailEnd len="med" w="med" type="none"/>
          </a:ln>
        </p:spPr>
      </p:cxnSp>
      <p:pic>
        <p:nvPicPr>
          <p:cNvPr id="410" name="Google Shape;410;p35"/>
          <p:cNvPicPr preferRelativeResize="0"/>
          <p:nvPr/>
        </p:nvPicPr>
        <p:blipFill>
          <a:blip r:embed="rId4">
            <a:alphaModFix/>
          </a:blip>
          <a:stretch>
            <a:fillRect/>
          </a:stretch>
        </p:blipFill>
        <p:spPr>
          <a:xfrm>
            <a:off x="6014375" y="2176900"/>
            <a:ext cx="2460851" cy="1632001"/>
          </a:xfrm>
          <a:prstGeom prst="rect">
            <a:avLst/>
          </a:prstGeom>
          <a:noFill/>
          <a:ln>
            <a:noFill/>
          </a:ln>
        </p:spPr>
      </p:pic>
      <p:sp>
        <p:nvSpPr>
          <p:cNvPr id="411" name="Google Shape;411;p35"/>
          <p:cNvSpPr/>
          <p:nvPr/>
        </p:nvSpPr>
        <p:spPr>
          <a:xfrm>
            <a:off x="311700" y="1539888"/>
            <a:ext cx="3291900" cy="2743200"/>
          </a:xfrm>
          <a:prstGeom prst="roundRect">
            <a:avLst>
              <a:gd fmla="val 4614" name="adj"/>
            </a:avLst>
          </a:prstGeom>
          <a:solidFill>
            <a:srgbClr val="CFE2F3"/>
          </a:solidFill>
          <a:ln cap="flat" cmpd="sng" w="9525">
            <a:solidFill>
              <a:schemeClr val="dk2"/>
            </a:solidFill>
            <a:prstDash val="solid"/>
            <a:round/>
            <a:headEnd len="sm" w="sm" type="none"/>
            <a:tailEnd len="sm" w="sm" type="none"/>
          </a:ln>
        </p:spPr>
        <p:txBody>
          <a:bodyPr anchorCtr="0" anchor="t" bIns="54850" lIns="91425" spcFirstLastPara="1" rIns="91425" wrap="square" tIns="54850">
            <a:noAutofit/>
          </a:bodyPr>
          <a:lstStyle/>
          <a:p>
            <a:pPr indent="-213359" lvl="0" marL="274320" rtl="0" algn="l">
              <a:lnSpc>
                <a:spcPct val="115000"/>
              </a:lnSpc>
              <a:spcBef>
                <a:spcPts val="0"/>
              </a:spcBef>
              <a:spcAft>
                <a:spcPts val="0"/>
              </a:spcAft>
              <a:buClr>
                <a:srgbClr val="2E2E2E"/>
              </a:buClr>
              <a:buSzPts val="1200"/>
              <a:buFont typeface="Roboto"/>
              <a:buChar char="■"/>
            </a:pPr>
            <a:r>
              <a:rPr b="1" lang="en" sz="1300">
                <a:solidFill>
                  <a:srgbClr val="2E2E2E"/>
                </a:solidFill>
                <a:latin typeface="Roboto"/>
                <a:ea typeface="Roboto"/>
                <a:cs typeface="Roboto"/>
                <a:sym typeface="Roboto"/>
              </a:rPr>
              <a:t>Preliminary Feed-Forward Control</a:t>
            </a:r>
            <a:endParaRPr b="1" sz="1300">
              <a:solidFill>
                <a:srgbClr val="2E2E2E"/>
              </a:solidFill>
              <a:latin typeface="Roboto"/>
              <a:ea typeface="Roboto"/>
              <a:cs typeface="Roboto"/>
              <a:sym typeface="Roboto"/>
            </a:endParaRPr>
          </a:p>
          <a:p>
            <a:pPr indent="-213359" lvl="1" marL="548640" rtl="0" algn="l">
              <a:lnSpc>
                <a:spcPct val="115000"/>
              </a:lnSpc>
              <a:spcBef>
                <a:spcPts val="0"/>
              </a:spcBef>
              <a:spcAft>
                <a:spcPts val="0"/>
              </a:spcAft>
              <a:buClr>
                <a:srgbClr val="2E2E2E"/>
              </a:buClr>
              <a:buSzPts val="1200"/>
              <a:buFont typeface="Roboto"/>
              <a:buChar char="●"/>
            </a:pPr>
            <a:r>
              <a:rPr lang="en" sz="1200">
                <a:solidFill>
                  <a:srgbClr val="2E2E2E"/>
                </a:solidFill>
                <a:latin typeface="Roboto"/>
                <a:ea typeface="Roboto"/>
                <a:cs typeface="Roboto"/>
                <a:sym typeface="Roboto"/>
              </a:rPr>
              <a:t>Worst-Case Scenario</a:t>
            </a:r>
            <a:endParaRPr sz="1200">
              <a:solidFill>
                <a:srgbClr val="2E2E2E"/>
              </a:solidFill>
              <a:latin typeface="Roboto"/>
              <a:ea typeface="Roboto"/>
              <a:cs typeface="Roboto"/>
              <a:sym typeface="Roboto"/>
            </a:endParaRPr>
          </a:p>
          <a:p>
            <a:pPr indent="-213359" lvl="1" marL="548640" rtl="0" algn="l">
              <a:lnSpc>
                <a:spcPct val="115000"/>
              </a:lnSpc>
              <a:spcBef>
                <a:spcPts val="0"/>
              </a:spcBef>
              <a:spcAft>
                <a:spcPts val="0"/>
              </a:spcAft>
              <a:buClr>
                <a:srgbClr val="2E2E2E"/>
              </a:buClr>
              <a:buSzPts val="1200"/>
              <a:buFont typeface="Roboto"/>
              <a:buChar char="●"/>
            </a:pPr>
            <a:r>
              <a:rPr lang="en" sz="1200">
                <a:solidFill>
                  <a:srgbClr val="2E2E2E"/>
                </a:solidFill>
                <a:latin typeface="Roboto"/>
                <a:ea typeface="Roboto"/>
                <a:cs typeface="Roboto"/>
                <a:sym typeface="Roboto"/>
              </a:rPr>
              <a:t>Ascent-to-Hover Maneuver</a:t>
            </a:r>
            <a:endParaRPr sz="1200">
              <a:solidFill>
                <a:srgbClr val="2E2E2E"/>
              </a:solidFill>
              <a:latin typeface="Roboto"/>
              <a:ea typeface="Roboto"/>
              <a:cs typeface="Roboto"/>
              <a:sym typeface="Roboto"/>
            </a:endParaRPr>
          </a:p>
          <a:p>
            <a:pPr indent="-213359" lvl="0" marL="274320" rtl="0" algn="l">
              <a:lnSpc>
                <a:spcPct val="115000"/>
              </a:lnSpc>
              <a:spcBef>
                <a:spcPts val="0"/>
              </a:spcBef>
              <a:spcAft>
                <a:spcPts val="0"/>
              </a:spcAft>
              <a:buClr>
                <a:srgbClr val="2E2E2E"/>
              </a:buClr>
              <a:buSzPts val="1200"/>
              <a:buFont typeface="Roboto"/>
              <a:buChar char="■"/>
            </a:pPr>
            <a:r>
              <a:rPr b="1" lang="en" sz="1300">
                <a:solidFill>
                  <a:srgbClr val="2E2E2E"/>
                </a:solidFill>
                <a:latin typeface="Roboto"/>
                <a:ea typeface="Roboto"/>
                <a:cs typeface="Roboto"/>
                <a:sym typeface="Roboto"/>
              </a:rPr>
              <a:t>Initial Conditions:</a:t>
            </a:r>
            <a:endParaRPr b="1" sz="1300">
              <a:solidFill>
                <a:srgbClr val="2E2E2E"/>
              </a:solidFill>
              <a:latin typeface="Roboto"/>
              <a:ea typeface="Roboto"/>
              <a:cs typeface="Roboto"/>
              <a:sym typeface="Roboto"/>
            </a:endParaRPr>
          </a:p>
          <a:p>
            <a:pPr indent="-213359" lvl="1" marL="548640" rtl="0" algn="l">
              <a:lnSpc>
                <a:spcPct val="115000"/>
              </a:lnSpc>
              <a:spcBef>
                <a:spcPts val="0"/>
              </a:spcBef>
              <a:spcAft>
                <a:spcPts val="0"/>
              </a:spcAft>
              <a:buClr>
                <a:srgbClr val="2E2E2E"/>
              </a:buClr>
              <a:buSzPts val="1200"/>
              <a:buFont typeface="Roboto"/>
              <a:buChar char="●"/>
            </a:pPr>
            <a:r>
              <a:rPr lang="en" sz="1200">
                <a:solidFill>
                  <a:srgbClr val="2E2E2E"/>
                </a:solidFill>
                <a:latin typeface="Roboto"/>
                <a:ea typeface="Roboto"/>
                <a:cs typeface="Roboto"/>
                <a:sym typeface="Roboto"/>
              </a:rPr>
              <a:t>Altitude: </a:t>
            </a:r>
            <a:r>
              <a:rPr b="1" lang="en" sz="1200">
                <a:solidFill>
                  <a:srgbClr val="2E2E2E"/>
                </a:solidFill>
                <a:latin typeface="Roboto"/>
                <a:ea typeface="Roboto"/>
                <a:cs typeface="Roboto"/>
                <a:sym typeface="Roboto"/>
              </a:rPr>
              <a:t>service ceiling (24 km)</a:t>
            </a:r>
            <a:endParaRPr b="1" sz="1200">
              <a:solidFill>
                <a:srgbClr val="2E2E2E"/>
              </a:solidFill>
              <a:latin typeface="Roboto"/>
              <a:ea typeface="Roboto"/>
              <a:cs typeface="Roboto"/>
              <a:sym typeface="Roboto"/>
            </a:endParaRPr>
          </a:p>
          <a:p>
            <a:pPr indent="-213359" lvl="1" marL="548640" rtl="0" algn="l">
              <a:lnSpc>
                <a:spcPct val="115000"/>
              </a:lnSpc>
              <a:spcBef>
                <a:spcPts val="0"/>
              </a:spcBef>
              <a:spcAft>
                <a:spcPts val="0"/>
              </a:spcAft>
              <a:buClr>
                <a:srgbClr val="2E2E2E"/>
              </a:buClr>
              <a:buSzPts val="1200"/>
              <a:buFont typeface="Roboto"/>
              <a:buChar char="●"/>
            </a:pPr>
            <a:r>
              <a:rPr lang="en" sz="1200">
                <a:solidFill>
                  <a:srgbClr val="2E2E2E"/>
                </a:solidFill>
                <a:latin typeface="Roboto"/>
                <a:ea typeface="Roboto"/>
                <a:cs typeface="Roboto"/>
                <a:sym typeface="Roboto"/>
              </a:rPr>
              <a:t>Rate: </a:t>
            </a:r>
            <a:r>
              <a:rPr b="1" lang="en" sz="1200">
                <a:solidFill>
                  <a:srgbClr val="2E2E2E"/>
                </a:solidFill>
                <a:latin typeface="Roboto"/>
                <a:ea typeface="Roboto"/>
                <a:cs typeface="Roboto"/>
                <a:sym typeface="Roboto"/>
              </a:rPr>
              <a:t>5 m/s ascent</a:t>
            </a:r>
            <a:endParaRPr b="1" sz="1200">
              <a:solidFill>
                <a:srgbClr val="2E2E2E"/>
              </a:solidFill>
              <a:latin typeface="Roboto"/>
              <a:ea typeface="Roboto"/>
              <a:cs typeface="Roboto"/>
              <a:sym typeface="Roboto"/>
            </a:endParaRPr>
          </a:p>
          <a:p>
            <a:pPr indent="-213359" lvl="1" marL="548640" rtl="0" algn="l">
              <a:lnSpc>
                <a:spcPct val="115000"/>
              </a:lnSpc>
              <a:spcBef>
                <a:spcPts val="0"/>
              </a:spcBef>
              <a:spcAft>
                <a:spcPts val="0"/>
              </a:spcAft>
              <a:buClr>
                <a:srgbClr val="2E2E2E"/>
              </a:buClr>
              <a:buSzPts val="1200"/>
              <a:buFont typeface="Roboto"/>
              <a:buChar char="●"/>
            </a:pPr>
            <a:r>
              <a:rPr lang="en" sz="1200">
                <a:solidFill>
                  <a:srgbClr val="2E2E2E"/>
                </a:solidFill>
                <a:latin typeface="Roboto"/>
                <a:ea typeface="Roboto"/>
                <a:cs typeface="Roboto"/>
                <a:sym typeface="Roboto"/>
              </a:rPr>
              <a:t>Ballast mass: </a:t>
            </a:r>
            <a:r>
              <a:rPr b="1" lang="en" sz="1200">
                <a:solidFill>
                  <a:srgbClr val="2E2E2E"/>
                </a:solidFill>
                <a:latin typeface="Roboto"/>
                <a:ea typeface="Roboto"/>
                <a:cs typeface="Roboto"/>
                <a:sym typeface="Roboto"/>
              </a:rPr>
              <a:t>1.81 kg (4 lb)</a:t>
            </a:r>
            <a:endParaRPr b="1" sz="1200">
              <a:solidFill>
                <a:srgbClr val="2E2E2E"/>
              </a:solidFill>
              <a:latin typeface="Roboto"/>
              <a:ea typeface="Roboto"/>
              <a:cs typeface="Roboto"/>
              <a:sym typeface="Roboto"/>
            </a:endParaRPr>
          </a:p>
          <a:p>
            <a:pPr indent="-213359" lvl="1" marL="548640" rtl="0" algn="l">
              <a:lnSpc>
                <a:spcPct val="115000"/>
              </a:lnSpc>
              <a:spcBef>
                <a:spcPts val="0"/>
              </a:spcBef>
              <a:spcAft>
                <a:spcPts val="0"/>
              </a:spcAft>
              <a:buClr>
                <a:srgbClr val="2E2E2E"/>
              </a:buClr>
              <a:buSzPts val="1200"/>
              <a:buFont typeface="Roboto"/>
              <a:buChar char="●"/>
            </a:pPr>
            <a:r>
              <a:rPr lang="en" sz="1200">
                <a:solidFill>
                  <a:srgbClr val="2E2E2E"/>
                </a:solidFill>
                <a:latin typeface="Roboto"/>
                <a:ea typeface="Roboto"/>
                <a:cs typeface="Roboto"/>
                <a:sym typeface="Roboto"/>
              </a:rPr>
              <a:t>Helium mass: </a:t>
            </a:r>
            <a:r>
              <a:rPr b="1" lang="en" sz="1200">
                <a:solidFill>
                  <a:srgbClr val="2E2E2E"/>
                </a:solidFill>
                <a:latin typeface="Roboto"/>
                <a:ea typeface="Roboto"/>
                <a:cs typeface="Roboto"/>
                <a:sym typeface="Roboto"/>
              </a:rPr>
              <a:t>1.13 kg (2.5 lb)</a:t>
            </a:r>
            <a:endParaRPr b="1" sz="1200">
              <a:solidFill>
                <a:srgbClr val="2E2E2E"/>
              </a:solidFill>
              <a:latin typeface="Roboto"/>
              <a:ea typeface="Roboto"/>
              <a:cs typeface="Roboto"/>
              <a:sym typeface="Roboto"/>
            </a:endParaRPr>
          </a:p>
          <a:p>
            <a:pPr indent="-213359" lvl="0" marL="274320" rtl="0" algn="l">
              <a:lnSpc>
                <a:spcPct val="115000"/>
              </a:lnSpc>
              <a:spcBef>
                <a:spcPts val="0"/>
              </a:spcBef>
              <a:spcAft>
                <a:spcPts val="0"/>
              </a:spcAft>
              <a:buClr>
                <a:srgbClr val="2E2E2E"/>
              </a:buClr>
              <a:buSzPts val="1200"/>
              <a:buFont typeface="Roboto"/>
              <a:buChar char="■"/>
            </a:pPr>
            <a:r>
              <a:rPr b="1" lang="en" sz="1300">
                <a:solidFill>
                  <a:srgbClr val="2E2E2E"/>
                </a:solidFill>
                <a:latin typeface="Roboto"/>
                <a:ea typeface="Roboto"/>
                <a:cs typeface="Roboto"/>
                <a:sym typeface="Roboto"/>
              </a:rPr>
              <a:t>Control Response:</a:t>
            </a:r>
            <a:endParaRPr b="1" sz="1300">
              <a:solidFill>
                <a:srgbClr val="2E2E2E"/>
              </a:solidFill>
              <a:latin typeface="Roboto"/>
              <a:ea typeface="Roboto"/>
              <a:cs typeface="Roboto"/>
              <a:sym typeface="Roboto"/>
            </a:endParaRPr>
          </a:p>
          <a:p>
            <a:pPr indent="-213359" lvl="1" marL="548640" rtl="0" algn="l">
              <a:lnSpc>
                <a:spcPct val="115000"/>
              </a:lnSpc>
              <a:spcBef>
                <a:spcPts val="0"/>
              </a:spcBef>
              <a:spcAft>
                <a:spcPts val="0"/>
              </a:spcAft>
              <a:buClr>
                <a:srgbClr val="2E2E2E"/>
              </a:buClr>
              <a:buSzPts val="1200"/>
              <a:buFont typeface="Roboto"/>
              <a:buChar char="●"/>
            </a:pPr>
            <a:r>
              <a:rPr lang="en" sz="1200">
                <a:solidFill>
                  <a:srgbClr val="2E2E2E"/>
                </a:solidFill>
                <a:latin typeface="Roboto"/>
                <a:ea typeface="Roboto"/>
                <a:cs typeface="Roboto"/>
                <a:sym typeface="Roboto"/>
              </a:rPr>
              <a:t>Helium vented: </a:t>
            </a:r>
            <a:r>
              <a:rPr b="1" lang="en" sz="1200">
                <a:solidFill>
                  <a:srgbClr val="2E2E2E"/>
                </a:solidFill>
                <a:latin typeface="Roboto"/>
                <a:ea typeface="Roboto"/>
                <a:cs typeface="Roboto"/>
                <a:sym typeface="Roboto"/>
              </a:rPr>
              <a:t>109.5 g (0.22 lb)</a:t>
            </a:r>
            <a:endParaRPr b="1" sz="1200">
              <a:solidFill>
                <a:srgbClr val="2E2E2E"/>
              </a:solidFill>
              <a:latin typeface="Roboto"/>
              <a:ea typeface="Roboto"/>
              <a:cs typeface="Roboto"/>
              <a:sym typeface="Roboto"/>
            </a:endParaRPr>
          </a:p>
          <a:p>
            <a:pPr indent="-213359" lvl="1" marL="548640" rtl="0" algn="l">
              <a:lnSpc>
                <a:spcPct val="115000"/>
              </a:lnSpc>
              <a:spcBef>
                <a:spcPts val="0"/>
              </a:spcBef>
              <a:spcAft>
                <a:spcPts val="0"/>
              </a:spcAft>
              <a:buClr>
                <a:srgbClr val="2E2E2E"/>
              </a:buClr>
              <a:buSzPts val="1200"/>
              <a:buFont typeface="Roboto"/>
              <a:buChar char="●"/>
            </a:pPr>
            <a:r>
              <a:rPr lang="en" sz="1200">
                <a:solidFill>
                  <a:srgbClr val="2E2E2E"/>
                </a:solidFill>
                <a:latin typeface="Roboto"/>
                <a:ea typeface="Roboto"/>
                <a:cs typeface="Roboto"/>
                <a:sym typeface="Roboto"/>
              </a:rPr>
              <a:t>Vent </a:t>
            </a:r>
            <a:r>
              <a:rPr lang="en" sz="1200">
                <a:solidFill>
                  <a:srgbClr val="2E2E2E"/>
                </a:solidFill>
                <a:latin typeface="Roboto"/>
                <a:ea typeface="Roboto"/>
                <a:cs typeface="Roboto"/>
                <a:sym typeface="Roboto"/>
              </a:rPr>
              <a:t>duration: </a:t>
            </a:r>
            <a:r>
              <a:rPr b="1" lang="en" sz="1200">
                <a:solidFill>
                  <a:srgbClr val="2E2E2E"/>
                </a:solidFill>
                <a:latin typeface="Roboto"/>
                <a:ea typeface="Roboto"/>
                <a:cs typeface="Roboto"/>
                <a:sym typeface="Roboto"/>
              </a:rPr>
              <a:t>5 min 10 sec</a:t>
            </a:r>
            <a:endParaRPr b="1" sz="1200">
              <a:solidFill>
                <a:srgbClr val="2E2E2E"/>
              </a:solidFill>
              <a:latin typeface="Roboto"/>
              <a:ea typeface="Roboto"/>
              <a:cs typeface="Roboto"/>
              <a:sym typeface="Roboto"/>
            </a:endParaRPr>
          </a:p>
          <a:p>
            <a:pPr indent="-213359" lvl="1" marL="548640" rtl="0" algn="l">
              <a:lnSpc>
                <a:spcPct val="115000"/>
              </a:lnSpc>
              <a:spcBef>
                <a:spcPts val="0"/>
              </a:spcBef>
              <a:spcAft>
                <a:spcPts val="0"/>
              </a:spcAft>
              <a:buClr>
                <a:srgbClr val="2E2E2E"/>
              </a:buClr>
              <a:buSzPts val="1200"/>
              <a:buFont typeface="Roboto"/>
              <a:buChar char="●"/>
            </a:pPr>
            <a:r>
              <a:rPr lang="en" sz="1200">
                <a:solidFill>
                  <a:srgbClr val="2E2E2E"/>
                </a:solidFill>
                <a:latin typeface="Roboto"/>
                <a:ea typeface="Roboto"/>
                <a:cs typeface="Roboto"/>
                <a:sym typeface="Roboto"/>
              </a:rPr>
              <a:t>Time to tolerance: </a:t>
            </a:r>
            <a:r>
              <a:rPr b="1" lang="en" sz="1200">
                <a:solidFill>
                  <a:srgbClr val="2E2E2E"/>
                </a:solidFill>
                <a:latin typeface="Roboto"/>
                <a:ea typeface="Roboto"/>
                <a:cs typeface="Roboto"/>
                <a:sym typeface="Roboto"/>
              </a:rPr>
              <a:t>6 min 26 sec</a:t>
            </a:r>
            <a:endParaRPr b="1" sz="1200">
              <a:solidFill>
                <a:srgbClr val="2E2E2E"/>
              </a:solidFill>
              <a:latin typeface="Roboto"/>
              <a:ea typeface="Roboto"/>
              <a:cs typeface="Roboto"/>
              <a:sym typeface="Roboto"/>
            </a:endParaRPr>
          </a:p>
        </p:txBody>
      </p:sp>
      <p:sp>
        <p:nvSpPr>
          <p:cNvPr id="412" name="Google Shape;412;p35"/>
          <p:cNvSpPr txBox="1"/>
          <p:nvPr/>
        </p:nvSpPr>
        <p:spPr>
          <a:xfrm>
            <a:off x="311700" y="1093500"/>
            <a:ext cx="32919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700">
                <a:solidFill>
                  <a:schemeClr val="dk1"/>
                </a:solidFill>
                <a:latin typeface="Merriweather"/>
                <a:ea typeface="Merriweather"/>
                <a:cs typeface="Merriweather"/>
                <a:sym typeface="Merriweather"/>
              </a:rPr>
              <a:t>Example Scenario #1</a:t>
            </a:r>
            <a:endParaRPr b="1" sz="1700">
              <a:solidFill>
                <a:schemeClr val="dk1"/>
              </a:solidFill>
              <a:latin typeface="Merriweather"/>
              <a:ea typeface="Merriweather"/>
              <a:cs typeface="Merriweather"/>
              <a:sym typeface="Merriweathe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sp>
        <p:nvSpPr>
          <p:cNvPr id="417" name="Google Shape;417;p36"/>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Ballast</a:t>
            </a:r>
            <a:r>
              <a:rPr lang="en"/>
              <a:t> Control Feasibility</a:t>
            </a:r>
            <a:endParaRPr/>
          </a:p>
        </p:txBody>
      </p:sp>
      <p:grpSp>
        <p:nvGrpSpPr>
          <p:cNvPr id="418" name="Google Shape;418;p36"/>
          <p:cNvGrpSpPr/>
          <p:nvPr/>
        </p:nvGrpSpPr>
        <p:grpSpPr>
          <a:xfrm>
            <a:off x="-163950" y="4907786"/>
            <a:ext cx="9471925" cy="235500"/>
            <a:chOff x="-163950" y="4907786"/>
            <a:chExt cx="9471925" cy="235500"/>
          </a:xfrm>
        </p:grpSpPr>
        <p:sp>
          <p:nvSpPr>
            <p:cNvPr id="419" name="Google Shape;419;p36"/>
            <p:cNvSpPr/>
            <p:nvPr/>
          </p:nvSpPr>
          <p:spPr>
            <a:xfrm>
              <a:off x="7843375" y="4907786"/>
              <a:ext cx="1464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chemeClr val="lt1"/>
                  </a:solidFill>
                </a:rPr>
                <a:t>   Appendices</a:t>
              </a:r>
              <a:endParaRPr b="1" sz="1100">
                <a:solidFill>
                  <a:srgbClr val="FFFFFF"/>
                </a:solidFill>
              </a:endParaRPr>
            </a:p>
          </p:txBody>
        </p:sp>
        <p:sp>
          <p:nvSpPr>
            <p:cNvPr id="420" name="Google Shape;420;p36"/>
            <p:cNvSpPr/>
            <p:nvPr/>
          </p:nvSpPr>
          <p:spPr>
            <a:xfrm>
              <a:off x="6710675"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Conclusion</a:t>
              </a:r>
              <a:endParaRPr b="1" sz="1100">
                <a:solidFill>
                  <a:srgbClr val="FFFFFF"/>
                </a:solidFill>
              </a:endParaRPr>
            </a:p>
          </p:txBody>
        </p:sp>
        <p:sp>
          <p:nvSpPr>
            <p:cNvPr id="421" name="Google Shape;421;p36"/>
            <p:cNvSpPr/>
            <p:nvPr/>
          </p:nvSpPr>
          <p:spPr>
            <a:xfrm>
              <a:off x="5577978"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Electrical</a:t>
              </a:r>
              <a:endParaRPr b="1" sz="1100">
                <a:solidFill>
                  <a:srgbClr val="FFFFFF"/>
                </a:solidFill>
              </a:endParaRPr>
            </a:p>
          </p:txBody>
        </p:sp>
        <p:sp>
          <p:nvSpPr>
            <p:cNvPr id="422" name="Google Shape;422;p36"/>
            <p:cNvSpPr/>
            <p:nvPr/>
          </p:nvSpPr>
          <p:spPr>
            <a:xfrm>
              <a:off x="4445282"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Thermal</a:t>
              </a:r>
              <a:endParaRPr b="1" sz="1100">
                <a:solidFill>
                  <a:srgbClr val="FFFFFF"/>
                </a:solidFill>
              </a:endParaRPr>
            </a:p>
          </p:txBody>
        </p:sp>
        <p:sp>
          <p:nvSpPr>
            <p:cNvPr id="423" name="Google Shape;423;p36"/>
            <p:cNvSpPr/>
            <p:nvPr/>
          </p:nvSpPr>
          <p:spPr>
            <a:xfrm>
              <a:off x="3312585"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Mechanical</a:t>
              </a:r>
              <a:endParaRPr b="1" sz="1100">
                <a:solidFill>
                  <a:srgbClr val="FFFFFF"/>
                </a:solidFill>
              </a:endParaRPr>
            </a:p>
          </p:txBody>
        </p:sp>
        <p:sp>
          <p:nvSpPr>
            <p:cNvPr id="424" name="Google Shape;424;p36"/>
            <p:cNvSpPr/>
            <p:nvPr/>
          </p:nvSpPr>
          <p:spPr>
            <a:xfrm>
              <a:off x="2179889"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Structural</a:t>
              </a:r>
              <a:endParaRPr b="1" sz="1100">
                <a:solidFill>
                  <a:srgbClr val="FFFFFF"/>
                </a:solidFill>
              </a:endParaRPr>
            </a:p>
          </p:txBody>
        </p:sp>
        <p:sp>
          <p:nvSpPr>
            <p:cNvPr id="425" name="Google Shape;425;p36"/>
            <p:cNvSpPr/>
            <p:nvPr/>
          </p:nvSpPr>
          <p:spPr>
            <a:xfrm>
              <a:off x="-163950" y="4907786"/>
              <a:ext cx="13512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FFFFFF"/>
                  </a:solidFill>
                </a:rPr>
                <a:t>    Overview</a:t>
              </a:r>
              <a:endParaRPr b="1" sz="1100">
                <a:solidFill>
                  <a:srgbClr val="FFFFFF"/>
                </a:solidFill>
              </a:endParaRPr>
            </a:p>
          </p:txBody>
        </p:sp>
        <p:sp>
          <p:nvSpPr>
            <p:cNvPr id="426" name="Google Shape;426;p36"/>
            <p:cNvSpPr/>
            <p:nvPr/>
          </p:nvSpPr>
          <p:spPr>
            <a:xfrm>
              <a:off x="1047193" y="4907786"/>
              <a:ext cx="1272600" cy="235500"/>
            </a:xfrm>
            <a:prstGeom prst="chevron">
              <a:avLst>
                <a:gd fmla="val 50000" name="adj"/>
              </a:avLst>
            </a:prstGeom>
            <a:solidFill>
              <a:srgbClr val="31394D"/>
            </a:solidFill>
            <a:ln cap="flat" cmpd="sng" w="19050">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Controls</a:t>
              </a:r>
              <a:endParaRPr b="1" sz="1100">
                <a:solidFill>
                  <a:srgbClr val="FFFFFF"/>
                </a:solidFill>
              </a:endParaRPr>
            </a:p>
          </p:txBody>
        </p:sp>
      </p:grpSp>
      <p:cxnSp>
        <p:nvCxnSpPr>
          <p:cNvPr id="427" name="Google Shape;427;p36"/>
          <p:cNvCxnSpPr/>
          <p:nvPr/>
        </p:nvCxnSpPr>
        <p:spPr>
          <a:xfrm>
            <a:off x="-21075" y="864275"/>
            <a:ext cx="9201300" cy="0"/>
          </a:xfrm>
          <a:prstGeom prst="straightConnector1">
            <a:avLst/>
          </a:prstGeom>
          <a:noFill/>
          <a:ln cap="flat" cmpd="sng" w="38100">
            <a:solidFill>
              <a:srgbClr val="B6D7A8"/>
            </a:solidFill>
            <a:prstDash val="solid"/>
            <a:round/>
            <a:headEnd len="med" w="med" type="none"/>
            <a:tailEnd len="med" w="med" type="none"/>
          </a:ln>
        </p:spPr>
      </p:cxnSp>
      <p:pic>
        <p:nvPicPr>
          <p:cNvPr id="428" name="Google Shape;428;p36"/>
          <p:cNvPicPr preferRelativeResize="0"/>
          <p:nvPr/>
        </p:nvPicPr>
        <p:blipFill rotWithShape="1">
          <a:blip r:embed="rId3">
            <a:alphaModFix/>
          </a:blip>
          <a:srcRect b="1549" l="5646" r="6940" t="3365"/>
          <a:stretch/>
        </p:blipFill>
        <p:spPr>
          <a:xfrm>
            <a:off x="3897300" y="945700"/>
            <a:ext cx="4876191" cy="3947126"/>
          </a:xfrm>
          <a:prstGeom prst="rect">
            <a:avLst/>
          </a:prstGeom>
          <a:noFill/>
          <a:ln>
            <a:noFill/>
          </a:ln>
        </p:spPr>
      </p:pic>
      <p:sp>
        <p:nvSpPr>
          <p:cNvPr id="429" name="Google Shape;429;p36"/>
          <p:cNvSpPr txBox="1"/>
          <p:nvPr/>
        </p:nvSpPr>
        <p:spPr>
          <a:xfrm>
            <a:off x="311700" y="1093500"/>
            <a:ext cx="32919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700">
                <a:solidFill>
                  <a:schemeClr val="dk1"/>
                </a:solidFill>
                <a:latin typeface="Merriweather"/>
                <a:ea typeface="Merriweather"/>
                <a:cs typeface="Merriweather"/>
                <a:sym typeface="Merriweather"/>
              </a:rPr>
              <a:t>Example Scenario #2</a:t>
            </a:r>
            <a:endParaRPr b="1" sz="1700">
              <a:solidFill>
                <a:schemeClr val="dk1"/>
              </a:solidFill>
              <a:latin typeface="Merriweather"/>
              <a:ea typeface="Merriweather"/>
              <a:cs typeface="Merriweather"/>
              <a:sym typeface="Merriweather"/>
            </a:endParaRPr>
          </a:p>
        </p:txBody>
      </p:sp>
      <p:sp>
        <p:nvSpPr>
          <p:cNvPr id="430" name="Google Shape;430;p36"/>
          <p:cNvSpPr/>
          <p:nvPr/>
        </p:nvSpPr>
        <p:spPr>
          <a:xfrm>
            <a:off x="311700" y="1539900"/>
            <a:ext cx="3291900" cy="2743200"/>
          </a:xfrm>
          <a:prstGeom prst="roundRect">
            <a:avLst>
              <a:gd fmla="val 4614" name="adj"/>
            </a:avLst>
          </a:prstGeom>
          <a:solidFill>
            <a:srgbClr val="C9DAF8"/>
          </a:solidFill>
          <a:ln cap="flat" cmpd="sng" w="9525">
            <a:solidFill>
              <a:schemeClr val="dk2"/>
            </a:solidFill>
            <a:prstDash val="solid"/>
            <a:round/>
            <a:headEnd len="sm" w="sm" type="none"/>
            <a:tailEnd len="sm" w="sm" type="none"/>
          </a:ln>
        </p:spPr>
        <p:txBody>
          <a:bodyPr anchorCtr="0" anchor="t" bIns="54850" lIns="91425" spcFirstLastPara="1" rIns="91425" wrap="square" tIns="54850">
            <a:noAutofit/>
          </a:bodyPr>
          <a:lstStyle/>
          <a:p>
            <a:pPr indent="-213359" lvl="0" marL="274320" rtl="0" algn="l">
              <a:lnSpc>
                <a:spcPct val="115000"/>
              </a:lnSpc>
              <a:spcBef>
                <a:spcPts val="0"/>
              </a:spcBef>
              <a:spcAft>
                <a:spcPts val="0"/>
              </a:spcAft>
              <a:buClr>
                <a:srgbClr val="2E2E2E"/>
              </a:buClr>
              <a:buSzPts val="1200"/>
              <a:buFont typeface="Roboto"/>
              <a:buChar char="■"/>
            </a:pPr>
            <a:r>
              <a:rPr b="1" lang="en" sz="1300">
                <a:solidFill>
                  <a:srgbClr val="2E2E2E"/>
                </a:solidFill>
                <a:latin typeface="Roboto"/>
                <a:ea typeface="Roboto"/>
                <a:cs typeface="Roboto"/>
                <a:sym typeface="Roboto"/>
              </a:rPr>
              <a:t>Preliminary Feed-Forward Control</a:t>
            </a:r>
            <a:endParaRPr b="1" sz="1300">
              <a:solidFill>
                <a:srgbClr val="2E2E2E"/>
              </a:solidFill>
              <a:latin typeface="Roboto"/>
              <a:ea typeface="Roboto"/>
              <a:cs typeface="Roboto"/>
              <a:sym typeface="Roboto"/>
            </a:endParaRPr>
          </a:p>
          <a:p>
            <a:pPr indent="-213359" lvl="1" marL="548640" rtl="0" algn="l">
              <a:lnSpc>
                <a:spcPct val="115000"/>
              </a:lnSpc>
              <a:spcBef>
                <a:spcPts val="0"/>
              </a:spcBef>
              <a:spcAft>
                <a:spcPts val="0"/>
              </a:spcAft>
              <a:buClr>
                <a:srgbClr val="2E2E2E"/>
              </a:buClr>
              <a:buSzPts val="1200"/>
              <a:buFont typeface="Roboto"/>
              <a:buChar char="●"/>
            </a:pPr>
            <a:r>
              <a:rPr lang="en" sz="1200">
                <a:solidFill>
                  <a:srgbClr val="2E2E2E"/>
                </a:solidFill>
                <a:latin typeface="Roboto"/>
                <a:ea typeface="Roboto"/>
                <a:cs typeface="Roboto"/>
                <a:sym typeface="Roboto"/>
              </a:rPr>
              <a:t>Worst-Case Scenario</a:t>
            </a:r>
            <a:endParaRPr sz="1200">
              <a:solidFill>
                <a:srgbClr val="2E2E2E"/>
              </a:solidFill>
              <a:latin typeface="Roboto"/>
              <a:ea typeface="Roboto"/>
              <a:cs typeface="Roboto"/>
              <a:sym typeface="Roboto"/>
            </a:endParaRPr>
          </a:p>
          <a:p>
            <a:pPr indent="-213359" lvl="1" marL="548640" rtl="0" algn="l">
              <a:lnSpc>
                <a:spcPct val="115000"/>
              </a:lnSpc>
              <a:spcBef>
                <a:spcPts val="0"/>
              </a:spcBef>
              <a:spcAft>
                <a:spcPts val="0"/>
              </a:spcAft>
              <a:buClr>
                <a:srgbClr val="2E2E2E"/>
              </a:buClr>
              <a:buSzPts val="1200"/>
              <a:buFont typeface="Roboto"/>
              <a:buChar char="●"/>
            </a:pPr>
            <a:r>
              <a:rPr lang="en" sz="1200">
                <a:solidFill>
                  <a:srgbClr val="2E2E2E"/>
                </a:solidFill>
                <a:latin typeface="Roboto"/>
                <a:ea typeface="Roboto"/>
                <a:cs typeface="Roboto"/>
                <a:sym typeface="Roboto"/>
              </a:rPr>
              <a:t>Descent-to-Hover Maneuver</a:t>
            </a:r>
            <a:endParaRPr sz="1200">
              <a:solidFill>
                <a:srgbClr val="2E2E2E"/>
              </a:solidFill>
              <a:latin typeface="Roboto"/>
              <a:ea typeface="Roboto"/>
              <a:cs typeface="Roboto"/>
              <a:sym typeface="Roboto"/>
            </a:endParaRPr>
          </a:p>
          <a:p>
            <a:pPr indent="-213359" lvl="0" marL="274320" rtl="0" algn="l">
              <a:lnSpc>
                <a:spcPct val="115000"/>
              </a:lnSpc>
              <a:spcBef>
                <a:spcPts val="0"/>
              </a:spcBef>
              <a:spcAft>
                <a:spcPts val="0"/>
              </a:spcAft>
              <a:buClr>
                <a:srgbClr val="2E2E2E"/>
              </a:buClr>
              <a:buSzPts val="1200"/>
              <a:buFont typeface="Roboto"/>
              <a:buChar char="■"/>
            </a:pPr>
            <a:r>
              <a:rPr b="1" lang="en" sz="1300">
                <a:solidFill>
                  <a:srgbClr val="2E2E2E"/>
                </a:solidFill>
                <a:latin typeface="Roboto"/>
                <a:ea typeface="Roboto"/>
                <a:cs typeface="Roboto"/>
                <a:sym typeface="Roboto"/>
              </a:rPr>
              <a:t>Initial Conditions:</a:t>
            </a:r>
            <a:endParaRPr b="1" sz="1300">
              <a:solidFill>
                <a:srgbClr val="2E2E2E"/>
              </a:solidFill>
              <a:latin typeface="Roboto"/>
              <a:ea typeface="Roboto"/>
              <a:cs typeface="Roboto"/>
              <a:sym typeface="Roboto"/>
            </a:endParaRPr>
          </a:p>
          <a:p>
            <a:pPr indent="-213359" lvl="1" marL="548640" rtl="0" algn="l">
              <a:lnSpc>
                <a:spcPct val="115000"/>
              </a:lnSpc>
              <a:spcBef>
                <a:spcPts val="0"/>
              </a:spcBef>
              <a:spcAft>
                <a:spcPts val="0"/>
              </a:spcAft>
              <a:buClr>
                <a:srgbClr val="2E2E2E"/>
              </a:buClr>
              <a:buSzPts val="1200"/>
              <a:buFont typeface="Roboto"/>
              <a:buChar char="●"/>
            </a:pPr>
            <a:r>
              <a:rPr lang="en" sz="1200">
                <a:solidFill>
                  <a:srgbClr val="2E2E2E"/>
                </a:solidFill>
                <a:latin typeface="Roboto"/>
                <a:ea typeface="Roboto"/>
                <a:cs typeface="Roboto"/>
                <a:sym typeface="Roboto"/>
              </a:rPr>
              <a:t>Altitude: </a:t>
            </a:r>
            <a:r>
              <a:rPr b="1" lang="en" sz="1200">
                <a:solidFill>
                  <a:srgbClr val="2E2E2E"/>
                </a:solidFill>
                <a:latin typeface="Roboto"/>
                <a:ea typeface="Roboto"/>
                <a:cs typeface="Roboto"/>
                <a:sym typeface="Roboto"/>
              </a:rPr>
              <a:t>troposphere (5 km)</a:t>
            </a:r>
            <a:endParaRPr b="1" sz="1200">
              <a:solidFill>
                <a:srgbClr val="2E2E2E"/>
              </a:solidFill>
              <a:latin typeface="Roboto"/>
              <a:ea typeface="Roboto"/>
              <a:cs typeface="Roboto"/>
              <a:sym typeface="Roboto"/>
            </a:endParaRPr>
          </a:p>
          <a:p>
            <a:pPr indent="-213359" lvl="1" marL="548640" rtl="0" algn="l">
              <a:lnSpc>
                <a:spcPct val="115000"/>
              </a:lnSpc>
              <a:spcBef>
                <a:spcPts val="0"/>
              </a:spcBef>
              <a:spcAft>
                <a:spcPts val="0"/>
              </a:spcAft>
              <a:buClr>
                <a:srgbClr val="2E2E2E"/>
              </a:buClr>
              <a:buSzPts val="1200"/>
              <a:buFont typeface="Roboto"/>
              <a:buChar char="●"/>
            </a:pPr>
            <a:r>
              <a:rPr lang="en" sz="1200">
                <a:solidFill>
                  <a:srgbClr val="2E2E2E"/>
                </a:solidFill>
                <a:latin typeface="Roboto"/>
                <a:ea typeface="Roboto"/>
                <a:cs typeface="Roboto"/>
                <a:sym typeface="Roboto"/>
              </a:rPr>
              <a:t>Rate: </a:t>
            </a:r>
            <a:r>
              <a:rPr b="1" lang="en" sz="1200">
                <a:solidFill>
                  <a:srgbClr val="2E2E2E"/>
                </a:solidFill>
                <a:latin typeface="Roboto"/>
                <a:ea typeface="Roboto"/>
                <a:cs typeface="Roboto"/>
                <a:sym typeface="Roboto"/>
              </a:rPr>
              <a:t>5 m/s descent</a:t>
            </a:r>
            <a:endParaRPr b="1" sz="1200">
              <a:solidFill>
                <a:srgbClr val="2E2E2E"/>
              </a:solidFill>
              <a:latin typeface="Roboto"/>
              <a:ea typeface="Roboto"/>
              <a:cs typeface="Roboto"/>
              <a:sym typeface="Roboto"/>
            </a:endParaRPr>
          </a:p>
          <a:p>
            <a:pPr indent="-213359" lvl="1" marL="548640" rtl="0" algn="l">
              <a:lnSpc>
                <a:spcPct val="115000"/>
              </a:lnSpc>
              <a:spcBef>
                <a:spcPts val="0"/>
              </a:spcBef>
              <a:spcAft>
                <a:spcPts val="0"/>
              </a:spcAft>
              <a:buClr>
                <a:srgbClr val="2E2E2E"/>
              </a:buClr>
              <a:buSzPts val="1200"/>
              <a:buFont typeface="Roboto"/>
              <a:buChar char="●"/>
            </a:pPr>
            <a:r>
              <a:rPr lang="en" sz="1200">
                <a:solidFill>
                  <a:srgbClr val="2E2E2E"/>
                </a:solidFill>
                <a:latin typeface="Roboto"/>
                <a:ea typeface="Roboto"/>
                <a:cs typeface="Roboto"/>
                <a:sym typeface="Roboto"/>
              </a:rPr>
              <a:t>Ballast mass: </a:t>
            </a:r>
            <a:r>
              <a:rPr b="1" lang="en" sz="1200">
                <a:solidFill>
                  <a:srgbClr val="2E2E2E"/>
                </a:solidFill>
                <a:latin typeface="Roboto"/>
                <a:ea typeface="Roboto"/>
                <a:cs typeface="Roboto"/>
                <a:sym typeface="Roboto"/>
              </a:rPr>
              <a:t>1.81 kg (4 lb)</a:t>
            </a:r>
            <a:endParaRPr b="1" sz="1200">
              <a:solidFill>
                <a:srgbClr val="2E2E2E"/>
              </a:solidFill>
              <a:latin typeface="Roboto"/>
              <a:ea typeface="Roboto"/>
              <a:cs typeface="Roboto"/>
              <a:sym typeface="Roboto"/>
            </a:endParaRPr>
          </a:p>
          <a:p>
            <a:pPr indent="-213359" lvl="1" marL="548640" rtl="0" algn="l">
              <a:lnSpc>
                <a:spcPct val="115000"/>
              </a:lnSpc>
              <a:spcBef>
                <a:spcPts val="0"/>
              </a:spcBef>
              <a:spcAft>
                <a:spcPts val="0"/>
              </a:spcAft>
              <a:buClr>
                <a:srgbClr val="2E2E2E"/>
              </a:buClr>
              <a:buSzPts val="1200"/>
              <a:buFont typeface="Roboto"/>
              <a:buChar char="●"/>
            </a:pPr>
            <a:r>
              <a:rPr lang="en" sz="1200">
                <a:solidFill>
                  <a:srgbClr val="2E2E2E"/>
                </a:solidFill>
                <a:latin typeface="Roboto"/>
                <a:ea typeface="Roboto"/>
                <a:cs typeface="Roboto"/>
                <a:sym typeface="Roboto"/>
              </a:rPr>
              <a:t>Helium mass: </a:t>
            </a:r>
            <a:r>
              <a:rPr b="1" lang="en" sz="1200">
                <a:solidFill>
                  <a:srgbClr val="2E2E2E"/>
                </a:solidFill>
                <a:latin typeface="Roboto"/>
                <a:ea typeface="Roboto"/>
                <a:cs typeface="Roboto"/>
                <a:sym typeface="Roboto"/>
              </a:rPr>
              <a:t>0.82 kg (1.8 lb)</a:t>
            </a:r>
            <a:endParaRPr b="1" sz="1200">
              <a:solidFill>
                <a:srgbClr val="2E2E2E"/>
              </a:solidFill>
              <a:latin typeface="Roboto"/>
              <a:ea typeface="Roboto"/>
              <a:cs typeface="Roboto"/>
              <a:sym typeface="Roboto"/>
            </a:endParaRPr>
          </a:p>
          <a:p>
            <a:pPr indent="-213359" lvl="0" marL="274320" rtl="0" algn="l">
              <a:lnSpc>
                <a:spcPct val="115000"/>
              </a:lnSpc>
              <a:spcBef>
                <a:spcPts val="0"/>
              </a:spcBef>
              <a:spcAft>
                <a:spcPts val="0"/>
              </a:spcAft>
              <a:buClr>
                <a:srgbClr val="2E2E2E"/>
              </a:buClr>
              <a:buSzPts val="1200"/>
              <a:buFont typeface="Roboto"/>
              <a:buChar char="■"/>
            </a:pPr>
            <a:r>
              <a:rPr b="1" lang="en" sz="1300">
                <a:solidFill>
                  <a:srgbClr val="2E2E2E"/>
                </a:solidFill>
                <a:latin typeface="Roboto"/>
                <a:ea typeface="Roboto"/>
                <a:cs typeface="Roboto"/>
                <a:sym typeface="Roboto"/>
              </a:rPr>
              <a:t>Control Response:</a:t>
            </a:r>
            <a:endParaRPr b="1" sz="1300">
              <a:solidFill>
                <a:srgbClr val="2E2E2E"/>
              </a:solidFill>
              <a:latin typeface="Roboto"/>
              <a:ea typeface="Roboto"/>
              <a:cs typeface="Roboto"/>
              <a:sym typeface="Roboto"/>
            </a:endParaRPr>
          </a:p>
          <a:p>
            <a:pPr indent="-213359" lvl="1" marL="548640" rtl="0" algn="l">
              <a:lnSpc>
                <a:spcPct val="115000"/>
              </a:lnSpc>
              <a:spcBef>
                <a:spcPts val="0"/>
              </a:spcBef>
              <a:spcAft>
                <a:spcPts val="0"/>
              </a:spcAft>
              <a:buClr>
                <a:srgbClr val="2E2E2E"/>
              </a:buClr>
              <a:buSzPts val="1200"/>
              <a:buFont typeface="Roboto"/>
              <a:buChar char="●"/>
            </a:pPr>
            <a:r>
              <a:rPr lang="en" sz="1200">
                <a:solidFill>
                  <a:srgbClr val="2E2E2E"/>
                </a:solidFill>
                <a:latin typeface="Roboto"/>
                <a:ea typeface="Roboto"/>
                <a:cs typeface="Roboto"/>
                <a:sym typeface="Roboto"/>
              </a:rPr>
              <a:t>Ballast released: </a:t>
            </a:r>
            <a:r>
              <a:rPr b="1" lang="en" sz="1200">
                <a:solidFill>
                  <a:srgbClr val="2E2E2E"/>
                </a:solidFill>
                <a:latin typeface="Roboto"/>
                <a:ea typeface="Roboto"/>
                <a:cs typeface="Roboto"/>
                <a:sym typeface="Roboto"/>
              </a:rPr>
              <a:t>1.31 kg (2.89 lb)</a:t>
            </a:r>
            <a:endParaRPr b="1" sz="1200">
              <a:solidFill>
                <a:srgbClr val="2E2E2E"/>
              </a:solidFill>
              <a:latin typeface="Roboto"/>
              <a:ea typeface="Roboto"/>
              <a:cs typeface="Roboto"/>
              <a:sym typeface="Roboto"/>
            </a:endParaRPr>
          </a:p>
          <a:p>
            <a:pPr indent="-213359" lvl="1" marL="548640" rtl="0" algn="l">
              <a:lnSpc>
                <a:spcPct val="115000"/>
              </a:lnSpc>
              <a:spcBef>
                <a:spcPts val="0"/>
              </a:spcBef>
              <a:spcAft>
                <a:spcPts val="0"/>
              </a:spcAft>
              <a:buClr>
                <a:srgbClr val="2E2E2E"/>
              </a:buClr>
              <a:buSzPts val="1200"/>
              <a:buFont typeface="Roboto"/>
              <a:buChar char="●"/>
            </a:pPr>
            <a:r>
              <a:rPr lang="en" sz="1200">
                <a:solidFill>
                  <a:srgbClr val="2E2E2E"/>
                </a:solidFill>
                <a:latin typeface="Roboto"/>
                <a:ea typeface="Roboto"/>
                <a:cs typeface="Roboto"/>
                <a:sym typeface="Roboto"/>
              </a:rPr>
              <a:t>Release duration: </a:t>
            </a:r>
            <a:r>
              <a:rPr b="1" lang="en" sz="1200">
                <a:solidFill>
                  <a:srgbClr val="2E2E2E"/>
                </a:solidFill>
                <a:latin typeface="Roboto"/>
                <a:ea typeface="Roboto"/>
                <a:cs typeface="Roboto"/>
                <a:sym typeface="Roboto"/>
              </a:rPr>
              <a:t>11 min 50 sec</a:t>
            </a:r>
            <a:endParaRPr b="1" sz="1200">
              <a:solidFill>
                <a:srgbClr val="2E2E2E"/>
              </a:solidFill>
              <a:latin typeface="Roboto"/>
              <a:ea typeface="Roboto"/>
              <a:cs typeface="Roboto"/>
              <a:sym typeface="Roboto"/>
            </a:endParaRPr>
          </a:p>
          <a:p>
            <a:pPr indent="-213359" lvl="1" marL="548640" rtl="0" algn="l">
              <a:lnSpc>
                <a:spcPct val="115000"/>
              </a:lnSpc>
              <a:spcBef>
                <a:spcPts val="0"/>
              </a:spcBef>
              <a:spcAft>
                <a:spcPts val="0"/>
              </a:spcAft>
              <a:buClr>
                <a:srgbClr val="2E2E2E"/>
              </a:buClr>
              <a:buSzPts val="1200"/>
              <a:buFont typeface="Roboto"/>
              <a:buChar char="●"/>
            </a:pPr>
            <a:r>
              <a:rPr lang="en" sz="1200">
                <a:solidFill>
                  <a:srgbClr val="2E2E2E"/>
                </a:solidFill>
                <a:latin typeface="Roboto"/>
                <a:ea typeface="Roboto"/>
                <a:cs typeface="Roboto"/>
                <a:sym typeface="Roboto"/>
              </a:rPr>
              <a:t>Time to tolerance: </a:t>
            </a:r>
            <a:r>
              <a:rPr b="1" lang="en" sz="1200">
                <a:solidFill>
                  <a:srgbClr val="2E2E2E"/>
                </a:solidFill>
                <a:latin typeface="Roboto"/>
                <a:ea typeface="Roboto"/>
                <a:cs typeface="Roboto"/>
                <a:sym typeface="Roboto"/>
              </a:rPr>
              <a:t>12 min</a:t>
            </a:r>
            <a:endParaRPr b="1" sz="1200">
              <a:solidFill>
                <a:srgbClr val="2E2E2E"/>
              </a:solidFill>
              <a:latin typeface="Roboto"/>
              <a:ea typeface="Roboto"/>
              <a:cs typeface="Roboto"/>
              <a:sym typeface="Roboto"/>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pic>
        <p:nvPicPr>
          <p:cNvPr id="435" name="Google Shape;435;p37"/>
          <p:cNvPicPr preferRelativeResize="0"/>
          <p:nvPr/>
        </p:nvPicPr>
        <p:blipFill rotWithShape="1">
          <a:blip r:embed="rId3">
            <a:alphaModFix/>
          </a:blip>
          <a:srcRect b="2241" l="7045" r="7036" t="2764"/>
          <a:stretch/>
        </p:blipFill>
        <p:spPr>
          <a:xfrm>
            <a:off x="3897300" y="945700"/>
            <a:ext cx="4966748" cy="3947124"/>
          </a:xfrm>
          <a:prstGeom prst="rect">
            <a:avLst/>
          </a:prstGeom>
          <a:noFill/>
          <a:ln>
            <a:noFill/>
          </a:ln>
        </p:spPr>
      </p:pic>
      <p:sp>
        <p:nvSpPr>
          <p:cNvPr id="436" name="Google Shape;436;p37"/>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Ballast Control Feasibility</a:t>
            </a:r>
            <a:endParaRPr/>
          </a:p>
        </p:txBody>
      </p:sp>
      <p:sp>
        <p:nvSpPr>
          <p:cNvPr id="437" name="Google Shape;437;p37"/>
          <p:cNvSpPr/>
          <p:nvPr/>
        </p:nvSpPr>
        <p:spPr>
          <a:xfrm>
            <a:off x="6008293" y="2538595"/>
            <a:ext cx="2530500" cy="1744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38" name="Google Shape;438;p37"/>
          <p:cNvGrpSpPr/>
          <p:nvPr/>
        </p:nvGrpSpPr>
        <p:grpSpPr>
          <a:xfrm>
            <a:off x="-163950" y="4907786"/>
            <a:ext cx="9471925" cy="235500"/>
            <a:chOff x="-163950" y="4907786"/>
            <a:chExt cx="9471925" cy="235500"/>
          </a:xfrm>
        </p:grpSpPr>
        <p:sp>
          <p:nvSpPr>
            <p:cNvPr id="439" name="Google Shape;439;p37"/>
            <p:cNvSpPr/>
            <p:nvPr/>
          </p:nvSpPr>
          <p:spPr>
            <a:xfrm>
              <a:off x="7843375" y="4907786"/>
              <a:ext cx="1464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chemeClr val="lt1"/>
                  </a:solidFill>
                </a:rPr>
                <a:t>   Appendices</a:t>
              </a:r>
              <a:endParaRPr b="1" sz="1100">
                <a:solidFill>
                  <a:srgbClr val="FFFFFF"/>
                </a:solidFill>
              </a:endParaRPr>
            </a:p>
          </p:txBody>
        </p:sp>
        <p:sp>
          <p:nvSpPr>
            <p:cNvPr id="440" name="Google Shape;440;p37"/>
            <p:cNvSpPr/>
            <p:nvPr/>
          </p:nvSpPr>
          <p:spPr>
            <a:xfrm>
              <a:off x="6710675"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Conclusion</a:t>
              </a:r>
              <a:endParaRPr b="1" sz="1100">
                <a:solidFill>
                  <a:srgbClr val="FFFFFF"/>
                </a:solidFill>
              </a:endParaRPr>
            </a:p>
          </p:txBody>
        </p:sp>
        <p:sp>
          <p:nvSpPr>
            <p:cNvPr id="441" name="Google Shape;441;p37"/>
            <p:cNvSpPr/>
            <p:nvPr/>
          </p:nvSpPr>
          <p:spPr>
            <a:xfrm>
              <a:off x="5577978"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Electrical</a:t>
              </a:r>
              <a:endParaRPr b="1" sz="1100">
                <a:solidFill>
                  <a:srgbClr val="FFFFFF"/>
                </a:solidFill>
              </a:endParaRPr>
            </a:p>
          </p:txBody>
        </p:sp>
        <p:sp>
          <p:nvSpPr>
            <p:cNvPr id="442" name="Google Shape;442;p37"/>
            <p:cNvSpPr/>
            <p:nvPr/>
          </p:nvSpPr>
          <p:spPr>
            <a:xfrm>
              <a:off x="4445282"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Thermal</a:t>
              </a:r>
              <a:endParaRPr b="1" sz="1100">
                <a:solidFill>
                  <a:srgbClr val="FFFFFF"/>
                </a:solidFill>
              </a:endParaRPr>
            </a:p>
          </p:txBody>
        </p:sp>
        <p:sp>
          <p:nvSpPr>
            <p:cNvPr id="443" name="Google Shape;443;p37"/>
            <p:cNvSpPr/>
            <p:nvPr/>
          </p:nvSpPr>
          <p:spPr>
            <a:xfrm>
              <a:off x="3312585"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Mechanical</a:t>
              </a:r>
              <a:endParaRPr b="1" sz="1100">
                <a:solidFill>
                  <a:srgbClr val="FFFFFF"/>
                </a:solidFill>
              </a:endParaRPr>
            </a:p>
          </p:txBody>
        </p:sp>
        <p:sp>
          <p:nvSpPr>
            <p:cNvPr id="444" name="Google Shape;444;p37"/>
            <p:cNvSpPr/>
            <p:nvPr/>
          </p:nvSpPr>
          <p:spPr>
            <a:xfrm>
              <a:off x="2179889"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Structural</a:t>
              </a:r>
              <a:endParaRPr b="1" sz="1100">
                <a:solidFill>
                  <a:srgbClr val="FFFFFF"/>
                </a:solidFill>
              </a:endParaRPr>
            </a:p>
          </p:txBody>
        </p:sp>
        <p:sp>
          <p:nvSpPr>
            <p:cNvPr id="445" name="Google Shape;445;p37"/>
            <p:cNvSpPr/>
            <p:nvPr/>
          </p:nvSpPr>
          <p:spPr>
            <a:xfrm>
              <a:off x="-163950" y="4907786"/>
              <a:ext cx="13512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FFFFFF"/>
                  </a:solidFill>
                </a:rPr>
                <a:t>    Overview</a:t>
              </a:r>
              <a:endParaRPr b="1" sz="1100">
                <a:solidFill>
                  <a:srgbClr val="FFFFFF"/>
                </a:solidFill>
              </a:endParaRPr>
            </a:p>
          </p:txBody>
        </p:sp>
        <p:sp>
          <p:nvSpPr>
            <p:cNvPr id="446" name="Google Shape;446;p37"/>
            <p:cNvSpPr/>
            <p:nvPr/>
          </p:nvSpPr>
          <p:spPr>
            <a:xfrm>
              <a:off x="1047193" y="4907786"/>
              <a:ext cx="1272600" cy="235500"/>
            </a:xfrm>
            <a:prstGeom prst="chevron">
              <a:avLst>
                <a:gd fmla="val 50000" name="adj"/>
              </a:avLst>
            </a:prstGeom>
            <a:solidFill>
              <a:srgbClr val="31394D"/>
            </a:solidFill>
            <a:ln cap="flat" cmpd="sng" w="19050">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Controls</a:t>
              </a:r>
              <a:endParaRPr b="1" sz="1100">
                <a:solidFill>
                  <a:srgbClr val="FFFFFF"/>
                </a:solidFill>
              </a:endParaRPr>
            </a:p>
          </p:txBody>
        </p:sp>
      </p:grpSp>
      <p:cxnSp>
        <p:nvCxnSpPr>
          <p:cNvPr id="447" name="Google Shape;447;p37"/>
          <p:cNvCxnSpPr/>
          <p:nvPr/>
        </p:nvCxnSpPr>
        <p:spPr>
          <a:xfrm>
            <a:off x="-21075" y="864275"/>
            <a:ext cx="9201300" cy="0"/>
          </a:xfrm>
          <a:prstGeom prst="straightConnector1">
            <a:avLst/>
          </a:prstGeom>
          <a:noFill/>
          <a:ln cap="flat" cmpd="sng" w="38100">
            <a:solidFill>
              <a:srgbClr val="B6D7A8"/>
            </a:solidFill>
            <a:prstDash val="solid"/>
            <a:round/>
            <a:headEnd len="med" w="med" type="none"/>
            <a:tailEnd len="med" w="med" type="none"/>
          </a:ln>
        </p:spPr>
      </p:cxnSp>
      <p:pic>
        <p:nvPicPr>
          <p:cNvPr id="448" name="Google Shape;448;p37"/>
          <p:cNvPicPr preferRelativeResize="0"/>
          <p:nvPr/>
        </p:nvPicPr>
        <p:blipFill>
          <a:blip r:embed="rId4">
            <a:alphaModFix/>
          </a:blip>
          <a:stretch>
            <a:fillRect/>
          </a:stretch>
        </p:blipFill>
        <p:spPr>
          <a:xfrm>
            <a:off x="6064237" y="2587675"/>
            <a:ext cx="2418627" cy="1646351"/>
          </a:xfrm>
          <a:prstGeom prst="rect">
            <a:avLst/>
          </a:prstGeom>
          <a:noFill/>
          <a:ln>
            <a:noFill/>
          </a:ln>
        </p:spPr>
      </p:pic>
      <p:sp>
        <p:nvSpPr>
          <p:cNvPr id="449" name="Google Shape;449;p37"/>
          <p:cNvSpPr/>
          <p:nvPr/>
        </p:nvSpPr>
        <p:spPr>
          <a:xfrm>
            <a:off x="311700" y="1539900"/>
            <a:ext cx="3291900" cy="2743200"/>
          </a:xfrm>
          <a:prstGeom prst="roundRect">
            <a:avLst>
              <a:gd fmla="val 4614" name="adj"/>
            </a:avLst>
          </a:prstGeom>
          <a:solidFill>
            <a:srgbClr val="C9DAF8"/>
          </a:solidFill>
          <a:ln cap="flat" cmpd="sng" w="9525">
            <a:solidFill>
              <a:schemeClr val="dk2"/>
            </a:solidFill>
            <a:prstDash val="solid"/>
            <a:round/>
            <a:headEnd len="sm" w="sm" type="none"/>
            <a:tailEnd len="sm" w="sm" type="none"/>
          </a:ln>
        </p:spPr>
        <p:txBody>
          <a:bodyPr anchorCtr="0" anchor="t" bIns="54850" lIns="91425" spcFirstLastPara="1" rIns="91425" wrap="square" tIns="54850">
            <a:noAutofit/>
          </a:bodyPr>
          <a:lstStyle/>
          <a:p>
            <a:pPr indent="-213359" lvl="0" marL="274320" rtl="0" algn="l">
              <a:lnSpc>
                <a:spcPct val="115000"/>
              </a:lnSpc>
              <a:spcBef>
                <a:spcPts val="0"/>
              </a:spcBef>
              <a:spcAft>
                <a:spcPts val="0"/>
              </a:spcAft>
              <a:buClr>
                <a:srgbClr val="2E2E2E"/>
              </a:buClr>
              <a:buSzPts val="1200"/>
              <a:buFont typeface="Roboto"/>
              <a:buChar char="■"/>
            </a:pPr>
            <a:r>
              <a:rPr b="1" lang="en" sz="1300">
                <a:solidFill>
                  <a:srgbClr val="2E2E2E"/>
                </a:solidFill>
                <a:latin typeface="Roboto"/>
                <a:ea typeface="Roboto"/>
                <a:cs typeface="Roboto"/>
                <a:sym typeface="Roboto"/>
              </a:rPr>
              <a:t>Preliminary Feed-Forward Control</a:t>
            </a:r>
            <a:endParaRPr b="1" sz="1300">
              <a:solidFill>
                <a:srgbClr val="2E2E2E"/>
              </a:solidFill>
              <a:latin typeface="Roboto"/>
              <a:ea typeface="Roboto"/>
              <a:cs typeface="Roboto"/>
              <a:sym typeface="Roboto"/>
            </a:endParaRPr>
          </a:p>
          <a:p>
            <a:pPr indent="-213359" lvl="1" marL="548640" rtl="0" algn="l">
              <a:lnSpc>
                <a:spcPct val="115000"/>
              </a:lnSpc>
              <a:spcBef>
                <a:spcPts val="0"/>
              </a:spcBef>
              <a:spcAft>
                <a:spcPts val="0"/>
              </a:spcAft>
              <a:buClr>
                <a:srgbClr val="2E2E2E"/>
              </a:buClr>
              <a:buSzPts val="1200"/>
              <a:buFont typeface="Roboto"/>
              <a:buChar char="●"/>
            </a:pPr>
            <a:r>
              <a:rPr lang="en" sz="1200">
                <a:solidFill>
                  <a:srgbClr val="2E2E2E"/>
                </a:solidFill>
                <a:latin typeface="Roboto"/>
                <a:ea typeface="Roboto"/>
                <a:cs typeface="Roboto"/>
                <a:sym typeface="Roboto"/>
              </a:rPr>
              <a:t>Worst-Case Scenario</a:t>
            </a:r>
            <a:endParaRPr sz="1200">
              <a:solidFill>
                <a:srgbClr val="2E2E2E"/>
              </a:solidFill>
              <a:latin typeface="Roboto"/>
              <a:ea typeface="Roboto"/>
              <a:cs typeface="Roboto"/>
              <a:sym typeface="Roboto"/>
            </a:endParaRPr>
          </a:p>
          <a:p>
            <a:pPr indent="-213359" lvl="1" marL="548640" rtl="0" algn="l">
              <a:lnSpc>
                <a:spcPct val="115000"/>
              </a:lnSpc>
              <a:spcBef>
                <a:spcPts val="0"/>
              </a:spcBef>
              <a:spcAft>
                <a:spcPts val="0"/>
              </a:spcAft>
              <a:buClr>
                <a:srgbClr val="2E2E2E"/>
              </a:buClr>
              <a:buSzPts val="1200"/>
              <a:buFont typeface="Roboto"/>
              <a:buChar char="●"/>
            </a:pPr>
            <a:r>
              <a:rPr lang="en" sz="1200">
                <a:solidFill>
                  <a:srgbClr val="2E2E2E"/>
                </a:solidFill>
                <a:latin typeface="Roboto"/>
                <a:ea typeface="Roboto"/>
                <a:cs typeface="Roboto"/>
                <a:sym typeface="Roboto"/>
              </a:rPr>
              <a:t>Descent-to-Hover Maneuver</a:t>
            </a:r>
            <a:endParaRPr sz="1200">
              <a:solidFill>
                <a:srgbClr val="2E2E2E"/>
              </a:solidFill>
              <a:latin typeface="Roboto"/>
              <a:ea typeface="Roboto"/>
              <a:cs typeface="Roboto"/>
              <a:sym typeface="Roboto"/>
            </a:endParaRPr>
          </a:p>
          <a:p>
            <a:pPr indent="-213359" lvl="0" marL="274320" rtl="0" algn="l">
              <a:lnSpc>
                <a:spcPct val="115000"/>
              </a:lnSpc>
              <a:spcBef>
                <a:spcPts val="0"/>
              </a:spcBef>
              <a:spcAft>
                <a:spcPts val="0"/>
              </a:spcAft>
              <a:buClr>
                <a:srgbClr val="2E2E2E"/>
              </a:buClr>
              <a:buSzPts val="1200"/>
              <a:buFont typeface="Roboto"/>
              <a:buChar char="■"/>
            </a:pPr>
            <a:r>
              <a:rPr b="1" lang="en" sz="1300">
                <a:solidFill>
                  <a:srgbClr val="2E2E2E"/>
                </a:solidFill>
                <a:latin typeface="Roboto"/>
                <a:ea typeface="Roboto"/>
                <a:cs typeface="Roboto"/>
                <a:sym typeface="Roboto"/>
              </a:rPr>
              <a:t>Initial Conditions:</a:t>
            </a:r>
            <a:endParaRPr b="1" sz="1300">
              <a:solidFill>
                <a:srgbClr val="2E2E2E"/>
              </a:solidFill>
              <a:latin typeface="Roboto"/>
              <a:ea typeface="Roboto"/>
              <a:cs typeface="Roboto"/>
              <a:sym typeface="Roboto"/>
            </a:endParaRPr>
          </a:p>
          <a:p>
            <a:pPr indent="-213359" lvl="1" marL="548640" rtl="0" algn="l">
              <a:lnSpc>
                <a:spcPct val="115000"/>
              </a:lnSpc>
              <a:spcBef>
                <a:spcPts val="0"/>
              </a:spcBef>
              <a:spcAft>
                <a:spcPts val="0"/>
              </a:spcAft>
              <a:buClr>
                <a:srgbClr val="2E2E2E"/>
              </a:buClr>
              <a:buSzPts val="1200"/>
              <a:buFont typeface="Roboto"/>
              <a:buChar char="●"/>
            </a:pPr>
            <a:r>
              <a:rPr lang="en" sz="1200">
                <a:solidFill>
                  <a:srgbClr val="2E2E2E"/>
                </a:solidFill>
                <a:latin typeface="Roboto"/>
                <a:ea typeface="Roboto"/>
                <a:cs typeface="Roboto"/>
                <a:sym typeface="Roboto"/>
              </a:rPr>
              <a:t>Altitude: </a:t>
            </a:r>
            <a:r>
              <a:rPr b="1" lang="en" sz="1200">
                <a:solidFill>
                  <a:srgbClr val="2E2E2E"/>
                </a:solidFill>
                <a:latin typeface="Roboto"/>
                <a:ea typeface="Roboto"/>
                <a:cs typeface="Roboto"/>
                <a:sym typeface="Roboto"/>
              </a:rPr>
              <a:t>troposphere (5 km)</a:t>
            </a:r>
            <a:endParaRPr b="1" sz="1200">
              <a:solidFill>
                <a:srgbClr val="2E2E2E"/>
              </a:solidFill>
              <a:latin typeface="Roboto"/>
              <a:ea typeface="Roboto"/>
              <a:cs typeface="Roboto"/>
              <a:sym typeface="Roboto"/>
            </a:endParaRPr>
          </a:p>
          <a:p>
            <a:pPr indent="-213359" lvl="1" marL="548640" rtl="0" algn="l">
              <a:lnSpc>
                <a:spcPct val="115000"/>
              </a:lnSpc>
              <a:spcBef>
                <a:spcPts val="0"/>
              </a:spcBef>
              <a:spcAft>
                <a:spcPts val="0"/>
              </a:spcAft>
              <a:buClr>
                <a:srgbClr val="2E2E2E"/>
              </a:buClr>
              <a:buSzPts val="1200"/>
              <a:buFont typeface="Roboto"/>
              <a:buChar char="●"/>
            </a:pPr>
            <a:r>
              <a:rPr lang="en" sz="1200">
                <a:solidFill>
                  <a:srgbClr val="2E2E2E"/>
                </a:solidFill>
                <a:latin typeface="Roboto"/>
                <a:ea typeface="Roboto"/>
                <a:cs typeface="Roboto"/>
                <a:sym typeface="Roboto"/>
              </a:rPr>
              <a:t>Rate: </a:t>
            </a:r>
            <a:r>
              <a:rPr b="1" lang="en" sz="1200">
                <a:solidFill>
                  <a:srgbClr val="2E2E2E"/>
                </a:solidFill>
                <a:latin typeface="Roboto"/>
                <a:ea typeface="Roboto"/>
                <a:cs typeface="Roboto"/>
                <a:sym typeface="Roboto"/>
              </a:rPr>
              <a:t>5 m/s descent</a:t>
            </a:r>
            <a:endParaRPr b="1" sz="1200">
              <a:solidFill>
                <a:srgbClr val="2E2E2E"/>
              </a:solidFill>
              <a:latin typeface="Roboto"/>
              <a:ea typeface="Roboto"/>
              <a:cs typeface="Roboto"/>
              <a:sym typeface="Roboto"/>
            </a:endParaRPr>
          </a:p>
          <a:p>
            <a:pPr indent="-213359" lvl="1" marL="548640" rtl="0" algn="l">
              <a:lnSpc>
                <a:spcPct val="115000"/>
              </a:lnSpc>
              <a:spcBef>
                <a:spcPts val="0"/>
              </a:spcBef>
              <a:spcAft>
                <a:spcPts val="0"/>
              </a:spcAft>
              <a:buClr>
                <a:srgbClr val="2E2E2E"/>
              </a:buClr>
              <a:buSzPts val="1200"/>
              <a:buFont typeface="Roboto"/>
              <a:buChar char="●"/>
            </a:pPr>
            <a:r>
              <a:rPr lang="en" sz="1200">
                <a:solidFill>
                  <a:srgbClr val="2E2E2E"/>
                </a:solidFill>
                <a:latin typeface="Roboto"/>
                <a:ea typeface="Roboto"/>
                <a:cs typeface="Roboto"/>
                <a:sym typeface="Roboto"/>
              </a:rPr>
              <a:t>Ballast mass: </a:t>
            </a:r>
            <a:r>
              <a:rPr b="1" lang="en" sz="1200">
                <a:solidFill>
                  <a:srgbClr val="2E2E2E"/>
                </a:solidFill>
                <a:latin typeface="Roboto"/>
                <a:ea typeface="Roboto"/>
                <a:cs typeface="Roboto"/>
                <a:sym typeface="Roboto"/>
              </a:rPr>
              <a:t>1.81 kg (4 lb)</a:t>
            </a:r>
            <a:endParaRPr b="1" sz="1200">
              <a:solidFill>
                <a:srgbClr val="2E2E2E"/>
              </a:solidFill>
              <a:latin typeface="Roboto"/>
              <a:ea typeface="Roboto"/>
              <a:cs typeface="Roboto"/>
              <a:sym typeface="Roboto"/>
            </a:endParaRPr>
          </a:p>
          <a:p>
            <a:pPr indent="-213359" lvl="1" marL="548640" rtl="0" algn="l">
              <a:lnSpc>
                <a:spcPct val="115000"/>
              </a:lnSpc>
              <a:spcBef>
                <a:spcPts val="0"/>
              </a:spcBef>
              <a:spcAft>
                <a:spcPts val="0"/>
              </a:spcAft>
              <a:buClr>
                <a:srgbClr val="2E2E2E"/>
              </a:buClr>
              <a:buSzPts val="1200"/>
              <a:buFont typeface="Roboto"/>
              <a:buChar char="●"/>
            </a:pPr>
            <a:r>
              <a:rPr lang="en" sz="1200">
                <a:solidFill>
                  <a:srgbClr val="2E2E2E"/>
                </a:solidFill>
                <a:latin typeface="Roboto"/>
                <a:ea typeface="Roboto"/>
                <a:cs typeface="Roboto"/>
                <a:sym typeface="Roboto"/>
              </a:rPr>
              <a:t>Helium mass: </a:t>
            </a:r>
            <a:r>
              <a:rPr b="1" lang="en" sz="1200">
                <a:solidFill>
                  <a:srgbClr val="2E2E2E"/>
                </a:solidFill>
                <a:latin typeface="Roboto"/>
                <a:ea typeface="Roboto"/>
                <a:cs typeface="Roboto"/>
                <a:sym typeface="Roboto"/>
              </a:rPr>
              <a:t>0.82 kg (1.8 lb)</a:t>
            </a:r>
            <a:endParaRPr b="1" sz="1200">
              <a:solidFill>
                <a:srgbClr val="2E2E2E"/>
              </a:solidFill>
              <a:latin typeface="Roboto"/>
              <a:ea typeface="Roboto"/>
              <a:cs typeface="Roboto"/>
              <a:sym typeface="Roboto"/>
            </a:endParaRPr>
          </a:p>
          <a:p>
            <a:pPr indent="-213359" lvl="0" marL="274320" rtl="0" algn="l">
              <a:lnSpc>
                <a:spcPct val="115000"/>
              </a:lnSpc>
              <a:spcBef>
                <a:spcPts val="0"/>
              </a:spcBef>
              <a:spcAft>
                <a:spcPts val="0"/>
              </a:spcAft>
              <a:buClr>
                <a:srgbClr val="2E2E2E"/>
              </a:buClr>
              <a:buSzPts val="1200"/>
              <a:buFont typeface="Roboto"/>
              <a:buChar char="■"/>
            </a:pPr>
            <a:r>
              <a:rPr b="1" lang="en" sz="1300">
                <a:solidFill>
                  <a:srgbClr val="2E2E2E"/>
                </a:solidFill>
                <a:latin typeface="Roboto"/>
                <a:ea typeface="Roboto"/>
                <a:cs typeface="Roboto"/>
                <a:sym typeface="Roboto"/>
              </a:rPr>
              <a:t>Control Response:</a:t>
            </a:r>
            <a:endParaRPr b="1" sz="1300">
              <a:solidFill>
                <a:srgbClr val="2E2E2E"/>
              </a:solidFill>
              <a:latin typeface="Roboto"/>
              <a:ea typeface="Roboto"/>
              <a:cs typeface="Roboto"/>
              <a:sym typeface="Roboto"/>
            </a:endParaRPr>
          </a:p>
          <a:p>
            <a:pPr indent="-213359" lvl="1" marL="548640" rtl="0" algn="l">
              <a:lnSpc>
                <a:spcPct val="115000"/>
              </a:lnSpc>
              <a:spcBef>
                <a:spcPts val="0"/>
              </a:spcBef>
              <a:spcAft>
                <a:spcPts val="0"/>
              </a:spcAft>
              <a:buClr>
                <a:srgbClr val="2E2E2E"/>
              </a:buClr>
              <a:buSzPts val="1200"/>
              <a:buFont typeface="Roboto"/>
              <a:buChar char="●"/>
            </a:pPr>
            <a:r>
              <a:rPr lang="en" sz="1200">
                <a:solidFill>
                  <a:srgbClr val="2E2E2E"/>
                </a:solidFill>
                <a:latin typeface="Roboto"/>
                <a:ea typeface="Roboto"/>
                <a:cs typeface="Roboto"/>
                <a:sym typeface="Roboto"/>
              </a:rPr>
              <a:t>Ballast released: </a:t>
            </a:r>
            <a:r>
              <a:rPr b="1" lang="en" sz="1200">
                <a:solidFill>
                  <a:srgbClr val="2E2E2E"/>
                </a:solidFill>
                <a:latin typeface="Roboto"/>
                <a:ea typeface="Roboto"/>
                <a:cs typeface="Roboto"/>
                <a:sym typeface="Roboto"/>
              </a:rPr>
              <a:t>1.31 kg (2.89 lb)</a:t>
            </a:r>
            <a:endParaRPr b="1" sz="1200">
              <a:solidFill>
                <a:srgbClr val="2E2E2E"/>
              </a:solidFill>
              <a:latin typeface="Roboto"/>
              <a:ea typeface="Roboto"/>
              <a:cs typeface="Roboto"/>
              <a:sym typeface="Roboto"/>
            </a:endParaRPr>
          </a:p>
          <a:p>
            <a:pPr indent="-213359" lvl="1" marL="548640" rtl="0" algn="l">
              <a:lnSpc>
                <a:spcPct val="115000"/>
              </a:lnSpc>
              <a:spcBef>
                <a:spcPts val="0"/>
              </a:spcBef>
              <a:spcAft>
                <a:spcPts val="0"/>
              </a:spcAft>
              <a:buClr>
                <a:srgbClr val="2E2E2E"/>
              </a:buClr>
              <a:buSzPts val="1200"/>
              <a:buFont typeface="Roboto"/>
              <a:buChar char="●"/>
            </a:pPr>
            <a:r>
              <a:rPr lang="en" sz="1200">
                <a:solidFill>
                  <a:srgbClr val="2E2E2E"/>
                </a:solidFill>
                <a:latin typeface="Roboto"/>
                <a:ea typeface="Roboto"/>
                <a:cs typeface="Roboto"/>
                <a:sym typeface="Roboto"/>
              </a:rPr>
              <a:t>Release duration: </a:t>
            </a:r>
            <a:r>
              <a:rPr b="1" lang="en" sz="1200">
                <a:solidFill>
                  <a:srgbClr val="2E2E2E"/>
                </a:solidFill>
                <a:latin typeface="Roboto"/>
                <a:ea typeface="Roboto"/>
                <a:cs typeface="Roboto"/>
                <a:sym typeface="Roboto"/>
              </a:rPr>
              <a:t>11 min 50 sec</a:t>
            </a:r>
            <a:endParaRPr b="1" sz="1200">
              <a:solidFill>
                <a:srgbClr val="2E2E2E"/>
              </a:solidFill>
              <a:latin typeface="Roboto"/>
              <a:ea typeface="Roboto"/>
              <a:cs typeface="Roboto"/>
              <a:sym typeface="Roboto"/>
            </a:endParaRPr>
          </a:p>
          <a:p>
            <a:pPr indent="-213359" lvl="1" marL="548640" rtl="0" algn="l">
              <a:lnSpc>
                <a:spcPct val="115000"/>
              </a:lnSpc>
              <a:spcBef>
                <a:spcPts val="0"/>
              </a:spcBef>
              <a:spcAft>
                <a:spcPts val="0"/>
              </a:spcAft>
              <a:buClr>
                <a:srgbClr val="2E2E2E"/>
              </a:buClr>
              <a:buSzPts val="1200"/>
              <a:buFont typeface="Roboto"/>
              <a:buChar char="●"/>
            </a:pPr>
            <a:r>
              <a:rPr lang="en" sz="1200">
                <a:solidFill>
                  <a:srgbClr val="2E2E2E"/>
                </a:solidFill>
                <a:latin typeface="Roboto"/>
                <a:ea typeface="Roboto"/>
                <a:cs typeface="Roboto"/>
                <a:sym typeface="Roboto"/>
              </a:rPr>
              <a:t>Time to tolerance: </a:t>
            </a:r>
            <a:r>
              <a:rPr b="1" lang="en" sz="1200">
                <a:solidFill>
                  <a:srgbClr val="2E2E2E"/>
                </a:solidFill>
                <a:latin typeface="Roboto"/>
                <a:ea typeface="Roboto"/>
                <a:cs typeface="Roboto"/>
                <a:sym typeface="Roboto"/>
              </a:rPr>
              <a:t>12 min</a:t>
            </a:r>
            <a:endParaRPr b="1" sz="1200">
              <a:solidFill>
                <a:srgbClr val="2E2E2E"/>
              </a:solidFill>
              <a:latin typeface="Roboto"/>
              <a:ea typeface="Roboto"/>
              <a:cs typeface="Roboto"/>
              <a:sym typeface="Roboto"/>
            </a:endParaRPr>
          </a:p>
        </p:txBody>
      </p:sp>
      <p:sp>
        <p:nvSpPr>
          <p:cNvPr id="450" name="Google Shape;450;p37"/>
          <p:cNvSpPr txBox="1"/>
          <p:nvPr/>
        </p:nvSpPr>
        <p:spPr>
          <a:xfrm>
            <a:off x="311700" y="1093500"/>
            <a:ext cx="32919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700">
                <a:solidFill>
                  <a:schemeClr val="dk1"/>
                </a:solidFill>
                <a:latin typeface="Merriweather"/>
                <a:ea typeface="Merriweather"/>
                <a:cs typeface="Merriweather"/>
                <a:sym typeface="Merriweather"/>
              </a:rPr>
              <a:t>Example Scenario #2</a:t>
            </a:r>
            <a:endParaRPr b="1" sz="1700">
              <a:solidFill>
                <a:schemeClr val="dk1"/>
              </a:solidFill>
              <a:latin typeface="Merriweather"/>
              <a:ea typeface="Merriweather"/>
              <a:cs typeface="Merriweather"/>
              <a:sym typeface="Merriweathe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sp>
        <p:nvSpPr>
          <p:cNvPr id="455" name="Google Shape;455;p38"/>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Cumulative Feasibility Results</a:t>
            </a:r>
            <a:endParaRPr/>
          </a:p>
        </p:txBody>
      </p:sp>
      <p:grpSp>
        <p:nvGrpSpPr>
          <p:cNvPr id="456" name="Google Shape;456;p38"/>
          <p:cNvGrpSpPr/>
          <p:nvPr/>
        </p:nvGrpSpPr>
        <p:grpSpPr>
          <a:xfrm>
            <a:off x="-163950" y="4907786"/>
            <a:ext cx="9471925" cy="235500"/>
            <a:chOff x="-163950" y="4907786"/>
            <a:chExt cx="9471925" cy="235500"/>
          </a:xfrm>
        </p:grpSpPr>
        <p:sp>
          <p:nvSpPr>
            <p:cNvPr id="457" name="Google Shape;457;p38"/>
            <p:cNvSpPr/>
            <p:nvPr/>
          </p:nvSpPr>
          <p:spPr>
            <a:xfrm>
              <a:off x="7843375" y="4907786"/>
              <a:ext cx="1464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chemeClr val="lt1"/>
                  </a:solidFill>
                </a:rPr>
                <a:t>   Appendices</a:t>
              </a:r>
              <a:endParaRPr b="1" sz="1100">
                <a:solidFill>
                  <a:srgbClr val="FFFFFF"/>
                </a:solidFill>
              </a:endParaRPr>
            </a:p>
          </p:txBody>
        </p:sp>
        <p:sp>
          <p:nvSpPr>
            <p:cNvPr id="458" name="Google Shape;458;p38"/>
            <p:cNvSpPr/>
            <p:nvPr/>
          </p:nvSpPr>
          <p:spPr>
            <a:xfrm>
              <a:off x="6710675"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Conclusion</a:t>
              </a:r>
              <a:endParaRPr b="1" sz="1100">
                <a:solidFill>
                  <a:srgbClr val="FFFFFF"/>
                </a:solidFill>
              </a:endParaRPr>
            </a:p>
          </p:txBody>
        </p:sp>
        <p:sp>
          <p:nvSpPr>
            <p:cNvPr id="459" name="Google Shape;459;p38"/>
            <p:cNvSpPr/>
            <p:nvPr/>
          </p:nvSpPr>
          <p:spPr>
            <a:xfrm>
              <a:off x="5577978"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Electrical</a:t>
              </a:r>
              <a:endParaRPr b="1" sz="1100">
                <a:solidFill>
                  <a:srgbClr val="FFFFFF"/>
                </a:solidFill>
              </a:endParaRPr>
            </a:p>
          </p:txBody>
        </p:sp>
        <p:sp>
          <p:nvSpPr>
            <p:cNvPr id="460" name="Google Shape;460;p38"/>
            <p:cNvSpPr/>
            <p:nvPr/>
          </p:nvSpPr>
          <p:spPr>
            <a:xfrm>
              <a:off x="4445282"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Thermal</a:t>
              </a:r>
              <a:endParaRPr b="1" sz="1100">
                <a:solidFill>
                  <a:srgbClr val="FFFFFF"/>
                </a:solidFill>
              </a:endParaRPr>
            </a:p>
          </p:txBody>
        </p:sp>
        <p:sp>
          <p:nvSpPr>
            <p:cNvPr id="461" name="Google Shape;461;p38"/>
            <p:cNvSpPr/>
            <p:nvPr/>
          </p:nvSpPr>
          <p:spPr>
            <a:xfrm>
              <a:off x="3312585"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Mechanical</a:t>
              </a:r>
              <a:endParaRPr b="1" sz="1100">
                <a:solidFill>
                  <a:srgbClr val="FFFFFF"/>
                </a:solidFill>
              </a:endParaRPr>
            </a:p>
          </p:txBody>
        </p:sp>
        <p:sp>
          <p:nvSpPr>
            <p:cNvPr id="462" name="Google Shape;462;p38"/>
            <p:cNvSpPr/>
            <p:nvPr/>
          </p:nvSpPr>
          <p:spPr>
            <a:xfrm>
              <a:off x="2179889"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Structural</a:t>
              </a:r>
              <a:endParaRPr b="1" sz="1100">
                <a:solidFill>
                  <a:srgbClr val="FFFFFF"/>
                </a:solidFill>
              </a:endParaRPr>
            </a:p>
          </p:txBody>
        </p:sp>
        <p:sp>
          <p:nvSpPr>
            <p:cNvPr id="463" name="Google Shape;463;p38"/>
            <p:cNvSpPr/>
            <p:nvPr/>
          </p:nvSpPr>
          <p:spPr>
            <a:xfrm>
              <a:off x="-163950" y="4907786"/>
              <a:ext cx="13512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FFFFFF"/>
                  </a:solidFill>
                </a:rPr>
                <a:t>    Overview</a:t>
              </a:r>
              <a:endParaRPr b="1" sz="1100">
                <a:solidFill>
                  <a:srgbClr val="FFFFFF"/>
                </a:solidFill>
              </a:endParaRPr>
            </a:p>
          </p:txBody>
        </p:sp>
        <p:sp>
          <p:nvSpPr>
            <p:cNvPr id="464" name="Google Shape;464;p38"/>
            <p:cNvSpPr/>
            <p:nvPr/>
          </p:nvSpPr>
          <p:spPr>
            <a:xfrm>
              <a:off x="1047193" y="4907786"/>
              <a:ext cx="1272600" cy="235500"/>
            </a:xfrm>
            <a:prstGeom prst="chevron">
              <a:avLst>
                <a:gd fmla="val 50000" name="adj"/>
              </a:avLst>
            </a:prstGeom>
            <a:solidFill>
              <a:srgbClr val="31394D"/>
            </a:solidFill>
            <a:ln cap="flat" cmpd="sng" w="19050">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Controls</a:t>
              </a:r>
              <a:endParaRPr b="1" sz="1100">
                <a:solidFill>
                  <a:srgbClr val="FFFFFF"/>
                </a:solidFill>
              </a:endParaRPr>
            </a:p>
          </p:txBody>
        </p:sp>
      </p:grpSp>
      <p:cxnSp>
        <p:nvCxnSpPr>
          <p:cNvPr id="465" name="Google Shape;465;p38"/>
          <p:cNvCxnSpPr/>
          <p:nvPr/>
        </p:nvCxnSpPr>
        <p:spPr>
          <a:xfrm>
            <a:off x="-21075" y="864275"/>
            <a:ext cx="9201300" cy="0"/>
          </a:xfrm>
          <a:prstGeom prst="straightConnector1">
            <a:avLst/>
          </a:prstGeom>
          <a:noFill/>
          <a:ln cap="flat" cmpd="sng" w="38100">
            <a:solidFill>
              <a:srgbClr val="B6D7A8"/>
            </a:solidFill>
            <a:prstDash val="solid"/>
            <a:round/>
            <a:headEnd len="med" w="med" type="none"/>
            <a:tailEnd len="med" w="med" type="none"/>
          </a:ln>
        </p:spPr>
      </p:cxnSp>
      <p:graphicFrame>
        <p:nvGraphicFramePr>
          <p:cNvPr id="466" name="Google Shape;466;p38"/>
          <p:cNvGraphicFramePr/>
          <p:nvPr/>
        </p:nvGraphicFramePr>
        <p:xfrm>
          <a:off x="85350" y="957695"/>
          <a:ext cx="3000000" cy="3000000"/>
        </p:xfrm>
        <a:graphic>
          <a:graphicData uri="http://schemas.openxmlformats.org/drawingml/2006/table">
            <a:tbl>
              <a:tblPr>
                <a:noFill/>
                <a:tableStyleId>{EBC924FD-B53E-429D-AEFC-742B769EB259}</a:tableStyleId>
              </a:tblPr>
              <a:tblGrid>
                <a:gridCol w="1096950"/>
                <a:gridCol w="1245350"/>
                <a:gridCol w="3557325"/>
                <a:gridCol w="812225"/>
                <a:gridCol w="1269225"/>
                <a:gridCol w="992225"/>
              </a:tblGrid>
              <a:tr h="261500">
                <a:tc>
                  <a:txBody>
                    <a:bodyPr/>
                    <a:lstStyle/>
                    <a:p>
                      <a:pPr indent="0" lvl="0" marL="0" rtl="0" algn="l">
                        <a:spcBef>
                          <a:spcPts val="0"/>
                        </a:spcBef>
                        <a:spcAft>
                          <a:spcPts val="0"/>
                        </a:spcAft>
                        <a:buNone/>
                      </a:pPr>
                      <a:r>
                        <a:rPr b="1" lang="en" sz="1200">
                          <a:solidFill>
                            <a:schemeClr val="lt1"/>
                          </a:solidFill>
                          <a:latin typeface="Merriweather"/>
                          <a:ea typeface="Merriweather"/>
                          <a:cs typeface="Merriweather"/>
                          <a:sym typeface="Merriweather"/>
                        </a:rPr>
                        <a:t>System</a:t>
                      </a:r>
                      <a:endParaRPr b="1" sz="1200">
                        <a:solidFill>
                          <a:schemeClr val="lt1"/>
                        </a:solidFill>
                        <a:latin typeface="Merriweather"/>
                        <a:ea typeface="Merriweather"/>
                        <a:cs typeface="Merriweather"/>
                        <a:sym typeface="Merriweather"/>
                      </a:endParaRPr>
                    </a:p>
                  </a:txBody>
                  <a:tcPr marT="91425" marB="91425" marR="91425" marL="91425">
                    <a:solidFill>
                      <a:schemeClr val="dk1"/>
                    </a:solidFill>
                  </a:tcPr>
                </a:tc>
                <a:tc>
                  <a:txBody>
                    <a:bodyPr/>
                    <a:lstStyle/>
                    <a:p>
                      <a:pPr indent="0" lvl="0" marL="0" rtl="0" algn="l">
                        <a:spcBef>
                          <a:spcPts val="0"/>
                        </a:spcBef>
                        <a:spcAft>
                          <a:spcPts val="0"/>
                        </a:spcAft>
                        <a:buNone/>
                      </a:pPr>
                      <a:r>
                        <a:rPr b="1" lang="en" sz="1200">
                          <a:solidFill>
                            <a:schemeClr val="lt1"/>
                          </a:solidFill>
                          <a:latin typeface="Merriweather"/>
                          <a:ea typeface="Merriweather"/>
                          <a:cs typeface="Merriweather"/>
                          <a:sym typeface="Merriweather"/>
                        </a:rPr>
                        <a:t>Subsystem</a:t>
                      </a:r>
                      <a:endParaRPr b="1" sz="1200">
                        <a:solidFill>
                          <a:schemeClr val="lt1"/>
                        </a:solidFill>
                        <a:latin typeface="Merriweather"/>
                        <a:ea typeface="Merriweather"/>
                        <a:cs typeface="Merriweather"/>
                        <a:sym typeface="Merriweather"/>
                      </a:endParaRPr>
                    </a:p>
                  </a:txBody>
                  <a:tcPr marT="91425" marB="91425" marR="91425" marL="91425">
                    <a:solidFill>
                      <a:schemeClr val="dk1"/>
                    </a:solidFill>
                  </a:tcPr>
                </a:tc>
                <a:tc>
                  <a:txBody>
                    <a:bodyPr/>
                    <a:lstStyle/>
                    <a:p>
                      <a:pPr indent="0" lvl="0" marL="0" rtl="0" algn="l">
                        <a:spcBef>
                          <a:spcPts val="0"/>
                        </a:spcBef>
                        <a:spcAft>
                          <a:spcPts val="0"/>
                        </a:spcAft>
                        <a:buNone/>
                      </a:pPr>
                      <a:r>
                        <a:rPr b="1" lang="en" sz="1200">
                          <a:solidFill>
                            <a:schemeClr val="lt1"/>
                          </a:solidFill>
                          <a:latin typeface="Merriweather"/>
                          <a:ea typeface="Merriweather"/>
                          <a:cs typeface="Merriweather"/>
                          <a:sym typeface="Merriweather"/>
                        </a:rPr>
                        <a:t>Description</a:t>
                      </a:r>
                      <a:endParaRPr b="1" sz="1200">
                        <a:solidFill>
                          <a:schemeClr val="lt1"/>
                        </a:solidFill>
                        <a:latin typeface="Merriweather"/>
                        <a:ea typeface="Merriweather"/>
                        <a:cs typeface="Merriweather"/>
                        <a:sym typeface="Merriweather"/>
                      </a:endParaRPr>
                    </a:p>
                  </a:txBody>
                  <a:tcPr marT="91425" marB="91425" marR="91425" marL="91425">
                    <a:solidFill>
                      <a:schemeClr val="dk1"/>
                    </a:solidFill>
                  </a:tcPr>
                </a:tc>
                <a:tc>
                  <a:txBody>
                    <a:bodyPr/>
                    <a:lstStyle/>
                    <a:p>
                      <a:pPr indent="0" lvl="0" marL="0" rtl="0" algn="l">
                        <a:spcBef>
                          <a:spcPts val="0"/>
                        </a:spcBef>
                        <a:spcAft>
                          <a:spcPts val="0"/>
                        </a:spcAft>
                        <a:buNone/>
                      </a:pPr>
                      <a:r>
                        <a:rPr b="1" lang="en" sz="1200">
                          <a:solidFill>
                            <a:schemeClr val="lt1"/>
                          </a:solidFill>
                          <a:latin typeface="Merriweather"/>
                          <a:ea typeface="Merriweather"/>
                          <a:cs typeface="Merriweather"/>
                          <a:sym typeface="Merriweather"/>
                        </a:rPr>
                        <a:t>CPEs</a:t>
                      </a:r>
                      <a:endParaRPr b="1" sz="1200">
                        <a:solidFill>
                          <a:schemeClr val="lt1"/>
                        </a:solidFill>
                        <a:latin typeface="Merriweather"/>
                        <a:ea typeface="Merriweather"/>
                        <a:cs typeface="Merriweather"/>
                        <a:sym typeface="Merriweather"/>
                      </a:endParaRPr>
                    </a:p>
                  </a:txBody>
                  <a:tcPr marT="91425" marB="91425" marR="91425" marL="91425">
                    <a:solidFill>
                      <a:schemeClr val="dk1"/>
                    </a:solidFill>
                  </a:tcPr>
                </a:tc>
                <a:tc>
                  <a:txBody>
                    <a:bodyPr/>
                    <a:lstStyle/>
                    <a:p>
                      <a:pPr indent="0" lvl="0" marL="0" rtl="0" algn="l">
                        <a:spcBef>
                          <a:spcPts val="0"/>
                        </a:spcBef>
                        <a:spcAft>
                          <a:spcPts val="0"/>
                        </a:spcAft>
                        <a:buNone/>
                      </a:pPr>
                      <a:r>
                        <a:rPr b="1" lang="en" sz="1200">
                          <a:solidFill>
                            <a:schemeClr val="lt1"/>
                          </a:solidFill>
                          <a:latin typeface="Merriweather"/>
                          <a:ea typeface="Merriweather"/>
                          <a:cs typeface="Merriweather"/>
                          <a:sym typeface="Merriweather"/>
                        </a:rPr>
                        <a:t>Requirements</a:t>
                      </a:r>
                      <a:endParaRPr b="1" sz="1200">
                        <a:solidFill>
                          <a:schemeClr val="lt1"/>
                        </a:solidFill>
                        <a:latin typeface="Merriweather"/>
                        <a:ea typeface="Merriweather"/>
                        <a:cs typeface="Merriweather"/>
                        <a:sym typeface="Merriweather"/>
                      </a:endParaRPr>
                    </a:p>
                  </a:txBody>
                  <a:tcPr marT="91425" marB="91425" marR="91425" marL="91425">
                    <a:solidFill>
                      <a:schemeClr val="dk1"/>
                    </a:solidFill>
                  </a:tcPr>
                </a:tc>
                <a:tc>
                  <a:txBody>
                    <a:bodyPr/>
                    <a:lstStyle/>
                    <a:p>
                      <a:pPr indent="0" lvl="0" marL="0" rtl="0" algn="ctr">
                        <a:spcBef>
                          <a:spcPts val="0"/>
                        </a:spcBef>
                        <a:spcAft>
                          <a:spcPts val="0"/>
                        </a:spcAft>
                        <a:buNone/>
                      </a:pPr>
                      <a:r>
                        <a:rPr b="1" lang="en" sz="1200">
                          <a:solidFill>
                            <a:schemeClr val="lt1"/>
                          </a:solidFill>
                          <a:latin typeface="Merriweather"/>
                          <a:ea typeface="Merriweather"/>
                          <a:cs typeface="Merriweather"/>
                          <a:sym typeface="Merriweather"/>
                        </a:rPr>
                        <a:t>Feasible?</a:t>
                      </a:r>
                      <a:endParaRPr b="1" sz="1200">
                        <a:solidFill>
                          <a:schemeClr val="lt1"/>
                        </a:solidFill>
                        <a:latin typeface="Merriweather"/>
                        <a:ea typeface="Merriweather"/>
                        <a:cs typeface="Merriweather"/>
                        <a:sym typeface="Merriweather"/>
                      </a:endParaRPr>
                    </a:p>
                  </a:txBody>
                  <a:tcPr marT="91425" marB="91425" marR="91425" marL="91425">
                    <a:solidFill>
                      <a:schemeClr val="dk1"/>
                    </a:solidFill>
                  </a:tcPr>
                </a:tc>
              </a:tr>
              <a:tr h="510925">
                <a:tc>
                  <a:txBody>
                    <a:bodyPr/>
                    <a:lstStyle/>
                    <a:p>
                      <a:pPr indent="0" lvl="0" marL="0" rtl="0" algn="l">
                        <a:spcBef>
                          <a:spcPts val="0"/>
                        </a:spcBef>
                        <a:spcAft>
                          <a:spcPts val="0"/>
                        </a:spcAft>
                        <a:buNone/>
                      </a:pPr>
                      <a:r>
                        <a:rPr b="1" lang="en" sz="1100"/>
                        <a:t>Modeling and Controls</a:t>
                      </a:r>
                      <a:endParaRPr b="1" sz="1100"/>
                    </a:p>
                  </a:txBody>
                  <a:tcPr marT="91425" marB="91425" marR="91425" marL="91425">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b="1" lang="en" sz="1100"/>
                        <a:t>-</a:t>
                      </a:r>
                      <a:endParaRPr b="1" sz="1100"/>
                    </a:p>
                  </a:txBody>
                  <a:tcPr marT="91425" marB="91425" marR="91425" marL="91425">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b="1" lang="en" sz="1100"/>
                        <a:t>Ability to predict balloon behavior for design and validation. Ability to implement controls.</a:t>
                      </a:r>
                      <a:endParaRPr b="1" sz="1100"/>
                    </a:p>
                  </a:txBody>
                  <a:tcPr marT="91425" marB="91425" marR="91425" marL="91425">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b="1" lang="en" sz="1100"/>
                        <a:t>T.2, L.1, V.3</a:t>
                      </a:r>
                      <a:endParaRPr b="1" sz="1100"/>
                    </a:p>
                  </a:txBody>
                  <a:tcPr marT="91425" marB="91425" marR="91425" marL="91425">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b="1" lang="en" sz="1100"/>
                        <a:t>FR1</a:t>
                      </a:r>
                      <a:endParaRPr b="1" sz="1100"/>
                    </a:p>
                  </a:txBody>
                  <a:tcPr marT="91425" marB="91425" marR="91425" marL="91425">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b="1" lang="en" sz="1100"/>
                        <a:t>Yes</a:t>
                      </a:r>
                      <a:endParaRPr b="1" sz="1100"/>
                    </a:p>
                    <a:p>
                      <a:pPr indent="0" lvl="0" marL="0" rtl="0" algn="ctr">
                        <a:spcBef>
                          <a:spcPts val="0"/>
                        </a:spcBef>
                        <a:spcAft>
                          <a:spcPts val="0"/>
                        </a:spcAft>
                        <a:buNone/>
                      </a:pPr>
                      <a:r>
                        <a:t/>
                      </a:r>
                      <a:endParaRPr b="1" sz="1100"/>
                    </a:p>
                  </a:txBody>
                  <a:tcPr marT="91425" marB="91425" marR="91425" marL="91425">
                    <a:lnB cap="flat" cmpd="sng" w="9525">
                      <a:solidFill>
                        <a:srgbClr val="9E9E9E"/>
                      </a:solidFill>
                      <a:prstDash val="solid"/>
                      <a:round/>
                      <a:headEnd len="sm" w="sm" type="none"/>
                      <a:tailEnd len="sm" w="sm" type="none"/>
                    </a:lnB>
                    <a:solidFill>
                      <a:srgbClr val="B6D7A8"/>
                    </a:solidFill>
                  </a:tcPr>
                </a:tc>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cxnSp>
        <p:nvCxnSpPr>
          <p:cNvPr id="471" name="Google Shape;471;p39"/>
          <p:cNvCxnSpPr/>
          <p:nvPr/>
        </p:nvCxnSpPr>
        <p:spPr>
          <a:xfrm>
            <a:off x="3952650" y="2956500"/>
            <a:ext cx="1238700" cy="0"/>
          </a:xfrm>
          <a:prstGeom prst="straightConnector1">
            <a:avLst/>
          </a:prstGeom>
          <a:noFill/>
          <a:ln cap="flat" cmpd="sng" w="19050">
            <a:solidFill>
              <a:srgbClr val="93C47D"/>
            </a:solidFill>
            <a:prstDash val="solid"/>
            <a:round/>
            <a:headEnd len="med" w="med" type="none"/>
            <a:tailEnd len="med" w="med" type="none"/>
          </a:ln>
        </p:spPr>
      </p:cxnSp>
      <p:sp>
        <p:nvSpPr>
          <p:cNvPr id="472" name="Google Shape;472;p39"/>
          <p:cNvSpPr txBox="1"/>
          <p:nvPr>
            <p:ph type="title"/>
          </p:nvPr>
        </p:nvSpPr>
        <p:spPr>
          <a:xfrm>
            <a:off x="844200" y="2187000"/>
            <a:ext cx="7455600" cy="769500"/>
          </a:xfrm>
          <a:prstGeom prst="rect">
            <a:avLst/>
          </a:prstGeom>
        </p:spPr>
        <p:txBody>
          <a:bodyPr anchorCtr="0" anchor="b" bIns="0" lIns="91425" spcFirstLastPara="1" rIns="91425" wrap="square" tIns="0">
            <a:spAutoFit/>
          </a:bodyPr>
          <a:lstStyle/>
          <a:p>
            <a:pPr indent="0" lvl="0" marL="0" rtl="0" algn="ctr">
              <a:spcBef>
                <a:spcPts val="0"/>
              </a:spcBef>
              <a:spcAft>
                <a:spcPts val="0"/>
              </a:spcAft>
              <a:buSzPts val="990"/>
              <a:buNone/>
            </a:pPr>
            <a:r>
              <a:rPr lang="en" sz="5000"/>
              <a:t>Structural Feasibility</a:t>
            </a:r>
            <a:endParaRPr sz="500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 name="Shape 476"/>
        <p:cNvGrpSpPr/>
        <p:nvPr/>
      </p:nvGrpSpPr>
      <p:grpSpPr>
        <a:xfrm>
          <a:off x="0" y="0"/>
          <a:ext cx="0" cy="0"/>
          <a:chOff x="0" y="0"/>
          <a:chExt cx="0" cy="0"/>
        </a:xfrm>
      </p:grpSpPr>
      <p:sp>
        <p:nvSpPr>
          <p:cNvPr id="477" name="Google Shape;477;p40"/>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Structural</a:t>
            </a:r>
            <a:r>
              <a:rPr lang="en"/>
              <a:t> Feasibility Overview</a:t>
            </a:r>
            <a:endParaRPr/>
          </a:p>
        </p:txBody>
      </p:sp>
      <p:sp>
        <p:nvSpPr>
          <p:cNvPr id="478" name="Google Shape;478;p40"/>
          <p:cNvSpPr/>
          <p:nvPr/>
        </p:nvSpPr>
        <p:spPr>
          <a:xfrm>
            <a:off x="311700" y="1327975"/>
            <a:ext cx="3999900" cy="502800"/>
          </a:xfrm>
          <a:prstGeom prst="roundRect">
            <a:avLst>
              <a:gd fmla="val 16667" name="adj"/>
            </a:avLst>
          </a:prstGeom>
          <a:solidFill>
            <a:schemeClr val="accent3"/>
          </a:solidFill>
          <a:ln cap="flat" cmpd="sng" w="9525">
            <a:solidFill>
              <a:schemeClr val="dk2"/>
            </a:solidFill>
            <a:prstDash val="solid"/>
            <a:round/>
            <a:headEnd len="sm" w="sm" type="none"/>
            <a:tailEnd len="sm" w="sm" type="none"/>
          </a:ln>
        </p:spPr>
        <p:txBody>
          <a:bodyPr anchorCtr="0" anchor="t" bIns="54850" lIns="91425" spcFirstLastPara="1" rIns="91425" wrap="square" tIns="54850">
            <a:noAutofit/>
          </a:bodyPr>
          <a:lstStyle/>
          <a:p>
            <a:pPr indent="0" lvl="0" marL="0" rtl="0" algn="l">
              <a:spcBef>
                <a:spcPts val="0"/>
              </a:spcBef>
              <a:spcAft>
                <a:spcPts val="0"/>
              </a:spcAft>
              <a:buNone/>
            </a:pPr>
            <a:r>
              <a:rPr b="1" lang="en" sz="1200"/>
              <a:t>FR 4</a:t>
            </a:r>
            <a:r>
              <a:rPr b="1" lang="en" sz="1200"/>
              <a:t>:</a:t>
            </a:r>
            <a:r>
              <a:rPr lang="en" sz="1200"/>
              <a:t> </a:t>
            </a:r>
            <a:r>
              <a:rPr lang="en" sz="1200"/>
              <a:t>BACCHUS shall mechanically integrate to balloon.</a:t>
            </a:r>
            <a:endParaRPr sz="1200"/>
          </a:p>
        </p:txBody>
      </p:sp>
      <p:sp>
        <p:nvSpPr>
          <p:cNvPr id="479" name="Google Shape;479;p40"/>
          <p:cNvSpPr/>
          <p:nvPr/>
        </p:nvSpPr>
        <p:spPr>
          <a:xfrm>
            <a:off x="311700" y="1946394"/>
            <a:ext cx="3999900" cy="502800"/>
          </a:xfrm>
          <a:prstGeom prst="roundRect">
            <a:avLst>
              <a:gd fmla="val 16667" name="adj"/>
            </a:avLst>
          </a:prstGeom>
          <a:solidFill>
            <a:schemeClr val="accent3"/>
          </a:solidFill>
          <a:ln cap="flat" cmpd="sng" w="9525">
            <a:solidFill>
              <a:schemeClr val="dk2"/>
            </a:solidFill>
            <a:prstDash val="solid"/>
            <a:round/>
            <a:headEnd len="sm" w="sm" type="none"/>
            <a:tailEnd len="sm" w="sm" type="none"/>
          </a:ln>
        </p:spPr>
        <p:txBody>
          <a:bodyPr anchorCtr="0" anchor="t" bIns="54850" lIns="91425" spcFirstLastPara="1" rIns="91425" wrap="square" tIns="54850">
            <a:noAutofit/>
          </a:bodyPr>
          <a:lstStyle/>
          <a:p>
            <a:pPr indent="0" lvl="0" marL="0" rtl="0" algn="l">
              <a:spcBef>
                <a:spcPts val="0"/>
              </a:spcBef>
              <a:spcAft>
                <a:spcPts val="0"/>
              </a:spcAft>
              <a:buNone/>
            </a:pPr>
            <a:r>
              <a:rPr b="1" lang="en" sz="1200"/>
              <a:t>FR 5</a:t>
            </a:r>
            <a:r>
              <a:rPr b="1" lang="en" sz="1200"/>
              <a:t>:</a:t>
            </a:r>
            <a:r>
              <a:rPr lang="en" sz="1200"/>
              <a:t> </a:t>
            </a:r>
            <a:r>
              <a:rPr lang="en" sz="1200"/>
              <a:t>BACCHUS shall mechanically integrate to accompanying payloads.</a:t>
            </a:r>
            <a:endParaRPr b="1" sz="1200"/>
          </a:p>
        </p:txBody>
      </p:sp>
      <p:sp>
        <p:nvSpPr>
          <p:cNvPr id="480" name="Google Shape;480;p40"/>
          <p:cNvSpPr/>
          <p:nvPr/>
        </p:nvSpPr>
        <p:spPr>
          <a:xfrm>
            <a:off x="311700" y="2564813"/>
            <a:ext cx="3999900" cy="320100"/>
          </a:xfrm>
          <a:prstGeom prst="roundRect">
            <a:avLst>
              <a:gd fmla="val 16667" name="adj"/>
            </a:avLst>
          </a:prstGeom>
          <a:solidFill>
            <a:schemeClr val="accent3"/>
          </a:solidFill>
          <a:ln cap="flat" cmpd="sng" w="9525">
            <a:solidFill>
              <a:schemeClr val="dk2"/>
            </a:solidFill>
            <a:prstDash val="solid"/>
            <a:round/>
            <a:headEnd len="sm" w="sm" type="none"/>
            <a:tailEnd len="sm" w="sm" type="none"/>
          </a:ln>
        </p:spPr>
        <p:txBody>
          <a:bodyPr anchorCtr="0" anchor="t" bIns="54850" lIns="91425" spcFirstLastPara="1" rIns="91425" wrap="square" tIns="54850">
            <a:noAutofit/>
          </a:bodyPr>
          <a:lstStyle/>
          <a:p>
            <a:pPr indent="0" lvl="0" marL="0" rtl="0" algn="l">
              <a:spcBef>
                <a:spcPts val="0"/>
              </a:spcBef>
              <a:spcAft>
                <a:spcPts val="0"/>
              </a:spcAft>
              <a:buNone/>
            </a:pPr>
            <a:r>
              <a:rPr b="1" lang="en" sz="1200"/>
              <a:t>FR 7</a:t>
            </a:r>
            <a:r>
              <a:rPr b="1" lang="en" sz="1200"/>
              <a:t>:</a:t>
            </a:r>
            <a:r>
              <a:rPr lang="en" sz="1200"/>
              <a:t> </a:t>
            </a:r>
            <a:r>
              <a:rPr lang="en" sz="1200"/>
              <a:t>BACCHUS shall be restricted in mass and size.</a:t>
            </a:r>
            <a:endParaRPr b="1" sz="1200"/>
          </a:p>
        </p:txBody>
      </p:sp>
      <p:sp>
        <p:nvSpPr>
          <p:cNvPr id="481" name="Google Shape;481;p40"/>
          <p:cNvSpPr txBox="1"/>
          <p:nvPr/>
        </p:nvSpPr>
        <p:spPr>
          <a:xfrm>
            <a:off x="311700" y="881575"/>
            <a:ext cx="39999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700">
                <a:solidFill>
                  <a:schemeClr val="dk1"/>
                </a:solidFill>
                <a:latin typeface="Merriweather"/>
                <a:ea typeface="Merriweather"/>
                <a:cs typeface="Merriweather"/>
                <a:sym typeface="Merriweather"/>
              </a:rPr>
              <a:t>Relevant Requirements</a:t>
            </a:r>
            <a:endParaRPr b="1" sz="1700">
              <a:solidFill>
                <a:schemeClr val="dk1"/>
              </a:solidFill>
              <a:latin typeface="Merriweather"/>
              <a:ea typeface="Merriweather"/>
              <a:cs typeface="Merriweather"/>
              <a:sym typeface="Merriweather"/>
            </a:endParaRPr>
          </a:p>
        </p:txBody>
      </p:sp>
      <p:sp>
        <p:nvSpPr>
          <p:cNvPr id="482" name="Google Shape;482;p40"/>
          <p:cNvSpPr txBox="1"/>
          <p:nvPr/>
        </p:nvSpPr>
        <p:spPr>
          <a:xfrm>
            <a:off x="4840150" y="881575"/>
            <a:ext cx="39999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700">
                <a:solidFill>
                  <a:schemeClr val="dk1"/>
                </a:solidFill>
                <a:latin typeface="Merriweather"/>
                <a:ea typeface="Merriweather"/>
                <a:cs typeface="Merriweather"/>
                <a:sym typeface="Merriweather"/>
              </a:rPr>
              <a:t>Structural </a:t>
            </a:r>
            <a:r>
              <a:rPr b="1" lang="en" sz="1700">
                <a:solidFill>
                  <a:schemeClr val="dk1"/>
                </a:solidFill>
                <a:latin typeface="Merriweather"/>
                <a:ea typeface="Merriweather"/>
                <a:cs typeface="Merriweather"/>
                <a:sym typeface="Merriweather"/>
              </a:rPr>
              <a:t>Considerations</a:t>
            </a:r>
            <a:endParaRPr b="1" sz="1700">
              <a:solidFill>
                <a:schemeClr val="dk1"/>
              </a:solidFill>
              <a:latin typeface="Merriweather"/>
              <a:ea typeface="Merriweather"/>
              <a:cs typeface="Merriweather"/>
              <a:sym typeface="Merriweather"/>
            </a:endParaRPr>
          </a:p>
        </p:txBody>
      </p:sp>
      <p:cxnSp>
        <p:nvCxnSpPr>
          <p:cNvPr id="483" name="Google Shape;483;p40"/>
          <p:cNvCxnSpPr/>
          <p:nvPr/>
        </p:nvCxnSpPr>
        <p:spPr>
          <a:xfrm>
            <a:off x="-21075" y="864275"/>
            <a:ext cx="9201300" cy="0"/>
          </a:xfrm>
          <a:prstGeom prst="straightConnector1">
            <a:avLst/>
          </a:prstGeom>
          <a:noFill/>
          <a:ln cap="flat" cmpd="sng" w="38100">
            <a:solidFill>
              <a:srgbClr val="B6D7A8"/>
            </a:solidFill>
            <a:prstDash val="solid"/>
            <a:round/>
            <a:headEnd len="med" w="med" type="none"/>
            <a:tailEnd len="med" w="med" type="none"/>
          </a:ln>
        </p:spPr>
      </p:cxnSp>
      <p:sp>
        <p:nvSpPr>
          <p:cNvPr id="484" name="Google Shape;484;p40"/>
          <p:cNvSpPr/>
          <p:nvPr/>
        </p:nvSpPr>
        <p:spPr>
          <a:xfrm>
            <a:off x="4840150" y="1327975"/>
            <a:ext cx="3999900" cy="2103000"/>
          </a:xfrm>
          <a:prstGeom prst="roundRect">
            <a:avLst>
              <a:gd fmla="val 4614" name="adj"/>
            </a:avLst>
          </a:prstGeom>
          <a:solidFill>
            <a:srgbClr val="CFE2F3"/>
          </a:solidFill>
          <a:ln cap="flat" cmpd="sng" w="9525">
            <a:solidFill>
              <a:schemeClr val="dk2"/>
            </a:solidFill>
            <a:prstDash val="solid"/>
            <a:round/>
            <a:headEnd len="sm" w="sm" type="none"/>
            <a:tailEnd len="sm" w="sm" type="none"/>
          </a:ln>
        </p:spPr>
        <p:txBody>
          <a:bodyPr anchorCtr="0" anchor="t" bIns="54850" lIns="91425" spcFirstLastPara="1" rIns="91425" wrap="square" tIns="54850">
            <a:noAutofit/>
          </a:bodyPr>
          <a:lstStyle/>
          <a:p>
            <a:pPr indent="-213359" lvl="0" marL="274320" rtl="0" algn="l">
              <a:lnSpc>
                <a:spcPct val="115000"/>
              </a:lnSpc>
              <a:spcBef>
                <a:spcPts val="0"/>
              </a:spcBef>
              <a:spcAft>
                <a:spcPts val="0"/>
              </a:spcAft>
              <a:buClr>
                <a:srgbClr val="2E2E2E"/>
              </a:buClr>
              <a:buSzPts val="1200"/>
              <a:buFont typeface="Roboto"/>
              <a:buChar char="■"/>
            </a:pPr>
            <a:r>
              <a:rPr b="1" lang="en" sz="1300">
                <a:solidFill>
                  <a:srgbClr val="2E2E2E"/>
                </a:solidFill>
                <a:latin typeface="Roboto"/>
                <a:ea typeface="Roboto"/>
                <a:cs typeface="Roboto"/>
                <a:sym typeface="Roboto"/>
              </a:rPr>
              <a:t>Balloon Attachment</a:t>
            </a:r>
            <a:r>
              <a:rPr b="1" lang="en" sz="1300">
                <a:solidFill>
                  <a:srgbClr val="2E2E2E"/>
                </a:solidFill>
                <a:latin typeface="Roboto"/>
                <a:ea typeface="Roboto"/>
                <a:cs typeface="Roboto"/>
                <a:sym typeface="Roboto"/>
              </a:rPr>
              <a:t>:</a:t>
            </a:r>
            <a:endParaRPr b="1" sz="1300">
              <a:solidFill>
                <a:srgbClr val="2E2E2E"/>
              </a:solidFill>
              <a:latin typeface="Roboto"/>
              <a:ea typeface="Roboto"/>
              <a:cs typeface="Roboto"/>
              <a:sym typeface="Roboto"/>
            </a:endParaRPr>
          </a:p>
          <a:p>
            <a:pPr indent="-213359" lvl="1" marL="548640" rtl="0" algn="l">
              <a:lnSpc>
                <a:spcPct val="115000"/>
              </a:lnSpc>
              <a:spcBef>
                <a:spcPts val="0"/>
              </a:spcBef>
              <a:spcAft>
                <a:spcPts val="0"/>
              </a:spcAft>
              <a:buClr>
                <a:srgbClr val="2E2E2E"/>
              </a:buClr>
              <a:buSzPts val="1200"/>
              <a:buFont typeface="Roboto"/>
              <a:buChar char="●"/>
            </a:pPr>
            <a:r>
              <a:rPr lang="en" sz="1200">
                <a:solidFill>
                  <a:srgbClr val="2E2E2E"/>
                </a:solidFill>
                <a:latin typeface="Roboto"/>
                <a:ea typeface="Roboto"/>
                <a:cs typeface="Roboto"/>
                <a:sym typeface="Roboto"/>
              </a:rPr>
              <a:t>Must survive a 133.4 N (30 lbf) impact</a:t>
            </a:r>
            <a:endParaRPr sz="1200">
              <a:solidFill>
                <a:srgbClr val="2E2E2E"/>
              </a:solidFill>
              <a:latin typeface="Roboto"/>
              <a:ea typeface="Roboto"/>
              <a:cs typeface="Roboto"/>
              <a:sym typeface="Roboto"/>
            </a:endParaRPr>
          </a:p>
          <a:p>
            <a:pPr indent="-213359" lvl="1" marL="548640" rtl="0" algn="l">
              <a:lnSpc>
                <a:spcPct val="115000"/>
              </a:lnSpc>
              <a:spcBef>
                <a:spcPts val="0"/>
              </a:spcBef>
              <a:spcAft>
                <a:spcPts val="0"/>
              </a:spcAft>
              <a:buClr>
                <a:srgbClr val="2E2E2E"/>
              </a:buClr>
              <a:buSzPts val="1200"/>
              <a:buFont typeface="Roboto"/>
              <a:buChar char="●"/>
            </a:pPr>
            <a:r>
              <a:rPr lang="en" sz="1200">
                <a:solidFill>
                  <a:srgbClr val="2E2E2E"/>
                </a:solidFill>
                <a:latin typeface="Roboto"/>
                <a:ea typeface="Roboto"/>
                <a:cs typeface="Roboto"/>
                <a:sym typeface="Roboto"/>
              </a:rPr>
              <a:t>Must </a:t>
            </a:r>
            <a:r>
              <a:rPr b="1" lang="en" sz="1200">
                <a:solidFill>
                  <a:srgbClr val="2E2E2E"/>
                </a:solidFill>
                <a:latin typeface="Roboto"/>
                <a:ea typeface="Roboto"/>
                <a:cs typeface="Roboto"/>
                <a:sym typeface="Roboto"/>
              </a:rPr>
              <a:t>not</a:t>
            </a:r>
            <a:r>
              <a:rPr lang="en" sz="1200">
                <a:solidFill>
                  <a:srgbClr val="2E2E2E"/>
                </a:solidFill>
                <a:latin typeface="Roboto"/>
                <a:ea typeface="Roboto"/>
                <a:cs typeface="Roboto"/>
                <a:sym typeface="Roboto"/>
              </a:rPr>
              <a:t> withstand a 222.4 N (50 lbf) force</a:t>
            </a:r>
            <a:endParaRPr sz="1200">
              <a:solidFill>
                <a:srgbClr val="2E2E2E"/>
              </a:solidFill>
              <a:latin typeface="Roboto"/>
              <a:ea typeface="Roboto"/>
              <a:cs typeface="Roboto"/>
              <a:sym typeface="Roboto"/>
            </a:endParaRPr>
          </a:p>
          <a:p>
            <a:pPr indent="-213359" lvl="1" marL="548640" rtl="0" algn="l">
              <a:lnSpc>
                <a:spcPct val="115000"/>
              </a:lnSpc>
              <a:spcBef>
                <a:spcPts val="0"/>
              </a:spcBef>
              <a:spcAft>
                <a:spcPts val="0"/>
              </a:spcAft>
              <a:buClr>
                <a:srgbClr val="2E2E2E"/>
              </a:buClr>
              <a:buSzPts val="1200"/>
              <a:buFont typeface="Roboto"/>
              <a:buChar char="●"/>
            </a:pPr>
            <a:r>
              <a:rPr lang="en" sz="1200">
                <a:solidFill>
                  <a:srgbClr val="2E2E2E"/>
                </a:solidFill>
                <a:latin typeface="Roboto"/>
                <a:ea typeface="Roboto"/>
                <a:cs typeface="Roboto"/>
                <a:sym typeface="Roboto"/>
              </a:rPr>
              <a:t>Must allow helium to pass through</a:t>
            </a:r>
            <a:endParaRPr sz="1200">
              <a:solidFill>
                <a:srgbClr val="2E2E2E"/>
              </a:solidFill>
              <a:latin typeface="Roboto"/>
              <a:ea typeface="Roboto"/>
              <a:cs typeface="Roboto"/>
              <a:sym typeface="Roboto"/>
            </a:endParaRPr>
          </a:p>
          <a:p>
            <a:pPr indent="-213359" lvl="0" marL="274320" rtl="0" algn="l">
              <a:lnSpc>
                <a:spcPct val="115000"/>
              </a:lnSpc>
              <a:spcBef>
                <a:spcPts val="0"/>
              </a:spcBef>
              <a:spcAft>
                <a:spcPts val="0"/>
              </a:spcAft>
              <a:buClr>
                <a:srgbClr val="2E2E2E"/>
              </a:buClr>
              <a:buSzPts val="1200"/>
              <a:buFont typeface="Roboto"/>
              <a:buChar char="■"/>
            </a:pPr>
            <a:r>
              <a:rPr b="1" lang="en" sz="1300">
                <a:solidFill>
                  <a:srgbClr val="2E2E2E"/>
                </a:solidFill>
                <a:latin typeface="Roboto"/>
                <a:ea typeface="Roboto"/>
                <a:cs typeface="Roboto"/>
                <a:sym typeface="Roboto"/>
              </a:rPr>
              <a:t>Payload Attachment</a:t>
            </a:r>
            <a:r>
              <a:rPr b="1" lang="en" sz="1300">
                <a:solidFill>
                  <a:srgbClr val="2E2E2E"/>
                </a:solidFill>
                <a:latin typeface="Roboto"/>
                <a:ea typeface="Roboto"/>
                <a:cs typeface="Roboto"/>
                <a:sym typeface="Roboto"/>
              </a:rPr>
              <a:t>:</a:t>
            </a:r>
            <a:endParaRPr b="1" sz="1300">
              <a:solidFill>
                <a:srgbClr val="2E2E2E"/>
              </a:solidFill>
              <a:latin typeface="Roboto"/>
              <a:ea typeface="Roboto"/>
              <a:cs typeface="Roboto"/>
              <a:sym typeface="Roboto"/>
            </a:endParaRPr>
          </a:p>
          <a:p>
            <a:pPr indent="-213359" lvl="1" marL="548640" rtl="0" algn="l">
              <a:lnSpc>
                <a:spcPct val="115000"/>
              </a:lnSpc>
              <a:spcBef>
                <a:spcPts val="0"/>
              </a:spcBef>
              <a:spcAft>
                <a:spcPts val="0"/>
              </a:spcAft>
              <a:buClr>
                <a:srgbClr val="2E2E2E"/>
              </a:buClr>
              <a:buSzPts val="1200"/>
              <a:buFont typeface="Roboto"/>
              <a:buChar char="●"/>
            </a:pPr>
            <a:r>
              <a:rPr lang="en" sz="1200">
                <a:solidFill>
                  <a:srgbClr val="2E2E2E"/>
                </a:solidFill>
                <a:latin typeface="Roboto"/>
                <a:ea typeface="Roboto"/>
                <a:cs typeface="Roboto"/>
                <a:sym typeface="Roboto"/>
              </a:rPr>
              <a:t>Must survive a 133.4 N (30 lbf) impact</a:t>
            </a:r>
            <a:endParaRPr sz="1200">
              <a:solidFill>
                <a:srgbClr val="2E2E2E"/>
              </a:solidFill>
              <a:latin typeface="Roboto"/>
              <a:ea typeface="Roboto"/>
              <a:cs typeface="Roboto"/>
              <a:sym typeface="Roboto"/>
            </a:endParaRPr>
          </a:p>
          <a:p>
            <a:pPr indent="-213359" lvl="0" marL="274320" rtl="0" algn="l">
              <a:lnSpc>
                <a:spcPct val="115000"/>
              </a:lnSpc>
              <a:spcBef>
                <a:spcPts val="0"/>
              </a:spcBef>
              <a:spcAft>
                <a:spcPts val="0"/>
              </a:spcAft>
              <a:buClr>
                <a:srgbClr val="2E2E2E"/>
              </a:buClr>
              <a:buSzPts val="1200"/>
              <a:buFont typeface="Roboto"/>
              <a:buChar char="■"/>
            </a:pPr>
            <a:r>
              <a:rPr b="1" lang="en" sz="1300">
                <a:solidFill>
                  <a:srgbClr val="2E2E2E"/>
                </a:solidFill>
                <a:latin typeface="Roboto"/>
                <a:ea typeface="Roboto"/>
                <a:cs typeface="Roboto"/>
                <a:sym typeface="Roboto"/>
              </a:rPr>
              <a:t>Sizing Restrictions</a:t>
            </a:r>
            <a:r>
              <a:rPr b="1" lang="en" sz="1300">
                <a:solidFill>
                  <a:srgbClr val="2E2E2E"/>
                </a:solidFill>
                <a:latin typeface="Roboto"/>
                <a:ea typeface="Roboto"/>
                <a:cs typeface="Roboto"/>
                <a:sym typeface="Roboto"/>
              </a:rPr>
              <a:t>:</a:t>
            </a:r>
            <a:endParaRPr b="1" sz="1300">
              <a:solidFill>
                <a:srgbClr val="2E2E2E"/>
              </a:solidFill>
              <a:latin typeface="Roboto"/>
              <a:ea typeface="Roboto"/>
              <a:cs typeface="Roboto"/>
              <a:sym typeface="Roboto"/>
            </a:endParaRPr>
          </a:p>
          <a:p>
            <a:pPr indent="-213359" lvl="1" marL="548640" rtl="0" algn="l">
              <a:lnSpc>
                <a:spcPct val="115000"/>
              </a:lnSpc>
              <a:spcBef>
                <a:spcPts val="0"/>
              </a:spcBef>
              <a:spcAft>
                <a:spcPts val="0"/>
              </a:spcAft>
              <a:buClr>
                <a:srgbClr val="2E2E2E"/>
              </a:buClr>
              <a:buSzPts val="1200"/>
              <a:buFont typeface="Roboto"/>
              <a:buChar char="●"/>
            </a:pPr>
            <a:r>
              <a:rPr lang="en" sz="1200">
                <a:solidFill>
                  <a:srgbClr val="2E2E2E"/>
                </a:solidFill>
                <a:latin typeface="Roboto"/>
                <a:ea typeface="Roboto"/>
                <a:cs typeface="Roboto"/>
                <a:sym typeface="Roboto"/>
              </a:rPr>
              <a:t>Maximum mass: 2.72 kg (6 lb)</a:t>
            </a:r>
            <a:endParaRPr sz="1200">
              <a:solidFill>
                <a:srgbClr val="2E2E2E"/>
              </a:solidFill>
              <a:latin typeface="Roboto"/>
              <a:ea typeface="Roboto"/>
              <a:cs typeface="Roboto"/>
              <a:sym typeface="Roboto"/>
            </a:endParaRPr>
          </a:p>
          <a:p>
            <a:pPr indent="-213359" lvl="1" marL="548640" rtl="0" algn="l">
              <a:lnSpc>
                <a:spcPct val="115000"/>
              </a:lnSpc>
              <a:spcBef>
                <a:spcPts val="0"/>
              </a:spcBef>
              <a:spcAft>
                <a:spcPts val="0"/>
              </a:spcAft>
              <a:buClr>
                <a:srgbClr val="2E2E2E"/>
              </a:buClr>
              <a:buSzPts val="1200"/>
              <a:buFont typeface="Roboto"/>
              <a:buChar char="●"/>
            </a:pPr>
            <a:r>
              <a:rPr lang="en" sz="1200">
                <a:solidFill>
                  <a:srgbClr val="2E2E2E"/>
                </a:solidFill>
                <a:latin typeface="Roboto"/>
                <a:ea typeface="Roboto"/>
                <a:cs typeface="Roboto"/>
                <a:sym typeface="Roboto"/>
              </a:rPr>
              <a:t>Maximum density: 13.18 g/cm</a:t>
            </a:r>
            <a:r>
              <a:rPr baseline="30000" lang="en" sz="1200">
                <a:solidFill>
                  <a:srgbClr val="2E2E2E"/>
                </a:solidFill>
                <a:latin typeface="Roboto"/>
                <a:ea typeface="Roboto"/>
                <a:cs typeface="Roboto"/>
                <a:sym typeface="Roboto"/>
              </a:rPr>
              <a:t>2</a:t>
            </a:r>
            <a:r>
              <a:rPr lang="en" sz="1200">
                <a:solidFill>
                  <a:srgbClr val="2E2E2E"/>
                </a:solidFill>
                <a:latin typeface="Roboto"/>
                <a:ea typeface="Roboto"/>
                <a:cs typeface="Roboto"/>
                <a:sym typeface="Roboto"/>
              </a:rPr>
              <a:t> (3 oz/in</a:t>
            </a:r>
            <a:r>
              <a:rPr baseline="30000" lang="en" sz="1200">
                <a:solidFill>
                  <a:srgbClr val="2E2E2E"/>
                </a:solidFill>
                <a:latin typeface="Roboto"/>
                <a:ea typeface="Roboto"/>
                <a:cs typeface="Roboto"/>
                <a:sym typeface="Roboto"/>
              </a:rPr>
              <a:t>2</a:t>
            </a:r>
            <a:r>
              <a:rPr lang="en" sz="1200">
                <a:solidFill>
                  <a:srgbClr val="2E2E2E"/>
                </a:solidFill>
                <a:latin typeface="Roboto"/>
                <a:ea typeface="Roboto"/>
                <a:cs typeface="Roboto"/>
                <a:sym typeface="Roboto"/>
              </a:rPr>
              <a:t>)</a:t>
            </a:r>
            <a:endParaRPr sz="1200"/>
          </a:p>
        </p:txBody>
      </p:sp>
      <p:sp>
        <p:nvSpPr>
          <p:cNvPr id="485" name="Google Shape;485;p40"/>
          <p:cNvSpPr/>
          <p:nvPr/>
        </p:nvSpPr>
        <p:spPr>
          <a:xfrm>
            <a:off x="311700" y="3000538"/>
            <a:ext cx="3999900" cy="320100"/>
          </a:xfrm>
          <a:prstGeom prst="roundRect">
            <a:avLst>
              <a:gd fmla="val 16667" name="adj"/>
            </a:avLst>
          </a:prstGeom>
          <a:solidFill>
            <a:schemeClr val="accent3"/>
          </a:solidFill>
          <a:ln cap="flat" cmpd="sng" w="9525">
            <a:solidFill>
              <a:schemeClr val="dk2"/>
            </a:solidFill>
            <a:prstDash val="solid"/>
            <a:round/>
            <a:headEnd len="sm" w="sm" type="none"/>
            <a:tailEnd len="sm" w="sm" type="none"/>
          </a:ln>
        </p:spPr>
        <p:txBody>
          <a:bodyPr anchorCtr="0" anchor="t" bIns="54850" lIns="91425" spcFirstLastPara="1" rIns="91425" wrap="square" tIns="54850">
            <a:noAutofit/>
          </a:bodyPr>
          <a:lstStyle/>
          <a:p>
            <a:pPr indent="0" lvl="0" marL="0" rtl="0" algn="l">
              <a:spcBef>
                <a:spcPts val="0"/>
              </a:spcBef>
              <a:spcAft>
                <a:spcPts val="0"/>
              </a:spcAft>
              <a:buNone/>
            </a:pPr>
            <a:r>
              <a:rPr b="1" lang="en" sz="1200"/>
              <a:t>FR 8:</a:t>
            </a:r>
            <a:r>
              <a:rPr lang="en" sz="1200"/>
              <a:t> </a:t>
            </a:r>
            <a:r>
              <a:rPr lang="en" sz="1200"/>
              <a:t>BACCHUS shall be recoverable and reusable.</a:t>
            </a:r>
            <a:endParaRPr b="1" sz="1200"/>
          </a:p>
        </p:txBody>
      </p:sp>
      <p:grpSp>
        <p:nvGrpSpPr>
          <p:cNvPr id="486" name="Google Shape;486;p40"/>
          <p:cNvGrpSpPr/>
          <p:nvPr/>
        </p:nvGrpSpPr>
        <p:grpSpPr>
          <a:xfrm>
            <a:off x="-163950" y="4907786"/>
            <a:ext cx="9471925" cy="235500"/>
            <a:chOff x="-163950" y="4907786"/>
            <a:chExt cx="9471925" cy="235500"/>
          </a:xfrm>
        </p:grpSpPr>
        <p:sp>
          <p:nvSpPr>
            <p:cNvPr id="487" name="Google Shape;487;p40"/>
            <p:cNvSpPr/>
            <p:nvPr/>
          </p:nvSpPr>
          <p:spPr>
            <a:xfrm>
              <a:off x="7843375" y="4907786"/>
              <a:ext cx="1464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chemeClr val="lt1"/>
                  </a:solidFill>
                </a:rPr>
                <a:t>   Appendices</a:t>
              </a:r>
              <a:endParaRPr b="1" sz="1100">
                <a:solidFill>
                  <a:srgbClr val="FFFFFF"/>
                </a:solidFill>
              </a:endParaRPr>
            </a:p>
          </p:txBody>
        </p:sp>
        <p:sp>
          <p:nvSpPr>
            <p:cNvPr id="488" name="Google Shape;488;p40"/>
            <p:cNvSpPr/>
            <p:nvPr/>
          </p:nvSpPr>
          <p:spPr>
            <a:xfrm>
              <a:off x="6710675"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Conclusion</a:t>
              </a:r>
              <a:endParaRPr b="1" sz="1100">
                <a:solidFill>
                  <a:srgbClr val="FFFFFF"/>
                </a:solidFill>
              </a:endParaRPr>
            </a:p>
          </p:txBody>
        </p:sp>
        <p:sp>
          <p:nvSpPr>
            <p:cNvPr id="489" name="Google Shape;489;p40"/>
            <p:cNvSpPr/>
            <p:nvPr/>
          </p:nvSpPr>
          <p:spPr>
            <a:xfrm>
              <a:off x="5577978"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Electrical</a:t>
              </a:r>
              <a:endParaRPr b="1" sz="1100">
                <a:solidFill>
                  <a:srgbClr val="FFFFFF"/>
                </a:solidFill>
              </a:endParaRPr>
            </a:p>
          </p:txBody>
        </p:sp>
        <p:sp>
          <p:nvSpPr>
            <p:cNvPr id="490" name="Google Shape;490;p40"/>
            <p:cNvSpPr/>
            <p:nvPr/>
          </p:nvSpPr>
          <p:spPr>
            <a:xfrm>
              <a:off x="4445282"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Thermal</a:t>
              </a:r>
              <a:endParaRPr b="1" sz="1100">
                <a:solidFill>
                  <a:srgbClr val="FFFFFF"/>
                </a:solidFill>
              </a:endParaRPr>
            </a:p>
          </p:txBody>
        </p:sp>
        <p:sp>
          <p:nvSpPr>
            <p:cNvPr id="491" name="Google Shape;491;p40"/>
            <p:cNvSpPr/>
            <p:nvPr/>
          </p:nvSpPr>
          <p:spPr>
            <a:xfrm>
              <a:off x="3312585"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Mechanical</a:t>
              </a:r>
              <a:endParaRPr b="1" sz="1100">
                <a:solidFill>
                  <a:srgbClr val="FFFFFF"/>
                </a:solidFill>
              </a:endParaRPr>
            </a:p>
          </p:txBody>
        </p:sp>
        <p:sp>
          <p:nvSpPr>
            <p:cNvPr id="492" name="Google Shape;492;p40"/>
            <p:cNvSpPr/>
            <p:nvPr/>
          </p:nvSpPr>
          <p:spPr>
            <a:xfrm>
              <a:off x="-163950" y="4907786"/>
              <a:ext cx="13512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FFFFFF"/>
                  </a:solidFill>
                </a:rPr>
                <a:t>    Overview</a:t>
              </a:r>
              <a:endParaRPr b="1" sz="1100">
                <a:solidFill>
                  <a:srgbClr val="FFFFFF"/>
                </a:solidFill>
              </a:endParaRPr>
            </a:p>
          </p:txBody>
        </p:sp>
        <p:sp>
          <p:nvSpPr>
            <p:cNvPr id="493" name="Google Shape;493;p40"/>
            <p:cNvSpPr/>
            <p:nvPr/>
          </p:nvSpPr>
          <p:spPr>
            <a:xfrm>
              <a:off x="1047193"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Controls</a:t>
              </a:r>
              <a:endParaRPr b="1" sz="1100">
                <a:solidFill>
                  <a:srgbClr val="FFFFFF"/>
                </a:solidFill>
              </a:endParaRPr>
            </a:p>
          </p:txBody>
        </p:sp>
        <p:sp>
          <p:nvSpPr>
            <p:cNvPr id="494" name="Google Shape;494;p40"/>
            <p:cNvSpPr/>
            <p:nvPr/>
          </p:nvSpPr>
          <p:spPr>
            <a:xfrm>
              <a:off x="2179889" y="4907786"/>
              <a:ext cx="1272600" cy="235500"/>
            </a:xfrm>
            <a:prstGeom prst="chevron">
              <a:avLst>
                <a:gd fmla="val 50000" name="adj"/>
              </a:avLst>
            </a:prstGeom>
            <a:solidFill>
              <a:srgbClr val="31394D"/>
            </a:solidFill>
            <a:ln cap="flat" cmpd="sng" w="19050">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Structural</a:t>
              </a:r>
              <a:endParaRPr b="1" sz="1100">
                <a:solidFill>
                  <a:srgbClr val="FFFFFF"/>
                </a:solidFill>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sp>
        <p:nvSpPr>
          <p:cNvPr id="499" name="Google Shape;499;p41"/>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Structure Overview</a:t>
            </a:r>
            <a:endParaRPr/>
          </a:p>
        </p:txBody>
      </p:sp>
      <p:grpSp>
        <p:nvGrpSpPr>
          <p:cNvPr id="500" name="Google Shape;500;p41"/>
          <p:cNvGrpSpPr/>
          <p:nvPr/>
        </p:nvGrpSpPr>
        <p:grpSpPr>
          <a:xfrm>
            <a:off x="548950" y="2582537"/>
            <a:ext cx="2625637" cy="569700"/>
            <a:chOff x="548925" y="2379837"/>
            <a:chExt cx="2625637" cy="569700"/>
          </a:xfrm>
        </p:grpSpPr>
        <p:sp>
          <p:nvSpPr>
            <p:cNvPr id="501" name="Google Shape;501;p41"/>
            <p:cNvSpPr/>
            <p:nvPr/>
          </p:nvSpPr>
          <p:spPr>
            <a:xfrm>
              <a:off x="548963" y="2379837"/>
              <a:ext cx="2625600" cy="569700"/>
            </a:xfrm>
            <a:prstGeom prst="roundRect">
              <a:avLst>
                <a:gd fmla="val 8965" name="adj"/>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41"/>
            <p:cNvSpPr txBox="1"/>
            <p:nvPr/>
          </p:nvSpPr>
          <p:spPr>
            <a:xfrm>
              <a:off x="548925" y="2379850"/>
              <a:ext cx="26256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chemeClr val="lt1"/>
                  </a:solidFill>
                  <a:latin typeface="Roboto"/>
                  <a:ea typeface="Roboto"/>
                  <a:cs typeface="Roboto"/>
                  <a:sym typeface="Roboto"/>
                </a:rPr>
                <a:t>⅛” Impact Resistant Polycarbonate </a:t>
              </a:r>
              <a:endParaRPr sz="1200">
                <a:solidFill>
                  <a:schemeClr val="lt1"/>
                </a:solidFill>
                <a:latin typeface="Roboto"/>
                <a:ea typeface="Roboto"/>
                <a:cs typeface="Roboto"/>
                <a:sym typeface="Roboto"/>
              </a:endParaRPr>
            </a:p>
            <a:p>
              <a:pPr indent="0" lvl="0" marL="0" rtl="0" algn="ctr">
                <a:spcBef>
                  <a:spcPts val="0"/>
                </a:spcBef>
                <a:spcAft>
                  <a:spcPts val="0"/>
                </a:spcAft>
                <a:buNone/>
              </a:pPr>
              <a:r>
                <a:rPr lang="en" sz="1200">
                  <a:solidFill>
                    <a:schemeClr val="lt1"/>
                  </a:solidFill>
                  <a:latin typeface="Roboto"/>
                  <a:ea typeface="Roboto"/>
                  <a:cs typeface="Roboto"/>
                  <a:sym typeface="Roboto"/>
                </a:rPr>
                <a:t>¼” Threaded Aluminum Rods</a:t>
              </a:r>
              <a:endParaRPr sz="1200">
                <a:solidFill>
                  <a:schemeClr val="lt1"/>
                </a:solidFill>
                <a:latin typeface="Roboto"/>
                <a:ea typeface="Roboto"/>
                <a:cs typeface="Roboto"/>
                <a:sym typeface="Roboto"/>
              </a:endParaRPr>
            </a:p>
          </p:txBody>
        </p:sp>
      </p:grpSp>
      <p:sp>
        <p:nvSpPr>
          <p:cNvPr id="503" name="Google Shape;503;p41"/>
          <p:cNvSpPr/>
          <p:nvPr/>
        </p:nvSpPr>
        <p:spPr>
          <a:xfrm>
            <a:off x="548975" y="1148325"/>
            <a:ext cx="2625600" cy="1231500"/>
          </a:xfrm>
          <a:prstGeom prst="roundRect">
            <a:avLst>
              <a:gd fmla="val 8965" name="adj"/>
            </a:avLst>
          </a:prstGeom>
          <a:solidFill>
            <a:srgbClr val="D9D9D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41"/>
          <p:cNvSpPr txBox="1"/>
          <p:nvPr/>
        </p:nvSpPr>
        <p:spPr>
          <a:xfrm>
            <a:off x="548975" y="1148325"/>
            <a:ext cx="2625600" cy="1231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500" u="sng">
                <a:latin typeface="Merriweather"/>
                <a:ea typeface="Merriweather"/>
                <a:cs typeface="Merriweather"/>
                <a:sym typeface="Merriweather"/>
              </a:rPr>
              <a:t>Material Choice Needs</a:t>
            </a:r>
            <a:endParaRPr b="1" sz="1500" u="sng">
              <a:latin typeface="Merriweather"/>
              <a:ea typeface="Merriweather"/>
              <a:cs typeface="Merriweather"/>
              <a:sym typeface="Merriweather"/>
            </a:endParaRPr>
          </a:p>
          <a:p>
            <a:pPr indent="0" lvl="0" marL="0" rtl="0" algn="ctr">
              <a:spcBef>
                <a:spcPts val="0"/>
              </a:spcBef>
              <a:spcAft>
                <a:spcPts val="0"/>
              </a:spcAft>
              <a:buNone/>
            </a:pPr>
            <a:r>
              <a:t/>
            </a:r>
            <a:endParaRPr sz="500">
              <a:latin typeface="Merriweather"/>
              <a:ea typeface="Merriweather"/>
              <a:cs typeface="Merriweather"/>
              <a:sym typeface="Merriweather"/>
            </a:endParaRPr>
          </a:p>
          <a:p>
            <a:pPr indent="-298450" lvl="0" marL="457200" rtl="0" algn="l">
              <a:spcBef>
                <a:spcPts val="0"/>
              </a:spcBef>
              <a:spcAft>
                <a:spcPts val="0"/>
              </a:spcAft>
              <a:buSzPts val="1100"/>
              <a:buFont typeface="Roboto"/>
              <a:buChar char="●"/>
            </a:pPr>
            <a:r>
              <a:rPr lang="en" sz="1200">
                <a:latin typeface="Roboto"/>
                <a:ea typeface="Roboto"/>
                <a:cs typeface="Roboto"/>
                <a:sym typeface="Roboto"/>
              </a:rPr>
              <a:t>High strength to weight ratio</a:t>
            </a:r>
            <a:endParaRPr sz="1200">
              <a:latin typeface="Roboto"/>
              <a:ea typeface="Roboto"/>
              <a:cs typeface="Roboto"/>
              <a:sym typeface="Roboto"/>
            </a:endParaRPr>
          </a:p>
          <a:p>
            <a:pPr indent="-298450" lvl="0" marL="457200" rtl="0" algn="l">
              <a:spcBef>
                <a:spcPts val="0"/>
              </a:spcBef>
              <a:spcAft>
                <a:spcPts val="0"/>
              </a:spcAft>
              <a:buSzPts val="1100"/>
              <a:buFont typeface="Roboto"/>
              <a:buChar char="●"/>
            </a:pPr>
            <a:r>
              <a:rPr lang="en" sz="1200">
                <a:latin typeface="Roboto"/>
                <a:ea typeface="Roboto"/>
                <a:cs typeface="Roboto"/>
                <a:sym typeface="Roboto"/>
              </a:rPr>
              <a:t>High fracture toughness</a:t>
            </a:r>
            <a:endParaRPr sz="1200">
              <a:latin typeface="Roboto"/>
              <a:ea typeface="Roboto"/>
              <a:cs typeface="Roboto"/>
              <a:sym typeface="Roboto"/>
            </a:endParaRPr>
          </a:p>
          <a:p>
            <a:pPr indent="-298450" lvl="0" marL="457200" rtl="0" algn="l">
              <a:spcBef>
                <a:spcPts val="0"/>
              </a:spcBef>
              <a:spcAft>
                <a:spcPts val="0"/>
              </a:spcAft>
              <a:buSzPts val="1100"/>
              <a:buFont typeface="Roboto"/>
              <a:buChar char="●"/>
            </a:pPr>
            <a:r>
              <a:rPr lang="en" sz="1200">
                <a:latin typeface="Roboto"/>
                <a:ea typeface="Roboto"/>
                <a:cs typeface="Roboto"/>
                <a:sym typeface="Roboto"/>
              </a:rPr>
              <a:t>Easily manufacturable</a:t>
            </a:r>
            <a:endParaRPr sz="1200">
              <a:latin typeface="Roboto"/>
              <a:ea typeface="Roboto"/>
              <a:cs typeface="Roboto"/>
              <a:sym typeface="Roboto"/>
            </a:endParaRPr>
          </a:p>
          <a:p>
            <a:pPr indent="-298450" lvl="0" marL="457200" rtl="0" algn="l">
              <a:spcBef>
                <a:spcPts val="0"/>
              </a:spcBef>
              <a:spcAft>
                <a:spcPts val="0"/>
              </a:spcAft>
              <a:buSzPts val="1100"/>
              <a:buFont typeface="Roboto"/>
              <a:buChar char="●"/>
            </a:pPr>
            <a:r>
              <a:rPr lang="en" sz="1200">
                <a:latin typeface="Roboto"/>
                <a:ea typeface="Roboto"/>
                <a:cs typeface="Roboto"/>
                <a:sym typeface="Roboto"/>
              </a:rPr>
              <a:t>Easy access to internals</a:t>
            </a:r>
            <a:endParaRPr sz="1200">
              <a:latin typeface="Roboto"/>
              <a:ea typeface="Roboto"/>
              <a:cs typeface="Roboto"/>
              <a:sym typeface="Roboto"/>
            </a:endParaRPr>
          </a:p>
        </p:txBody>
      </p:sp>
      <p:pic>
        <p:nvPicPr>
          <p:cNvPr id="505" name="Google Shape;505;p41"/>
          <p:cNvPicPr preferRelativeResize="0"/>
          <p:nvPr/>
        </p:nvPicPr>
        <p:blipFill>
          <a:blip r:embed="rId3">
            <a:alphaModFix/>
          </a:blip>
          <a:stretch>
            <a:fillRect/>
          </a:stretch>
        </p:blipFill>
        <p:spPr>
          <a:xfrm>
            <a:off x="5453500" y="989683"/>
            <a:ext cx="1389337" cy="3219442"/>
          </a:xfrm>
          <a:prstGeom prst="rect">
            <a:avLst/>
          </a:prstGeom>
          <a:noFill/>
          <a:ln>
            <a:noFill/>
          </a:ln>
        </p:spPr>
      </p:pic>
      <p:sp>
        <p:nvSpPr>
          <p:cNvPr id="506" name="Google Shape;506;p41"/>
          <p:cNvSpPr/>
          <p:nvPr/>
        </p:nvSpPr>
        <p:spPr>
          <a:xfrm>
            <a:off x="3745913" y="3055650"/>
            <a:ext cx="1586700" cy="346200"/>
          </a:xfrm>
          <a:prstGeom prst="roundRect">
            <a:avLst>
              <a:gd fmla="val 8965" name="adj"/>
            </a:avLst>
          </a:prstGeom>
          <a:solidFill>
            <a:srgbClr val="D9D9D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41"/>
          <p:cNvSpPr txBox="1"/>
          <p:nvPr/>
        </p:nvSpPr>
        <p:spPr>
          <a:xfrm>
            <a:off x="3745913" y="3055650"/>
            <a:ext cx="1586700" cy="346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Roboto"/>
                <a:ea typeface="Roboto"/>
                <a:cs typeface="Roboto"/>
                <a:sym typeface="Roboto"/>
              </a:rPr>
              <a:t>7x7</a:t>
            </a:r>
            <a:r>
              <a:rPr lang="en" sz="1200">
                <a:latin typeface="Roboto"/>
                <a:ea typeface="Roboto"/>
                <a:cs typeface="Roboto"/>
                <a:sym typeface="Roboto"/>
              </a:rPr>
              <a:t>” polycarbonate</a:t>
            </a:r>
            <a:endParaRPr sz="1200">
              <a:latin typeface="Roboto"/>
              <a:ea typeface="Roboto"/>
              <a:cs typeface="Roboto"/>
              <a:sym typeface="Roboto"/>
            </a:endParaRPr>
          </a:p>
        </p:txBody>
      </p:sp>
      <p:cxnSp>
        <p:nvCxnSpPr>
          <p:cNvPr id="508" name="Google Shape;508;p41"/>
          <p:cNvCxnSpPr>
            <a:stCxn id="507" idx="0"/>
          </p:cNvCxnSpPr>
          <p:nvPr/>
        </p:nvCxnSpPr>
        <p:spPr>
          <a:xfrm rot="-5400000">
            <a:off x="4743713" y="2164800"/>
            <a:ext cx="686400" cy="1095300"/>
          </a:xfrm>
          <a:prstGeom prst="bentConnector2">
            <a:avLst/>
          </a:prstGeom>
          <a:noFill/>
          <a:ln cap="flat" cmpd="sng" w="9525">
            <a:solidFill>
              <a:srgbClr val="000000"/>
            </a:solidFill>
            <a:prstDash val="solid"/>
            <a:round/>
            <a:headEnd len="med" w="med" type="none"/>
            <a:tailEnd len="med" w="med" type="none"/>
          </a:ln>
        </p:spPr>
      </p:cxnSp>
      <p:cxnSp>
        <p:nvCxnSpPr>
          <p:cNvPr id="509" name="Google Shape;509;p41"/>
          <p:cNvCxnSpPr>
            <a:stCxn id="507" idx="0"/>
          </p:cNvCxnSpPr>
          <p:nvPr/>
        </p:nvCxnSpPr>
        <p:spPr>
          <a:xfrm rot="-5400000">
            <a:off x="4890863" y="2337150"/>
            <a:ext cx="366900" cy="1070100"/>
          </a:xfrm>
          <a:prstGeom prst="bentConnector2">
            <a:avLst/>
          </a:prstGeom>
          <a:noFill/>
          <a:ln cap="flat" cmpd="sng" w="9525">
            <a:solidFill>
              <a:srgbClr val="000000"/>
            </a:solidFill>
            <a:prstDash val="solid"/>
            <a:round/>
            <a:headEnd len="med" w="med" type="none"/>
            <a:tailEnd len="med" w="med" type="none"/>
          </a:ln>
        </p:spPr>
      </p:cxnSp>
      <p:sp>
        <p:nvSpPr>
          <p:cNvPr id="510" name="Google Shape;510;p41"/>
          <p:cNvSpPr/>
          <p:nvPr/>
        </p:nvSpPr>
        <p:spPr>
          <a:xfrm>
            <a:off x="7008338" y="4070475"/>
            <a:ext cx="1586700" cy="346200"/>
          </a:xfrm>
          <a:prstGeom prst="roundRect">
            <a:avLst>
              <a:gd fmla="val 8965" name="adj"/>
            </a:avLst>
          </a:prstGeom>
          <a:solidFill>
            <a:srgbClr val="D9D9D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41"/>
          <p:cNvSpPr txBox="1"/>
          <p:nvPr/>
        </p:nvSpPr>
        <p:spPr>
          <a:xfrm>
            <a:off x="7008338" y="4070475"/>
            <a:ext cx="1586700" cy="346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Roboto"/>
                <a:ea typeface="Roboto"/>
                <a:cs typeface="Roboto"/>
                <a:sym typeface="Roboto"/>
              </a:rPr>
              <a:t>12” aluminum rods</a:t>
            </a:r>
            <a:endParaRPr sz="1200">
              <a:latin typeface="Roboto"/>
              <a:ea typeface="Roboto"/>
              <a:cs typeface="Roboto"/>
              <a:sym typeface="Roboto"/>
            </a:endParaRPr>
          </a:p>
        </p:txBody>
      </p:sp>
      <p:cxnSp>
        <p:nvCxnSpPr>
          <p:cNvPr id="512" name="Google Shape;512;p41"/>
          <p:cNvCxnSpPr>
            <a:stCxn id="511" idx="2"/>
          </p:cNvCxnSpPr>
          <p:nvPr/>
        </p:nvCxnSpPr>
        <p:spPr>
          <a:xfrm flipH="1" rot="5400000">
            <a:off x="6808838" y="3423825"/>
            <a:ext cx="894000" cy="1091700"/>
          </a:xfrm>
          <a:prstGeom prst="bentConnector4">
            <a:avLst>
              <a:gd fmla="val -26636" name="adj1"/>
              <a:gd fmla="val 86336" name="adj2"/>
            </a:avLst>
          </a:prstGeom>
          <a:noFill/>
          <a:ln cap="flat" cmpd="sng" w="9525">
            <a:solidFill>
              <a:srgbClr val="000000"/>
            </a:solidFill>
            <a:prstDash val="solid"/>
            <a:round/>
            <a:headEnd len="med" w="med" type="none"/>
            <a:tailEnd len="med" w="med" type="none"/>
          </a:ln>
        </p:spPr>
      </p:cxnSp>
      <p:cxnSp>
        <p:nvCxnSpPr>
          <p:cNvPr id="513" name="Google Shape;513;p41"/>
          <p:cNvCxnSpPr>
            <a:stCxn id="511" idx="2"/>
          </p:cNvCxnSpPr>
          <p:nvPr/>
        </p:nvCxnSpPr>
        <p:spPr>
          <a:xfrm flipH="1" rot="5400000">
            <a:off x="6970688" y="3585675"/>
            <a:ext cx="331500" cy="1330500"/>
          </a:xfrm>
          <a:prstGeom prst="bentConnector4">
            <a:avLst>
              <a:gd fmla="val -71833" name="adj1"/>
              <a:gd fmla="val 79814" name="adj2"/>
            </a:avLst>
          </a:prstGeom>
          <a:noFill/>
          <a:ln cap="flat" cmpd="sng" w="9525">
            <a:solidFill>
              <a:srgbClr val="000000"/>
            </a:solidFill>
            <a:prstDash val="solid"/>
            <a:round/>
            <a:headEnd len="med" w="med" type="none"/>
            <a:tailEnd len="med" w="med" type="none"/>
          </a:ln>
        </p:spPr>
      </p:cxnSp>
      <p:cxnSp>
        <p:nvCxnSpPr>
          <p:cNvPr id="514" name="Google Shape;514;p41"/>
          <p:cNvCxnSpPr>
            <a:stCxn id="511" idx="2"/>
          </p:cNvCxnSpPr>
          <p:nvPr/>
        </p:nvCxnSpPr>
        <p:spPr>
          <a:xfrm flipH="1" rot="5400000">
            <a:off x="6538088" y="3153075"/>
            <a:ext cx="441300" cy="2085900"/>
          </a:xfrm>
          <a:prstGeom prst="bentConnector4">
            <a:avLst>
              <a:gd fmla="val -53960" name="adj1"/>
              <a:gd fmla="val 69017" name="adj2"/>
            </a:avLst>
          </a:prstGeom>
          <a:noFill/>
          <a:ln cap="flat" cmpd="sng" w="9525">
            <a:solidFill>
              <a:srgbClr val="000000"/>
            </a:solidFill>
            <a:prstDash val="solid"/>
            <a:round/>
            <a:headEnd len="med" w="med" type="none"/>
            <a:tailEnd len="med" w="med" type="none"/>
          </a:ln>
        </p:spPr>
      </p:cxnSp>
      <p:sp>
        <p:nvSpPr>
          <p:cNvPr id="515" name="Google Shape;515;p41"/>
          <p:cNvSpPr/>
          <p:nvPr/>
        </p:nvSpPr>
        <p:spPr>
          <a:xfrm>
            <a:off x="548963" y="3354914"/>
            <a:ext cx="2625600" cy="1191600"/>
          </a:xfrm>
          <a:prstGeom prst="roundRect">
            <a:avLst>
              <a:gd fmla="val 8965" name="adj"/>
            </a:avLst>
          </a:prstGeom>
          <a:solidFill>
            <a:srgbClr val="D9D9D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41"/>
          <p:cNvSpPr txBox="1"/>
          <p:nvPr/>
        </p:nvSpPr>
        <p:spPr>
          <a:xfrm>
            <a:off x="548963" y="3354914"/>
            <a:ext cx="2625600" cy="1046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500" u="sng">
                <a:latin typeface="Merriweather"/>
                <a:ea typeface="Merriweather"/>
                <a:cs typeface="Merriweather"/>
                <a:sym typeface="Merriweather"/>
              </a:rPr>
              <a:t>Specifications</a:t>
            </a:r>
            <a:endParaRPr b="1" sz="1500" u="sng">
              <a:latin typeface="Merriweather"/>
              <a:ea typeface="Merriweather"/>
              <a:cs typeface="Merriweather"/>
              <a:sym typeface="Merriweather"/>
            </a:endParaRPr>
          </a:p>
          <a:p>
            <a:pPr indent="0" lvl="0" marL="0" rtl="0" algn="ctr">
              <a:spcBef>
                <a:spcPts val="0"/>
              </a:spcBef>
              <a:spcAft>
                <a:spcPts val="0"/>
              </a:spcAft>
              <a:buNone/>
            </a:pPr>
            <a:r>
              <a:t/>
            </a:r>
            <a:endParaRPr sz="500">
              <a:latin typeface="Merriweather"/>
              <a:ea typeface="Merriweather"/>
              <a:cs typeface="Merriweather"/>
              <a:sym typeface="Merriweather"/>
            </a:endParaRPr>
          </a:p>
          <a:p>
            <a:pPr indent="0" lvl="0" marL="0" rtl="0" algn="l">
              <a:spcBef>
                <a:spcPts val="0"/>
              </a:spcBef>
              <a:spcAft>
                <a:spcPts val="0"/>
              </a:spcAft>
              <a:buNone/>
            </a:pPr>
            <a:r>
              <a:rPr lang="en" sz="1200">
                <a:latin typeface="Roboto"/>
                <a:ea typeface="Roboto"/>
                <a:cs typeface="Roboto"/>
                <a:sym typeface="Roboto"/>
              </a:rPr>
              <a:t>     .  </a:t>
            </a:r>
            <a:r>
              <a:rPr lang="en" sz="1200">
                <a:latin typeface="Roboto"/>
                <a:ea typeface="Roboto"/>
                <a:cs typeface="Roboto"/>
                <a:sym typeface="Roboto"/>
              </a:rPr>
              <a:t>Total Weight: ~0.56 kg (1.23 lb)</a:t>
            </a:r>
            <a:endParaRPr sz="1200">
              <a:latin typeface="Roboto"/>
              <a:ea typeface="Roboto"/>
              <a:cs typeface="Roboto"/>
              <a:sym typeface="Roboto"/>
            </a:endParaRPr>
          </a:p>
          <a:p>
            <a:pPr indent="0" lvl="0" marL="0" rtl="0" algn="l">
              <a:spcBef>
                <a:spcPts val="0"/>
              </a:spcBef>
              <a:spcAft>
                <a:spcPts val="0"/>
              </a:spcAft>
              <a:buNone/>
            </a:pPr>
            <a:r>
              <a:rPr lang="en" sz="1200">
                <a:latin typeface="Roboto"/>
                <a:ea typeface="Roboto"/>
                <a:cs typeface="Roboto"/>
                <a:sym typeface="Roboto"/>
              </a:rPr>
              <a:t>        Total Material Cost: ~$80</a:t>
            </a:r>
            <a:endParaRPr sz="1200">
              <a:latin typeface="Roboto"/>
              <a:ea typeface="Roboto"/>
              <a:cs typeface="Roboto"/>
              <a:sym typeface="Roboto"/>
            </a:endParaRPr>
          </a:p>
          <a:p>
            <a:pPr indent="0" lvl="0" marL="0" rtl="0" algn="l">
              <a:spcBef>
                <a:spcPts val="0"/>
              </a:spcBef>
              <a:spcAft>
                <a:spcPts val="0"/>
              </a:spcAft>
              <a:buNone/>
            </a:pPr>
            <a:r>
              <a:rPr lang="en" sz="1200">
                <a:latin typeface="Roboto"/>
                <a:ea typeface="Roboto"/>
                <a:cs typeface="Roboto"/>
                <a:sym typeface="Roboto"/>
              </a:rPr>
              <a:t>        Dimensions: ~7”x7”x20”</a:t>
            </a:r>
            <a:endParaRPr sz="1200">
              <a:latin typeface="Roboto"/>
              <a:ea typeface="Roboto"/>
              <a:cs typeface="Roboto"/>
              <a:sym typeface="Roboto"/>
            </a:endParaRPr>
          </a:p>
        </p:txBody>
      </p:sp>
      <p:grpSp>
        <p:nvGrpSpPr>
          <p:cNvPr id="517" name="Google Shape;517;p41"/>
          <p:cNvGrpSpPr/>
          <p:nvPr/>
        </p:nvGrpSpPr>
        <p:grpSpPr>
          <a:xfrm>
            <a:off x="-163950" y="4907786"/>
            <a:ext cx="9471925" cy="235500"/>
            <a:chOff x="-163950" y="4907786"/>
            <a:chExt cx="9471925" cy="235500"/>
          </a:xfrm>
        </p:grpSpPr>
        <p:sp>
          <p:nvSpPr>
            <p:cNvPr id="518" name="Google Shape;518;p41"/>
            <p:cNvSpPr/>
            <p:nvPr/>
          </p:nvSpPr>
          <p:spPr>
            <a:xfrm>
              <a:off x="7843375" y="4907786"/>
              <a:ext cx="1464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chemeClr val="lt1"/>
                  </a:solidFill>
                </a:rPr>
                <a:t>   Appendices</a:t>
              </a:r>
              <a:endParaRPr b="1" sz="1100">
                <a:solidFill>
                  <a:srgbClr val="FFFFFF"/>
                </a:solidFill>
              </a:endParaRPr>
            </a:p>
          </p:txBody>
        </p:sp>
        <p:sp>
          <p:nvSpPr>
            <p:cNvPr id="519" name="Google Shape;519;p41"/>
            <p:cNvSpPr/>
            <p:nvPr/>
          </p:nvSpPr>
          <p:spPr>
            <a:xfrm>
              <a:off x="6710675"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Conclusion</a:t>
              </a:r>
              <a:endParaRPr b="1" sz="1100">
                <a:solidFill>
                  <a:srgbClr val="FFFFFF"/>
                </a:solidFill>
              </a:endParaRPr>
            </a:p>
          </p:txBody>
        </p:sp>
        <p:sp>
          <p:nvSpPr>
            <p:cNvPr id="520" name="Google Shape;520;p41"/>
            <p:cNvSpPr/>
            <p:nvPr/>
          </p:nvSpPr>
          <p:spPr>
            <a:xfrm>
              <a:off x="5577978"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Electrical</a:t>
              </a:r>
              <a:endParaRPr b="1" sz="1100">
                <a:solidFill>
                  <a:srgbClr val="FFFFFF"/>
                </a:solidFill>
              </a:endParaRPr>
            </a:p>
          </p:txBody>
        </p:sp>
        <p:sp>
          <p:nvSpPr>
            <p:cNvPr id="521" name="Google Shape;521;p41"/>
            <p:cNvSpPr/>
            <p:nvPr/>
          </p:nvSpPr>
          <p:spPr>
            <a:xfrm>
              <a:off x="4445282"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Thermal</a:t>
              </a:r>
              <a:endParaRPr b="1" sz="1100">
                <a:solidFill>
                  <a:srgbClr val="FFFFFF"/>
                </a:solidFill>
              </a:endParaRPr>
            </a:p>
          </p:txBody>
        </p:sp>
        <p:sp>
          <p:nvSpPr>
            <p:cNvPr id="522" name="Google Shape;522;p41"/>
            <p:cNvSpPr/>
            <p:nvPr/>
          </p:nvSpPr>
          <p:spPr>
            <a:xfrm>
              <a:off x="3312585"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Mechanical</a:t>
              </a:r>
              <a:endParaRPr b="1" sz="1100">
                <a:solidFill>
                  <a:srgbClr val="FFFFFF"/>
                </a:solidFill>
              </a:endParaRPr>
            </a:p>
          </p:txBody>
        </p:sp>
        <p:sp>
          <p:nvSpPr>
            <p:cNvPr id="523" name="Google Shape;523;p41"/>
            <p:cNvSpPr/>
            <p:nvPr/>
          </p:nvSpPr>
          <p:spPr>
            <a:xfrm>
              <a:off x="-163950" y="4907786"/>
              <a:ext cx="13512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FFFFFF"/>
                  </a:solidFill>
                </a:rPr>
                <a:t>    Overview</a:t>
              </a:r>
              <a:endParaRPr b="1" sz="1100">
                <a:solidFill>
                  <a:srgbClr val="FFFFFF"/>
                </a:solidFill>
              </a:endParaRPr>
            </a:p>
          </p:txBody>
        </p:sp>
        <p:sp>
          <p:nvSpPr>
            <p:cNvPr id="524" name="Google Shape;524;p41"/>
            <p:cNvSpPr/>
            <p:nvPr/>
          </p:nvSpPr>
          <p:spPr>
            <a:xfrm>
              <a:off x="1047193"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Controls</a:t>
              </a:r>
              <a:endParaRPr b="1" sz="1100">
                <a:solidFill>
                  <a:srgbClr val="FFFFFF"/>
                </a:solidFill>
              </a:endParaRPr>
            </a:p>
          </p:txBody>
        </p:sp>
        <p:sp>
          <p:nvSpPr>
            <p:cNvPr id="525" name="Google Shape;525;p41"/>
            <p:cNvSpPr/>
            <p:nvPr/>
          </p:nvSpPr>
          <p:spPr>
            <a:xfrm>
              <a:off x="2179889" y="4907786"/>
              <a:ext cx="1272600" cy="235500"/>
            </a:xfrm>
            <a:prstGeom prst="chevron">
              <a:avLst>
                <a:gd fmla="val 50000" name="adj"/>
              </a:avLst>
            </a:prstGeom>
            <a:solidFill>
              <a:srgbClr val="31394D"/>
            </a:solidFill>
            <a:ln cap="flat" cmpd="sng" w="19050">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Structural</a:t>
              </a:r>
              <a:endParaRPr b="1" sz="1100">
                <a:solidFill>
                  <a:srgbClr val="FFFFFF"/>
                </a:solidFill>
              </a:endParaRPr>
            </a:p>
          </p:txBody>
        </p:sp>
      </p:grpSp>
      <p:cxnSp>
        <p:nvCxnSpPr>
          <p:cNvPr id="526" name="Google Shape;526;p41"/>
          <p:cNvCxnSpPr/>
          <p:nvPr/>
        </p:nvCxnSpPr>
        <p:spPr>
          <a:xfrm>
            <a:off x="-21075" y="864275"/>
            <a:ext cx="9201300" cy="0"/>
          </a:xfrm>
          <a:prstGeom prst="straightConnector1">
            <a:avLst/>
          </a:prstGeom>
          <a:noFill/>
          <a:ln cap="flat" cmpd="sng" w="38100">
            <a:solidFill>
              <a:srgbClr val="B6D7A8"/>
            </a:solidFill>
            <a:prstDash val="solid"/>
            <a:round/>
            <a:headEnd len="med" w="med" type="none"/>
            <a:tailEnd len="med" w="med" type="none"/>
          </a:ln>
        </p:spPr>
      </p:cxn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cxnSp>
        <p:nvCxnSpPr>
          <p:cNvPr id="85" name="Google Shape;85;p15"/>
          <p:cNvCxnSpPr/>
          <p:nvPr/>
        </p:nvCxnSpPr>
        <p:spPr>
          <a:xfrm>
            <a:off x="3952650" y="2956500"/>
            <a:ext cx="1238700" cy="0"/>
          </a:xfrm>
          <a:prstGeom prst="straightConnector1">
            <a:avLst/>
          </a:prstGeom>
          <a:noFill/>
          <a:ln cap="flat" cmpd="sng" w="19050">
            <a:solidFill>
              <a:srgbClr val="93C47D"/>
            </a:solidFill>
            <a:prstDash val="solid"/>
            <a:round/>
            <a:headEnd len="med" w="med" type="none"/>
            <a:tailEnd len="med" w="med" type="none"/>
          </a:ln>
        </p:spPr>
      </p:cxnSp>
      <p:sp>
        <p:nvSpPr>
          <p:cNvPr id="86" name="Google Shape;86;p15"/>
          <p:cNvSpPr txBox="1"/>
          <p:nvPr>
            <p:ph type="title"/>
          </p:nvPr>
        </p:nvSpPr>
        <p:spPr>
          <a:xfrm>
            <a:off x="844200" y="2187000"/>
            <a:ext cx="7455600" cy="769500"/>
          </a:xfrm>
          <a:prstGeom prst="rect">
            <a:avLst/>
          </a:prstGeom>
        </p:spPr>
        <p:txBody>
          <a:bodyPr anchorCtr="0" anchor="b" bIns="0" lIns="91425" spcFirstLastPara="1" rIns="91425" wrap="square" tIns="0">
            <a:spAutoFit/>
          </a:bodyPr>
          <a:lstStyle/>
          <a:p>
            <a:pPr indent="0" lvl="0" marL="0" rtl="0" algn="ctr">
              <a:spcBef>
                <a:spcPts val="0"/>
              </a:spcBef>
              <a:spcAft>
                <a:spcPts val="0"/>
              </a:spcAft>
              <a:buSzPts val="990"/>
              <a:buNone/>
            </a:pPr>
            <a:r>
              <a:rPr lang="en" sz="5000"/>
              <a:t>Project Overview</a:t>
            </a:r>
            <a:endParaRPr sz="500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0" name="Shape 530"/>
        <p:cNvGrpSpPr/>
        <p:nvPr/>
      </p:nvGrpSpPr>
      <p:grpSpPr>
        <a:xfrm>
          <a:off x="0" y="0"/>
          <a:ext cx="0" cy="0"/>
          <a:chOff x="0" y="0"/>
          <a:chExt cx="0" cy="0"/>
        </a:xfrm>
      </p:grpSpPr>
      <p:sp>
        <p:nvSpPr>
          <p:cNvPr id="531" name="Google Shape;531;p42"/>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Structural Attachments</a:t>
            </a:r>
            <a:endParaRPr/>
          </a:p>
        </p:txBody>
      </p:sp>
      <p:sp>
        <p:nvSpPr>
          <p:cNvPr id="532" name="Google Shape;532;p42"/>
          <p:cNvSpPr/>
          <p:nvPr/>
        </p:nvSpPr>
        <p:spPr>
          <a:xfrm>
            <a:off x="904863" y="2835325"/>
            <a:ext cx="2625600" cy="1191600"/>
          </a:xfrm>
          <a:prstGeom prst="roundRect">
            <a:avLst>
              <a:gd fmla="val 8965" name="adj"/>
            </a:avLst>
          </a:prstGeom>
          <a:solidFill>
            <a:srgbClr val="D9D9D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42"/>
          <p:cNvSpPr txBox="1"/>
          <p:nvPr/>
        </p:nvSpPr>
        <p:spPr>
          <a:xfrm>
            <a:off x="874763" y="2877025"/>
            <a:ext cx="2625600" cy="1108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Roboto"/>
                <a:ea typeface="Roboto"/>
                <a:cs typeface="Roboto"/>
                <a:sym typeface="Roboto"/>
              </a:rPr>
              <a:t>BACCHUS will integrate to the Urban Sky camera payload through the use of </a:t>
            </a:r>
            <a:r>
              <a:rPr b="1" lang="en" sz="1200">
                <a:latin typeface="Roboto"/>
                <a:ea typeface="Roboto"/>
                <a:cs typeface="Roboto"/>
                <a:sym typeface="Roboto"/>
              </a:rPr>
              <a:t>three structural eye bolts </a:t>
            </a:r>
            <a:r>
              <a:rPr lang="en" sz="1200">
                <a:latin typeface="Roboto"/>
                <a:ea typeface="Roboto"/>
                <a:cs typeface="Roboto"/>
                <a:sym typeface="Roboto"/>
              </a:rPr>
              <a:t>drilled into the polycarbonate base, along with </a:t>
            </a:r>
            <a:r>
              <a:rPr b="1" lang="en" sz="1200">
                <a:latin typeface="Roboto"/>
                <a:ea typeface="Roboto"/>
                <a:cs typeface="Roboto"/>
                <a:sym typeface="Roboto"/>
              </a:rPr>
              <a:t>40 lbf break cord</a:t>
            </a:r>
            <a:r>
              <a:rPr lang="en" sz="1200">
                <a:latin typeface="Roboto"/>
                <a:ea typeface="Roboto"/>
                <a:cs typeface="Roboto"/>
                <a:sym typeface="Roboto"/>
              </a:rPr>
              <a:t>.</a:t>
            </a:r>
            <a:endParaRPr sz="1200">
              <a:latin typeface="Roboto"/>
              <a:ea typeface="Roboto"/>
              <a:cs typeface="Roboto"/>
              <a:sym typeface="Roboto"/>
            </a:endParaRPr>
          </a:p>
        </p:txBody>
      </p:sp>
      <p:sp>
        <p:nvSpPr>
          <p:cNvPr id="534" name="Google Shape;534;p42"/>
          <p:cNvSpPr/>
          <p:nvPr/>
        </p:nvSpPr>
        <p:spPr>
          <a:xfrm>
            <a:off x="3933063" y="3035988"/>
            <a:ext cx="883200" cy="883200"/>
          </a:xfrm>
          <a:prstGeom prst="rect">
            <a:avLst/>
          </a:prstGeom>
          <a:solidFill>
            <a:srgbClr val="E4E8E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42"/>
          <p:cNvSpPr/>
          <p:nvPr/>
        </p:nvSpPr>
        <p:spPr>
          <a:xfrm>
            <a:off x="4333263" y="3133188"/>
            <a:ext cx="82800" cy="82800"/>
          </a:xfrm>
          <a:prstGeom prst="donut">
            <a:avLst>
              <a:gd fmla="val 20761" name="adj"/>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42"/>
          <p:cNvSpPr/>
          <p:nvPr/>
        </p:nvSpPr>
        <p:spPr>
          <a:xfrm>
            <a:off x="4680063" y="3738113"/>
            <a:ext cx="82800" cy="82800"/>
          </a:xfrm>
          <a:prstGeom prst="donut">
            <a:avLst>
              <a:gd fmla="val 20761" name="adj"/>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42"/>
          <p:cNvSpPr/>
          <p:nvPr/>
        </p:nvSpPr>
        <p:spPr>
          <a:xfrm>
            <a:off x="3986363" y="3738113"/>
            <a:ext cx="82800" cy="82800"/>
          </a:xfrm>
          <a:prstGeom prst="donut">
            <a:avLst>
              <a:gd fmla="val 20761" name="adj"/>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42"/>
          <p:cNvSpPr txBox="1"/>
          <p:nvPr/>
        </p:nvSpPr>
        <p:spPr>
          <a:xfrm>
            <a:off x="3506863" y="3386000"/>
            <a:ext cx="448200" cy="211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1"/>
                </a:solidFill>
                <a:latin typeface="Roboto"/>
                <a:ea typeface="Roboto"/>
                <a:cs typeface="Roboto"/>
                <a:sym typeface="Roboto"/>
              </a:rPr>
              <a:t>7</a:t>
            </a:r>
            <a:r>
              <a:rPr lang="en" sz="1000">
                <a:solidFill>
                  <a:schemeClr val="dk1"/>
                </a:solidFill>
                <a:latin typeface="Roboto"/>
                <a:ea typeface="Roboto"/>
                <a:cs typeface="Roboto"/>
                <a:sym typeface="Roboto"/>
              </a:rPr>
              <a:t>x7”</a:t>
            </a:r>
            <a:endParaRPr sz="1000">
              <a:solidFill>
                <a:schemeClr val="dk1"/>
              </a:solidFill>
              <a:latin typeface="Roboto"/>
              <a:ea typeface="Roboto"/>
              <a:cs typeface="Roboto"/>
              <a:sym typeface="Roboto"/>
            </a:endParaRPr>
          </a:p>
        </p:txBody>
      </p:sp>
      <p:sp>
        <p:nvSpPr>
          <p:cNvPr id="539" name="Google Shape;539;p42"/>
          <p:cNvSpPr txBox="1"/>
          <p:nvPr/>
        </p:nvSpPr>
        <p:spPr>
          <a:xfrm>
            <a:off x="4150563" y="3877925"/>
            <a:ext cx="448200" cy="278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1"/>
                </a:solidFill>
                <a:latin typeface="Roboto"/>
                <a:ea typeface="Roboto"/>
                <a:cs typeface="Roboto"/>
                <a:sym typeface="Roboto"/>
              </a:rPr>
              <a:t>6”</a:t>
            </a:r>
            <a:endParaRPr sz="1000">
              <a:solidFill>
                <a:schemeClr val="dk1"/>
              </a:solidFill>
              <a:latin typeface="Roboto"/>
              <a:ea typeface="Roboto"/>
              <a:cs typeface="Roboto"/>
              <a:sym typeface="Roboto"/>
            </a:endParaRPr>
          </a:p>
        </p:txBody>
      </p:sp>
      <p:cxnSp>
        <p:nvCxnSpPr>
          <p:cNvPr id="540" name="Google Shape;540;p42"/>
          <p:cNvCxnSpPr>
            <a:stCxn id="537" idx="4"/>
            <a:endCxn id="536" idx="4"/>
          </p:cNvCxnSpPr>
          <p:nvPr/>
        </p:nvCxnSpPr>
        <p:spPr>
          <a:xfrm flipH="1" rot="-5400000">
            <a:off x="4374263" y="3474413"/>
            <a:ext cx="600" cy="693600"/>
          </a:xfrm>
          <a:prstGeom prst="bentConnector3">
            <a:avLst>
              <a:gd fmla="val 9893750" name="adj1"/>
            </a:avLst>
          </a:prstGeom>
          <a:noFill/>
          <a:ln cap="flat" cmpd="sng" w="9525">
            <a:solidFill>
              <a:schemeClr val="dk2"/>
            </a:solidFill>
            <a:prstDash val="solid"/>
            <a:round/>
            <a:headEnd len="med" w="med" type="none"/>
            <a:tailEnd len="med" w="med" type="none"/>
          </a:ln>
        </p:spPr>
      </p:cxnSp>
      <p:cxnSp>
        <p:nvCxnSpPr>
          <p:cNvPr id="541" name="Google Shape;541;p42"/>
          <p:cNvCxnSpPr>
            <a:endCxn id="538" idx="0"/>
          </p:cNvCxnSpPr>
          <p:nvPr/>
        </p:nvCxnSpPr>
        <p:spPr>
          <a:xfrm flipH="1">
            <a:off x="3730963" y="3035300"/>
            <a:ext cx="371700" cy="350700"/>
          </a:xfrm>
          <a:prstGeom prst="bentConnector2">
            <a:avLst/>
          </a:prstGeom>
          <a:noFill/>
          <a:ln cap="flat" cmpd="sng" w="9525">
            <a:solidFill>
              <a:schemeClr val="dk2"/>
            </a:solidFill>
            <a:prstDash val="solid"/>
            <a:round/>
            <a:headEnd len="med" w="med" type="none"/>
            <a:tailEnd len="med" w="med" type="none"/>
          </a:ln>
        </p:spPr>
      </p:cxnSp>
      <p:cxnSp>
        <p:nvCxnSpPr>
          <p:cNvPr id="542" name="Google Shape;542;p42"/>
          <p:cNvCxnSpPr>
            <a:stCxn id="538" idx="2"/>
          </p:cNvCxnSpPr>
          <p:nvPr/>
        </p:nvCxnSpPr>
        <p:spPr>
          <a:xfrm flipH="1" rot="-5400000">
            <a:off x="3749113" y="3579350"/>
            <a:ext cx="321300" cy="357600"/>
          </a:xfrm>
          <a:prstGeom prst="bentConnector2">
            <a:avLst/>
          </a:prstGeom>
          <a:noFill/>
          <a:ln cap="flat" cmpd="sng" w="9525">
            <a:solidFill>
              <a:schemeClr val="dk2"/>
            </a:solidFill>
            <a:prstDash val="solid"/>
            <a:round/>
            <a:headEnd len="med" w="med" type="none"/>
            <a:tailEnd len="med" w="med" type="none"/>
          </a:ln>
        </p:spPr>
      </p:cxnSp>
      <p:sp>
        <p:nvSpPr>
          <p:cNvPr id="543" name="Google Shape;543;p42"/>
          <p:cNvSpPr/>
          <p:nvPr/>
        </p:nvSpPr>
        <p:spPr>
          <a:xfrm>
            <a:off x="904863" y="1488439"/>
            <a:ext cx="2625600" cy="1191600"/>
          </a:xfrm>
          <a:prstGeom prst="roundRect">
            <a:avLst>
              <a:gd fmla="val 8965" name="adj"/>
            </a:avLst>
          </a:prstGeom>
          <a:solidFill>
            <a:srgbClr val="D9D9D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42"/>
          <p:cNvSpPr txBox="1"/>
          <p:nvPr/>
        </p:nvSpPr>
        <p:spPr>
          <a:xfrm>
            <a:off x="904863" y="1488439"/>
            <a:ext cx="2625600" cy="1209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500" u="sng">
                <a:latin typeface="Merriweather"/>
                <a:ea typeface="Merriweather"/>
                <a:cs typeface="Merriweather"/>
                <a:sym typeface="Merriweather"/>
              </a:rPr>
              <a:t>Payload </a:t>
            </a:r>
            <a:r>
              <a:rPr b="1" lang="en" sz="1500" u="sng">
                <a:latin typeface="Merriweather"/>
                <a:ea typeface="Merriweather"/>
                <a:cs typeface="Merriweather"/>
                <a:sym typeface="Merriweather"/>
              </a:rPr>
              <a:t>Interface</a:t>
            </a:r>
            <a:endParaRPr b="1" sz="1500" u="sng">
              <a:latin typeface="Merriweather"/>
              <a:ea typeface="Merriweather"/>
              <a:cs typeface="Merriweather"/>
              <a:sym typeface="Merriweather"/>
            </a:endParaRPr>
          </a:p>
          <a:p>
            <a:pPr indent="0" lvl="0" marL="0" rtl="0" algn="ctr">
              <a:lnSpc>
                <a:spcPct val="8000"/>
              </a:lnSpc>
              <a:spcBef>
                <a:spcPts val="0"/>
              </a:spcBef>
              <a:spcAft>
                <a:spcPts val="0"/>
              </a:spcAft>
              <a:buNone/>
            </a:pPr>
            <a:r>
              <a:t/>
            </a:r>
            <a:endParaRPr b="1" sz="1500" u="sng">
              <a:latin typeface="Merriweather"/>
              <a:ea typeface="Merriweather"/>
              <a:cs typeface="Merriweather"/>
              <a:sym typeface="Merriweather"/>
            </a:endParaRPr>
          </a:p>
          <a:p>
            <a:pPr indent="0" lvl="0" marL="0" rtl="0" algn="ctr">
              <a:lnSpc>
                <a:spcPct val="8000"/>
              </a:lnSpc>
              <a:spcBef>
                <a:spcPts val="0"/>
              </a:spcBef>
              <a:spcAft>
                <a:spcPts val="0"/>
              </a:spcAft>
              <a:buNone/>
            </a:pPr>
            <a:r>
              <a:t/>
            </a:r>
            <a:endParaRPr b="1" sz="1500" u="sng">
              <a:latin typeface="Merriweather"/>
              <a:ea typeface="Merriweather"/>
              <a:cs typeface="Merriweather"/>
              <a:sym typeface="Merriweather"/>
            </a:endParaRPr>
          </a:p>
          <a:p>
            <a:pPr indent="0" lvl="0" marL="0" rtl="0" algn="ctr">
              <a:lnSpc>
                <a:spcPct val="8000"/>
              </a:lnSpc>
              <a:spcBef>
                <a:spcPts val="0"/>
              </a:spcBef>
              <a:spcAft>
                <a:spcPts val="0"/>
              </a:spcAft>
              <a:buNone/>
            </a:pPr>
            <a:r>
              <a:t/>
            </a:r>
            <a:endParaRPr b="1" sz="1500" u="sng">
              <a:latin typeface="Merriweather"/>
              <a:ea typeface="Merriweather"/>
              <a:cs typeface="Merriweather"/>
              <a:sym typeface="Merriweather"/>
            </a:endParaRPr>
          </a:p>
          <a:p>
            <a:pPr indent="0" lvl="0" marL="0" rtl="0" algn="ctr">
              <a:spcBef>
                <a:spcPts val="0"/>
              </a:spcBef>
              <a:spcAft>
                <a:spcPts val="0"/>
              </a:spcAft>
              <a:buNone/>
            </a:pPr>
            <a:r>
              <a:rPr b="1" lang="en" sz="1200">
                <a:latin typeface="Roboto"/>
                <a:ea typeface="Roboto"/>
                <a:cs typeface="Roboto"/>
                <a:sym typeface="Roboto"/>
              </a:rPr>
              <a:t>NEED:</a:t>
            </a:r>
            <a:r>
              <a:rPr lang="en" sz="1200">
                <a:latin typeface="Roboto"/>
                <a:ea typeface="Roboto"/>
                <a:cs typeface="Roboto"/>
                <a:sym typeface="Roboto"/>
              </a:rPr>
              <a:t> Equilaterally spaced rigid attachment points for camera payload that can </a:t>
            </a:r>
            <a:r>
              <a:rPr b="1" lang="en" sz="1200">
                <a:latin typeface="Roboto"/>
                <a:ea typeface="Roboto"/>
                <a:cs typeface="Roboto"/>
                <a:sym typeface="Roboto"/>
              </a:rPr>
              <a:t>withstand 30 lbf</a:t>
            </a:r>
            <a:r>
              <a:rPr lang="en" sz="1200">
                <a:latin typeface="Roboto"/>
                <a:ea typeface="Roboto"/>
                <a:cs typeface="Roboto"/>
                <a:sym typeface="Roboto"/>
              </a:rPr>
              <a:t>, but </a:t>
            </a:r>
            <a:r>
              <a:rPr b="1" lang="en" sz="1200">
                <a:latin typeface="Roboto"/>
                <a:ea typeface="Roboto"/>
                <a:cs typeface="Roboto"/>
                <a:sym typeface="Roboto"/>
              </a:rPr>
              <a:t>less than 50 lbf.</a:t>
            </a:r>
            <a:endParaRPr b="1" sz="1200">
              <a:latin typeface="Roboto"/>
              <a:ea typeface="Roboto"/>
              <a:cs typeface="Roboto"/>
              <a:sym typeface="Roboto"/>
            </a:endParaRPr>
          </a:p>
        </p:txBody>
      </p:sp>
      <p:sp>
        <p:nvSpPr>
          <p:cNvPr id="545" name="Google Shape;545;p42"/>
          <p:cNvSpPr/>
          <p:nvPr/>
        </p:nvSpPr>
        <p:spPr>
          <a:xfrm>
            <a:off x="5613538" y="2835325"/>
            <a:ext cx="2625600" cy="1191600"/>
          </a:xfrm>
          <a:prstGeom prst="roundRect">
            <a:avLst>
              <a:gd fmla="val 8965" name="adj"/>
            </a:avLst>
          </a:prstGeom>
          <a:solidFill>
            <a:srgbClr val="D9D9D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42"/>
          <p:cNvSpPr txBox="1"/>
          <p:nvPr/>
        </p:nvSpPr>
        <p:spPr>
          <a:xfrm>
            <a:off x="5613538" y="2877025"/>
            <a:ext cx="2625600" cy="1108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Roboto"/>
                <a:ea typeface="Roboto"/>
                <a:cs typeface="Roboto"/>
                <a:sym typeface="Roboto"/>
              </a:rPr>
              <a:t>BACCHUS will integrate to the balloon through the use of a threaded PVC pipe that screws onto both the balloon neck adapter and the helium venting system. </a:t>
            </a:r>
            <a:endParaRPr sz="1200">
              <a:latin typeface="Roboto"/>
              <a:ea typeface="Roboto"/>
              <a:cs typeface="Roboto"/>
              <a:sym typeface="Roboto"/>
            </a:endParaRPr>
          </a:p>
        </p:txBody>
      </p:sp>
      <p:sp>
        <p:nvSpPr>
          <p:cNvPr id="547" name="Google Shape;547;p42"/>
          <p:cNvSpPr/>
          <p:nvPr/>
        </p:nvSpPr>
        <p:spPr>
          <a:xfrm>
            <a:off x="5613538" y="1490264"/>
            <a:ext cx="2625600" cy="1191600"/>
          </a:xfrm>
          <a:prstGeom prst="roundRect">
            <a:avLst>
              <a:gd fmla="val 8965" name="adj"/>
            </a:avLst>
          </a:prstGeom>
          <a:solidFill>
            <a:srgbClr val="D9D9D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42"/>
          <p:cNvSpPr txBox="1"/>
          <p:nvPr/>
        </p:nvSpPr>
        <p:spPr>
          <a:xfrm>
            <a:off x="5613538" y="1488450"/>
            <a:ext cx="2625600" cy="1209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500" u="sng">
                <a:latin typeface="Merriweather"/>
                <a:ea typeface="Merriweather"/>
                <a:cs typeface="Merriweather"/>
                <a:sym typeface="Merriweather"/>
              </a:rPr>
              <a:t>Balloon Interface</a:t>
            </a:r>
            <a:endParaRPr b="1" sz="1500" u="sng">
              <a:latin typeface="Merriweather"/>
              <a:ea typeface="Merriweather"/>
              <a:cs typeface="Merriweather"/>
              <a:sym typeface="Merriweather"/>
            </a:endParaRPr>
          </a:p>
          <a:p>
            <a:pPr indent="0" lvl="0" marL="0" rtl="0" algn="ctr">
              <a:lnSpc>
                <a:spcPct val="8000"/>
              </a:lnSpc>
              <a:spcBef>
                <a:spcPts val="0"/>
              </a:spcBef>
              <a:spcAft>
                <a:spcPts val="0"/>
              </a:spcAft>
              <a:buNone/>
            </a:pPr>
            <a:r>
              <a:t/>
            </a:r>
            <a:endParaRPr b="1" sz="1500" u="sng">
              <a:latin typeface="Merriweather"/>
              <a:ea typeface="Merriweather"/>
              <a:cs typeface="Merriweather"/>
              <a:sym typeface="Merriweather"/>
            </a:endParaRPr>
          </a:p>
          <a:p>
            <a:pPr indent="0" lvl="0" marL="0" rtl="0" algn="ctr">
              <a:lnSpc>
                <a:spcPct val="8000"/>
              </a:lnSpc>
              <a:spcBef>
                <a:spcPts val="0"/>
              </a:spcBef>
              <a:spcAft>
                <a:spcPts val="0"/>
              </a:spcAft>
              <a:buNone/>
            </a:pPr>
            <a:r>
              <a:t/>
            </a:r>
            <a:endParaRPr b="1" sz="1500" u="sng">
              <a:latin typeface="Merriweather"/>
              <a:ea typeface="Merriweather"/>
              <a:cs typeface="Merriweather"/>
              <a:sym typeface="Merriweather"/>
            </a:endParaRPr>
          </a:p>
          <a:p>
            <a:pPr indent="0" lvl="0" marL="0" rtl="0" algn="ctr">
              <a:lnSpc>
                <a:spcPct val="8000"/>
              </a:lnSpc>
              <a:spcBef>
                <a:spcPts val="0"/>
              </a:spcBef>
              <a:spcAft>
                <a:spcPts val="0"/>
              </a:spcAft>
              <a:buNone/>
            </a:pPr>
            <a:r>
              <a:t/>
            </a:r>
            <a:endParaRPr b="1" sz="1500" u="sng">
              <a:latin typeface="Merriweather"/>
              <a:ea typeface="Merriweather"/>
              <a:cs typeface="Merriweather"/>
              <a:sym typeface="Merriweather"/>
            </a:endParaRPr>
          </a:p>
          <a:p>
            <a:pPr indent="0" lvl="0" marL="0" rtl="0" algn="ctr">
              <a:spcBef>
                <a:spcPts val="0"/>
              </a:spcBef>
              <a:spcAft>
                <a:spcPts val="0"/>
              </a:spcAft>
              <a:buNone/>
            </a:pPr>
            <a:r>
              <a:rPr b="1" lang="en" sz="1200">
                <a:latin typeface="Roboto"/>
                <a:ea typeface="Roboto"/>
                <a:cs typeface="Roboto"/>
                <a:sym typeface="Roboto"/>
              </a:rPr>
              <a:t>NEED:</a:t>
            </a:r>
            <a:r>
              <a:rPr lang="en" sz="1200">
                <a:latin typeface="Roboto"/>
                <a:ea typeface="Roboto"/>
                <a:cs typeface="Roboto"/>
                <a:sym typeface="Roboto"/>
              </a:rPr>
              <a:t> Structural attachment to balloon, while still allowing for </a:t>
            </a:r>
            <a:r>
              <a:rPr b="1" lang="en" sz="1200">
                <a:latin typeface="Roboto"/>
                <a:ea typeface="Roboto"/>
                <a:cs typeface="Roboto"/>
                <a:sym typeface="Roboto"/>
              </a:rPr>
              <a:t>helium passthrough</a:t>
            </a:r>
            <a:r>
              <a:rPr lang="en" sz="1200">
                <a:latin typeface="Roboto"/>
                <a:ea typeface="Roboto"/>
                <a:cs typeface="Roboto"/>
                <a:sym typeface="Roboto"/>
              </a:rPr>
              <a:t> and </a:t>
            </a:r>
            <a:r>
              <a:rPr b="1" lang="en" sz="1200">
                <a:latin typeface="Roboto"/>
                <a:ea typeface="Roboto"/>
                <a:cs typeface="Roboto"/>
                <a:sym typeface="Roboto"/>
              </a:rPr>
              <a:t>integration with venting system</a:t>
            </a:r>
            <a:r>
              <a:rPr lang="en" sz="1200">
                <a:latin typeface="Roboto"/>
                <a:ea typeface="Roboto"/>
                <a:cs typeface="Roboto"/>
                <a:sym typeface="Roboto"/>
              </a:rPr>
              <a:t>.</a:t>
            </a:r>
            <a:endParaRPr b="1" sz="1200">
              <a:latin typeface="Roboto"/>
              <a:ea typeface="Roboto"/>
              <a:cs typeface="Roboto"/>
              <a:sym typeface="Roboto"/>
            </a:endParaRPr>
          </a:p>
        </p:txBody>
      </p:sp>
      <p:sp>
        <p:nvSpPr>
          <p:cNvPr id="549" name="Google Shape;549;p42"/>
          <p:cNvSpPr txBox="1"/>
          <p:nvPr/>
        </p:nvSpPr>
        <p:spPr>
          <a:xfrm>
            <a:off x="3863475" y="3303963"/>
            <a:ext cx="1022400" cy="346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latin typeface="Roboto"/>
                <a:ea typeface="Roboto"/>
                <a:cs typeface="Roboto"/>
                <a:sym typeface="Roboto"/>
              </a:rPr>
              <a:t>Bottom view</a:t>
            </a:r>
            <a:endParaRPr sz="1100">
              <a:latin typeface="Roboto"/>
              <a:ea typeface="Roboto"/>
              <a:cs typeface="Roboto"/>
              <a:sym typeface="Roboto"/>
            </a:endParaRPr>
          </a:p>
        </p:txBody>
      </p:sp>
      <p:grpSp>
        <p:nvGrpSpPr>
          <p:cNvPr id="550" name="Google Shape;550;p42"/>
          <p:cNvGrpSpPr/>
          <p:nvPr/>
        </p:nvGrpSpPr>
        <p:grpSpPr>
          <a:xfrm>
            <a:off x="-163950" y="4907786"/>
            <a:ext cx="9471925" cy="235500"/>
            <a:chOff x="-163950" y="4907786"/>
            <a:chExt cx="9471925" cy="235500"/>
          </a:xfrm>
        </p:grpSpPr>
        <p:sp>
          <p:nvSpPr>
            <p:cNvPr id="551" name="Google Shape;551;p42"/>
            <p:cNvSpPr/>
            <p:nvPr/>
          </p:nvSpPr>
          <p:spPr>
            <a:xfrm>
              <a:off x="7843375" y="4907786"/>
              <a:ext cx="1464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chemeClr val="lt1"/>
                  </a:solidFill>
                </a:rPr>
                <a:t>   Appendices</a:t>
              </a:r>
              <a:endParaRPr b="1" sz="1100">
                <a:solidFill>
                  <a:srgbClr val="FFFFFF"/>
                </a:solidFill>
              </a:endParaRPr>
            </a:p>
          </p:txBody>
        </p:sp>
        <p:sp>
          <p:nvSpPr>
            <p:cNvPr id="552" name="Google Shape;552;p42"/>
            <p:cNvSpPr/>
            <p:nvPr/>
          </p:nvSpPr>
          <p:spPr>
            <a:xfrm>
              <a:off x="6710675"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Conclusion</a:t>
              </a:r>
              <a:endParaRPr b="1" sz="1100">
                <a:solidFill>
                  <a:srgbClr val="FFFFFF"/>
                </a:solidFill>
              </a:endParaRPr>
            </a:p>
          </p:txBody>
        </p:sp>
        <p:sp>
          <p:nvSpPr>
            <p:cNvPr id="553" name="Google Shape;553;p42"/>
            <p:cNvSpPr/>
            <p:nvPr/>
          </p:nvSpPr>
          <p:spPr>
            <a:xfrm>
              <a:off x="5577978"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Electrical</a:t>
              </a:r>
              <a:endParaRPr b="1" sz="1100">
                <a:solidFill>
                  <a:srgbClr val="FFFFFF"/>
                </a:solidFill>
              </a:endParaRPr>
            </a:p>
          </p:txBody>
        </p:sp>
        <p:sp>
          <p:nvSpPr>
            <p:cNvPr id="554" name="Google Shape;554;p42"/>
            <p:cNvSpPr/>
            <p:nvPr/>
          </p:nvSpPr>
          <p:spPr>
            <a:xfrm>
              <a:off x="4445282"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Thermal</a:t>
              </a:r>
              <a:endParaRPr b="1" sz="1100">
                <a:solidFill>
                  <a:srgbClr val="FFFFFF"/>
                </a:solidFill>
              </a:endParaRPr>
            </a:p>
          </p:txBody>
        </p:sp>
        <p:sp>
          <p:nvSpPr>
            <p:cNvPr id="555" name="Google Shape;555;p42"/>
            <p:cNvSpPr/>
            <p:nvPr/>
          </p:nvSpPr>
          <p:spPr>
            <a:xfrm>
              <a:off x="3312585"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Mechanical</a:t>
              </a:r>
              <a:endParaRPr b="1" sz="1100">
                <a:solidFill>
                  <a:srgbClr val="FFFFFF"/>
                </a:solidFill>
              </a:endParaRPr>
            </a:p>
          </p:txBody>
        </p:sp>
        <p:sp>
          <p:nvSpPr>
            <p:cNvPr id="556" name="Google Shape;556;p42"/>
            <p:cNvSpPr/>
            <p:nvPr/>
          </p:nvSpPr>
          <p:spPr>
            <a:xfrm>
              <a:off x="-163950" y="4907786"/>
              <a:ext cx="13512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FFFFFF"/>
                  </a:solidFill>
                </a:rPr>
                <a:t>    Overview</a:t>
              </a:r>
              <a:endParaRPr b="1" sz="1100">
                <a:solidFill>
                  <a:srgbClr val="FFFFFF"/>
                </a:solidFill>
              </a:endParaRPr>
            </a:p>
          </p:txBody>
        </p:sp>
        <p:sp>
          <p:nvSpPr>
            <p:cNvPr id="557" name="Google Shape;557;p42"/>
            <p:cNvSpPr/>
            <p:nvPr/>
          </p:nvSpPr>
          <p:spPr>
            <a:xfrm>
              <a:off x="1047193"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Controls</a:t>
              </a:r>
              <a:endParaRPr b="1" sz="1100">
                <a:solidFill>
                  <a:srgbClr val="FFFFFF"/>
                </a:solidFill>
              </a:endParaRPr>
            </a:p>
          </p:txBody>
        </p:sp>
        <p:sp>
          <p:nvSpPr>
            <p:cNvPr id="558" name="Google Shape;558;p42"/>
            <p:cNvSpPr/>
            <p:nvPr/>
          </p:nvSpPr>
          <p:spPr>
            <a:xfrm>
              <a:off x="2179889" y="4907786"/>
              <a:ext cx="1272600" cy="235500"/>
            </a:xfrm>
            <a:prstGeom prst="chevron">
              <a:avLst>
                <a:gd fmla="val 50000" name="adj"/>
              </a:avLst>
            </a:prstGeom>
            <a:solidFill>
              <a:srgbClr val="31394D"/>
            </a:solidFill>
            <a:ln cap="flat" cmpd="sng" w="19050">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Structural</a:t>
              </a:r>
              <a:endParaRPr b="1" sz="1100">
                <a:solidFill>
                  <a:srgbClr val="FFFFFF"/>
                </a:solidFill>
              </a:endParaRPr>
            </a:p>
          </p:txBody>
        </p:sp>
      </p:grpSp>
      <p:cxnSp>
        <p:nvCxnSpPr>
          <p:cNvPr id="559" name="Google Shape;559;p42"/>
          <p:cNvCxnSpPr/>
          <p:nvPr/>
        </p:nvCxnSpPr>
        <p:spPr>
          <a:xfrm>
            <a:off x="-21075" y="864275"/>
            <a:ext cx="9201300" cy="0"/>
          </a:xfrm>
          <a:prstGeom prst="straightConnector1">
            <a:avLst/>
          </a:prstGeom>
          <a:noFill/>
          <a:ln cap="flat" cmpd="sng" w="38100">
            <a:solidFill>
              <a:srgbClr val="B6D7A8"/>
            </a:solidFill>
            <a:prstDash val="solid"/>
            <a:round/>
            <a:headEnd len="med" w="med" type="none"/>
            <a:tailEnd len="med" w="med" type="none"/>
          </a:ln>
        </p:spPr>
      </p:cxn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3" name="Shape 563"/>
        <p:cNvGrpSpPr/>
        <p:nvPr/>
      </p:nvGrpSpPr>
      <p:grpSpPr>
        <a:xfrm>
          <a:off x="0" y="0"/>
          <a:ext cx="0" cy="0"/>
          <a:chOff x="0" y="0"/>
          <a:chExt cx="0" cy="0"/>
        </a:xfrm>
      </p:grpSpPr>
      <p:sp>
        <p:nvSpPr>
          <p:cNvPr id="564" name="Google Shape;564;p43"/>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Structure Impact Needs</a:t>
            </a:r>
            <a:endParaRPr/>
          </a:p>
        </p:txBody>
      </p:sp>
      <p:sp>
        <p:nvSpPr>
          <p:cNvPr id="565" name="Google Shape;565;p43"/>
          <p:cNvSpPr/>
          <p:nvPr/>
        </p:nvSpPr>
        <p:spPr>
          <a:xfrm>
            <a:off x="345925" y="1158651"/>
            <a:ext cx="4055700" cy="1089000"/>
          </a:xfrm>
          <a:prstGeom prst="roundRect">
            <a:avLst>
              <a:gd fmla="val 8965" name="adj"/>
            </a:avLst>
          </a:prstGeom>
          <a:solidFill>
            <a:srgbClr val="D9D9D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43"/>
          <p:cNvSpPr txBox="1"/>
          <p:nvPr/>
        </p:nvSpPr>
        <p:spPr>
          <a:xfrm>
            <a:off x="345939" y="1158500"/>
            <a:ext cx="4055700" cy="1139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500" u="sng">
                <a:latin typeface="Merriweather"/>
                <a:ea typeface="Merriweather"/>
                <a:cs typeface="Merriweather"/>
                <a:sym typeface="Merriweather"/>
              </a:rPr>
              <a:t>I</a:t>
            </a:r>
            <a:r>
              <a:rPr b="1" lang="en" sz="1500" u="sng">
                <a:latin typeface="Merriweather"/>
                <a:ea typeface="Merriweather"/>
                <a:cs typeface="Merriweather"/>
                <a:sym typeface="Merriweather"/>
              </a:rPr>
              <a:t>mpact of 30 lbf</a:t>
            </a:r>
            <a:endParaRPr b="1" sz="1500" u="sng">
              <a:latin typeface="Merriweather"/>
              <a:ea typeface="Merriweather"/>
              <a:cs typeface="Merriweather"/>
              <a:sym typeface="Merriweather"/>
            </a:endParaRPr>
          </a:p>
          <a:p>
            <a:pPr indent="0" lvl="0" marL="0" rtl="0" algn="l">
              <a:spcBef>
                <a:spcPts val="0"/>
              </a:spcBef>
              <a:spcAft>
                <a:spcPts val="0"/>
              </a:spcAft>
              <a:buNone/>
            </a:pPr>
            <a:r>
              <a:t/>
            </a:r>
            <a:endParaRPr b="1" sz="500">
              <a:latin typeface="Roboto"/>
              <a:ea typeface="Roboto"/>
              <a:cs typeface="Roboto"/>
              <a:sym typeface="Roboto"/>
            </a:endParaRPr>
          </a:p>
          <a:p>
            <a:pPr indent="0" lvl="0" marL="0" rtl="0" algn="ctr">
              <a:spcBef>
                <a:spcPts val="0"/>
              </a:spcBef>
              <a:spcAft>
                <a:spcPts val="0"/>
              </a:spcAft>
              <a:buNone/>
            </a:pPr>
            <a:r>
              <a:rPr lang="en">
                <a:latin typeface="Roboto"/>
                <a:ea typeface="Roboto"/>
                <a:cs typeface="Roboto"/>
                <a:sym typeface="Roboto"/>
              </a:rPr>
              <a:t>Must withstand an impact of 5 g’s with no compromise to structure -- translating into a force of 30 lbf</a:t>
            </a:r>
            <a:endParaRPr>
              <a:latin typeface="Roboto"/>
              <a:ea typeface="Roboto"/>
              <a:cs typeface="Roboto"/>
              <a:sym typeface="Roboto"/>
            </a:endParaRPr>
          </a:p>
        </p:txBody>
      </p:sp>
      <p:sp>
        <p:nvSpPr>
          <p:cNvPr id="567" name="Google Shape;567;p43"/>
          <p:cNvSpPr/>
          <p:nvPr/>
        </p:nvSpPr>
        <p:spPr>
          <a:xfrm>
            <a:off x="4645200" y="1158650"/>
            <a:ext cx="4152900" cy="1089000"/>
          </a:xfrm>
          <a:prstGeom prst="roundRect">
            <a:avLst>
              <a:gd fmla="val 8965" name="adj"/>
            </a:avLst>
          </a:prstGeom>
          <a:solidFill>
            <a:srgbClr val="D9D9D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43"/>
          <p:cNvSpPr txBox="1"/>
          <p:nvPr/>
        </p:nvSpPr>
        <p:spPr>
          <a:xfrm>
            <a:off x="4645200" y="1158500"/>
            <a:ext cx="4152900" cy="1152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500" u="sng">
                <a:latin typeface="Merriweather"/>
                <a:ea typeface="Merriweather"/>
                <a:cs typeface="Merriweather"/>
                <a:sym typeface="Merriweather"/>
              </a:rPr>
              <a:t>Payload Separation under 50 lbf</a:t>
            </a:r>
            <a:endParaRPr b="1" sz="1500" u="sng">
              <a:latin typeface="Merriweather"/>
              <a:ea typeface="Merriweather"/>
              <a:cs typeface="Merriweather"/>
              <a:sym typeface="Merriweather"/>
            </a:endParaRPr>
          </a:p>
          <a:p>
            <a:pPr indent="0" lvl="0" marL="0" rtl="0" algn="l">
              <a:spcBef>
                <a:spcPts val="0"/>
              </a:spcBef>
              <a:spcAft>
                <a:spcPts val="0"/>
              </a:spcAft>
              <a:buNone/>
            </a:pPr>
            <a:r>
              <a:t/>
            </a:r>
            <a:endParaRPr b="1" sz="500">
              <a:latin typeface="Roboto"/>
              <a:ea typeface="Roboto"/>
              <a:cs typeface="Roboto"/>
              <a:sym typeface="Roboto"/>
            </a:endParaRPr>
          </a:p>
          <a:p>
            <a:pPr indent="0" lvl="0" marL="0" rtl="0" algn="ctr">
              <a:lnSpc>
                <a:spcPct val="7000"/>
              </a:lnSpc>
              <a:spcBef>
                <a:spcPts val="0"/>
              </a:spcBef>
              <a:spcAft>
                <a:spcPts val="0"/>
              </a:spcAft>
              <a:buNone/>
            </a:pPr>
            <a:r>
              <a:t/>
            </a:r>
            <a:endParaRPr sz="1200">
              <a:latin typeface="Roboto"/>
              <a:ea typeface="Roboto"/>
              <a:cs typeface="Roboto"/>
              <a:sym typeface="Roboto"/>
            </a:endParaRPr>
          </a:p>
          <a:p>
            <a:pPr indent="0" lvl="0" marL="0" rtl="0" algn="ctr">
              <a:spcBef>
                <a:spcPts val="0"/>
              </a:spcBef>
              <a:spcAft>
                <a:spcPts val="0"/>
              </a:spcAft>
              <a:buNone/>
            </a:pPr>
            <a:r>
              <a:rPr lang="en">
                <a:latin typeface="Roboto"/>
                <a:ea typeface="Roboto"/>
                <a:cs typeface="Roboto"/>
                <a:sym typeface="Roboto"/>
              </a:rPr>
              <a:t>BACCHUS and the attached payload must separate if subject to a force </a:t>
            </a:r>
            <a:r>
              <a:rPr lang="en">
                <a:latin typeface="Roboto"/>
                <a:ea typeface="Roboto"/>
                <a:cs typeface="Roboto"/>
                <a:sym typeface="Roboto"/>
              </a:rPr>
              <a:t>no greater</a:t>
            </a:r>
            <a:r>
              <a:rPr lang="en">
                <a:latin typeface="Roboto"/>
                <a:ea typeface="Roboto"/>
                <a:cs typeface="Roboto"/>
                <a:sym typeface="Roboto"/>
              </a:rPr>
              <a:t> than 50 lbf </a:t>
            </a:r>
            <a:endParaRPr>
              <a:latin typeface="Roboto"/>
              <a:ea typeface="Roboto"/>
              <a:cs typeface="Roboto"/>
              <a:sym typeface="Roboto"/>
            </a:endParaRPr>
          </a:p>
        </p:txBody>
      </p:sp>
      <p:grpSp>
        <p:nvGrpSpPr>
          <p:cNvPr id="569" name="Google Shape;569;p43"/>
          <p:cNvGrpSpPr/>
          <p:nvPr/>
        </p:nvGrpSpPr>
        <p:grpSpPr>
          <a:xfrm>
            <a:off x="4645188" y="2485638"/>
            <a:ext cx="4152900" cy="569700"/>
            <a:chOff x="4131925" y="2376338"/>
            <a:chExt cx="4152900" cy="569700"/>
          </a:xfrm>
        </p:grpSpPr>
        <p:sp>
          <p:nvSpPr>
            <p:cNvPr id="570" name="Google Shape;570;p43"/>
            <p:cNvSpPr/>
            <p:nvPr/>
          </p:nvSpPr>
          <p:spPr>
            <a:xfrm>
              <a:off x="4131925" y="2376338"/>
              <a:ext cx="4152900" cy="569700"/>
            </a:xfrm>
            <a:prstGeom prst="roundRect">
              <a:avLst>
                <a:gd fmla="val 15798" name="adj"/>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43"/>
            <p:cNvSpPr txBox="1"/>
            <p:nvPr/>
          </p:nvSpPr>
          <p:spPr>
            <a:xfrm>
              <a:off x="4131925" y="2476550"/>
              <a:ext cx="4152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lt1"/>
                  </a:solidFill>
                  <a:latin typeface="Roboto"/>
                  <a:ea typeface="Roboto"/>
                  <a:cs typeface="Roboto"/>
                  <a:sym typeface="Roboto"/>
                </a:rPr>
                <a:t>The payloads will attach using 40 lbf break cord</a:t>
              </a:r>
              <a:endParaRPr>
                <a:solidFill>
                  <a:schemeClr val="lt1"/>
                </a:solidFill>
                <a:latin typeface="Roboto"/>
                <a:ea typeface="Roboto"/>
                <a:cs typeface="Roboto"/>
                <a:sym typeface="Roboto"/>
              </a:endParaRPr>
            </a:p>
          </p:txBody>
        </p:sp>
      </p:grpSp>
      <p:grpSp>
        <p:nvGrpSpPr>
          <p:cNvPr id="572" name="Google Shape;572;p43"/>
          <p:cNvGrpSpPr/>
          <p:nvPr/>
        </p:nvGrpSpPr>
        <p:grpSpPr>
          <a:xfrm>
            <a:off x="345913" y="2485650"/>
            <a:ext cx="4055725" cy="1967700"/>
            <a:chOff x="380125" y="2074000"/>
            <a:chExt cx="4055725" cy="1967700"/>
          </a:xfrm>
        </p:grpSpPr>
        <p:sp>
          <p:nvSpPr>
            <p:cNvPr id="573" name="Google Shape;573;p43"/>
            <p:cNvSpPr/>
            <p:nvPr/>
          </p:nvSpPr>
          <p:spPr>
            <a:xfrm>
              <a:off x="380150" y="2074000"/>
              <a:ext cx="4055700" cy="1967700"/>
            </a:xfrm>
            <a:prstGeom prst="roundRect">
              <a:avLst>
                <a:gd fmla="val 5759" name="adj"/>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43"/>
            <p:cNvSpPr txBox="1"/>
            <p:nvPr/>
          </p:nvSpPr>
          <p:spPr>
            <a:xfrm>
              <a:off x="380125" y="2171738"/>
              <a:ext cx="4055700" cy="178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solidFill>
                    <a:schemeClr val="lt1"/>
                  </a:solidFill>
                  <a:latin typeface="Roboto"/>
                  <a:ea typeface="Roboto"/>
                  <a:cs typeface="Roboto"/>
                  <a:sym typeface="Roboto"/>
                </a:rPr>
                <a:t>Aluminum rods provide main structural support, and have a very high impact resistance.</a:t>
              </a:r>
              <a:endParaRPr sz="1300">
                <a:solidFill>
                  <a:schemeClr val="lt1"/>
                </a:solidFill>
                <a:latin typeface="Roboto"/>
                <a:ea typeface="Roboto"/>
                <a:cs typeface="Roboto"/>
                <a:sym typeface="Roboto"/>
              </a:endParaRPr>
            </a:p>
            <a:p>
              <a:pPr indent="0" lvl="0" marL="0" rtl="0" algn="l">
                <a:spcBef>
                  <a:spcPts val="0"/>
                </a:spcBef>
                <a:spcAft>
                  <a:spcPts val="0"/>
                </a:spcAft>
                <a:buNone/>
              </a:pPr>
              <a:r>
                <a:t/>
              </a:r>
              <a:endParaRPr sz="1300">
                <a:solidFill>
                  <a:schemeClr val="lt1"/>
                </a:solidFill>
                <a:latin typeface="Roboto"/>
                <a:ea typeface="Roboto"/>
                <a:cs typeface="Roboto"/>
                <a:sym typeface="Roboto"/>
              </a:endParaRPr>
            </a:p>
            <a:p>
              <a:pPr indent="0" lvl="0" marL="0" rtl="0" algn="ctr">
                <a:spcBef>
                  <a:spcPts val="0"/>
                </a:spcBef>
                <a:spcAft>
                  <a:spcPts val="0"/>
                </a:spcAft>
                <a:buNone/>
              </a:pPr>
              <a:r>
                <a:rPr b="1" lang="en" sz="1300">
                  <a:solidFill>
                    <a:schemeClr val="lt1"/>
                  </a:solidFill>
                  <a:latin typeface="Roboto"/>
                  <a:ea typeface="Roboto"/>
                  <a:cs typeface="Roboto"/>
                  <a:sym typeface="Roboto"/>
                </a:rPr>
                <a:t>Greatest possibility of failure:</a:t>
              </a:r>
              <a:r>
                <a:rPr lang="en" sz="1300">
                  <a:solidFill>
                    <a:schemeClr val="lt1"/>
                  </a:solidFill>
                  <a:latin typeface="Roboto"/>
                  <a:ea typeface="Roboto"/>
                  <a:cs typeface="Roboto"/>
                  <a:sym typeface="Roboto"/>
                </a:rPr>
                <a:t> </a:t>
              </a:r>
              <a:endParaRPr sz="1300">
                <a:solidFill>
                  <a:schemeClr val="lt1"/>
                </a:solidFill>
                <a:latin typeface="Roboto"/>
                <a:ea typeface="Roboto"/>
                <a:cs typeface="Roboto"/>
                <a:sym typeface="Roboto"/>
              </a:endParaRPr>
            </a:p>
            <a:p>
              <a:pPr indent="0" lvl="0" marL="0" rtl="0" algn="ctr">
                <a:spcBef>
                  <a:spcPts val="0"/>
                </a:spcBef>
                <a:spcAft>
                  <a:spcPts val="0"/>
                </a:spcAft>
                <a:buNone/>
              </a:pPr>
              <a:r>
                <a:rPr lang="en" sz="1300">
                  <a:solidFill>
                    <a:schemeClr val="lt1"/>
                  </a:solidFill>
                  <a:latin typeface="Roboto"/>
                  <a:ea typeface="Roboto"/>
                  <a:cs typeface="Roboto"/>
                  <a:sym typeface="Roboto"/>
                </a:rPr>
                <a:t>The edges of the polycarbonate sheeting near the drilled holes. Further testing is needed to fully explore the structural integrity of this preliminary design.</a:t>
              </a:r>
              <a:endParaRPr sz="1300">
                <a:solidFill>
                  <a:schemeClr val="lt1"/>
                </a:solidFill>
                <a:latin typeface="Roboto"/>
                <a:ea typeface="Roboto"/>
                <a:cs typeface="Roboto"/>
                <a:sym typeface="Roboto"/>
              </a:endParaRPr>
            </a:p>
          </p:txBody>
        </p:sp>
      </p:grpSp>
      <p:grpSp>
        <p:nvGrpSpPr>
          <p:cNvPr id="575" name="Google Shape;575;p43"/>
          <p:cNvGrpSpPr/>
          <p:nvPr/>
        </p:nvGrpSpPr>
        <p:grpSpPr>
          <a:xfrm>
            <a:off x="-163950" y="4907786"/>
            <a:ext cx="9471925" cy="235500"/>
            <a:chOff x="-163950" y="4907786"/>
            <a:chExt cx="9471925" cy="235500"/>
          </a:xfrm>
        </p:grpSpPr>
        <p:sp>
          <p:nvSpPr>
            <p:cNvPr id="576" name="Google Shape;576;p43"/>
            <p:cNvSpPr/>
            <p:nvPr/>
          </p:nvSpPr>
          <p:spPr>
            <a:xfrm>
              <a:off x="7843375" y="4907786"/>
              <a:ext cx="1464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chemeClr val="lt1"/>
                  </a:solidFill>
                </a:rPr>
                <a:t>   Appendices</a:t>
              </a:r>
              <a:endParaRPr b="1" sz="1100">
                <a:solidFill>
                  <a:srgbClr val="FFFFFF"/>
                </a:solidFill>
              </a:endParaRPr>
            </a:p>
          </p:txBody>
        </p:sp>
        <p:sp>
          <p:nvSpPr>
            <p:cNvPr id="577" name="Google Shape;577;p43"/>
            <p:cNvSpPr/>
            <p:nvPr/>
          </p:nvSpPr>
          <p:spPr>
            <a:xfrm>
              <a:off x="6710675"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Conclusion</a:t>
              </a:r>
              <a:endParaRPr b="1" sz="1100">
                <a:solidFill>
                  <a:srgbClr val="FFFFFF"/>
                </a:solidFill>
              </a:endParaRPr>
            </a:p>
          </p:txBody>
        </p:sp>
        <p:sp>
          <p:nvSpPr>
            <p:cNvPr id="578" name="Google Shape;578;p43"/>
            <p:cNvSpPr/>
            <p:nvPr/>
          </p:nvSpPr>
          <p:spPr>
            <a:xfrm>
              <a:off x="5577978"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Electrical</a:t>
              </a:r>
              <a:endParaRPr b="1" sz="1100">
                <a:solidFill>
                  <a:srgbClr val="FFFFFF"/>
                </a:solidFill>
              </a:endParaRPr>
            </a:p>
          </p:txBody>
        </p:sp>
        <p:sp>
          <p:nvSpPr>
            <p:cNvPr id="579" name="Google Shape;579;p43"/>
            <p:cNvSpPr/>
            <p:nvPr/>
          </p:nvSpPr>
          <p:spPr>
            <a:xfrm>
              <a:off x="4445282"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Thermal</a:t>
              </a:r>
              <a:endParaRPr b="1" sz="1100">
                <a:solidFill>
                  <a:srgbClr val="FFFFFF"/>
                </a:solidFill>
              </a:endParaRPr>
            </a:p>
          </p:txBody>
        </p:sp>
        <p:sp>
          <p:nvSpPr>
            <p:cNvPr id="580" name="Google Shape;580;p43"/>
            <p:cNvSpPr/>
            <p:nvPr/>
          </p:nvSpPr>
          <p:spPr>
            <a:xfrm>
              <a:off x="3312585"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Mechanical</a:t>
              </a:r>
              <a:endParaRPr b="1" sz="1100">
                <a:solidFill>
                  <a:srgbClr val="FFFFFF"/>
                </a:solidFill>
              </a:endParaRPr>
            </a:p>
          </p:txBody>
        </p:sp>
        <p:sp>
          <p:nvSpPr>
            <p:cNvPr id="581" name="Google Shape;581;p43"/>
            <p:cNvSpPr/>
            <p:nvPr/>
          </p:nvSpPr>
          <p:spPr>
            <a:xfrm>
              <a:off x="-163950" y="4907786"/>
              <a:ext cx="13512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FFFFFF"/>
                  </a:solidFill>
                </a:rPr>
                <a:t>    Overview</a:t>
              </a:r>
              <a:endParaRPr b="1" sz="1100">
                <a:solidFill>
                  <a:srgbClr val="FFFFFF"/>
                </a:solidFill>
              </a:endParaRPr>
            </a:p>
          </p:txBody>
        </p:sp>
        <p:sp>
          <p:nvSpPr>
            <p:cNvPr id="582" name="Google Shape;582;p43"/>
            <p:cNvSpPr/>
            <p:nvPr/>
          </p:nvSpPr>
          <p:spPr>
            <a:xfrm>
              <a:off x="1047193"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Controls</a:t>
              </a:r>
              <a:endParaRPr b="1" sz="1100">
                <a:solidFill>
                  <a:srgbClr val="FFFFFF"/>
                </a:solidFill>
              </a:endParaRPr>
            </a:p>
          </p:txBody>
        </p:sp>
        <p:sp>
          <p:nvSpPr>
            <p:cNvPr id="583" name="Google Shape;583;p43"/>
            <p:cNvSpPr/>
            <p:nvPr/>
          </p:nvSpPr>
          <p:spPr>
            <a:xfrm>
              <a:off x="2179889" y="4907786"/>
              <a:ext cx="1272600" cy="235500"/>
            </a:xfrm>
            <a:prstGeom prst="chevron">
              <a:avLst>
                <a:gd fmla="val 50000" name="adj"/>
              </a:avLst>
            </a:prstGeom>
            <a:solidFill>
              <a:srgbClr val="31394D"/>
            </a:solidFill>
            <a:ln cap="flat" cmpd="sng" w="19050">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Structural</a:t>
              </a:r>
              <a:endParaRPr b="1" sz="1100">
                <a:solidFill>
                  <a:srgbClr val="FFFFFF"/>
                </a:solidFill>
              </a:endParaRPr>
            </a:p>
          </p:txBody>
        </p:sp>
      </p:grpSp>
      <p:cxnSp>
        <p:nvCxnSpPr>
          <p:cNvPr id="584" name="Google Shape;584;p43"/>
          <p:cNvCxnSpPr/>
          <p:nvPr/>
        </p:nvCxnSpPr>
        <p:spPr>
          <a:xfrm>
            <a:off x="-21075" y="864275"/>
            <a:ext cx="9201300" cy="0"/>
          </a:xfrm>
          <a:prstGeom prst="straightConnector1">
            <a:avLst/>
          </a:prstGeom>
          <a:noFill/>
          <a:ln cap="flat" cmpd="sng" w="38100">
            <a:solidFill>
              <a:srgbClr val="B6D7A8"/>
            </a:solidFill>
            <a:prstDash val="solid"/>
            <a:round/>
            <a:headEnd len="med" w="med" type="none"/>
            <a:tailEnd len="med" w="med" type="none"/>
          </a:ln>
        </p:spPr>
      </p:cxn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8" name="Shape 588"/>
        <p:cNvGrpSpPr/>
        <p:nvPr/>
      </p:nvGrpSpPr>
      <p:grpSpPr>
        <a:xfrm>
          <a:off x="0" y="0"/>
          <a:ext cx="0" cy="0"/>
          <a:chOff x="0" y="0"/>
          <a:chExt cx="0" cy="0"/>
        </a:xfrm>
      </p:grpSpPr>
      <p:sp>
        <p:nvSpPr>
          <p:cNvPr id="589" name="Google Shape;589;p44"/>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Cumulative Feasibility Results</a:t>
            </a:r>
            <a:endParaRPr/>
          </a:p>
        </p:txBody>
      </p:sp>
      <p:cxnSp>
        <p:nvCxnSpPr>
          <p:cNvPr id="590" name="Google Shape;590;p44"/>
          <p:cNvCxnSpPr/>
          <p:nvPr/>
        </p:nvCxnSpPr>
        <p:spPr>
          <a:xfrm>
            <a:off x="-21075" y="864275"/>
            <a:ext cx="9201300" cy="0"/>
          </a:xfrm>
          <a:prstGeom prst="straightConnector1">
            <a:avLst/>
          </a:prstGeom>
          <a:noFill/>
          <a:ln cap="flat" cmpd="sng" w="38100">
            <a:solidFill>
              <a:srgbClr val="B6D7A8"/>
            </a:solidFill>
            <a:prstDash val="solid"/>
            <a:round/>
            <a:headEnd len="med" w="med" type="none"/>
            <a:tailEnd len="med" w="med" type="none"/>
          </a:ln>
        </p:spPr>
      </p:cxnSp>
      <p:graphicFrame>
        <p:nvGraphicFramePr>
          <p:cNvPr id="591" name="Google Shape;591;p44"/>
          <p:cNvGraphicFramePr/>
          <p:nvPr/>
        </p:nvGraphicFramePr>
        <p:xfrm>
          <a:off x="85350" y="957695"/>
          <a:ext cx="3000000" cy="3000000"/>
        </p:xfrm>
        <a:graphic>
          <a:graphicData uri="http://schemas.openxmlformats.org/drawingml/2006/table">
            <a:tbl>
              <a:tblPr>
                <a:noFill/>
                <a:tableStyleId>{EBC924FD-B53E-429D-AEFC-742B769EB259}</a:tableStyleId>
              </a:tblPr>
              <a:tblGrid>
                <a:gridCol w="1096950"/>
                <a:gridCol w="1245350"/>
                <a:gridCol w="3557325"/>
                <a:gridCol w="812225"/>
                <a:gridCol w="1269225"/>
                <a:gridCol w="992225"/>
              </a:tblGrid>
              <a:tr h="261500">
                <a:tc>
                  <a:txBody>
                    <a:bodyPr/>
                    <a:lstStyle/>
                    <a:p>
                      <a:pPr indent="0" lvl="0" marL="0" rtl="0" algn="l">
                        <a:spcBef>
                          <a:spcPts val="0"/>
                        </a:spcBef>
                        <a:spcAft>
                          <a:spcPts val="0"/>
                        </a:spcAft>
                        <a:buNone/>
                      </a:pPr>
                      <a:r>
                        <a:rPr b="1" lang="en" sz="1200">
                          <a:solidFill>
                            <a:schemeClr val="lt1"/>
                          </a:solidFill>
                          <a:latin typeface="Merriweather"/>
                          <a:ea typeface="Merriweather"/>
                          <a:cs typeface="Merriweather"/>
                          <a:sym typeface="Merriweather"/>
                        </a:rPr>
                        <a:t>System</a:t>
                      </a:r>
                      <a:endParaRPr b="1" sz="1200">
                        <a:solidFill>
                          <a:schemeClr val="lt1"/>
                        </a:solidFill>
                        <a:latin typeface="Merriweather"/>
                        <a:ea typeface="Merriweather"/>
                        <a:cs typeface="Merriweather"/>
                        <a:sym typeface="Merriweather"/>
                      </a:endParaRPr>
                    </a:p>
                  </a:txBody>
                  <a:tcPr marT="91425" marB="91425" marR="91425" marL="91425">
                    <a:solidFill>
                      <a:schemeClr val="dk1"/>
                    </a:solidFill>
                  </a:tcPr>
                </a:tc>
                <a:tc>
                  <a:txBody>
                    <a:bodyPr/>
                    <a:lstStyle/>
                    <a:p>
                      <a:pPr indent="0" lvl="0" marL="0" rtl="0" algn="l">
                        <a:spcBef>
                          <a:spcPts val="0"/>
                        </a:spcBef>
                        <a:spcAft>
                          <a:spcPts val="0"/>
                        </a:spcAft>
                        <a:buNone/>
                      </a:pPr>
                      <a:r>
                        <a:rPr b="1" lang="en" sz="1200">
                          <a:solidFill>
                            <a:schemeClr val="lt1"/>
                          </a:solidFill>
                          <a:latin typeface="Merriweather"/>
                          <a:ea typeface="Merriweather"/>
                          <a:cs typeface="Merriweather"/>
                          <a:sym typeface="Merriweather"/>
                        </a:rPr>
                        <a:t>Subsystem</a:t>
                      </a:r>
                      <a:endParaRPr b="1" sz="1200">
                        <a:solidFill>
                          <a:schemeClr val="lt1"/>
                        </a:solidFill>
                        <a:latin typeface="Merriweather"/>
                        <a:ea typeface="Merriweather"/>
                        <a:cs typeface="Merriweather"/>
                        <a:sym typeface="Merriweather"/>
                      </a:endParaRPr>
                    </a:p>
                  </a:txBody>
                  <a:tcPr marT="91425" marB="91425" marR="91425" marL="91425">
                    <a:solidFill>
                      <a:schemeClr val="dk1"/>
                    </a:solidFill>
                  </a:tcPr>
                </a:tc>
                <a:tc>
                  <a:txBody>
                    <a:bodyPr/>
                    <a:lstStyle/>
                    <a:p>
                      <a:pPr indent="0" lvl="0" marL="0" rtl="0" algn="l">
                        <a:spcBef>
                          <a:spcPts val="0"/>
                        </a:spcBef>
                        <a:spcAft>
                          <a:spcPts val="0"/>
                        </a:spcAft>
                        <a:buNone/>
                      </a:pPr>
                      <a:r>
                        <a:rPr b="1" lang="en" sz="1200">
                          <a:solidFill>
                            <a:schemeClr val="lt1"/>
                          </a:solidFill>
                          <a:latin typeface="Merriweather"/>
                          <a:ea typeface="Merriweather"/>
                          <a:cs typeface="Merriweather"/>
                          <a:sym typeface="Merriweather"/>
                        </a:rPr>
                        <a:t>Description</a:t>
                      </a:r>
                      <a:endParaRPr b="1" sz="1200">
                        <a:solidFill>
                          <a:schemeClr val="lt1"/>
                        </a:solidFill>
                        <a:latin typeface="Merriweather"/>
                        <a:ea typeface="Merriweather"/>
                        <a:cs typeface="Merriweather"/>
                        <a:sym typeface="Merriweather"/>
                      </a:endParaRPr>
                    </a:p>
                  </a:txBody>
                  <a:tcPr marT="91425" marB="91425" marR="91425" marL="91425">
                    <a:solidFill>
                      <a:schemeClr val="dk1"/>
                    </a:solidFill>
                  </a:tcPr>
                </a:tc>
                <a:tc>
                  <a:txBody>
                    <a:bodyPr/>
                    <a:lstStyle/>
                    <a:p>
                      <a:pPr indent="0" lvl="0" marL="0" rtl="0" algn="l">
                        <a:spcBef>
                          <a:spcPts val="0"/>
                        </a:spcBef>
                        <a:spcAft>
                          <a:spcPts val="0"/>
                        </a:spcAft>
                        <a:buNone/>
                      </a:pPr>
                      <a:r>
                        <a:rPr b="1" lang="en" sz="1200">
                          <a:solidFill>
                            <a:schemeClr val="lt1"/>
                          </a:solidFill>
                          <a:latin typeface="Merriweather"/>
                          <a:ea typeface="Merriweather"/>
                          <a:cs typeface="Merriweather"/>
                          <a:sym typeface="Merriweather"/>
                        </a:rPr>
                        <a:t>CPEs</a:t>
                      </a:r>
                      <a:endParaRPr b="1" sz="1200">
                        <a:solidFill>
                          <a:schemeClr val="lt1"/>
                        </a:solidFill>
                        <a:latin typeface="Merriweather"/>
                        <a:ea typeface="Merriweather"/>
                        <a:cs typeface="Merriweather"/>
                        <a:sym typeface="Merriweather"/>
                      </a:endParaRPr>
                    </a:p>
                  </a:txBody>
                  <a:tcPr marT="91425" marB="91425" marR="91425" marL="91425">
                    <a:solidFill>
                      <a:schemeClr val="dk1"/>
                    </a:solidFill>
                  </a:tcPr>
                </a:tc>
                <a:tc>
                  <a:txBody>
                    <a:bodyPr/>
                    <a:lstStyle/>
                    <a:p>
                      <a:pPr indent="0" lvl="0" marL="0" rtl="0" algn="l">
                        <a:spcBef>
                          <a:spcPts val="0"/>
                        </a:spcBef>
                        <a:spcAft>
                          <a:spcPts val="0"/>
                        </a:spcAft>
                        <a:buNone/>
                      </a:pPr>
                      <a:r>
                        <a:rPr b="1" lang="en" sz="1200">
                          <a:solidFill>
                            <a:schemeClr val="lt1"/>
                          </a:solidFill>
                          <a:latin typeface="Merriweather"/>
                          <a:ea typeface="Merriweather"/>
                          <a:cs typeface="Merriweather"/>
                          <a:sym typeface="Merriweather"/>
                        </a:rPr>
                        <a:t>Requirements</a:t>
                      </a:r>
                      <a:endParaRPr b="1" sz="1200">
                        <a:solidFill>
                          <a:schemeClr val="lt1"/>
                        </a:solidFill>
                        <a:latin typeface="Merriweather"/>
                        <a:ea typeface="Merriweather"/>
                        <a:cs typeface="Merriweather"/>
                        <a:sym typeface="Merriweather"/>
                      </a:endParaRPr>
                    </a:p>
                  </a:txBody>
                  <a:tcPr marT="91425" marB="91425" marR="91425" marL="91425">
                    <a:solidFill>
                      <a:schemeClr val="dk1"/>
                    </a:solidFill>
                  </a:tcPr>
                </a:tc>
                <a:tc>
                  <a:txBody>
                    <a:bodyPr/>
                    <a:lstStyle/>
                    <a:p>
                      <a:pPr indent="0" lvl="0" marL="0" rtl="0" algn="ctr">
                        <a:spcBef>
                          <a:spcPts val="0"/>
                        </a:spcBef>
                        <a:spcAft>
                          <a:spcPts val="0"/>
                        </a:spcAft>
                        <a:buNone/>
                      </a:pPr>
                      <a:r>
                        <a:rPr b="1" lang="en" sz="1200">
                          <a:solidFill>
                            <a:schemeClr val="lt1"/>
                          </a:solidFill>
                          <a:latin typeface="Merriweather"/>
                          <a:ea typeface="Merriweather"/>
                          <a:cs typeface="Merriweather"/>
                          <a:sym typeface="Merriweather"/>
                        </a:rPr>
                        <a:t>Feasible?</a:t>
                      </a:r>
                      <a:endParaRPr b="1" sz="1200">
                        <a:solidFill>
                          <a:schemeClr val="lt1"/>
                        </a:solidFill>
                        <a:latin typeface="Merriweather"/>
                        <a:ea typeface="Merriweather"/>
                        <a:cs typeface="Merriweather"/>
                        <a:sym typeface="Merriweather"/>
                      </a:endParaRPr>
                    </a:p>
                  </a:txBody>
                  <a:tcPr marT="91425" marB="91425" marR="91425" marL="91425">
                    <a:solidFill>
                      <a:schemeClr val="dk1"/>
                    </a:solidFill>
                  </a:tcPr>
                </a:tc>
              </a:tr>
              <a:tr h="510925">
                <a:tc>
                  <a:txBody>
                    <a:bodyPr/>
                    <a:lstStyle/>
                    <a:p>
                      <a:pPr indent="0" lvl="0" marL="0" rtl="0" algn="l">
                        <a:spcBef>
                          <a:spcPts val="0"/>
                        </a:spcBef>
                        <a:spcAft>
                          <a:spcPts val="0"/>
                        </a:spcAft>
                        <a:buNone/>
                      </a:pPr>
                      <a:r>
                        <a:rPr lang="en" sz="1100">
                          <a:solidFill>
                            <a:srgbClr val="9E9E9E"/>
                          </a:solidFill>
                        </a:rPr>
                        <a:t>Modeling and Controls</a:t>
                      </a:r>
                      <a:endParaRPr sz="1100">
                        <a:solidFill>
                          <a:srgbClr val="9E9E9E"/>
                        </a:solidFill>
                      </a:endParaRPr>
                    </a:p>
                  </a:txBody>
                  <a:tcPr marT="91425" marB="91425" marR="91425" marL="91425">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100">
                          <a:solidFill>
                            <a:srgbClr val="9E9E9E"/>
                          </a:solidFill>
                        </a:rPr>
                        <a:t>-</a:t>
                      </a:r>
                      <a:endParaRPr sz="1100">
                        <a:solidFill>
                          <a:srgbClr val="9E9E9E"/>
                        </a:solidFill>
                      </a:endParaRPr>
                    </a:p>
                  </a:txBody>
                  <a:tcPr marT="91425" marB="91425" marR="91425" marL="91425">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100">
                          <a:solidFill>
                            <a:srgbClr val="9E9E9E"/>
                          </a:solidFill>
                        </a:rPr>
                        <a:t>Ability to predict balloon behavior for design and validation. Ability to implement controls.</a:t>
                      </a:r>
                      <a:endParaRPr sz="1100">
                        <a:solidFill>
                          <a:srgbClr val="9E9E9E"/>
                        </a:solidFill>
                      </a:endParaRPr>
                    </a:p>
                  </a:txBody>
                  <a:tcPr marT="91425" marB="91425" marR="91425" marL="91425">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100">
                          <a:solidFill>
                            <a:srgbClr val="9E9E9E"/>
                          </a:solidFill>
                        </a:rPr>
                        <a:t>T.2, L.1, V.3</a:t>
                      </a:r>
                      <a:endParaRPr sz="1100">
                        <a:solidFill>
                          <a:srgbClr val="9E9E9E"/>
                        </a:solidFill>
                      </a:endParaRPr>
                    </a:p>
                  </a:txBody>
                  <a:tcPr marT="91425" marB="91425" marR="91425" marL="91425">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100">
                          <a:solidFill>
                            <a:srgbClr val="9E9E9E"/>
                          </a:solidFill>
                        </a:rPr>
                        <a:t>FR1</a:t>
                      </a:r>
                      <a:endParaRPr sz="1100">
                        <a:solidFill>
                          <a:srgbClr val="9E9E9E"/>
                        </a:solidFill>
                      </a:endParaRPr>
                    </a:p>
                  </a:txBody>
                  <a:tcPr marT="91425" marB="91425" marR="91425" marL="91425">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100">
                          <a:solidFill>
                            <a:srgbClr val="9E9E9E"/>
                          </a:solidFill>
                        </a:rPr>
                        <a:t>Yes</a:t>
                      </a:r>
                      <a:endParaRPr sz="1100">
                        <a:solidFill>
                          <a:srgbClr val="9E9E9E"/>
                        </a:solidFill>
                      </a:endParaRPr>
                    </a:p>
                    <a:p>
                      <a:pPr indent="0" lvl="0" marL="0" rtl="0" algn="ctr">
                        <a:spcBef>
                          <a:spcPts val="0"/>
                        </a:spcBef>
                        <a:spcAft>
                          <a:spcPts val="0"/>
                        </a:spcAft>
                        <a:buNone/>
                      </a:pPr>
                      <a:r>
                        <a:t/>
                      </a:r>
                      <a:endParaRPr sz="1100">
                        <a:solidFill>
                          <a:srgbClr val="9E9E9E"/>
                        </a:solidFill>
                      </a:endParaRPr>
                    </a:p>
                  </a:txBody>
                  <a:tcPr marT="91425" marB="91425" marR="91425" marL="91425">
                    <a:lnB cap="flat" cmpd="sng" w="9525">
                      <a:solidFill>
                        <a:srgbClr val="9E9E9E"/>
                      </a:solidFill>
                      <a:prstDash val="solid"/>
                      <a:round/>
                      <a:headEnd len="sm" w="sm" type="none"/>
                      <a:tailEnd len="sm" w="sm" type="none"/>
                    </a:lnB>
                    <a:solidFill>
                      <a:srgbClr val="B6D7A8"/>
                    </a:solidFill>
                  </a:tcPr>
                </a:tc>
              </a:tr>
              <a:tr h="553950">
                <a:tc>
                  <a:txBody>
                    <a:bodyPr/>
                    <a:lstStyle/>
                    <a:p>
                      <a:pPr indent="0" lvl="0" marL="0" rtl="0" algn="l">
                        <a:spcBef>
                          <a:spcPts val="0"/>
                        </a:spcBef>
                        <a:spcAft>
                          <a:spcPts val="0"/>
                        </a:spcAft>
                        <a:buNone/>
                      </a:pPr>
                      <a:r>
                        <a:rPr b="1" lang="en" sz="1100"/>
                        <a:t>Structural</a:t>
                      </a:r>
                      <a:endParaRPr b="1" sz="11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b="1" lang="en" sz="1100"/>
                        <a:t>-</a:t>
                      </a:r>
                      <a:endParaRPr b="1" sz="11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b="1" lang="en" sz="1100"/>
                        <a:t>Ability to integrate with balloon and accompanying payload. Ability to withstand landing impact.</a:t>
                      </a:r>
                      <a:endParaRPr b="1" sz="11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b="1" lang="en" sz="1100"/>
                        <a:t>T.3, L.1, V.1</a:t>
                      </a:r>
                      <a:endParaRPr b="1" sz="11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b="1" lang="en" sz="1100"/>
                        <a:t>FR3, FR4, FR5, FR6, FR7, FR8</a:t>
                      </a:r>
                      <a:endParaRPr b="1" sz="11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b="1" lang="en" sz="1100"/>
                        <a:t>Yes</a:t>
                      </a:r>
                      <a:endParaRPr b="1" sz="11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B6D7A8"/>
                    </a:solidFill>
                  </a:tcPr>
                </a:tc>
              </a:tr>
            </a:tbl>
          </a:graphicData>
        </a:graphic>
      </p:graphicFrame>
      <p:grpSp>
        <p:nvGrpSpPr>
          <p:cNvPr id="592" name="Google Shape;592;p44"/>
          <p:cNvGrpSpPr/>
          <p:nvPr/>
        </p:nvGrpSpPr>
        <p:grpSpPr>
          <a:xfrm>
            <a:off x="-163950" y="4907786"/>
            <a:ext cx="9471925" cy="235500"/>
            <a:chOff x="-163950" y="4907786"/>
            <a:chExt cx="9471925" cy="235500"/>
          </a:xfrm>
        </p:grpSpPr>
        <p:sp>
          <p:nvSpPr>
            <p:cNvPr id="593" name="Google Shape;593;p44"/>
            <p:cNvSpPr/>
            <p:nvPr/>
          </p:nvSpPr>
          <p:spPr>
            <a:xfrm>
              <a:off x="7843375" y="4907786"/>
              <a:ext cx="1464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chemeClr val="lt1"/>
                  </a:solidFill>
                </a:rPr>
                <a:t>   Appendices</a:t>
              </a:r>
              <a:endParaRPr b="1" sz="1100">
                <a:solidFill>
                  <a:srgbClr val="FFFFFF"/>
                </a:solidFill>
              </a:endParaRPr>
            </a:p>
          </p:txBody>
        </p:sp>
        <p:sp>
          <p:nvSpPr>
            <p:cNvPr id="594" name="Google Shape;594;p44"/>
            <p:cNvSpPr/>
            <p:nvPr/>
          </p:nvSpPr>
          <p:spPr>
            <a:xfrm>
              <a:off x="6710675"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Conclusion</a:t>
              </a:r>
              <a:endParaRPr b="1" sz="1100">
                <a:solidFill>
                  <a:srgbClr val="FFFFFF"/>
                </a:solidFill>
              </a:endParaRPr>
            </a:p>
          </p:txBody>
        </p:sp>
        <p:sp>
          <p:nvSpPr>
            <p:cNvPr id="595" name="Google Shape;595;p44"/>
            <p:cNvSpPr/>
            <p:nvPr/>
          </p:nvSpPr>
          <p:spPr>
            <a:xfrm>
              <a:off x="5577978"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Electrical</a:t>
              </a:r>
              <a:endParaRPr b="1" sz="1100">
                <a:solidFill>
                  <a:srgbClr val="FFFFFF"/>
                </a:solidFill>
              </a:endParaRPr>
            </a:p>
          </p:txBody>
        </p:sp>
        <p:sp>
          <p:nvSpPr>
            <p:cNvPr id="596" name="Google Shape;596;p44"/>
            <p:cNvSpPr/>
            <p:nvPr/>
          </p:nvSpPr>
          <p:spPr>
            <a:xfrm>
              <a:off x="4445282"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Thermal</a:t>
              </a:r>
              <a:endParaRPr b="1" sz="1100">
                <a:solidFill>
                  <a:srgbClr val="FFFFFF"/>
                </a:solidFill>
              </a:endParaRPr>
            </a:p>
          </p:txBody>
        </p:sp>
        <p:sp>
          <p:nvSpPr>
            <p:cNvPr id="597" name="Google Shape;597;p44"/>
            <p:cNvSpPr/>
            <p:nvPr/>
          </p:nvSpPr>
          <p:spPr>
            <a:xfrm>
              <a:off x="3312585"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Mechanical</a:t>
              </a:r>
              <a:endParaRPr b="1" sz="1100">
                <a:solidFill>
                  <a:srgbClr val="FFFFFF"/>
                </a:solidFill>
              </a:endParaRPr>
            </a:p>
          </p:txBody>
        </p:sp>
        <p:sp>
          <p:nvSpPr>
            <p:cNvPr id="598" name="Google Shape;598;p44"/>
            <p:cNvSpPr/>
            <p:nvPr/>
          </p:nvSpPr>
          <p:spPr>
            <a:xfrm>
              <a:off x="-163950" y="4907786"/>
              <a:ext cx="13512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FFFFFF"/>
                  </a:solidFill>
                </a:rPr>
                <a:t>    Overview</a:t>
              </a:r>
              <a:endParaRPr b="1" sz="1100">
                <a:solidFill>
                  <a:srgbClr val="FFFFFF"/>
                </a:solidFill>
              </a:endParaRPr>
            </a:p>
          </p:txBody>
        </p:sp>
        <p:sp>
          <p:nvSpPr>
            <p:cNvPr id="599" name="Google Shape;599;p44"/>
            <p:cNvSpPr/>
            <p:nvPr/>
          </p:nvSpPr>
          <p:spPr>
            <a:xfrm>
              <a:off x="1047193"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Controls</a:t>
              </a:r>
              <a:endParaRPr b="1" sz="1100">
                <a:solidFill>
                  <a:srgbClr val="FFFFFF"/>
                </a:solidFill>
              </a:endParaRPr>
            </a:p>
          </p:txBody>
        </p:sp>
        <p:sp>
          <p:nvSpPr>
            <p:cNvPr id="600" name="Google Shape;600;p44"/>
            <p:cNvSpPr/>
            <p:nvPr/>
          </p:nvSpPr>
          <p:spPr>
            <a:xfrm>
              <a:off x="2179889" y="4907786"/>
              <a:ext cx="1272600" cy="235500"/>
            </a:xfrm>
            <a:prstGeom prst="chevron">
              <a:avLst>
                <a:gd fmla="val 50000" name="adj"/>
              </a:avLst>
            </a:prstGeom>
            <a:solidFill>
              <a:srgbClr val="31394D"/>
            </a:solidFill>
            <a:ln cap="flat" cmpd="sng" w="19050">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Structural</a:t>
              </a:r>
              <a:endParaRPr b="1" sz="1100">
                <a:solidFill>
                  <a:srgbClr val="FFFFFF"/>
                </a:solidFill>
              </a:endParaRPr>
            </a:p>
          </p:txBody>
        </p:sp>
      </p:gr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4" name="Shape 604"/>
        <p:cNvGrpSpPr/>
        <p:nvPr/>
      </p:nvGrpSpPr>
      <p:grpSpPr>
        <a:xfrm>
          <a:off x="0" y="0"/>
          <a:ext cx="0" cy="0"/>
          <a:chOff x="0" y="0"/>
          <a:chExt cx="0" cy="0"/>
        </a:xfrm>
      </p:grpSpPr>
      <p:cxnSp>
        <p:nvCxnSpPr>
          <p:cNvPr id="605" name="Google Shape;605;p45"/>
          <p:cNvCxnSpPr/>
          <p:nvPr/>
        </p:nvCxnSpPr>
        <p:spPr>
          <a:xfrm>
            <a:off x="3952650" y="2956500"/>
            <a:ext cx="1238700" cy="0"/>
          </a:xfrm>
          <a:prstGeom prst="straightConnector1">
            <a:avLst/>
          </a:prstGeom>
          <a:noFill/>
          <a:ln cap="flat" cmpd="sng" w="19050">
            <a:solidFill>
              <a:srgbClr val="93C47D"/>
            </a:solidFill>
            <a:prstDash val="solid"/>
            <a:round/>
            <a:headEnd len="med" w="med" type="none"/>
            <a:tailEnd len="med" w="med" type="none"/>
          </a:ln>
        </p:spPr>
      </p:cxnSp>
      <p:sp>
        <p:nvSpPr>
          <p:cNvPr id="606" name="Google Shape;606;p45"/>
          <p:cNvSpPr txBox="1"/>
          <p:nvPr>
            <p:ph type="title"/>
          </p:nvPr>
        </p:nvSpPr>
        <p:spPr>
          <a:xfrm>
            <a:off x="844200" y="2187000"/>
            <a:ext cx="7455600" cy="769500"/>
          </a:xfrm>
          <a:prstGeom prst="rect">
            <a:avLst/>
          </a:prstGeom>
        </p:spPr>
        <p:txBody>
          <a:bodyPr anchorCtr="0" anchor="b" bIns="0" lIns="91425" spcFirstLastPara="1" rIns="91425" wrap="square" tIns="0">
            <a:spAutoFit/>
          </a:bodyPr>
          <a:lstStyle/>
          <a:p>
            <a:pPr indent="0" lvl="0" marL="0" rtl="0" algn="ctr">
              <a:spcBef>
                <a:spcPts val="0"/>
              </a:spcBef>
              <a:spcAft>
                <a:spcPts val="0"/>
              </a:spcAft>
              <a:buSzPts val="990"/>
              <a:buNone/>
            </a:pPr>
            <a:r>
              <a:rPr lang="en" sz="5000"/>
              <a:t>Mechanical Feasibility</a:t>
            </a:r>
            <a:endParaRPr sz="5000"/>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0" name="Shape 610"/>
        <p:cNvGrpSpPr/>
        <p:nvPr/>
      </p:nvGrpSpPr>
      <p:grpSpPr>
        <a:xfrm>
          <a:off x="0" y="0"/>
          <a:ext cx="0" cy="0"/>
          <a:chOff x="0" y="0"/>
          <a:chExt cx="0" cy="0"/>
        </a:xfrm>
      </p:grpSpPr>
      <p:sp>
        <p:nvSpPr>
          <p:cNvPr id="611" name="Google Shape;611;p46"/>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Mechanical</a:t>
            </a:r>
            <a:r>
              <a:rPr lang="en"/>
              <a:t> Feasibility Overview</a:t>
            </a:r>
            <a:endParaRPr/>
          </a:p>
        </p:txBody>
      </p:sp>
      <p:sp>
        <p:nvSpPr>
          <p:cNvPr id="612" name="Google Shape;612;p46"/>
          <p:cNvSpPr/>
          <p:nvPr/>
        </p:nvSpPr>
        <p:spPr>
          <a:xfrm>
            <a:off x="311700" y="1327975"/>
            <a:ext cx="3999900" cy="731400"/>
          </a:xfrm>
          <a:prstGeom prst="roundRect">
            <a:avLst>
              <a:gd fmla="val 16667" name="adj"/>
            </a:avLst>
          </a:prstGeom>
          <a:solidFill>
            <a:schemeClr val="accent3"/>
          </a:solidFill>
          <a:ln cap="flat" cmpd="sng" w="9525">
            <a:solidFill>
              <a:schemeClr val="dk2"/>
            </a:solidFill>
            <a:prstDash val="solid"/>
            <a:round/>
            <a:headEnd len="sm" w="sm" type="none"/>
            <a:tailEnd len="sm" w="sm" type="none"/>
          </a:ln>
        </p:spPr>
        <p:txBody>
          <a:bodyPr anchorCtr="0" anchor="t" bIns="54850" lIns="91425" spcFirstLastPara="1" rIns="91425" wrap="square" tIns="54850">
            <a:noAutofit/>
          </a:bodyPr>
          <a:lstStyle/>
          <a:p>
            <a:pPr indent="0" lvl="0" marL="0" rtl="0" algn="l">
              <a:spcBef>
                <a:spcPts val="0"/>
              </a:spcBef>
              <a:spcAft>
                <a:spcPts val="0"/>
              </a:spcAft>
              <a:buNone/>
            </a:pPr>
            <a:r>
              <a:rPr b="1" lang="en" sz="1200"/>
              <a:t>DR 1.1:</a:t>
            </a:r>
            <a:r>
              <a:rPr lang="en" sz="1200"/>
              <a:t> </a:t>
            </a:r>
            <a:r>
              <a:rPr lang="en" sz="1200"/>
              <a:t>The vertical rate control system shall be able to change the balloon system’s ascent rate to speeds up to 5 m/s.</a:t>
            </a:r>
            <a:endParaRPr sz="1200"/>
          </a:p>
        </p:txBody>
      </p:sp>
      <p:sp>
        <p:nvSpPr>
          <p:cNvPr id="613" name="Google Shape;613;p46"/>
          <p:cNvSpPr/>
          <p:nvPr/>
        </p:nvSpPr>
        <p:spPr>
          <a:xfrm>
            <a:off x="2579625" y="2184219"/>
            <a:ext cx="3999900" cy="914400"/>
          </a:xfrm>
          <a:prstGeom prst="roundRect">
            <a:avLst>
              <a:gd fmla="val 16667" name="adj"/>
            </a:avLst>
          </a:prstGeom>
          <a:solidFill>
            <a:schemeClr val="accent3"/>
          </a:solidFill>
          <a:ln cap="flat" cmpd="sng" w="9525">
            <a:solidFill>
              <a:schemeClr val="dk2"/>
            </a:solidFill>
            <a:prstDash val="solid"/>
            <a:round/>
            <a:headEnd len="sm" w="sm" type="none"/>
            <a:tailEnd len="sm" w="sm" type="none"/>
          </a:ln>
        </p:spPr>
        <p:txBody>
          <a:bodyPr anchorCtr="0" anchor="t" bIns="54850" lIns="91425" spcFirstLastPara="1" rIns="91425" wrap="square" tIns="54850">
            <a:noAutofit/>
          </a:bodyPr>
          <a:lstStyle/>
          <a:p>
            <a:pPr indent="0" lvl="0" marL="0" rtl="0" algn="l">
              <a:spcBef>
                <a:spcPts val="0"/>
              </a:spcBef>
              <a:spcAft>
                <a:spcPts val="0"/>
              </a:spcAft>
              <a:buNone/>
            </a:pPr>
            <a:r>
              <a:rPr b="1" lang="en" sz="1200"/>
              <a:t>DR 1.3:</a:t>
            </a:r>
            <a:r>
              <a:rPr lang="en" sz="1200"/>
              <a:t> </a:t>
            </a:r>
            <a:r>
              <a:rPr lang="en" sz="1200"/>
              <a:t>The vertical rate control system shall be able to change and maintain the balloon system’s</a:t>
            </a:r>
            <a:endParaRPr sz="1200"/>
          </a:p>
          <a:p>
            <a:pPr indent="0" lvl="0" marL="0" rtl="0" algn="l">
              <a:spcBef>
                <a:spcPts val="0"/>
              </a:spcBef>
              <a:spcAft>
                <a:spcPts val="0"/>
              </a:spcAft>
              <a:buNone/>
            </a:pPr>
            <a:r>
              <a:rPr lang="en" sz="1200"/>
              <a:t>ascent/descent rate to an accuracy of 0.5 m/s for up to 6 hours.</a:t>
            </a:r>
            <a:endParaRPr sz="1200"/>
          </a:p>
        </p:txBody>
      </p:sp>
      <p:sp>
        <p:nvSpPr>
          <p:cNvPr id="614" name="Google Shape;614;p46"/>
          <p:cNvSpPr txBox="1"/>
          <p:nvPr/>
        </p:nvSpPr>
        <p:spPr>
          <a:xfrm>
            <a:off x="311700" y="881575"/>
            <a:ext cx="39999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700">
                <a:solidFill>
                  <a:schemeClr val="dk1"/>
                </a:solidFill>
                <a:latin typeface="Merriweather"/>
                <a:ea typeface="Merriweather"/>
                <a:cs typeface="Merriweather"/>
                <a:sym typeface="Merriweather"/>
              </a:rPr>
              <a:t>Relevant Requirements (Ascent)</a:t>
            </a:r>
            <a:endParaRPr b="1" sz="1700">
              <a:solidFill>
                <a:schemeClr val="dk1"/>
              </a:solidFill>
              <a:latin typeface="Merriweather"/>
              <a:ea typeface="Merriweather"/>
              <a:cs typeface="Merriweather"/>
              <a:sym typeface="Merriweather"/>
            </a:endParaRPr>
          </a:p>
        </p:txBody>
      </p:sp>
      <p:sp>
        <p:nvSpPr>
          <p:cNvPr id="615" name="Google Shape;615;p46"/>
          <p:cNvSpPr txBox="1"/>
          <p:nvPr/>
        </p:nvSpPr>
        <p:spPr>
          <a:xfrm>
            <a:off x="4840150" y="881575"/>
            <a:ext cx="39999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700">
                <a:solidFill>
                  <a:schemeClr val="dk1"/>
                </a:solidFill>
                <a:latin typeface="Merriweather"/>
                <a:ea typeface="Merriweather"/>
                <a:cs typeface="Merriweather"/>
                <a:sym typeface="Merriweather"/>
              </a:rPr>
              <a:t>Relevant Requirements (Descent)</a:t>
            </a:r>
            <a:endParaRPr b="1" sz="1700">
              <a:solidFill>
                <a:schemeClr val="dk1"/>
              </a:solidFill>
              <a:latin typeface="Merriweather"/>
              <a:ea typeface="Merriweather"/>
              <a:cs typeface="Merriweather"/>
              <a:sym typeface="Merriweather"/>
            </a:endParaRPr>
          </a:p>
        </p:txBody>
      </p:sp>
      <p:cxnSp>
        <p:nvCxnSpPr>
          <p:cNvPr id="616" name="Google Shape;616;p46"/>
          <p:cNvCxnSpPr/>
          <p:nvPr/>
        </p:nvCxnSpPr>
        <p:spPr>
          <a:xfrm>
            <a:off x="-21075" y="864275"/>
            <a:ext cx="9201300" cy="0"/>
          </a:xfrm>
          <a:prstGeom prst="straightConnector1">
            <a:avLst/>
          </a:prstGeom>
          <a:noFill/>
          <a:ln cap="flat" cmpd="sng" w="38100">
            <a:solidFill>
              <a:srgbClr val="B6D7A8"/>
            </a:solidFill>
            <a:prstDash val="solid"/>
            <a:round/>
            <a:headEnd len="med" w="med" type="none"/>
            <a:tailEnd len="med" w="med" type="none"/>
          </a:ln>
        </p:spPr>
      </p:cxnSp>
      <p:sp>
        <p:nvSpPr>
          <p:cNvPr id="617" name="Google Shape;617;p46"/>
          <p:cNvSpPr/>
          <p:nvPr/>
        </p:nvSpPr>
        <p:spPr>
          <a:xfrm>
            <a:off x="4840150" y="1327975"/>
            <a:ext cx="3999900" cy="731400"/>
          </a:xfrm>
          <a:prstGeom prst="roundRect">
            <a:avLst>
              <a:gd fmla="val 16667" name="adj"/>
            </a:avLst>
          </a:prstGeom>
          <a:solidFill>
            <a:schemeClr val="accent3"/>
          </a:solidFill>
          <a:ln cap="flat" cmpd="sng" w="9525">
            <a:solidFill>
              <a:schemeClr val="dk2"/>
            </a:solidFill>
            <a:prstDash val="solid"/>
            <a:round/>
            <a:headEnd len="sm" w="sm" type="none"/>
            <a:tailEnd len="sm" w="sm" type="none"/>
          </a:ln>
        </p:spPr>
        <p:txBody>
          <a:bodyPr anchorCtr="0" anchor="t" bIns="54850" lIns="91425" spcFirstLastPara="1" rIns="91425" wrap="square" tIns="54850">
            <a:noAutofit/>
          </a:bodyPr>
          <a:lstStyle/>
          <a:p>
            <a:pPr indent="0" lvl="0" marL="0" rtl="0" algn="l">
              <a:spcBef>
                <a:spcPts val="0"/>
              </a:spcBef>
              <a:spcAft>
                <a:spcPts val="0"/>
              </a:spcAft>
              <a:buNone/>
            </a:pPr>
            <a:r>
              <a:rPr b="1" lang="en" sz="1200"/>
              <a:t>DR 1.2:</a:t>
            </a:r>
            <a:r>
              <a:rPr lang="en" sz="1200"/>
              <a:t> </a:t>
            </a:r>
            <a:r>
              <a:rPr lang="en" sz="1200"/>
              <a:t>The vertical rate control system shall be able to change the balloon system’s descent rate to speeds up to 5 m/s.</a:t>
            </a:r>
            <a:endParaRPr sz="1200"/>
          </a:p>
        </p:txBody>
      </p:sp>
      <p:sp>
        <p:nvSpPr>
          <p:cNvPr id="618" name="Google Shape;618;p46"/>
          <p:cNvSpPr/>
          <p:nvPr/>
        </p:nvSpPr>
        <p:spPr>
          <a:xfrm>
            <a:off x="2579625" y="3223469"/>
            <a:ext cx="3999900" cy="731400"/>
          </a:xfrm>
          <a:prstGeom prst="roundRect">
            <a:avLst>
              <a:gd fmla="val 16667" name="adj"/>
            </a:avLst>
          </a:prstGeom>
          <a:solidFill>
            <a:schemeClr val="accent3"/>
          </a:solidFill>
          <a:ln cap="flat" cmpd="sng" w="9525">
            <a:solidFill>
              <a:schemeClr val="dk2"/>
            </a:solidFill>
            <a:prstDash val="solid"/>
            <a:round/>
            <a:headEnd len="sm" w="sm" type="none"/>
            <a:tailEnd len="sm" w="sm" type="none"/>
          </a:ln>
        </p:spPr>
        <p:txBody>
          <a:bodyPr anchorCtr="0" anchor="t" bIns="54850" lIns="91425" spcFirstLastPara="1" rIns="91425" wrap="square" tIns="54850">
            <a:noAutofit/>
          </a:bodyPr>
          <a:lstStyle/>
          <a:p>
            <a:pPr indent="0" lvl="0" marL="0" rtl="0" algn="l">
              <a:spcBef>
                <a:spcPts val="0"/>
              </a:spcBef>
              <a:spcAft>
                <a:spcPts val="0"/>
              </a:spcAft>
              <a:buNone/>
            </a:pPr>
            <a:r>
              <a:rPr b="1" lang="en" sz="1200"/>
              <a:t>DR 1.3:</a:t>
            </a:r>
            <a:r>
              <a:rPr lang="en" sz="1200"/>
              <a:t> </a:t>
            </a:r>
            <a:r>
              <a:rPr lang="en" sz="1200"/>
              <a:t>The vertical rate control system shall allow the balloon system to maintain a 0 m/s vertical rate with an accuracy of 0.25 m/s for up to 6 hours.</a:t>
            </a:r>
            <a:endParaRPr sz="1200"/>
          </a:p>
        </p:txBody>
      </p:sp>
      <p:grpSp>
        <p:nvGrpSpPr>
          <p:cNvPr id="619" name="Google Shape;619;p46"/>
          <p:cNvGrpSpPr/>
          <p:nvPr/>
        </p:nvGrpSpPr>
        <p:grpSpPr>
          <a:xfrm>
            <a:off x="-163950" y="4907611"/>
            <a:ext cx="9471925" cy="235500"/>
            <a:chOff x="-163950" y="4907786"/>
            <a:chExt cx="9471925" cy="235500"/>
          </a:xfrm>
        </p:grpSpPr>
        <p:sp>
          <p:nvSpPr>
            <p:cNvPr id="620" name="Google Shape;620;p46"/>
            <p:cNvSpPr/>
            <p:nvPr/>
          </p:nvSpPr>
          <p:spPr>
            <a:xfrm>
              <a:off x="7843375" y="4907786"/>
              <a:ext cx="1464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chemeClr val="lt1"/>
                  </a:solidFill>
                </a:rPr>
                <a:t>   Appendices</a:t>
              </a:r>
              <a:endParaRPr b="1" sz="1100">
                <a:solidFill>
                  <a:srgbClr val="FFFFFF"/>
                </a:solidFill>
              </a:endParaRPr>
            </a:p>
          </p:txBody>
        </p:sp>
        <p:sp>
          <p:nvSpPr>
            <p:cNvPr id="621" name="Google Shape;621;p46"/>
            <p:cNvSpPr/>
            <p:nvPr/>
          </p:nvSpPr>
          <p:spPr>
            <a:xfrm>
              <a:off x="6710675"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Conclusion</a:t>
              </a:r>
              <a:endParaRPr b="1" sz="1100">
                <a:solidFill>
                  <a:srgbClr val="FFFFFF"/>
                </a:solidFill>
              </a:endParaRPr>
            </a:p>
          </p:txBody>
        </p:sp>
        <p:sp>
          <p:nvSpPr>
            <p:cNvPr id="622" name="Google Shape;622;p46"/>
            <p:cNvSpPr/>
            <p:nvPr/>
          </p:nvSpPr>
          <p:spPr>
            <a:xfrm>
              <a:off x="5577978"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Electrical</a:t>
              </a:r>
              <a:endParaRPr b="1" sz="1100">
                <a:solidFill>
                  <a:srgbClr val="FFFFFF"/>
                </a:solidFill>
              </a:endParaRPr>
            </a:p>
          </p:txBody>
        </p:sp>
        <p:sp>
          <p:nvSpPr>
            <p:cNvPr id="623" name="Google Shape;623;p46"/>
            <p:cNvSpPr/>
            <p:nvPr/>
          </p:nvSpPr>
          <p:spPr>
            <a:xfrm>
              <a:off x="4445282"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Thermal</a:t>
              </a:r>
              <a:endParaRPr b="1" sz="1100">
                <a:solidFill>
                  <a:srgbClr val="FFFFFF"/>
                </a:solidFill>
              </a:endParaRPr>
            </a:p>
          </p:txBody>
        </p:sp>
        <p:sp>
          <p:nvSpPr>
            <p:cNvPr id="624" name="Google Shape;624;p46"/>
            <p:cNvSpPr/>
            <p:nvPr/>
          </p:nvSpPr>
          <p:spPr>
            <a:xfrm>
              <a:off x="-163950" y="4907786"/>
              <a:ext cx="13512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FFFFFF"/>
                  </a:solidFill>
                </a:rPr>
                <a:t>    Overview</a:t>
              </a:r>
              <a:endParaRPr b="1" sz="1100">
                <a:solidFill>
                  <a:srgbClr val="FFFFFF"/>
                </a:solidFill>
              </a:endParaRPr>
            </a:p>
          </p:txBody>
        </p:sp>
        <p:sp>
          <p:nvSpPr>
            <p:cNvPr id="625" name="Google Shape;625;p46"/>
            <p:cNvSpPr/>
            <p:nvPr/>
          </p:nvSpPr>
          <p:spPr>
            <a:xfrm>
              <a:off x="1047193"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Controls</a:t>
              </a:r>
              <a:endParaRPr b="1" sz="1100">
                <a:solidFill>
                  <a:srgbClr val="FFFFFF"/>
                </a:solidFill>
              </a:endParaRPr>
            </a:p>
          </p:txBody>
        </p:sp>
        <p:sp>
          <p:nvSpPr>
            <p:cNvPr id="626" name="Google Shape;626;p46"/>
            <p:cNvSpPr/>
            <p:nvPr/>
          </p:nvSpPr>
          <p:spPr>
            <a:xfrm>
              <a:off x="2179889"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Structural</a:t>
              </a:r>
              <a:endParaRPr b="1" sz="1100">
                <a:solidFill>
                  <a:srgbClr val="FFFFFF"/>
                </a:solidFill>
              </a:endParaRPr>
            </a:p>
          </p:txBody>
        </p:sp>
        <p:sp>
          <p:nvSpPr>
            <p:cNvPr id="627" name="Google Shape;627;p46"/>
            <p:cNvSpPr/>
            <p:nvPr/>
          </p:nvSpPr>
          <p:spPr>
            <a:xfrm>
              <a:off x="3312585" y="4907786"/>
              <a:ext cx="1272600" cy="235500"/>
            </a:xfrm>
            <a:prstGeom prst="chevron">
              <a:avLst>
                <a:gd fmla="val 50000" name="adj"/>
              </a:avLst>
            </a:prstGeom>
            <a:solidFill>
              <a:srgbClr val="31394D"/>
            </a:solidFill>
            <a:ln cap="flat" cmpd="sng" w="19050">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Mechanical</a:t>
              </a:r>
              <a:endParaRPr b="1" sz="1100">
                <a:solidFill>
                  <a:srgbClr val="FFFFFF"/>
                </a:solidFill>
              </a:endParaRPr>
            </a:p>
          </p:txBody>
        </p:sp>
      </p:gr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1" name="Shape 631"/>
        <p:cNvGrpSpPr/>
        <p:nvPr/>
      </p:nvGrpSpPr>
      <p:grpSpPr>
        <a:xfrm>
          <a:off x="0" y="0"/>
          <a:ext cx="0" cy="0"/>
          <a:chOff x="0" y="0"/>
          <a:chExt cx="0" cy="0"/>
        </a:xfrm>
      </p:grpSpPr>
      <p:sp>
        <p:nvSpPr>
          <p:cNvPr id="632" name="Google Shape;632;p47"/>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Ascent System: Key Characteristics</a:t>
            </a:r>
            <a:endParaRPr/>
          </a:p>
        </p:txBody>
      </p:sp>
      <p:sp>
        <p:nvSpPr>
          <p:cNvPr id="633" name="Google Shape;633;p47"/>
          <p:cNvSpPr/>
          <p:nvPr/>
        </p:nvSpPr>
        <p:spPr>
          <a:xfrm>
            <a:off x="253475" y="1268513"/>
            <a:ext cx="2714400" cy="2025300"/>
          </a:xfrm>
          <a:prstGeom prst="roundRect">
            <a:avLst>
              <a:gd fmla="val 7742" name="adj"/>
            </a:avLst>
          </a:prstGeom>
          <a:solidFill>
            <a:srgbClr val="D9D9D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47"/>
          <p:cNvSpPr/>
          <p:nvPr/>
        </p:nvSpPr>
        <p:spPr>
          <a:xfrm>
            <a:off x="3213775" y="1268513"/>
            <a:ext cx="2714400" cy="1176300"/>
          </a:xfrm>
          <a:prstGeom prst="roundRect">
            <a:avLst>
              <a:gd fmla="val 12290" name="adj"/>
            </a:avLst>
          </a:prstGeom>
          <a:solidFill>
            <a:srgbClr val="D9D9D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47"/>
          <p:cNvSpPr/>
          <p:nvPr/>
        </p:nvSpPr>
        <p:spPr>
          <a:xfrm>
            <a:off x="6174125" y="1268513"/>
            <a:ext cx="2714400" cy="2025300"/>
          </a:xfrm>
          <a:prstGeom prst="roundRect">
            <a:avLst>
              <a:gd fmla="val 8965" name="adj"/>
            </a:avLst>
          </a:prstGeom>
          <a:solidFill>
            <a:srgbClr val="D9D9D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47"/>
          <p:cNvSpPr txBox="1"/>
          <p:nvPr/>
        </p:nvSpPr>
        <p:spPr>
          <a:xfrm>
            <a:off x="463127" y="1387784"/>
            <a:ext cx="2295000" cy="538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500" u="sng">
                <a:latin typeface="Merriweather"/>
                <a:ea typeface="Merriweather"/>
                <a:cs typeface="Merriweather"/>
                <a:sym typeface="Merriweather"/>
              </a:rPr>
              <a:t>Ballast Release Rate</a:t>
            </a:r>
            <a:endParaRPr b="1" sz="1500" u="sng">
              <a:latin typeface="Merriweather"/>
              <a:ea typeface="Merriweather"/>
              <a:cs typeface="Merriweather"/>
              <a:sym typeface="Merriweather"/>
            </a:endParaRPr>
          </a:p>
          <a:p>
            <a:pPr indent="0" lvl="0" marL="0" rtl="0" algn="ctr">
              <a:spcBef>
                <a:spcPts val="0"/>
              </a:spcBef>
              <a:spcAft>
                <a:spcPts val="0"/>
              </a:spcAft>
              <a:buNone/>
            </a:pPr>
            <a:r>
              <a:t/>
            </a:r>
            <a:endParaRPr sz="800">
              <a:latin typeface="Merriweather"/>
              <a:ea typeface="Merriweather"/>
              <a:cs typeface="Merriweather"/>
              <a:sym typeface="Merriweather"/>
            </a:endParaRPr>
          </a:p>
        </p:txBody>
      </p:sp>
      <p:sp>
        <p:nvSpPr>
          <p:cNvPr id="637" name="Google Shape;637;p47"/>
          <p:cNvSpPr txBox="1"/>
          <p:nvPr/>
        </p:nvSpPr>
        <p:spPr>
          <a:xfrm>
            <a:off x="3423487" y="1268517"/>
            <a:ext cx="22950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500" u="sng">
                <a:latin typeface="Merriweather"/>
                <a:ea typeface="Merriweather"/>
                <a:cs typeface="Merriweather"/>
                <a:sym typeface="Merriweather"/>
              </a:rPr>
              <a:t>Power</a:t>
            </a:r>
            <a:endParaRPr b="1" sz="1500" u="sng">
              <a:latin typeface="Merriweather"/>
              <a:ea typeface="Merriweather"/>
              <a:cs typeface="Merriweather"/>
              <a:sym typeface="Merriweather"/>
            </a:endParaRPr>
          </a:p>
          <a:p>
            <a:pPr indent="0" lvl="0" marL="0" rtl="0" algn="ctr">
              <a:spcBef>
                <a:spcPts val="0"/>
              </a:spcBef>
              <a:spcAft>
                <a:spcPts val="0"/>
              </a:spcAft>
              <a:buNone/>
            </a:pPr>
            <a:r>
              <a:rPr lang="en" sz="700">
                <a:latin typeface="Merriweather"/>
                <a:ea typeface="Merriweather"/>
                <a:cs typeface="Merriweather"/>
                <a:sym typeface="Merriweather"/>
              </a:rPr>
              <a:t>(worst case scenario)</a:t>
            </a:r>
            <a:endParaRPr sz="1300">
              <a:latin typeface="Merriweather"/>
              <a:ea typeface="Merriweather"/>
              <a:cs typeface="Merriweather"/>
              <a:sym typeface="Merriweather"/>
            </a:endParaRPr>
          </a:p>
        </p:txBody>
      </p:sp>
      <p:sp>
        <p:nvSpPr>
          <p:cNvPr id="638" name="Google Shape;638;p47"/>
          <p:cNvSpPr/>
          <p:nvPr/>
        </p:nvSpPr>
        <p:spPr>
          <a:xfrm>
            <a:off x="3213775" y="2657362"/>
            <a:ext cx="2714400" cy="1707300"/>
          </a:xfrm>
          <a:prstGeom prst="roundRect">
            <a:avLst>
              <a:gd fmla="val 11059" name="adj"/>
            </a:avLst>
          </a:prstGeom>
          <a:solidFill>
            <a:srgbClr val="D9D9D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47"/>
          <p:cNvSpPr txBox="1"/>
          <p:nvPr/>
        </p:nvSpPr>
        <p:spPr>
          <a:xfrm>
            <a:off x="6383772" y="1387784"/>
            <a:ext cx="22950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500" u="sng">
                <a:latin typeface="Merriweather"/>
                <a:ea typeface="Merriweather"/>
                <a:cs typeface="Merriweather"/>
                <a:sym typeface="Merriweather"/>
              </a:rPr>
              <a:t>Weight</a:t>
            </a:r>
            <a:endParaRPr b="1" sz="1500" u="sng">
              <a:latin typeface="Merriweather"/>
              <a:ea typeface="Merriweather"/>
              <a:cs typeface="Merriweather"/>
              <a:sym typeface="Merriweather"/>
            </a:endParaRPr>
          </a:p>
          <a:p>
            <a:pPr indent="0" lvl="0" marL="0" rtl="0" algn="ctr">
              <a:spcBef>
                <a:spcPts val="0"/>
              </a:spcBef>
              <a:spcAft>
                <a:spcPts val="0"/>
              </a:spcAft>
              <a:buNone/>
            </a:pPr>
            <a:r>
              <a:t/>
            </a:r>
            <a:endParaRPr sz="700">
              <a:latin typeface="Merriweather"/>
              <a:ea typeface="Merriweather"/>
              <a:cs typeface="Merriweather"/>
              <a:sym typeface="Merriweather"/>
            </a:endParaRPr>
          </a:p>
        </p:txBody>
      </p:sp>
      <p:sp>
        <p:nvSpPr>
          <p:cNvPr id="640" name="Google Shape;640;p47"/>
          <p:cNvSpPr txBox="1"/>
          <p:nvPr/>
        </p:nvSpPr>
        <p:spPr>
          <a:xfrm>
            <a:off x="3189041" y="2614652"/>
            <a:ext cx="27639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500" u="sng">
                <a:latin typeface="Merriweather"/>
                <a:ea typeface="Merriweather"/>
                <a:cs typeface="Merriweather"/>
                <a:sym typeface="Merriweather"/>
              </a:rPr>
              <a:t>Cost</a:t>
            </a:r>
            <a:endParaRPr b="1" sz="1500" u="sng">
              <a:latin typeface="Merriweather"/>
              <a:ea typeface="Merriweather"/>
              <a:cs typeface="Merriweather"/>
              <a:sym typeface="Merriweather"/>
            </a:endParaRPr>
          </a:p>
          <a:p>
            <a:pPr indent="0" lvl="0" marL="0" rtl="0" algn="ctr">
              <a:spcBef>
                <a:spcPts val="0"/>
              </a:spcBef>
              <a:spcAft>
                <a:spcPts val="0"/>
              </a:spcAft>
              <a:buNone/>
            </a:pPr>
            <a:r>
              <a:rPr lang="en" sz="700">
                <a:latin typeface="Merriweather"/>
                <a:ea typeface="Merriweather"/>
                <a:cs typeface="Merriweather"/>
                <a:sym typeface="Merriweather"/>
              </a:rPr>
              <a:t>(worst case scenario)</a:t>
            </a:r>
            <a:endParaRPr sz="1100">
              <a:latin typeface="Merriweather"/>
              <a:ea typeface="Merriweather"/>
              <a:cs typeface="Merriweather"/>
              <a:sym typeface="Merriweather"/>
            </a:endParaRPr>
          </a:p>
        </p:txBody>
      </p:sp>
      <p:sp>
        <p:nvSpPr>
          <p:cNvPr id="641" name="Google Shape;641;p47"/>
          <p:cNvSpPr txBox="1"/>
          <p:nvPr/>
        </p:nvSpPr>
        <p:spPr>
          <a:xfrm>
            <a:off x="463136" y="1791734"/>
            <a:ext cx="2207100" cy="1385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200">
                <a:latin typeface="Roboto"/>
                <a:ea typeface="Roboto"/>
                <a:cs typeface="Roboto"/>
                <a:sym typeface="Roboto"/>
              </a:rPr>
              <a:t>~</a:t>
            </a:r>
            <a:r>
              <a:rPr lang="en" sz="1200">
                <a:latin typeface="Roboto"/>
                <a:ea typeface="Roboto"/>
                <a:cs typeface="Roboto"/>
                <a:sym typeface="Roboto"/>
              </a:rPr>
              <a:t>release rate of </a:t>
            </a:r>
            <a:r>
              <a:rPr b="1" lang="en" sz="1200">
                <a:latin typeface="Roboto"/>
                <a:ea typeface="Roboto"/>
                <a:cs typeface="Roboto"/>
                <a:sym typeface="Roboto"/>
              </a:rPr>
              <a:t>1.84 g/s</a:t>
            </a:r>
            <a:r>
              <a:rPr lang="en" sz="1200">
                <a:latin typeface="Roboto"/>
                <a:ea typeface="Roboto"/>
                <a:cs typeface="Roboto"/>
                <a:sym typeface="Roboto"/>
              </a:rPr>
              <a:t> (4 BBs at 0.46 g each)</a:t>
            </a:r>
            <a:endParaRPr sz="1200">
              <a:latin typeface="Roboto"/>
              <a:ea typeface="Roboto"/>
              <a:cs typeface="Roboto"/>
              <a:sym typeface="Roboto"/>
            </a:endParaRPr>
          </a:p>
          <a:p>
            <a:pPr indent="0" lvl="0" marL="0" rtl="0" algn="ctr">
              <a:spcBef>
                <a:spcPts val="0"/>
              </a:spcBef>
              <a:spcAft>
                <a:spcPts val="0"/>
              </a:spcAft>
              <a:buNone/>
            </a:pPr>
            <a:r>
              <a:t/>
            </a:r>
            <a:endParaRPr sz="1200">
              <a:latin typeface="Roboto"/>
              <a:ea typeface="Roboto"/>
              <a:cs typeface="Roboto"/>
              <a:sym typeface="Roboto"/>
            </a:endParaRPr>
          </a:p>
          <a:p>
            <a:pPr indent="0" lvl="0" marL="0" rtl="0" algn="ctr">
              <a:spcBef>
                <a:spcPts val="0"/>
              </a:spcBef>
              <a:spcAft>
                <a:spcPts val="0"/>
              </a:spcAft>
              <a:buNone/>
            </a:pPr>
            <a:r>
              <a:rPr b="1" lang="en" sz="1200">
                <a:latin typeface="Roboto"/>
                <a:ea typeface="Roboto"/>
                <a:cs typeface="Roboto"/>
                <a:sym typeface="Roboto"/>
              </a:rPr>
              <a:t>~10.8 min </a:t>
            </a:r>
            <a:r>
              <a:rPr lang="en" sz="1200">
                <a:latin typeface="Roboto"/>
                <a:ea typeface="Roboto"/>
                <a:cs typeface="Roboto"/>
                <a:sym typeface="Roboto"/>
              </a:rPr>
              <a:t>to release ballast for desired rate </a:t>
            </a:r>
            <a:r>
              <a:rPr lang="en" sz="800">
                <a:latin typeface="Roboto"/>
                <a:ea typeface="Roboto"/>
                <a:cs typeface="Roboto"/>
                <a:sym typeface="Roboto"/>
              </a:rPr>
              <a:t>(worst case scenario*)</a:t>
            </a:r>
            <a:endParaRPr sz="800">
              <a:latin typeface="Roboto"/>
              <a:ea typeface="Roboto"/>
              <a:cs typeface="Roboto"/>
              <a:sym typeface="Roboto"/>
            </a:endParaRPr>
          </a:p>
          <a:p>
            <a:pPr indent="0" lvl="0" marL="0" rtl="0" algn="ctr">
              <a:spcBef>
                <a:spcPts val="0"/>
              </a:spcBef>
              <a:spcAft>
                <a:spcPts val="0"/>
              </a:spcAft>
              <a:buNone/>
            </a:pPr>
            <a:r>
              <a:t/>
            </a:r>
            <a:endParaRPr sz="1000">
              <a:latin typeface="Roboto"/>
              <a:ea typeface="Roboto"/>
              <a:cs typeface="Roboto"/>
              <a:sym typeface="Roboto"/>
            </a:endParaRPr>
          </a:p>
        </p:txBody>
      </p:sp>
      <p:sp>
        <p:nvSpPr>
          <p:cNvPr id="642" name="Google Shape;642;p47"/>
          <p:cNvSpPr/>
          <p:nvPr/>
        </p:nvSpPr>
        <p:spPr>
          <a:xfrm>
            <a:off x="251425" y="3488750"/>
            <a:ext cx="2714400" cy="876000"/>
          </a:xfrm>
          <a:prstGeom prst="roundRect">
            <a:avLst>
              <a:gd fmla="val 16667" name="adj"/>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47"/>
          <p:cNvSpPr txBox="1"/>
          <p:nvPr/>
        </p:nvSpPr>
        <p:spPr>
          <a:xfrm>
            <a:off x="625" y="3594950"/>
            <a:ext cx="3144900" cy="954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chemeClr val="lt1"/>
                </a:solidFill>
                <a:latin typeface="Roboto"/>
                <a:ea typeface="Roboto"/>
                <a:cs typeface="Roboto"/>
                <a:sym typeface="Roboto"/>
              </a:rPr>
              <a:t>*Desired </a:t>
            </a:r>
            <a:r>
              <a:rPr b="1" lang="en" sz="1000">
                <a:solidFill>
                  <a:schemeClr val="lt1"/>
                </a:solidFill>
                <a:latin typeface="Roboto"/>
                <a:ea typeface="Roboto"/>
                <a:cs typeface="Roboto"/>
                <a:sym typeface="Roboto"/>
              </a:rPr>
              <a:t>ascent rate 0-5 m/s</a:t>
            </a:r>
            <a:r>
              <a:rPr lang="en" sz="1000">
                <a:solidFill>
                  <a:schemeClr val="lt1"/>
                </a:solidFill>
                <a:latin typeface="Roboto"/>
                <a:ea typeface="Roboto"/>
                <a:cs typeface="Roboto"/>
                <a:sym typeface="Roboto"/>
              </a:rPr>
              <a:t> at ground level</a:t>
            </a:r>
            <a:endParaRPr sz="1000">
              <a:solidFill>
                <a:schemeClr val="lt1"/>
              </a:solidFill>
              <a:latin typeface="Roboto"/>
              <a:ea typeface="Roboto"/>
              <a:cs typeface="Roboto"/>
              <a:sym typeface="Roboto"/>
            </a:endParaRPr>
          </a:p>
          <a:p>
            <a:pPr indent="0" lvl="0" marL="0" rtl="0" algn="ctr">
              <a:spcBef>
                <a:spcPts val="0"/>
              </a:spcBef>
              <a:spcAft>
                <a:spcPts val="0"/>
              </a:spcAft>
              <a:buNone/>
            </a:pPr>
            <a:r>
              <a:t/>
            </a:r>
            <a:endParaRPr sz="1000">
              <a:solidFill>
                <a:schemeClr val="lt1"/>
              </a:solidFill>
              <a:latin typeface="Roboto"/>
              <a:ea typeface="Roboto"/>
              <a:cs typeface="Roboto"/>
              <a:sym typeface="Roboto"/>
            </a:endParaRPr>
          </a:p>
          <a:p>
            <a:pPr indent="0" lvl="0" marL="0" rtl="0" algn="ctr">
              <a:spcBef>
                <a:spcPts val="0"/>
              </a:spcBef>
              <a:spcAft>
                <a:spcPts val="0"/>
              </a:spcAft>
              <a:buNone/>
            </a:pPr>
            <a:r>
              <a:rPr lang="en" sz="1000">
                <a:solidFill>
                  <a:schemeClr val="lt1"/>
                </a:solidFill>
                <a:latin typeface="Roboto"/>
                <a:ea typeface="Roboto"/>
                <a:cs typeface="Roboto"/>
                <a:sym typeface="Roboto"/>
              </a:rPr>
              <a:t>*can be dropped </a:t>
            </a:r>
            <a:r>
              <a:rPr b="1" lang="en" sz="1000">
                <a:solidFill>
                  <a:schemeClr val="lt1"/>
                </a:solidFill>
                <a:latin typeface="Roboto"/>
                <a:ea typeface="Roboto"/>
                <a:cs typeface="Roboto"/>
                <a:sym typeface="Roboto"/>
              </a:rPr>
              <a:t>1.5 times</a:t>
            </a:r>
            <a:r>
              <a:rPr lang="en" sz="1000">
                <a:solidFill>
                  <a:schemeClr val="lt1"/>
                </a:solidFill>
                <a:latin typeface="Roboto"/>
                <a:ea typeface="Roboto"/>
                <a:cs typeface="Roboto"/>
                <a:sym typeface="Roboto"/>
              </a:rPr>
              <a:t> with a 4 lb ballast</a:t>
            </a:r>
            <a:endParaRPr sz="1000">
              <a:solidFill>
                <a:schemeClr val="lt1"/>
              </a:solidFill>
              <a:latin typeface="Roboto"/>
              <a:ea typeface="Roboto"/>
              <a:cs typeface="Roboto"/>
              <a:sym typeface="Roboto"/>
            </a:endParaRPr>
          </a:p>
          <a:p>
            <a:pPr indent="0" lvl="0" marL="0" rtl="0" algn="ctr">
              <a:spcBef>
                <a:spcPts val="0"/>
              </a:spcBef>
              <a:spcAft>
                <a:spcPts val="0"/>
              </a:spcAft>
              <a:buNone/>
            </a:pPr>
            <a:r>
              <a:t/>
            </a:r>
            <a:endParaRPr sz="1000">
              <a:solidFill>
                <a:schemeClr val="lt1"/>
              </a:solidFill>
              <a:latin typeface="Roboto"/>
              <a:ea typeface="Roboto"/>
              <a:cs typeface="Roboto"/>
              <a:sym typeface="Roboto"/>
            </a:endParaRPr>
          </a:p>
          <a:p>
            <a:pPr indent="0" lvl="0" marL="0" rtl="0" algn="ctr">
              <a:spcBef>
                <a:spcPts val="0"/>
              </a:spcBef>
              <a:spcAft>
                <a:spcPts val="0"/>
              </a:spcAft>
              <a:buNone/>
            </a:pPr>
            <a:r>
              <a:t/>
            </a:r>
            <a:endParaRPr sz="1000">
              <a:solidFill>
                <a:schemeClr val="lt1"/>
              </a:solidFill>
              <a:latin typeface="Roboto"/>
              <a:ea typeface="Roboto"/>
              <a:cs typeface="Roboto"/>
              <a:sym typeface="Roboto"/>
            </a:endParaRPr>
          </a:p>
        </p:txBody>
      </p:sp>
      <p:sp>
        <p:nvSpPr>
          <p:cNvPr id="644" name="Google Shape;644;p47"/>
          <p:cNvSpPr txBox="1"/>
          <p:nvPr/>
        </p:nvSpPr>
        <p:spPr>
          <a:xfrm>
            <a:off x="6865651" y="1975825"/>
            <a:ext cx="16851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latin typeface="Roboto"/>
                <a:ea typeface="Roboto"/>
                <a:cs typeface="Roboto"/>
                <a:sym typeface="Roboto"/>
              </a:rPr>
              <a:t>~</a:t>
            </a:r>
            <a:r>
              <a:rPr b="1" lang="en" sz="1500">
                <a:latin typeface="Roboto"/>
                <a:ea typeface="Roboto"/>
                <a:cs typeface="Roboto"/>
                <a:sym typeface="Roboto"/>
              </a:rPr>
              <a:t>4 lb </a:t>
            </a:r>
            <a:r>
              <a:rPr lang="en" sz="1500">
                <a:latin typeface="Roboto"/>
                <a:ea typeface="Roboto"/>
                <a:cs typeface="Roboto"/>
                <a:sym typeface="Roboto"/>
              </a:rPr>
              <a:t>ballast </a:t>
            </a:r>
            <a:endParaRPr sz="1500">
              <a:latin typeface="Roboto"/>
              <a:ea typeface="Roboto"/>
              <a:cs typeface="Roboto"/>
              <a:sym typeface="Roboto"/>
            </a:endParaRPr>
          </a:p>
          <a:p>
            <a:pPr indent="0" lvl="0" marL="0" rtl="0" algn="l">
              <a:spcBef>
                <a:spcPts val="0"/>
              </a:spcBef>
              <a:spcAft>
                <a:spcPts val="0"/>
              </a:spcAft>
              <a:buNone/>
            </a:pPr>
            <a:r>
              <a:rPr lang="en" sz="1500">
                <a:latin typeface="Roboto"/>
                <a:ea typeface="Roboto"/>
                <a:cs typeface="Roboto"/>
                <a:sym typeface="Roboto"/>
              </a:rPr>
              <a:t>     </a:t>
            </a:r>
            <a:endParaRPr sz="1300">
              <a:latin typeface="Roboto"/>
              <a:ea typeface="Roboto"/>
              <a:cs typeface="Roboto"/>
              <a:sym typeface="Roboto"/>
            </a:endParaRPr>
          </a:p>
          <a:p>
            <a:pPr indent="0" lvl="0" marL="0" rtl="0" algn="l">
              <a:spcBef>
                <a:spcPts val="0"/>
              </a:spcBef>
              <a:spcAft>
                <a:spcPts val="0"/>
              </a:spcAft>
              <a:buNone/>
            </a:pPr>
            <a:r>
              <a:rPr lang="en" sz="1500">
                <a:latin typeface="Roboto"/>
                <a:ea typeface="Roboto"/>
                <a:cs typeface="Roboto"/>
                <a:sym typeface="Roboto"/>
              </a:rPr>
              <a:t>~</a:t>
            </a:r>
            <a:r>
              <a:rPr b="1" lang="en" sz="1500">
                <a:latin typeface="Roboto"/>
                <a:ea typeface="Roboto"/>
                <a:cs typeface="Roboto"/>
                <a:sym typeface="Roboto"/>
              </a:rPr>
              <a:t>2 lb </a:t>
            </a:r>
            <a:r>
              <a:rPr lang="en" sz="1500">
                <a:latin typeface="Roboto"/>
                <a:ea typeface="Roboto"/>
                <a:cs typeface="Roboto"/>
                <a:sym typeface="Roboto"/>
              </a:rPr>
              <a:t>payload</a:t>
            </a:r>
            <a:endParaRPr sz="1500">
              <a:latin typeface="Roboto"/>
              <a:ea typeface="Roboto"/>
              <a:cs typeface="Roboto"/>
              <a:sym typeface="Roboto"/>
            </a:endParaRPr>
          </a:p>
        </p:txBody>
      </p:sp>
      <p:sp>
        <p:nvSpPr>
          <p:cNvPr id="645" name="Google Shape;645;p47"/>
          <p:cNvSpPr/>
          <p:nvPr/>
        </p:nvSpPr>
        <p:spPr>
          <a:xfrm>
            <a:off x="6176135" y="3488739"/>
            <a:ext cx="2714400" cy="876000"/>
          </a:xfrm>
          <a:prstGeom prst="roundRect">
            <a:avLst>
              <a:gd fmla="val 16667" name="adj"/>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47"/>
          <p:cNvSpPr txBox="1"/>
          <p:nvPr/>
        </p:nvSpPr>
        <p:spPr>
          <a:xfrm>
            <a:off x="6720813" y="3646926"/>
            <a:ext cx="17517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chemeClr val="lt1"/>
                </a:solidFill>
                <a:latin typeface="Roboto"/>
                <a:ea typeface="Roboto"/>
                <a:cs typeface="Roboto"/>
                <a:sym typeface="Roboto"/>
              </a:rPr>
              <a:t>DC Motor:</a:t>
            </a:r>
            <a:r>
              <a:rPr lang="en" sz="1200">
                <a:solidFill>
                  <a:schemeClr val="lt1"/>
                </a:solidFill>
                <a:latin typeface="Roboto"/>
                <a:ea typeface="Roboto"/>
                <a:cs typeface="Roboto"/>
                <a:sym typeface="Roboto"/>
              </a:rPr>
              <a:t> 0.021 lb</a:t>
            </a:r>
            <a:endParaRPr sz="1200">
              <a:solidFill>
                <a:schemeClr val="lt1"/>
              </a:solidFill>
              <a:latin typeface="Roboto"/>
              <a:ea typeface="Roboto"/>
              <a:cs typeface="Roboto"/>
              <a:sym typeface="Roboto"/>
            </a:endParaRPr>
          </a:p>
          <a:p>
            <a:pPr indent="0" lvl="0" marL="0" rtl="0" algn="l">
              <a:spcBef>
                <a:spcPts val="0"/>
              </a:spcBef>
              <a:spcAft>
                <a:spcPts val="0"/>
              </a:spcAft>
              <a:buNone/>
            </a:pPr>
            <a:r>
              <a:rPr b="1" lang="en" sz="1200">
                <a:solidFill>
                  <a:schemeClr val="lt1"/>
                </a:solidFill>
                <a:latin typeface="Roboto"/>
                <a:ea typeface="Roboto"/>
                <a:cs typeface="Roboto"/>
                <a:sym typeface="Roboto"/>
              </a:rPr>
              <a:t>Gear System:</a:t>
            </a:r>
            <a:r>
              <a:rPr lang="en" sz="1200">
                <a:solidFill>
                  <a:schemeClr val="lt1"/>
                </a:solidFill>
                <a:latin typeface="Roboto"/>
                <a:ea typeface="Roboto"/>
                <a:cs typeface="Roboto"/>
                <a:sym typeface="Roboto"/>
              </a:rPr>
              <a:t> 0.25 lb</a:t>
            </a:r>
            <a:endParaRPr sz="1200">
              <a:solidFill>
                <a:schemeClr val="lt1"/>
              </a:solidFill>
              <a:latin typeface="Roboto"/>
              <a:ea typeface="Roboto"/>
              <a:cs typeface="Roboto"/>
              <a:sym typeface="Roboto"/>
            </a:endParaRPr>
          </a:p>
        </p:txBody>
      </p:sp>
      <p:sp>
        <p:nvSpPr>
          <p:cNvPr id="647" name="Google Shape;647;p47"/>
          <p:cNvSpPr txBox="1"/>
          <p:nvPr/>
        </p:nvSpPr>
        <p:spPr>
          <a:xfrm>
            <a:off x="3728439" y="1695359"/>
            <a:ext cx="16851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Roboto"/>
                <a:ea typeface="Roboto"/>
                <a:cs typeface="Roboto"/>
                <a:sym typeface="Roboto"/>
              </a:rPr>
              <a:t>1.5 V</a:t>
            </a:r>
            <a:r>
              <a:rPr lang="en">
                <a:latin typeface="Roboto"/>
                <a:ea typeface="Roboto"/>
                <a:cs typeface="Roboto"/>
                <a:sym typeface="Roboto"/>
              </a:rPr>
              <a:t> starting</a:t>
            </a:r>
            <a:endParaRPr>
              <a:latin typeface="Roboto"/>
              <a:ea typeface="Roboto"/>
              <a:cs typeface="Roboto"/>
              <a:sym typeface="Roboto"/>
            </a:endParaRPr>
          </a:p>
          <a:p>
            <a:pPr indent="0" lvl="0" marL="0" rtl="0" algn="ctr">
              <a:spcBef>
                <a:spcPts val="0"/>
              </a:spcBef>
              <a:spcAft>
                <a:spcPts val="0"/>
              </a:spcAft>
              <a:buNone/>
            </a:pPr>
            <a:r>
              <a:rPr b="1" lang="en">
                <a:latin typeface="Roboto"/>
                <a:ea typeface="Roboto"/>
                <a:cs typeface="Roboto"/>
                <a:sym typeface="Roboto"/>
              </a:rPr>
              <a:t>6 V</a:t>
            </a:r>
            <a:r>
              <a:rPr lang="en">
                <a:latin typeface="Roboto"/>
                <a:ea typeface="Roboto"/>
                <a:cs typeface="Roboto"/>
                <a:sym typeface="Roboto"/>
              </a:rPr>
              <a:t> operating</a:t>
            </a:r>
            <a:endParaRPr>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p:txBody>
      </p:sp>
      <p:sp>
        <p:nvSpPr>
          <p:cNvPr id="648" name="Google Shape;648;p47"/>
          <p:cNvSpPr txBox="1"/>
          <p:nvPr/>
        </p:nvSpPr>
        <p:spPr>
          <a:xfrm>
            <a:off x="3423475" y="3008463"/>
            <a:ext cx="24747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latin typeface="Roboto"/>
                <a:ea typeface="Roboto"/>
                <a:cs typeface="Roboto"/>
                <a:sym typeface="Roboto"/>
              </a:rPr>
              <a:t>$15.95 </a:t>
            </a:r>
            <a:r>
              <a:rPr lang="en" sz="1200">
                <a:latin typeface="Roboto"/>
                <a:ea typeface="Roboto"/>
                <a:cs typeface="Roboto"/>
                <a:sym typeface="Roboto"/>
              </a:rPr>
              <a:t>for DC motor</a:t>
            </a:r>
            <a:endParaRPr sz="1200">
              <a:latin typeface="Roboto"/>
              <a:ea typeface="Roboto"/>
              <a:cs typeface="Roboto"/>
              <a:sym typeface="Roboto"/>
            </a:endParaRPr>
          </a:p>
          <a:p>
            <a:pPr indent="0" lvl="0" marL="0" rtl="0" algn="l">
              <a:spcBef>
                <a:spcPts val="0"/>
              </a:spcBef>
              <a:spcAft>
                <a:spcPts val="0"/>
              </a:spcAft>
              <a:buNone/>
            </a:pPr>
            <a:r>
              <a:rPr lang="en" sz="1200">
                <a:latin typeface="Roboto"/>
                <a:ea typeface="Roboto"/>
                <a:cs typeface="Roboto"/>
                <a:sym typeface="Roboto"/>
              </a:rPr>
              <a:t>~</a:t>
            </a:r>
            <a:r>
              <a:rPr b="1" lang="en" sz="1200">
                <a:latin typeface="Roboto"/>
                <a:ea typeface="Roboto"/>
                <a:cs typeface="Roboto"/>
                <a:sym typeface="Roboto"/>
              </a:rPr>
              <a:t>$50 </a:t>
            </a:r>
            <a:r>
              <a:rPr lang="en" sz="1200">
                <a:latin typeface="Roboto"/>
                <a:ea typeface="Roboto"/>
                <a:cs typeface="Roboto"/>
                <a:sym typeface="Roboto"/>
              </a:rPr>
              <a:t>for</a:t>
            </a:r>
            <a:r>
              <a:rPr b="1" lang="en" sz="1200">
                <a:latin typeface="Roboto"/>
                <a:ea typeface="Roboto"/>
                <a:cs typeface="Roboto"/>
                <a:sym typeface="Roboto"/>
              </a:rPr>
              <a:t> </a:t>
            </a:r>
            <a:r>
              <a:rPr lang="en" sz="1200">
                <a:latin typeface="Roboto"/>
                <a:ea typeface="Roboto"/>
                <a:cs typeface="Roboto"/>
                <a:sym typeface="Roboto"/>
              </a:rPr>
              <a:t>Gear System</a:t>
            </a:r>
            <a:endParaRPr sz="1200">
              <a:latin typeface="Roboto"/>
              <a:ea typeface="Roboto"/>
              <a:cs typeface="Roboto"/>
              <a:sym typeface="Roboto"/>
            </a:endParaRPr>
          </a:p>
          <a:p>
            <a:pPr indent="0" lvl="0" marL="0" rtl="0" algn="l">
              <a:spcBef>
                <a:spcPts val="0"/>
              </a:spcBef>
              <a:spcAft>
                <a:spcPts val="0"/>
              </a:spcAft>
              <a:buNone/>
            </a:pPr>
            <a:r>
              <a:rPr b="1" lang="en" sz="1200">
                <a:latin typeface="Roboto"/>
                <a:ea typeface="Roboto"/>
                <a:cs typeface="Roboto"/>
                <a:sym typeface="Roboto"/>
              </a:rPr>
              <a:t>$47.99/2300 BBs </a:t>
            </a:r>
            <a:r>
              <a:rPr lang="en" sz="1200">
                <a:latin typeface="Roboto"/>
                <a:ea typeface="Roboto"/>
                <a:cs typeface="Roboto"/>
                <a:sym typeface="Roboto"/>
              </a:rPr>
              <a:t>for</a:t>
            </a:r>
            <a:r>
              <a:rPr b="1" lang="en" sz="1200">
                <a:latin typeface="Roboto"/>
                <a:ea typeface="Roboto"/>
                <a:cs typeface="Roboto"/>
                <a:sym typeface="Roboto"/>
              </a:rPr>
              <a:t> </a:t>
            </a:r>
            <a:r>
              <a:rPr lang="en" sz="1200">
                <a:latin typeface="Roboto"/>
                <a:ea typeface="Roboto"/>
                <a:cs typeface="Roboto"/>
                <a:sym typeface="Roboto"/>
              </a:rPr>
              <a:t>Ballast (x2)</a:t>
            </a:r>
            <a:endParaRPr sz="1200">
              <a:latin typeface="Roboto"/>
              <a:ea typeface="Roboto"/>
              <a:cs typeface="Roboto"/>
              <a:sym typeface="Roboto"/>
            </a:endParaRPr>
          </a:p>
          <a:p>
            <a:pPr indent="0" lvl="0" marL="0" rtl="0" algn="l">
              <a:spcBef>
                <a:spcPts val="0"/>
              </a:spcBef>
              <a:spcAft>
                <a:spcPts val="0"/>
              </a:spcAft>
              <a:buNone/>
            </a:pPr>
            <a:r>
              <a:rPr lang="en" sz="1200">
                <a:latin typeface="Roboto"/>
                <a:ea typeface="Roboto"/>
                <a:cs typeface="Roboto"/>
                <a:sym typeface="Roboto"/>
              </a:rPr>
              <a:t>~</a:t>
            </a:r>
            <a:r>
              <a:rPr b="1" lang="en" sz="1200">
                <a:latin typeface="Roboto"/>
                <a:ea typeface="Roboto"/>
                <a:cs typeface="Roboto"/>
                <a:sym typeface="Roboto"/>
              </a:rPr>
              <a:t>$15</a:t>
            </a:r>
            <a:r>
              <a:rPr lang="en" sz="1200">
                <a:latin typeface="Roboto"/>
                <a:ea typeface="Roboto"/>
                <a:cs typeface="Roboto"/>
                <a:sym typeface="Roboto"/>
              </a:rPr>
              <a:t> Ballast container </a:t>
            </a:r>
            <a:endParaRPr sz="1200">
              <a:latin typeface="Roboto"/>
              <a:ea typeface="Roboto"/>
              <a:cs typeface="Roboto"/>
              <a:sym typeface="Roboto"/>
            </a:endParaRPr>
          </a:p>
          <a:p>
            <a:pPr indent="0" lvl="0" marL="0" rtl="0" algn="l">
              <a:spcBef>
                <a:spcPts val="0"/>
              </a:spcBef>
              <a:spcAft>
                <a:spcPts val="0"/>
              </a:spcAft>
              <a:buNone/>
            </a:pPr>
            <a:r>
              <a:t/>
            </a:r>
            <a:endParaRPr sz="1200">
              <a:latin typeface="Roboto"/>
              <a:ea typeface="Roboto"/>
              <a:cs typeface="Roboto"/>
              <a:sym typeface="Roboto"/>
            </a:endParaRPr>
          </a:p>
          <a:p>
            <a:pPr indent="0" lvl="0" marL="0" rtl="0" algn="l">
              <a:spcBef>
                <a:spcPts val="0"/>
              </a:spcBef>
              <a:spcAft>
                <a:spcPts val="0"/>
              </a:spcAft>
              <a:buNone/>
            </a:pPr>
            <a:r>
              <a:rPr b="1" lang="en" sz="1200">
                <a:latin typeface="Roboto"/>
                <a:ea typeface="Roboto"/>
                <a:cs typeface="Roboto"/>
                <a:sym typeface="Roboto"/>
              </a:rPr>
              <a:t>              Total: $176.93</a:t>
            </a:r>
            <a:endParaRPr sz="1200">
              <a:latin typeface="Roboto"/>
              <a:ea typeface="Roboto"/>
              <a:cs typeface="Roboto"/>
              <a:sym typeface="Roboto"/>
            </a:endParaRPr>
          </a:p>
        </p:txBody>
      </p:sp>
      <p:sp>
        <p:nvSpPr>
          <p:cNvPr id="649" name="Google Shape;649;p47"/>
          <p:cNvSpPr txBox="1"/>
          <p:nvPr/>
        </p:nvSpPr>
        <p:spPr>
          <a:xfrm>
            <a:off x="2435550" y="4415125"/>
            <a:ext cx="46410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latin typeface="Roboto"/>
                <a:ea typeface="Roboto"/>
                <a:cs typeface="Roboto"/>
                <a:sym typeface="Roboto"/>
              </a:rPr>
              <a:t>DC Motor = </a:t>
            </a:r>
            <a:r>
              <a:rPr lang="en" sz="1300">
                <a:latin typeface="Roboto"/>
                <a:ea typeface="Roboto"/>
                <a:cs typeface="Roboto"/>
                <a:sym typeface="Roboto"/>
              </a:rPr>
              <a:t>Polou - 150:1 Micro Metal Gearmotor LP 6V</a:t>
            </a:r>
            <a:endParaRPr sz="1300">
              <a:latin typeface="Roboto"/>
              <a:ea typeface="Roboto"/>
              <a:cs typeface="Roboto"/>
              <a:sym typeface="Roboto"/>
            </a:endParaRPr>
          </a:p>
        </p:txBody>
      </p:sp>
      <p:grpSp>
        <p:nvGrpSpPr>
          <p:cNvPr id="650" name="Google Shape;650;p47"/>
          <p:cNvGrpSpPr/>
          <p:nvPr/>
        </p:nvGrpSpPr>
        <p:grpSpPr>
          <a:xfrm>
            <a:off x="-163950" y="4907786"/>
            <a:ext cx="9471925" cy="235500"/>
            <a:chOff x="-163950" y="4907786"/>
            <a:chExt cx="9471925" cy="235500"/>
          </a:xfrm>
        </p:grpSpPr>
        <p:sp>
          <p:nvSpPr>
            <p:cNvPr id="651" name="Google Shape;651;p47"/>
            <p:cNvSpPr/>
            <p:nvPr/>
          </p:nvSpPr>
          <p:spPr>
            <a:xfrm>
              <a:off x="7843375" y="4907786"/>
              <a:ext cx="1464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chemeClr val="lt1"/>
                  </a:solidFill>
                </a:rPr>
                <a:t>   Appendices</a:t>
              </a:r>
              <a:endParaRPr b="1" sz="1100">
                <a:solidFill>
                  <a:srgbClr val="FFFFFF"/>
                </a:solidFill>
              </a:endParaRPr>
            </a:p>
          </p:txBody>
        </p:sp>
        <p:sp>
          <p:nvSpPr>
            <p:cNvPr id="652" name="Google Shape;652;p47"/>
            <p:cNvSpPr/>
            <p:nvPr/>
          </p:nvSpPr>
          <p:spPr>
            <a:xfrm>
              <a:off x="6710675"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Conclusion</a:t>
              </a:r>
              <a:endParaRPr b="1" sz="1100">
                <a:solidFill>
                  <a:srgbClr val="FFFFFF"/>
                </a:solidFill>
              </a:endParaRPr>
            </a:p>
          </p:txBody>
        </p:sp>
        <p:sp>
          <p:nvSpPr>
            <p:cNvPr id="653" name="Google Shape;653;p47"/>
            <p:cNvSpPr/>
            <p:nvPr/>
          </p:nvSpPr>
          <p:spPr>
            <a:xfrm>
              <a:off x="5577978"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Electrical</a:t>
              </a:r>
              <a:endParaRPr b="1" sz="1100">
                <a:solidFill>
                  <a:srgbClr val="FFFFFF"/>
                </a:solidFill>
              </a:endParaRPr>
            </a:p>
          </p:txBody>
        </p:sp>
        <p:sp>
          <p:nvSpPr>
            <p:cNvPr id="654" name="Google Shape;654;p47"/>
            <p:cNvSpPr/>
            <p:nvPr/>
          </p:nvSpPr>
          <p:spPr>
            <a:xfrm>
              <a:off x="4445282"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Thermal</a:t>
              </a:r>
              <a:endParaRPr b="1" sz="1100">
                <a:solidFill>
                  <a:srgbClr val="FFFFFF"/>
                </a:solidFill>
              </a:endParaRPr>
            </a:p>
          </p:txBody>
        </p:sp>
        <p:sp>
          <p:nvSpPr>
            <p:cNvPr id="655" name="Google Shape;655;p47"/>
            <p:cNvSpPr/>
            <p:nvPr/>
          </p:nvSpPr>
          <p:spPr>
            <a:xfrm>
              <a:off x="-163950" y="4907786"/>
              <a:ext cx="13512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FFFFFF"/>
                  </a:solidFill>
                </a:rPr>
                <a:t>    Overview</a:t>
              </a:r>
              <a:endParaRPr b="1" sz="1100">
                <a:solidFill>
                  <a:srgbClr val="FFFFFF"/>
                </a:solidFill>
              </a:endParaRPr>
            </a:p>
          </p:txBody>
        </p:sp>
        <p:sp>
          <p:nvSpPr>
            <p:cNvPr id="656" name="Google Shape;656;p47"/>
            <p:cNvSpPr/>
            <p:nvPr/>
          </p:nvSpPr>
          <p:spPr>
            <a:xfrm>
              <a:off x="1047193"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Controls</a:t>
              </a:r>
              <a:endParaRPr b="1" sz="1100">
                <a:solidFill>
                  <a:srgbClr val="FFFFFF"/>
                </a:solidFill>
              </a:endParaRPr>
            </a:p>
          </p:txBody>
        </p:sp>
        <p:sp>
          <p:nvSpPr>
            <p:cNvPr id="657" name="Google Shape;657;p47"/>
            <p:cNvSpPr/>
            <p:nvPr/>
          </p:nvSpPr>
          <p:spPr>
            <a:xfrm>
              <a:off x="2179889"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Structural</a:t>
              </a:r>
              <a:endParaRPr b="1" sz="1100">
                <a:solidFill>
                  <a:srgbClr val="FFFFFF"/>
                </a:solidFill>
              </a:endParaRPr>
            </a:p>
          </p:txBody>
        </p:sp>
        <p:sp>
          <p:nvSpPr>
            <p:cNvPr id="658" name="Google Shape;658;p47"/>
            <p:cNvSpPr/>
            <p:nvPr/>
          </p:nvSpPr>
          <p:spPr>
            <a:xfrm>
              <a:off x="3312585" y="4907786"/>
              <a:ext cx="1272600" cy="235500"/>
            </a:xfrm>
            <a:prstGeom prst="chevron">
              <a:avLst>
                <a:gd fmla="val 50000" name="adj"/>
              </a:avLst>
            </a:prstGeom>
            <a:solidFill>
              <a:srgbClr val="31394D"/>
            </a:solidFill>
            <a:ln cap="flat" cmpd="sng" w="19050">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Mechanical</a:t>
              </a:r>
              <a:endParaRPr b="1" sz="1100">
                <a:solidFill>
                  <a:srgbClr val="FFFFFF"/>
                </a:solidFill>
              </a:endParaRPr>
            </a:p>
          </p:txBody>
        </p:sp>
      </p:grpSp>
      <p:cxnSp>
        <p:nvCxnSpPr>
          <p:cNvPr id="659" name="Google Shape;659;p47"/>
          <p:cNvCxnSpPr/>
          <p:nvPr/>
        </p:nvCxnSpPr>
        <p:spPr>
          <a:xfrm>
            <a:off x="-21075" y="864275"/>
            <a:ext cx="9201300" cy="0"/>
          </a:xfrm>
          <a:prstGeom prst="straightConnector1">
            <a:avLst/>
          </a:prstGeom>
          <a:noFill/>
          <a:ln cap="flat" cmpd="sng" w="38100">
            <a:solidFill>
              <a:srgbClr val="B6D7A8"/>
            </a:solidFill>
            <a:prstDash val="solid"/>
            <a:round/>
            <a:headEnd len="med" w="med" type="none"/>
            <a:tailEnd len="med" w="med" type="none"/>
          </a:ln>
        </p:spPr>
      </p:cxn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3" name="Shape 663"/>
        <p:cNvGrpSpPr/>
        <p:nvPr/>
      </p:nvGrpSpPr>
      <p:grpSpPr>
        <a:xfrm>
          <a:off x="0" y="0"/>
          <a:ext cx="0" cy="0"/>
          <a:chOff x="0" y="0"/>
          <a:chExt cx="0" cy="0"/>
        </a:xfrm>
      </p:grpSpPr>
      <p:sp>
        <p:nvSpPr>
          <p:cNvPr id="664" name="Google Shape;664;p48"/>
          <p:cNvSpPr txBox="1"/>
          <p:nvPr>
            <p:ph type="title"/>
          </p:nvPr>
        </p:nvSpPr>
        <p:spPr>
          <a:xfrm>
            <a:off x="311700" y="159150"/>
            <a:ext cx="8520600" cy="623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Ascent System Feasibility: Rate Control</a:t>
            </a:r>
            <a:endParaRPr/>
          </a:p>
          <a:p>
            <a:pPr indent="0" lvl="0" marL="0" rtl="0" algn="l">
              <a:spcBef>
                <a:spcPts val="0"/>
              </a:spcBef>
              <a:spcAft>
                <a:spcPts val="0"/>
              </a:spcAft>
              <a:buNone/>
            </a:pPr>
            <a:r>
              <a:rPr lang="en" sz="1200"/>
              <a:t>Desired ascent rate 0-5 m/s</a:t>
            </a:r>
            <a:endParaRPr/>
          </a:p>
        </p:txBody>
      </p:sp>
      <p:grpSp>
        <p:nvGrpSpPr>
          <p:cNvPr id="665" name="Google Shape;665;p48"/>
          <p:cNvGrpSpPr/>
          <p:nvPr/>
        </p:nvGrpSpPr>
        <p:grpSpPr>
          <a:xfrm>
            <a:off x="-163950" y="4907786"/>
            <a:ext cx="9471925" cy="235500"/>
            <a:chOff x="-163950" y="4907786"/>
            <a:chExt cx="9471925" cy="235500"/>
          </a:xfrm>
        </p:grpSpPr>
        <p:sp>
          <p:nvSpPr>
            <p:cNvPr id="666" name="Google Shape;666;p48"/>
            <p:cNvSpPr/>
            <p:nvPr/>
          </p:nvSpPr>
          <p:spPr>
            <a:xfrm>
              <a:off x="7843375" y="4907786"/>
              <a:ext cx="1464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chemeClr val="lt1"/>
                  </a:solidFill>
                </a:rPr>
                <a:t>   Appendices</a:t>
              </a:r>
              <a:endParaRPr b="1" sz="1100">
                <a:solidFill>
                  <a:srgbClr val="FFFFFF"/>
                </a:solidFill>
              </a:endParaRPr>
            </a:p>
          </p:txBody>
        </p:sp>
        <p:sp>
          <p:nvSpPr>
            <p:cNvPr id="667" name="Google Shape;667;p48"/>
            <p:cNvSpPr/>
            <p:nvPr/>
          </p:nvSpPr>
          <p:spPr>
            <a:xfrm>
              <a:off x="6710675"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Conclusion</a:t>
              </a:r>
              <a:endParaRPr b="1" sz="1100">
                <a:solidFill>
                  <a:srgbClr val="FFFFFF"/>
                </a:solidFill>
              </a:endParaRPr>
            </a:p>
          </p:txBody>
        </p:sp>
        <p:sp>
          <p:nvSpPr>
            <p:cNvPr id="668" name="Google Shape;668;p48"/>
            <p:cNvSpPr/>
            <p:nvPr/>
          </p:nvSpPr>
          <p:spPr>
            <a:xfrm>
              <a:off x="5577978"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Electrical</a:t>
              </a:r>
              <a:endParaRPr b="1" sz="1100">
                <a:solidFill>
                  <a:srgbClr val="FFFFFF"/>
                </a:solidFill>
              </a:endParaRPr>
            </a:p>
          </p:txBody>
        </p:sp>
        <p:sp>
          <p:nvSpPr>
            <p:cNvPr id="669" name="Google Shape;669;p48"/>
            <p:cNvSpPr/>
            <p:nvPr/>
          </p:nvSpPr>
          <p:spPr>
            <a:xfrm>
              <a:off x="4445282"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Thermal</a:t>
              </a:r>
              <a:endParaRPr b="1" sz="1100">
                <a:solidFill>
                  <a:srgbClr val="FFFFFF"/>
                </a:solidFill>
              </a:endParaRPr>
            </a:p>
          </p:txBody>
        </p:sp>
        <p:sp>
          <p:nvSpPr>
            <p:cNvPr id="670" name="Google Shape;670;p48"/>
            <p:cNvSpPr/>
            <p:nvPr/>
          </p:nvSpPr>
          <p:spPr>
            <a:xfrm>
              <a:off x="-163950" y="4907786"/>
              <a:ext cx="13512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FFFFFF"/>
                  </a:solidFill>
                </a:rPr>
                <a:t>    Overview</a:t>
              </a:r>
              <a:endParaRPr b="1" sz="1100">
                <a:solidFill>
                  <a:srgbClr val="FFFFFF"/>
                </a:solidFill>
              </a:endParaRPr>
            </a:p>
          </p:txBody>
        </p:sp>
        <p:sp>
          <p:nvSpPr>
            <p:cNvPr id="671" name="Google Shape;671;p48"/>
            <p:cNvSpPr/>
            <p:nvPr/>
          </p:nvSpPr>
          <p:spPr>
            <a:xfrm>
              <a:off x="1047193"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Controls</a:t>
              </a:r>
              <a:endParaRPr b="1" sz="1100">
                <a:solidFill>
                  <a:srgbClr val="FFFFFF"/>
                </a:solidFill>
              </a:endParaRPr>
            </a:p>
          </p:txBody>
        </p:sp>
        <p:sp>
          <p:nvSpPr>
            <p:cNvPr id="672" name="Google Shape;672;p48"/>
            <p:cNvSpPr/>
            <p:nvPr/>
          </p:nvSpPr>
          <p:spPr>
            <a:xfrm>
              <a:off x="2179889"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Structural</a:t>
              </a:r>
              <a:endParaRPr b="1" sz="1100">
                <a:solidFill>
                  <a:srgbClr val="FFFFFF"/>
                </a:solidFill>
              </a:endParaRPr>
            </a:p>
          </p:txBody>
        </p:sp>
        <p:sp>
          <p:nvSpPr>
            <p:cNvPr id="673" name="Google Shape;673;p48"/>
            <p:cNvSpPr/>
            <p:nvPr/>
          </p:nvSpPr>
          <p:spPr>
            <a:xfrm>
              <a:off x="3312585" y="4907786"/>
              <a:ext cx="1272600" cy="235500"/>
            </a:xfrm>
            <a:prstGeom prst="chevron">
              <a:avLst>
                <a:gd fmla="val 50000" name="adj"/>
              </a:avLst>
            </a:prstGeom>
            <a:solidFill>
              <a:srgbClr val="31394D"/>
            </a:solidFill>
            <a:ln cap="flat" cmpd="sng" w="19050">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Mechanical</a:t>
              </a:r>
              <a:endParaRPr b="1" sz="1100">
                <a:solidFill>
                  <a:srgbClr val="FFFFFF"/>
                </a:solidFill>
              </a:endParaRPr>
            </a:p>
          </p:txBody>
        </p:sp>
      </p:grpSp>
      <p:pic>
        <p:nvPicPr>
          <p:cNvPr id="674" name="Google Shape;674;p48"/>
          <p:cNvPicPr preferRelativeResize="0"/>
          <p:nvPr/>
        </p:nvPicPr>
        <p:blipFill>
          <a:blip r:embed="rId3">
            <a:alphaModFix/>
          </a:blip>
          <a:stretch>
            <a:fillRect/>
          </a:stretch>
        </p:blipFill>
        <p:spPr>
          <a:xfrm>
            <a:off x="245050" y="874225"/>
            <a:ext cx="8587251" cy="4033550"/>
          </a:xfrm>
          <a:prstGeom prst="rect">
            <a:avLst/>
          </a:prstGeom>
          <a:noFill/>
          <a:ln>
            <a:noFill/>
          </a:ln>
        </p:spPr>
      </p:pic>
      <p:cxnSp>
        <p:nvCxnSpPr>
          <p:cNvPr id="675" name="Google Shape;675;p48"/>
          <p:cNvCxnSpPr/>
          <p:nvPr/>
        </p:nvCxnSpPr>
        <p:spPr>
          <a:xfrm>
            <a:off x="-21075" y="864275"/>
            <a:ext cx="9201300" cy="0"/>
          </a:xfrm>
          <a:prstGeom prst="straightConnector1">
            <a:avLst/>
          </a:prstGeom>
          <a:noFill/>
          <a:ln cap="flat" cmpd="sng" w="38100">
            <a:solidFill>
              <a:srgbClr val="B6D7A8"/>
            </a:solidFill>
            <a:prstDash val="solid"/>
            <a:round/>
            <a:headEnd len="med" w="med" type="none"/>
            <a:tailEnd len="med" w="med" type="none"/>
          </a:ln>
        </p:spPr>
      </p:cxn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9" name="Shape 679"/>
        <p:cNvGrpSpPr/>
        <p:nvPr/>
      </p:nvGrpSpPr>
      <p:grpSpPr>
        <a:xfrm>
          <a:off x="0" y="0"/>
          <a:ext cx="0" cy="0"/>
          <a:chOff x="0" y="0"/>
          <a:chExt cx="0" cy="0"/>
        </a:xfrm>
      </p:grpSpPr>
      <p:sp>
        <p:nvSpPr>
          <p:cNvPr id="680" name="Google Shape;680;p49"/>
          <p:cNvSpPr txBox="1"/>
          <p:nvPr>
            <p:ph type="title"/>
          </p:nvPr>
        </p:nvSpPr>
        <p:spPr>
          <a:xfrm>
            <a:off x="311700" y="159150"/>
            <a:ext cx="8520600" cy="623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Ascent System </a:t>
            </a:r>
            <a:r>
              <a:rPr lang="en"/>
              <a:t>Feasibility</a:t>
            </a:r>
            <a:r>
              <a:rPr lang="en"/>
              <a:t>: Rate Control</a:t>
            </a:r>
            <a:endParaRPr/>
          </a:p>
          <a:p>
            <a:pPr indent="0" lvl="0" marL="0" rtl="0" algn="l">
              <a:spcBef>
                <a:spcPts val="0"/>
              </a:spcBef>
              <a:spcAft>
                <a:spcPts val="0"/>
              </a:spcAft>
              <a:buNone/>
            </a:pPr>
            <a:r>
              <a:rPr lang="en" sz="1200"/>
              <a:t>Desired ascent rate 0-5 m/s</a:t>
            </a:r>
            <a:endParaRPr/>
          </a:p>
        </p:txBody>
      </p:sp>
      <p:grpSp>
        <p:nvGrpSpPr>
          <p:cNvPr id="681" name="Google Shape;681;p49"/>
          <p:cNvGrpSpPr/>
          <p:nvPr/>
        </p:nvGrpSpPr>
        <p:grpSpPr>
          <a:xfrm>
            <a:off x="-163950" y="4907786"/>
            <a:ext cx="9471925" cy="235500"/>
            <a:chOff x="-163950" y="4907786"/>
            <a:chExt cx="9471925" cy="235500"/>
          </a:xfrm>
        </p:grpSpPr>
        <p:sp>
          <p:nvSpPr>
            <p:cNvPr id="682" name="Google Shape;682;p49"/>
            <p:cNvSpPr/>
            <p:nvPr/>
          </p:nvSpPr>
          <p:spPr>
            <a:xfrm>
              <a:off x="7843375" y="4907786"/>
              <a:ext cx="1464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chemeClr val="lt1"/>
                  </a:solidFill>
                </a:rPr>
                <a:t>   Appendices</a:t>
              </a:r>
              <a:endParaRPr b="1" sz="1100">
                <a:solidFill>
                  <a:srgbClr val="FFFFFF"/>
                </a:solidFill>
              </a:endParaRPr>
            </a:p>
          </p:txBody>
        </p:sp>
        <p:sp>
          <p:nvSpPr>
            <p:cNvPr id="683" name="Google Shape;683;p49"/>
            <p:cNvSpPr/>
            <p:nvPr/>
          </p:nvSpPr>
          <p:spPr>
            <a:xfrm>
              <a:off x="6710675"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Conclusion</a:t>
              </a:r>
              <a:endParaRPr b="1" sz="1100">
                <a:solidFill>
                  <a:srgbClr val="FFFFFF"/>
                </a:solidFill>
              </a:endParaRPr>
            </a:p>
          </p:txBody>
        </p:sp>
        <p:sp>
          <p:nvSpPr>
            <p:cNvPr id="684" name="Google Shape;684;p49"/>
            <p:cNvSpPr/>
            <p:nvPr/>
          </p:nvSpPr>
          <p:spPr>
            <a:xfrm>
              <a:off x="5577978"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Electrical</a:t>
              </a:r>
              <a:endParaRPr b="1" sz="1100">
                <a:solidFill>
                  <a:srgbClr val="FFFFFF"/>
                </a:solidFill>
              </a:endParaRPr>
            </a:p>
          </p:txBody>
        </p:sp>
        <p:sp>
          <p:nvSpPr>
            <p:cNvPr id="685" name="Google Shape;685;p49"/>
            <p:cNvSpPr/>
            <p:nvPr/>
          </p:nvSpPr>
          <p:spPr>
            <a:xfrm>
              <a:off x="4445282"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Thermal</a:t>
              </a:r>
              <a:endParaRPr b="1" sz="1100">
                <a:solidFill>
                  <a:srgbClr val="FFFFFF"/>
                </a:solidFill>
              </a:endParaRPr>
            </a:p>
          </p:txBody>
        </p:sp>
        <p:sp>
          <p:nvSpPr>
            <p:cNvPr id="686" name="Google Shape;686;p49"/>
            <p:cNvSpPr/>
            <p:nvPr/>
          </p:nvSpPr>
          <p:spPr>
            <a:xfrm>
              <a:off x="-163950" y="4907786"/>
              <a:ext cx="13512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FFFFFF"/>
                  </a:solidFill>
                </a:rPr>
                <a:t>    Overview</a:t>
              </a:r>
              <a:endParaRPr b="1" sz="1100">
                <a:solidFill>
                  <a:srgbClr val="FFFFFF"/>
                </a:solidFill>
              </a:endParaRPr>
            </a:p>
          </p:txBody>
        </p:sp>
        <p:sp>
          <p:nvSpPr>
            <p:cNvPr id="687" name="Google Shape;687;p49"/>
            <p:cNvSpPr/>
            <p:nvPr/>
          </p:nvSpPr>
          <p:spPr>
            <a:xfrm>
              <a:off x="1047193"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Controls</a:t>
              </a:r>
              <a:endParaRPr b="1" sz="1100">
                <a:solidFill>
                  <a:srgbClr val="FFFFFF"/>
                </a:solidFill>
              </a:endParaRPr>
            </a:p>
          </p:txBody>
        </p:sp>
        <p:sp>
          <p:nvSpPr>
            <p:cNvPr id="688" name="Google Shape;688;p49"/>
            <p:cNvSpPr/>
            <p:nvPr/>
          </p:nvSpPr>
          <p:spPr>
            <a:xfrm>
              <a:off x="2179889"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Structural</a:t>
              </a:r>
              <a:endParaRPr b="1" sz="1100">
                <a:solidFill>
                  <a:srgbClr val="FFFFFF"/>
                </a:solidFill>
              </a:endParaRPr>
            </a:p>
          </p:txBody>
        </p:sp>
        <p:sp>
          <p:nvSpPr>
            <p:cNvPr id="689" name="Google Shape;689;p49"/>
            <p:cNvSpPr/>
            <p:nvPr/>
          </p:nvSpPr>
          <p:spPr>
            <a:xfrm>
              <a:off x="3312585" y="4907786"/>
              <a:ext cx="1272600" cy="235500"/>
            </a:xfrm>
            <a:prstGeom prst="chevron">
              <a:avLst>
                <a:gd fmla="val 50000" name="adj"/>
              </a:avLst>
            </a:prstGeom>
            <a:solidFill>
              <a:srgbClr val="31394D"/>
            </a:solidFill>
            <a:ln cap="flat" cmpd="sng" w="19050">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Mechanical</a:t>
              </a:r>
              <a:endParaRPr b="1" sz="1100">
                <a:solidFill>
                  <a:srgbClr val="FFFFFF"/>
                </a:solidFill>
              </a:endParaRPr>
            </a:p>
          </p:txBody>
        </p:sp>
      </p:grpSp>
      <p:pic>
        <p:nvPicPr>
          <p:cNvPr id="690" name="Google Shape;690;p49"/>
          <p:cNvPicPr preferRelativeResize="0"/>
          <p:nvPr/>
        </p:nvPicPr>
        <p:blipFill>
          <a:blip r:embed="rId3">
            <a:alphaModFix/>
          </a:blip>
          <a:stretch>
            <a:fillRect/>
          </a:stretch>
        </p:blipFill>
        <p:spPr>
          <a:xfrm>
            <a:off x="245050" y="874225"/>
            <a:ext cx="8587251" cy="4033550"/>
          </a:xfrm>
          <a:prstGeom prst="rect">
            <a:avLst/>
          </a:prstGeom>
          <a:noFill/>
          <a:ln>
            <a:noFill/>
          </a:ln>
        </p:spPr>
      </p:pic>
      <p:cxnSp>
        <p:nvCxnSpPr>
          <p:cNvPr id="691" name="Google Shape;691;p49"/>
          <p:cNvCxnSpPr/>
          <p:nvPr/>
        </p:nvCxnSpPr>
        <p:spPr>
          <a:xfrm>
            <a:off x="2817475" y="1812875"/>
            <a:ext cx="4500" cy="2686800"/>
          </a:xfrm>
          <a:prstGeom prst="straightConnector1">
            <a:avLst/>
          </a:prstGeom>
          <a:noFill/>
          <a:ln cap="flat" cmpd="sng" w="38100">
            <a:solidFill>
              <a:srgbClr val="000000"/>
            </a:solidFill>
            <a:prstDash val="dash"/>
            <a:round/>
            <a:headEnd len="med" w="med" type="none"/>
            <a:tailEnd len="med" w="med" type="none"/>
          </a:ln>
        </p:spPr>
      </p:cxnSp>
      <p:cxnSp>
        <p:nvCxnSpPr>
          <p:cNvPr id="692" name="Google Shape;692;p49"/>
          <p:cNvCxnSpPr/>
          <p:nvPr/>
        </p:nvCxnSpPr>
        <p:spPr>
          <a:xfrm>
            <a:off x="1338475" y="1812875"/>
            <a:ext cx="1475700" cy="0"/>
          </a:xfrm>
          <a:prstGeom prst="straightConnector1">
            <a:avLst/>
          </a:prstGeom>
          <a:noFill/>
          <a:ln cap="flat" cmpd="sng" w="38100">
            <a:solidFill>
              <a:srgbClr val="000000"/>
            </a:solidFill>
            <a:prstDash val="dash"/>
            <a:round/>
            <a:headEnd len="med" w="med" type="none"/>
            <a:tailEnd len="med" w="med" type="none"/>
          </a:ln>
        </p:spPr>
      </p:cxnSp>
      <p:sp>
        <p:nvSpPr>
          <p:cNvPr id="693" name="Google Shape;693;p49"/>
          <p:cNvSpPr/>
          <p:nvPr/>
        </p:nvSpPr>
        <p:spPr>
          <a:xfrm>
            <a:off x="2661325" y="1665275"/>
            <a:ext cx="284700" cy="295200"/>
          </a:xfrm>
          <a:prstGeom prst="star5">
            <a:avLst>
              <a:gd fmla="val 19098" name="adj"/>
              <a:gd fmla="val 105146" name="hf"/>
              <a:gd fmla="val 110557" name="vf"/>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94" name="Google Shape;694;p49"/>
          <p:cNvCxnSpPr/>
          <p:nvPr/>
        </p:nvCxnSpPr>
        <p:spPr>
          <a:xfrm>
            <a:off x="2793175" y="3802650"/>
            <a:ext cx="5154000" cy="16200"/>
          </a:xfrm>
          <a:prstGeom prst="straightConnector1">
            <a:avLst/>
          </a:prstGeom>
          <a:noFill/>
          <a:ln cap="flat" cmpd="sng" w="38100">
            <a:solidFill>
              <a:srgbClr val="000000"/>
            </a:solidFill>
            <a:prstDash val="dash"/>
            <a:round/>
            <a:headEnd len="med" w="med" type="none"/>
            <a:tailEnd len="med" w="med" type="none"/>
          </a:ln>
        </p:spPr>
      </p:cxnSp>
      <p:sp>
        <p:nvSpPr>
          <p:cNvPr id="695" name="Google Shape;695;p49"/>
          <p:cNvSpPr/>
          <p:nvPr/>
        </p:nvSpPr>
        <p:spPr>
          <a:xfrm>
            <a:off x="2677375" y="3663150"/>
            <a:ext cx="284700" cy="295200"/>
          </a:xfrm>
          <a:prstGeom prst="star5">
            <a:avLst>
              <a:gd fmla="val 19098" name="adj"/>
              <a:gd fmla="val 105146" name="hf"/>
              <a:gd fmla="val 110557" name="vf"/>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p49"/>
          <p:cNvSpPr txBox="1"/>
          <p:nvPr/>
        </p:nvSpPr>
        <p:spPr>
          <a:xfrm>
            <a:off x="3039850" y="1334275"/>
            <a:ext cx="3848700" cy="384900"/>
          </a:xfrm>
          <a:prstGeom prst="rect">
            <a:avLst/>
          </a:prstGeom>
          <a:solidFill>
            <a:srgbClr val="D9EAD3"/>
          </a:solid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sz="1300">
                <a:latin typeface="Roboto"/>
                <a:ea typeface="Roboto"/>
                <a:cs typeface="Roboto"/>
                <a:sym typeface="Roboto"/>
              </a:rPr>
              <a:t>At 20 km 500 g ballast is dropped in 4.7 minutes</a:t>
            </a:r>
            <a:endParaRPr b="1" sz="1300">
              <a:latin typeface="Roboto"/>
              <a:ea typeface="Roboto"/>
              <a:cs typeface="Roboto"/>
              <a:sym typeface="Roboto"/>
            </a:endParaRPr>
          </a:p>
        </p:txBody>
      </p:sp>
      <p:cxnSp>
        <p:nvCxnSpPr>
          <p:cNvPr id="697" name="Google Shape;697;p49"/>
          <p:cNvCxnSpPr/>
          <p:nvPr/>
        </p:nvCxnSpPr>
        <p:spPr>
          <a:xfrm>
            <a:off x="-21075" y="864275"/>
            <a:ext cx="9201300" cy="0"/>
          </a:xfrm>
          <a:prstGeom prst="straightConnector1">
            <a:avLst/>
          </a:prstGeom>
          <a:noFill/>
          <a:ln cap="flat" cmpd="sng" w="38100">
            <a:solidFill>
              <a:srgbClr val="B6D7A8"/>
            </a:solidFill>
            <a:prstDash val="solid"/>
            <a:round/>
            <a:headEnd len="med" w="med" type="none"/>
            <a:tailEnd len="med" w="med"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1"/>
                                        </p:tgtEl>
                                        <p:attrNameLst>
                                          <p:attrName>style.visibility</p:attrName>
                                        </p:attrNameLst>
                                      </p:cBhvr>
                                      <p:to>
                                        <p:strVal val="visible"/>
                                      </p:to>
                                    </p:set>
                                    <p:animEffect filter="fade" transition="in">
                                      <p:cBhvr>
                                        <p:cTn dur="1000"/>
                                        <p:tgtEl>
                                          <p:spTgt spid="691"/>
                                        </p:tgtEl>
                                      </p:cBhvr>
                                    </p:animEffect>
                                  </p:childTnLst>
                                </p:cTn>
                              </p:par>
                              <p:par>
                                <p:cTn fill="hold" nodeType="withEffect" presetClass="entr" presetID="10" presetSubtype="0">
                                  <p:stCondLst>
                                    <p:cond delay="0"/>
                                  </p:stCondLst>
                                  <p:childTnLst>
                                    <p:set>
                                      <p:cBhvr>
                                        <p:cTn dur="1" fill="hold">
                                          <p:stCondLst>
                                            <p:cond delay="0"/>
                                          </p:stCondLst>
                                        </p:cTn>
                                        <p:tgtEl>
                                          <p:spTgt spid="692"/>
                                        </p:tgtEl>
                                        <p:attrNameLst>
                                          <p:attrName>style.visibility</p:attrName>
                                        </p:attrNameLst>
                                      </p:cBhvr>
                                      <p:to>
                                        <p:strVal val="visible"/>
                                      </p:to>
                                    </p:set>
                                    <p:animEffect filter="fade" transition="in">
                                      <p:cBhvr>
                                        <p:cTn dur="1000"/>
                                        <p:tgtEl>
                                          <p:spTgt spid="692"/>
                                        </p:tgtEl>
                                      </p:cBhvr>
                                    </p:animEffect>
                                  </p:childTnLst>
                                </p:cTn>
                              </p:par>
                              <p:par>
                                <p:cTn fill="hold" nodeType="withEffect" presetClass="entr" presetID="10" presetSubtype="0">
                                  <p:stCondLst>
                                    <p:cond delay="0"/>
                                  </p:stCondLst>
                                  <p:childTnLst>
                                    <p:set>
                                      <p:cBhvr>
                                        <p:cTn dur="1" fill="hold">
                                          <p:stCondLst>
                                            <p:cond delay="0"/>
                                          </p:stCondLst>
                                        </p:cTn>
                                        <p:tgtEl>
                                          <p:spTgt spid="693"/>
                                        </p:tgtEl>
                                        <p:attrNameLst>
                                          <p:attrName>style.visibility</p:attrName>
                                        </p:attrNameLst>
                                      </p:cBhvr>
                                      <p:to>
                                        <p:strVal val="visible"/>
                                      </p:to>
                                    </p:set>
                                    <p:animEffect filter="fade" transition="in">
                                      <p:cBhvr>
                                        <p:cTn dur="1000"/>
                                        <p:tgtEl>
                                          <p:spTgt spid="693"/>
                                        </p:tgtEl>
                                      </p:cBhvr>
                                    </p:animEffect>
                                  </p:childTnLst>
                                </p:cTn>
                              </p:par>
                              <p:par>
                                <p:cTn fill="hold" nodeType="withEffect" presetClass="entr" presetID="10" presetSubtype="0">
                                  <p:stCondLst>
                                    <p:cond delay="0"/>
                                  </p:stCondLst>
                                  <p:childTnLst>
                                    <p:set>
                                      <p:cBhvr>
                                        <p:cTn dur="1" fill="hold">
                                          <p:stCondLst>
                                            <p:cond delay="0"/>
                                          </p:stCondLst>
                                        </p:cTn>
                                        <p:tgtEl>
                                          <p:spTgt spid="694"/>
                                        </p:tgtEl>
                                        <p:attrNameLst>
                                          <p:attrName>style.visibility</p:attrName>
                                        </p:attrNameLst>
                                      </p:cBhvr>
                                      <p:to>
                                        <p:strVal val="visible"/>
                                      </p:to>
                                    </p:set>
                                    <p:animEffect filter="fade" transition="in">
                                      <p:cBhvr>
                                        <p:cTn dur="1000"/>
                                        <p:tgtEl>
                                          <p:spTgt spid="694"/>
                                        </p:tgtEl>
                                      </p:cBhvr>
                                    </p:animEffect>
                                  </p:childTnLst>
                                </p:cTn>
                              </p:par>
                              <p:par>
                                <p:cTn fill="hold" nodeType="withEffect" presetClass="entr" presetID="10" presetSubtype="0">
                                  <p:stCondLst>
                                    <p:cond delay="0"/>
                                  </p:stCondLst>
                                  <p:childTnLst>
                                    <p:set>
                                      <p:cBhvr>
                                        <p:cTn dur="1" fill="hold">
                                          <p:stCondLst>
                                            <p:cond delay="0"/>
                                          </p:stCondLst>
                                        </p:cTn>
                                        <p:tgtEl>
                                          <p:spTgt spid="696"/>
                                        </p:tgtEl>
                                        <p:attrNameLst>
                                          <p:attrName>style.visibility</p:attrName>
                                        </p:attrNameLst>
                                      </p:cBhvr>
                                      <p:to>
                                        <p:strVal val="visible"/>
                                      </p:to>
                                    </p:set>
                                    <p:animEffect filter="fade" transition="in">
                                      <p:cBhvr>
                                        <p:cTn dur="1000"/>
                                        <p:tgtEl>
                                          <p:spTgt spid="696"/>
                                        </p:tgtEl>
                                      </p:cBhvr>
                                    </p:animEffect>
                                  </p:childTnLst>
                                </p:cTn>
                              </p:par>
                              <p:par>
                                <p:cTn fill="hold" nodeType="withEffect" presetClass="entr" presetID="10" presetSubtype="0">
                                  <p:stCondLst>
                                    <p:cond delay="0"/>
                                  </p:stCondLst>
                                  <p:childTnLst>
                                    <p:set>
                                      <p:cBhvr>
                                        <p:cTn dur="1" fill="hold">
                                          <p:stCondLst>
                                            <p:cond delay="0"/>
                                          </p:stCondLst>
                                        </p:cTn>
                                        <p:tgtEl>
                                          <p:spTgt spid="695"/>
                                        </p:tgtEl>
                                        <p:attrNameLst>
                                          <p:attrName>style.visibility</p:attrName>
                                        </p:attrNameLst>
                                      </p:cBhvr>
                                      <p:to>
                                        <p:strVal val="visible"/>
                                      </p:to>
                                    </p:set>
                                    <p:animEffect filter="fade" transition="in">
                                      <p:cBhvr>
                                        <p:cTn dur="1000"/>
                                        <p:tgtEl>
                                          <p:spTgt spid="69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1" name="Shape 701"/>
        <p:cNvGrpSpPr/>
        <p:nvPr/>
      </p:nvGrpSpPr>
      <p:grpSpPr>
        <a:xfrm>
          <a:off x="0" y="0"/>
          <a:ext cx="0" cy="0"/>
          <a:chOff x="0" y="0"/>
          <a:chExt cx="0" cy="0"/>
        </a:xfrm>
      </p:grpSpPr>
      <p:sp>
        <p:nvSpPr>
          <p:cNvPr id="702" name="Google Shape;702;p50"/>
          <p:cNvSpPr/>
          <p:nvPr/>
        </p:nvSpPr>
        <p:spPr>
          <a:xfrm>
            <a:off x="3183688" y="2075750"/>
            <a:ext cx="2452800" cy="1599300"/>
          </a:xfrm>
          <a:prstGeom prst="round2SameRect">
            <a:avLst>
              <a:gd fmla="val 12821" name="adj1"/>
              <a:gd fmla="val 11972" name="adj2"/>
            </a:avLst>
          </a:prstGeom>
          <a:solidFill>
            <a:srgbClr val="D9D9D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p50"/>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Descent System Feasibility: Rate Control</a:t>
            </a:r>
            <a:endParaRPr/>
          </a:p>
        </p:txBody>
      </p:sp>
      <p:sp>
        <p:nvSpPr>
          <p:cNvPr id="704" name="Google Shape;704;p50"/>
          <p:cNvSpPr txBox="1"/>
          <p:nvPr/>
        </p:nvSpPr>
        <p:spPr>
          <a:xfrm>
            <a:off x="523775" y="1468388"/>
            <a:ext cx="2239800" cy="281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Roboto"/>
              <a:ea typeface="Roboto"/>
              <a:cs typeface="Roboto"/>
              <a:sym typeface="Roboto"/>
            </a:endParaRPr>
          </a:p>
        </p:txBody>
      </p:sp>
      <p:pic>
        <p:nvPicPr>
          <p:cNvPr id="705" name="Google Shape;705;p50"/>
          <p:cNvPicPr preferRelativeResize="0"/>
          <p:nvPr/>
        </p:nvPicPr>
        <p:blipFill>
          <a:blip r:embed="rId3">
            <a:alphaModFix/>
          </a:blip>
          <a:stretch>
            <a:fillRect/>
          </a:stretch>
        </p:blipFill>
        <p:spPr>
          <a:xfrm>
            <a:off x="668050" y="1634403"/>
            <a:ext cx="2239737" cy="2481990"/>
          </a:xfrm>
          <a:prstGeom prst="rect">
            <a:avLst/>
          </a:prstGeom>
          <a:noFill/>
          <a:ln>
            <a:noFill/>
          </a:ln>
        </p:spPr>
      </p:pic>
      <p:sp>
        <p:nvSpPr>
          <p:cNvPr id="706" name="Google Shape;706;p50"/>
          <p:cNvSpPr txBox="1"/>
          <p:nvPr/>
        </p:nvSpPr>
        <p:spPr>
          <a:xfrm>
            <a:off x="3200063" y="2103325"/>
            <a:ext cx="2410800" cy="1470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500" u="sng">
                <a:latin typeface="Merriweather"/>
                <a:ea typeface="Merriweather"/>
                <a:cs typeface="Merriweather"/>
                <a:sym typeface="Merriweather"/>
              </a:rPr>
              <a:t>Helium Vent Rate</a:t>
            </a:r>
            <a:r>
              <a:rPr b="1" lang="en" sz="1500">
                <a:latin typeface="Merriweather"/>
                <a:ea typeface="Merriweather"/>
                <a:cs typeface="Merriweather"/>
                <a:sym typeface="Merriweather"/>
              </a:rPr>
              <a:t>:</a:t>
            </a:r>
            <a:endParaRPr b="1" sz="1500">
              <a:latin typeface="Merriweather"/>
              <a:ea typeface="Merriweather"/>
              <a:cs typeface="Merriweather"/>
              <a:sym typeface="Merriweather"/>
            </a:endParaRPr>
          </a:p>
          <a:p>
            <a:pPr indent="0" lvl="0" marL="0" rtl="0" algn="ctr">
              <a:lnSpc>
                <a:spcPct val="8000"/>
              </a:lnSpc>
              <a:spcBef>
                <a:spcPts val="0"/>
              </a:spcBef>
              <a:spcAft>
                <a:spcPts val="0"/>
              </a:spcAft>
              <a:buNone/>
            </a:pPr>
            <a:r>
              <a:t/>
            </a:r>
            <a:endParaRPr b="1" sz="1500">
              <a:latin typeface="Merriweather"/>
              <a:ea typeface="Merriweather"/>
              <a:cs typeface="Merriweather"/>
              <a:sym typeface="Merriweather"/>
            </a:endParaRPr>
          </a:p>
          <a:p>
            <a:pPr indent="0" lvl="0" marL="0" rtl="0" algn="ctr">
              <a:lnSpc>
                <a:spcPct val="8000"/>
              </a:lnSpc>
              <a:spcBef>
                <a:spcPts val="0"/>
              </a:spcBef>
              <a:spcAft>
                <a:spcPts val="0"/>
              </a:spcAft>
              <a:buNone/>
            </a:pPr>
            <a:r>
              <a:t/>
            </a:r>
            <a:endParaRPr b="1" sz="1500">
              <a:latin typeface="Merriweather"/>
              <a:ea typeface="Merriweather"/>
              <a:cs typeface="Merriweather"/>
              <a:sym typeface="Merriweather"/>
            </a:endParaRPr>
          </a:p>
          <a:p>
            <a:pPr indent="0" lvl="0" marL="0" rtl="0" algn="ctr">
              <a:lnSpc>
                <a:spcPct val="8000"/>
              </a:lnSpc>
              <a:spcBef>
                <a:spcPts val="0"/>
              </a:spcBef>
              <a:spcAft>
                <a:spcPts val="0"/>
              </a:spcAft>
              <a:buNone/>
            </a:pPr>
            <a:r>
              <a:t/>
            </a:r>
            <a:endParaRPr b="1" sz="1500">
              <a:latin typeface="Merriweather"/>
              <a:ea typeface="Merriweather"/>
              <a:cs typeface="Merriweather"/>
              <a:sym typeface="Merriweather"/>
            </a:endParaRPr>
          </a:p>
          <a:p>
            <a:pPr indent="0" lvl="0" marL="0" rtl="0" algn="ctr">
              <a:lnSpc>
                <a:spcPct val="8000"/>
              </a:lnSpc>
              <a:spcBef>
                <a:spcPts val="0"/>
              </a:spcBef>
              <a:spcAft>
                <a:spcPts val="0"/>
              </a:spcAft>
              <a:buNone/>
            </a:pPr>
            <a:r>
              <a:t/>
            </a:r>
            <a:endParaRPr b="1" sz="1500">
              <a:latin typeface="Merriweather"/>
              <a:ea typeface="Merriweather"/>
              <a:cs typeface="Merriweather"/>
              <a:sym typeface="Merriweather"/>
            </a:endParaRPr>
          </a:p>
          <a:p>
            <a:pPr indent="-298450" lvl="0" marL="457200" rtl="0" algn="l">
              <a:spcBef>
                <a:spcPts val="0"/>
              </a:spcBef>
              <a:spcAft>
                <a:spcPts val="0"/>
              </a:spcAft>
              <a:buSzPts val="1100"/>
              <a:buFont typeface="Roboto"/>
              <a:buChar char="●"/>
            </a:pPr>
            <a:r>
              <a:rPr lang="en" sz="1300">
                <a:latin typeface="Roboto"/>
                <a:ea typeface="Roboto"/>
                <a:cs typeface="Roboto"/>
                <a:sym typeface="Roboto"/>
              </a:rPr>
              <a:t>2.7 m</a:t>
            </a:r>
            <a:r>
              <a:rPr baseline="30000" lang="en" sz="1300">
                <a:latin typeface="Roboto"/>
                <a:ea typeface="Roboto"/>
                <a:cs typeface="Roboto"/>
                <a:sym typeface="Roboto"/>
              </a:rPr>
              <a:t>3</a:t>
            </a:r>
            <a:r>
              <a:rPr lang="en" sz="1300">
                <a:latin typeface="Roboto"/>
                <a:ea typeface="Roboto"/>
                <a:cs typeface="Roboto"/>
                <a:sym typeface="Roboto"/>
              </a:rPr>
              <a:t>/min</a:t>
            </a:r>
            <a:endParaRPr sz="1300">
              <a:latin typeface="Roboto"/>
              <a:ea typeface="Roboto"/>
              <a:cs typeface="Roboto"/>
              <a:sym typeface="Roboto"/>
            </a:endParaRPr>
          </a:p>
          <a:p>
            <a:pPr indent="-298450" lvl="0" marL="457200" rtl="0" algn="l">
              <a:spcBef>
                <a:spcPts val="0"/>
              </a:spcBef>
              <a:spcAft>
                <a:spcPts val="0"/>
              </a:spcAft>
              <a:buSzPts val="1100"/>
              <a:buFont typeface="Roboto"/>
              <a:buChar char="●"/>
            </a:pPr>
            <a:r>
              <a:rPr lang="en" sz="1300">
                <a:latin typeface="Roboto"/>
                <a:ea typeface="Roboto"/>
                <a:cs typeface="Roboto"/>
                <a:sym typeface="Roboto"/>
              </a:rPr>
              <a:t>~5 min to achieve desired descent rate </a:t>
            </a:r>
            <a:r>
              <a:rPr lang="en" sz="900">
                <a:latin typeface="Roboto"/>
                <a:ea typeface="Roboto"/>
                <a:cs typeface="Roboto"/>
                <a:sym typeface="Roboto"/>
              </a:rPr>
              <a:t>(Worst case Scenario)</a:t>
            </a:r>
            <a:endParaRPr sz="900">
              <a:latin typeface="Roboto"/>
              <a:ea typeface="Roboto"/>
              <a:cs typeface="Roboto"/>
              <a:sym typeface="Roboto"/>
            </a:endParaRPr>
          </a:p>
          <a:p>
            <a:pPr indent="-298450" lvl="1" marL="914400" rtl="0" algn="l">
              <a:spcBef>
                <a:spcPts val="0"/>
              </a:spcBef>
              <a:spcAft>
                <a:spcPts val="0"/>
              </a:spcAft>
              <a:buSzPts val="1100"/>
              <a:buFont typeface="Roboto"/>
              <a:buChar char="○"/>
            </a:pPr>
            <a:r>
              <a:rPr lang="en" sz="1300">
                <a:latin typeface="Roboto"/>
                <a:ea typeface="Roboto"/>
                <a:cs typeface="Roboto"/>
                <a:sym typeface="Roboto"/>
              </a:rPr>
              <a:t>0-(-5) m/s desired</a:t>
            </a:r>
            <a:endParaRPr sz="1300">
              <a:latin typeface="Roboto"/>
              <a:ea typeface="Roboto"/>
              <a:cs typeface="Roboto"/>
              <a:sym typeface="Roboto"/>
            </a:endParaRPr>
          </a:p>
        </p:txBody>
      </p:sp>
      <p:sp>
        <p:nvSpPr>
          <p:cNvPr id="707" name="Google Shape;707;p50"/>
          <p:cNvSpPr/>
          <p:nvPr/>
        </p:nvSpPr>
        <p:spPr>
          <a:xfrm>
            <a:off x="5908650" y="1480988"/>
            <a:ext cx="2410800" cy="1659900"/>
          </a:xfrm>
          <a:prstGeom prst="round2SameRect">
            <a:avLst>
              <a:gd fmla="val 11311" name="adj1"/>
              <a:gd fmla="val 9594" name="adj2"/>
            </a:avLst>
          </a:prstGeom>
          <a:solidFill>
            <a:srgbClr val="D9D9D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p50"/>
          <p:cNvSpPr txBox="1"/>
          <p:nvPr/>
        </p:nvSpPr>
        <p:spPr>
          <a:xfrm>
            <a:off x="5902450" y="1480988"/>
            <a:ext cx="2410800" cy="1767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500" u="sng">
                <a:latin typeface="Merriweather"/>
                <a:ea typeface="Merriweather"/>
                <a:cs typeface="Merriweather"/>
                <a:sym typeface="Merriweather"/>
              </a:rPr>
              <a:t>Power &amp; Thermals</a:t>
            </a:r>
            <a:r>
              <a:rPr b="1" lang="en" sz="1500">
                <a:latin typeface="Merriweather"/>
                <a:ea typeface="Merriweather"/>
                <a:cs typeface="Merriweather"/>
                <a:sym typeface="Merriweather"/>
              </a:rPr>
              <a:t>:</a:t>
            </a:r>
            <a:endParaRPr b="1" sz="1500">
              <a:latin typeface="Merriweather"/>
              <a:ea typeface="Merriweather"/>
              <a:cs typeface="Merriweather"/>
              <a:sym typeface="Merriweather"/>
            </a:endParaRPr>
          </a:p>
          <a:p>
            <a:pPr indent="0" lvl="0" marL="0" rtl="0" algn="ctr">
              <a:lnSpc>
                <a:spcPct val="8000"/>
              </a:lnSpc>
              <a:spcBef>
                <a:spcPts val="0"/>
              </a:spcBef>
              <a:spcAft>
                <a:spcPts val="0"/>
              </a:spcAft>
              <a:buNone/>
            </a:pPr>
            <a:r>
              <a:t/>
            </a:r>
            <a:endParaRPr b="1" sz="1500">
              <a:latin typeface="Merriweather"/>
              <a:ea typeface="Merriweather"/>
              <a:cs typeface="Merriweather"/>
              <a:sym typeface="Merriweather"/>
            </a:endParaRPr>
          </a:p>
          <a:p>
            <a:pPr indent="0" lvl="0" marL="0" rtl="0" algn="ctr">
              <a:lnSpc>
                <a:spcPct val="8000"/>
              </a:lnSpc>
              <a:spcBef>
                <a:spcPts val="0"/>
              </a:spcBef>
              <a:spcAft>
                <a:spcPts val="0"/>
              </a:spcAft>
              <a:buNone/>
            </a:pPr>
            <a:r>
              <a:t/>
            </a:r>
            <a:endParaRPr b="1" sz="1500">
              <a:latin typeface="Merriweather"/>
              <a:ea typeface="Merriweather"/>
              <a:cs typeface="Merriweather"/>
              <a:sym typeface="Merriweather"/>
            </a:endParaRPr>
          </a:p>
          <a:p>
            <a:pPr indent="0" lvl="0" marL="0" rtl="0" algn="ctr">
              <a:lnSpc>
                <a:spcPct val="8000"/>
              </a:lnSpc>
              <a:spcBef>
                <a:spcPts val="0"/>
              </a:spcBef>
              <a:spcAft>
                <a:spcPts val="0"/>
              </a:spcAft>
              <a:buNone/>
            </a:pPr>
            <a:r>
              <a:t/>
            </a:r>
            <a:endParaRPr b="1" sz="1500">
              <a:latin typeface="Merriweather"/>
              <a:ea typeface="Merriweather"/>
              <a:cs typeface="Merriweather"/>
              <a:sym typeface="Merriweather"/>
            </a:endParaRPr>
          </a:p>
          <a:p>
            <a:pPr indent="0" lvl="0" marL="0" rtl="0" algn="ctr">
              <a:lnSpc>
                <a:spcPct val="8000"/>
              </a:lnSpc>
              <a:spcBef>
                <a:spcPts val="0"/>
              </a:spcBef>
              <a:spcAft>
                <a:spcPts val="0"/>
              </a:spcAft>
              <a:buNone/>
            </a:pPr>
            <a:r>
              <a:t/>
            </a:r>
            <a:endParaRPr b="1" sz="1500">
              <a:latin typeface="Merriweather"/>
              <a:ea typeface="Merriweather"/>
              <a:cs typeface="Merriweather"/>
              <a:sym typeface="Merriweather"/>
            </a:endParaRPr>
          </a:p>
          <a:p>
            <a:pPr indent="-298450" lvl="0" marL="457200" rtl="0" algn="l">
              <a:spcBef>
                <a:spcPts val="0"/>
              </a:spcBef>
              <a:spcAft>
                <a:spcPts val="0"/>
              </a:spcAft>
              <a:buSzPts val="1100"/>
              <a:buFont typeface="Roboto"/>
              <a:buChar char="●"/>
            </a:pPr>
            <a:r>
              <a:rPr lang="en" sz="1300">
                <a:latin typeface="Roboto"/>
                <a:ea typeface="Roboto"/>
                <a:cs typeface="Roboto"/>
                <a:sym typeface="Roboto"/>
              </a:rPr>
              <a:t>0.4 A drawn</a:t>
            </a:r>
            <a:endParaRPr sz="1300">
              <a:latin typeface="Roboto"/>
              <a:ea typeface="Roboto"/>
              <a:cs typeface="Roboto"/>
              <a:sym typeface="Roboto"/>
            </a:endParaRPr>
          </a:p>
          <a:p>
            <a:pPr indent="-298450" lvl="0" marL="457200" rtl="0" algn="l">
              <a:spcBef>
                <a:spcPts val="0"/>
              </a:spcBef>
              <a:spcAft>
                <a:spcPts val="0"/>
              </a:spcAft>
              <a:buSzPts val="1100"/>
              <a:buFont typeface="Roboto"/>
              <a:buChar char="●"/>
            </a:pPr>
            <a:r>
              <a:rPr lang="en" sz="1300">
                <a:latin typeface="Roboto"/>
                <a:ea typeface="Roboto"/>
                <a:cs typeface="Roboto"/>
                <a:sym typeface="Roboto"/>
              </a:rPr>
              <a:t>12V DC operating voltage</a:t>
            </a:r>
            <a:endParaRPr sz="1300">
              <a:latin typeface="Roboto"/>
              <a:ea typeface="Roboto"/>
              <a:cs typeface="Roboto"/>
              <a:sym typeface="Roboto"/>
            </a:endParaRPr>
          </a:p>
          <a:p>
            <a:pPr indent="-298450" lvl="0" marL="457200" rtl="0" algn="l">
              <a:spcBef>
                <a:spcPts val="0"/>
              </a:spcBef>
              <a:spcAft>
                <a:spcPts val="0"/>
              </a:spcAft>
              <a:buSzPts val="1100"/>
              <a:buFont typeface="Roboto"/>
              <a:buChar char="●"/>
            </a:pPr>
            <a:r>
              <a:rPr lang="en" sz="1300">
                <a:latin typeface="Roboto"/>
                <a:ea typeface="Roboto"/>
                <a:cs typeface="Roboto"/>
                <a:sym typeface="Roboto"/>
              </a:rPr>
              <a:t>Estimated -40℃ min. </a:t>
            </a:r>
            <a:r>
              <a:rPr lang="en" sz="1300">
                <a:latin typeface="Roboto"/>
                <a:ea typeface="Roboto"/>
                <a:cs typeface="Roboto"/>
                <a:sym typeface="Roboto"/>
              </a:rPr>
              <a:t>o</a:t>
            </a:r>
            <a:r>
              <a:rPr lang="en" sz="1300">
                <a:latin typeface="Roboto"/>
                <a:ea typeface="Roboto"/>
                <a:cs typeface="Roboto"/>
                <a:sym typeface="Roboto"/>
              </a:rPr>
              <a:t>perating temperature</a:t>
            </a:r>
            <a:endParaRPr sz="1300">
              <a:latin typeface="Roboto"/>
              <a:ea typeface="Roboto"/>
              <a:cs typeface="Roboto"/>
              <a:sym typeface="Roboto"/>
            </a:endParaRPr>
          </a:p>
          <a:p>
            <a:pPr indent="0" lvl="0" marL="0" rtl="0" algn="l">
              <a:spcBef>
                <a:spcPts val="0"/>
              </a:spcBef>
              <a:spcAft>
                <a:spcPts val="0"/>
              </a:spcAft>
              <a:buNone/>
            </a:pPr>
            <a:r>
              <a:t/>
            </a:r>
            <a:endParaRPr b="1" sz="1800" u="sng">
              <a:solidFill>
                <a:schemeClr val="lt1"/>
              </a:solidFill>
              <a:latin typeface="Merriweather"/>
              <a:ea typeface="Merriweather"/>
              <a:cs typeface="Merriweather"/>
              <a:sym typeface="Merriweather"/>
            </a:endParaRPr>
          </a:p>
        </p:txBody>
      </p:sp>
      <p:sp>
        <p:nvSpPr>
          <p:cNvPr id="709" name="Google Shape;709;p50"/>
          <p:cNvSpPr/>
          <p:nvPr/>
        </p:nvSpPr>
        <p:spPr>
          <a:xfrm rot="10800000">
            <a:off x="5901525" y="3320913"/>
            <a:ext cx="2408400" cy="948900"/>
          </a:xfrm>
          <a:prstGeom prst="round2SameRect">
            <a:avLst>
              <a:gd fmla="val 16667" name="adj1"/>
              <a:gd fmla="val 11972" name="adj2"/>
            </a:avLst>
          </a:prstGeom>
          <a:solidFill>
            <a:srgbClr val="D9D9D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50"/>
          <p:cNvSpPr txBox="1"/>
          <p:nvPr/>
        </p:nvSpPr>
        <p:spPr>
          <a:xfrm>
            <a:off x="5908650" y="3320638"/>
            <a:ext cx="2410800" cy="889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500" u="sng">
                <a:latin typeface="Merriweather"/>
                <a:ea typeface="Merriweather"/>
                <a:cs typeface="Merriweather"/>
                <a:sym typeface="Merriweather"/>
              </a:rPr>
              <a:t>Weight &amp; Cost</a:t>
            </a:r>
            <a:r>
              <a:rPr b="1" lang="en" sz="1500">
                <a:latin typeface="Merriweather"/>
                <a:ea typeface="Merriweather"/>
                <a:cs typeface="Merriweather"/>
                <a:sym typeface="Merriweather"/>
              </a:rPr>
              <a:t>:</a:t>
            </a:r>
            <a:endParaRPr b="1" sz="1500">
              <a:latin typeface="Merriweather"/>
              <a:ea typeface="Merriweather"/>
              <a:cs typeface="Merriweather"/>
              <a:sym typeface="Merriweather"/>
            </a:endParaRPr>
          </a:p>
          <a:p>
            <a:pPr indent="0" lvl="0" marL="0" rtl="0" algn="ctr">
              <a:lnSpc>
                <a:spcPct val="8000"/>
              </a:lnSpc>
              <a:spcBef>
                <a:spcPts val="0"/>
              </a:spcBef>
              <a:spcAft>
                <a:spcPts val="0"/>
              </a:spcAft>
              <a:buNone/>
            </a:pPr>
            <a:r>
              <a:t/>
            </a:r>
            <a:endParaRPr b="1" sz="1500">
              <a:latin typeface="Merriweather"/>
              <a:ea typeface="Merriweather"/>
              <a:cs typeface="Merriweather"/>
              <a:sym typeface="Merriweather"/>
            </a:endParaRPr>
          </a:p>
          <a:p>
            <a:pPr indent="0" lvl="0" marL="0" rtl="0" algn="ctr">
              <a:lnSpc>
                <a:spcPct val="8000"/>
              </a:lnSpc>
              <a:spcBef>
                <a:spcPts val="0"/>
              </a:spcBef>
              <a:spcAft>
                <a:spcPts val="0"/>
              </a:spcAft>
              <a:buNone/>
            </a:pPr>
            <a:r>
              <a:t/>
            </a:r>
            <a:endParaRPr b="1" sz="1500">
              <a:latin typeface="Merriweather"/>
              <a:ea typeface="Merriweather"/>
              <a:cs typeface="Merriweather"/>
              <a:sym typeface="Merriweather"/>
            </a:endParaRPr>
          </a:p>
          <a:p>
            <a:pPr indent="0" lvl="0" marL="0" rtl="0" algn="ctr">
              <a:lnSpc>
                <a:spcPct val="8000"/>
              </a:lnSpc>
              <a:spcBef>
                <a:spcPts val="0"/>
              </a:spcBef>
              <a:spcAft>
                <a:spcPts val="0"/>
              </a:spcAft>
              <a:buNone/>
            </a:pPr>
            <a:r>
              <a:t/>
            </a:r>
            <a:endParaRPr b="1" sz="1500">
              <a:latin typeface="Merriweather"/>
              <a:ea typeface="Merriweather"/>
              <a:cs typeface="Merriweather"/>
              <a:sym typeface="Merriweather"/>
            </a:endParaRPr>
          </a:p>
          <a:p>
            <a:pPr indent="0" lvl="0" marL="0" rtl="0" algn="ctr">
              <a:lnSpc>
                <a:spcPct val="8000"/>
              </a:lnSpc>
              <a:spcBef>
                <a:spcPts val="0"/>
              </a:spcBef>
              <a:spcAft>
                <a:spcPts val="0"/>
              </a:spcAft>
              <a:buNone/>
            </a:pPr>
            <a:r>
              <a:t/>
            </a:r>
            <a:endParaRPr b="1" sz="1500">
              <a:latin typeface="Merriweather"/>
              <a:ea typeface="Merriweather"/>
              <a:cs typeface="Merriweather"/>
              <a:sym typeface="Merriweather"/>
            </a:endParaRPr>
          </a:p>
          <a:p>
            <a:pPr indent="-298450" lvl="0" marL="457200" rtl="0" algn="l">
              <a:spcBef>
                <a:spcPts val="0"/>
              </a:spcBef>
              <a:spcAft>
                <a:spcPts val="0"/>
              </a:spcAft>
              <a:buSzPts val="1100"/>
              <a:buFont typeface="Roboto"/>
              <a:buChar char="●"/>
            </a:pPr>
            <a:r>
              <a:rPr lang="en" sz="1300">
                <a:latin typeface="Roboto"/>
                <a:ea typeface="Roboto"/>
                <a:cs typeface="Roboto"/>
                <a:sym typeface="Roboto"/>
              </a:rPr>
              <a:t>$30</a:t>
            </a:r>
            <a:endParaRPr sz="1300">
              <a:latin typeface="Roboto"/>
              <a:ea typeface="Roboto"/>
              <a:cs typeface="Roboto"/>
              <a:sym typeface="Roboto"/>
            </a:endParaRPr>
          </a:p>
          <a:p>
            <a:pPr indent="-298450" lvl="0" marL="457200" rtl="0" algn="l">
              <a:spcBef>
                <a:spcPts val="0"/>
              </a:spcBef>
              <a:spcAft>
                <a:spcPts val="0"/>
              </a:spcAft>
              <a:buSzPts val="1100"/>
              <a:buFont typeface="Roboto"/>
              <a:buChar char="●"/>
            </a:pPr>
            <a:r>
              <a:rPr lang="en" sz="1300">
                <a:latin typeface="Roboto"/>
                <a:ea typeface="Roboto"/>
                <a:cs typeface="Roboto"/>
                <a:sym typeface="Roboto"/>
              </a:rPr>
              <a:t>0.1 kg (0.22 lb)</a:t>
            </a:r>
            <a:endParaRPr sz="1300">
              <a:latin typeface="Roboto"/>
              <a:ea typeface="Roboto"/>
              <a:cs typeface="Roboto"/>
              <a:sym typeface="Roboto"/>
            </a:endParaRPr>
          </a:p>
        </p:txBody>
      </p:sp>
      <p:grpSp>
        <p:nvGrpSpPr>
          <p:cNvPr id="711" name="Google Shape;711;p50"/>
          <p:cNvGrpSpPr/>
          <p:nvPr/>
        </p:nvGrpSpPr>
        <p:grpSpPr>
          <a:xfrm>
            <a:off x="-163950" y="4907786"/>
            <a:ext cx="9471925" cy="235500"/>
            <a:chOff x="-163950" y="4907786"/>
            <a:chExt cx="9471925" cy="235500"/>
          </a:xfrm>
        </p:grpSpPr>
        <p:sp>
          <p:nvSpPr>
            <p:cNvPr id="712" name="Google Shape;712;p50"/>
            <p:cNvSpPr/>
            <p:nvPr/>
          </p:nvSpPr>
          <p:spPr>
            <a:xfrm>
              <a:off x="7843375" y="4907786"/>
              <a:ext cx="1464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chemeClr val="lt1"/>
                  </a:solidFill>
                </a:rPr>
                <a:t>   Appendices</a:t>
              </a:r>
              <a:endParaRPr b="1" sz="1100">
                <a:solidFill>
                  <a:srgbClr val="FFFFFF"/>
                </a:solidFill>
              </a:endParaRPr>
            </a:p>
          </p:txBody>
        </p:sp>
        <p:sp>
          <p:nvSpPr>
            <p:cNvPr id="713" name="Google Shape;713;p50"/>
            <p:cNvSpPr/>
            <p:nvPr/>
          </p:nvSpPr>
          <p:spPr>
            <a:xfrm>
              <a:off x="6710675"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Conclusion</a:t>
              </a:r>
              <a:endParaRPr b="1" sz="1100">
                <a:solidFill>
                  <a:srgbClr val="FFFFFF"/>
                </a:solidFill>
              </a:endParaRPr>
            </a:p>
          </p:txBody>
        </p:sp>
        <p:sp>
          <p:nvSpPr>
            <p:cNvPr id="714" name="Google Shape;714;p50"/>
            <p:cNvSpPr/>
            <p:nvPr/>
          </p:nvSpPr>
          <p:spPr>
            <a:xfrm>
              <a:off x="5577978"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Electrical</a:t>
              </a:r>
              <a:endParaRPr b="1" sz="1100">
                <a:solidFill>
                  <a:srgbClr val="FFFFFF"/>
                </a:solidFill>
              </a:endParaRPr>
            </a:p>
          </p:txBody>
        </p:sp>
        <p:sp>
          <p:nvSpPr>
            <p:cNvPr id="715" name="Google Shape;715;p50"/>
            <p:cNvSpPr/>
            <p:nvPr/>
          </p:nvSpPr>
          <p:spPr>
            <a:xfrm>
              <a:off x="4445282"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Thermal</a:t>
              </a:r>
              <a:endParaRPr b="1" sz="1100">
                <a:solidFill>
                  <a:srgbClr val="FFFFFF"/>
                </a:solidFill>
              </a:endParaRPr>
            </a:p>
          </p:txBody>
        </p:sp>
        <p:sp>
          <p:nvSpPr>
            <p:cNvPr id="716" name="Google Shape;716;p50"/>
            <p:cNvSpPr/>
            <p:nvPr/>
          </p:nvSpPr>
          <p:spPr>
            <a:xfrm>
              <a:off x="-163950" y="4907786"/>
              <a:ext cx="13512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FFFFFF"/>
                  </a:solidFill>
                </a:rPr>
                <a:t>    Overview</a:t>
              </a:r>
              <a:endParaRPr b="1" sz="1100">
                <a:solidFill>
                  <a:srgbClr val="FFFFFF"/>
                </a:solidFill>
              </a:endParaRPr>
            </a:p>
          </p:txBody>
        </p:sp>
        <p:sp>
          <p:nvSpPr>
            <p:cNvPr id="717" name="Google Shape;717;p50"/>
            <p:cNvSpPr/>
            <p:nvPr/>
          </p:nvSpPr>
          <p:spPr>
            <a:xfrm>
              <a:off x="1047193"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Controls</a:t>
              </a:r>
              <a:endParaRPr b="1" sz="1100">
                <a:solidFill>
                  <a:srgbClr val="FFFFFF"/>
                </a:solidFill>
              </a:endParaRPr>
            </a:p>
          </p:txBody>
        </p:sp>
        <p:sp>
          <p:nvSpPr>
            <p:cNvPr id="718" name="Google Shape;718;p50"/>
            <p:cNvSpPr/>
            <p:nvPr/>
          </p:nvSpPr>
          <p:spPr>
            <a:xfrm>
              <a:off x="2179889"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Structural</a:t>
              </a:r>
              <a:endParaRPr b="1" sz="1100">
                <a:solidFill>
                  <a:srgbClr val="FFFFFF"/>
                </a:solidFill>
              </a:endParaRPr>
            </a:p>
          </p:txBody>
        </p:sp>
        <p:sp>
          <p:nvSpPr>
            <p:cNvPr id="719" name="Google Shape;719;p50"/>
            <p:cNvSpPr/>
            <p:nvPr/>
          </p:nvSpPr>
          <p:spPr>
            <a:xfrm>
              <a:off x="3312585" y="4907786"/>
              <a:ext cx="1272600" cy="235500"/>
            </a:xfrm>
            <a:prstGeom prst="chevron">
              <a:avLst>
                <a:gd fmla="val 50000" name="adj"/>
              </a:avLst>
            </a:prstGeom>
            <a:solidFill>
              <a:srgbClr val="31394D"/>
            </a:solidFill>
            <a:ln cap="flat" cmpd="sng" w="19050">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Mechanical</a:t>
              </a:r>
              <a:endParaRPr b="1" sz="1100">
                <a:solidFill>
                  <a:srgbClr val="FFFFFF"/>
                </a:solidFill>
              </a:endParaRPr>
            </a:p>
          </p:txBody>
        </p:sp>
      </p:grpSp>
      <p:cxnSp>
        <p:nvCxnSpPr>
          <p:cNvPr id="720" name="Google Shape;720;p50"/>
          <p:cNvCxnSpPr/>
          <p:nvPr/>
        </p:nvCxnSpPr>
        <p:spPr>
          <a:xfrm>
            <a:off x="-21075" y="864275"/>
            <a:ext cx="9201300" cy="0"/>
          </a:xfrm>
          <a:prstGeom prst="straightConnector1">
            <a:avLst/>
          </a:prstGeom>
          <a:noFill/>
          <a:ln cap="flat" cmpd="sng" w="38100">
            <a:solidFill>
              <a:srgbClr val="B6D7A8"/>
            </a:solidFill>
            <a:prstDash val="solid"/>
            <a:round/>
            <a:headEnd len="med" w="med" type="none"/>
            <a:tailEnd len="med" w="med" type="none"/>
          </a:ln>
        </p:spPr>
      </p:cxn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4" name="Shape 724"/>
        <p:cNvGrpSpPr/>
        <p:nvPr/>
      </p:nvGrpSpPr>
      <p:grpSpPr>
        <a:xfrm>
          <a:off x="0" y="0"/>
          <a:ext cx="0" cy="0"/>
          <a:chOff x="0" y="0"/>
          <a:chExt cx="0" cy="0"/>
        </a:xfrm>
      </p:grpSpPr>
      <p:pic>
        <p:nvPicPr>
          <p:cNvPr id="725" name="Google Shape;725;p51"/>
          <p:cNvPicPr preferRelativeResize="0"/>
          <p:nvPr/>
        </p:nvPicPr>
        <p:blipFill>
          <a:blip r:embed="rId3">
            <a:alphaModFix/>
          </a:blip>
          <a:stretch>
            <a:fillRect/>
          </a:stretch>
        </p:blipFill>
        <p:spPr>
          <a:xfrm>
            <a:off x="0" y="906450"/>
            <a:ext cx="7001499" cy="3840487"/>
          </a:xfrm>
          <a:prstGeom prst="rect">
            <a:avLst/>
          </a:prstGeom>
          <a:noFill/>
          <a:ln>
            <a:noFill/>
          </a:ln>
        </p:spPr>
      </p:pic>
      <p:pic>
        <p:nvPicPr>
          <p:cNvPr id="726" name="Google Shape;726;p51"/>
          <p:cNvPicPr preferRelativeResize="0"/>
          <p:nvPr/>
        </p:nvPicPr>
        <p:blipFill>
          <a:blip r:embed="rId4">
            <a:alphaModFix/>
          </a:blip>
          <a:stretch>
            <a:fillRect/>
          </a:stretch>
        </p:blipFill>
        <p:spPr>
          <a:xfrm>
            <a:off x="7085812" y="2962325"/>
            <a:ext cx="2025338" cy="1650563"/>
          </a:xfrm>
          <a:prstGeom prst="rect">
            <a:avLst/>
          </a:prstGeom>
          <a:noFill/>
          <a:ln>
            <a:noFill/>
          </a:ln>
        </p:spPr>
      </p:pic>
      <p:sp>
        <p:nvSpPr>
          <p:cNvPr id="727" name="Google Shape;727;p51"/>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Descent System Feasibility: Rate Control</a:t>
            </a:r>
            <a:endParaRPr/>
          </a:p>
        </p:txBody>
      </p:sp>
      <p:sp>
        <p:nvSpPr>
          <p:cNvPr id="728" name="Google Shape;728;p51"/>
          <p:cNvSpPr/>
          <p:nvPr/>
        </p:nvSpPr>
        <p:spPr>
          <a:xfrm>
            <a:off x="6293700" y="3894950"/>
            <a:ext cx="642000" cy="4899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51"/>
          <p:cNvSpPr/>
          <p:nvPr/>
        </p:nvSpPr>
        <p:spPr>
          <a:xfrm>
            <a:off x="7085825" y="2962325"/>
            <a:ext cx="2025300" cy="14115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51"/>
          <p:cNvSpPr txBox="1"/>
          <p:nvPr/>
        </p:nvSpPr>
        <p:spPr>
          <a:xfrm>
            <a:off x="571200" y="3661388"/>
            <a:ext cx="2025300" cy="4002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a:ea typeface="Roboto"/>
                <a:cs typeface="Roboto"/>
                <a:sym typeface="Roboto"/>
              </a:rPr>
              <a:t>Feasible vent condition</a:t>
            </a:r>
            <a:endParaRPr>
              <a:latin typeface="Roboto"/>
              <a:ea typeface="Roboto"/>
              <a:cs typeface="Roboto"/>
              <a:sym typeface="Roboto"/>
            </a:endParaRPr>
          </a:p>
        </p:txBody>
      </p:sp>
      <p:grpSp>
        <p:nvGrpSpPr>
          <p:cNvPr id="731" name="Google Shape;731;p51"/>
          <p:cNvGrpSpPr/>
          <p:nvPr/>
        </p:nvGrpSpPr>
        <p:grpSpPr>
          <a:xfrm>
            <a:off x="-163950" y="4907786"/>
            <a:ext cx="9471925" cy="235500"/>
            <a:chOff x="-163950" y="4907786"/>
            <a:chExt cx="9471925" cy="235500"/>
          </a:xfrm>
        </p:grpSpPr>
        <p:sp>
          <p:nvSpPr>
            <p:cNvPr id="732" name="Google Shape;732;p51"/>
            <p:cNvSpPr/>
            <p:nvPr/>
          </p:nvSpPr>
          <p:spPr>
            <a:xfrm>
              <a:off x="7843375" y="4907786"/>
              <a:ext cx="1464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chemeClr val="lt1"/>
                  </a:solidFill>
                </a:rPr>
                <a:t>   Appendices</a:t>
              </a:r>
              <a:endParaRPr b="1" sz="1100">
                <a:solidFill>
                  <a:srgbClr val="FFFFFF"/>
                </a:solidFill>
              </a:endParaRPr>
            </a:p>
          </p:txBody>
        </p:sp>
        <p:sp>
          <p:nvSpPr>
            <p:cNvPr id="733" name="Google Shape;733;p51"/>
            <p:cNvSpPr/>
            <p:nvPr/>
          </p:nvSpPr>
          <p:spPr>
            <a:xfrm>
              <a:off x="6710675"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Conclusion</a:t>
              </a:r>
              <a:endParaRPr b="1" sz="1100">
                <a:solidFill>
                  <a:srgbClr val="FFFFFF"/>
                </a:solidFill>
              </a:endParaRPr>
            </a:p>
          </p:txBody>
        </p:sp>
        <p:sp>
          <p:nvSpPr>
            <p:cNvPr id="734" name="Google Shape;734;p51"/>
            <p:cNvSpPr/>
            <p:nvPr/>
          </p:nvSpPr>
          <p:spPr>
            <a:xfrm>
              <a:off x="5577978"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Electrical</a:t>
              </a:r>
              <a:endParaRPr b="1" sz="1100">
                <a:solidFill>
                  <a:srgbClr val="FFFFFF"/>
                </a:solidFill>
              </a:endParaRPr>
            </a:p>
          </p:txBody>
        </p:sp>
        <p:sp>
          <p:nvSpPr>
            <p:cNvPr id="735" name="Google Shape;735;p51"/>
            <p:cNvSpPr/>
            <p:nvPr/>
          </p:nvSpPr>
          <p:spPr>
            <a:xfrm>
              <a:off x="4445282"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Thermal</a:t>
              </a:r>
              <a:endParaRPr b="1" sz="1100">
                <a:solidFill>
                  <a:srgbClr val="FFFFFF"/>
                </a:solidFill>
              </a:endParaRPr>
            </a:p>
          </p:txBody>
        </p:sp>
        <p:sp>
          <p:nvSpPr>
            <p:cNvPr id="736" name="Google Shape;736;p51"/>
            <p:cNvSpPr/>
            <p:nvPr/>
          </p:nvSpPr>
          <p:spPr>
            <a:xfrm>
              <a:off x="-163950" y="4907786"/>
              <a:ext cx="13512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FFFFFF"/>
                  </a:solidFill>
                </a:rPr>
                <a:t>    Overview</a:t>
              </a:r>
              <a:endParaRPr b="1" sz="1100">
                <a:solidFill>
                  <a:srgbClr val="FFFFFF"/>
                </a:solidFill>
              </a:endParaRPr>
            </a:p>
          </p:txBody>
        </p:sp>
        <p:sp>
          <p:nvSpPr>
            <p:cNvPr id="737" name="Google Shape;737;p51"/>
            <p:cNvSpPr/>
            <p:nvPr/>
          </p:nvSpPr>
          <p:spPr>
            <a:xfrm>
              <a:off x="1047193"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Controls</a:t>
              </a:r>
              <a:endParaRPr b="1" sz="1100">
                <a:solidFill>
                  <a:srgbClr val="FFFFFF"/>
                </a:solidFill>
              </a:endParaRPr>
            </a:p>
          </p:txBody>
        </p:sp>
        <p:sp>
          <p:nvSpPr>
            <p:cNvPr id="738" name="Google Shape;738;p51"/>
            <p:cNvSpPr/>
            <p:nvPr/>
          </p:nvSpPr>
          <p:spPr>
            <a:xfrm>
              <a:off x="2179889"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Structural</a:t>
              </a:r>
              <a:endParaRPr b="1" sz="1100">
                <a:solidFill>
                  <a:srgbClr val="FFFFFF"/>
                </a:solidFill>
              </a:endParaRPr>
            </a:p>
          </p:txBody>
        </p:sp>
        <p:sp>
          <p:nvSpPr>
            <p:cNvPr id="739" name="Google Shape;739;p51"/>
            <p:cNvSpPr/>
            <p:nvPr/>
          </p:nvSpPr>
          <p:spPr>
            <a:xfrm>
              <a:off x="3312585" y="4907786"/>
              <a:ext cx="1272600" cy="235500"/>
            </a:xfrm>
            <a:prstGeom prst="chevron">
              <a:avLst>
                <a:gd fmla="val 50000" name="adj"/>
              </a:avLst>
            </a:prstGeom>
            <a:solidFill>
              <a:srgbClr val="31394D"/>
            </a:solidFill>
            <a:ln cap="flat" cmpd="sng" w="19050">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Mechanical</a:t>
              </a:r>
              <a:endParaRPr b="1" sz="1100">
                <a:solidFill>
                  <a:srgbClr val="FFFFFF"/>
                </a:solidFill>
              </a:endParaRPr>
            </a:p>
          </p:txBody>
        </p:sp>
      </p:grpSp>
      <p:cxnSp>
        <p:nvCxnSpPr>
          <p:cNvPr id="740" name="Google Shape;740;p51"/>
          <p:cNvCxnSpPr/>
          <p:nvPr/>
        </p:nvCxnSpPr>
        <p:spPr>
          <a:xfrm>
            <a:off x="-21075" y="864275"/>
            <a:ext cx="9201300" cy="0"/>
          </a:xfrm>
          <a:prstGeom prst="straightConnector1">
            <a:avLst/>
          </a:prstGeom>
          <a:noFill/>
          <a:ln cap="flat" cmpd="sng" w="38100">
            <a:solidFill>
              <a:srgbClr val="B6D7A8"/>
            </a:solidFill>
            <a:prstDash val="solid"/>
            <a:round/>
            <a:headEnd len="med" w="med" type="none"/>
            <a:tailEnd len="med" w="med" type="none"/>
          </a:ln>
        </p:spPr>
      </p:cxn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16"/>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Background &amp; Motivation</a:t>
            </a:r>
            <a:endParaRPr/>
          </a:p>
        </p:txBody>
      </p:sp>
      <p:sp>
        <p:nvSpPr>
          <p:cNvPr id="92" name="Google Shape;92;p16"/>
          <p:cNvSpPr/>
          <p:nvPr/>
        </p:nvSpPr>
        <p:spPr>
          <a:xfrm>
            <a:off x="389238" y="1289225"/>
            <a:ext cx="3621600" cy="939000"/>
          </a:xfrm>
          <a:prstGeom prst="roundRect">
            <a:avLst>
              <a:gd fmla="val 16667" name="adj"/>
            </a:avLst>
          </a:prstGeom>
          <a:solidFill>
            <a:srgbClr val="D9D9D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500">
                <a:latin typeface="Roboto"/>
                <a:ea typeface="Roboto"/>
                <a:cs typeface="Roboto"/>
                <a:sym typeface="Roboto"/>
              </a:rPr>
              <a:t>Urban Sky sensors require a low </a:t>
            </a:r>
            <a:r>
              <a:rPr b="1" lang="en" sz="1500">
                <a:latin typeface="Roboto"/>
                <a:ea typeface="Roboto"/>
                <a:cs typeface="Roboto"/>
                <a:sym typeface="Roboto"/>
              </a:rPr>
              <a:t>vertical velocity </a:t>
            </a:r>
            <a:r>
              <a:rPr lang="en" sz="1500">
                <a:latin typeface="Roboto"/>
                <a:ea typeface="Roboto"/>
                <a:cs typeface="Roboto"/>
                <a:sym typeface="Roboto"/>
              </a:rPr>
              <a:t>for accurate data collection.</a:t>
            </a:r>
            <a:endParaRPr sz="1500"/>
          </a:p>
        </p:txBody>
      </p:sp>
      <p:sp>
        <p:nvSpPr>
          <p:cNvPr id="93" name="Google Shape;93;p16"/>
          <p:cNvSpPr/>
          <p:nvPr/>
        </p:nvSpPr>
        <p:spPr>
          <a:xfrm>
            <a:off x="4666288" y="1289225"/>
            <a:ext cx="4088700" cy="939000"/>
          </a:xfrm>
          <a:prstGeom prst="roundRect">
            <a:avLst>
              <a:gd fmla="val 16667" name="adj"/>
            </a:avLst>
          </a:prstGeom>
          <a:solidFill>
            <a:srgbClr val="D9D9D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50000"/>
              </a:lnSpc>
              <a:spcBef>
                <a:spcPts val="0"/>
              </a:spcBef>
              <a:spcAft>
                <a:spcPts val="0"/>
              </a:spcAft>
              <a:buNone/>
            </a:pPr>
            <a:r>
              <a:t/>
            </a:r>
            <a:endParaRPr sz="1500">
              <a:latin typeface="Roboto"/>
              <a:ea typeface="Roboto"/>
              <a:cs typeface="Roboto"/>
              <a:sym typeface="Roboto"/>
            </a:endParaRPr>
          </a:p>
          <a:p>
            <a:pPr indent="0" lvl="0" marL="0" rtl="0" algn="l">
              <a:lnSpc>
                <a:spcPct val="150000"/>
              </a:lnSpc>
              <a:spcBef>
                <a:spcPts val="0"/>
              </a:spcBef>
              <a:spcAft>
                <a:spcPts val="0"/>
              </a:spcAft>
              <a:buNone/>
            </a:pPr>
            <a:r>
              <a:rPr lang="en" sz="1500">
                <a:latin typeface="Roboto"/>
                <a:ea typeface="Roboto"/>
                <a:cs typeface="Roboto"/>
                <a:sym typeface="Roboto"/>
              </a:rPr>
              <a:t>Will improve Urban Sky sensing capability by controlling the balloon’s </a:t>
            </a:r>
            <a:r>
              <a:rPr b="1" lang="en" sz="1500">
                <a:latin typeface="Roboto"/>
                <a:ea typeface="Roboto"/>
                <a:cs typeface="Roboto"/>
                <a:sym typeface="Roboto"/>
              </a:rPr>
              <a:t>vertical rate</a:t>
            </a:r>
            <a:r>
              <a:rPr lang="en" sz="1500">
                <a:latin typeface="Roboto"/>
                <a:ea typeface="Roboto"/>
                <a:cs typeface="Roboto"/>
                <a:sym typeface="Roboto"/>
              </a:rPr>
              <a:t>.</a:t>
            </a:r>
            <a:endParaRPr sz="1500">
              <a:latin typeface="Roboto"/>
              <a:ea typeface="Roboto"/>
              <a:cs typeface="Roboto"/>
              <a:sym typeface="Roboto"/>
            </a:endParaRPr>
          </a:p>
          <a:p>
            <a:pPr indent="0" lvl="0" marL="0" rtl="0" algn="l">
              <a:lnSpc>
                <a:spcPct val="150000"/>
              </a:lnSpc>
              <a:spcBef>
                <a:spcPts val="0"/>
              </a:spcBef>
              <a:spcAft>
                <a:spcPts val="0"/>
              </a:spcAft>
              <a:buNone/>
            </a:pPr>
            <a:r>
              <a:t/>
            </a:r>
            <a:endParaRPr/>
          </a:p>
        </p:txBody>
      </p:sp>
      <p:sp>
        <p:nvSpPr>
          <p:cNvPr id="94" name="Google Shape;94;p16"/>
          <p:cNvSpPr/>
          <p:nvPr/>
        </p:nvSpPr>
        <p:spPr>
          <a:xfrm>
            <a:off x="4141888" y="1676800"/>
            <a:ext cx="426000" cy="180300"/>
          </a:xfrm>
          <a:prstGeom prst="rightArrow">
            <a:avLst>
              <a:gd fmla="val 50000" name="adj1"/>
              <a:gd fmla="val 50000" name="adj2"/>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16"/>
          <p:cNvSpPr/>
          <p:nvPr/>
        </p:nvSpPr>
        <p:spPr>
          <a:xfrm>
            <a:off x="389250" y="3186025"/>
            <a:ext cx="3621600" cy="1185600"/>
          </a:xfrm>
          <a:prstGeom prst="roundRect">
            <a:avLst>
              <a:gd fmla="val 16667" name="adj"/>
            </a:avLst>
          </a:prstGeom>
          <a:solidFill>
            <a:srgbClr val="D9D9D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50000"/>
              </a:lnSpc>
              <a:spcBef>
                <a:spcPts val="0"/>
              </a:spcBef>
              <a:spcAft>
                <a:spcPts val="0"/>
              </a:spcAft>
              <a:buNone/>
            </a:pPr>
            <a:r>
              <a:t/>
            </a:r>
            <a:endParaRPr sz="1500">
              <a:latin typeface="Roboto"/>
              <a:ea typeface="Roboto"/>
              <a:cs typeface="Roboto"/>
              <a:sym typeface="Roboto"/>
            </a:endParaRPr>
          </a:p>
          <a:p>
            <a:pPr indent="0" lvl="0" marL="0" rtl="0" algn="l">
              <a:lnSpc>
                <a:spcPct val="150000"/>
              </a:lnSpc>
              <a:spcBef>
                <a:spcPts val="0"/>
              </a:spcBef>
              <a:spcAft>
                <a:spcPts val="0"/>
              </a:spcAft>
              <a:buNone/>
            </a:pPr>
            <a:r>
              <a:rPr lang="en" sz="1500">
                <a:latin typeface="Roboto"/>
                <a:ea typeface="Roboto"/>
                <a:cs typeface="Roboto"/>
                <a:sym typeface="Roboto"/>
              </a:rPr>
              <a:t>C</a:t>
            </a:r>
            <a:r>
              <a:rPr lang="en" sz="1500">
                <a:latin typeface="Roboto"/>
                <a:ea typeface="Roboto"/>
                <a:cs typeface="Roboto"/>
                <a:sym typeface="Roboto"/>
              </a:rPr>
              <a:t>urrent z</a:t>
            </a:r>
            <a:r>
              <a:rPr lang="en" sz="1500">
                <a:latin typeface="Roboto"/>
                <a:ea typeface="Roboto"/>
                <a:cs typeface="Roboto"/>
                <a:sym typeface="Roboto"/>
              </a:rPr>
              <a:t>ero pressure balloons can stop at precise altitudes, but are </a:t>
            </a:r>
            <a:r>
              <a:rPr b="1" lang="en" sz="1500">
                <a:latin typeface="Roboto"/>
                <a:ea typeface="Roboto"/>
                <a:cs typeface="Roboto"/>
                <a:sym typeface="Roboto"/>
              </a:rPr>
              <a:t>expensive.</a:t>
            </a:r>
            <a:endParaRPr b="1" sz="1500">
              <a:latin typeface="Roboto"/>
              <a:ea typeface="Roboto"/>
              <a:cs typeface="Roboto"/>
              <a:sym typeface="Roboto"/>
            </a:endParaRPr>
          </a:p>
          <a:p>
            <a:pPr indent="0" lvl="0" marL="0" rtl="0" algn="l">
              <a:spcBef>
                <a:spcPts val="0"/>
              </a:spcBef>
              <a:spcAft>
                <a:spcPts val="0"/>
              </a:spcAft>
              <a:buNone/>
            </a:pPr>
            <a:r>
              <a:t/>
            </a:r>
            <a:endParaRPr/>
          </a:p>
        </p:txBody>
      </p:sp>
      <p:sp>
        <p:nvSpPr>
          <p:cNvPr id="96" name="Google Shape;96;p16"/>
          <p:cNvSpPr/>
          <p:nvPr/>
        </p:nvSpPr>
        <p:spPr>
          <a:xfrm>
            <a:off x="4141888" y="3349975"/>
            <a:ext cx="426000" cy="180300"/>
          </a:xfrm>
          <a:prstGeom prst="rightArrow">
            <a:avLst>
              <a:gd fmla="val 50000" name="adj1"/>
              <a:gd fmla="val 50000" name="adj2"/>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16"/>
          <p:cNvSpPr/>
          <p:nvPr/>
        </p:nvSpPr>
        <p:spPr>
          <a:xfrm>
            <a:off x="4141888" y="4027375"/>
            <a:ext cx="426000" cy="180300"/>
          </a:xfrm>
          <a:prstGeom prst="rightArrow">
            <a:avLst>
              <a:gd fmla="val 50000" name="adj1"/>
              <a:gd fmla="val 50000" name="adj2"/>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16"/>
          <p:cNvSpPr/>
          <p:nvPr/>
        </p:nvSpPr>
        <p:spPr>
          <a:xfrm>
            <a:off x="4666288" y="3186025"/>
            <a:ext cx="4088700" cy="508200"/>
          </a:xfrm>
          <a:prstGeom prst="roundRect">
            <a:avLst>
              <a:gd fmla="val 16667" name="adj"/>
            </a:avLst>
          </a:prstGeom>
          <a:solidFill>
            <a:srgbClr val="D9D9D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500"/>
              <a:t>Cost:</a:t>
            </a:r>
            <a:r>
              <a:rPr lang="en" sz="1500"/>
              <a:t> </a:t>
            </a:r>
            <a:r>
              <a:rPr lang="en" sz="1500">
                <a:latin typeface="Roboto"/>
                <a:ea typeface="Roboto"/>
                <a:cs typeface="Roboto"/>
                <a:sym typeface="Roboto"/>
              </a:rPr>
              <a:t>Reduce the cost of launches</a:t>
            </a:r>
            <a:endParaRPr sz="1500"/>
          </a:p>
        </p:txBody>
      </p:sp>
      <p:sp>
        <p:nvSpPr>
          <p:cNvPr id="99" name="Google Shape;99;p16"/>
          <p:cNvSpPr/>
          <p:nvPr/>
        </p:nvSpPr>
        <p:spPr>
          <a:xfrm>
            <a:off x="4666288" y="3863425"/>
            <a:ext cx="4088700" cy="508200"/>
          </a:xfrm>
          <a:prstGeom prst="roundRect">
            <a:avLst>
              <a:gd fmla="val 16667" name="adj"/>
            </a:avLst>
          </a:prstGeom>
          <a:solidFill>
            <a:srgbClr val="D9D9D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500"/>
              <a:t>Customization:</a:t>
            </a:r>
            <a:r>
              <a:rPr lang="en" sz="1500"/>
              <a:t> </a:t>
            </a:r>
            <a:r>
              <a:rPr lang="en" sz="1500">
                <a:latin typeface="Roboto"/>
                <a:ea typeface="Roboto"/>
                <a:cs typeface="Roboto"/>
                <a:sym typeface="Roboto"/>
              </a:rPr>
              <a:t>S</a:t>
            </a:r>
            <a:r>
              <a:rPr lang="en" sz="1500">
                <a:latin typeface="Roboto"/>
                <a:ea typeface="Roboto"/>
                <a:cs typeface="Roboto"/>
                <a:sym typeface="Roboto"/>
              </a:rPr>
              <a:t>top at multiple altitudes </a:t>
            </a:r>
            <a:endParaRPr sz="1500">
              <a:latin typeface="Roboto"/>
              <a:ea typeface="Roboto"/>
              <a:cs typeface="Roboto"/>
              <a:sym typeface="Roboto"/>
            </a:endParaRPr>
          </a:p>
        </p:txBody>
      </p:sp>
      <p:sp>
        <p:nvSpPr>
          <p:cNvPr id="100" name="Google Shape;100;p16"/>
          <p:cNvSpPr txBox="1"/>
          <p:nvPr/>
        </p:nvSpPr>
        <p:spPr>
          <a:xfrm>
            <a:off x="5698300" y="2709400"/>
            <a:ext cx="2024700" cy="400200"/>
          </a:xfrm>
          <a:prstGeom prst="rect">
            <a:avLst/>
          </a:prstGeom>
          <a:solidFill>
            <a:srgbClr val="31394D"/>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lt1"/>
                </a:solidFill>
                <a:latin typeface="Roboto"/>
                <a:ea typeface="Roboto"/>
                <a:cs typeface="Roboto"/>
                <a:sym typeface="Roboto"/>
              </a:rPr>
              <a:t>Two main motivations:</a:t>
            </a:r>
            <a:endParaRPr b="1">
              <a:solidFill>
                <a:schemeClr val="lt1"/>
              </a:solidFill>
              <a:latin typeface="Roboto"/>
              <a:ea typeface="Roboto"/>
              <a:cs typeface="Roboto"/>
              <a:sym typeface="Roboto"/>
            </a:endParaRPr>
          </a:p>
        </p:txBody>
      </p:sp>
      <p:sp>
        <p:nvSpPr>
          <p:cNvPr id="101" name="Google Shape;101;p16"/>
          <p:cNvSpPr txBox="1"/>
          <p:nvPr/>
        </p:nvSpPr>
        <p:spPr>
          <a:xfrm>
            <a:off x="1385550" y="2709400"/>
            <a:ext cx="1528500" cy="400200"/>
          </a:xfrm>
          <a:prstGeom prst="rect">
            <a:avLst/>
          </a:prstGeom>
          <a:solidFill>
            <a:schemeClr val="dk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lt1"/>
                </a:solidFill>
                <a:latin typeface="Roboto"/>
                <a:ea typeface="Roboto"/>
                <a:cs typeface="Roboto"/>
                <a:sym typeface="Roboto"/>
              </a:rPr>
              <a:t>Current solution:</a:t>
            </a:r>
            <a:endParaRPr b="1">
              <a:solidFill>
                <a:schemeClr val="lt1"/>
              </a:solidFill>
              <a:latin typeface="Roboto"/>
              <a:ea typeface="Roboto"/>
              <a:cs typeface="Roboto"/>
              <a:sym typeface="Roboto"/>
            </a:endParaRPr>
          </a:p>
        </p:txBody>
      </p:sp>
      <p:grpSp>
        <p:nvGrpSpPr>
          <p:cNvPr id="102" name="Google Shape;102;p16"/>
          <p:cNvGrpSpPr/>
          <p:nvPr/>
        </p:nvGrpSpPr>
        <p:grpSpPr>
          <a:xfrm>
            <a:off x="-163950" y="4907786"/>
            <a:ext cx="9471925" cy="235646"/>
            <a:chOff x="-117446" y="4857000"/>
            <a:chExt cx="9471925" cy="286500"/>
          </a:xfrm>
        </p:grpSpPr>
        <p:sp>
          <p:nvSpPr>
            <p:cNvPr id="103" name="Google Shape;103;p16"/>
            <p:cNvSpPr/>
            <p:nvPr/>
          </p:nvSpPr>
          <p:spPr>
            <a:xfrm>
              <a:off x="7889878" y="4857000"/>
              <a:ext cx="1464600" cy="286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chemeClr val="lt1"/>
                  </a:solidFill>
                </a:rPr>
                <a:t>   Appendices</a:t>
              </a:r>
              <a:endParaRPr b="1" sz="1100">
                <a:solidFill>
                  <a:srgbClr val="FFFFFF"/>
                </a:solidFill>
              </a:endParaRPr>
            </a:p>
          </p:txBody>
        </p:sp>
        <p:sp>
          <p:nvSpPr>
            <p:cNvPr id="104" name="Google Shape;104;p16"/>
            <p:cNvSpPr/>
            <p:nvPr/>
          </p:nvSpPr>
          <p:spPr>
            <a:xfrm>
              <a:off x="6757179" y="4857000"/>
              <a:ext cx="1272600" cy="286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Conclusion</a:t>
              </a:r>
              <a:endParaRPr b="1" sz="1100">
                <a:solidFill>
                  <a:srgbClr val="FFFFFF"/>
                </a:solidFill>
              </a:endParaRPr>
            </a:p>
          </p:txBody>
        </p:sp>
        <p:sp>
          <p:nvSpPr>
            <p:cNvPr id="105" name="Google Shape;105;p16"/>
            <p:cNvSpPr/>
            <p:nvPr/>
          </p:nvSpPr>
          <p:spPr>
            <a:xfrm>
              <a:off x="5624482" y="4857000"/>
              <a:ext cx="1272600" cy="286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Electrical</a:t>
              </a:r>
              <a:endParaRPr b="1" sz="1100">
                <a:solidFill>
                  <a:srgbClr val="FFFFFF"/>
                </a:solidFill>
              </a:endParaRPr>
            </a:p>
          </p:txBody>
        </p:sp>
        <p:sp>
          <p:nvSpPr>
            <p:cNvPr id="106" name="Google Shape;106;p16"/>
            <p:cNvSpPr/>
            <p:nvPr/>
          </p:nvSpPr>
          <p:spPr>
            <a:xfrm>
              <a:off x="4491786" y="4857000"/>
              <a:ext cx="1272600" cy="286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Thermal</a:t>
              </a:r>
              <a:endParaRPr b="1" sz="1100">
                <a:solidFill>
                  <a:srgbClr val="FFFFFF"/>
                </a:solidFill>
              </a:endParaRPr>
            </a:p>
          </p:txBody>
        </p:sp>
        <p:sp>
          <p:nvSpPr>
            <p:cNvPr id="107" name="Google Shape;107;p16"/>
            <p:cNvSpPr/>
            <p:nvPr/>
          </p:nvSpPr>
          <p:spPr>
            <a:xfrm>
              <a:off x="3359089" y="4857000"/>
              <a:ext cx="1272600" cy="286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Mechanical</a:t>
              </a:r>
              <a:endParaRPr b="1" sz="1100">
                <a:solidFill>
                  <a:srgbClr val="FFFFFF"/>
                </a:solidFill>
              </a:endParaRPr>
            </a:p>
          </p:txBody>
        </p:sp>
        <p:sp>
          <p:nvSpPr>
            <p:cNvPr id="108" name="Google Shape;108;p16"/>
            <p:cNvSpPr/>
            <p:nvPr/>
          </p:nvSpPr>
          <p:spPr>
            <a:xfrm>
              <a:off x="2226393" y="4857000"/>
              <a:ext cx="1272600" cy="286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Structural</a:t>
              </a:r>
              <a:endParaRPr b="1" sz="1100">
                <a:solidFill>
                  <a:srgbClr val="FFFFFF"/>
                </a:solidFill>
              </a:endParaRPr>
            </a:p>
          </p:txBody>
        </p:sp>
        <p:sp>
          <p:nvSpPr>
            <p:cNvPr id="109" name="Google Shape;109;p16"/>
            <p:cNvSpPr/>
            <p:nvPr/>
          </p:nvSpPr>
          <p:spPr>
            <a:xfrm>
              <a:off x="1093696" y="4857000"/>
              <a:ext cx="1272600" cy="286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Controls</a:t>
              </a:r>
              <a:endParaRPr b="1" sz="1100">
                <a:solidFill>
                  <a:srgbClr val="FFFFFF"/>
                </a:solidFill>
              </a:endParaRPr>
            </a:p>
          </p:txBody>
        </p:sp>
        <p:sp>
          <p:nvSpPr>
            <p:cNvPr id="110" name="Google Shape;110;p16"/>
            <p:cNvSpPr/>
            <p:nvPr/>
          </p:nvSpPr>
          <p:spPr>
            <a:xfrm>
              <a:off x="-117446" y="4857000"/>
              <a:ext cx="1351200" cy="286500"/>
            </a:xfrm>
            <a:prstGeom prst="chevron">
              <a:avLst>
                <a:gd fmla="val 50000" name="adj"/>
              </a:avLst>
            </a:prstGeom>
            <a:solidFill>
              <a:srgbClr val="31394D"/>
            </a:solidFill>
            <a:ln cap="flat" cmpd="sng" w="19050">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FFFFFF"/>
                  </a:solidFill>
                </a:rPr>
                <a:t>    Overview</a:t>
              </a:r>
              <a:endParaRPr b="1" sz="1100">
                <a:solidFill>
                  <a:srgbClr val="FFFFFF"/>
                </a:solidFill>
              </a:endParaRPr>
            </a:p>
          </p:txBody>
        </p:sp>
      </p:grpSp>
      <p:cxnSp>
        <p:nvCxnSpPr>
          <p:cNvPr id="111" name="Google Shape;111;p16"/>
          <p:cNvCxnSpPr/>
          <p:nvPr/>
        </p:nvCxnSpPr>
        <p:spPr>
          <a:xfrm>
            <a:off x="-21075" y="864275"/>
            <a:ext cx="9201300" cy="0"/>
          </a:xfrm>
          <a:prstGeom prst="straightConnector1">
            <a:avLst/>
          </a:prstGeom>
          <a:noFill/>
          <a:ln cap="flat" cmpd="sng" w="38100">
            <a:solidFill>
              <a:srgbClr val="B6D7A8"/>
            </a:solidFill>
            <a:prstDash val="solid"/>
            <a:round/>
            <a:headEnd len="med" w="med" type="none"/>
            <a:tailEnd len="med" w="med" type="none"/>
          </a:ln>
        </p:spPr>
      </p:cxn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4" name="Shape 744"/>
        <p:cNvGrpSpPr/>
        <p:nvPr/>
      </p:nvGrpSpPr>
      <p:grpSpPr>
        <a:xfrm>
          <a:off x="0" y="0"/>
          <a:ext cx="0" cy="0"/>
          <a:chOff x="0" y="0"/>
          <a:chExt cx="0" cy="0"/>
        </a:xfrm>
      </p:grpSpPr>
      <p:sp>
        <p:nvSpPr>
          <p:cNvPr id="745" name="Google Shape;745;p52"/>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Cumulative Feasibility Results</a:t>
            </a:r>
            <a:endParaRPr/>
          </a:p>
        </p:txBody>
      </p:sp>
      <p:grpSp>
        <p:nvGrpSpPr>
          <p:cNvPr id="746" name="Google Shape;746;p52"/>
          <p:cNvGrpSpPr/>
          <p:nvPr/>
        </p:nvGrpSpPr>
        <p:grpSpPr>
          <a:xfrm>
            <a:off x="-163950" y="4907786"/>
            <a:ext cx="9471925" cy="235500"/>
            <a:chOff x="-163950" y="4907786"/>
            <a:chExt cx="9471925" cy="235500"/>
          </a:xfrm>
        </p:grpSpPr>
        <p:sp>
          <p:nvSpPr>
            <p:cNvPr id="747" name="Google Shape;747;p52"/>
            <p:cNvSpPr/>
            <p:nvPr/>
          </p:nvSpPr>
          <p:spPr>
            <a:xfrm>
              <a:off x="7843375" y="4907786"/>
              <a:ext cx="1464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chemeClr val="lt1"/>
                  </a:solidFill>
                </a:rPr>
                <a:t>   Appendices</a:t>
              </a:r>
              <a:endParaRPr b="1" sz="1100">
                <a:solidFill>
                  <a:srgbClr val="FFFFFF"/>
                </a:solidFill>
              </a:endParaRPr>
            </a:p>
          </p:txBody>
        </p:sp>
        <p:sp>
          <p:nvSpPr>
            <p:cNvPr id="748" name="Google Shape;748;p52"/>
            <p:cNvSpPr/>
            <p:nvPr/>
          </p:nvSpPr>
          <p:spPr>
            <a:xfrm>
              <a:off x="6710675"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Conclusion</a:t>
              </a:r>
              <a:endParaRPr b="1" sz="1100">
                <a:solidFill>
                  <a:srgbClr val="FFFFFF"/>
                </a:solidFill>
              </a:endParaRPr>
            </a:p>
          </p:txBody>
        </p:sp>
        <p:sp>
          <p:nvSpPr>
            <p:cNvPr id="749" name="Google Shape;749;p52"/>
            <p:cNvSpPr/>
            <p:nvPr/>
          </p:nvSpPr>
          <p:spPr>
            <a:xfrm>
              <a:off x="5577978"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Electrical</a:t>
              </a:r>
              <a:endParaRPr b="1" sz="1100">
                <a:solidFill>
                  <a:srgbClr val="FFFFFF"/>
                </a:solidFill>
              </a:endParaRPr>
            </a:p>
          </p:txBody>
        </p:sp>
        <p:sp>
          <p:nvSpPr>
            <p:cNvPr id="750" name="Google Shape;750;p52"/>
            <p:cNvSpPr/>
            <p:nvPr/>
          </p:nvSpPr>
          <p:spPr>
            <a:xfrm>
              <a:off x="4445282"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Thermal</a:t>
              </a:r>
              <a:endParaRPr b="1" sz="1100">
                <a:solidFill>
                  <a:srgbClr val="FFFFFF"/>
                </a:solidFill>
              </a:endParaRPr>
            </a:p>
          </p:txBody>
        </p:sp>
        <p:sp>
          <p:nvSpPr>
            <p:cNvPr id="751" name="Google Shape;751;p52"/>
            <p:cNvSpPr/>
            <p:nvPr/>
          </p:nvSpPr>
          <p:spPr>
            <a:xfrm>
              <a:off x="-163950" y="4907786"/>
              <a:ext cx="13512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FFFFFF"/>
                  </a:solidFill>
                </a:rPr>
                <a:t>    Overview</a:t>
              </a:r>
              <a:endParaRPr b="1" sz="1100">
                <a:solidFill>
                  <a:srgbClr val="FFFFFF"/>
                </a:solidFill>
              </a:endParaRPr>
            </a:p>
          </p:txBody>
        </p:sp>
        <p:sp>
          <p:nvSpPr>
            <p:cNvPr id="752" name="Google Shape;752;p52"/>
            <p:cNvSpPr/>
            <p:nvPr/>
          </p:nvSpPr>
          <p:spPr>
            <a:xfrm>
              <a:off x="1047193"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Controls</a:t>
              </a:r>
              <a:endParaRPr b="1" sz="1100">
                <a:solidFill>
                  <a:srgbClr val="FFFFFF"/>
                </a:solidFill>
              </a:endParaRPr>
            </a:p>
          </p:txBody>
        </p:sp>
        <p:sp>
          <p:nvSpPr>
            <p:cNvPr id="753" name="Google Shape;753;p52"/>
            <p:cNvSpPr/>
            <p:nvPr/>
          </p:nvSpPr>
          <p:spPr>
            <a:xfrm>
              <a:off x="2179889"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Structural</a:t>
              </a:r>
              <a:endParaRPr b="1" sz="1100">
                <a:solidFill>
                  <a:srgbClr val="FFFFFF"/>
                </a:solidFill>
              </a:endParaRPr>
            </a:p>
          </p:txBody>
        </p:sp>
        <p:sp>
          <p:nvSpPr>
            <p:cNvPr id="754" name="Google Shape;754;p52"/>
            <p:cNvSpPr/>
            <p:nvPr/>
          </p:nvSpPr>
          <p:spPr>
            <a:xfrm>
              <a:off x="3312585" y="4907786"/>
              <a:ext cx="1272600" cy="235500"/>
            </a:xfrm>
            <a:prstGeom prst="chevron">
              <a:avLst>
                <a:gd fmla="val 50000" name="adj"/>
              </a:avLst>
            </a:prstGeom>
            <a:solidFill>
              <a:srgbClr val="31394D"/>
            </a:solidFill>
            <a:ln cap="flat" cmpd="sng" w="19050">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Mechanical</a:t>
              </a:r>
              <a:endParaRPr b="1" sz="1100">
                <a:solidFill>
                  <a:srgbClr val="FFFFFF"/>
                </a:solidFill>
              </a:endParaRPr>
            </a:p>
          </p:txBody>
        </p:sp>
      </p:grpSp>
      <p:graphicFrame>
        <p:nvGraphicFramePr>
          <p:cNvPr id="755" name="Google Shape;755;p52"/>
          <p:cNvGraphicFramePr/>
          <p:nvPr/>
        </p:nvGraphicFramePr>
        <p:xfrm>
          <a:off x="85350" y="957695"/>
          <a:ext cx="3000000" cy="3000000"/>
        </p:xfrm>
        <a:graphic>
          <a:graphicData uri="http://schemas.openxmlformats.org/drawingml/2006/table">
            <a:tbl>
              <a:tblPr>
                <a:noFill/>
                <a:tableStyleId>{EBC924FD-B53E-429D-AEFC-742B769EB259}</a:tableStyleId>
              </a:tblPr>
              <a:tblGrid>
                <a:gridCol w="1096950"/>
                <a:gridCol w="1245350"/>
                <a:gridCol w="3557325"/>
                <a:gridCol w="812225"/>
                <a:gridCol w="1269225"/>
                <a:gridCol w="992225"/>
              </a:tblGrid>
              <a:tr h="261500">
                <a:tc>
                  <a:txBody>
                    <a:bodyPr/>
                    <a:lstStyle/>
                    <a:p>
                      <a:pPr indent="0" lvl="0" marL="0" rtl="0" algn="l">
                        <a:spcBef>
                          <a:spcPts val="0"/>
                        </a:spcBef>
                        <a:spcAft>
                          <a:spcPts val="0"/>
                        </a:spcAft>
                        <a:buNone/>
                      </a:pPr>
                      <a:r>
                        <a:rPr b="1" lang="en" sz="1200">
                          <a:solidFill>
                            <a:schemeClr val="lt1"/>
                          </a:solidFill>
                          <a:latin typeface="Merriweather"/>
                          <a:ea typeface="Merriweather"/>
                          <a:cs typeface="Merriweather"/>
                          <a:sym typeface="Merriweather"/>
                        </a:rPr>
                        <a:t>System</a:t>
                      </a:r>
                      <a:endParaRPr b="1" sz="1200">
                        <a:solidFill>
                          <a:schemeClr val="lt1"/>
                        </a:solidFill>
                        <a:latin typeface="Merriweather"/>
                        <a:ea typeface="Merriweather"/>
                        <a:cs typeface="Merriweather"/>
                        <a:sym typeface="Merriweather"/>
                      </a:endParaRPr>
                    </a:p>
                  </a:txBody>
                  <a:tcPr marT="91425" marB="91425" marR="91425" marL="91425">
                    <a:solidFill>
                      <a:schemeClr val="dk1"/>
                    </a:solidFill>
                  </a:tcPr>
                </a:tc>
                <a:tc>
                  <a:txBody>
                    <a:bodyPr/>
                    <a:lstStyle/>
                    <a:p>
                      <a:pPr indent="0" lvl="0" marL="0" rtl="0" algn="l">
                        <a:spcBef>
                          <a:spcPts val="0"/>
                        </a:spcBef>
                        <a:spcAft>
                          <a:spcPts val="0"/>
                        </a:spcAft>
                        <a:buNone/>
                      </a:pPr>
                      <a:r>
                        <a:rPr b="1" lang="en" sz="1200">
                          <a:solidFill>
                            <a:schemeClr val="lt1"/>
                          </a:solidFill>
                          <a:latin typeface="Merriweather"/>
                          <a:ea typeface="Merriweather"/>
                          <a:cs typeface="Merriweather"/>
                          <a:sym typeface="Merriweather"/>
                        </a:rPr>
                        <a:t>Subsystem</a:t>
                      </a:r>
                      <a:endParaRPr b="1" sz="1200">
                        <a:solidFill>
                          <a:schemeClr val="lt1"/>
                        </a:solidFill>
                        <a:latin typeface="Merriweather"/>
                        <a:ea typeface="Merriweather"/>
                        <a:cs typeface="Merriweather"/>
                        <a:sym typeface="Merriweather"/>
                      </a:endParaRPr>
                    </a:p>
                  </a:txBody>
                  <a:tcPr marT="91425" marB="91425" marR="91425" marL="91425">
                    <a:solidFill>
                      <a:schemeClr val="dk1"/>
                    </a:solidFill>
                  </a:tcPr>
                </a:tc>
                <a:tc>
                  <a:txBody>
                    <a:bodyPr/>
                    <a:lstStyle/>
                    <a:p>
                      <a:pPr indent="0" lvl="0" marL="0" rtl="0" algn="l">
                        <a:spcBef>
                          <a:spcPts val="0"/>
                        </a:spcBef>
                        <a:spcAft>
                          <a:spcPts val="0"/>
                        </a:spcAft>
                        <a:buNone/>
                      </a:pPr>
                      <a:r>
                        <a:rPr b="1" lang="en" sz="1200">
                          <a:solidFill>
                            <a:schemeClr val="lt1"/>
                          </a:solidFill>
                          <a:latin typeface="Merriweather"/>
                          <a:ea typeface="Merriweather"/>
                          <a:cs typeface="Merriweather"/>
                          <a:sym typeface="Merriweather"/>
                        </a:rPr>
                        <a:t>Description</a:t>
                      </a:r>
                      <a:endParaRPr b="1" sz="1200">
                        <a:solidFill>
                          <a:schemeClr val="lt1"/>
                        </a:solidFill>
                        <a:latin typeface="Merriweather"/>
                        <a:ea typeface="Merriweather"/>
                        <a:cs typeface="Merriweather"/>
                        <a:sym typeface="Merriweather"/>
                      </a:endParaRPr>
                    </a:p>
                  </a:txBody>
                  <a:tcPr marT="91425" marB="91425" marR="91425" marL="91425">
                    <a:solidFill>
                      <a:schemeClr val="dk1"/>
                    </a:solidFill>
                  </a:tcPr>
                </a:tc>
                <a:tc>
                  <a:txBody>
                    <a:bodyPr/>
                    <a:lstStyle/>
                    <a:p>
                      <a:pPr indent="0" lvl="0" marL="0" rtl="0" algn="l">
                        <a:spcBef>
                          <a:spcPts val="0"/>
                        </a:spcBef>
                        <a:spcAft>
                          <a:spcPts val="0"/>
                        </a:spcAft>
                        <a:buNone/>
                      </a:pPr>
                      <a:r>
                        <a:rPr b="1" lang="en" sz="1200">
                          <a:solidFill>
                            <a:schemeClr val="lt1"/>
                          </a:solidFill>
                          <a:latin typeface="Merriweather"/>
                          <a:ea typeface="Merriweather"/>
                          <a:cs typeface="Merriweather"/>
                          <a:sym typeface="Merriweather"/>
                        </a:rPr>
                        <a:t>CPEs</a:t>
                      </a:r>
                      <a:endParaRPr b="1" sz="1200">
                        <a:solidFill>
                          <a:schemeClr val="lt1"/>
                        </a:solidFill>
                        <a:latin typeface="Merriweather"/>
                        <a:ea typeface="Merriweather"/>
                        <a:cs typeface="Merriweather"/>
                        <a:sym typeface="Merriweather"/>
                      </a:endParaRPr>
                    </a:p>
                  </a:txBody>
                  <a:tcPr marT="91425" marB="91425" marR="91425" marL="91425">
                    <a:solidFill>
                      <a:schemeClr val="dk1"/>
                    </a:solidFill>
                  </a:tcPr>
                </a:tc>
                <a:tc>
                  <a:txBody>
                    <a:bodyPr/>
                    <a:lstStyle/>
                    <a:p>
                      <a:pPr indent="0" lvl="0" marL="0" rtl="0" algn="l">
                        <a:spcBef>
                          <a:spcPts val="0"/>
                        </a:spcBef>
                        <a:spcAft>
                          <a:spcPts val="0"/>
                        </a:spcAft>
                        <a:buNone/>
                      </a:pPr>
                      <a:r>
                        <a:rPr b="1" lang="en" sz="1200">
                          <a:solidFill>
                            <a:schemeClr val="lt1"/>
                          </a:solidFill>
                          <a:latin typeface="Merriweather"/>
                          <a:ea typeface="Merriweather"/>
                          <a:cs typeface="Merriweather"/>
                          <a:sym typeface="Merriweather"/>
                        </a:rPr>
                        <a:t>Requirements</a:t>
                      </a:r>
                      <a:endParaRPr b="1" sz="1200">
                        <a:solidFill>
                          <a:schemeClr val="lt1"/>
                        </a:solidFill>
                        <a:latin typeface="Merriweather"/>
                        <a:ea typeface="Merriweather"/>
                        <a:cs typeface="Merriweather"/>
                        <a:sym typeface="Merriweather"/>
                      </a:endParaRPr>
                    </a:p>
                  </a:txBody>
                  <a:tcPr marT="91425" marB="91425" marR="91425" marL="91425">
                    <a:solidFill>
                      <a:schemeClr val="dk1"/>
                    </a:solidFill>
                  </a:tcPr>
                </a:tc>
                <a:tc>
                  <a:txBody>
                    <a:bodyPr/>
                    <a:lstStyle/>
                    <a:p>
                      <a:pPr indent="0" lvl="0" marL="0" rtl="0" algn="ctr">
                        <a:spcBef>
                          <a:spcPts val="0"/>
                        </a:spcBef>
                        <a:spcAft>
                          <a:spcPts val="0"/>
                        </a:spcAft>
                        <a:buNone/>
                      </a:pPr>
                      <a:r>
                        <a:rPr b="1" lang="en" sz="1200">
                          <a:solidFill>
                            <a:schemeClr val="lt1"/>
                          </a:solidFill>
                          <a:latin typeface="Merriweather"/>
                          <a:ea typeface="Merriweather"/>
                          <a:cs typeface="Merriweather"/>
                          <a:sym typeface="Merriweather"/>
                        </a:rPr>
                        <a:t>Feasible?</a:t>
                      </a:r>
                      <a:endParaRPr b="1" sz="1200">
                        <a:solidFill>
                          <a:schemeClr val="lt1"/>
                        </a:solidFill>
                        <a:latin typeface="Merriweather"/>
                        <a:ea typeface="Merriweather"/>
                        <a:cs typeface="Merriweather"/>
                        <a:sym typeface="Merriweather"/>
                      </a:endParaRPr>
                    </a:p>
                  </a:txBody>
                  <a:tcPr marT="91425" marB="91425" marR="91425" marL="91425">
                    <a:solidFill>
                      <a:schemeClr val="dk1"/>
                    </a:solidFill>
                  </a:tcPr>
                </a:tc>
              </a:tr>
              <a:tr h="510925">
                <a:tc>
                  <a:txBody>
                    <a:bodyPr/>
                    <a:lstStyle/>
                    <a:p>
                      <a:pPr indent="0" lvl="0" marL="0" rtl="0" algn="l">
                        <a:spcBef>
                          <a:spcPts val="0"/>
                        </a:spcBef>
                        <a:spcAft>
                          <a:spcPts val="0"/>
                        </a:spcAft>
                        <a:buNone/>
                      </a:pPr>
                      <a:r>
                        <a:rPr lang="en" sz="1100">
                          <a:solidFill>
                            <a:srgbClr val="9E9E9E"/>
                          </a:solidFill>
                        </a:rPr>
                        <a:t>Modeling and Controls</a:t>
                      </a:r>
                      <a:endParaRPr sz="1100">
                        <a:solidFill>
                          <a:srgbClr val="9E9E9E"/>
                        </a:solidFill>
                      </a:endParaRPr>
                    </a:p>
                  </a:txBody>
                  <a:tcPr marT="91425" marB="91425" marR="91425" marL="91425">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100">
                          <a:solidFill>
                            <a:srgbClr val="9E9E9E"/>
                          </a:solidFill>
                        </a:rPr>
                        <a:t>-</a:t>
                      </a:r>
                      <a:endParaRPr sz="1100">
                        <a:solidFill>
                          <a:srgbClr val="9E9E9E"/>
                        </a:solidFill>
                      </a:endParaRPr>
                    </a:p>
                  </a:txBody>
                  <a:tcPr marT="91425" marB="91425" marR="91425" marL="91425">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100">
                          <a:solidFill>
                            <a:srgbClr val="9E9E9E"/>
                          </a:solidFill>
                        </a:rPr>
                        <a:t>Ability to predict balloon behavior for design and validation. Ability to implement controls.</a:t>
                      </a:r>
                      <a:endParaRPr sz="1100">
                        <a:solidFill>
                          <a:srgbClr val="9E9E9E"/>
                        </a:solidFill>
                      </a:endParaRPr>
                    </a:p>
                  </a:txBody>
                  <a:tcPr marT="91425" marB="91425" marR="91425" marL="91425">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100">
                          <a:solidFill>
                            <a:srgbClr val="9E9E9E"/>
                          </a:solidFill>
                        </a:rPr>
                        <a:t>T.2, L.1, V.3</a:t>
                      </a:r>
                      <a:endParaRPr sz="1100">
                        <a:solidFill>
                          <a:srgbClr val="9E9E9E"/>
                        </a:solidFill>
                      </a:endParaRPr>
                    </a:p>
                  </a:txBody>
                  <a:tcPr marT="91425" marB="91425" marR="91425" marL="91425">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100">
                          <a:solidFill>
                            <a:srgbClr val="9E9E9E"/>
                          </a:solidFill>
                        </a:rPr>
                        <a:t>FR1</a:t>
                      </a:r>
                      <a:endParaRPr sz="1100">
                        <a:solidFill>
                          <a:srgbClr val="9E9E9E"/>
                        </a:solidFill>
                      </a:endParaRPr>
                    </a:p>
                  </a:txBody>
                  <a:tcPr marT="91425" marB="91425" marR="91425" marL="91425">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100">
                          <a:solidFill>
                            <a:srgbClr val="9E9E9E"/>
                          </a:solidFill>
                        </a:rPr>
                        <a:t>Yes</a:t>
                      </a:r>
                      <a:endParaRPr sz="1100">
                        <a:solidFill>
                          <a:srgbClr val="9E9E9E"/>
                        </a:solidFill>
                      </a:endParaRPr>
                    </a:p>
                    <a:p>
                      <a:pPr indent="0" lvl="0" marL="0" rtl="0" algn="ctr">
                        <a:spcBef>
                          <a:spcPts val="0"/>
                        </a:spcBef>
                        <a:spcAft>
                          <a:spcPts val="0"/>
                        </a:spcAft>
                        <a:buNone/>
                      </a:pPr>
                      <a:r>
                        <a:t/>
                      </a:r>
                      <a:endParaRPr sz="1100">
                        <a:solidFill>
                          <a:srgbClr val="9E9E9E"/>
                        </a:solidFill>
                      </a:endParaRPr>
                    </a:p>
                  </a:txBody>
                  <a:tcPr marT="91425" marB="91425" marR="91425" marL="91425">
                    <a:lnB cap="flat" cmpd="sng" w="9525">
                      <a:solidFill>
                        <a:srgbClr val="9E9E9E"/>
                      </a:solidFill>
                      <a:prstDash val="solid"/>
                      <a:round/>
                      <a:headEnd len="sm" w="sm" type="none"/>
                      <a:tailEnd len="sm" w="sm" type="none"/>
                    </a:lnB>
                    <a:solidFill>
                      <a:srgbClr val="B6D7A8"/>
                    </a:solidFill>
                  </a:tcPr>
                </a:tc>
              </a:tr>
              <a:tr h="553950">
                <a:tc>
                  <a:txBody>
                    <a:bodyPr/>
                    <a:lstStyle/>
                    <a:p>
                      <a:pPr indent="0" lvl="0" marL="0" rtl="0" algn="l">
                        <a:spcBef>
                          <a:spcPts val="0"/>
                        </a:spcBef>
                        <a:spcAft>
                          <a:spcPts val="0"/>
                        </a:spcAft>
                        <a:buNone/>
                      </a:pPr>
                      <a:r>
                        <a:rPr lang="en" sz="1100">
                          <a:solidFill>
                            <a:srgbClr val="9E9E9E"/>
                          </a:solidFill>
                        </a:rPr>
                        <a:t>Structural</a:t>
                      </a:r>
                      <a:endParaRPr sz="1100">
                        <a:solidFill>
                          <a:srgbClr val="9E9E9E"/>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100">
                          <a:solidFill>
                            <a:srgbClr val="9E9E9E"/>
                          </a:solidFill>
                        </a:rPr>
                        <a:t>-</a:t>
                      </a:r>
                      <a:endParaRPr sz="1100">
                        <a:solidFill>
                          <a:srgbClr val="9E9E9E"/>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100">
                          <a:solidFill>
                            <a:srgbClr val="9E9E9E"/>
                          </a:solidFill>
                        </a:rPr>
                        <a:t>Ability to integrate with balloon and accompanying payload. Ability to withstand landing impact.</a:t>
                      </a:r>
                      <a:endParaRPr sz="1100">
                        <a:solidFill>
                          <a:srgbClr val="9E9E9E"/>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100">
                          <a:solidFill>
                            <a:srgbClr val="9E9E9E"/>
                          </a:solidFill>
                        </a:rPr>
                        <a:t>T.3, L.1, V.1</a:t>
                      </a:r>
                      <a:endParaRPr sz="1100">
                        <a:solidFill>
                          <a:srgbClr val="9E9E9E"/>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100">
                          <a:solidFill>
                            <a:srgbClr val="9E9E9E"/>
                          </a:solidFill>
                        </a:rPr>
                        <a:t>FR3, FR4, FR5, FR6, FR7, FR8</a:t>
                      </a:r>
                      <a:endParaRPr sz="1100">
                        <a:solidFill>
                          <a:srgbClr val="9E9E9E"/>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100">
                          <a:solidFill>
                            <a:srgbClr val="9E9E9E"/>
                          </a:solidFill>
                        </a:rPr>
                        <a:t>Yes</a:t>
                      </a:r>
                      <a:endParaRPr sz="1100">
                        <a:solidFill>
                          <a:srgbClr val="9E9E9E"/>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B6D7A8"/>
                    </a:solidFill>
                  </a:tcPr>
                </a:tc>
              </a:tr>
              <a:tr h="380850">
                <a:tc rowSpan="2">
                  <a:txBody>
                    <a:bodyPr/>
                    <a:lstStyle/>
                    <a:p>
                      <a:pPr indent="0" lvl="0" marL="0" rtl="0" algn="l">
                        <a:spcBef>
                          <a:spcPts val="0"/>
                        </a:spcBef>
                        <a:spcAft>
                          <a:spcPts val="0"/>
                        </a:spcAft>
                        <a:buNone/>
                      </a:pPr>
                      <a:r>
                        <a:rPr b="1" lang="en" sz="1100"/>
                        <a:t>Mechanical</a:t>
                      </a:r>
                      <a:endParaRPr b="1" sz="1100"/>
                    </a:p>
                  </a:txBody>
                  <a:tcPr marT="91425" marB="91425" marR="91425" marL="91425">
                    <a:lnT cap="flat" cmpd="sng" w="9525">
                      <a:solidFill>
                        <a:srgbClr val="9E9E9E"/>
                      </a:solidFill>
                      <a:prstDash val="solid"/>
                      <a:round/>
                      <a:headEnd len="sm" w="sm" type="none"/>
                      <a:tailEnd len="sm" w="sm" type="none"/>
                    </a:lnT>
                  </a:tcPr>
                </a:tc>
                <a:tc>
                  <a:txBody>
                    <a:bodyPr/>
                    <a:lstStyle/>
                    <a:p>
                      <a:pPr indent="0" lvl="0" marL="0" rtl="0" algn="l">
                        <a:spcBef>
                          <a:spcPts val="0"/>
                        </a:spcBef>
                        <a:spcAft>
                          <a:spcPts val="0"/>
                        </a:spcAft>
                        <a:buNone/>
                      </a:pPr>
                      <a:r>
                        <a:rPr b="1" lang="en" sz="1100"/>
                        <a:t>Ascent System</a:t>
                      </a:r>
                      <a:endParaRPr b="1" sz="1100"/>
                    </a:p>
                  </a:txBody>
                  <a:tcPr marT="91425" marB="91425" marR="91425" marL="91425">
                    <a:lnT cap="flat" cmpd="sng" w="9525">
                      <a:solidFill>
                        <a:srgbClr val="9E9E9E"/>
                      </a:solidFill>
                      <a:prstDash val="solid"/>
                      <a:round/>
                      <a:headEnd len="sm" w="sm" type="none"/>
                      <a:tailEnd len="sm" w="sm" type="none"/>
                    </a:lnT>
                  </a:tcPr>
                </a:tc>
                <a:tc>
                  <a:txBody>
                    <a:bodyPr/>
                    <a:lstStyle/>
                    <a:p>
                      <a:pPr indent="0" lvl="0" marL="0" rtl="0" algn="l">
                        <a:spcBef>
                          <a:spcPts val="0"/>
                        </a:spcBef>
                        <a:spcAft>
                          <a:spcPts val="0"/>
                        </a:spcAft>
                        <a:buNone/>
                      </a:pPr>
                      <a:r>
                        <a:rPr b="1" lang="en" sz="1100"/>
                        <a:t>Ability to release ballast with granular control.</a:t>
                      </a:r>
                      <a:endParaRPr b="1" sz="1100"/>
                    </a:p>
                  </a:txBody>
                  <a:tcPr marT="91425" marB="91425" marR="91425" marL="91425">
                    <a:lnT cap="flat" cmpd="sng" w="9525">
                      <a:solidFill>
                        <a:srgbClr val="9E9E9E"/>
                      </a:solidFill>
                      <a:prstDash val="solid"/>
                      <a:round/>
                      <a:headEnd len="sm" w="sm" type="none"/>
                      <a:tailEnd len="sm" w="sm" type="none"/>
                    </a:lnT>
                  </a:tcPr>
                </a:tc>
                <a:tc>
                  <a:txBody>
                    <a:bodyPr/>
                    <a:lstStyle/>
                    <a:p>
                      <a:pPr indent="0" lvl="0" marL="0" rtl="0" algn="l">
                        <a:spcBef>
                          <a:spcPts val="0"/>
                        </a:spcBef>
                        <a:spcAft>
                          <a:spcPts val="0"/>
                        </a:spcAft>
                        <a:buNone/>
                      </a:pPr>
                      <a:r>
                        <a:rPr b="1" lang="en" sz="1100"/>
                        <a:t>T.2, L.1</a:t>
                      </a:r>
                      <a:endParaRPr b="1" sz="1100"/>
                    </a:p>
                  </a:txBody>
                  <a:tcPr marT="91425" marB="91425" marR="91425" marL="91425">
                    <a:lnT cap="flat" cmpd="sng" w="9525">
                      <a:solidFill>
                        <a:srgbClr val="9E9E9E"/>
                      </a:solidFill>
                      <a:prstDash val="solid"/>
                      <a:round/>
                      <a:headEnd len="sm" w="sm" type="none"/>
                      <a:tailEnd len="sm" w="sm" type="none"/>
                    </a:lnT>
                  </a:tcPr>
                </a:tc>
                <a:tc>
                  <a:txBody>
                    <a:bodyPr/>
                    <a:lstStyle/>
                    <a:p>
                      <a:pPr indent="0" lvl="0" marL="0" rtl="0" algn="l">
                        <a:spcBef>
                          <a:spcPts val="0"/>
                        </a:spcBef>
                        <a:spcAft>
                          <a:spcPts val="0"/>
                        </a:spcAft>
                        <a:buNone/>
                      </a:pPr>
                      <a:r>
                        <a:rPr b="1" lang="en" sz="1100"/>
                        <a:t>FR1, FR6</a:t>
                      </a:r>
                      <a:endParaRPr b="1" sz="1100"/>
                    </a:p>
                  </a:txBody>
                  <a:tcPr marT="91425" marB="91425" marR="91425" marL="91425">
                    <a:lnT cap="flat" cmpd="sng" w="9525">
                      <a:solidFill>
                        <a:srgbClr val="9E9E9E"/>
                      </a:solidFill>
                      <a:prstDash val="solid"/>
                      <a:round/>
                      <a:headEnd len="sm" w="sm" type="none"/>
                      <a:tailEnd len="sm" w="sm" type="none"/>
                    </a:lnT>
                  </a:tcPr>
                </a:tc>
                <a:tc>
                  <a:txBody>
                    <a:bodyPr/>
                    <a:lstStyle/>
                    <a:p>
                      <a:pPr indent="0" lvl="0" marL="0" rtl="0" algn="ctr">
                        <a:spcBef>
                          <a:spcPts val="0"/>
                        </a:spcBef>
                        <a:spcAft>
                          <a:spcPts val="0"/>
                        </a:spcAft>
                        <a:buNone/>
                      </a:pPr>
                      <a:r>
                        <a:rPr b="1" lang="en" sz="1100"/>
                        <a:t>Yes</a:t>
                      </a:r>
                      <a:endParaRPr b="1" sz="1100"/>
                    </a:p>
                  </a:txBody>
                  <a:tcPr marT="91425" marB="91425" marR="91425" marL="91425">
                    <a:lnT cap="flat" cmpd="sng" w="9525">
                      <a:solidFill>
                        <a:srgbClr val="9E9E9E"/>
                      </a:solidFill>
                      <a:prstDash val="solid"/>
                      <a:round/>
                      <a:headEnd len="sm" w="sm" type="none"/>
                      <a:tailEnd len="sm" w="sm" type="none"/>
                    </a:lnT>
                    <a:solidFill>
                      <a:srgbClr val="B6D7A8"/>
                    </a:solidFill>
                  </a:tcPr>
                </a:tc>
              </a:tr>
              <a:tr h="510925">
                <a:tc vMerge="1"/>
                <a:tc>
                  <a:txBody>
                    <a:bodyPr/>
                    <a:lstStyle/>
                    <a:p>
                      <a:pPr indent="0" lvl="0" marL="0" rtl="0" algn="l">
                        <a:spcBef>
                          <a:spcPts val="0"/>
                        </a:spcBef>
                        <a:spcAft>
                          <a:spcPts val="0"/>
                        </a:spcAft>
                        <a:buNone/>
                      </a:pPr>
                      <a:r>
                        <a:rPr b="1" lang="en" sz="1100"/>
                        <a:t>Descent System</a:t>
                      </a:r>
                      <a:endParaRPr b="1" sz="1100"/>
                    </a:p>
                  </a:txBody>
                  <a:tcPr marT="91425" marB="91425" marR="91425" marL="91425"/>
                </a:tc>
                <a:tc>
                  <a:txBody>
                    <a:bodyPr/>
                    <a:lstStyle/>
                    <a:p>
                      <a:pPr indent="0" lvl="0" marL="0" rtl="0" algn="l">
                        <a:spcBef>
                          <a:spcPts val="0"/>
                        </a:spcBef>
                        <a:spcAft>
                          <a:spcPts val="0"/>
                        </a:spcAft>
                        <a:buNone/>
                      </a:pPr>
                      <a:r>
                        <a:rPr b="1" lang="en" sz="1100"/>
                        <a:t>Ability to vent helium with granular control.</a:t>
                      </a:r>
                      <a:endParaRPr b="1" sz="1100"/>
                    </a:p>
                  </a:txBody>
                  <a:tcPr marT="91425" marB="91425" marR="91425" marL="91425"/>
                </a:tc>
                <a:tc>
                  <a:txBody>
                    <a:bodyPr/>
                    <a:lstStyle/>
                    <a:p>
                      <a:pPr indent="0" lvl="0" marL="0" rtl="0" algn="l">
                        <a:spcBef>
                          <a:spcPts val="0"/>
                        </a:spcBef>
                        <a:spcAft>
                          <a:spcPts val="0"/>
                        </a:spcAft>
                        <a:buNone/>
                      </a:pPr>
                      <a:r>
                        <a:rPr b="1" lang="en" sz="1100"/>
                        <a:t>T.2, L.1</a:t>
                      </a:r>
                      <a:endParaRPr b="1" sz="1100"/>
                    </a:p>
                  </a:txBody>
                  <a:tcPr marT="91425" marB="91425" marR="91425" marL="91425"/>
                </a:tc>
                <a:tc>
                  <a:txBody>
                    <a:bodyPr/>
                    <a:lstStyle/>
                    <a:p>
                      <a:pPr indent="0" lvl="0" marL="0" rtl="0" algn="l">
                        <a:spcBef>
                          <a:spcPts val="0"/>
                        </a:spcBef>
                        <a:spcAft>
                          <a:spcPts val="0"/>
                        </a:spcAft>
                        <a:buNone/>
                      </a:pPr>
                      <a:r>
                        <a:rPr b="1" lang="en" sz="1100"/>
                        <a:t>FR1, FR6</a:t>
                      </a:r>
                      <a:endParaRPr b="1" sz="1100"/>
                    </a:p>
                  </a:txBody>
                  <a:tcPr marT="91425" marB="91425" marR="91425" marL="91425"/>
                </a:tc>
                <a:tc>
                  <a:txBody>
                    <a:bodyPr/>
                    <a:lstStyle/>
                    <a:p>
                      <a:pPr indent="0" lvl="0" marL="0" rtl="0" algn="ctr">
                        <a:spcBef>
                          <a:spcPts val="0"/>
                        </a:spcBef>
                        <a:spcAft>
                          <a:spcPts val="0"/>
                        </a:spcAft>
                        <a:buNone/>
                      </a:pPr>
                      <a:r>
                        <a:rPr b="1" lang="en" sz="1100"/>
                        <a:t>**Yes</a:t>
                      </a:r>
                      <a:endParaRPr b="1" sz="1100"/>
                    </a:p>
                  </a:txBody>
                  <a:tcPr marT="91425" marB="91425" marR="91425" marL="91425">
                    <a:solidFill>
                      <a:srgbClr val="FFE599"/>
                    </a:solidFill>
                  </a:tcPr>
                </a:tc>
              </a:tr>
            </a:tbl>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9" name="Shape 759"/>
        <p:cNvGrpSpPr/>
        <p:nvPr/>
      </p:nvGrpSpPr>
      <p:grpSpPr>
        <a:xfrm>
          <a:off x="0" y="0"/>
          <a:ext cx="0" cy="0"/>
          <a:chOff x="0" y="0"/>
          <a:chExt cx="0" cy="0"/>
        </a:xfrm>
      </p:grpSpPr>
      <p:cxnSp>
        <p:nvCxnSpPr>
          <p:cNvPr id="760" name="Google Shape;760;p53"/>
          <p:cNvCxnSpPr/>
          <p:nvPr/>
        </p:nvCxnSpPr>
        <p:spPr>
          <a:xfrm>
            <a:off x="3952650" y="2956500"/>
            <a:ext cx="1238700" cy="0"/>
          </a:xfrm>
          <a:prstGeom prst="straightConnector1">
            <a:avLst/>
          </a:prstGeom>
          <a:noFill/>
          <a:ln cap="flat" cmpd="sng" w="19050">
            <a:solidFill>
              <a:srgbClr val="93C47D"/>
            </a:solidFill>
            <a:prstDash val="solid"/>
            <a:round/>
            <a:headEnd len="med" w="med" type="none"/>
            <a:tailEnd len="med" w="med" type="none"/>
          </a:ln>
        </p:spPr>
      </p:cxnSp>
      <p:sp>
        <p:nvSpPr>
          <p:cNvPr id="761" name="Google Shape;761;p53"/>
          <p:cNvSpPr txBox="1"/>
          <p:nvPr>
            <p:ph type="title"/>
          </p:nvPr>
        </p:nvSpPr>
        <p:spPr>
          <a:xfrm>
            <a:off x="844200" y="2187000"/>
            <a:ext cx="7455600" cy="769500"/>
          </a:xfrm>
          <a:prstGeom prst="rect">
            <a:avLst/>
          </a:prstGeom>
        </p:spPr>
        <p:txBody>
          <a:bodyPr anchorCtr="0" anchor="b" bIns="0" lIns="91425" spcFirstLastPara="1" rIns="91425" wrap="square" tIns="0">
            <a:spAutoFit/>
          </a:bodyPr>
          <a:lstStyle/>
          <a:p>
            <a:pPr indent="0" lvl="0" marL="0" rtl="0" algn="ctr">
              <a:spcBef>
                <a:spcPts val="0"/>
              </a:spcBef>
              <a:spcAft>
                <a:spcPts val="0"/>
              </a:spcAft>
              <a:buSzPts val="990"/>
              <a:buNone/>
            </a:pPr>
            <a:r>
              <a:rPr lang="en" sz="5000"/>
              <a:t>Thermal Feasibility</a:t>
            </a:r>
            <a:endParaRPr sz="5000"/>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5" name="Shape 765"/>
        <p:cNvGrpSpPr/>
        <p:nvPr/>
      </p:nvGrpSpPr>
      <p:grpSpPr>
        <a:xfrm>
          <a:off x="0" y="0"/>
          <a:ext cx="0" cy="0"/>
          <a:chOff x="0" y="0"/>
          <a:chExt cx="0" cy="0"/>
        </a:xfrm>
      </p:grpSpPr>
      <p:sp>
        <p:nvSpPr>
          <p:cNvPr id="766" name="Google Shape;766;p54"/>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Thermal </a:t>
            </a:r>
            <a:r>
              <a:rPr lang="en"/>
              <a:t>Feasibility Overview</a:t>
            </a:r>
            <a:endParaRPr/>
          </a:p>
        </p:txBody>
      </p:sp>
      <p:sp>
        <p:nvSpPr>
          <p:cNvPr id="767" name="Google Shape;767;p54"/>
          <p:cNvSpPr/>
          <p:nvPr/>
        </p:nvSpPr>
        <p:spPr>
          <a:xfrm>
            <a:off x="311700" y="1327975"/>
            <a:ext cx="3999900" cy="731400"/>
          </a:xfrm>
          <a:prstGeom prst="roundRect">
            <a:avLst>
              <a:gd fmla="val 16667" name="adj"/>
            </a:avLst>
          </a:prstGeom>
          <a:solidFill>
            <a:schemeClr val="accent3"/>
          </a:solidFill>
          <a:ln cap="flat" cmpd="sng" w="9525">
            <a:solidFill>
              <a:schemeClr val="dk2"/>
            </a:solidFill>
            <a:prstDash val="solid"/>
            <a:round/>
            <a:headEnd len="sm" w="sm" type="none"/>
            <a:tailEnd len="sm" w="sm" type="none"/>
          </a:ln>
        </p:spPr>
        <p:txBody>
          <a:bodyPr anchorCtr="0" anchor="t" bIns="54850" lIns="91425" spcFirstLastPara="1" rIns="91425" wrap="square" tIns="54850">
            <a:noAutofit/>
          </a:bodyPr>
          <a:lstStyle/>
          <a:p>
            <a:pPr indent="0" lvl="0" marL="0" rtl="0" algn="l">
              <a:spcBef>
                <a:spcPts val="0"/>
              </a:spcBef>
              <a:spcAft>
                <a:spcPts val="0"/>
              </a:spcAft>
              <a:buNone/>
            </a:pPr>
            <a:r>
              <a:rPr b="1" lang="en" sz="1200"/>
              <a:t>DR 3.2:</a:t>
            </a:r>
            <a:r>
              <a:rPr lang="en" sz="1200"/>
              <a:t> BACCHUS shall operate at standard temperatures present from sea-level to stratospheric altitudes, for a range of around −55°C to 40°C.</a:t>
            </a:r>
            <a:endParaRPr sz="1200"/>
          </a:p>
        </p:txBody>
      </p:sp>
      <p:sp>
        <p:nvSpPr>
          <p:cNvPr id="768" name="Google Shape;768;p54"/>
          <p:cNvSpPr/>
          <p:nvPr/>
        </p:nvSpPr>
        <p:spPr>
          <a:xfrm>
            <a:off x="311700" y="2184219"/>
            <a:ext cx="3999900" cy="548700"/>
          </a:xfrm>
          <a:prstGeom prst="roundRect">
            <a:avLst>
              <a:gd fmla="val 16667" name="adj"/>
            </a:avLst>
          </a:prstGeom>
          <a:solidFill>
            <a:schemeClr val="accent3"/>
          </a:solidFill>
          <a:ln cap="flat" cmpd="sng" w="9525">
            <a:solidFill>
              <a:schemeClr val="dk2"/>
            </a:solidFill>
            <a:prstDash val="solid"/>
            <a:round/>
            <a:headEnd len="sm" w="sm" type="none"/>
            <a:tailEnd len="sm" w="sm" type="none"/>
          </a:ln>
        </p:spPr>
        <p:txBody>
          <a:bodyPr anchorCtr="0" anchor="t" bIns="54850" lIns="91425" spcFirstLastPara="1" rIns="91425" wrap="square" tIns="54850">
            <a:noAutofit/>
          </a:bodyPr>
          <a:lstStyle/>
          <a:p>
            <a:pPr indent="0" lvl="0" marL="0" rtl="0" algn="l">
              <a:spcBef>
                <a:spcPts val="0"/>
              </a:spcBef>
              <a:spcAft>
                <a:spcPts val="0"/>
              </a:spcAft>
              <a:buNone/>
            </a:pPr>
            <a:r>
              <a:rPr b="1" lang="en" sz="1200"/>
              <a:t>DR 6.1.3:</a:t>
            </a:r>
            <a:r>
              <a:rPr lang="en" sz="1200"/>
              <a:t> </a:t>
            </a:r>
            <a:r>
              <a:rPr lang="en" sz="1200"/>
              <a:t>The accompanying payload will not share thermal control with BACCHUS.</a:t>
            </a:r>
            <a:endParaRPr b="1" sz="1200"/>
          </a:p>
        </p:txBody>
      </p:sp>
      <p:sp>
        <p:nvSpPr>
          <p:cNvPr id="769" name="Google Shape;769;p54"/>
          <p:cNvSpPr/>
          <p:nvPr/>
        </p:nvSpPr>
        <p:spPr>
          <a:xfrm>
            <a:off x="311700" y="2857763"/>
            <a:ext cx="3999900" cy="548700"/>
          </a:xfrm>
          <a:prstGeom prst="roundRect">
            <a:avLst>
              <a:gd fmla="val 16667" name="adj"/>
            </a:avLst>
          </a:prstGeom>
          <a:solidFill>
            <a:schemeClr val="accent3"/>
          </a:solidFill>
          <a:ln cap="flat" cmpd="sng" w="9525">
            <a:solidFill>
              <a:schemeClr val="dk2"/>
            </a:solidFill>
            <a:prstDash val="solid"/>
            <a:round/>
            <a:headEnd len="sm" w="sm" type="none"/>
            <a:tailEnd len="sm" w="sm" type="none"/>
          </a:ln>
        </p:spPr>
        <p:txBody>
          <a:bodyPr anchorCtr="0" anchor="t" bIns="54850" lIns="91425" spcFirstLastPara="1" rIns="91425" wrap="square" tIns="54850">
            <a:noAutofit/>
          </a:bodyPr>
          <a:lstStyle/>
          <a:p>
            <a:pPr indent="0" lvl="0" marL="0" rtl="0" algn="l">
              <a:spcBef>
                <a:spcPts val="0"/>
              </a:spcBef>
              <a:spcAft>
                <a:spcPts val="0"/>
              </a:spcAft>
              <a:buNone/>
            </a:pPr>
            <a:r>
              <a:rPr b="1" lang="en" sz="1200"/>
              <a:t>DR 6.2:</a:t>
            </a:r>
            <a:r>
              <a:rPr lang="en" sz="1200"/>
              <a:t> BACCHUS shall have enough battery to last a 24-hour mission.</a:t>
            </a:r>
            <a:endParaRPr b="1" sz="1200"/>
          </a:p>
        </p:txBody>
      </p:sp>
      <p:sp>
        <p:nvSpPr>
          <p:cNvPr id="770" name="Google Shape;770;p54"/>
          <p:cNvSpPr txBox="1"/>
          <p:nvPr/>
        </p:nvSpPr>
        <p:spPr>
          <a:xfrm>
            <a:off x="311700" y="881575"/>
            <a:ext cx="39999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700">
                <a:solidFill>
                  <a:schemeClr val="dk1"/>
                </a:solidFill>
                <a:latin typeface="Merriweather"/>
                <a:ea typeface="Merriweather"/>
                <a:cs typeface="Merriweather"/>
                <a:sym typeface="Merriweather"/>
              </a:rPr>
              <a:t>Relevant Requirements</a:t>
            </a:r>
            <a:endParaRPr b="1" sz="1700">
              <a:solidFill>
                <a:schemeClr val="dk1"/>
              </a:solidFill>
              <a:latin typeface="Merriweather"/>
              <a:ea typeface="Merriweather"/>
              <a:cs typeface="Merriweather"/>
              <a:sym typeface="Merriweather"/>
            </a:endParaRPr>
          </a:p>
        </p:txBody>
      </p:sp>
      <p:sp>
        <p:nvSpPr>
          <p:cNvPr id="771" name="Google Shape;771;p54"/>
          <p:cNvSpPr txBox="1"/>
          <p:nvPr/>
        </p:nvSpPr>
        <p:spPr>
          <a:xfrm>
            <a:off x="4840150" y="881575"/>
            <a:ext cx="39999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700">
                <a:solidFill>
                  <a:schemeClr val="dk1"/>
                </a:solidFill>
                <a:latin typeface="Merriweather"/>
                <a:ea typeface="Merriweather"/>
                <a:cs typeface="Merriweather"/>
                <a:sym typeface="Merriweather"/>
              </a:rPr>
              <a:t>Thermal Considerations</a:t>
            </a:r>
            <a:endParaRPr b="1" sz="1700">
              <a:solidFill>
                <a:schemeClr val="dk1"/>
              </a:solidFill>
              <a:latin typeface="Merriweather"/>
              <a:ea typeface="Merriweather"/>
              <a:cs typeface="Merriweather"/>
              <a:sym typeface="Merriweather"/>
            </a:endParaRPr>
          </a:p>
        </p:txBody>
      </p:sp>
      <p:cxnSp>
        <p:nvCxnSpPr>
          <p:cNvPr id="772" name="Google Shape;772;p54"/>
          <p:cNvCxnSpPr/>
          <p:nvPr/>
        </p:nvCxnSpPr>
        <p:spPr>
          <a:xfrm>
            <a:off x="-21075" y="864275"/>
            <a:ext cx="9201300" cy="0"/>
          </a:xfrm>
          <a:prstGeom prst="straightConnector1">
            <a:avLst/>
          </a:prstGeom>
          <a:noFill/>
          <a:ln cap="flat" cmpd="sng" w="38100">
            <a:solidFill>
              <a:srgbClr val="B6D7A8"/>
            </a:solidFill>
            <a:prstDash val="solid"/>
            <a:round/>
            <a:headEnd len="med" w="med" type="none"/>
            <a:tailEnd len="med" w="med" type="none"/>
          </a:ln>
        </p:spPr>
      </p:cxnSp>
      <p:sp>
        <p:nvSpPr>
          <p:cNvPr id="773" name="Google Shape;773;p54"/>
          <p:cNvSpPr/>
          <p:nvPr/>
        </p:nvSpPr>
        <p:spPr>
          <a:xfrm>
            <a:off x="4840150" y="1327975"/>
            <a:ext cx="3999900" cy="3017400"/>
          </a:xfrm>
          <a:prstGeom prst="roundRect">
            <a:avLst>
              <a:gd fmla="val 4614" name="adj"/>
            </a:avLst>
          </a:prstGeom>
          <a:solidFill>
            <a:srgbClr val="CFE2F3"/>
          </a:solidFill>
          <a:ln cap="flat" cmpd="sng" w="9525">
            <a:solidFill>
              <a:schemeClr val="dk2"/>
            </a:solidFill>
            <a:prstDash val="solid"/>
            <a:round/>
            <a:headEnd len="sm" w="sm" type="none"/>
            <a:tailEnd len="sm" w="sm" type="none"/>
          </a:ln>
        </p:spPr>
        <p:txBody>
          <a:bodyPr anchorCtr="0" anchor="t" bIns="54850" lIns="91425" spcFirstLastPara="1" rIns="91425" wrap="square" tIns="54850">
            <a:noAutofit/>
          </a:bodyPr>
          <a:lstStyle/>
          <a:p>
            <a:pPr indent="-213359" lvl="0" marL="274320" rtl="0" algn="l">
              <a:lnSpc>
                <a:spcPct val="115000"/>
              </a:lnSpc>
              <a:spcBef>
                <a:spcPts val="0"/>
              </a:spcBef>
              <a:spcAft>
                <a:spcPts val="0"/>
              </a:spcAft>
              <a:buClr>
                <a:srgbClr val="2E2E2E"/>
              </a:buClr>
              <a:buSzPts val="1200"/>
              <a:buFont typeface="Roboto"/>
              <a:buChar char="■"/>
            </a:pPr>
            <a:r>
              <a:rPr b="1" lang="en" sz="1300">
                <a:solidFill>
                  <a:srgbClr val="2E2E2E"/>
                </a:solidFill>
                <a:latin typeface="Roboto"/>
                <a:ea typeface="Roboto"/>
                <a:cs typeface="Roboto"/>
                <a:sym typeface="Roboto"/>
              </a:rPr>
              <a:t>Internal Temperature Range:</a:t>
            </a:r>
            <a:endParaRPr b="1" sz="1300">
              <a:solidFill>
                <a:srgbClr val="2E2E2E"/>
              </a:solidFill>
              <a:latin typeface="Roboto"/>
              <a:ea typeface="Roboto"/>
              <a:cs typeface="Roboto"/>
              <a:sym typeface="Roboto"/>
            </a:endParaRPr>
          </a:p>
          <a:p>
            <a:pPr indent="-213359" lvl="1" marL="548640" rtl="0" algn="l">
              <a:lnSpc>
                <a:spcPct val="115000"/>
              </a:lnSpc>
              <a:spcBef>
                <a:spcPts val="0"/>
              </a:spcBef>
              <a:spcAft>
                <a:spcPts val="0"/>
              </a:spcAft>
              <a:buClr>
                <a:srgbClr val="2E2E2E"/>
              </a:buClr>
              <a:buSzPts val="1200"/>
              <a:buFont typeface="Roboto"/>
              <a:buChar char="●"/>
            </a:pPr>
            <a:r>
              <a:rPr lang="en" sz="1200">
                <a:solidFill>
                  <a:srgbClr val="2E2E2E"/>
                </a:solidFill>
                <a:latin typeface="Roboto"/>
                <a:ea typeface="Roboto"/>
                <a:cs typeface="Roboto"/>
                <a:sym typeface="Roboto"/>
              </a:rPr>
              <a:t>Minimum: -40°C</a:t>
            </a:r>
            <a:endParaRPr sz="1200">
              <a:solidFill>
                <a:srgbClr val="2E2E2E"/>
              </a:solidFill>
              <a:latin typeface="Roboto"/>
              <a:ea typeface="Roboto"/>
              <a:cs typeface="Roboto"/>
              <a:sym typeface="Roboto"/>
            </a:endParaRPr>
          </a:p>
          <a:p>
            <a:pPr indent="-213359" lvl="1" marL="548640" rtl="0" algn="l">
              <a:lnSpc>
                <a:spcPct val="115000"/>
              </a:lnSpc>
              <a:spcBef>
                <a:spcPts val="0"/>
              </a:spcBef>
              <a:spcAft>
                <a:spcPts val="0"/>
              </a:spcAft>
              <a:buClr>
                <a:srgbClr val="2E2E2E"/>
              </a:buClr>
              <a:buSzPts val="1200"/>
              <a:buFont typeface="Roboto"/>
              <a:buChar char="●"/>
            </a:pPr>
            <a:r>
              <a:rPr lang="en" sz="1200">
                <a:solidFill>
                  <a:srgbClr val="2E2E2E"/>
                </a:solidFill>
                <a:latin typeface="Roboto"/>
                <a:ea typeface="Roboto"/>
                <a:cs typeface="Roboto"/>
                <a:sym typeface="Roboto"/>
              </a:rPr>
              <a:t>Ideal: 25°C</a:t>
            </a:r>
            <a:endParaRPr sz="1200">
              <a:solidFill>
                <a:srgbClr val="2E2E2E"/>
              </a:solidFill>
              <a:latin typeface="Roboto"/>
              <a:ea typeface="Roboto"/>
              <a:cs typeface="Roboto"/>
              <a:sym typeface="Roboto"/>
            </a:endParaRPr>
          </a:p>
          <a:p>
            <a:pPr indent="-213359" lvl="1" marL="548640" rtl="0" algn="l">
              <a:lnSpc>
                <a:spcPct val="115000"/>
              </a:lnSpc>
              <a:spcBef>
                <a:spcPts val="0"/>
              </a:spcBef>
              <a:spcAft>
                <a:spcPts val="0"/>
              </a:spcAft>
              <a:buClr>
                <a:srgbClr val="2E2E2E"/>
              </a:buClr>
              <a:buSzPts val="1200"/>
              <a:buFont typeface="Roboto"/>
              <a:buChar char="●"/>
            </a:pPr>
            <a:r>
              <a:rPr lang="en" sz="1200">
                <a:solidFill>
                  <a:srgbClr val="2E2E2E"/>
                </a:solidFill>
                <a:latin typeface="Roboto"/>
                <a:ea typeface="Roboto"/>
                <a:cs typeface="Roboto"/>
                <a:sym typeface="Roboto"/>
              </a:rPr>
              <a:t>Maximum: 85°C</a:t>
            </a:r>
            <a:endParaRPr sz="1200">
              <a:solidFill>
                <a:srgbClr val="2E2E2E"/>
              </a:solidFill>
              <a:latin typeface="Roboto"/>
              <a:ea typeface="Roboto"/>
              <a:cs typeface="Roboto"/>
              <a:sym typeface="Roboto"/>
            </a:endParaRPr>
          </a:p>
          <a:p>
            <a:pPr indent="-213359" lvl="0" marL="274320" rtl="0" algn="l">
              <a:lnSpc>
                <a:spcPct val="115000"/>
              </a:lnSpc>
              <a:spcBef>
                <a:spcPts val="0"/>
              </a:spcBef>
              <a:spcAft>
                <a:spcPts val="0"/>
              </a:spcAft>
              <a:buClr>
                <a:srgbClr val="2E2E2E"/>
              </a:buClr>
              <a:buSzPts val="1200"/>
              <a:buFont typeface="Roboto"/>
              <a:buChar char="■"/>
            </a:pPr>
            <a:r>
              <a:rPr b="1" lang="en" sz="1300">
                <a:solidFill>
                  <a:srgbClr val="2E2E2E"/>
                </a:solidFill>
                <a:latin typeface="Roboto"/>
                <a:ea typeface="Roboto"/>
                <a:cs typeface="Roboto"/>
                <a:sym typeface="Roboto"/>
              </a:rPr>
              <a:t>Heat Loss Sources:</a:t>
            </a:r>
            <a:endParaRPr b="1" sz="1300">
              <a:solidFill>
                <a:srgbClr val="2E2E2E"/>
              </a:solidFill>
              <a:latin typeface="Roboto"/>
              <a:ea typeface="Roboto"/>
              <a:cs typeface="Roboto"/>
              <a:sym typeface="Roboto"/>
            </a:endParaRPr>
          </a:p>
          <a:p>
            <a:pPr indent="-213359" lvl="1" marL="548640" rtl="0" algn="l">
              <a:lnSpc>
                <a:spcPct val="115000"/>
              </a:lnSpc>
              <a:spcBef>
                <a:spcPts val="0"/>
              </a:spcBef>
              <a:spcAft>
                <a:spcPts val="0"/>
              </a:spcAft>
              <a:buClr>
                <a:srgbClr val="2E2E2E"/>
              </a:buClr>
              <a:buSzPts val="1200"/>
              <a:buFont typeface="Roboto"/>
              <a:buChar char="●"/>
            </a:pPr>
            <a:r>
              <a:rPr lang="en" sz="1200">
                <a:solidFill>
                  <a:srgbClr val="2E2E2E"/>
                </a:solidFill>
                <a:latin typeface="Roboto"/>
                <a:ea typeface="Roboto"/>
                <a:cs typeface="Roboto"/>
                <a:sym typeface="Roboto"/>
              </a:rPr>
              <a:t>Minimum ambient temperature: -55°C</a:t>
            </a:r>
            <a:endParaRPr sz="1200">
              <a:solidFill>
                <a:srgbClr val="2E2E2E"/>
              </a:solidFill>
              <a:latin typeface="Roboto"/>
              <a:ea typeface="Roboto"/>
              <a:cs typeface="Roboto"/>
              <a:sym typeface="Roboto"/>
            </a:endParaRPr>
          </a:p>
          <a:p>
            <a:pPr indent="-213359" lvl="1" marL="548640" rtl="0" algn="l">
              <a:lnSpc>
                <a:spcPct val="115000"/>
              </a:lnSpc>
              <a:spcBef>
                <a:spcPts val="0"/>
              </a:spcBef>
              <a:spcAft>
                <a:spcPts val="0"/>
              </a:spcAft>
              <a:buClr>
                <a:srgbClr val="2E2E2E"/>
              </a:buClr>
              <a:buSzPts val="1200"/>
              <a:buFont typeface="Roboto"/>
              <a:buChar char="●"/>
            </a:pPr>
            <a:r>
              <a:rPr lang="en" sz="1200">
                <a:solidFill>
                  <a:srgbClr val="2E2E2E"/>
                </a:solidFill>
                <a:latin typeface="Roboto"/>
                <a:ea typeface="Roboto"/>
                <a:cs typeface="Roboto"/>
                <a:sym typeface="Roboto"/>
              </a:rPr>
              <a:t>Maximum mission duration: 24 hours</a:t>
            </a:r>
            <a:endParaRPr sz="1200">
              <a:solidFill>
                <a:srgbClr val="2E2E2E"/>
              </a:solidFill>
              <a:latin typeface="Roboto"/>
              <a:ea typeface="Roboto"/>
              <a:cs typeface="Roboto"/>
              <a:sym typeface="Roboto"/>
            </a:endParaRPr>
          </a:p>
          <a:p>
            <a:pPr indent="-213359" lvl="0" marL="274320" rtl="0" algn="l">
              <a:lnSpc>
                <a:spcPct val="115000"/>
              </a:lnSpc>
              <a:spcBef>
                <a:spcPts val="0"/>
              </a:spcBef>
              <a:spcAft>
                <a:spcPts val="0"/>
              </a:spcAft>
              <a:buClr>
                <a:srgbClr val="2E2E2E"/>
              </a:buClr>
              <a:buSzPts val="1200"/>
              <a:buFont typeface="Roboto"/>
              <a:buChar char="■"/>
            </a:pPr>
            <a:r>
              <a:rPr b="1" lang="en" sz="1300">
                <a:solidFill>
                  <a:srgbClr val="2E2E2E"/>
                </a:solidFill>
                <a:latin typeface="Roboto"/>
                <a:ea typeface="Roboto"/>
                <a:cs typeface="Roboto"/>
                <a:sym typeface="Roboto"/>
              </a:rPr>
              <a:t>Power Requirements:</a:t>
            </a:r>
            <a:endParaRPr b="1" sz="1300">
              <a:solidFill>
                <a:srgbClr val="2E2E2E"/>
              </a:solidFill>
              <a:latin typeface="Roboto"/>
              <a:ea typeface="Roboto"/>
              <a:cs typeface="Roboto"/>
              <a:sym typeface="Roboto"/>
            </a:endParaRPr>
          </a:p>
          <a:p>
            <a:pPr indent="-213359" lvl="1" marL="548640" rtl="0" algn="l">
              <a:lnSpc>
                <a:spcPct val="115000"/>
              </a:lnSpc>
              <a:spcBef>
                <a:spcPts val="0"/>
              </a:spcBef>
              <a:spcAft>
                <a:spcPts val="0"/>
              </a:spcAft>
              <a:buClr>
                <a:srgbClr val="2E2E2E"/>
              </a:buClr>
              <a:buSzPts val="1200"/>
              <a:buFont typeface="Roboto"/>
              <a:buChar char="●"/>
            </a:pPr>
            <a:r>
              <a:rPr lang="en" sz="1200">
                <a:solidFill>
                  <a:srgbClr val="2E2E2E"/>
                </a:solidFill>
                <a:latin typeface="Roboto"/>
                <a:ea typeface="Roboto"/>
                <a:cs typeface="Roboto"/>
                <a:sym typeface="Roboto"/>
              </a:rPr>
              <a:t>Input: 5 V, 200 mA</a:t>
            </a:r>
            <a:endParaRPr sz="1200">
              <a:solidFill>
                <a:srgbClr val="2E2E2E"/>
              </a:solidFill>
              <a:latin typeface="Roboto"/>
              <a:ea typeface="Roboto"/>
              <a:cs typeface="Roboto"/>
              <a:sym typeface="Roboto"/>
            </a:endParaRPr>
          </a:p>
          <a:p>
            <a:pPr indent="-213359" lvl="1" marL="548640" rtl="0" algn="l">
              <a:lnSpc>
                <a:spcPct val="115000"/>
              </a:lnSpc>
              <a:spcBef>
                <a:spcPts val="0"/>
              </a:spcBef>
              <a:spcAft>
                <a:spcPts val="0"/>
              </a:spcAft>
              <a:buClr>
                <a:srgbClr val="2E2E2E"/>
              </a:buClr>
              <a:buSzPts val="1200"/>
              <a:buFont typeface="Roboto"/>
              <a:buChar char="●"/>
            </a:pPr>
            <a:r>
              <a:rPr lang="en" sz="1200">
                <a:solidFill>
                  <a:srgbClr val="2E2E2E"/>
                </a:solidFill>
                <a:latin typeface="Roboto"/>
                <a:ea typeface="Roboto"/>
                <a:cs typeface="Roboto"/>
                <a:sym typeface="Roboto"/>
              </a:rPr>
              <a:t>Output: 1 W</a:t>
            </a:r>
            <a:endParaRPr sz="1200">
              <a:solidFill>
                <a:srgbClr val="2E2E2E"/>
              </a:solidFill>
              <a:latin typeface="Roboto"/>
              <a:ea typeface="Roboto"/>
              <a:cs typeface="Roboto"/>
              <a:sym typeface="Roboto"/>
            </a:endParaRPr>
          </a:p>
          <a:p>
            <a:pPr indent="-213359" lvl="0" marL="274320" rtl="0" algn="l">
              <a:lnSpc>
                <a:spcPct val="115000"/>
              </a:lnSpc>
              <a:spcBef>
                <a:spcPts val="0"/>
              </a:spcBef>
              <a:spcAft>
                <a:spcPts val="0"/>
              </a:spcAft>
              <a:buClr>
                <a:srgbClr val="2E2E2E"/>
              </a:buClr>
              <a:buSzPts val="1200"/>
              <a:buFont typeface="Roboto"/>
              <a:buChar char="■"/>
            </a:pPr>
            <a:r>
              <a:rPr b="1" lang="en" sz="1300">
                <a:solidFill>
                  <a:srgbClr val="2E2E2E"/>
                </a:solidFill>
                <a:latin typeface="Roboto"/>
                <a:ea typeface="Roboto"/>
                <a:cs typeface="Roboto"/>
                <a:sym typeface="Roboto"/>
              </a:rPr>
              <a:t>Final Design:</a:t>
            </a:r>
            <a:endParaRPr b="1" sz="1300">
              <a:solidFill>
                <a:srgbClr val="2E2E2E"/>
              </a:solidFill>
              <a:latin typeface="Roboto"/>
              <a:ea typeface="Roboto"/>
              <a:cs typeface="Roboto"/>
              <a:sym typeface="Roboto"/>
            </a:endParaRPr>
          </a:p>
          <a:p>
            <a:pPr indent="-213359" lvl="1" marL="548640" rtl="0" algn="l">
              <a:lnSpc>
                <a:spcPct val="115000"/>
              </a:lnSpc>
              <a:spcBef>
                <a:spcPts val="0"/>
              </a:spcBef>
              <a:spcAft>
                <a:spcPts val="0"/>
              </a:spcAft>
              <a:buClr>
                <a:srgbClr val="2E2E2E"/>
              </a:buClr>
              <a:buSzPts val="1200"/>
              <a:buFont typeface="Roboto"/>
              <a:buChar char="●"/>
            </a:pPr>
            <a:r>
              <a:rPr lang="en" sz="1200"/>
              <a:t>Polyisocyanurate Foam Insulation</a:t>
            </a:r>
            <a:endParaRPr sz="1200"/>
          </a:p>
          <a:p>
            <a:pPr indent="-213359" lvl="1" marL="548640" rtl="0" algn="l">
              <a:lnSpc>
                <a:spcPct val="115000"/>
              </a:lnSpc>
              <a:spcBef>
                <a:spcPts val="0"/>
              </a:spcBef>
              <a:spcAft>
                <a:spcPts val="0"/>
              </a:spcAft>
              <a:buClr>
                <a:srgbClr val="2E2E2E"/>
              </a:buClr>
              <a:buSzPts val="1200"/>
              <a:buFont typeface="Roboto"/>
              <a:buChar char="●"/>
            </a:pPr>
            <a:r>
              <a:rPr lang="en" sz="1200"/>
              <a:t>Resistive Heater</a:t>
            </a:r>
            <a:endParaRPr sz="1200"/>
          </a:p>
        </p:txBody>
      </p:sp>
      <p:grpSp>
        <p:nvGrpSpPr>
          <p:cNvPr id="774" name="Google Shape;774;p54"/>
          <p:cNvGrpSpPr/>
          <p:nvPr/>
        </p:nvGrpSpPr>
        <p:grpSpPr>
          <a:xfrm>
            <a:off x="-163950" y="4907786"/>
            <a:ext cx="9471925" cy="235500"/>
            <a:chOff x="-163950" y="4907786"/>
            <a:chExt cx="9471925" cy="235500"/>
          </a:xfrm>
        </p:grpSpPr>
        <p:sp>
          <p:nvSpPr>
            <p:cNvPr id="775" name="Google Shape;775;p54"/>
            <p:cNvSpPr/>
            <p:nvPr/>
          </p:nvSpPr>
          <p:spPr>
            <a:xfrm>
              <a:off x="7843375" y="4907786"/>
              <a:ext cx="1464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chemeClr val="lt1"/>
                  </a:solidFill>
                </a:rPr>
                <a:t>   Appendices</a:t>
              </a:r>
              <a:endParaRPr b="1" sz="1100">
                <a:solidFill>
                  <a:srgbClr val="FFFFFF"/>
                </a:solidFill>
              </a:endParaRPr>
            </a:p>
          </p:txBody>
        </p:sp>
        <p:sp>
          <p:nvSpPr>
            <p:cNvPr id="776" name="Google Shape;776;p54"/>
            <p:cNvSpPr/>
            <p:nvPr/>
          </p:nvSpPr>
          <p:spPr>
            <a:xfrm>
              <a:off x="6710675"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Conclusion</a:t>
              </a:r>
              <a:endParaRPr b="1" sz="1100">
                <a:solidFill>
                  <a:srgbClr val="FFFFFF"/>
                </a:solidFill>
              </a:endParaRPr>
            </a:p>
          </p:txBody>
        </p:sp>
        <p:sp>
          <p:nvSpPr>
            <p:cNvPr id="777" name="Google Shape;777;p54"/>
            <p:cNvSpPr/>
            <p:nvPr/>
          </p:nvSpPr>
          <p:spPr>
            <a:xfrm>
              <a:off x="5577978"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Electrical</a:t>
              </a:r>
              <a:endParaRPr b="1" sz="1100">
                <a:solidFill>
                  <a:srgbClr val="FFFFFF"/>
                </a:solidFill>
              </a:endParaRPr>
            </a:p>
          </p:txBody>
        </p:sp>
        <p:sp>
          <p:nvSpPr>
            <p:cNvPr id="778" name="Google Shape;778;p54"/>
            <p:cNvSpPr/>
            <p:nvPr/>
          </p:nvSpPr>
          <p:spPr>
            <a:xfrm>
              <a:off x="3312585"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Mechanical</a:t>
              </a:r>
              <a:endParaRPr b="1" sz="1100">
                <a:solidFill>
                  <a:srgbClr val="FFFFFF"/>
                </a:solidFill>
              </a:endParaRPr>
            </a:p>
          </p:txBody>
        </p:sp>
        <p:sp>
          <p:nvSpPr>
            <p:cNvPr id="779" name="Google Shape;779;p54"/>
            <p:cNvSpPr/>
            <p:nvPr/>
          </p:nvSpPr>
          <p:spPr>
            <a:xfrm>
              <a:off x="-163950" y="4907786"/>
              <a:ext cx="13512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FFFFFF"/>
                  </a:solidFill>
                </a:rPr>
                <a:t>    Overview</a:t>
              </a:r>
              <a:endParaRPr b="1" sz="1100">
                <a:solidFill>
                  <a:srgbClr val="FFFFFF"/>
                </a:solidFill>
              </a:endParaRPr>
            </a:p>
          </p:txBody>
        </p:sp>
        <p:sp>
          <p:nvSpPr>
            <p:cNvPr id="780" name="Google Shape;780;p54"/>
            <p:cNvSpPr/>
            <p:nvPr/>
          </p:nvSpPr>
          <p:spPr>
            <a:xfrm>
              <a:off x="1047193"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Controls</a:t>
              </a:r>
              <a:endParaRPr b="1" sz="1100">
                <a:solidFill>
                  <a:srgbClr val="FFFFFF"/>
                </a:solidFill>
              </a:endParaRPr>
            </a:p>
          </p:txBody>
        </p:sp>
        <p:sp>
          <p:nvSpPr>
            <p:cNvPr id="781" name="Google Shape;781;p54"/>
            <p:cNvSpPr/>
            <p:nvPr/>
          </p:nvSpPr>
          <p:spPr>
            <a:xfrm>
              <a:off x="2179889"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Structural</a:t>
              </a:r>
              <a:endParaRPr b="1" sz="1100">
                <a:solidFill>
                  <a:srgbClr val="FFFFFF"/>
                </a:solidFill>
              </a:endParaRPr>
            </a:p>
          </p:txBody>
        </p:sp>
        <p:sp>
          <p:nvSpPr>
            <p:cNvPr id="782" name="Google Shape;782;p54"/>
            <p:cNvSpPr/>
            <p:nvPr/>
          </p:nvSpPr>
          <p:spPr>
            <a:xfrm>
              <a:off x="4445282" y="4907786"/>
              <a:ext cx="1272600" cy="235500"/>
            </a:xfrm>
            <a:prstGeom prst="chevron">
              <a:avLst>
                <a:gd fmla="val 50000" name="adj"/>
              </a:avLst>
            </a:prstGeom>
            <a:solidFill>
              <a:srgbClr val="31394D"/>
            </a:solidFill>
            <a:ln cap="flat" cmpd="sng" w="19050">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Thermal</a:t>
              </a:r>
              <a:endParaRPr b="1" sz="1100">
                <a:solidFill>
                  <a:srgbClr val="FFFFFF"/>
                </a:solidFill>
              </a:endParaRPr>
            </a:p>
          </p:txBody>
        </p:sp>
      </p:gr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6" name="Shape 786"/>
        <p:cNvGrpSpPr/>
        <p:nvPr/>
      </p:nvGrpSpPr>
      <p:grpSpPr>
        <a:xfrm>
          <a:off x="0" y="0"/>
          <a:ext cx="0" cy="0"/>
          <a:chOff x="0" y="0"/>
          <a:chExt cx="0" cy="0"/>
        </a:xfrm>
      </p:grpSpPr>
      <p:sp>
        <p:nvSpPr>
          <p:cNvPr id="787" name="Google Shape;787;p55"/>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Thermal Model</a:t>
            </a:r>
            <a:endParaRPr/>
          </a:p>
        </p:txBody>
      </p:sp>
      <p:pic>
        <p:nvPicPr>
          <p:cNvPr id="788" name="Google Shape;788;p55"/>
          <p:cNvPicPr preferRelativeResize="0"/>
          <p:nvPr/>
        </p:nvPicPr>
        <p:blipFill>
          <a:blip r:embed="rId3">
            <a:alphaModFix/>
          </a:blip>
          <a:stretch>
            <a:fillRect/>
          </a:stretch>
        </p:blipFill>
        <p:spPr>
          <a:xfrm>
            <a:off x="6244351" y="2025863"/>
            <a:ext cx="2658700" cy="1091775"/>
          </a:xfrm>
          <a:prstGeom prst="rect">
            <a:avLst/>
          </a:prstGeom>
          <a:noFill/>
          <a:ln>
            <a:noFill/>
          </a:ln>
        </p:spPr>
      </p:pic>
      <p:grpSp>
        <p:nvGrpSpPr>
          <p:cNvPr id="789" name="Google Shape;789;p55"/>
          <p:cNvGrpSpPr/>
          <p:nvPr/>
        </p:nvGrpSpPr>
        <p:grpSpPr>
          <a:xfrm>
            <a:off x="-163950" y="4907786"/>
            <a:ext cx="9471925" cy="235500"/>
            <a:chOff x="-163950" y="4907786"/>
            <a:chExt cx="9471925" cy="235500"/>
          </a:xfrm>
        </p:grpSpPr>
        <p:sp>
          <p:nvSpPr>
            <p:cNvPr id="790" name="Google Shape;790;p55"/>
            <p:cNvSpPr/>
            <p:nvPr/>
          </p:nvSpPr>
          <p:spPr>
            <a:xfrm>
              <a:off x="7843375" y="4907786"/>
              <a:ext cx="1464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chemeClr val="lt1"/>
                  </a:solidFill>
                </a:rPr>
                <a:t>   Appendices</a:t>
              </a:r>
              <a:endParaRPr b="1" sz="1100">
                <a:solidFill>
                  <a:srgbClr val="FFFFFF"/>
                </a:solidFill>
              </a:endParaRPr>
            </a:p>
          </p:txBody>
        </p:sp>
        <p:sp>
          <p:nvSpPr>
            <p:cNvPr id="791" name="Google Shape;791;p55"/>
            <p:cNvSpPr/>
            <p:nvPr/>
          </p:nvSpPr>
          <p:spPr>
            <a:xfrm>
              <a:off x="6710675"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Conclusion</a:t>
              </a:r>
              <a:endParaRPr b="1" sz="1100">
                <a:solidFill>
                  <a:srgbClr val="FFFFFF"/>
                </a:solidFill>
              </a:endParaRPr>
            </a:p>
          </p:txBody>
        </p:sp>
        <p:sp>
          <p:nvSpPr>
            <p:cNvPr id="792" name="Google Shape;792;p55"/>
            <p:cNvSpPr/>
            <p:nvPr/>
          </p:nvSpPr>
          <p:spPr>
            <a:xfrm>
              <a:off x="5577978"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Electrical</a:t>
              </a:r>
              <a:endParaRPr b="1" sz="1100">
                <a:solidFill>
                  <a:srgbClr val="FFFFFF"/>
                </a:solidFill>
              </a:endParaRPr>
            </a:p>
          </p:txBody>
        </p:sp>
        <p:sp>
          <p:nvSpPr>
            <p:cNvPr id="793" name="Google Shape;793;p55"/>
            <p:cNvSpPr/>
            <p:nvPr/>
          </p:nvSpPr>
          <p:spPr>
            <a:xfrm>
              <a:off x="3312585"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Mechanical</a:t>
              </a:r>
              <a:endParaRPr b="1" sz="1100">
                <a:solidFill>
                  <a:srgbClr val="FFFFFF"/>
                </a:solidFill>
              </a:endParaRPr>
            </a:p>
          </p:txBody>
        </p:sp>
        <p:sp>
          <p:nvSpPr>
            <p:cNvPr id="794" name="Google Shape;794;p55"/>
            <p:cNvSpPr/>
            <p:nvPr/>
          </p:nvSpPr>
          <p:spPr>
            <a:xfrm>
              <a:off x="-163950" y="4907786"/>
              <a:ext cx="13512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FFFFFF"/>
                  </a:solidFill>
                </a:rPr>
                <a:t>    Overview</a:t>
              </a:r>
              <a:endParaRPr b="1" sz="1100">
                <a:solidFill>
                  <a:srgbClr val="FFFFFF"/>
                </a:solidFill>
              </a:endParaRPr>
            </a:p>
          </p:txBody>
        </p:sp>
        <p:sp>
          <p:nvSpPr>
            <p:cNvPr id="795" name="Google Shape;795;p55"/>
            <p:cNvSpPr/>
            <p:nvPr/>
          </p:nvSpPr>
          <p:spPr>
            <a:xfrm>
              <a:off x="1047193"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Controls</a:t>
              </a:r>
              <a:endParaRPr b="1" sz="1100">
                <a:solidFill>
                  <a:srgbClr val="FFFFFF"/>
                </a:solidFill>
              </a:endParaRPr>
            </a:p>
          </p:txBody>
        </p:sp>
        <p:sp>
          <p:nvSpPr>
            <p:cNvPr id="796" name="Google Shape;796;p55"/>
            <p:cNvSpPr/>
            <p:nvPr/>
          </p:nvSpPr>
          <p:spPr>
            <a:xfrm>
              <a:off x="2179889"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Structural</a:t>
              </a:r>
              <a:endParaRPr b="1" sz="1100">
                <a:solidFill>
                  <a:srgbClr val="FFFFFF"/>
                </a:solidFill>
              </a:endParaRPr>
            </a:p>
          </p:txBody>
        </p:sp>
        <p:sp>
          <p:nvSpPr>
            <p:cNvPr id="797" name="Google Shape;797;p55"/>
            <p:cNvSpPr/>
            <p:nvPr/>
          </p:nvSpPr>
          <p:spPr>
            <a:xfrm>
              <a:off x="4445282" y="4907786"/>
              <a:ext cx="1272600" cy="235500"/>
            </a:xfrm>
            <a:prstGeom prst="chevron">
              <a:avLst>
                <a:gd fmla="val 50000" name="adj"/>
              </a:avLst>
            </a:prstGeom>
            <a:solidFill>
              <a:srgbClr val="31394D"/>
            </a:solidFill>
            <a:ln cap="flat" cmpd="sng" w="19050">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Thermal</a:t>
              </a:r>
              <a:endParaRPr b="1" sz="1100">
                <a:solidFill>
                  <a:srgbClr val="FFFFFF"/>
                </a:solidFill>
              </a:endParaRPr>
            </a:p>
          </p:txBody>
        </p:sp>
      </p:grpSp>
      <p:pic>
        <p:nvPicPr>
          <p:cNvPr id="798" name="Google Shape;798;p55"/>
          <p:cNvPicPr preferRelativeResize="0"/>
          <p:nvPr/>
        </p:nvPicPr>
        <p:blipFill rotWithShape="1">
          <a:blip r:embed="rId4">
            <a:alphaModFix/>
          </a:blip>
          <a:srcRect b="0" l="7079" r="6795" t="0"/>
          <a:stretch/>
        </p:blipFill>
        <p:spPr>
          <a:xfrm>
            <a:off x="114950" y="947398"/>
            <a:ext cx="6129401" cy="3795827"/>
          </a:xfrm>
          <a:prstGeom prst="rect">
            <a:avLst/>
          </a:prstGeom>
          <a:noFill/>
          <a:ln>
            <a:noFill/>
          </a:ln>
        </p:spPr>
      </p:pic>
      <p:cxnSp>
        <p:nvCxnSpPr>
          <p:cNvPr id="799" name="Google Shape;799;p55"/>
          <p:cNvCxnSpPr/>
          <p:nvPr/>
        </p:nvCxnSpPr>
        <p:spPr>
          <a:xfrm>
            <a:off x="-21075" y="864275"/>
            <a:ext cx="9201300" cy="0"/>
          </a:xfrm>
          <a:prstGeom prst="straightConnector1">
            <a:avLst/>
          </a:prstGeom>
          <a:noFill/>
          <a:ln cap="flat" cmpd="sng" w="38100">
            <a:solidFill>
              <a:srgbClr val="B6D7A8"/>
            </a:solidFill>
            <a:prstDash val="solid"/>
            <a:round/>
            <a:headEnd len="med" w="med" type="none"/>
            <a:tailEnd len="med" w="med" type="none"/>
          </a:ln>
        </p:spPr>
      </p:cxn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3" name="Shape 803"/>
        <p:cNvGrpSpPr/>
        <p:nvPr/>
      </p:nvGrpSpPr>
      <p:grpSpPr>
        <a:xfrm>
          <a:off x="0" y="0"/>
          <a:ext cx="0" cy="0"/>
          <a:chOff x="0" y="0"/>
          <a:chExt cx="0" cy="0"/>
        </a:xfrm>
      </p:grpSpPr>
      <p:sp>
        <p:nvSpPr>
          <p:cNvPr id="804" name="Google Shape;804;p56"/>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Active Heating</a:t>
            </a:r>
            <a:endParaRPr/>
          </a:p>
        </p:txBody>
      </p:sp>
      <p:sp>
        <p:nvSpPr>
          <p:cNvPr id="805" name="Google Shape;805;p56"/>
          <p:cNvSpPr/>
          <p:nvPr/>
        </p:nvSpPr>
        <p:spPr>
          <a:xfrm>
            <a:off x="267075" y="1689625"/>
            <a:ext cx="3404700" cy="2129100"/>
          </a:xfrm>
          <a:prstGeom prst="roundRect">
            <a:avLst>
              <a:gd fmla="val 16667" name="adj"/>
            </a:avLst>
          </a:prstGeom>
          <a:solidFill>
            <a:srgbClr val="D9D9D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sz="1500">
              <a:latin typeface="Roboto"/>
              <a:ea typeface="Roboto"/>
              <a:cs typeface="Roboto"/>
              <a:sym typeface="Roboto"/>
            </a:endParaRPr>
          </a:p>
          <a:p>
            <a:pPr indent="-304800" lvl="0" marL="457200" rtl="0" algn="l">
              <a:lnSpc>
                <a:spcPct val="115000"/>
              </a:lnSpc>
              <a:spcBef>
                <a:spcPts val="1200"/>
              </a:spcBef>
              <a:spcAft>
                <a:spcPts val="0"/>
              </a:spcAft>
              <a:buClr>
                <a:srgbClr val="000000"/>
              </a:buClr>
              <a:buSzPts val="1200"/>
              <a:buFont typeface="Roboto"/>
              <a:buChar char="●"/>
            </a:pPr>
            <a:r>
              <a:rPr lang="en" sz="1500">
                <a:latin typeface="Roboto"/>
                <a:ea typeface="Roboto"/>
                <a:cs typeface="Roboto"/>
                <a:sym typeface="Roboto"/>
              </a:rPr>
              <a:t>Greater control</a:t>
            </a:r>
            <a:endParaRPr sz="1500">
              <a:latin typeface="Roboto"/>
              <a:ea typeface="Roboto"/>
              <a:cs typeface="Roboto"/>
              <a:sym typeface="Roboto"/>
            </a:endParaRPr>
          </a:p>
          <a:p>
            <a:pPr indent="-304800" lvl="0" marL="457200" rtl="0" algn="l">
              <a:lnSpc>
                <a:spcPct val="115000"/>
              </a:lnSpc>
              <a:spcBef>
                <a:spcPts val="0"/>
              </a:spcBef>
              <a:spcAft>
                <a:spcPts val="0"/>
              </a:spcAft>
              <a:buClr>
                <a:srgbClr val="000000"/>
              </a:buClr>
              <a:buSzPts val="1200"/>
              <a:buFont typeface="Roboto"/>
              <a:buChar char="●"/>
            </a:pPr>
            <a:r>
              <a:rPr lang="en" sz="1500">
                <a:latin typeface="Roboto"/>
                <a:ea typeface="Roboto"/>
                <a:cs typeface="Roboto"/>
                <a:sym typeface="Roboto"/>
              </a:rPr>
              <a:t>Temperature stays near baseline</a:t>
            </a:r>
            <a:endParaRPr sz="1500">
              <a:latin typeface="Roboto"/>
              <a:ea typeface="Roboto"/>
              <a:cs typeface="Roboto"/>
              <a:sym typeface="Roboto"/>
            </a:endParaRPr>
          </a:p>
          <a:p>
            <a:pPr indent="-304800" lvl="0" marL="457200" rtl="0" algn="l">
              <a:lnSpc>
                <a:spcPct val="115000"/>
              </a:lnSpc>
              <a:spcBef>
                <a:spcPts val="0"/>
              </a:spcBef>
              <a:spcAft>
                <a:spcPts val="0"/>
              </a:spcAft>
              <a:buClr>
                <a:srgbClr val="000000"/>
              </a:buClr>
              <a:buSzPts val="1200"/>
              <a:buFont typeface="Roboto"/>
              <a:buChar char="●"/>
            </a:pPr>
            <a:r>
              <a:rPr lang="en" sz="1500">
                <a:latin typeface="Roboto"/>
                <a:ea typeface="Roboto"/>
                <a:cs typeface="Roboto"/>
                <a:sym typeface="Roboto"/>
              </a:rPr>
              <a:t>Does not overheat</a:t>
            </a:r>
            <a:endParaRPr sz="1500">
              <a:latin typeface="Roboto"/>
              <a:ea typeface="Roboto"/>
              <a:cs typeface="Roboto"/>
              <a:sym typeface="Roboto"/>
            </a:endParaRPr>
          </a:p>
          <a:p>
            <a:pPr indent="-304800" lvl="0" marL="457200" rtl="0" algn="l">
              <a:lnSpc>
                <a:spcPct val="115000"/>
              </a:lnSpc>
              <a:spcBef>
                <a:spcPts val="0"/>
              </a:spcBef>
              <a:spcAft>
                <a:spcPts val="0"/>
              </a:spcAft>
              <a:buClr>
                <a:srgbClr val="000000"/>
              </a:buClr>
              <a:buSzPts val="1200"/>
              <a:buFont typeface="Roboto"/>
              <a:buChar char="●"/>
            </a:pPr>
            <a:r>
              <a:rPr lang="en" sz="1500">
                <a:latin typeface="Roboto"/>
                <a:ea typeface="Roboto"/>
                <a:cs typeface="Roboto"/>
                <a:sym typeface="Roboto"/>
              </a:rPr>
              <a:t>Minimum temperature well within acceptable range</a:t>
            </a:r>
            <a:endParaRPr sz="1500">
              <a:latin typeface="Roboto"/>
              <a:ea typeface="Roboto"/>
              <a:cs typeface="Roboto"/>
              <a:sym typeface="Roboto"/>
            </a:endParaRPr>
          </a:p>
          <a:p>
            <a:pPr indent="0" lvl="0" marL="0" rtl="0" algn="l">
              <a:spcBef>
                <a:spcPts val="1200"/>
              </a:spcBef>
              <a:spcAft>
                <a:spcPts val="0"/>
              </a:spcAft>
              <a:buNone/>
            </a:pPr>
            <a:r>
              <a:t/>
            </a:r>
            <a:endParaRPr sz="1500">
              <a:latin typeface="Roboto"/>
              <a:ea typeface="Roboto"/>
              <a:cs typeface="Roboto"/>
              <a:sym typeface="Roboto"/>
            </a:endParaRPr>
          </a:p>
        </p:txBody>
      </p:sp>
      <p:grpSp>
        <p:nvGrpSpPr>
          <p:cNvPr id="806" name="Google Shape;806;p56"/>
          <p:cNvGrpSpPr/>
          <p:nvPr/>
        </p:nvGrpSpPr>
        <p:grpSpPr>
          <a:xfrm>
            <a:off x="-163950" y="4907786"/>
            <a:ext cx="9471925" cy="235500"/>
            <a:chOff x="-163950" y="4907786"/>
            <a:chExt cx="9471925" cy="235500"/>
          </a:xfrm>
        </p:grpSpPr>
        <p:sp>
          <p:nvSpPr>
            <p:cNvPr id="807" name="Google Shape;807;p56"/>
            <p:cNvSpPr/>
            <p:nvPr/>
          </p:nvSpPr>
          <p:spPr>
            <a:xfrm>
              <a:off x="7843375" y="4907786"/>
              <a:ext cx="1464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chemeClr val="lt1"/>
                  </a:solidFill>
                </a:rPr>
                <a:t>   Appendices</a:t>
              </a:r>
              <a:endParaRPr b="1" sz="1100">
                <a:solidFill>
                  <a:srgbClr val="FFFFFF"/>
                </a:solidFill>
              </a:endParaRPr>
            </a:p>
          </p:txBody>
        </p:sp>
        <p:sp>
          <p:nvSpPr>
            <p:cNvPr id="808" name="Google Shape;808;p56"/>
            <p:cNvSpPr/>
            <p:nvPr/>
          </p:nvSpPr>
          <p:spPr>
            <a:xfrm>
              <a:off x="6710675"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Conclusion</a:t>
              </a:r>
              <a:endParaRPr b="1" sz="1100">
                <a:solidFill>
                  <a:srgbClr val="FFFFFF"/>
                </a:solidFill>
              </a:endParaRPr>
            </a:p>
          </p:txBody>
        </p:sp>
        <p:sp>
          <p:nvSpPr>
            <p:cNvPr id="809" name="Google Shape;809;p56"/>
            <p:cNvSpPr/>
            <p:nvPr/>
          </p:nvSpPr>
          <p:spPr>
            <a:xfrm>
              <a:off x="5577978"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Electrical</a:t>
              </a:r>
              <a:endParaRPr b="1" sz="1100">
                <a:solidFill>
                  <a:srgbClr val="FFFFFF"/>
                </a:solidFill>
              </a:endParaRPr>
            </a:p>
          </p:txBody>
        </p:sp>
        <p:sp>
          <p:nvSpPr>
            <p:cNvPr id="810" name="Google Shape;810;p56"/>
            <p:cNvSpPr/>
            <p:nvPr/>
          </p:nvSpPr>
          <p:spPr>
            <a:xfrm>
              <a:off x="3312585"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Mechanical</a:t>
              </a:r>
              <a:endParaRPr b="1" sz="1100">
                <a:solidFill>
                  <a:srgbClr val="FFFFFF"/>
                </a:solidFill>
              </a:endParaRPr>
            </a:p>
          </p:txBody>
        </p:sp>
        <p:sp>
          <p:nvSpPr>
            <p:cNvPr id="811" name="Google Shape;811;p56"/>
            <p:cNvSpPr/>
            <p:nvPr/>
          </p:nvSpPr>
          <p:spPr>
            <a:xfrm>
              <a:off x="-163950" y="4907786"/>
              <a:ext cx="13512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FFFFFF"/>
                  </a:solidFill>
                </a:rPr>
                <a:t>    Overview</a:t>
              </a:r>
              <a:endParaRPr b="1" sz="1100">
                <a:solidFill>
                  <a:srgbClr val="FFFFFF"/>
                </a:solidFill>
              </a:endParaRPr>
            </a:p>
          </p:txBody>
        </p:sp>
        <p:sp>
          <p:nvSpPr>
            <p:cNvPr id="812" name="Google Shape;812;p56"/>
            <p:cNvSpPr/>
            <p:nvPr/>
          </p:nvSpPr>
          <p:spPr>
            <a:xfrm>
              <a:off x="1047193"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Controls</a:t>
              </a:r>
              <a:endParaRPr b="1" sz="1100">
                <a:solidFill>
                  <a:srgbClr val="FFFFFF"/>
                </a:solidFill>
              </a:endParaRPr>
            </a:p>
          </p:txBody>
        </p:sp>
        <p:sp>
          <p:nvSpPr>
            <p:cNvPr id="813" name="Google Shape;813;p56"/>
            <p:cNvSpPr/>
            <p:nvPr/>
          </p:nvSpPr>
          <p:spPr>
            <a:xfrm>
              <a:off x="2179889"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Structural</a:t>
              </a:r>
              <a:endParaRPr b="1" sz="1100">
                <a:solidFill>
                  <a:srgbClr val="FFFFFF"/>
                </a:solidFill>
              </a:endParaRPr>
            </a:p>
          </p:txBody>
        </p:sp>
        <p:sp>
          <p:nvSpPr>
            <p:cNvPr id="814" name="Google Shape;814;p56"/>
            <p:cNvSpPr/>
            <p:nvPr/>
          </p:nvSpPr>
          <p:spPr>
            <a:xfrm>
              <a:off x="4445282" y="4907786"/>
              <a:ext cx="1272600" cy="235500"/>
            </a:xfrm>
            <a:prstGeom prst="chevron">
              <a:avLst>
                <a:gd fmla="val 50000" name="adj"/>
              </a:avLst>
            </a:prstGeom>
            <a:solidFill>
              <a:srgbClr val="31394D"/>
            </a:solidFill>
            <a:ln cap="flat" cmpd="sng" w="19050">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Thermal</a:t>
              </a:r>
              <a:endParaRPr b="1" sz="1100">
                <a:solidFill>
                  <a:srgbClr val="FFFFFF"/>
                </a:solidFill>
              </a:endParaRPr>
            </a:p>
          </p:txBody>
        </p:sp>
      </p:grpSp>
      <p:pic>
        <p:nvPicPr>
          <p:cNvPr id="815" name="Google Shape;815;p56"/>
          <p:cNvPicPr preferRelativeResize="0"/>
          <p:nvPr/>
        </p:nvPicPr>
        <p:blipFill rotWithShape="1">
          <a:blip r:embed="rId3">
            <a:alphaModFix/>
          </a:blip>
          <a:srcRect b="0" l="3147" r="0" t="0"/>
          <a:stretch/>
        </p:blipFill>
        <p:spPr>
          <a:xfrm>
            <a:off x="3764100" y="906875"/>
            <a:ext cx="5068200" cy="3924700"/>
          </a:xfrm>
          <a:prstGeom prst="rect">
            <a:avLst/>
          </a:prstGeom>
          <a:noFill/>
          <a:ln>
            <a:noFill/>
          </a:ln>
        </p:spPr>
      </p:pic>
      <p:pic>
        <p:nvPicPr>
          <p:cNvPr id="816" name="Google Shape;816;p56"/>
          <p:cNvPicPr preferRelativeResize="0"/>
          <p:nvPr/>
        </p:nvPicPr>
        <p:blipFill>
          <a:blip r:embed="rId4">
            <a:alphaModFix/>
          </a:blip>
          <a:stretch>
            <a:fillRect/>
          </a:stretch>
        </p:blipFill>
        <p:spPr>
          <a:xfrm>
            <a:off x="7165550" y="953625"/>
            <a:ext cx="1666750" cy="435400"/>
          </a:xfrm>
          <a:prstGeom prst="rect">
            <a:avLst/>
          </a:prstGeom>
          <a:noFill/>
          <a:ln>
            <a:noFill/>
          </a:ln>
        </p:spPr>
      </p:pic>
      <p:cxnSp>
        <p:nvCxnSpPr>
          <p:cNvPr id="817" name="Google Shape;817;p56"/>
          <p:cNvCxnSpPr/>
          <p:nvPr/>
        </p:nvCxnSpPr>
        <p:spPr>
          <a:xfrm>
            <a:off x="-21075" y="864275"/>
            <a:ext cx="9201300" cy="0"/>
          </a:xfrm>
          <a:prstGeom prst="straightConnector1">
            <a:avLst/>
          </a:prstGeom>
          <a:noFill/>
          <a:ln cap="flat" cmpd="sng" w="38100">
            <a:solidFill>
              <a:srgbClr val="B6D7A8"/>
            </a:solidFill>
            <a:prstDash val="solid"/>
            <a:round/>
            <a:headEnd len="med" w="med" type="none"/>
            <a:tailEnd len="med" w="med" type="none"/>
          </a:ln>
        </p:spPr>
      </p:cxn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1" name="Shape 821"/>
        <p:cNvGrpSpPr/>
        <p:nvPr/>
      </p:nvGrpSpPr>
      <p:grpSpPr>
        <a:xfrm>
          <a:off x="0" y="0"/>
          <a:ext cx="0" cy="0"/>
          <a:chOff x="0" y="0"/>
          <a:chExt cx="0" cy="0"/>
        </a:xfrm>
      </p:grpSpPr>
      <p:sp>
        <p:nvSpPr>
          <p:cNvPr id="822" name="Google Shape;822;p57"/>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Cumulative Feasibility Results</a:t>
            </a:r>
            <a:endParaRPr/>
          </a:p>
        </p:txBody>
      </p:sp>
      <p:grpSp>
        <p:nvGrpSpPr>
          <p:cNvPr id="823" name="Google Shape;823;p57"/>
          <p:cNvGrpSpPr/>
          <p:nvPr/>
        </p:nvGrpSpPr>
        <p:grpSpPr>
          <a:xfrm>
            <a:off x="-163950" y="4907786"/>
            <a:ext cx="9471925" cy="235500"/>
            <a:chOff x="-163950" y="4907786"/>
            <a:chExt cx="9471925" cy="235500"/>
          </a:xfrm>
        </p:grpSpPr>
        <p:sp>
          <p:nvSpPr>
            <p:cNvPr id="824" name="Google Shape;824;p57"/>
            <p:cNvSpPr/>
            <p:nvPr/>
          </p:nvSpPr>
          <p:spPr>
            <a:xfrm>
              <a:off x="7843375" y="4907786"/>
              <a:ext cx="1464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chemeClr val="lt1"/>
                  </a:solidFill>
                </a:rPr>
                <a:t>   Appendices</a:t>
              </a:r>
              <a:endParaRPr b="1" sz="1100">
                <a:solidFill>
                  <a:srgbClr val="FFFFFF"/>
                </a:solidFill>
              </a:endParaRPr>
            </a:p>
          </p:txBody>
        </p:sp>
        <p:sp>
          <p:nvSpPr>
            <p:cNvPr id="825" name="Google Shape;825;p57"/>
            <p:cNvSpPr/>
            <p:nvPr/>
          </p:nvSpPr>
          <p:spPr>
            <a:xfrm>
              <a:off x="6710675"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Conclusion</a:t>
              </a:r>
              <a:endParaRPr b="1" sz="1100">
                <a:solidFill>
                  <a:srgbClr val="FFFFFF"/>
                </a:solidFill>
              </a:endParaRPr>
            </a:p>
          </p:txBody>
        </p:sp>
        <p:sp>
          <p:nvSpPr>
            <p:cNvPr id="826" name="Google Shape;826;p57"/>
            <p:cNvSpPr/>
            <p:nvPr/>
          </p:nvSpPr>
          <p:spPr>
            <a:xfrm>
              <a:off x="5577978"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Electrical</a:t>
              </a:r>
              <a:endParaRPr b="1" sz="1100">
                <a:solidFill>
                  <a:srgbClr val="FFFFFF"/>
                </a:solidFill>
              </a:endParaRPr>
            </a:p>
          </p:txBody>
        </p:sp>
        <p:sp>
          <p:nvSpPr>
            <p:cNvPr id="827" name="Google Shape;827;p57"/>
            <p:cNvSpPr/>
            <p:nvPr/>
          </p:nvSpPr>
          <p:spPr>
            <a:xfrm>
              <a:off x="3312585"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Mechanical</a:t>
              </a:r>
              <a:endParaRPr b="1" sz="1100">
                <a:solidFill>
                  <a:srgbClr val="FFFFFF"/>
                </a:solidFill>
              </a:endParaRPr>
            </a:p>
          </p:txBody>
        </p:sp>
        <p:sp>
          <p:nvSpPr>
            <p:cNvPr id="828" name="Google Shape;828;p57"/>
            <p:cNvSpPr/>
            <p:nvPr/>
          </p:nvSpPr>
          <p:spPr>
            <a:xfrm>
              <a:off x="-163950" y="4907786"/>
              <a:ext cx="13512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FFFFFF"/>
                  </a:solidFill>
                </a:rPr>
                <a:t>    Overview</a:t>
              </a:r>
              <a:endParaRPr b="1" sz="1100">
                <a:solidFill>
                  <a:srgbClr val="FFFFFF"/>
                </a:solidFill>
              </a:endParaRPr>
            </a:p>
          </p:txBody>
        </p:sp>
        <p:sp>
          <p:nvSpPr>
            <p:cNvPr id="829" name="Google Shape;829;p57"/>
            <p:cNvSpPr/>
            <p:nvPr/>
          </p:nvSpPr>
          <p:spPr>
            <a:xfrm>
              <a:off x="1047193"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Controls</a:t>
              </a:r>
              <a:endParaRPr b="1" sz="1100">
                <a:solidFill>
                  <a:srgbClr val="FFFFFF"/>
                </a:solidFill>
              </a:endParaRPr>
            </a:p>
          </p:txBody>
        </p:sp>
        <p:sp>
          <p:nvSpPr>
            <p:cNvPr id="830" name="Google Shape;830;p57"/>
            <p:cNvSpPr/>
            <p:nvPr/>
          </p:nvSpPr>
          <p:spPr>
            <a:xfrm>
              <a:off x="2179889"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Structural</a:t>
              </a:r>
              <a:endParaRPr b="1" sz="1100">
                <a:solidFill>
                  <a:srgbClr val="FFFFFF"/>
                </a:solidFill>
              </a:endParaRPr>
            </a:p>
          </p:txBody>
        </p:sp>
        <p:sp>
          <p:nvSpPr>
            <p:cNvPr id="831" name="Google Shape;831;p57"/>
            <p:cNvSpPr/>
            <p:nvPr/>
          </p:nvSpPr>
          <p:spPr>
            <a:xfrm>
              <a:off x="4445282" y="4907786"/>
              <a:ext cx="1272600" cy="235500"/>
            </a:xfrm>
            <a:prstGeom prst="chevron">
              <a:avLst>
                <a:gd fmla="val 50000" name="adj"/>
              </a:avLst>
            </a:prstGeom>
            <a:solidFill>
              <a:srgbClr val="31394D"/>
            </a:solidFill>
            <a:ln cap="flat" cmpd="sng" w="19050">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Thermal</a:t>
              </a:r>
              <a:endParaRPr b="1" sz="1100">
                <a:solidFill>
                  <a:srgbClr val="FFFFFF"/>
                </a:solidFill>
              </a:endParaRPr>
            </a:p>
          </p:txBody>
        </p:sp>
      </p:grpSp>
      <p:graphicFrame>
        <p:nvGraphicFramePr>
          <p:cNvPr id="832" name="Google Shape;832;p57"/>
          <p:cNvGraphicFramePr/>
          <p:nvPr/>
        </p:nvGraphicFramePr>
        <p:xfrm>
          <a:off x="85350" y="957720"/>
          <a:ext cx="3000000" cy="3000000"/>
        </p:xfrm>
        <a:graphic>
          <a:graphicData uri="http://schemas.openxmlformats.org/drawingml/2006/table">
            <a:tbl>
              <a:tblPr>
                <a:noFill/>
                <a:tableStyleId>{EBC924FD-B53E-429D-AEFC-742B769EB259}</a:tableStyleId>
              </a:tblPr>
              <a:tblGrid>
                <a:gridCol w="1096950"/>
                <a:gridCol w="1245350"/>
                <a:gridCol w="3557325"/>
                <a:gridCol w="812225"/>
                <a:gridCol w="1269225"/>
                <a:gridCol w="992225"/>
              </a:tblGrid>
              <a:tr h="261500">
                <a:tc>
                  <a:txBody>
                    <a:bodyPr/>
                    <a:lstStyle/>
                    <a:p>
                      <a:pPr indent="0" lvl="0" marL="0" rtl="0" algn="l">
                        <a:spcBef>
                          <a:spcPts val="0"/>
                        </a:spcBef>
                        <a:spcAft>
                          <a:spcPts val="0"/>
                        </a:spcAft>
                        <a:buNone/>
                      </a:pPr>
                      <a:r>
                        <a:rPr b="1" lang="en" sz="1200">
                          <a:solidFill>
                            <a:schemeClr val="lt1"/>
                          </a:solidFill>
                          <a:latin typeface="Merriweather"/>
                          <a:ea typeface="Merriweather"/>
                          <a:cs typeface="Merriweather"/>
                          <a:sym typeface="Merriweather"/>
                        </a:rPr>
                        <a:t>System</a:t>
                      </a:r>
                      <a:endParaRPr b="1" sz="1200">
                        <a:solidFill>
                          <a:schemeClr val="lt1"/>
                        </a:solidFill>
                        <a:latin typeface="Merriweather"/>
                        <a:ea typeface="Merriweather"/>
                        <a:cs typeface="Merriweather"/>
                        <a:sym typeface="Merriweather"/>
                      </a:endParaRPr>
                    </a:p>
                  </a:txBody>
                  <a:tcPr marT="91425" marB="91425" marR="91425" marL="91425">
                    <a:solidFill>
                      <a:schemeClr val="dk1"/>
                    </a:solidFill>
                  </a:tcPr>
                </a:tc>
                <a:tc>
                  <a:txBody>
                    <a:bodyPr/>
                    <a:lstStyle/>
                    <a:p>
                      <a:pPr indent="0" lvl="0" marL="0" rtl="0" algn="l">
                        <a:spcBef>
                          <a:spcPts val="0"/>
                        </a:spcBef>
                        <a:spcAft>
                          <a:spcPts val="0"/>
                        </a:spcAft>
                        <a:buNone/>
                      </a:pPr>
                      <a:r>
                        <a:rPr b="1" lang="en" sz="1200">
                          <a:solidFill>
                            <a:schemeClr val="lt1"/>
                          </a:solidFill>
                          <a:latin typeface="Merriweather"/>
                          <a:ea typeface="Merriweather"/>
                          <a:cs typeface="Merriweather"/>
                          <a:sym typeface="Merriweather"/>
                        </a:rPr>
                        <a:t>Subsystem</a:t>
                      </a:r>
                      <a:endParaRPr b="1" sz="1200">
                        <a:solidFill>
                          <a:schemeClr val="lt1"/>
                        </a:solidFill>
                        <a:latin typeface="Merriweather"/>
                        <a:ea typeface="Merriweather"/>
                        <a:cs typeface="Merriweather"/>
                        <a:sym typeface="Merriweather"/>
                      </a:endParaRPr>
                    </a:p>
                  </a:txBody>
                  <a:tcPr marT="91425" marB="91425" marR="91425" marL="91425">
                    <a:solidFill>
                      <a:schemeClr val="dk1"/>
                    </a:solidFill>
                  </a:tcPr>
                </a:tc>
                <a:tc>
                  <a:txBody>
                    <a:bodyPr/>
                    <a:lstStyle/>
                    <a:p>
                      <a:pPr indent="0" lvl="0" marL="0" rtl="0" algn="l">
                        <a:spcBef>
                          <a:spcPts val="0"/>
                        </a:spcBef>
                        <a:spcAft>
                          <a:spcPts val="0"/>
                        </a:spcAft>
                        <a:buNone/>
                      </a:pPr>
                      <a:r>
                        <a:rPr b="1" lang="en" sz="1200">
                          <a:solidFill>
                            <a:schemeClr val="lt1"/>
                          </a:solidFill>
                          <a:latin typeface="Merriweather"/>
                          <a:ea typeface="Merriweather"/>
                          <a:cs typeface="Merriweather"/>
                          <a:sym typeface="Merriweather"/>
                        </a:rPr>
                        <a:t>Description</a:t>
                      </a:r>
                      <a:endParaRPr b="1" sz="1200">
                        <a:solidFill>
                          <a:schemeClr val="lt1"/>
                        </a:solidFill>
                        <a:latin typeface="Merriweather"/>
                        <a:ea typeface="Merriweather"/>
                        <a:cs typeface="Merriweather"/>
                        <a:sym typeface="Merriweather"/>
                      </a:endParaRPr>
                    </a:p>
                  </a:txBody>
                  <a:tcPr marT="91425" marB="91425" marR="91425" marL="91425">
                    <a:solidFill>
                      <a:schemeClr val="dk1"/>
                    </a:solidFill>
                  </a:tcPr>
                </a:tc>
                <a:tc>
                  <a:txBody>
                    <a:bodyPr/>
                    <a:lstStyle/>
                    <a:p>
                      <a:pPr indent="0" lvl="0" marL="0" rtl="0" algn="l">
                        <a:spcBef>
                          <a:spcPts val="0"/>
                        </a:spcBef>
                        <a:spcAft>
                          <a:spcPts val="0"/>
                        </a:spcAft>
                        <a:buNone/>
                      </a:pPr>
                      <a:r>
                        <a:rPr b="1" lang="en" sz="1200">
                          <a:solidFill>
                            <a:schemeClr val="lt1"/>
                          </a:solidFill>
                          <a:latin typeface="Merriweather"/>
                          <a:ea typeface="Merriweather"/>
                          <a:cs typeface="Merriweather"/>
                          <a:sym typeface="Merriweather"/>
                        </a:rPr>
                        <a:t>CPEs</a:t>
                      </a:r>
                      <a:endParaRPr b="1" sz="1200">
                        <a:solidFill>
                          <a:schemeClr val="lt1"/>
                        </a:solidFill>
                        <a:latin typeface="Merriweather"/>
                        <a:ea typeface="Merriweather"/>
                        <a:cs typeface="Merriweather"/>
                        <a:sym typeface="Merriweather"/>
                      </a:endParaRPr>
                    </a:p>
                  </a:txBody>
                  <a:tcPr marT="91425" marB="91425" marR="91425" marL="91425">
                    <a:solidFill>
                      <a:schemeClr val="dk1"/>
                    </a:solidFill>
                  </a:tcPr>
                </a:tc>
                <a:tc>
                  <a:txBody>
                    <a:bodyPr/>
                    <a:lstStyle/>
                    <a:p>
                      <a:pPr indent="0" lvl="0" marL="0" rtl="0" algn="l">
                        <a:spcBef>
                          <a:spcPts val="0"/>
                        </a:spcBef>
                        <a:spcAft>
                          <a:spcPts val="0"/>
                        </a:spcAft>
                        <a:buNone/>
                      </a:pPr>
                      <a:r>
                        <a:rPr b="1" lang="en" sz="1200">
                          <a:solidFill>
                            <a:schemeClr val="lt1"/>
                          </a:solidFill>
                          <a:latin typeface="Merriweather"/>
                          <a:ea typeface="Merriweather"/>
                          <a:cs typeface="Merriweather"/>
                          <a:sym typeface="Merriweather"/>
                        </a:rPr>
                        <a:t>Requirements</a:t>
                      </a:r>
                      <a:endParaRPr b="1" sz="1200">
                        <a:solidFill>
                          <a:schemeClr val="lt1"/>
                        </a:solidFill>
                        <a:latin typeface="Merriweather"/>
                        <a:ea typeface="Merriweather"/>
                        <a:cs typeface="Merriweather"/>
                        <a:sym typeface="Merriweather"/>
                      </a:endParaRPr>
                    </a:p>
                  </a:txBody>
                  <a:tcPr marT="91425" marB="91425" marR="91425" marL="91425">
                    <a:solidFill>
                      <a:schemeClr val="dk1"/>
                    </a:solidFill>
                  </a:tcPr>
                </a:tc>
                <a:tc>
                  <a:txBody>
                    <a:bodyPr/>
                    <a:lstStyle/>
                    <a:p>
                      <a:pPr indent="0" lvl="0" marL="0" rtl="0" algn="ctr">
                        <a:spcBef>
                          <a:spcPts val="0"/>
                        </a:spcBef>
                        <a:spcAft>
                          <a:spcPts val="0"/>
                        </a:spcAft>
                        <a:buNone/>
                      </a:pPr>
                      <a:r>
                        <a:rPr b="1" lang="en" sz="1200">
                          <a:solidFill>
                            <a:schemeClr val="lt1"/>
                          </a:solidFill>
                          <a:latin typeface="Merriweather"/>
                          <a:ea typeface="Merriweather"/>
                          <a:cs typeface="Merriweather"/>
                          <a:sym typeface="Merriweather"/>
                        </a:rPr>
                        <a:t>Feasible?</a:t>
                      </a:r>
                      <a:endParaRPr b="1" sz="1200">
                        <a:solidFill>
                          <a:schemeClr val="lt1"/>
                        </a:solidFill>
                        <a:latin typeface="Merriweather"/>
                        <a:ea typeface="Merriweather"/>
                        <a:cs typeface="Merriweather"/>
                        <a:sym typeface="Merriweather"/>
                      </a:endParaRPr>
                    </a:p>
                  </a:txBody>
                  <a:tcPr marT="91425" marB="91425" marR="91425" marL="91425">
                    <a:solidFill>
                      <a:schemeClr val="dk1"/>
                    </a:solidFill>
                  </a:tcPr>
                </a:tc>
              </a:tr>
              <a:tr h="510925">
                <a:tc>
                  <a:txBody>
                    <a:bodyPr/>
                    <a:lstStyle/>
                    <a:p>
                      <a:pPr indent="0" lvl="0" marL="0" rtl="0" algn="l">
                        <a:spcBef>
                          <a:spcPts val="0"/>
                        </a:spcBef>
                        <a:spcAft>
                          <a:spcPts val="0"/>
                        </a:spcAft>
                        <a:buNone/>
                      </a:pPr>
                      <a:r>
                        <a:rPr lang="en" sz="1100">
                          <a:solidFill>
                            <a:srgbClr val="9E9E9E"/>
                          </a:solidFill>
                        </a:rPr>
                        <a:t>Modeling and Controls</a:t>
                      </a:r>
                      <a:endParaRPr sz="1100">
                        <a:solidFill>
                          <a:srgbClr val="9E9E9E"/>
                        </a:solidFill>
                      </a:endParaRPr>
                    </a:p>
                  </a:txBody>
                  <a:tcPr marT="91425" marB="91425" marR="91425" marL="91425">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100">
                          <a:solidFill>
                            <a:srgbClr val="9E9E9E"/>
                          </a:solidFill>
                        </a:rPr>
                        <a:t>-</a:t>
                      </a:r>
                      <a:endParaRPr sz="1100">
                        <a:solidFill>
                          <a:srgbClr val="9E9E9E"/>
                        </a:solidFill>
                      </a:endParaRPr>
                    </a:p>
                  </a:txBody>
                  <a:tcPr marT="91425" marB="91425" marR="91425" marL="91425">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100">
                          <a:solidFill>
                            <a:srgbClr val="9E9E9E"/>
                          </a:solidFill>
                        </a:rPr>
                        <a:t>Ability to predict balloon behavior for design and validation. Ability to implement controls.</a:t>
                      </a:r>
                      <a:endParaRPr sz="1100">
                        <a:solidFill>
                          <a:srgbClr val="9E9E9E"/>
                        </a:solidFill>
                      </a:endParaRPr>
                    </a:p>
                  </a:txBody>
                  <a:tcPr marT="91425" marB="91425" marR="91425" marL="91425">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100">
                          <a:solidFill>
                            <a:srgbClr val="9E9E9E"/>
                          </a:solidFill>
                        </a:rPr>
                        <a:t>T.2, L.1, V.3</a:t>
                      </a:r>
                      <a:endParaRPr sz="1100">
                        <a:solidFill>
                          <a:srgbClr val="9E9E9E"/>
                        </a:solidFill>
                      </a:endParaRPr>
                    </a:p>
                  </a:txBody>
                  <a:tcPr marT="91425" marB="91425" marR="91425" marL="91425">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100">
                          <a:solidFill>
                            <a:srgbClr val="9E9E9E"/>
                          </a:solidFill>
                        </a:rPr>
                        <a:t>FR1</a:t>
                      </a:r>
                      <a:endParaRPr sz="1100">
                        <a:solidFill>
                          <a:srgbClr val="9E9E9E"/>
                        </a:solidFill>
                      </a:endParaRPr>
                    </a:p>
                  </a:txBody>
                  <a:tcPr marT="91425" marB="91425" marR="91425" marL="91425">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100">
                          <a:solidFill>
                            <a:srgbClr val="9E9E9E"/>
                          </a:solidFill>
                        </a:rPr>
                        <a:t>Yes</a:t>
                      </a:r>
                      <a:endParaRPr sz="1100">
                        <a:solidFill>
                          <a:srgbClr val="9E9E9E"/>
                        </a:solidFill>
                      </a:endParaRPr>
                    </a:p>
                    <a:p>
                      <a:pPr indent="0" lvl="0" marL="0" rtl="0" algn="ctr">
                        <a:spcBef>
                          <a:spcPts val="0"/>
                        </a:spcBef>
                        <a:spcAft>
                          <a:spcPts val="0"/>
                        </a:spcAft>
                        <a:buNone/>
                      </a:pPr>
                      <a:r>
                        <a:t/>
                      </a:r>
                      <a:endParaRPr sz="1100">
                        <a:solidFill>
                          <a:srgbClr val="9E9E9E"/>
                        </a:solidFill>
                      </a:endParaRPr>
                    </a:p>
                  </a:txBody>
                  <a:tcPr marT="91425" marB="91425" marR="91425" marL="91425">
                    <a:lnB cap="flat" cmpd="sng" w="9525">
                      <a:solidFill>
                        <a:srgbClr val="9E9E9E"/>
                      </a:solidFill>
                      <a:prstDash val="solid"/>
                      <a:round/>
                      <a:headEnd len="sm" w="sm" type="none"/>
                      <a:tailEnd len="sm" w="sm" type="none"/>
                    </a:lnB>
                    <a:solidFill>
                      <a:srgbClr val="B6D7A8"/>
                    </a:solidFill>
                  </a:tcPr>
                </a:tc>
              </a:tr>
              <a:tr h="553950">
                <a:tc>
                  <a:txBody>
                    <a:bodyPr/>
                    <a:lstStyle/>
                    <a:p>
                      <a:pPr indent="0" lvl="0" marL="0" rtl="0" algn="l">
                        <a:spcBef>
                          <a:spcPts val="0"/>
                        </a:spcBef>
                        <a:spcAft>
                          <a:spcPts val="0"/>
                        </a:spcAft>
                        <a:buNone/>
                      </a:pPr>
                      <a:r>
                        <a:rPr lang="en" sz="1100">
                          <a:solidFill>
                            <a:srgbClr val="9E9E9E"/>
                          </a:solidFill>
                        </a:rPr>
                        <a:t>Structural</a:t>
                      </a:r>
                      <a:endParaRPr sz="1100">
                        <a:solidFill>
                          <a:srgbClr val="9E9E9E"/>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100">
                          <a:solidFill>
                            <a:srgbClr val="9E9E9E"/>
                          </a:solidFill>
                        </a:rPr>
                        <a:t>-</a:t>
                      </a:r>
                      <a:endParaRPr sz="1100">
                        <a:solidFill>
                          <a:srgbClr val="9E9E9E"/>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100">
                          <a:solidFill>
                            <a:srgbClr val="9E9E9E"/>
                          </a:solidFill>
                        </a:rPr>
                        <a:t>Ability to integrate with balloon and accompanying payload. Ability to withstand landing impact.</a:t>
                      </a:r>
                      <a:endParaRPr sz="1100">
                        <a:solidFill>
                          <a:srgbClr val="9E9E9E"/>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100">
                          <a:solidFill>
                            <a:srgbClr val="9E9E9E"/>
                          </a:solidFill>
                        </a:rPr>
                        <a:t>T.3, L.1, V.1</a:t>
                      </a:r>
                      <a:endParaRPr sz="1100">
                        <a:solidFill>
                          <a:srgbClr val="9E9E9E"/>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100">
                          <a:solidFill>
                            <a:srgbClr val="9E9E9E"/>
                          </a:solidFill>
                        </a:rPr>
                        <a:t>FR3, FR4, FR5, FR6, FR7, FR8</a:t>
                      </a:r>
                      <a:endParaRPr sz="1100">
                        <a:solidFill>
                          <a:srgbClr val="9E9E9E"/>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100">
                          <a:solidFill>
                            <a:srgbClr val="9E9E9E"/>
                          </a:solidFill>
                        </a:rPr>
                        <a:t>Yes</a:t>
                      </a:r>
                      <a:endParaRPr sz="1100">
                        <a:solidFill>
                          <a:srgbClr val="9E9E9E"/>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B6D7A8"/>
                    </a:solidFill>
                  </a:tcPr>
                </a:tc>
              </a:tr>
              <a:tr h="380850">
                <a:tc rowSpan="2">
                  <a:txBody>
                    <a:bodyPr/>
                    <a:lstStyle/>
                    <a:p>
                      <a:pPr indent="0" lvl="0" marL="0" rtl="0" algn="l">
                        <a:spcBef>
                          <a:spcPts val="0"/>
                        </a:spcBef>
                        <a:spcAft>
                          <a:spcPts val="0"/>
                        </a:spcAft>
                        <a:buNone/>
                      </a:pPr>
                      <a:r>
                        <a:rPr lang="en" sz="1100">
                          <a:solidFill>
                            <a:srgbClr val="9E9E9E"/>
                          </a:solidFill>
                        </a:rPr>
                        <a:t>Mechanical</a:t>
                      </a:r>
                      <a:endParaRPr sz="1100">
                        <a:solidFill>
                          <a:srgbClr val="9E9E9E"/>
                        </a:solidFill>
                      </a:endParaRPr>
                    </a:p>
                  </a:txBody>
                  <a:tcPr marT="91425" marB="91425" marR="91425" marL="91425">
                    <a:lnT cap="flat" cmpd="sng" w="9525">
                      <a:solidFill>
                        <a:srgbClr val="9E9E9E"/>
                      </a:solidFill>
                      <a:prstDash val="solid"/>
                      <a:round/>
                      <a:headEnd len="sm" w="sm" type="none"/>
                      <a:tailEnd len="sm" w="sm" type="none"/>
                    </a:lnT>
                  </a:tcPr>
                </a:tc>
                <a:tc>
                  <a:txBody>
                    <a:bodyPr/>
                    <a:lstStyle/>
                    <a:p>
                      <a:pPr indent="0" lvl="0" marL="0" rtl="0" algn="l">
                        <a:spcBef>
                          <a:spcPts val="0"/>
                        </a:spcBef>
                        <a:spcAft>
                          <a:spcPts val="0"/>
                        </a:spcAft>
                        <a:buNone/>
                      </a:pPr>
                      <a:r>
                        <a:rPr lang="en" sz="1100">
                          <a:solidFill>
                            <a:srgbClr val="9E9E9E"/>
                          </a:solidFill>
                        </a:rPr>
                        <a:t>Ascent System</a:t>
                      </a:r>
                      <a:endParaRPr sz="1100">
                        <a:solidFill>
                          <a:srgbClr val="9E9E9E"/>
                        </a:solidFill>
                      </a:endParaRPr>
                    </a:p>
                  </a:txBody>
                  <a:tcPr marT="91425" marB="91425" marR="91425" marL="91425">
                    <a:lnT cap="flat" cmpd="sng" w="9525">
                      <a:solidFill>
                        <a:srgbClr val="9E9E9E"/>
                      </a:solidFill>
                      <a:prstDash val="solid"/>
                      <a:round/>
                      <a:headEnd len="sm" w="sm" type="none"/>
                      <a:tailEnd len="sm" w="sm" type="none"/>
                    </a:lnT>
                  </a:tcPr>
                </a:tc>
                <a:tc>
                  <a:txBody>
                    <a:bodyPr/>
                    <a:lstStyle/>
                    <a:p>
                      <a:pPr indent="0" lvl="0" marL="0" rtl="0" algn="l">
                        <a:spcBef>
                          <a:spcPts val="0"/>
                        </a:spcBef>
                        <a:spcAft>
                          <a:spcPts val="0"/>
                        </a:spcAft>
                        <a:buNone/>
                      </a:pPr>
                      <a:r>
                        <a:rPr lang="en" sz="1100">
                          <a:solidFill>
                            <a:srgbClr val="9E9E9E"/>
                          </a:solidFill>
                        </a:rPr>
                        <a:t>Ability to release ballast with granular control.</a:t>
                      </a:r>
                      <a:endParaRPr sz="1100">
                        <a:solidFill>
                          <a:srgbClr val="9E9E9E"/>
                        </a:solidFill>
                      </a:endParaRPr>
                    </a:p>
                  </a:txBody>
                  <a:tcPr marT="91425" marB="91425" marR="91425" marL="91425">
                    <a:lnT cap="flat" cmpd="sng" w="9525">
                      <a:solidFill>
                        <a:srgbClr val="9E9E9E"/>
                      </a:solidFill>
                      <a:prstDash val="solid"/>
                      <a:round/>
                      <a:headEnd len="sm" w="sm" type="none"/>
                      <a:tailEnd len="sm" w="sm" type="none"/>
                    </a:lnT>
                  </a:tcPr>
                </a:tc>
                <a:tc>
                  <a:txBody>
                    <a:bodyPr/>
                    <a:lstStyle/>
                    <a:p>
                      <a:pPr indent="0" lvl="0" marL="0" rtl="0" algn="l">
                        <a:spcBef>
                          <a:spcPts val="0"/>
                        </a:spcBef>
                        <a:spcAft>
                          <a:spcPts val="0"/>
                        </a:spcAft>
                        <a:buNone/>
                      </a:pPr>
                      <a:r>
                        <a:rPr lang="en" sz="1100">
                          <a:solidFill>
                            <a:srgbClr val="9E9E9E"/>
                          </a:solidFill>
                        </a:rPr>
                        <a:t>T.2, L.1</a:t>
                      </a:r>
                      <a:endParaRPr sz="1100">
                        <a:solidFill>
                          <a:srgbClr val="9E9E9E"/>
                        </a:solidFill>
                      </a:endParaRPr>
                    </a:p>
                  </a:txBody>
                  <a:tcPr marT="91425" marB="91425" marR="91425" marL="91425">
                    <a:lnT cap="flat" cmpd="sng" w="9525">
                      <a:solidFill>
                        <a:srgbClr val="9E9E9E"/>
                      </a:solidFill>
                      <a:prstDash val="solid"/>
                      <a:round/>
                      <a:headEnd len="sm" w="sm" type="none"/>
                      <a:tailEnd len="sm" w="sm" type="none"/>
                    </a:lnT>
                  </a:tcPr>
                </a:tc>
                <a:tc>
                  <a:txBody>
                    <a:bodyPr/>
                    <a:lstStyle/>
                    <a:p>
                      <a:pPr indent="0" lvl="0" marL="0" rtl="0" algn="l">
                        <a:spcBef>
                          <a:spcPts val="0"/>
                        </a:spcBef>
                        <a:spcAft>
                          <a:spcPts val="0"/>
                        </a:spcAft>
                        <a:buNone/>
                      </a:pPr>
                      <a:r>
                        <a:rPr lang="en" sz="1100">
                          <a:solidFill>
                            <a:srgbClr val="9E9E9E"/>
                          </a:solidFill>
                        </a:rPr>
                        <a:t>FR1, FR6</a:t>
                      </a:r>
                      <a:endParaRPr sz="1100">
                        <a:solidFill>
                          <a:srgbClr val="9E9E9E"/>
                        </a:solidFill>
                      </a:endParaRPr>
                    </a:p>
                  </a:txBody>
                  <a:tcPr marT="91425" marB="91425" marR="91425" marL="91425">
                    <a:lnT cap="flat" cmpd="sng" w="9525">
                      <a:solidFill>
                        <a:srgbClr val="9E9E9E"/>
                      </a:solidFill>
                      <a:prstDash val="solid"/>
                      <a:round/>
                      <a:headEnd len="sm" w="sm" type="none"/>
                      <a:tailEnd len="sm" w="sm" type="none"/>
                    </a:lnT>
                  </a:tcPr>
                </a:tc>
                <a:tc>
                  <a:txBody>
                    <a:bodyPr/>
                    <a:lstStyle/>
                    <a:p>
                      <a:pPr indent="0" lvl="0" marL="0" rtl="0" algn="ctr">
                        <a:spcBef>
                          <a:spcPts val="0"/>
                        </a:spcBef>
                        <a:spcAft>
                          <a:spcPts val="0"/>
                        </a:spcAft>
                        <a:buNone/>
                      </a:pPr>
                      <a:r>
                        <a:rPr lang="en" sz="1100">
                          <a:solidFill>
                            <a:srgbClr val="9E9E9E"/>
                          </a:solidFill>
                        </a:rPr>
                        <a:t>Yes</a:t>
                      </a:r>
                      <a:endParaRPr sz="1100">
                        <a:solidFill>
                          <a:srgbClr val="9E9E9E"/>
                        </a:solidFill>
                      </a:endParaRPr>
                    </a:p>
                  </a:txBody>
                  <a:tcPr marT="91425" marB="91425" marR="91425" marL="91425">
                    <a:lnT cap="flat" cmpd="sng" w="9525">
                      <a:solidFill>
                        <a:srgbClr val="9E9E9E"/>
                      </a:solidFill>
                      <a:prstDash val="solid"/>
                      <a:round/>
                      <a:headEnd len="sm" w="sm" type="none"/>
                      <a:tailEnd len="sm" w="sm" type="none"/>
                    </a:lnT>
                    <a:solidFill>
                      <a:srgbClr val="B6D7A8"/>
                    </a:solidFill>
                  </a:tcPr>
                </a:tc>
              </a:tr>
              <a:tr h="510925">
                <a:tc vMerge="1"/>
                <a:tc>
                  <a:txBody>
                    <a:bodyPr/>
                    <a:lstStyle/>
                    <a:p>
                      <a:pPr indent="0" lvl="0" marL="0" rtl="0" algn="l">
                        <a:spcBef>
                          <a:spcPts val="0"/>
                        </a:spcBef>
                        <a:spcAft>
                          <a:spcPts val="0"/>
                        </a:spcAft>
                        <a:buNone/>
                      </a:pPr>
                      <a:r>
                        <a:rPr lang="en" sz="1100">
                          <a:solidFill>
                            <a:srgbClr val="9E9E9E"/>
                          </a:solidFill>
                        </a:rPr>
                        <a:t>Descent System</a:t>
                      </a:r>
                      <a:endParaRPr sz="1100">
                        <a:solidFill>
                          <a:srgbClr val="9E9E9E"/>
                        </a:solidFill>
                      </a:endParaRPr>
                    </a:p>
                  </a:txBody>
                  <a:tcPr marT="91425" marB="91425" marR="91425" marL="91425"/>
                </a:tc>
                <a:tc>
                  <a:txBody>
                    <a:bodyPr/>
                    <a:lstStyle/>
                    <a:p>
                      <a:pPr indent="0" lvl="0" marL="0" rtl="0" algn="l">
                        <a:spcBef>
                          <a:spcPts val="0"/>
                        </a:spcBef>
                        <a:spcAft>
                          <a:spcPts val="0"/>
                        </a:spcAft>
                        <a:buNone/>
                      </a:pPr>
                      <a:r>
                        <a:rPr lang="en" sz="1100">
                          <a:solidFill>
                            <a:srgbClr val="9E9E9E"/>
                          </a:solidFill>
                        </a:rPr>
                        <a:t>Ability to vent helium with granular control.</a:t>
                      </a:r>
                      <a:endParaRPr sz="1100">
                        <a:solidFill>
                          <a:srgbClr val="9E9E9E"/>
                        </a:solidFill>
                      </a:endParaRPr>
                    </a:p>
                  </a:txBody>
                  <a:tcPr marT="91425" marB="91425" marR="91425" marL="91425"/>
                </a:tc>
                <a:tc>
                  <a:txBody>
                    <a:bodyPr/>
                    <a:lstStyle/>
                    <a:p>
                      <a:pPr indent="0" lvl="0" marL="0" rtl="0" algn="l">
                        <a:spcBef>
                          <a:spcPts val="0"/>
                        </a:spcBef>
                        <a:spcAft>
                          <a:spcPts val="0"/>
                        </a:spcAft>
                        <a:buNone/>
                      </a:pPr>
                      <a:r>
                        <a:rPr lang="en" sz="1100">
                          <a:solidFill>
                            <a:srgbClr val="9E9E9E"/>
                          </a:solidFill>
                        </a:rPr>
                        <a:t>T.2, L.1</a:t>
                      </a:r>
                      <a:endParaRPr sz="1100">
                        <a:solidFill>
                          <a:srgbClr val="9E9E9E"/>
                        </a:solidFill>
                      </a:endParaRPr>
                    </a:p>
                  </a:txBody>
                  <a:tcPr marT="91425" marB="91425" marR="91425" marL="91425"/>
                </a:tc>
                <a:tc>
                  <a:txBody>
                    <a:bodyPr/>
                    <a:lstStyle/>
                    <a:p>
                      <a:pPr indent="0" lvl="0" marL="0" rtl="0" algn="l">
                        <a:spcBef>
                          <a:spcPts val="0"/>
                        </a:spcBef>
                        <a:spcAft>
                          <a:spcPts val="0"/>
                        </a:spcAft>
                        <a:buNone/>
                      </a:pPr>
                      <a:r>
                        <a:rPr lang="en" sz="1100">
                          <a:solidFill>
                            <a:srgbClr val="9E9E9E"/>
                          </a:solidFill>
                        </a:rPr>
                        <a:t>FR1, FR6</a:t>
                      </a:r>
                      <a:endParaRPr sz="1100">
                        <a:solidFill>
                          <a:srgbClr val="9E9E9E"/>
                        </a:solidFill>
                      </a:endParaRPr>
                    </a:p>
                  </a:txBody>
                  <a:tcPr marT="91425" marB="91425" marR="91425" marL="91425"/>
                </a:tc>
                <a:tc>
                  <a:txBody>
                    <a:bodyPr/>
                    <a:lstStyle/>
                    <a:p>
                      <a:pPr indent="0" lvl="0" marL="0" rtl="0" algn="ctr">
                        <a:spcBef>
                          <a:spcPts val="0"/>
                        </a:spcBef>
                        <a:spcAft>
                          <a:spcPts val="0"/>
                        </a:spcAft>
                        <a:buNone/>
                      </a:pPr>
                      <a:r>
                        <a:rPr lang="en" sz="1100">
                          <a:solidFill>
                            <a:srgbClr val="9E9E9E"/>
                          </a:solidFill>
                        </a:rPr>
                        <a:t>**Yes</a:t>
                      </a:r>
                      <a:endParaRPr sz="1100">
                        <a:solidFill>
                          <a:srgbClr val="9E9E9E"/>
                        </a:solidFill>
                      </a:endParaRPr>
                    </a:p>
                  </a:txBody>
                  <a:tcPr marT="91425" marB="91425" marR="91425" marL="91425">
                    <a:solidFill>
                      <a:srgbClr val="FFE599"/>
                    </a:solidFill>
                  </a:tcPr>
                </a:tc>
              </a:tr>
              <a:tr h="510925">
                <a:tc>
                  <a:txBody>
                    <a:bodyPr/>
                    <a:lstStyle/>
                    <a:p>
                      <a:pPr indent="0" lvl="0" marL="0" rtl="0" algn="l">
                        <a:spcBef>
                          <a:spcPts val="0"/>
                        </a:spcBef>
                        <a:spcAft>
                          <a:spcPts val="0"/>
                        </a:spcAft>
                        <a:buNone/>
                      </a:pPr>
                      <a:r>
                        <a:rPr b="1" lang="en" sz="1100"/>
                        <a:t>Thermal</a:t>
                      </a:r>
                      <a:endParaRPr b="1" sz="1100"/>
                    </a:p>
                  </a:txBody>
                  <a:tcPr marT="91425" marB="91425" marR="91425" marL="91425"/>
                </a:tc>
                <a:tc>
                  <a:txBody>
                    <a:bodyPr/>
                    <a:lstStyle/>
                    <a:p>
                      <a:pPr indent="0" lvl="0" marL="0" rtl="0" algn="l">
                        <a:spcBef>
                          <a:spcPts val="0"/>
                        </a:spcBef>
                        <a:spcAft>
                          <a:spcPts val="0"/>
                        </a:spcAft>
                        <a:buNone/>
                      </a:pPr>
                      <a:r>
                        <a:rPr b="1" lang="en" sz="1100"/>
                        <a:t>-</a:t>
                      </a:r>
                      <a:endParaRPr b="1" sz="1100"/>
                    </a:p>
                  </a:txBody>
                  <a:tcPr marT="91425" marB="91425" marR="91425" marL="91425"/>
                </a:tc>
                <a:tc>
                  <a:txBody>
                    <a:bodyPr/>
                    <a:lstStyle/>
                    <a:p>
                      <a:pPr indent="0" lvl="0" marL="0" rtl="0" algn="l">
                        <a:spcBef>
                          <a:spcPts val="0"/>
                        </a:spcBef>
                        <a:spcAft>
                          <a:spcPts val="0"/>
                        </a:spcAft>
                        <a:buNone/>
                      </a:pPr>
                      <a:r>
                        <a:rPr b="1" lang="en" sz="1100"/>
                        <a:t>Ability to maintain operational temperature.</a:t>
                      </a:r>
                      <a:endParaRPr b="1" sz="1100"/>
                    </a:p>
                  </a:txBody>
                  <a:tcPr marT="91425" marB="91425" marR="91425" marL="91425"/>
                </a:tc>
                <a:tc>
                  <a:txBody>
                    <a:bodyPr/>
                    <a:lstStyle/>
                    <a:p>
                      <a:pPr indent="0" lvl="0" marL="0" rtl="0" algn="l">
                        <a:spcBef>
                          <a:spcPts val="0"/>
                        </a:spcBef>
                        <a:spcAft>
                          <a:spcPts val="0"/>
                        </a:spcAft>
                        <a:buNone/>
                      </a:pPr>
                      <a:r>
                        <a:rPr b="1" lang="en" sz="1100"/>
                        <a:t>T.5, L.1, V.2</a:t>
                      </a:r>
                      <a:endParaRPr b="1" sz="1100"/>
                    </a:p>
                  </a:txBody>
                  <a:tcPr marT="91425" marB="91425" marR="91425" marL="91425"/>
                </a:tc>
                <a:tc>
                  <a:txBody>
                    <a:bodyPr/>
                    <a:lstStyle/>
                    <a:p>
                      <a:pPr indent="0" lvl="0" marL="0" rtl="0" algn="l">
                        <a:spcBef>
                          <a:spcPts val="0"/>
                        </a:spcBef>
                        <a:spcAft>
                          <a:spcPts val="0"/>
                        </a:spcAft>
                        <a:buNone/>
                      </a:pPr>
                      <a:r>
                        <a:rPr b="1" lang="en" sz="1100"/>
                        <a:t>FR3</a:t>
                      </a:r>
                      <a:endParaRPr b="1" sz="1100"/>
                    </a:p>
                  </a:txBody>
                  <a:tcPr marT="91425" marB="91425" marR="91425" marL="91425"/>
                </a:tc>
                <a:tc>
                  <a:txBody>
                    <a:bodyPr/>
                    <a:lstStyle/>
                    <a:p>
                      <a:pPr indent="0" lvl="0" marL="0" rtl="0" algn="ctr">
                        <a:spcBef>
                          <a:spcPts val="0"/>
                        </a:spcBef>
                        <a:spcAft>
                          <a:spcPts val="0"/>
                        </a:spcAft>
                        <a:buNone/>
                      </a:pPr>
                      <a:r>
                        <a:rPr b="1" lang="en" sz="1100"/>
                        <a:t>Yes</a:t>
                      </a:r>
                      <a:endParaRPr b="1" sz="1100"/>
                    </a:p>
                  </a:txBody>
                  <a:tcPr marT="91425" marB="91425" marR="91425" marL="91425">
                    <a:solidFill>
                      <a:srgbClr val="B6D7A8"/>
                    </a:solidFill>
                  </a:tcPr>
                </a:tc>
              </a:tr>
            </a:tbl>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6" name="Shape 836"/>
        <p:cNvGrpSpPr/>
        <p:nvPr/>
      </p:nvGrpSpPr>
      <p:grpSpPr>
        <a:xfrm>
          <a:off x="0" y="0"/>
          <a:ext cx="0" cy="0"/>
          <a:chOff x="0" y="0"/>
          <a:chExt cx="0" cy="0"/>
        </a:xfrm>
      </p:grpSpPr>
      <p:cxnSp>
        <p:nvCxnSpPr>
          <p:cNvPr id="837" name="Google Shape;837;p58"/>
          <p:cNvCxnSpPr/>
          <p:nvPr/>
        </p:nvCxnSpPr>
        <p:spPr>
          <a:xfrm>
            <a:off x="3952650" y="2956500"/>
            <a:ext cx="1238700" cy="0"/>
          </a:xfrm>
          <a:prstGeom prst="straightConnector1">
            <a:avLst/>
          </a:prstGeom>
          <a:noFill/>
          <a:ln cap="flat" cmpd="sng" w="19050">
            <a:solidFill>
              <a:srgbClr val="93C47D"/>
            </a:solidFill>
            <a:prstDash val="solid"/>
            <a:round/>
            <a:headEnd len="med" w="med" type="none"/>
            <a:tailEnd len="med" w="med" type="none"/>
          </a:ln>
        </p:spPr>
      </p:cxnSp>
      <p:sp>
        <p:nvSpPr>
          <p:cNvPr id="838" name="Google Shape;838;p58"/>
          <p:cNvSpPr txBox="1"/>
          <p:nvPr>
            <p:ph type="title"/>
          </p:nvPr>
        </p:nvSpPr>
        <p:spPr>
          <a:xfrm>
            <a:off x="844200" y="2187000"/>
            <a:ext cx="7455600" cy="769500"/>
          </a:xfrm>
          <a:prstGeom prst="rect">
            <a:avLst/>
          </a:prstGeom>
        </p:spPr>
        <p:txBody>
          <a:bodyPr anchorCtr="0" anchor="b" bIns="0" lIns="91425" spcFirstLastPara="1" rIns="91425" wrap="square" tIns="0">
            <a:spAutoFit/>
          </a:bodyPr>
          <a:lstStyle/>
          <a:p>
            <a:pPr indent="0" lvl="0" marL="0" rtl="0" algn="ctr">
              <a:spcBef>
                <a:spcPts val="0"/>
              </a:spcBef>
              <a:spcAft>
                <a:spcPts val="0"/>
              </a:spcAft>
              <a:buSzPts val="990"/>
              <a:buNone/>
            </a:pPr>
            <a:r>
              <a:rPr lang="en" sz="5000"/>
              <a:t>Electrical Feasibility</a:t>
            </a:r>
            <a:endParaRPr sz="5000"/>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2" name="Shape 842"/>
        <p:cNvGrpSpPr/>
        <p:nvPr/>
      </p:nvGrpSpPr>
      <p:grpSpPr>
        <a:xfrm>
          <a:off x="0" y="0"/>
          <a:ext cx="0" cy="0"/>
          <a:chOff x="0" y="0"/>
          <a:chExt cx="0" cy="0"/>
        </a:xfrm>
      </p:grpSpPr>
      <p:sp>
        <p:nvSpPr>
          <p:cNvPr id="843" name="Google Shape;843;p59"/>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Power Feasibility Overview</a:t>
            </a:r>
            <a:endParaRPr/>
          </a:p>
        </p:txBody>
      </p:sp>
      <p:sp>
        <p:nvSpPr>
          <p:cNvPr id="844" name="Google Shape;844;p59"/>
          <p:cNvSpPr/>
          <p:nvPr/>
        </p:nvSpPr>
        <p:spPr>
          <a:xfrm>
            <a:off x="311700" y="1327975"/>
            <a:ext cx="3999900" cy="731400"/>
          </a:xfrm>
          <a:prstGeom prst="roundRect">
            <a:avLst>
              <a:gd fmla="val 16667" name="adj"/>
            </a:avLst>
          </a:prstGeom>
          <a:solidFill>
            <a:schemeClr val="accent3"/>
          </a:solidFill>
          <a:ln cap="flat" cmpd="sng" w="9525">
            <a:solidFill>
              <a:schemeClr val="dk2"/>
            </a:solidFill>
            <a:prstDash val="solid"/>
            <a:round/>
            <a:headEnd len="sm" w="sm" type="none"/>
            <a:tailEnd len="sm" w="sm" type="none"/>
          </a:ln>
        </p:spPr>
        <p:txBody>
          <a:bodyPr anchorCtr="0" anchor="t" bIns="54850" lIns="91425" spcFirstLastPara="1" rIns="91425" wrap="square" tIns="54850">
            <a:noAutofit/>
          </a:bodyPr>
          <a:lstStyle/>
          <a:p>
            <a:pPr indent="0" lvl="0" marL="0" rtl="0" algn="l">
              <a:spcBef>
                <a:spcPts val="0"/>
              </a:spcBef>
              <a:spcAft>
                <a:spcPts val="0"/>
              </a:spcAft>
              <a:buNone/>
            </a:pPr>
            <a:r>
              <a:rPr b="1" lang="en" sz="1200"/>
              <a:t>DR 3.2:</a:t>
            </a:r>
            <a:r>
              <a:rPr lang="en" sz="1200"/>
              <a:t> BACCHUS shall operate at standard temperatures present from sea-level to stratospheric altitudes, for a range of around −55°C to 40°C.</a:t>
            </a:r>
            <a:endParaRPr sz="1200"/>
          </a:p>
        </p:txBody>
      </p:sp>
      <p:sp>
        <p:nvSpPr>
          <p:cNvPr id="845" name="Google Shape;845;p59"/>
          <p:cNvSpPr/>
          <p:nvPr/>
        </p:nvSpPr>
        <p:spPr>
          <a:xfrm>
            <a:off x="311700" y="2184219"/>
            <a:ext cx="3999900" cy="548700"/>
          </a:xfrm>
          <a:prstGeom prst="roundRect">
            <a:avLst>
              <a:gd fmla="val 16667" name="adj"/>
            </a:avLst>
          </a:prstGeom>
          <a:solidFill>
            <a:schemeClr val="accent3"/>
          </a:solidFill>
          <a:ln cap="flat" cmpd="sng" w="9525">
            <a:solidFill>
              <a:schemeClr val="dk2"/>
            </a:solidFill>
            <a:prstDash val="solid"/>
            <a:round/>
            <a:headEnd len="sm" w="sm" type="none"/>
            <a:tailEnd len="sm" w="sm" type="none"/>
          </a:ln>
        </p:spPr>
        <p:txBody>
          <a:bodyPr anchorCtr="0" anchor="t" bIns="54850" lIns="91425" spcFirstLastPara="1" rIns="91425" wrap="square" tIns="54850">
            <a:noAutofit/>
          </a:bodyPr>
          <a:lstStyle/>
          <a:p>
            <a:pPr indent="0" lvl="0" marL="0" rtl="0" algn="l">
              <a:spcBef>
                <a:spcPts val="0"/>
              </a:spcBef>
              <a:spcAft>
                <a:spcPts val="0"/>
              </a:spcAft>
              <a:buNone/>
            </a:pPr>
            <a:r>
              <a:rPr b="1" lang="en" sz="1200"/>
              <a:t>DR 6.1:</a:t>
            </a:r>
            <a:r>
              <a:rPr lang="en" sz="1200"/>
              <a:t> BACCHUS shall operate independently from accompanying payloads during all phases of flight.</a:t>
            </a:r>
            <a:endParaRPr b="1" sz="1200"/>
          </a:p>
        </p:txBody>
      </p:sp>
      <p:sp>
        <p:nvSpPr>
          <p:cNvPr id="846" name="Google Shape;846;p59"/>
          <p:cNvSpPr/>
          <p:nvPr/>
        </p:nvSpPr>
        <p:spPr>
          <a:xfrm>
            <a:off x="311700" y="2857763"/>
            <a:ext cx="3999900" cy="548700"/>
          </a:xfrm>
          <a:prstGeom prst="roundRect">
            <a:avLst>
              <a:gd fmla="val 16667" name="adj"/>
            </a:avLst>
          </a:prstGeom>
          <a:solidFill>
            <a:schemeClr val="accent3"/>
          </a:solidFill>
          <a:ln cap="flat" cmpd="sng" w="9525">
            <a:solidFill>
              <a:schemeClr val="dk2"/>
            </a:solidFill>
            <a:prstDash val="solid"/>
            <a:round/>
            <a:headEnd len="sm" w="sm" type="none"/>
            <a:tailEnd len="sm" w="sm" type="none"/>
          </a:ln>
        </p:spPr>
        <p:txBody>
          <a:bodyPr anchorCtr="0" anchor="t" bIns="54850" lIns="91425" spcFirstLastPara="1" rIns="91425" wrap="square" tIns="54850">
            <a:noAutofit/>
          </a:bodyPr>
          <a:lstStyle/>
          <a:p>
            <a:pPr indent="0" lvl="0" marL="0" rtl="0" algn="l">
              <a:spcBef>
                <a:spcPts val="0"/>
              </a:spcBef>
              <a:spcAft>
                <a:spcPts val="0"/>
              </a:spcAft>
              <a:buNone/>
            </a:pPr>
            <a:r>
              <a:rPr b="1" lang="en" sz="1200"/>
              <a:t>DR 6.2:</a:t>
            </a:r>
            <a:r>
              <a:rPr lang="en" sz="1200"/>
              <a:t> BACCHUS shall have enough battery to last a 24-hour mission.</a:t>
            </a:r>
            <a:endParaRPr b="1" sz="1200"/>
          </a:p>
        </p:txBody>
      </p:sp>
      <p:sp>
        <p:nvSpPr>
          <p:cNvPr id="847" name="Google Shape;847;p59"/>
          <p:cNvSpPr txBox="1"/>
          <p:nvPr/>
        </p:nvSpPr>
        <p:spPr>
          <a:xfrm>
            <a:off x="311700" y="881575"/>
            <a:ext cx="39999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700">
                <a:solidFill>
                  <a:schemeClr val="dk1"/>
                </a:solidFill>
                <a:latin typeface="Merriweather"/>
                <a:ea typeface="Merriweather"/>
                <a:cs typeface="Merriweather"/>
                <a:sym typeface="Merriweather"/>
              </a:rPr>
              <a:t>Relevant Requirements</a:t>
            </a:r>
            <a:endParaRPr b="1" sz="1700">
              <a:solidFill>
                <a:schemeClr val="dk1"/>
              </a:solidFill>
              <a:latin typeface="Merriweather"/>
              <a:ea typeface="Merriweather"/>
              <a:cs typeface="Merriweather"/>
              <a:sym typeface="Merriweather"/>
            </a:endParaRPr>
          </a:p>
        </p:txBody>
      </p:sp>
      <p:sp>
        <p:nvSpPr>
          <p:cNvPr id="848" name="Google Shape;848;p59"/>
          <p:cNvSpPr txBox="1"/>
          <p:nvPr/>
        </p:nvSpPr>
        <p:spPr>
          <a:xfrm>
            <a:off x="4840150" y="881575"/>
            <a:ext cx="39999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700">
                <a:solidFill>
                  <a:schemeClr val="dk1"/>
                </a:solidFill>
                <a:latin typeface="Merriweather"/>
                <a:ea typeface="Merriweather"/>
                <a:cs typeface="Merriweather"/>
                <a:sym typeface="Merriweather"/>
              </a:rPr>
              <a:t>Battery </a:t>
            </a:r>
            <a:r>
              <a:rPr b="1" lang="en" sz="1700">
                <a:solidFill>
                  <a:schemeClr val="dk1"/>
                </a:solidFill>
                <a:latin typeface="Merriweather"/>
                <a:ea typeface="Merriweather"/>
                <a:cs typeface="Merriweather"/>
                <a:sym typeface="Merriweather"/>
              </a:rPr>
              <a:t>Design Options</a:t>
            </a:r>
            <a:endParaRPr b="1" sz="1700">
              <a:solidFill>
                <a:schemeClr val="dk1"/>
              </a:solidFill>
              <a:latin typeface="Merriweather"/>
              <a:ea typeface="Merriweather"/>
              <a:cs typeface="Merriweather"/>
              <a:sym typeface="Merriweather"/>
            </a:endParaRPr>
          </a:p>
        </p:txBody>
      </p:sp>
      <p:grpSp>
        <p:nvGrpSpPr>
          <p:cNvPr id="849" name="Google Shape;849;p59"/>
          <p:cNvGrpSpPr/>
          <p:nvPr/>
        </p:nvGrpSpPr>
        <p:grpSpPr>
          <a:xfrm>
            <a:off x="-163950" y="4907786"/>
            <a:ext cx="9471925" cy="235500"/>
            <a:chOff x="-163950" y="4907786"/>
            <a:chExt cx="9471925" cy="235500"/>
          </a:xfrm>
        </p:grpSpPr>
        <p:sp>
          <p:nvSpPr>
            <p:cNvPr id="850" name="Google Shape;850;p59"/>
            <p:cNvSpPr/>
            <p:nvPr/>
          </p:nvSpPr>
          <p:spPr>
            <a:xfrm>
              <a:off x="7843375" y="4907786"/>
              <a:ext cx="1464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chemeClr val="lt1"/>
                  </a:solidFill>
                </a:rPr>
                <a:t>   Appendices</a:t>
              </a:r>
              <a:endParaRPr b="1" sz="1100">
                <a:solidFill>
                  <a:srgbClr val="FFFFFF"/>
                </a:solidFill>
              </a:endParaRPr>
            </a:p>
          </p:txBody>
        </p:sp>
        <p:sp>
          <p:nvSpPr>
            <p:cNvPr id="851" name="Google Shape;851;p59"/>
            <p:cNvSpPr/>
            <p:nvPr/>
          </p:nvSpPr>
          <p:spPr>
            <a:xfrm>
              <a:off x="6710675"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Conclusion</a:t>
              </a:r>
              <a:endParaRPr b="1" sz="1100">
                <a:solidFill>
                  <a:srgbClr val="FFFFFF"/>
                </a:solidFill>
              </a:endParaRPr>
            </a:p>
          </p:txBody>
        </p:sp>
        <p:sp>
          <p:nvSpPr>
            <p:cNvPr id="852" name="Google Shape;852;p59"/>
            <p:cNvSpPr/>
            <p:nvPr/>
          </p:nvSpPr>
          <p:spPr>
            <a:xfrm>
              <a:off x="3312585"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Mechanical</a:t>
              </a:r>
              <a:endParaRPr b="1" sz="1100">
                <a:solidFill>
                  <a:srgbClr val="FFFFFF"/>
                </a:solidFill>
              </a:endParaRPr>
            </a:p>
          </p:txBody>
        </p:sp>
        <p:sp>
          <p:nvSpPr>
            <p:cNvPr id="853" name="Google Shape;853;p59"/>
            <p:cNvSpPr/>
            <p:nvPr/>
          </p:nvSpPr>
          <p:spPr>
            <a:xfrm>
              <a:off x="-163950" y="4907786"/>
              <a:ext cx="13512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FFFFFF"/>
                  </a:solidFill>
                </a:rPr>
                <a:t>    Overview</a:t>
              </a:r>
              <a:endParaRPr b="1" sz="1100">
                <a:solidFill>
                  <a:srgbClr val="FFFFFF"/>
                </a:solidFill>
              </a:endParaRPr>
            </a:p>
          </p:txBody>
        </p:sp>
        <p:sp>
          <p:nvSpPr>
            <p:cNvPr id="854" name="Google Shape;854;p59"/>
            <p:cNvSpPr/>
            <p:nvPr/>
          </p:nvSpPr>
          <p:spPr>
            <a:xfrm>
              <a:off x="1047193"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Controls</a:t>
              </a:r>
              <a:endParaRPr b="1" sz="1100">
                <a:solidFill>
                  <a:srgbClr val="FFFFFF"/>
                </a:solidFill>
              </a:endParaRPr>
            </a:p>
          </p:txBody>
        </p:sp>
        <p:sp>
          <p:nvSpPr>
            <p:cNvPr id="855" name="Google Shape;855;p59"/>
            <p:cNvSpPr/>
            <p:nvPr/>
          </p:nvSpPr>
          <p:spPr>
            <a:xfrm>
              <a:off x="2179889"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Structural</a:t>
              </a:r>
              <a:endParaRPr b="1" sz="1100">
                <a:solidFill>
                  <a:srgbClr val="FFFFFF"/>
                </a:solidFill>
              </a:endParaRPr>
            </a:p>
          </p:txBody>
        </p:sp>
        <p:sp>
          <p:nvSpPr>
            <p:cNvPr id="856" name="Google Shape;856;p59"/>
            <p:cNvSpPr/>
            <p:nvPr/>
          </p:nvSpPr>
          <p:spPr>
            <a:xfrm>
              <a:off x="4445282"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Thermal</a:t>
              </a:r>
              <a:endParaRPr b="1" sz="1100">
                <a:solidFill>
                  <a:srgbClr val="FFFFFF"/>
                </a:solidFill>
              </a:endParaRPr>
            </a:p>
          </p:txBody>
        </p:sp>
        <p:sp>
          <p:nvSpPr>
            <p:cNvPr id="857" name="Google Shape;857;p59"/>
            <p:cNvSpPr/>
            <p:nvPr/>
          </p:nvSpPr>
          <p:spPr>
            <a:xfrm>
              <a:off x="5577978" y="4907786"/>
              <a:ext cx="1272600" cy="235500"/>
            </a:xfrm>
            <a:prstGeom prst="chevron">
              <a:avLst>
                <a:gd fmla="val 50000" name="adj"/>
              </a:avLst>
            </a:prstGeom>
            <a:solidFill>
              <a:srgbClr val="31394D"/>
            </a:solidFill>
            <a:ln cap="flat" cmpd="sng" w="19050">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Electrical</a:t>
              </a:r>
              <a:endParaRPr b="1" sz="1100">
                <a:solidFill>
                  <a:srgbClr val="FFFFFF"/>
                </a:solidFill>
              </a:endParaRPr>
            </a:p>
          </p:txBody>
        </p:sp>
      </p:grpSp>
      <p:cxnSp>
        <p:nvCxnSpPr>
          <p:cNvPr id="858" name="Google Shape;858;p59"/>
          <p:cNvCxnSpPr/>
          <p:nvPr/>
        </p:nvCxnSpPr>
        <p:spPr>
          <a:xfrm>
            <a:off x="-21075" y="864275"/>
            <a:ext cx="9201300" cy="0"/>
          </a:xfrm>
          <a:prstGeom prst="straightConnector1">
            <a:avLst/>
          </a:prstGeom>
          <a:noFill/>
          <a:ln cap="flat" cmpd="sng" w="38100">
            <a:solidFill>
              <a:srgbClr val="B6D7A8"/>
            </a:solidFill>
            <a:prstDash val="solid"/>
            <a:round/>
            <a:headEnd len="med" w="med" type="none"/>
            <a:tailEnd len="med" w="med" type="none"/>
          </a:ln>
        </p:spPr>
      </p:cxnSp>
      <p:sp>
        <p:nvSpPr>
          <p:cNvPr id="859" name="Google Shape;859;p59"/>
          <p:cNvSpPr/>
          <p:nvPr/>
        </p:nvSpPr>
        <p:spPr>
          <a:xfrm>
            <a:off x="4840150" y="1327975"/>
            <a:ext cx="3999900" cy="3017400"/>
          </a:xfrm>
          <a:prstGeom prst="roundRect">
            <a:avLst>
              <a:gd fmla="val 4614" name="adj"/>
            </a:avLst>
          </a:prstGeom>
          <a:solidFill>
            <a:srgbClr val="CFE2F3"/>
          </a:solidFill>
          <a:ln cap="flat" cmpd="sng" w="9525">
            <a:solidFill>
              <a:schemeClr val="dk2"/>
            </a:solidFill>
            <a:prstDash val="solid"/>
            <a:round/>
            <a:headEnd len="sm" w="sm" type="none"/>
            <a:tailEnd len="sm" w="sm" type="none"/>
          </a:ln>
        </p:spPr>
        <p:txBody>
          <a:bodyPr anchorCtr="0" anchor="t" bIns="54850" lIns="91425" spcFirstLastPara="1" rIns="91425" wrap="square" tIns="54850">
            <a:noAutofit/>
          </a:bodyPr>
          <a:lstStyle/>
          <a:p>
            <a:pPr indent="-213359" lvl="0" marL="274320" rtl="0" algn="l">
              <a:lnSpc>
                <a:spcPct val="115000"/>
              </a:lnSpc>
              <a:spcBef>
                <a:spcPts val="0"/>
              </a:spcBef>
              <a:spcAft>
                <a:spcPts val="0"/>
              </a:spcAft>
              <a:buClr>
                <a:srgbClr val="2E2E2E"/>
              </a:buClr>
              <a:buSzPts val="1200"/>
              <a:buFont typeface="Roboto"/>
              <a:buChar char="■"/>
            </a:pPr>
            <a:r>
              <a:rPr b="1" lang="en" sz="1300">
                <a:solidFill>
                  <a:srgbClr val="2E2E2E"/>
                </a:solidFill>
                <a:latin typeface="Roboto"/>
                <a:ea typeface="Roboto"/>
                <a:cs typeface="Roboto"/>
                <a:sym typeface="Roboto"/>
              </a:rPr>
              <a:t>Manufacturers</a:t>
            </a:r>
            <a:r>
              <a:rPr b="1" lang="en" sz="1300">
                <a:solidFill>
                  <a:srgbClr val="2E2E2E"/>
                </a:solidFill>
                <a:latin typeface="Roboto"/>
                <a:ea typeface="Roboto"/>
                <a:cs typeface="Roboto"/>
                <a:sym typeface="Roboto"/>
              </a:rPr>
              <a:t>:</a:t>
            </a:r>
            <a:endParaRPr b="1" sz="1300">
              <a:solidFill>
                <a:srgbClr val="2E2E2E"/>
              </a:solidFill>
              <a:latin typeface="Roboto"/>
              <a:ea typeface="Roboto"/>
              <a:cs typeface="Roboto"/>
              <a:sym typeface="Roboto"/>
            </a:endParaRPr>
          </a:p>
          <a:p>
            <a:pPr indent="-200659" lvl="1" marL="548640" rtl="0" algn="l">
              <a:lnSpc>
                <a:spcPct val="115000"/>
              </a:lnSpc>
              <a:spcBef>
                <a:spcPts val="0"/>
              </a:spcBef>
              <a:spcAft>
                <a:spcPts val="0"/>
              </a:spcAft>
              <a:buClr>
                <a:srgbClr val="2E2E2E"/>
              </a:buClr>
              <a:buSzPts val="1000"/>
              <a:buFont typeface="Roboto"/>
              <a:buChar char="●"/>
            </a:pPr>
            <a:r>
              <a:rPr b="1" lang="en" sz="1200">
                <a:solidFill>
                  <a:srgbClr val="2E2E2E"/>
                </a:solidFill>
                <a:latin typeface="Roboto"/>
                <a:ea typeface="Roboto"/>
                <a:cs typeface="Roboto"/>
                <a:sym typeface="Roboto"/>
              </a:rPr>
              <a:t>Saft</a:t>
            </a:r>
            <a:r>
              <a:rPr lang="en" sz="1200">
                <a:solidFill>
                  <a:srgbClr val="2E2E2E"/>
                </a:solidFill>
                <a:latin typeface="Roboto"/>
                <a:ea typeface="Roboto"/>
                <a:cs typeface="Roboto"/>
                <a:sym typeface="Roboto"/>
              </a:rPr>
              <a:t>, Energizer, Duracell</a:t>
            </a:r>
            <a:endParaRPr b="1" sz="1200">
              <a:solidFill>
                <a:srgbClr val="2E2E2E"/>
              </a:solidFill>
              <a:latin typeface="Roboto"/>
              <a:ea typeface="Roboto"/>
              <a:cs typeface="Roboto"/>
              <a:sym typeface="Roboto"/>
            </a:endParaRPr>
          </a:p>
          <a:p>
            <a:pPr indent="-213359" lvl="0" marL="274320" rtl="0" algn="l">
              <a:lnSpc>
                <a:spcPct val="115000"/>
              </a:lnSpc>
              <a:spcBef>
                <a:spcPts val="0"/>
              </a:spcBef>
              <a:spcAft>
                <a:spcPts val="0"/>
              </a:spcAft>
              <a:buClr>
                <a:srgbClr val="2E2E2E"/>
              </a:buClr>
              <a:buSzPts val="1200"/>
              <a:buFont typeface="Roboto"/>
              <a:buChar char="■"/>
            </a:pPr>
            <a:r>
              <a:rPr b="1" lang="en" sz="1300">
                <a:solidFill>
                  <a:srgbClr val="2E2E2E"/>
                </a:solidFill>
                <a:latin typeface="Roboto"/>
                <a:ea typeface="Roboto"/>
                <a:cs typeface="Roboto"/>
                <a:sym typeface="Roboto"/>
              </a:rPr>
              <a:t>Chemistries:</a:t>
            </a:r>
            <a:endParaRPr b="1" sz="1300">
              <a:solidFill>
                <a:srgbClr val="2E2E2E"/>
              </a:solidFill>
              <a:latin typeface="Roboto"/>
              <a:ea typeface="Roboto"/>
              <a:cs typeface="Roboto"/>
              <a:sym typeface="Roboto"/>
            </a:endParaRPr>
          </a:p>
          <a:p>
            <a:pPr indent="-200659" lvl="1" marL="548640" rtl="0" algn="l">
              <a:lnSpc>
                <a:spcPct val="115000"/>
              </a:lnSpc>
              <a:spcBef>
                <a:spcPts val="0"/>
              </a:spcBef>
              <a:spcAft>
                <a:spcPts val="0"/>
              </a:spcAft>
              <a:buClr>
                <a:srgbClr val="2E2E2E"/>
              </a:buClr>
              <a:buSzPts val="1000"/>
              <a:buFont typeface="Roboto"/>
              <a:buChar char="●"/>
            </a:pPr>
            <a:r>
              <a:rPr b="1" lang="en" sz="1200">
                <a:solidFill>
                  <a:srgbClr val="2E2E2E"/>
                </a:solidFill>
                <a:latin typeface="Roboto"/>
                <a:ea typeface="Roboto"/>
                <a:cs typeface="Roboto"/>
                <a:sym typeface="Roboto"/>
              </a:rPr>
              <a:t>Li-SOCl2</a:t>
            </a:r>
            <a:r>
              <a:rPr lang="en" sz="1200">
                <a:solidFill>
                  <a:srgbClr val="2E2E2E"/>
                </a:solidFill>
                <a:latin typeface="Roboto"/>
                <a:ea typeface="Roboto"/>
                <a:cs typeface="Roboto"/>
                <a:sym typeface="Roboto"/>
              </a:rPr>
              <a:t>, Li-SO2, Li-FeS2, Li-MnO2, Ni-Mh, Alkaline, Li-Po</a:t>
            </a:r>
            <a:endParaRPr sz="1200">
              <a:solidFill>
                <a:srgbClr val="2E2E2E"/>
              </a:solidFill>
              <a:latin typeface="Roboto"/>
              <a:ea typeface="Roboto"/>
              <a:cs typeface="Roboto"/>
              <a:sym typeface="Roboto"/>
            </a:endParaRPr>
          </a:p>
          <a:p>
            <a:pPr indent="-213359" lvl="0" marL="274320" rtl="0" algn="l">
              <a:lnSpc>
                <a:spcPct val="115000"/>
              </a:lnSpc>
              <a:spcBef>
                <a:spcPts val="0"/>
              </a:spcBef>
              <a:spcAft>
                <a:spcPts val="0"/>
              </a:spcAft>
              <a:buClr>
                <a:srgbClr val="2E2E2E"/>
              </a:buClr>
              <a:buSzPts val="1200"/>
              <a:buFont typeface="Roboto"/>
              <a:buChar char="■"/>
            </a:pPr>
            <a:r>
              <a:rPr b="1" lang="en" sz="1300">
                <a:solidFill>
                  <a:srgbClr val="2E2E2E"/>
                </a:solidFill>
                <a:latin typeface="Roboto"/>
                <a:ea typeface="Roboto"/>
                <a:cs typeface="Roboto"/>
                <a:sym typeface="Roboto"/>
              </a:rPr>
              <a:t>Tentative Battery Choice:</a:t>
            </a:r>
            <a:endParaRPr b="1" sz="1300">
              <a:solidFill>
                <a:srgbClr val="2E2E2E"/>
              </a:solidFill>
              <a:latin typeface="Roboto"/>
              <a:ea typeface="Roboto"/>
              <a:cs typeface="Roboto"/>
              <a:sym typeface="Roboto"/>
            </a:endParaRPr>
          </a:p>
          <a:p>
            <a:pPr indent="-200659" lvl="1" marL="548640" rtl="0" algn="l">
              <a:lnSpc>
                <a:spcPct val="115000"/>
              </a:lnSpc>
              <a:spcBef>
                <a:spcPts val="0"/>
              </a:spcBef>
              <a:spcAft>
                <a:spcPts val="0"/>
              </a:spcAft>
              <a:buClr>
                <a:srgbClr val="2E2E2E"/>
              </a:buClr>
              <a:buSzPts val="1000"/>
              <a:buFont typeface="Roboto"/>
              <a:buChar char="●"/>
            </a:pPr>
            <a:r>
              <a:rPr lang="en" sz="1200">
                <a:solidFill>
                  <a:srgbClr val="2E2E2E"/>
                </a:solidFill>
                <a:latin typeface="Roboto"/>
                <a:ea typeface="Roboto"/>
                <a:cs typeface="Roboto"/>
                <a:sym typeface="Roboto"/>
              </a:rPr>
              <a:t>Saft LSH 20, 3.6V/13,000 mAh (x2 in series)</a:t>
            </a:r>
            <a:endParaRPr sz="1200">
              <a:solidFill>
                <a:srgbClr val="2E2E2E"/>
              </a:solidFill>
              <a:latin typeface="Roboto"/>
              <a:ea typeface="Roboto"/>
              <a:cs typeface="Roboto"/>
              <a:sym typeface="Roboto"/>
            </a:endParaRPr>
          </a:p>
          <a:p>
            <a:pPr indent="-213359" lvl="0" marL="274320" rtl="0" algn="l">
              <a:lnSpc>
                <a:spcPct val="115000"/>
              </a:lnSpc>
              <a:spcBef>
                <a:spcPts val="0"/>
              </a:spcBef>
              <a:spcAft>
                <a:spcPts val="0"/>
              </a:spcAft>
              <a:buClr>
                <a:srgbClr val="2E2E2E"/>
              </a:buClr>
              <a:buSzPts val="1200"/>
              <a:buFont typeface="Roboto"/>
              <a:buChar char="■"/>
            </a:pPr>
            <a:r>
              <a:rPr b="1" lang="en" sz="1300">
                <a:solidFill>
                  <a:srgbClr val="2E2E2E"/>
                </a:solidFill>
                <a:latin typeface="Roboto"/>
                <a:ea typeface="Roboto"/>
                <a:cs typeface="Roboto"/>
                <a:sym typeface="Roboto"/>
              </a:rPr>
              <a:t>Considered Specifications:</a:t>
            </a:r>
            <a:endParaRPr b="1" sz="1300">
              <a:solidFill>
                <a:srgbClr val="2E2E2E"/>
              </a:solidFill>
              <a:latin typeface="Roboto"/>
              <a:ea typeface="Roboto"/>
              <a:cs typeface="Roboto"/>
              <a:sym typeface="Roboto"/>
            </a:endParaRPr>
          </a:p>
          <a:p>
            <a:pPr indent="-200659" lvl="1" marL="548640" rtl="0" algn="l">
              <a:lnSpc>
                <a:spcPct val="115000"/>
              </a:lnSpc>
              <a:spcBef>
                <a:spcPts val="0"/>
              </a:spcBef>
              <a:spcAft>
                <a:spcPts val="0"/>
              </a:spcAft>
              <a:buClr>
                <a:srgbClr val="2E2E2E"/>
              </a:buClr>
              <a:buSzPts val="1000"/>
              <a:buFont typeface="Roboto"/>
              <a:buChar char="●"/>
            </a:pPr>
            <a:r>
              <a:rPr lang="en" sz="1200">
                <a:solidFill>
                  <a:srgbClr val="2E2E2E"/>
                </a:solidFill>
                <a:latin typeface="Roboto"/>
                <a:ea typeface="Roboto"/>
                <a:cs typeface="Roboto"/>
                <a:sym typeface="Roboto"/>
              </a:rPr>
              <a:t>Maximum Continuous Current</a:t>
            </a:r>
            <a:endParaRPr sz="1200">
              <a:solidFill>
                <a:srgbClr val="2E2E2E"/>
              </a:solidFill>
              <a:latin typeface="Roboto"/>
              <a:ea typeface="Roboto"/>
              <a:cs typeface="Roboto"/>
              <a:sym typeface="Roboto"/>
            </a:endParaRPr>
          </a:p>
          <a:p>
            <a:pPr indent="-213359" lvl="1" marL="548640" rtl="0" algn="l">
              <a:lnSpc>
                <a:spcPct val="115000"/>
              </a:lnSpc>
              <a:spcBef>
                <a:spcPts val="0"/>
              </a:spcBef>
              <a:spcAft>
                <a:spcPts val="0"/>
              </a:spcAft>
              <a:buClr>
                <a:srgbClr val="2E2E2E"/>
              </a:buClr>
              <a:buSzPts val="1200"/>
              <a:buFont typeface="Roboto"/>
              <a:buChar char="●"/>
            </a:pPr>
            <a:r>
              <a:rPr lang="en" sz="1200">
                <a:solidFill>
                  <a:srgbClr val="2E2E2E"/>
                </a:solidFill>
                <a:latin typeface="Roboto"/>
                <a:ea typeface="Roboto"/>
                <a:cs typeface="Roboto"/>
                <a:sym typeface="Roboto"/>
              </a:rPr>
              <a:t>Nominal Capacity</a:t>
            </a:r>
            <a:endParaRPr sz="1200">
              <a:solidFill>
                <a:srgbClr val="2E2E2E"/>
              </a:solidFill>
              <a:latin typeface="Roboto"/>
              <a:ea typeface="Roboto"/>
              <a:cs typeface="Roboto"/>
              <a:sym typeface="Roboto"/>
            </a:endParaRPr>
          </a:p>
          <a:p>
            <a:pPr indent="-200659" lvl="1" marL="548640" rtl="0" algn="l">
              <a:lnSpc>
                <a:spcPct val="115000"/>
              </a:lnSpc>
              <a:spcBef>
                <a:spcPts val="0"/>
              </a:spcBef>
              <a:spcAft>
                <a:spcPts val="0"/>
              </a:spcAft>
              <a:buClr>
                <a:srgbClr val="2E2E2E"/>
              </a:buClr>
              <a:buSzPts val="1000"/>
              <a:buFont typeface="Roboto"/>
              <a:buChar char="●"/>
            </a:pPr>
            <a:r>
              <a:rPr lang="en" sz="1200">
                <a:solidFill>
                  <a:srgbClr val="2E2E2E"/>
                </a:solidFill>
                <a:latin typeface="Roboto"/>
                <a:ea typeface="Roboto"/>
                <a:cs typeface="Roboto"/>
                <a:sym typeface="Roboto"/>
              </a:rPr>
              <a:t>Nominal Voltage</a:t>
            </a:r>
            <a:endParaRPr sz="1200">
              <a:solidFill>
                <a:srgbClr val="2E2E2E"/>
              </a:solidFill>
              <a:latin typeface="Roboto"/>
              <a:ea typeface="Roboto"/>
              <a:cs typeface="Roboto"/>
              <a:sym typeface="Roboto"/>
            </a:endParaRPr>
          </a:p>
          <a:p>
            <a:pPr indent="-213359" lvl="1" marL="548640" rtl="0" algn="l">
              <a:lnSpc>
                <a:spcPct val="115000"/>
              </a:lnSpc>
              <a:spcBef>
                <a:spcPts val="0"/>
              </a:spcBef>
              <a:spcAft>
                <a:spcPts val="0"/>
              </a:spcAft>
              <a:buClr>
                <a:srgbClr val="2E2E2E"/>
              </a:buClr>
              <a:buSzPts val="1200"/>
              <a:buFont typeface="Roboto"/>
              <a:buChar char="●"/>
            </a:pPr>
            <a:r>
              <a:rPr lang="en" sz="1200">
                <a:solidFill>
                  <a:srgbClr val="2E2E2E"/>
                </a:solidFill>
                <a:latin typeface="Roboto"/>
                <a:ea typeface="Roboto"/>
                <a:cs typeface="Roboto"/>
                <a:sym typeface="Roboto"/>
              </a:rPr>
              <a:t>Typical Weight</a:t>
            </a:r>
            <a:endParaRPr sz="1200">
              <a:solidFill>
                <a:srgbClr val="2E2E2E"/>
              </a:solidFill>
              <a:latin typeface="Roboto"/>
              <a:ea typeface="Roboto"/>
              <a:cs typeface="Roboto"/>
              <a:sym typeface="Roboto"/>
            </a:endParaRPr>
          </a:p>
          <a:p>
            <a:pPr indent="-213359" lvl="1" marL="548640" rtl="0" algn="l">
              <a:lnSpc>
                <a:spcPct val="115000"/>
              </a:lnSpc>
              <a:spcBef>
                <a:spcPts val="0"/>
              </a:spcBef>
              <a:spcAft>
                <a:spcPts val="0"/>
              </a:spcAft>
              <a:buClr>
                <a:srgbClr val="2E2E2E"/>
              </a:buClr>
              <a:buSzPts val="1200"/>
              <a:buFont typeface="Roboto"/>
              <a:buChar char="●"/>
            </a:pPr>
            <a:r>
              <a:rPr lang="en" sz="1200">
                <a:solidFill>
                  <a:srgbClr val="2E2E2E"/>
                </a:solidFill>
                <a:latin typeface="Roboto"/>
                <a:ea typeface="Roboto"/>
                <a:cs typeface="Roboto"/>
                <a:sym typeface="Roboto"/>
              </a:rPr>
              <a:t>Operating Temperature Range</a:t>
            </a:r>
            <a:endParaRPr b="1" sz="1200"/>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3" name="Shape 863"/>
        <p:cNvGrpSpPr/>
        <p:nvPr/>
      </p:nvGrpSpPr>
      <p:grpSpPr>
        <a:xfrm>
          <a:off x="0" y="0"/>
          <a:ext cx="0" cy="0"/>
          <a:chOff x="0" y="0"/>
          <a:chExt cx="0" cy="0"/>
        </a:xfrm>
      </p:grpSpPr>
      <p:sp>
        <p:nvSpPr>
          <p:cNvPr id="864" name="Google Shape;864;p60"/>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Detailed Block Diagram</a:t>
            </a:r>
            <a:endParaRPr/>
          </a:p>
        </p:txBody>
      </p:sp>
      <p:pic>
        <p:nvPicPr>
          <p:cNvPr id="865" name="Google Shape;865;p60"/>
          <p:cNvPicPr preferRelativeResize="0"/>
          <p:nvPr/>
        </p:nvPicPr>
        <p:blipFill rotWithShape="1">
          <a:blip r:embed="rId3">
            <a:alphaModFix/>
          </a:blip>
          <a:srcRect b="99" l="0" r="0" t="99"/>
          <a:stretch/>
        </p:blipFill>
        <p:spPr>
          <a:xfrm>
            <a:off x="491892" y="894475"/>
            <a:ext cx="8160215" cy="3948622"/>
          </a:xfrm>
          <a:prstGeom prst="rect">
            <a:avLst/>
          </a:prstGeom>
          <a:noFill/>
          <a:ln>
            <a:noFill/>
          </a:ln>
        </p:spPr>
      </p:pic>
      <p:sp>
        <p:nvSpPr>
          <p:cNvPr id="866" name="Google Shape;866;p60"/>
          <p:cNvSpPr txBox="1"/>
          <p:nvPr/>
        </p:nvSpPr>
        <p:spPr>
          <a:xfrm>
            <a:off x="7268350" y="4414050"/>
            <a:ext cx="1799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Roboto"/>
                <a:ea typeface="Roboto"/>
                <a:cs typeface="Roboto"/>
                <a:sym typeface="Roboto"/>
              </a:rPr>
              <a:t>*Subject to change</a:t>
            </a:r>
            <a:endParaRPr>
              <a:latin typeface="Roboto"/>
              <a:ea typeface="Roboto"/>
              <a:cs typeface="Roboto"/>
              <a:sym typeface="Roboto"/>
            </a:endParaRPr>
          </a:p>
        </p:txBody>
      </p:sp>
      <p:grpSp>
        <p:nvGrpSpPr>
          <p:cNvPr id="867" name="Google Shape;867;p60"/>
          <p:cNvGrpSpPr/>
          <p:nvPr/>
        </p:nvGrpSpPr>
        <p:grpSpPr>
          <a:xfrm>
            <a:off x="-163950" y="4907786"/>
            <a:ext cx="9471925" cy="235500"/>
            <a:chOff x="-163950" y="4907786"/>
            <a:chExt cx="9471925" cy="235500"/>
          </a:xfrm>
        </p:grpSpPr>
        <p:sp>
          <p:nvSpPr>
            <p:cNvPr id="868" name="Google Shape;868;p60"/>
            <p:cNvSpPr/>
            <p:nvPr/>
          </p:nvSpPr>
          <p:spPr>
            <a:xfrm>
              <a:off x="7843375" y="4907786"/>
              <a:ext cx="1464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chemeClr val="lt1"/>
                  </a:solidFill>
                </a:rPr>
                <a:t>   Appendices</a:t>
              </a:r>
              <a:endParaRPr b="1" sz="1100">
                <a:solidFill>
                  <a:srgbClr val="FFFFFF"/>
                </a:solidFill>
              </a:endParaRPr>
            </a:p>
          </p:txBody>
        </p:sp>
        <p:sp>
          <p:nvSpPr>
            <p:cNvPr id="869" name="Google Shape;869;p60"/>
            <p:cNvSpPr/>
            <p:nvPr/>
          </p:nvSpPr>
          <p:spPr>
            <a:xfrm>
              <a:off x="6710675"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Conclusion</a:t>
              </a:r>
              <a:endParaRPr b="1" sz="1100">
                <a:solidFill>
                  <a:srgbClr val="FFFFFF"/>
                </a:solidFill>
              </a:endParaRPr>
            </a:p>
          </p:txBody>
        </p:sp>
        <p:sp>
          <p:nvSpPr>
            <p:cNvPr id="870" name="Google Shape;870;p60"/>
            <p:cNvSpPr/>
            <p:nvPr/>
          </p:nvSpPr>
          <p:spPr>
            <a:xfrm>
              <a:off x="3312585"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Mechanical</a:t>
              </a:r>
              <a:endParaRPr b="1" sz="1100">
                <a:solidFill>
                  <a:srgbClr val="FFFFFF"/>
                </a:solidFill>
              </a:endParaRPr>
            </a:p>
          </p:txBody>
        </p:sp>
        <p:sp>
          <p:nvSpPr>
            <p:cNvPr id="871" name="Google Shape;871;p60"/>
            <p:cNvSpPr/>
            <p:nvPr/>
          </p:nvSpPr>
          <p:spPr>
            <a:xfrm>
              <a:off x="-163950" y="4907786"/>
              <a:ext cx="13512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FFFFFF"/>
                  </a:solidFill>
                </a:rPr>
                <a:t>    Overview</a:t>
              </a:r>
              <a:endParaRPr b="1" sz="1100">
                <a:solidFill>
                  <a:srgbClr val="FFFFFF"/>
                </a:solidFill>
              </a:endParaRPr>
            </a:p>
          </p:txBody>
        </p:sp>
        <p:sp>
          <p:nvSpPr>
            <p:cNvPr id="872" name="Google Shape;872;p60"/>
            <p:cNvSpPr/>
            <p:nvPr/>
          </p:nvSpPr>
          <p:spPr>
            <a:xfrm>
              <a:off x="1047193"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Controls</a:t>
              </a:r>
              <a:endParaRPr b="1" sz="1100">
                <a:solidFill>
                  <a:srgbClr val="FFFFFF"/>
                </a:solidFill>
              </a:endParaRPr>
            </a:p>
          </p:txBody>
        </p:sp>
        <p:sp>
          <p:nvSpPr>
            <p:cNvPr id="873" name="Google Shape;873;p60"/>
            <p:cNvSpPr/>
            <p:nvPr/>
          </p:nvSpPr>
          <p:spPr>
            <a:xfrm>
              <a:off x="2179889"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Structural</a:t>
              </a:r>
              <a:endParaRPr b="1" sz="1100">
                <a:solidFill>
                  <a:srgbClr val="FFFFFF"/>
                </a:solidFill>
              </a:endParaRPr>
            </a:p>
          </p:txBody>
        </p:sp>
        <p:sp>
          <p:nvSpPr>
            <p:cNvPr id="874" name="Google Shape;874;p60"/>
            <p:cNvSpPr/>
            <p:nvPr/>
          </p:nvSpPr>
          <p:spPr>
            <a:xfrm>
              <a:off x="4445282"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Thermal</a:t>
              </a:r>
              <a:endParaRPr b="1" sz="1100">
                <a:solidFill>
                  <a:srgbClr val="FFFFFF"/>
                </a:solidFill>
              </a:endParaRPr>
            </a:p>
          </p:txBody>
        </p:sp>
        <p:sp>
          <p:nvSpPr>
            <p:cNvPr id="875" name="Google Shape;875;p60"/>
            <p:cNvSpPr/>
            <p:nvPr/>
          </p:nvSpPr>
          <p:spPr>
            <a:xfrm>
              <a:off x="5577978" y="4907786"/>
              <a:ext cx="1272600" cy="235500"/>
            </a:xfrm>
            <a:prstGeom prst="chevron">
              <a:avLst>
                <a:gd fmla="val 50000" name="adj"/>
              </a:avLst>
            </a:prstGeom>
            <a:solidFill>
              <a:srgbClr val="31394D"/>
            </a:solidFill>
            <a:ln cap="flat" cmpd="sng" w="19050">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Electrical</a:t>
              </a:r>
              <a:endParaRPr b="1" sz="1100">
                <a:solidFill>
                  <a:srgbClr val="FFFFFF"/>
                </a:solidFill>
              </a:endParaRPr>
            </a:p>
          </p:txBody>
        </p:sp>
      </p:grpSp>
      <p:cxnSp>
        <p:nvCxnSpPr>
          <p:cNvPr id="876" name="Google Shape;876;p60"/>
          <p:cNvCxnSpPr/>
          <p:nvPr/>
        </p:nvCxnSpPr>
        <p:spPr>
          <a:xfrm>
            <a:off x="-21075" y="864275"/>
            <a:ext cx="9201300" cy="0"/>
          </a:xfrm>
          <a:prstGeom prst="straightConnector1">
            <a:avLst/>
          </a:prstGeom>
          <a:noFill/>
          <a:ln cap="flat" cmpd="sng" w="38100">
            <a:solidFill>
              <a:srgbClr val="B6D7A8"/>
            </a:solidFill>
            <a:prstDash val="solid"/>
            <a:round/>
            <a:headEnd len="med" w="med" type="none"/>
            <a:tailEnd len="med" w="med" type="none"/>
          </a:ln>
        </p:spPr>
      </p:cxn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0" name="Shape 880"/>
        <p:cNvGrpSpPr/>
        <p:nvPr/>
      </p:nvGrpSpPr>
      <p:grpSpPr>
        <a:xfrm>
          <a:off x="0" y="0"/>
          <a:ext cx="0" cy="0"/>
          <a:chOff x="0" y="0"/>
          <a:chExt cx="0" cy="0"/>
        </a:xfrm>
      </p:grpSpPr>
      <p:sp>
        <p:nvSpPr>
          <p:cNvPr id="881" name="Google Shape;881;p61"/>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Current Draw</a:t>
            </a:r>
            <a:endParaRPr/>
          </a:p>
        </p:txBody>
      </p:sp>
      <p:pic>
        <p:nvPicPr>
          <p:cNvPr id="882" name="Google Shape;882;p61" title="Points scored"/>
          <p:cNvPicPr preferRelativeResize="0"/>
          <p:nvPr/>
        </p:nvPicPr>
        <p:blipFill rotWithShape="1">
          <a:blip r:embed="rId3">
            <a:alphaModFix/>
          </a:blip>
          <a:srcRect b="3727" l="2078" r="1712" t="3995"/>
          <a:stretch/>
        </p:blipFill>
        <p:spPr>
          <a:xfrm>
            <a:off x="2546233" y="995200"/>
            <a:ext cx="6474918" cy="3731276"/>
          </a:xfrm>
          <a:prstGeom prst="rect">
            <a:avLst/>
          </a:prstGeom>
          <a:noFill/>
          <a:ln>
            <a:noFill/>
          </a:ln>
        </p:spPr>
      </p:pic>
      <p:sp>
        <p:nvSpPr>
          <p:cNvPr id="883" name="Google Shape;883;p61"/>
          <p:cNvSpPr/>
          <p:nvPr/>
        </p:nvSpPr>
        <p:spPr>
          <a:xfrm>
            <a:off x="311700" y="2110256"/>
            <a:ext cx="2105100" cy="1280100"/>
          </a:xfrm>
          <a:prstGeom prst="roundRect">
            <a:avLst>
              <a:gd fmla="val 16667" name="adj"/>
            </a:avLst>
          </a:prstGeom>
          <a:solidFill>
            <a:srgbClr val="FFE5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200" u="sng"/>
              <a:t>Maximum current draw</a:t>
            </a:r>
            <a:r>
              <a:rPr b="1" lang="en" sz="1200"/>
              <a:t>:</a:t>
            </a:r>
            <a:endParaRPr sz="1200"/>
          </a:p>
          <a:p>
            <a:pPr indent="0" lvl="0" marL="0" rtl="0" algn="l">
              <a:spcBef>
                <a:spcPts val="0"/>
              </a:spcBef>
              <a:spcAft>
                <a:spcPts val="0"/>
              </a:spcAft>
              <a:buNone/>
            </a:pPr>
            <a:r>
              <a:rPr lang="en" sz="1200"/>
              <a:t>Startup sequence, mainly due to </a:t>
            </a:r>
            <a:r>
              <a:rPr b="1" lang="en" sz="1200"/>
              <a:t>500 mA</a:t>
            </a:r>
            <a:r>
              <a:rPr lang="en" sz="1200"/>
              <a:t> needed to initially charge RockBLOCK 9603’s super-capacitor.</a:t>
            </a:r>
            <a:endParaRPr sz="1200"/>
          </a:p>
        </p:txBody>
      </p:sp>
      <p:sp>
        <p:nvSpPr>
          <p:cNvPr id="884" name="Google Shape;884;p61"/>
          <p:cNvSpPr/>
          <p:nvPr/>
        </p:nvSpPr>
        <p:spPr>
          <a:xfrm>
            <a:off x="311700" y="930450"/>
            <a:ext cx="2105100" cy="1097400"/>
          </a:xfrm>
          <a:prstGeom prst="roundRect">
            <a:avLst>
              <a:gd fmla="val 16667" name="adj"/>
            </a:avLst>
          </a:prstGeom>
          <a:solidFill>
            <a:schemeClr val="accent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200" u="sng"/>
              <a:t>Battery current budget</a:t>
            </a:r>
            <a:r>
              <a:rPr b="1" lang="en" sz="1200"/>
              <a:t>:</a:t>
            </a:r>
            <a:endParaRPr sz="1200"/>
          </a:p>
          <a:p>
            <a:pPr indent="0" lvl="0" marL="0" rtl="0" algn="l">
              <a:spcBef>
                <a:spcPts val="0"/>
              </a:spcBef>
              <a:spcAft>
                <a:spcPts val="0"/>
              </a:spcAft>
              <a:buNone/>
            </a:pPr>
            <a:r>
              <a:rPr lang="en" sz="1200"/>
              <a:t>Typical batteries evaluated allow for a maximum continuous current of more than </a:t>
            </a:r>
            <a:r>
              <a:rPr b="1" lang="en" sz="1200"/>
              <a:t>1.3 A</a:t>
            </a:r>
            <a:r>
              <a:rPr lang="en" sz="1200"/>
              <a:t>.</a:t>
            </a:r>
            <a:endParaRPr sz="1200"/>
          </a:p>
        </p:txBody>
      </p:sp>
      <p:sp>
        <p:nvSpPr>
          <p:cNvPr id="885" name="Google Shape;885;p61"/>
          <p:cNvSpPr/>
          <p:nvPr/>
        </p:nvSpPr>
        <p:spPr>
          <a:xfrm>
            <a:off x="311700" y="3472763"/>
            <a:ext cx="2105100" cy="1280100"/>
          </a:xfrm>
          <a:prstGeom prst="roundRect">
            <a:avLst>
              <a:gd fmla="val 16667" name="adj"/>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200" u="sng"/>
              <a:t>Typical current draw</a:t>
            </a:r>
            <a:r>
              <a:rPr b="1" lang="en" sz="1200"/>
              <a:t>:</a:t>
            </a:r>
            <a:endParaRPr sz="1200"/>
          </a:p>
          <a:p>
            <a:pPr indent="0" lvl="0" marL="0" rtl="0" algn="l">
              <a:spcBef>
                <a:spcPts val="0"/>
              </a:spcBef>
              <a:spcAft>
                <a:spcPts val="0"/>
              </a:spcAft>
              <a:buNone/>
            </a:pPr>
            <a:r>
              <a:rPr lang="en" sz="1200"/>
              <a:t>Nominal current draw for normal operation is under </a:t>
            </a:r>
            <a:r>
              <a:rPr b="1" lang="en" sz="1200"/>
              <a:t>100 mA</a:t>
            </a:r>
            <a:r>
              <a:rPr lang="en" sz="1200"/>
              <a:t>, which prevents battery voltage and capacity degradation.</a:t>
            </a:r>
            <a:endParaRPr sz="1200"/>
          </a:p>
        </p:txBody>
      </p:sp>
      <p:grpSp>
        <p:nvGrpSpPr>
          <p:cNvPr id="886" name="Google Shape;886;p61"/>
          <p:cNvGrpSpPr/>
          <p:nvPr/>
        </p:nvGrpSpPr>
        <p:grpSpPr>
          <a:xfrm>
            <a:off x="-163950" y="4907786"/>
            <a:ext cx="9471925" cy="235500"/>
            <a:chOff x="-163950" y="4907786"/>
            <a:chExt cx="9471925" cy="235500"/>
          </a:xfrm>
        </p:grpSpPr>
        <p:sp>
          <p:nvSpPr>
            <p:cNvPr id="887" name="Google Shape;887;p61"/>
            <p:cNvSpPr/>
            <p:nvPr/>
          </p:nvSpPr>
          <p:spPr>
            <a:xfrm>
              <a:off x="7843375" y="4907786"/>
              <a:ext cx="1464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chemeClr val="lt1"/>
                  </a:solidFill>
                </a:rPr>
                <a:t>   Appendices</a:t>
              </a:r>
              <a:endParaRPr b="1" sz="1100">
                <a:solidFill>
                  <a:srgbClr val="FFFFFF"/>
                </a:solidFill>
              </a:endParaRPr>
            </a:p>
          </p:txBody>
        </p:sp>
        <p:sp>
          <p:nvSpPr>
            <p:cNvPr id="888" name="Google Shape;888;p61"/>
            <p:cNvSpPr/>
            <p:nvPr/>
          </p:nvSpPr>
          <p:spPr>
            <a:xfrm>
              <a:off x="6710675"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Conclusion</a:t>
              </a:r>
              <a:endParaRPr b="1" sz="1100">
                <a:solidFill>
                  <a:srgbClr val="FFFFFF"/>
                </a:solidFill>
              </a:endParaRPr>
            </a:p>
          </p:txBody>
        </p:sp>
        <p:sp>
          <p:nvSpPr>
            <p:cNvPr id="889" name="Google Shape;889;p61"/>
            <p:cNvSpPr/>
            <p:nvPr/>
          </p:nvSpPr>
          <p:spPr>
            <a:xfrm>
              <a:off x="3312585"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Mechanical</a:t>
              </a:r>
              <a:endParaRPr b="1" sz="1100">
                <a:solidFill>
                  <a:srgbClr val="FFFFFF"/>
                </a:solidFill>
              </a:endParaRPr>
            </a:p>
          </p:txBody>
        </p:sp>
        <p:sp>
          <p:nvSpPr>
            <p:cNvPr id="890" name="Google Shape;890;p61"/>
            <p:cNvSpPr/>
            <p:nvPr/>
          </p:nvSpPr>
          <p:spPr>
            <a:xfrm>
              <a:off x="-163950" y="4907786"/>
              <a:ext cx="13512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FFFFFF"/>
                  </a:solidFill>
                </a:rPr>
                <a:t>    Overview</a:t>
              </a:r>
              <a:endParaRPr b="1" sz="1100">
                <a:solidFill>
                  <a:srgbClr val="FFFFFF"/>
                </a:solidFill>
              </a:endParaRPr>
            </a:p>
          </p:txBody>
        </p:sp>
        <p:sp>
          <p:nvSpPr>
            <p:cNvPr id="891" name="Google Shape;891;p61"/>
            <p:cNvSpPr/>
            <p:nvPr/>
          </p:nvSpPr>
          <p:spPr>
            <a:xfrm>
              <a:off x="1047193"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Controls</a:t>
              </a:r>
              <a:endParaRPr b="1" sz="1100">
                <a:solidFill>
                  <a:srgbClr val="FFFFFF"/>
                </a:solidFill>
              </a:endParaRPr>
            </a:p>
          </p:txBody>
        </p:sp>
        <p:sp>
          <p:nvSpPr>
            <p:cNvPr id="892" name="Google Shape;892;p61"/>
            <p:cNvSpPr/>
            <p:nvPr/>
          </p:nvSpPr>
          <p:spPr>
            <a:xfrm>
              <a:off x="2179889"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Structural</a:t>
              </a:r>
              <a:endParaRPr b="1" sz="1100">
                <a:solidFill>
                  <a:srgbClr val="FFFFFF"/>
                </a:solidFill>
              </a:endParaRPr>
            </a:p>
          </p:txBody>
        </p:sp>
        <p:sp>
          <p:nvSpPr>
            <p:cNvPr id="893" name="Google Shape;893;p61"/>
            <p:cNvSpPr/>
            <p:nvPr/>
          </p:nvSpPr>
          <p:spPr>
            <a:xfrm>
              <a:off x="4445282"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Thermal</a:t>
              </a:r>
              <a:endParaRPr b="1" sz="1100">
                <a:solidFill>
                  <a:srgbClr val="FFFFFF"/>
                </a:solidFill>
              </a:endParaRPr>
            </a:p>
          </p:txBody>
        </p:sp>
        <p:sp>
          <p:nvSpPr>
            <p:cNvPr id="894" name="Google Shape;894;p61"/>
            <p:cNvSpPr/>
            <p:nvPr/>
          </p:nvSpPr>
          <p:spPr>
            <a:xfrm>
              <a:off x="5577978" y="4907786"/>
              <a:ext cx="1272600" cy="235500"/>
            </a:xfrm>
            <a:prstGeom prst="chevron">
              <a:avLst>
                <a:gd fmla="val 50000" name="adj"/>
              </a:avLst>
            </a:prstGeom>
            <a:solidFill>
              <a:srgbClr val="31394D"/>
            </a:solidFill>
            <a:ln cap="flat" cmpd="sng" w="19050">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Electrical</a:t>
              </a:r>
              <a:endParaRPr b="1" sz="1100">
                <a:solidFill>
                  <a:srgbClr val="FFFFFF"/>
                </a:solidFill>
              </a:endParaRPr>
            </a:p>
          </p:txBody>
        </p:sp>
      </p:grpSp>
      <p:cxnSp>
        <p:nvCxnSpPr>
          <p:cNvPr id="895" name="Google Shape;895;p61"/>
          <p:cNvCxnSpPr/>
          <p:nvPr/>
        </p:nvCxnSpPr>
        <p:spPr>
          <a:xfrm>
            <a:off x="-21075" y="864275"/>
            <a:ext cx="9201300" cy="0"/>
          </a:xfrm>
          <a:prstGeom prst="straightConnector1">
            <a:avLst/>
          </a:prstGeom>
          <a:noFill/>
          <a:ln cap="flat" cmpd="sng" w="38100">
            <a:solidFill>
              <a:srgbClr val="B6D7A8"/>
            </a:solidFill>
            <a:prstDash val="solid"/>
            <a:round/>
            <a:headEnd len="med" w="med" type="none"/>
            <a:tailEnd len="med" w="med" type="none"/>
          </a:ln>
        </p:spPr>
      </p:cxn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17"/>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Mission Statement</a:t>
            </a:r>
            <a:endParaRPr/>
          </a:p>
        </p:txBody>
      </p:sp>
      <p:sp>
        <p:nvSpPr>
          <p:cNvPr id="117" name="Google Shape;117;p17"/>
          <p:cNvSpPr txBox="1"/>
          <p:nvPr/>
        </p:nvSpPr>
        <p:spPr>
          <a:xfrm>
            <a:off x="479400" y="1802100"/>
            <a:ext cx="8185200" cy="153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200">
                <a:latin typeface="Roboto"/>
                <a:ea typeface="Roboto"/>
                <a:cs typeface="Roboto"/>
                <a:sym typeface="Roboto"/>
              </a:rPr>
              <a:t>The</a:t>
            </a:r>
            <a:r>
              <a:rPr b="1" lang="en" sz="2200">
                <a:latin typeface="Roboto"/>
                <a:ea typeface="Roboto"/>
                <a:cs typeface="Roboto"/>
                <a:sym typeface="Roboto"/>
              </a:rPr>
              <a:t> </a:t>
            </a:r>
            <a:r>
              <a:rPr b="1" lang="en" sz="2200">
                <a:latin typeface="Roboto"/>
                <a:ea typeface="Roboto"/>
                <a:cs typeface="Roboto"/>
                <a:sym typeface="Roboto"/>
              </a:rPr>
              <a:t>B</a:t>
            </a:r>
            <a:r>
              <a:rPr lang="en" sz="2200">
                <a:latin typeface="Roboto"/>
                <a:ea typeface="Roboto"/>
                <a:cs typeface="Roboto"/>
                <a:sym typeface="Roboto"/>
              </a:rPr>
              <a:t>alloon </a:t>
            </a:r>
            <a:r>
              <a:rPr b="1" lang="en" sz="2200">
                <a:latin typeface="Roboto"/>
                <a:ea typeface="Roboto"/>
                <a:cs typeface="Roboto"/>
                <a:sym typeface="Roboto"/>
              </a:rPr>
              <a:t>A</a:t>
            </a:r>
            <a:r>
              <a:rPr lang="en" sz="2200">
                <a:latin typeface="Roboto"/>
                <a:ea typeface="Roboto"/>
                <a:cs typeface="Roboto"/>
                <a:sym typeface="Roboto"/>
              </a:rPr>
              <a:t>ltitude </a:t>
            </a:r>
            <a:r>
              <a:rPr b="1" lang="en" sz="2200">
                <a:latin typeface="Roboto"/>
                <a:ea typeface="Roboto"/>
                <a:cs typeface="Roboto"/>
                <a:sym typeface="Roboto"/>
              </a:rPr>
              <a:t>C</a:t>
            </a:r>
            <a:r>
              <a:rPr lang="en" sz="2200">
                <a:latin typeface="Roboto"/>
                <a:ea typeface="Roboto"/>
                <a:cs typeface="Roboto"/>
                <a:sym typeface="Roboto"/>
              </a:rPr>
              <a:t>ommand </a:t>
            </a:r>
            <a:r>
              <a:rPr b="1" lang="en" sz="2200">
                <a:latin typeface="Roboto"/>
                <a:ea typeface="Roboto"/>
                <a:cs typeface="Roboto"/>
                <a:sym typeface="Roboto"/>
              </a:rPr>
              <a:t>C</a:t>
            </a:r>
            <a:r>
              <a:rPr lang="en" sz="2200">
                <a:latin typeface="Roboto"/>
                <a:ea typeface="Roboto"/>
                <a:cs typeface="Roboto"/>
                <a:sym typeface="Roboto"/>
              </a:rPr>
              <a:t>ontrol </a:t>
            </a:r>
            <a:r>
              <a:rPr b="1" lang="en" sz="2200">
                <a:latin typeface="Roboto"/>
                <a:ea typeface="Roboto"/>
                <a:cs typeface="Roboto"/>
                <a:sym typeface="Roboto"/>
              </a:rPr>
              <a:t>H</a:t>
            </a:r>
            <a:r>
              <a:rPr lang="en" sz="2200">
                <a:latin typeface="Roboto"/>
                <a:ea typeface="Roboto"/>
                <a:cs typeface="Roboto"/>
                <a:sym typeface="Roboto"/>
              </a:rPr>
              <a:t>ousing for </a:t>
            </a:r>
            <a:r>
              <a:rPr b="1" lang="en" sz="2200">
                <a:latin typeface="Roboto"/>
                <a:ea typeface="Roboto"/>
                <a:cs typeface="Roboto"/>
                <a:sym typeface="Roboto"/>
              </a:rPr>
              <a:t>U</a:t>
            </a:r>
            <a:r>
              <a:rPr lang="en" sz="2200">
                <a:latin typeface="Roboto"/>
                <a:ea typeface="Roboto"/>
                <a:cs typeface="Roboto"/>
                <a:sym typeface="Roboto"/>
              </a:rPr>
              <a:t>nmanned </a:t>
            </a:r>
            <a:r>
              <a:rPr b="1" lang="en" sz="2200">
                <a:latin typeface="Roboto"/>
                <a:ea typeface="Roboto"/>
                <a:cs typeface="Roboto"/>
                <a:sym typeface="Roboto"/>
              </a:rPr>
              <a:t>S</a:t>
            </a:r>
            <a:r>
              <a:rPr lang="en" sz="2200">
                <a:latin typeface="Roboto"/>
                <a:ea typeface="Roboto"/>
                <a:cs typeface="Roboto"/>
                <a:sym typeface="Roboto"/>
              </a:rPr>
              <a:t>ensing </a:t>
            </a:r>
            <a:r>
              <a:rPr b="1" lang="en" sz="2200">
                <a:latin typeface="Roboto"/>
                <a:ea typeface="Roboto"/>
                <a:cs typeface="Roboto"/>
                <a:sym typeface="Roboto"/>
              </a:rPr>
              <a:t>(BACCHUS)</a:t>
            </a:r>
            <a:r>
              <a:rPr lang="en" sz="2200">
                <a:latin typeface="Roboto"/>
                <a:ea typeface="Roboto"/>
                <a:cs typeface="Roboto"/>
                <a:sym typeface="Roboto"/>
              </a:rPr>
              <a:t> team </a:t>
            </a:r>
            <a:r>
              <a:rPr lang="en" sz="2200">
                <a:latin typeface="Roboto"/>
                <a:ea typeface="Roboto"/>
                <a:cs typeface="Roboto"/>
                <a:sym typeface="Roboto"/>
              </a:rPr>
              <a:t>will develop, build, and test a semi-autonomous system to </a:t>
            </a:r>
            <a:r>
              <a:rPr b="1" lang="en" sz="2200">
                <a:latin typeface="Roboto"/>
                <a:ea typeface="Roboto"/>
                <a:cs typeface="Roboto"/>
                <a:sym typeface="Roboto"/>
              </a:rPr>
              <a:t>control</a:t>
            </a:r>
            <a:r>
              <a:rPr lang="en" sz="2200">
                <a:latin typeface="Roboto"/>
                <a:ea typeface="Roboto"/>
                <a:cs typeface="Roboto"/>
                <a:sym typeface="Roboto"/>
              </a:rPr>
              <a:t> </a:t>
            </a:r>
            <a:r>
              <a:rPr b="1" lang="en" sz="2200">
                <a:latin typeface="Roboto"/>
                <a:ea typeface="Roboto"/>
                <a:cs typeface="Roboto"/>
                <a:sym typeface="Roboto"/>
              </a:rPr>
              <a:t>the ascent, descent, and hover</a:t>
            </a:r>
            <a:r>
              <a:rPr lang="en" sz="2200">
                <a:latin typeface="Roboto"/>
                <a:ea typeface="Roboto"/>
                <a:cs typeface="Roboto"/>
                <a:sym typeface="Roboto"/>
              </a:rPr>
              <a:t> of an off-the-shelf high alti</a:t>
            </a:r>
            <a:r>
              <a:rPr lang="en" sz="2200">
                <a:latin typeface="Roboto"/>
                <a:ea typeface="Roboto"/>
                <a:cs typeface="Roboto"/>
                <a:sym typeface="Roboto"/>
              </a:rPr>
              <a:t>tude latex </a:t>
            </a:r>
            <a:r>
              <a:rPr lang="en" sz="2200">
                <a:latin typeface="Roboto"/>
                <a:ea typeface="Roboto"/>
                <a:cs typeface="Roboto"/>
                <a:sym typeface="Roboto"/>
              </a:rPr>
              <a:t>balloon.</a:t>
            </a:r>
            <a:endParaRPr sz="2200">
              <a:latin typeface="Roboto"/>
              <a:ea typeface="Roboto"/>
              <a:cs typeface="Roboto"/>
              <a:sym typeface="Roboto"/>
            </a:endParaRPr>
          </a:p>
        </p:txBody>
      </p:sp>
      <p:grpSp>
        <p:nvGrpSpPr>
          <p:cNvPr id="118" name="Google Shape;118;p17"/>
          <p:cNvGrpSpPr/>
          <p:nvPr/>
        </p:nvGrpSpPr>
        <p:grpSpPr>
          <a:xfrm>
            <a:off x="-163950" y="4907786"/>
            <a:ext cx="9471925" cy="235646"/>
            <a:chOff x="-117446" y="4857000"/>
            <a:chExt cx="9471925" cy="286500"/>
          </a:xfrm>
        </p:grpSpPr>
        <p:sp>
          <p:nvSpPr>
            <p:cNvPr id="119" name="Google Shape;119;p17"/>
            <p:cNvSpPr/>
            <p:nvPr/>
          </p:nvSpPr>
          <p:spPr>
            <a:xfrm>
              <a:off x="7889878" y="4857000"/>
              <a:ext cx="1464600" cy="286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chemeClr val="lt1"/>
                  </a:solidFill>
                </a:rPr>
                <a:t>   Appendices</a:t>
              </a:r>
              <a:endParaRPr b="1" sz="1100">
                <a:solidFill>
                  <a:srgbClr val="FFFFFF"/>
                </a:solidFill>
              </a:endParaRPr>
            </a:p>
          </p:txBody>
        </p:sp>
        <p:sp>
          <p:nvSpPr>
            <p:cNvPr id="120" name="Google Shape;120;p17"/>
            <p:cNvSpPr/>
            <p:nvPr/>
          </p:nvSpPr>
          <p:spPr>
            <a:xfrm>
              <a:off x="6757179" y="4857000"/>
              <a:ext cx="1272600" cy="286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Conclusion</a:t>
              </a:r>
              <a:endParaRPr b="1" sz="1100">
                <a:solidFill>
                  <a:srgbClr val="FFFFFF"/>
                </a:solidFill>
              </a:endParaRPr>
            </a:p>
          </p:txBody>
        </p:sp>
        <p:sp>
          <p:nvSpPr>
            <p:cNvPr id="121" name="Google Shape;121;p17"/>
            <p:cNvSpPr/>
            <p:nvPr/>
          </p:nvSpPr>
          <p:spPr>
            <a:xfrm>
              <a:off x="5624482" y="4857000"/>
              <a:ext cx="1272600" cy="286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Electrical</a:t>
              </a:r>
              <a:endParaRPr b="1" sz="1100">
                <a:solidFill>
                  <a:srgbClr val="FFFFFF"/>
                </a:solidFill>
              </a:endParaRPr>
            </a:p>
          </p:txBody>
        </p:sp>
        <p:sp>
          <p:nvSpPr>
            <p:cNvPr id="122" name="Google Shape;122;p17"/>
            <p:cNvSpPr/>
            <p:nvPr/>
          </p:nvSpPr>
          <p:spPr>
            <a:xfrm>
              <a:off x="4491786" y="4857000"/>
              <a:ext cx="1272600" cy="286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Thermal</a:t>
              </a:r>
              <a:endParaRPr b="1" sz="1100">
                <a:solidFill>
                  <a:srgbClr val="FFFFFF"/>
                </a:solidFill>
              </a:endParaRPr>
            </a:p>
          </p:txBody>
        </p:sp>
        <p:sp>
          <p:nvSpPr>
            <p:cNvPr id="123" name="Google Shape;123;p17"/>
            <p:cNvSpPr/>
            <p:nvPr/>
          </p:nvSpPr>
          <p:spPr>
            <a:xfrm>
              <a:off x="3359089" y="4857000"/>
              <a:ext cx="1272600" cy="286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Mechanical</a:t>
              </a:r>
              <a:endParaRPr b="1" sz="1100">
                <a:solidFill>
                  <a:srgbClr val="FFFFFF"/>
                </a:solidFill>
              </a:endParaRPr>
            </a:p>
          </p:txBody>
        </p:sp>
        <p:sp>
          <p:nvSpPr>
            <p:cNvPr id="124" name="Google Shape;124;p17"/>
            <p:cNvSpPr/>
            <p:nvPr/>
          </p:nvSpPr>
          <p:spPr>
            <a:xfrm>
              <a:off x="2226393" y="4857000"/>
              <a:ext cx="1272600" cy="286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Structural</a:t>
              </a:r>
              <a:endParaRPr b="1" sz="1100">
                <a:solidFill>
                  <a:srgbClr val="FFFFFF"/>
                </a:solidFill>
              </a:endParaRPr>
            </a:p>
          </p:txBody>
        </p:sp>
        <p:sp>
          <p:nvSpPr>
            <p:cNvPr id="125" name="Google Shape;125;p17"/>
            <p:cNvSpPr/>
            <p:nvPr/>
          </p:nvSpPr>
          <p:spPr>
            <a:xfrm>
              <a:off x="1093696" y="4857000"/>
              <a:ext cx="1272600" cy="286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Controls</a:t>
              </a:r>
              <a:endParaRPr b="1" sz="1100">
                <a:solidFill>
                  <a:srgbClr val="FFFFFF"/>
                </a:solidFill>
              </a:endParaRPr>
            </a:p>
          </p:txBody>
        </p:sp>
        <p:sp>
          <p:nvSpPr>
            <p:cNvPr id="126" name="Google Shape;126;p17"/>
            <p:cNvSpPr/>
            <p:nvPr/>
          </p:nvSpPr>
          <p:spPr>
            <a:xfrm>
              <a:off x="-117446" y="4857000"/>
              <a:ext cx="1351200" cy="286500"/>
            </a:xfrm>
            <a:prstGeom prst="chevron">
              <a:avLst>
                <a:gd fmla="val 50000" name="adj"/>
              </a:avLst>
            </a:prstGeom>
            <a:solidFill>
              <a:srgbClr val="31394D"/>
            </a:solidFill>
            <a:ln cap="flat" cmpd="sng" w="19050">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FFFFFF"/>
                  </a:solidFill>
                </a:rPr>
                <a:t>    Overview</a:t>
              </a:r>
              <a:endParaRPr b="1" sz="1100">
                <a:solidFill>
                  <a:srgbClr val="FFFFFF"/>
                </a:solidFill>
              </a:endParaRPr>
            </a:p>
          </p:txBody>
        </p:sp>
      </p:grpSp>
      <p:cxnSp>
        <p:nvCxnSpPr>
          <p:cNvPr id="127" name="Google Shape;127;p17"/>
          <p:cNvCxnSpPr/>
          <p:nvPr/>
        </p:nvCxnSpPr>
        <p:spPr>
          <a:xfrm>
            <a:off x="-21075" y="864275"/>
            <a:ext cx="9201300" cy="0"/>
          </a:xfrm>
          <a:prstGeom prst="straightConnector1">
            <a:avLst/>
          </a:prstGeom>
          <a:noFill/>
          <a:ln cap="flat" cmpd="sng" w="38100">
            <a:solidFill>
              <a:srgbClr val="B6D7A8"/>
            </a:solidFill>
            <a:prstDash val="solid"/>
            <a:round/>
            <a:headEnd len="med" w="med" type="none"/>
            <a:tailEnd len="med" w="med" type="none"/>
          </a:ln>
        </p:spPr>
      </p:cxn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9" name="Shape 899"/>
        <p:cNvGrpSpPr/>
        <p:nvPr/>
      </p:nvGrpSpPr>
      <p:grpSpPr>
        <a:xfrm>
          <a:off x="0" y="0"/>
          <a:ext cx="0" cy="0"/>
          <a:chOff x="0" y="0"/>
          <a:chExt cx="0" cy="0"/>
        </a:xfrm>
      </p:grpSpPr>
      <p:sp>
        <p:nvSpPr>
          <p:cNvPr id="900" name="Google Shape;900;p62"/>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Charge Consumption</a:t>
            </a:r>
            <a:endParaRPr/>
          </a:p>
        </p:txBody>
      </p:sp>
      <p:pic>
        <p:nvPicPr>
          <p:cNvPr id="901" name="Google Shape;901;p62" title="Points scored"/>
          <p:cNvPicPr preferRelativeResize="0"/>
          <p:nvPr/>
        </p:nvPicPr>
        <p:blipFill rotWithShape="1">
          <a:blip r:embed="rId3">
            <a:alphaModFix/>
          </a:blip>
          <a:srcRect b="10172" l="2312" r="2130" t="4204"/>
          <a:stretch/>
        </p:blipFill>
        <p:spPr>
          <a:xfrm>
            <a:off x="2543850" y="981763"/>
            <a:ext cx="6477300" cy="3482557"/>
          </a:xfrm>
          <a:prstGeom prst="rect">
            <a:avLst/>
          </a:prstGeom>
          <a:noFill/>
          <a:ln>
            <a:noFill/>
          </a:ln>
        </p:spPr>
      </p:pic>
      <p:sp>
        <p:nvSpPr>
          <p:cNvPr id="902" name="Google Shape;902;p62"/>
          <p:cNvSpPr/>
          <p:nvPr/>
        </p:nvSpPr>
        <p:spPr>
          <a:xfrm>
            <a:off x="311700" y="2110256"/>
            <a:ext cx="2105100" cy="1280100"/>
          </a:xfrm>
          <a:prstGeom prst="roundRect">
            <a:avLst>
              <a:gd fmla="val 16667" name="adj"/>
            </a:avLst>
          </a:prstGeom>
          <a:solidFill>
            <a:srgbClr val="FFE5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200" u="sng"/>
              <a:t>Largest consumption</a:t>
            </a:r>
            <a:r>
              <a:rPr b="1" lang="en" sz="1200"/>
              <a:t>:</a:t>
            </a:r>
            <a:endParaRPr sz="1200"/>
          </a:p>
          <a:p>
            <a:pPr indent="0" lvl="0" marL="0" rtl="0" algn="l">
              <a:spcBef>
                <a:spcPts val="0"/>
              </a:spcBef>
              <a:spcAft>
                <a:spcPts val="0"/>
              </a:spcAft>
              <a:buNone/>
            </a:pPr>
            <a:r>
              <a:rPr lang="en" sz="1200"/>
              <a:t>RockBLOCK 9603, </a:t>
            </a:r>
            <a:r>
              <a:rPr lang="en" sz="1200"/>
              <a:t>mainly due to 1-minute message frequency and keeping it in active mode (sleep mode is very efficient).</a:t>
            </a:r>
            <a:endParaRPr sz="1200"/>
          </a:p>
        </p:txBody>
      </p:sp>
      <p:sp>
        <p:nvSpPr>
          <p:cNvPr id="903" name="Google Shape;903;p62"/>
          <p:cNvSpPr/>
          <p:nvPr/>
        </p:nvSpPr>
        <p:spPr>
          <a:xfrm>
            <a:off x="311700" y="930450"/>
            <a:ext cx="2105100" cy="1097400"/>
          </a:xfrm>
          <a:prstGeom prst="roundRect">
            <a:avLst>
              <a:gd fmla="val 16667" name="adj"/>
            </a:avLst>
          </a:prstGeom>
          <a:solidFill>
            <a:schemeClr val="accent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200" u="sng"/>
              <a:t>Battery capacity budget</a:t>
            </a:r>
            <a:r>
              <a:rPr b="1" lang="en" sz="1200"/>
              <a:t>:</a:t>
            </a:r>
            <a:endParaRPr sz="1200"/>
          </a:p>
          <a:p>
            <a:pPr indent="0" lvl="0" marL="0" rtl="0" algn="l">
              <a:spcBef>
                <a:spcPts val="0"/>
              </a:spcBef>
              <a:spcAft>
                <a:spcPts val="0"/>
              </a:spcAft>
              <a:buNone/>
            </a:pPr>
            <a:r>
              <a:rPr lang="en" sz="1200"/>
              <a:t>Typical batteries evaluated allow for a total charge capacity of up to </a:t>
            </a:r>
            <a:r>
              <a:rPr b="1" lang="en" sz="1200"/>
              <a:t>14,000 mAh</a:t>
            </a:r>
            <a:r>
              <a:rPr lang="en" sz="1200"/>
              <a:t> at room temperature.</a:t>
            </a:r>
            <a:endParaRPr sz="1200"/>
          </a:p>
        </p:txBody>
      </p:sp>
      <p:sp>
        <p:nvSpPr>
          <p:cNvPr id="904" name="Google Shape;904;p62"/>
          <p:cNvSpPr/>
          <p:nvPr/>
        </p:nvSpPr>
        <p:spPr>
          <a:xfrm>
            <a:off x="311700" y="3472763"/>
            <a:ext cx="2105100" cy="1280100"/>
          </a:xfrm>
          <a:prstGeom prst="roundRect">
            <a:avLst>
              <a:gd fmla="val 16667" name="adj"/>
            </a:avLst>
          </a:prstGeom>
          <a:solidFill>
            <a:srgbClr val="FFE5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200" u="sng"/>
              <a:t>Total </a:t>
            </a:r>
            <a:r>
              <a:rPr b="1" lang="en" sz="1200" u="sng"/>
              <a:t>charge drained</a:t>
            </a:r>
            <a:r>
              <a:rPr b="1" lang="en" sz="1200" u="sng"/>
              <a:t>:</a:t>
            </a:r>
            <a:endParaRPr b="1" sz="1200" u="sng"/>
          </a:p>
          <a:p>
            <a:pPr indent="0" lvl="0" marL="0" rtl="0" algn="l">
              <a:spcBef>
                <a:spcPts val="0"/>
              </a:spcBef>
              <a:spcAft>
                <a:spcPts val="0"/>
              </a:spcAft>
              <a:buNone/>
            </a:pPr>
            <a:r>
              <a:rPr lang="en" sz="1200"/>
              <a:t>Around </a:t>
            </a:r>
            <a:r>
              <a:rPr b="1" lang="en" sz="1200"/>
              <a:t>8,000 mAh</a:t>
            </a:r>
            <a:r>
              <a:rPr lang="en" sz="1200"/>
              <a:t>. Since supply voltage degrades as charge is drained, this would need to be at most ~80% of total capacity.</a:t>
            </a:r>
            <a:endParaRPr sz="1200"/>
          </a:p>
        </p:txBody>
      </p:sp>
      <p:grpSp>
        <p:nvGrpSpPr>
          <p:cNvPr id="905" name="Google Shape;905;p62"/>
          <p:cNvGrpSpPr/>
          <p:nvPr/>
        </p:nvGrpSpPr>
        <p:grpSpPr>
          <a:xfrm>
            <a:off x="-163950" y="4907786"/>
            <a:ext cx="9471925" cy="235500"/>
            <a:chOff x="-163950" y="4907786"/>
            <a:chExt cx="9471925" cy="235500"/>
          </a:xfrm>
        </p:grpSpPr>
        <p:sp>
          <p:nvSpPr>
            <p:cNvPr id="906" name="Google Shape;906;p62"/>
            <p:cNvSpPr/>
            <p:nvPr/>
          </p:nvSpPr>
          <p:spPr>
            <a:xfrm>
              <a:off x="7843375" y="4907786"/>
              <a:ext cx="1464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chemeClr val="lt1"/>
                  </a:solidFill>
                </a:rPr>
                <a:t>   Appendices</a:t>
              </a:r>
              <a:endParaRPr b="1" sz="1100">
                <a:solidFill>
                  <a:srgbClr val="FFFFFF"/>
                </a:solidFill>
              </a:endParaRPr>
            </a:p>
          </p:txBody>
        </p:sp>
        <p:sp>
          <p:nvSpPr>
            <p:cNvPr id="907" name="Google Shape;907;p62"/>
            <p:cNvSpPr/>
            <p:nvPr/>
          </p:nvSpPr>
          <p:spPr>
            <a:xfrm>
              <a:off x="6710675"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Conclusion</a:t>
              </a:r>
              <a:endParaRPr b="1" sz="1100">
                <a:solidFill>
                  <a:srgbClr val="FFFFFF"/>
                </a:solidFill>
              </a:endParaRPr>
            </a:p>
          </p:txBody>
        </p:sp>
        <p:sp>
          <p:nvSpPr>
            <p:cNvPr id="908" name="Google Shape;908;p62"/>
            <p:cNvSpPr/>
            <p:nvPr/>
          </p:nvSpPr>
          <p:spPr>
            <a:xfrm>
              <a:off x="3312585"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Mechanical</a:t>
              </a:r>
              <a:endParaRPr b="1" sz="1100">
                <a:solidFill>
                  <a:srgbClr val="FFFFFF"/>
                </a:solidFill>
              </a:endParaRPr>
            </a:p>
          </p:txBody>
        </p:sp>
        <p:sp>
          <p:nvSpPr>
            <p:cNvPr id="909" name="Google Shape;909;p62"/>
            <p:cNvSpPr/>
            <p:nvPr/>
          </p:nvSpPr>
          <p:spPr>
            <a:xfrm>
              <a:off x="-163950" y="4907786"/>
              <a:ext cx="13512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FFFFFF"/>
                  </a:solidFill>
                </a:rPr>
                <a:t>    Overview</a:t>
              </a:r>
              <a:endParaRPr b="1" sz="1100">
                <a:solidFill>
                  <a:srgbClr val="FFFFFF"/>
                </a:solidFill>
              </a:endParaRPr>
            </a:p>
          </p:txBody>
        </p:sp>
        <p:sp>
          <p:nvSpPr>
            <p:cNvPr id="910" name="Google Shape;910;p62"/>
            <p:cNvSpPr/>
            <p:nvPr/>
          </p:nvSpPr>
          <p:spPr>
            <a:xfrm>
              <a:off x="1047193"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Controls</a:t>
              </a:r>
              <a:endParaRPr b="1" sz="1100">
                <a:solidFill>
                  <a:srgbClr val="FFFFFF"/>
                </a:solidFill>
              </a:endParaRPr>
            </a:p>
          </p:txBody>
        </p:sp>
        <p:sp>
          <p:nvSpPr>
            <p:cNvPr id="911" name="Google Shape;911;p62"/>
            <p:cNvSpPr/>
            <p:nvPr/>
          </p:nvSpPr>
          <p:spPr>
            <a:xfrm>
              <a:off x="2179889"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Structural</a:t>
              </a:r>
              <a:endParaRPr b="1" sz="1100">
                <a:solidFill>
                  <a:srgbClr val="FFFFFF"/>
                </a:solidFill>
              </a:endParaRPr>
            </a:p>
          </p:txBody>
        </p:sp>
        <p:sp>
          <p:nvSpPr>
            <p:cNvPr id="912" name="Google Shape;912;p62"/>
            <p:cNvSpPr/>
            <p:nvPr/>
          </p:nvSpPr>
          <p:spPr>
            <a:xfrm>
              <a:off x="4445282"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Thermal</a:t>
              </a:r>
              <a:endParaRPr b="1" sz="1100">
                <a:solidFill>
                  <a:srgbClr val="FFFFFF"/>
                </a:solidFill>
              </a:endParaRPr>
            </a:p>
          </p:txBody>
        </p:sp>
        <p:sp>
          <p:nvSpPr>
            <p:cNvPr id="913" name="Google Shape;913;p62"/>
            <p:cNvSpPr/>
            <p:nvPr/>
          </p:nvSpPr>
          <p:spPr>
            <a:xfrm>
              <a:off x="5577978" y="4907786"/>
              <a:ext cx="1272600" cy="235500"/>
            </a:xfrm>
            <a:prstGeom prst="chevron">
              <a:avLst>
                <a:gd fmla="val 50000" name="adj"/>
              </a:avLst>
            </a:prstGeom>
            <a:solidFill>
              <a:srgbClr val="31394D"/>
            </a:solidFill>
            <a:ln cap="flat" cmpd="sng" w="19050">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Electrical</a:t>
              </a:r>
              <a:endParaRPr b="1" sz="1100">
                <a:solidFill>
                  <a:srgbClr val="FFFFFF"/>
                </a:solidFill>
              </a:endParaRPr>
            </a:p>
          </p:txBody>
        </p:sp>
      </p:grpSp>
      <p:cxnSp>
        <p:nvCxnSpPr>
          <p:cNvPr id="914" name="Google Shape;914;p62"/>
          <p:cNvCxnSpPr/>
          <p:nvPr/>
        </p:nvCxnSpPr>
        <p:spPr>
          <a:xfrm>
            <a:off x="-21075" y="864275"/>
            <a:ext cx="9201300" cy="0"/>
          </a:xfrm>
          <a:prstGeom prst="straightConnector1">
            <a:avLst/>
          </a:prstGeom>
          <a:noFill/>
          <a:ln cap="flat" cmpd="sng" w="38100">
            <a:solidFill>
              <a:srgbClr val="B6D7A8"/>
            </a:solidFill>
            <a:prstDash val="solid"/>
            <a:round/>
            <a:headEnd len="med" w="med" type="none"/>
            <a:tailEnd len="med" w="med" type="none"/>
          </a:ln>
        </p:spPr>
      </p:cxn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8" name="Shape 918"/>
        <p:cNvGrpSpPr/>
        <p:nvPr/>
      </p:nvGrpSpPr>
      <p:grpSpPr>
        <a:xfrm>
          <a:off x="0" y="0"/>
          <a:ext cx="0" cy="0"/>
          <a:chOff x="0" y="0"/>
          <a:chExt cx="0" cy="0"/>
        </a:xfrm>
      </p:grpSpPr>
      <p:sp>
        <p:nvSpPr>
          <p:cNvPr id="919" name="Google Shape;919;p63"/>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State Determination Feasibility </a:t>
            </a:r>
            <a:r>
              <a:rPr lang="en"/>
              <a:t>Overview</a:t>
            </a:r>
            <a:endParaRPr/>
          </a:p>
        </p:txBody>
      </p:sp>
      <p:sp>
        <p:nvSpPr>
          <p:cNvPr id="920" name="Google Shape;920;p63"/>
          <p:cNvSpPr/>
          <p:nvPr/>
        </p:nvSpPr>
        <p:spPr>
          <a:xfrm>
            <a:off x="311700" y="1327975"/>
            <a:ext cx="3999900" cy="914400"/>
          </a:xfrm>
          <a:prstGeom prst="roundRect">
            <a:avLst>
              <a:gd fmla="val 16667" name="adj"/>
            </a:avLst>
          </a:prstGeom>
          <a:solidFill>
            <a:schemeClr val="accent3"/>
          </a:solidFill>
          <a:ln cap="flat" cmpd="sng" w="9525">
            <a:solidFill>
              <a:schemeClr val="dk2"/>
            </a:solidFill>
            <a:prstDash val="solid"/>
            <a:round/>
            <a:headEnd len="sm" w="sm" type="none"/>
            <a:tailEnd len="sm" w="sm" type="none"/>
          </a:ln>
        </p:spPr>
        <p:txBody>
          <a:bodyPr anchorCtr="0" anchor="t" bIns="54850" lIns="91425" spcFirstLastPara="1" rIns="91425" wrap="square" tIns="54850">
            <a:noAutofit/>
          </a:bodyPr>
          <a:lstStyle/>
          <a:p>
            <a:pPr indent="0" lvl="0" marL="0" rtl="0" algn="l">
              <a:spcBef>
                <a:spcPts val="0"/>
              </a:spcBef>
              <a:spcAft>
                <a:spcPts val="0"/>
              </a:spcAft>
              <a:buNone/>
            </a:pPr>
            <a:r>
              <a:rPr b="1" lang="en" sz="1200"/>
              <a:t>DR 1.3:</a:t>
            </a:r>
            <a:r>
              <a:rPr lang="en" sz="1200"/>
              <a:t> </a:t>
            </a:r>
            <a:r>
              <a:rPr lang="en" sz="1200"/>
              <a:t>The vertical rate control system shall be able to change and maintain the balloon system’s ascent/descent rate to an accuracy of 0.5 m/s for up to 6 hours.</a:t>
            </a:r>
            <a:endParaRPr sz="1200"/>
          </a:p>
        </p:txBody>
      </p:sp>
      <p:sp>
        <p:nvSpPr>
          <p:cNvPr id="921" name="Google Shape;921;p63"/>
          <p:cNvSpPr/>
          <p:nvPr/>
        </p:nvSpPr>
        <p:spPr>
          <a:xfrm>
            <a:off x="311700" y="2367219"/>
            <a:ext cx="3999900" cy="731400"/>
          </a:xfrm>
          <a:prstGeom prst="roundRect">
            <a:avLst>
              <a:gd fmla="val 16667" name="adj"/>
            </a:avLst>
          </a:prstGeom>
          <a:solidFill>
            <a:schemeClr val="accent3"/>
          </a:solidFill>
          <a:ln cap="flat" cmpd="sng" w="9525">
            <a:solidFill>
              <a:schemeClr val="dk2"/>
            </a:solidFill>
            <a:prstDash val="solid"/>
            <a:round/>
            <a:headEnd len="sm" w="sm" type="none"/>
            <a:tailEnd len="sm" w="sm" type="none"/>
          </a:ln>
        </p:spPr>
        <p:txBody>
          <a:bodyPr anchorCtr="0" anchor="t" bIns="54850" lIns="91425" spcFirstLastPara="1" rIns="91425" wrap="square" tIns="54850">
            <a:noAutofit/>
          </a:bodyPr>
          <a:lstStyle/>
          <a:p>
            <a:pPr indent="0" lvl="0" marL="0" rtl="0" algn="l">
              <a:spcBef>
                <a:spcPts val="0"/>
              </a:spcBef>
              <a:spcAft>
                <a:spcPts val="0"/>
              </a:spcAft>
              <a:buNone/>
            </a:pPr>
            <a:r>
              <a:rPr b="1" lang="en" sz="1200"/>
              <a:t>DR 1.4:</a:t>
            </a:r>
            <a:r>
              <a:rPr lang="en" sz="1200"/>
              <a:t> </a:t>
            </a:r>
            <a:r>
              <a:rPr lang="en" sz="1200"/>
              <a:t>The vertical rate control system shall allow the balloon system to maintain a 0 m/s vertical</a:t>
            </a:r>
            <a:endParaRPr sz="1200"/>
          </a:p>
          <a:p>
            <a:pPr indent="0" lvl="0" marL="0" rtl="0" algn="l">
              <a:spcBef>
                <a:spcPts val="0"/>
              </a:spcBef>
              <a:spcAft>
                <a:spcPts val="0"/>
              </a:spcAft>
              <a:buNone/>
            </a:pPr>
            <a:r>
              <a:rPr lang="en" sz="1200"/>
              <a:t>rate with an accuracy of 0.25 m/s for up to 6 hours.</a:t>
            </a:r>
            <a:endParaRPr sz="1200"/>
          </a:p>
        </p:txBody>
      </p:sp>
      <p:sp>
        <p:nvSpPr>
          <p:cNvPr id="922" name="Google Shape;922;p63"/>
          <p:cNvSpPr txBox="1"/>
          <p:nvPr/>
        </p:nvSpPr>
        <p:spPr>
          <a:xfrm>
            <a:off x="311700" y="881575"/>
            <a:ext cx="39999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700">
                <a:solidFill>
                  <a:schemeClr val="dk1"/>
                </a:solidFill>
                <a:latin typeface="Merriweather"/>
                <a:ea typeface="Merriweather"/>
                <a:cs typeface="Merriweather"/>
                <a:sym typeface="Merriweather"/>
              </a:rPr>
              <a:t>Relevant Requirements</a:t>
            </a:r>
            <a:endParaRPr b="1" sz="1700">
              <a:solidFill>
                <a:schemeClr val="dk1"/>
              </a:solidFill>
              <a:latin typeface="Merriweather"/>
              <a:ea typeface="Merriweather"/>
              <a:cs typeface="Merriweather"/>
              <a:sym typeface="Merriweather"/>
            </a:endParaRPr>
          </a:p>
        </p:txBody>
      </p:sp>
      <p:sp>
        <p:nvSpPr>
          <p:cNvPr id="923" name="Google Shape;923;p63"/>
          <p:cNvSpPr txBox="1"/>
          <p:nvPr/>
        </p:nvSpPr>
        <p:spPr>
          <a:xfrm>
            <a:off x="4832400" y="881575"/>
            <a:ext cx="39999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700">
                <a:solidFill>
                  <a:schemeClr val="dk1"/>
                </a:solidFill>
                <a:latin typeface="Merriweather"/>
                <a:ea typeface="Merriweather"/>
                <a:cs typeface="Merriweather"/>
                <a:sym typeface="Merriweather"/>
              </a:rPr>
              <a:t>Tentative Sensor Suite</a:t>
            </a:r>
            <a:endParaRPr b="1" sz="1700">
              <a:solidFill>
                <a:schemeClr val="dk1"/>
              </a:solidFill>
              <a:latin typeface="Merriweather"/>
              <a:ea typeface="Merriweather"/>
              <a:cs typeface="Merriweather"/>
              <a:sym typeface="Merriweather"/>
            </a:endParaRPr>
          </a:p>
        </p:txBody>
      </p:sp>
      <p:sp>
        <p:nvSpPr>
          <p:cNvPr id="924" name="Google Shape;924;p63"/>
          <p:cNvSpPr/>
          <p:nvPr/>
        </p:nvSpPr>
        <p:spPr>
          <a:xfrm>
            <a:off x="311700" y="3897019"/>
            <a:ext cx="3999900" cy="731400"/>
          </a:xfrm>
          <a:prstGeom prst="roundRect">
            <a:avLst>
              <a:gd fmla="val 16667" name="adj"/>
            </a:avLst>
          </a:prstGeom>
          <a:solidFill>
            <a:schemeClr val="accent3"/>
          </a:solidFill>
          <a:ln cap="flat" cmpd="sng" w="9525">
            <a:solidFill>
              <a:schemeClr val="dk2"/>
            </a:solidFill>
            <a:prstDash val="solid"/>
            <a:round/>
            <a:headEnd len="sm" w="sm" type="none"/>
            <a:tailEnd len="sm" w="sm" type="none"/>
          </a:ln>
        </p:spPr>
        <p:txBody>
          <a:bodyPr anchorCtr="0" anchor="t" bIns="54850" lIns="91425" spcFirstLastPara="1" rIns="91425" wrap="square" tIns="54850">
            <a:noAutofit/>
          </a:bodyPr>
          <a:lstStyle/>
          <a:p>
            <a:pPr indent="0" lvl="0" marL="0" rtl="0" algn="l">
              <a:spcBef>
                <a:spcPts val="0"/>
              </a:spcBef>
              <a:spcAft>
                <a:spcPts val="0"/>
              </a:spcAft>
              <a:buNone/>
            </a:pPr>
            <a:r>
              <a:rPr b="1" lang="en" sz="1200"/>
              <a:t>DR 3.2:</a:t>
            </a:r>
            <a:r>
              <a:rPr lang="en" sz="1200"/>
              <a:t> </a:t>
            </a:r>
            <a:r>
              <a:rPr lang="en" sz="1200"/>
              <a:t>BACCHUS shall operate at standard temperatures present from sea-level to stratospheric altitudes, for a range of around −55°C to 40°C.</a:t>
            </a:r>
            <a:endParaRPr sz="1200"/>
          </a:p>
        </p:txBody>
      </p:sp>
      <p:sp>
        <p:nvSpPr>
          <p:cNvPr id="925" name="Google Shape;925;p63"/>
          <p:cNvSpPr/>
          <p:nvPr/>
        </p:nvSpPr>
        <p:spPr>
          <a:xfrm>
            <a:off x="311700" y="3223469"/>
            <a:ext cx="3999900" cy="548700"/>
          </a:xfrm>
          <a:prstGeom prst="roundRect">
            <a:avLst>
              <a:gd fmla="val 16667" name="adj"/>
            </a:avLst>
          </a:prstGeom>
          <a:solidFill>
            <a:schemeClr val="accent3"/>
          </a:solidFill>
          <a:ln cap="flat" cmpd="sng" w="9525">
            <a:solidFill>
              <a:schemeClr val="dk2"/>
            </a:solidFill>
            <a:prstDash val="solid"/>
            <a:round/>
            <a:headEnd len="sm" w="sm" type="none"/>
            <a:tailEnd len="sm" w="sm" type="none"/>
          </a:ln>
        </p:spPr>
        <p:txBody>
          <a:bodyPr anchorCtr="0" anchor="t" bIns="54850" lIns="91425" spcFirstLastPara="1" rIns="91425" wrap="square" tIns="54850">
            <a:noAutofit/>
          </a:bodyPr>
          <a:lstStyle/>
          <a:p>
            <a:pPr indent="0" lvl="0" marL="0" rtl="0" algn="l">
              <a:spcBef>
                <a:spcPts val="0"/>
              </a:spcBef>
              <a:spcAft>
                <a:spcPts val="0"/>
              </a:spcAft>
              <a:buNone/>
            </a:pPr>
            <a:r>
              <a:rPr b="1" lang="en" sz="1200"/>
              <a:t>DR 3.2:</a:t>
            </a:r>
            <a:r>
              <a:rPr lang="en" sz="1200"/>
              <a:t> </a:t>
            </a:r>
            <a:r>
              <a:rPr lang="en" sz="1200"/>
              <a:t>BACCHUS shall operate at standard pressures present from sea level to stratospheric altitudes.</a:t>
            </a:r>
            <a:endParaRPr sz="1200"/>
          </a:p>
        </p:txBody>
      </p:sp>
      <p:grpSp>
        <p:nvGrpSpPr>
          <p:cNvPr id="926" name="Google Shape;926;p63"/>
          <p:cNvGrpSpPr/>
          <p:nvPr/>
        </p:nvGrpSpPr>
        <p:grpSpPr>
          <a:xfrm>
            <a:off x="-163950" y="4907786"/>
            <a:ext cx="9471925" cy="235500"/>
            <a:chOff x="-163950" y="4907786"/>
            <a:chExt cx="9471925" cy="235500"/>
          </a:xfrm>
        </p:grpSpPr>
        <p:sp>
          <p:nvSpPr>
            <p:cNvPr id="927" name="Google Shape;927;p63"/>
            <p:cNvSpPr/>
            <p:nvPr/>
          </p:nvSpPr>
          <p:spPr>
            <a:xfrm>
              <a:off x="7843375" y="4907786"/>
              <a:ext cx="1464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chemeClr val="lt1"/>
                  </a:solidFill>
                </a:rPr>
                <a:t>   Appendices</a:t>
              </a:r>
              <a:endParaRPr b="1" sz="1100">
                <a:solidFill>
                  <a:srgbClr val="FFFFFF"/>
                </a:solidFill>
              </a:endParaRPr>
            </a:p>
          </p:txBody>
        </p:sp>
        <p:sp>
          <p:nvSpPr>
            <p:cNvPr id="928" name="Google Shape;928;p63"/>
            <p:cNvSpPr/>
            <p:nvPr/>
          </p:nvSpPr>
          <p:spPr>
            <a:xfrm>
              <a:off x="6710675"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Conclusion</a:t>
              </a:r>
              <a:endParaRPr b="1" sz="1100">
                <a:solidFill>
                  <a:srgbClr val="FFFFFF"/>
                </a:solidFill>
              </a:endParaRPr>
            </a:p>
          </p:txBody>
        </p:sp>
        <p:sp>
          <p:nvSpPr>
            <p:cNvPr id="929" name="Google Shape;929;p63"/>
            <p:cNvSpPr/>
            <p:nvPr/>
          </p:nvSpPr>
          <p:spPr>
            <a:xfrm>
              <a:off x="3312585"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Mechanical</a:t>
              </a:r>
              <a:endParaRPr b="1" sz="1100">
                <a:solidFill>
                  <a:srgbClr val="FFFFFF"/>
                </a:solidFill>
              </a:endParaRPr>
            </a:p>
          </p:txBody>
        </p:sp>
        <p:sp>
          <p:nvSpPr>
            <p:cNvPr id="930" name="Google Shape;930;p63"/>
            <p:cNvSpPr/>
            <p:nvPr/>
          </p:nvSpPr>
          <p:spPr>
            <a:xfrm>
              <a:off x="-163950" y="4907786"/>
              <a:ext cx="13512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FFFFFF"/>
                  </a:solidFill>
                </a:rPr>
                <a:t>    Overview</a:t>
              </a:r>
              <a:endParaRPr b="1" sz="1100">
                <a:solidFill>
                  <a:srgbClr val="FFFFFF"/>
                </a:solidFill>
              </a:endParaRPr>
            </a:p>
          </p:txBody>
        </p:sp>
        <p:sp>
          <p:nvSpPr>
            <p:cNvPr id="931" name="Google Shape;931;p63"/>
            <p:cNvSpPr/>
            <p:nvPr/>
          </p:nvSpPr>
          <p:spPr>
            <a:xfrm>
              <a:off x="1047193"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Controls</a:t>
              </a:r>
              <a:endParaRPr b="1" sz="1100">
                <a:solidFill>
                  <a:srgbClr val="FFFFFF"/>
                </a:solidFill>
              </a:endParaRPr>
            </a:p>
          </p:txBody>
        </p:sp>
        <p:sp>
          <p:nvSpPr>
            <p:cNvPr id="932" name="Google Shape;932;p63"/>
            <p:cNvSpPr/>
            <p:nvPr/>
          </p:nvSpPr>
          <p:spPr>
            <a:xfrm>
              <a:off x="2179889"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Structural</a:t>
              </a:r>
              <a:endParaRPr b="1" sz="1100">
                <a:solidFill>
                  <a:srgbClr val="FFFFFF"/>
                </a:solidFill>
              </a:endParaRPr>
            </a:p>
          </p:txBody>
        </p:sp>
        <p:sp>
          <p:nvSpPr>
            <p:cNvPr id="933" name="Google Shape;933;p63"/>
            <p:cNvSpPr/>
            <p:nvPr/>
          </p:nvSpPr>
          <p:spPr>
            <a:xfrm>
              <a:off x="4445282"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Thermal</a:t>
              </a:r>
              <a:endParaRPr b="1" sz="1100">
                <a:solidFill>
                  <a:srgbClr val="FFFFFF"/>
                </a:solidFill>
              </a:endParaRPr>
            </a:p>
          </p:txBody>
        </p:sp>
        <p:sp>
          <p:nvSpPr>
            <p:cNvPr id="934" name="Google Shape;934;p63"/>
            <p:cNvSpPr/>
            <p:nvPr/>
          </p:nvSpPr>
          <p:spPr>
            <a:xfrm>
              <a:off x="5577978" y="4907786"/>
              <a:ext cx="1272600" cy="235500"/>
            </a:xfrm>
            <a:prstGeom prst="chevron">
              <a:avLst>
                <a:gd fmla="val 50000" name="adj"/>
              </a:avLst>
            </a:prstGeom>
            <a:solidFill>
              <a:srgbClr val="31394D"/>
            </a:solidFill>
            <a:ln cap="flat" cmpd="sng" w="19050">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Electrical</a:t>
              </a:r>
              <a:endParaRPr b="1" sz="1100">
                <a:solidFill>
                  <a:srgbClr val="FFFFFF"/>
                </a:solidFill>
              </a:endParaRPr>
            </a:p>
          </p:txBody>
        </p:sp>
      </p:grpSp>
      <p:cxnSp>
        <p:nvCxnSpPr>
          <p:cNvPr id="935" name="Google Shape;935;p63"/>
          <p:cNvCxnSpPr/>
          <p:nvPr/>
        </p:nvCxnSpPr>
        <p:spPr>
          <a:xfrm>
            <a:off x="-21075" y="864275"/>
            <a:ext cx="9201300" cy="0"/>
          </a:xfrm>
          <a:prstGeom prst="straightConnector1">
            <a:avLst/>
          </a:prstGeom>
          <a:noFill/>
          <a:ln cap="flat" cmpd="sng" w="38100">
            <a:solidFill>
              <a:srgbClr val="B6D7A8"/>
            </a:solidFill>
            <a:prstDash val="solid"/>
            <a:round/>
            <a:headEnd len="med" w="med" type="none"/>
            <a:tailEnd len="med" w="med" type="none"/>
          </a:ln>
        </p:spPr>
      </p:cxnSp>
      <p:sp>
        <p:nvSpPr>
          <p:cNvPr id="936" name="Google Shape;936;p63"/>
          <p:cNvSpPr/>
          <p:nvPr/>
        </p:nvSpPr>
        <p:spPr>
          <a:xfrm>
            <a:off x="4840150" y="1327975"/>
            <a:ext cx="3999900" cy="2331600"/>
          </a:xfrm>
          <a:prstGeom prst="roundRect">
            <a:avLst>
              <a:gd fmla="val 4614" name="adj"/>
            </a:avLst>
          </a:prstGeom>
          <a:solidFill>
            <a:srgbClr val="CFE2F3"/>
          </a:solidFill>
          <a:ln cap="flat" cmpd="sng" w="9525">
            <a:solidFill>
              <a:schemeClr val="dk2"/>
            </a:solidFill>
            <a:prstDash val="solid"/>
            <a:round/>
            <a:headEnd len="sm" w="sm" type="none"/>
            <a:tailEnd len="sm" w="sm" type="none"/>
          </a:ln>
        </p:spPr>
        <p:txBody>
          <a:bodyPr anchorCtr="0" anchor="t" bIns="54850" lIns="91425" spcFirstLastPara="1" rIns="91425" wrap="square" tIns="54850">
            <a:noAutofit/>
          </a:bodyPr>
          <a:lstStyle/>
          <a:p>
            <a:pPr indent="-213359" lvl="0" marL="274320" rtl="0" algn="l">
              <a:lnSpc>
                <a:spcPct val="115000"/>
              </a:lnSpc>
              <a:spcBef>
                <a:spcPts val="0"/>
              </a:spcBef>
              <a:spcAft>
                <a:spcPts val="0"/>
              </a:spcAft>
              <a:buClr>
                <a:srgbClr val="2E2E2E"/>
              </a:buClr>
              <a:buSzPts val="1200"/>
              <a:buFont typeface="Roboto"/>
              <a:buChar char="■"/>
            </a:pPr>
            <a:r>
              <a:rPr b="1" lang="en" sz="1300">
                <a:solidFill>
                  <a:srgbClr val="2E2E2E"/>
                </a:solidFill>
                <a:latin typeface="Roboto"/>
                <a:ea typeface="Roboto"/>
                <a:cs typeface="Roboto"/>
                <a:sym typeface="Roboto"/>
              </a:rPr>
              <a:t>Measurement Sensors</a:t>
            </a:r>
            <a:r>
              <a:rPr b="1" lang="en" sz="1300">
                <a:solidFill>
                  <a:srgbClr val="2E2E2E"/>
                </a:solidFill>
                <a:latin typeface="Roboto"/>
                <a:ea typeface="Roboto"/>
                <a:cs typeface="Roboto"/>
                <a:sym typeface="Roboto"/>
              </a:rPr>
              <a:t>:</a:t>
            </a:r>
            <a:endParaRPr b="1" sz="1300">
              <a:solidFill>
                <a:srgbClr val="2E2E2E"/>
              </a:solidFill>
              <a:latin typeface="Roboto"/>
              <a:ea typeface="Roboto"/>
              <a:cs typeface="Roboto"/>
              <a:sym typeface="Roboto"/>
            </a:endParaRPr>
          </a:p>
          <a:p>
            <a:pPr indent="-200659" lvl="1" marL="548640" rtl="0" algn="l">
              <a:lnSpc>
                <a:spcPct val="115000"/>
              </a:lnSpc>
              <a:spcBef>
                <a:spcPts val="0"/>
              </a:spcBef>
              <a:spcAft>
                <a:spcPts val="0"/>
              </a:spcAft>
              <a:buClr>
                <a:srgbClr val="2E2E2E"/>
              </a:buClr>
              <a:buSzPts val="1000"/>
              <a:buFont typeface="Roboto"/>
              <a:buChar char="●"/>
            </a:pPr>
            <a:r>
              <a:rPr lang="en" sz="1200">
                <a:solidFill>
                  <a:srgbClr val="2E2E2E"/>
                </a:solidFill>
                <a:latin typeface="Roboto"/>
                <a:ea typeface="Roboto"/>
                <a:cs typeface="Roboto"/>
                <a:sym typeface="Roboto"/>
              </a:rPr>
              <a:t>Barometric Pressure Sensor, Resistance Temperature Detector (RTD) Sensor, GNSS Module</a:t>
            </a:r>
            <a:endParaRPr b="1" sz="1200">
              <a:solidFill>
                <a:srgbClr val="2E2E2E"/>
              </a:solidFill>
              <a:latin typeface="Roboto"/>
              <a:ea typeface="Roboto"/>
              <a:cs typeface="Roboto"/>
              <a:sym typeface="Roboto"/>
            </a:endParaRPr>
          </a:p>
          <a:p>
            <a:pPr indent="-213359" lvl="0" marL="274320" rtl="0" algn="l">
              <a:lnSpc>
                <a:spcPct val="115000"/>
              </a:lnSpc>
              <a:spcBef>
                <a:spcPts val="0"/>
              </a:spcBef>
              <a:spcAft>
                <a:spcPts val="0"/>
              </a:spcAft>
              <a:buClr>
                <a:srgbClr val="2E2E2E"/>
              </a:buClr>
              <a:buSzPts val="1200"/>
              <a:buFont typeface="Roboto"/>
              <a:buChar char="■"/>
            </a:pPr>
            <a:r>
              <a:rPr b="1" lang="en" sz="1300">
                <a:solidFill>
                  <a:srgbClr val="2E2E2E"/>
                </a:solidFill>
                <a:latin typeface="Roboto"/>
                <a:ea typeface="Roboto"/>
                <a:cs typeface="Roboto"/>
                <a:sym typeface="Roboto"/>
              </a:rPr>
              <a:t>Required Measurements</a:t>
            </a:r>
            <a:r>
              <a:rPr b="1" lang="en" sz="1300">
                <a:solidFill>
                  <a:srgbClr val="2E2E2E"/>
                </a:solidFill>
                <a:latin typeface="Roboto"/>
                <a:ea typeface="Roboto"/>
                <a:cs typeface="Roboto"/>
                <a:sym typeface="Roboto"/>
              </a:rPr>
              <a:t>:</a:t>
            </a:r>
            <a:endParaRPr b="1" sz="1300">
              <a:solidFill>
                <a:srgbClr val="2E2E2E"/>
              </a:solidFill>
              <a:latin typeface="Roboto"/>
              <a:ea typeface="Roboto"/>
              <a:cs typeface="Roboto"/>
              <a:sym typeface="Roboto"/>
            </a:endParaRPr>
          </a:p>
          <a:p>
            <a:pPr indent="-200659" lvl="1" marL="548640" rtl="0" algn="l">
              <a:lnSpc>
                <a:spcPct val="115000"/>
              </a:lnSpc>
              <a:spcBef>
                <a:spcPts val="0"/>
              </a:spcBef>
              <a:spcAft>
                <a:spcPts val="0"/>
              </a:spcAft>
              <a:buClr>
                <a:srgbClr val="2E2E2E"/>
              </a:buClr>
              <a:buSzPts val="1000"/>
              <a:buFont typeface="Roboto"/>
              <a:buChar char="●"/>
            </a:pPr>
            <a:r>
              <a:rPr lang="en" sz="1200">
                <a:solidFill>
                  <a:srgbClr val="2E2E2E"/>
                </a:solidFill>
                <a:latin typeface="Roboto"/>
                <a:ea typeface="Roboto"/>
                <a:cs typeface="Roboto"/>
                <a:sym typeface="Roboto"/>
              </a:rPr>
              <a:t>Vertical Rate</a:t>
            </a:r>
            <a:endParaRPr sz="1200">
              <a:solidFill>
                <a:srgbClr val="2E2E2E"/>
              </a:solidFill>
              <a:latin typeface="Roboto"/>
              <a:ea typeface="Roboto"/>
              <a:cs typeface="Roboto"/>
              <a:sym typeface="Roboto"/>
            </a:endParaRPr>
          </a:p>
          <a:p>
            <a:pPr indent="-213359" lvl="1" marL="548640" rtl="0" algn="l">
              <a:lnSpc>
                <a:spcPct val="115000"/>
              </a:lnSpc>
              <a:spcBef>
                <a:spcPts val="0"/>
              </a:spcBef>
              <a:spcAft>
                <a:spcPts val="0"/>
              </a:spcAft>
              <a:buClr>
                <a:srgbClr val="2E2E2E"/>
              </a:buClr>
              <a:buSzPts val="1200"/>
              <a:buFont typeface="Roboto"/>
              <a:buChar char="●"/>
            </a:pPr>
            <a:r>
              <a:rPr lang="en" sz="1200">
                <a:solidFill>
                  <a:srgbClr val="2E2E2E"/>
                </a:solidFill>
                <a:latin typeface="Roboto"/>
                <a:ea typeface="Roboto"/>
                <a:cs typeface="Roboto"/>
                <a:sym typeface="Roboto"/>
              </a:rPr>
              <a:t>Altitude</a:t>
            </a:r>
            <a:endParaRPr sz="1200">
              <a:solidFill>
                <a:srgbClr val="2E2E2E"/>
              </a:solidFill>
              <a:latin typeface="Roboto"/>
              <a:ea typeface="Roboto"/>
              <a:cs typeface="Roboto"/>
              <a:sym typeface="Roboto"/>
            </a:endParaRPr>
          </a:p>
          <a:p>
            <a:pPr indent="-200659" lvl="1" marL="548640" rtl="0" algn="l">
              <a:lnSpc>
                <a:spcPct val="115000"/>
              </a:lnSpc>
              <a:spcBef>
                <a:spcPts val="0"/>
              </a:spcBef>
              <a:spcAft>
                <a:spcPts val="0"/>
              </a:spcAft>
              <a:buClr>
                <a:srgbClr val="2E2E2E"/>
              </a:buClr>
              <a:buSzPts val="1000"/>
              <a:buFont typeface="Roboto"/>
              <a:buChar char="●"/>
            </a:pPr>
            <a:r>
              <a:rPr lang="en" sz="1200">
                <a:solidFill>
                  <a:srgbClr val="2E2E2E"/>
                </a:solidFill>
                <a:latin typeface="Roboto"/>
                <a:ea typeface="Roboto"/>
                <a:cs typeface="Roboto"/>
                <a:sym typeface="Roboto"/>
              </a:rPr>
              <a:t>Internal Temperature</a:t>
            </a:r>
            <a:endParaRPr sz="1200">
              <a:solidFill>
                <a:srgbClr val="2E2E2E"/>
              </a:solidFill>
              <a:latin typeface="Roboto"/>
              <a:ea typeface="Roboto"/>
              <a:cs typeface="Roboto"/>
              <a:sym typeface="Roboto"/>
            </a:endParaRPr>
          </a:p>
          <a:p>
            <a:pPr indent="-213359" lvl="1" marL="548640" rtl="0" algn="l">
              <a:lnSpc>
                <a:spcPct val="115000"/>
              </a:lnSpc>
              <a:spcBef>
                <a:spcPts val="0"/>
              </a:spcBef>
              <a:spcAft>
                <a:spcPts val="0"/>
              </a:spcAft>
              <a:buClr>
                <a:srgbClr val="2E2E2E"/>
              </a:buClr>
              <a:buSzPts val="1200"/>
              <a:buFont typeface="Roboto"/>
              <a:buChar char="●"/>
            </a:pPr>
            <a:r>
              <a:rPr lang="en" sz="1200">
                <a:solidFill>
                  <a:srgbClr val="2E2E2E"/>
                </a:solidFill>
                <a:latin typeface="Roboto"/>
                <a:ea typeface="Roboto"/>
                <a:cs typeface="Roboto"/>
                <a:sym typeface="Roboto"/>
              </a:rPr>
              <a:t>Ambient Temperature</a:t>
            </a:r>
            <a:endParaRPr sz="1200">
              <a:solidFill>
                <a:srgbClr val="2E2E2E"/>
              </a:solidFill>
              <a:latin typeface="Roboto"/>
              <a:ea typeface="Roboto"/>
              <a:cs typeface="Roboto"/>
              <a:sym typeface="Roboto"/>
            </a:endParaRPr>
          </a:p>
          <a:p>
            <a:pPr indent="-213359" lvl="1" marL="548640" rtl="0" algn="l">
              <a:lnSpc>
                <a:spcPct val="115000"/>
              </a:lnSpc>
              <a:spcBef>
                <a:spcPts val="0"/>
              </a:spcBef>
              <a:spcAft>
                <a:spcPts val="0"/>
              </a:spcAft>
              <a:buClr>
                <a:srgbClr val="2E2E2E"/>
              </a:buClr>
              <a:buSzPts val="1200"/>
              <a:buFont typeface="Roboto"/>
              <a:buChar char="●"/>
            </a:pPr>
            <a:r>
              <a:rPr lang="en" sz="1200">
                <a:solidFill>
                  <a:srgbClr val="2E2E2E"/>
                </a:solidFill>
                <a:latin typeface="Roboto"/>
                <a:ea typeface="Roboto"/>
                <a:cs typeface="Roboto"/>
                <a:sym typeface="Roboto"/>
              </a:rPr>
              <a:t>Ambient Pressure</a:t>
            </a:r>
            <a:endParaRPr b="1" sz="1200"/>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0" name="Shape 940"/>
        <p:cNvGrpSpPr/>
        <p:nvPr/>
      </p:nvGrpSpPr>
      <p:grpSpPr>
        <a:xfrm>
          <a:off x="0" y="0"/>
          <a:ext cx="0" cy="0"/>
          <a:chOff x="0" y="0"/>
          <a:chExt cx="0" cy="0"/>
        </a:xfrm>
      </p:grpSpPr>
      <p:sp>
        <p:nvSpPr>
          <p:cNvPr id="941" name="Google Shape;941;p64"/>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Measurement Ranges &amp; Accuracies</a:t>
            </a:r>
            <a:endParaRPr/>
          </a:p>
        </p:txBody>
      </p:sp>
      <p:graphicFrame>
        <p:nvGraphicFramePr>
          <p:cNvPr id="942" name="Google Shape;942;p64"/>
          <p:cNvGraphicFramePr/>
          <p:nvPr/>
        </p:nvGraphicFramePr>
        <p:xfrm>
          <a:off x="192200" y="959475"/>
          <a:ext cx="3000000" cy="3000000"/>
        </p:xfrm>
        <a:graphic>
          <a:graphicData uri="http://schemas.openxmlformats.org/drawingml/2006/table">
            <a:tbl>
              <a:tblPr>
                <a:noFill/>
                <a:tableStyleId>{EBC924FD-B53E-429D-AEFC-742B769EB259}</a:tableStyleId>
              </a:tblPr>
              <a:tblGrid>
                <a:gridCol w="1965800"/>
                <a:gridCol w="1698450"/>
                <a:gridCol w="1698450"/>
                <a:gridCol w="1698450"/>
                <a:gridCol w="1698450"/>
              </a:tblGrid>
              <a:tr h="396200">
                <a:tc rowSpan="2">
                  <a:txBody>
                    <a:bodyPr/>
                    <a:lstStyle/>
                    <a:p>
                      <a:pPr indent="0" lvl="0" marL="0" rtl="0" algn="l">
                        <a:spcBef>
                          <a:spcPts val="0"/>
                        </a:spcBef>
                        <a:spcAft>
                          <a:spcPts val="0"/>
                        </a:spcAft>
                        <a:buNone/>
                      </a:pPr>
                      <a:r>
                        <a:rPr b="1" lang="en"/>
                        <a:t>Measurement</a:t>
                      </a:r>
                      <a:endParaRPr b="1"/>
                    </a:p>
                  </a:txBody>
                  <a:tcPr marT="91425" marB="91425" marR="91425" marL="91425">
                    <a:solidFill>
                      <a:schemeClr val="accent2"/>
                    </a:solidFill>
                  </a:tcPr>
                </a:tc>
                <a:tc gridSpan="2">
                  <a:txBody>
                    <a:bodyPr/>
                    <a:lstStyle/>
                    <a:p>
                      <a:pPr indent="0" lvl="0" marL="0" rtl="0" algn="ctr">
                        <a:spcBef>
                          <a:spcPts val="0"/>
                        </a:spcBef>
                        <a:spcAft>
                          <a:spcPts val="0"/>
                        </a:spcAft>
                        <a:buNone/>
                      </a:pPr>
                      <a:r>
                        <a:rPr b="1" lang="en"/>
                        <a:t>Range</a:t>
                      </a:r>
                      <a:endParaRPr b="1"/>
                    </a:p>
                  </a:txBody>
                  <a:tcPr marT="91425" marB="91425" marR="91425" marL="91425">
                    <a:solidFill>
                      <a:schemeClr val="accent2"/>
                    </a:solidFill>
                  </a:tcPr>
                </a:tc>
                <a:tc hMerge="1"/>
                <a:tc gridSpan="2">
                  <a:txBody>
                    <a:bodyPr/>
                    <a:lstStyle/>
                    <a:p>
                      <a:pPr indent="0" lvl="0" marL="0" rtl="0" algn="ctr">
                        <a:spcBef>
                          <a:spcPts val="0"/>
                        </a:spcBef>
                        <a:spcAft>
                          <a:spcPts val="0"/>
                        </a:spcAft>
                        <a:buNone/>
                      </a:pPr>
                      <a:r>
                        <a:rPr b="1" lang="en"/>
                        <a:t>Accuracy (at -40°C)</a:t>
                      </a:r>
                      <a:endParaRPr b="1"/>
                    </a:p>
                  </a:txBody>
                  <a:tcPr marT="91425" marB="91425" marR="91425" marL="91425">
                    <a:solidFill>
                      <a:schemeClr val="accent2"/>
                    </a:solidFill>
                  </a:tcPr>
                </a:tc>
                <a:tc hMerge="1"/>
              </a:tr>
              <a:tr h="396200">
                <a:tc vMerge="1"/>
                <a:tc>
                  <a:txBody>
                    <a:bodyPr/>
                    <a:lstStyle/>
                    <a:p>
                      <a:pPr indent="0" lvl="0" marL="0" rtl="0" algn="ctr">
                        <a:spcBef>
                          <a:spcPts val="0"/>
                        </a:spcBef>
                        <a:spcAft>
                          <a:spcPts val="0"/>
                        </a:spcAft>
                        <a:buNone/>
                      </a:pPr>
                      <a:r>
                        <a:rPr b="1" lang="en"/>
                        <a:t>Required</a:t>
                      </a:r>
                      <a:r>
                        <a:rPr b="1" lang="en"/>
                        <a:t>*</a:t>
                      </a:r>
                      <a:endParaRPr b="1"/>
                    </a:p>
                  </a:txBody>
                  <a:tcPr marT="91425" marB="91425" marR="91425" marL="91425">
                    <a:solidFill>
                      <a:schemeClr val="accent3"/>
                    </a:solidFill>
                  </a:tcPr>
                </a:tc>
                <a:tc>
                  <a:txBody>
                    <a:bodyPr/>
                    <a:lstStyle/>
                    <a:p>
                      <a:pPr indent="0" lvl="0" marL="0" rtl="0" algn="ctr">
                        <a:spcBef>
                          <a:spcPts val="0"/>
                        </a:spcBef>
                        <a:spcAft>
                          <a:spcPts val="0"/>
                        </a:spcAft>
                        <a:buNone/>
                      </a:pPr>
                      <a:r>
                        <a:rPr b="1" lang="en"/>
                        <a:t>Expected</a:t>
                      </a:r>
                      <a:endParaRPr b="1"/>
                    </a:p>
                  </a:txBody>
                  <a:tcPr marT="91425" marB="91425" marR="91425" marL="91425">
                    <a:solidFill>
                      <a:schemeClr val="accent3"/>
                    </a:solidFill>
                  </a:tcPr>
                </a:tc>
                <a:tc>
                  <a:txBody>
                    <a:bodyPr/>
                    <a:lstStyle/>
                    <a:p>
                      <a:pPr indent="0" lvl="0" marL="0" rtl="0" algn="ctr">
                        <a:spcBef>
                          <a:spcPts val="0"/>
                        </a:spcBef>
                        <a:spcAft>
                          <a:spcPts val="0"/>
                        </a:spcAft>
                        <a:buNone/>
                      </a:pPr>
                      <a:r>
                        <a:rPr b="1" lang="en"/>
                        <a:t>Desired</a:t>
                      </a:r>
                      <a:r>
                        <a:rPr b="1" baseline="30000" lang="en"/>
                        <a:t>†</a:t>
                      </a:r>
                      <a:endParaRPr b="1" baseline="30000"/>
                    </a:p>
                  </a:txBody>
                  <a:tcPr marT="91425" marB="91425" marR="91425" marL="91425">
                    <a:solidFill>
                      <a:schemeClr val="accent3"/>
                    </a:solidFill>
                  </a:tcPr>
                </a:tc>
                <a:tc>
                  <a:txBody>
                    <a:bodyPr/>
                    <a:lstStyle/>
                    <a:p>
                      <a:pPr indent="0" lvl="0" marL="0" rtl="0" algn="ctr">
                        <a:spcBef>
                          <a:spcPts val="0"/>
                        </a:spcBef>
                        <a:spcAft>
                          <a:spcPts val="0"/>
                        </a:spcAft>
                        <a:buNone/>
                      </a:pPr>
                      <a:r>
                        <a:rPr b="1" lang="en"/>
                        <a:t>Expected</a:t>
                      </a:r>
                      <a:endParaRPr b="1"/>
                    </a:p>
                  </a:txBody>
                  <a:tcPr marT="91425" marB="91425" marR="91425" marL="91425">
                    <a:solidFill>
                      <a:schemeClr val="accent3"/>
                    </a:solidFill>
                  </a:tcPr>
                </a:tc>
              </a:tr>
              <a:tr h="396200">
                <a:tc>
                  <a:txBody>
                    <a:bodyPr/>
                    <a:lstStyle/>
                    <a:p>
                      <a:pPr indent="0" lvl="0" marL="0" rtl="0" algn="l">
                        <a:spcBef>
                          <a:spcPts val="0"/>
                        </a:spcBef>
                        <a:spcAft>
                          <a:spcPts val="0"/>
                        </a:spcAft>
                        <a:buNone/>
                      </a:pPr>
                      <a:r>
                        <a:rPr b="1" lang="en"/>
                        <a:t>Vertical Rate</a:t>
                      </a:r>
                      <a:r>
                        <a:rPr lang="en" sz="1000"/>
                        <a:t> GPS</a:t>
                      </a:r>
                      <a:endParaRPr sz="1000"/>
                    </a:p>
                  </a:txBody>
                  <a:tcPr marT="91425" marB="91425" marR="91425" marL="91425">
                    <a:solidFill>
                      <a:schemeClr val="accent3"/>
                    </a:solidFill>
                  </a:tcPr>
                </a:tc>
                <a:tc>
                  <a:txBody>
                    <a:bodyPr/>
                    <a:lstStyle/>
                    <a:p>
                      <a:pPr indent="0" lvl="0" marL="0" rtl="0" algn="ctr">
                        <a:spcBef>
                          <a:spcPts val="0"/>
                        </a:spcBef>
                        <a:spcAft>
                          <a:spcPts val="0"/>
                        </a:spcAft>
                        <a:buNone/>
                      </a:pPr>
                      <a:r>
                        <a:rPr lang="en" sz="1200"/>
                        <a:t>≤</a:t>
                      </a:r>
                      <a:r>
                        <a:rPr lang="en" sz="1200"/>
                        <a:t> 10 m/s</a:t>
                      </a:r>
                      <a:endParaRPr sz="1200"/>
                    </a:p>
                  </a:txBody>
                  <a:tcPr marT="91425" marB="91425" marR="91425" marL="91425"/>
                </a:tc>
                <a:tc>
                  <a:txBody>
                    <a:bodyPr/>
                    <a:lstStyle/>
                    <a:p>
                      <a:pPr indent="0" lvl="0" marL="0" rtl="0" algn="ctr">
                        <a:spcBef>
                          <a:spcPts val="0"/>
                        </a:spcBef>
                        <a:spcAft>
                          <a:spcPts val="0"/>
                        </a:spcAft>
                        <a:buNone/>
                      </a:pPr>
                      <a:r>
                        <a:rPr lang="en" sz="1200"/>
                        <a:t>≤ </a:t>
                      </a:r>
                      <a:r>
                        <a:rPr lang="en" sz="1200"/>
                        <a:t>500 m/s</a:t>
                      </a:r>
                      <a:endParaRPr sz="1200"/>
                    </a:p>
                  </a:txBody>
                  <a:tcPr marT="91425" marB="91425" marR="91425" marL="91425">
                    <a:solidFill>
                      <a:srgbClr val="B6D7A8"/>
                    </a:solidFill>
                  </a:tcPr>
                </a:tc>
                <a:tc>
                  <a:txBody>
                    <a:bodyPr/>
                    <a:lstStyle/>
                    <a:p>
                      <a:pPr indent="0" lvl="0" marL="0" rtl="0" algn="ctr">
                        <a:spcBef>
                          <a:spcPts val="0"/>
                        </a:spcBef>
                        <a:spcAft>
                          <a:spcPts val="0"/>
                        </a:spcAft>
                        <a:buNone/>
                      </a:pPr>
                      <a:r>
                        <a:rPr lang="en" sz="1200"/>
                        <a:t>≤ 0.1 m/s</a:t>
                      </a:r>
                      <a:endParaRPr sz="1200"/>
                    </a:p>
                  </a:txBody>
                  <a:tcPr marT="91425" marB="91425" marR="91425" marL="91425"/>
                </a:tc>
                <a:tc>
                  <a:txBody>
                    <a:bodyPr/>
                    <a:lstStyle/>
                    <a:p>
                      <a:pPr indent="0" lvl="0" marL="0" rtl="0" algn="ctr">
                        <a:spcBef>
                          <a:spcPts val="0"/>
                        </a:spcBef>
                        <a:spcAft>
                          <a:spcPts val="0"/>
                        </a:spcAft>
                        <a:buNone/>
                      </a:pPr>
                      <a:r>
                        <a:rPr lang="en" sz="1200"/>
                        <a:t>±0.1 to ±0.25 m/s</a:t>
                      </a:r>
                      <a:endParaRPr sz="1200"/>
                    </a:p>
                  </a:txBody>
                  <a:tcPr marT="91425" marB="91425" marR="91425" marL="91425">
                    <a:solidFill>
                      <a:srgbClr val="FFE599"/>
                    </a:solidFill>
                  </a:tcPr>
                </a:tc>
              </a:tr>
              <a:tr h="396200">
                <a:tc>
                  <a:txBody>
                    <a:bodyPr/>
                    <a:lstStyle/>
                    <a:p>
                      <a:pPr indent="0" lvl="0" marL="0" rtl="0" algn="l">
                        <a:spcBef>
                          <a:spcPts val="0"/>
                        </a:spcBef>
                        <a:spcAft>
                          <a:spcPts val="0"/>
                        </a:spcAft>
                        <a:buNone/>
                      </a:pPr>
                      <a:r>
                        <a:rPr b="1" lang="en"/>
                        <a:t>Altitude</a:t>
                      </a:r>
                      <a:r>
                        <a:rPr lang="en" sz="1000"/>
                        <a:t> GPS</a:t>
                      </a:r>
                      <a:endParaRPr sz="1000"/>
                    </a:p>
                  </a:txBody>
                  <a:tcPr marT="91425" marB="91425" marR="91425" marL="91425">
                    <a:solidFill>
                      <a:schemeClr val="accent3"/>
                    </a:solidFill>
                  </a:tcPr>
                </a:tc>
                <a:tc>
                  <a:txBody>
                    <a:bodyPr/>
                    <a:lstStyle/>
                    <a:p>
                      <a:pPr indent="0" lvl="0" marL="0" rtl="0" algn="ctr">
                        <a:spcBef>
                          <a:spcPts val="0"/>
                        </a:spcBef>
                        <a:spcAft>
                          <a:spcPts val="0"/>
                        </a:spcAft>
                        <a:buNone/>
                      </a:pPr>
                      <a:r>
                        <a:rPr lang="en" sz="1200"/>
                        <a:t>≤ </a:t>
                      </a:r>
                      <a:r>
                        <a:rPr lang="en" sz="1200"/>
                        <a:t>24.4 km (80,000 ft)</a:t>
                      </a:r>
                      <a:endParaRPr sz="1200"/>
                    </a:p>
                  </a:txBody>
                  <a:tcPr marT="91425" marB="91425" marR="91425" marL="91425"/>
                </a:tc>
                <a:tc>
                  <a:txBody>
                    <a:bodyPr/>
                    <a:lstStyle/>
                    <a:p>
                      <a:pPr indent="0" lvl="0" marL="0" rtl="0" algn="ctr">
                        <a:spcBef>
                          <a:spcPts val="0"/>
                        </a:spcBef>
                        <a:spcAft>
                          <a:spcPts val="0"/>
                        </a:spcAft>
                        <a:buNone/>
                      </a:pPr>
                      <a:r>
                        <a:rPr lang="en" sz="1200"/>
                        <a:t>≤</a:t>
                      </a:r>
                      <a:r>
                        <a:rPr lang="en" sz="1200"/>
                        <a:t> 50 km (164,000 ft)</a:t>
                      </a:r>
                      <a:endParaRPr sz="1200"/>
                    </a:p>
                  </a:txBody>
                  <a:tcPr marT="91425" marB="91425" marR="91425" marL="91425">
                    <a:solidFill>
                      <a:srgbClr val="B6D7A8"/>
                    </a:solidFill>
                  </a:tcPr>
                </a:tc>
                <a:tc>
                  <a:txBody>
                    <a:bodyPr/>
                    <a:lstStyle/>
                    <a:p>
                      <a:pPr indent="0" lvl="0" marL="0" rtl="0" algn="ctr">
                        <a:spcBef>
                          <a:spcPts val="0"/>
                        </a:spcBef>
                        <a:spcAft>
                          <a:spcPts val="0"/>
                        </a:spcAft>
                        <a:buNone/>
                      </a:pPr>
                      <a:r>
                        <a:rPr lang="en" sz="1200"/>
                        <a:t>≤ 20</a:t>
                      </a:r>
                      <a:r>
                        <a:rPr lang="en" sz="1200"/>
                        <a:t> m</a:t>
                      </a:r>
                      <a:endParaRPr sz="1200"/>
                    </a:p>
                  </a:txBody>
                  <a:tcPr marT="91425" marB="91425" marR="91425" marL="91425"/>
                </a:tc>
                <a:tc>
                  <a:txBody>
                    <a:bodyPr/>
                    <a:lstStyle/>
                    <a:p>
                      <a:pPr indent="0" lvl="0" marL="0" rtl="0" algn="ctr">
                        <a:spcBef>
                          <a:spcPts val="0"/>
                        </a:spcBef>
                        <a:spcAft>
                          <a:spcPts val="0"/>
                        </a:spcAft>
                        <a:buNone/>
                      </a:pPr>
                      <a:r>
                        <a:rPr lang="en" sz="1200"/>
                        <a:t>±5.0 to ±12.5 m</a:t>
                      </a:r>
                      <a:endParaRPr sz="1200"/>
                    </a:p>
                  </a:txBody>
                  <a:tcPr marT="91425" marB="91425" marR="91425" marL="91425">
                    <a:solidFill>
                      <a:srgbClr val="B6D7A8"/>
                    </a:solidFill>
                  </a:tcPr>
                </a:tc>
              </a:tr>
              <a:tr h="396200">
                <a:tc>
                  <a:txBody>
                    <a:bodyPr/>
                    <a:lstStyle/>
                    <a:p>
                      <a:pPr indent="0" lvl="0" marL="0" rtl="0" algn="l">
                        <a:spcBef>
                          <a:spcPts val="0"/>
                        </a:spcBef>
                        <a:spcAft>
                          <a:spcPts val="0"/>
                        </a:spcAft>
                        <a:buNone/>
                      </a:pPr>
                      <a:r>
                        <a:rPr b="1" lang="en"/>
                        <a:t>Internal Temp.</a:t>
                      </a:r>
                      <a:r>
                        <a:rPr lang="en" sz="1000"/>
                        <a:t> </a:t>
                      </a:r>
                      <a:r>
                        <a:rPr lang="en" sz="1000"/>
                        <a:t>Barom.</a:t>
                      </a:r>
                      <a:endParaRPr sz="1000"/>
                    </a:p>
                  </a:txBody>
                  <a:tcPr marT="91425" marB="91425" marR="91425" marL="91425">
                    <a:solidFill>
                      <a:schemeClr val="accent3"/>
                    </a:solidFill>
                  </a:tcPr>
                </a:tc>
                <a:tc>
                  <a:txBody>
                    <a:bodyPr/>
                    <a:lstStyle/>
                    <a:p>
                      <a:pPr indent="0" lvl="0" marL="0" rtl="0" algn="ctr">
                        <a:spcBef>
                          <a:spcPts val="0"/>
                        </a:spcBef>
                        <a:spcAft>
                          <a:spcPts val="0"/>
                        </a:spcAft>
                        <a:buNone/>
                      </a:pPr>
                      <a:r>
                        <a:rPr lang="en" sz="1200"/>
                        <a:t>≥</a:t>
                      </a:r>
                      <a:r>
                        <a:rPr lang="en" sz="1200"/>
                        <a:t> -40°C</a:t>
                      </a:r>
                      <a:endParaRPr sz="1200"/>
                    </a:p>
                  </a:txBody>
                  <a:tcPr marT="91425" marB="91425" marR="91425" marL="91425"/>
                </a:tc>
                <a:tc>
                  <a:txBody>
                    <a:bodyPr/>
                    <a:lstStyle/>
                    <a:p>
                      <a:pPr indent="0" lvl="0" marL="0" rtl="0" algn="ctr">
                        <a:spcBef>
                          <a:spcPts val="0"/>
                        </a:spcBef>
                        <a:spcAft>
                          <a:spcPts val="0"/>
                        </a:spcAft>
                        <a:buNone/>
                      </a:pPr>
                      <a:r>
                        <a:rPr lang="en" sz="1200"/>
                        <a:t>≥</a:t>
                      </a:r>
                      <a:r>
                        <a:rPr lang="en" sz="1200"/>
                        <a:t> -40°C</a:t>
                      </a:r>
                      <a:endParaRPr sz="1200"/>
                    </a:p>
                  </a:txBody>
                  <a:tcPr marT="91425" marB="91425" marR="91425" marL="91425">
                    <a:solidFill>
                      <a:srgbClr val="B6D7A8"/>
                    </a:solidFill>
                  </a:tcPr>
                </a:tc>
                <a:tc>
                  <a:txBody>
                    <a:bodyPr/>
                    <a:lstStyle/>
                    <a:p>
                      <a:pPr indent="0" lvl="0" marL="0" rtl="0" algn="ctr">
                        <a:spcBef>
                          <a:spcPts val="0"/>
                        </a:spcBef>
                        <a:spcAft>
                          <a:spcPts val="0"/>
                        </a:spcAft>
                        <a:buNone/>
                      </a:pPr>
                      <a:r>
                        <a:rPr lang="en" sz="1200"/>
                        <a:t>≤ 1°C</a:t>
                      </a:r>
                      <a:endParaRPr sz="1200"/>
                    </a:p>
                  </a:txBody>
                  <a:tcPr marT="91425" marB="91425" marR="91425" marL="91425"/>
                </a:tc>
                <a:tc>
                  <a:txBody>
                    <a:bodyPr/>
                    <a:lstStyle/>
                    <a:p>
                      <a:pPr indent="0" lvl="0" marL="0" rtl="0" algn="ctr">
                        <a:spcBef>
                          <a:spcPts val="0"/>
                        </a:spcBef>
                        <a:spcAft>
                          <a:spcPts val="0"/>
                        </a:spcAft>
                        <a:buNone/>
                      </a:pPr>
                      <a:r>
                        <a:rPr lang="en" sz="1200"/>
                        <a:t>-0.4 to +1.9</a:t>
                      </a:r>
                      <a:r>
                        <a:rPr lang="en" sz="1200"/>
                        <a:t>°C</a:t>
                      </a:r>
                      <a:endParaRPr sz="1200"/>
                    </a:p>
                  </a:txBody>
                  <a:tcPr marT="91425" marB="91425" marR="91425" marL="91425">
                    <a:solidFill>
                      <a:srgbClr val="FFE599"/>
                    </a:solidFill>
                  </a:tcPr>
                </a:tc>
              </a:tr>
              <a:tr h="396200">
                <a:tc>
                  <a:txBody>
                    <a:bodyPr/>
                    <a:lstStyle/>
                    <a:p>
                      <a:pPr indent="0" lvl="0" marL="0" rtl="0" algn="l">
                        <a:spcBef>
                          <a:spcPts val="0"/>
                        </a:spcBef>
                        <a:spcAft>
                          <a:spcPts val="0"/>
                        </a:spcAft>
                        <a:buNone/>
                      </a:pPr>
                      <a:r>
                        <a:rPr b="1" lang="en"/>
                        <a:t>Ambient Temp.</a:t>
                      </a:r>
                      <a:r>
                        <a:rPr lang="en" sz="1000"/>
                        <a:t> </a:t>
                      </a:r>
                      <a:r>
                        <a:rPr lang="en" sz="1000"/>
                        <a:t>RTD</a:t>
                      </a:r>
                      <a:endParaRPr sz="1000"/>
                    </a:p>
                  </a:txBody>
                  <a:tcPr marT="91425" marB="91425" marR="91425" marL="91425">
                    <a:solidFill>
                      <a:schemeClr val="accent3"/>
                    </a:solidFill>
                  </a:tcPr>
                </a:tc>
                <a:tc>
                  <a:txBody>
                    <a:bodyPr/>
                    <a:lstStyle/>
                    <a:p>
                      <a:pPr indent="0" lvl="0" marL="0" rtl="0" algn="ctr">
                        <a:spcBef>
                          <a:spcPts val="0"/>
                        </a:spcBef>
                        <a:spcAft>
                          <a:spcPts val="0"/>
                        </a:spcAft>
                        <a:buNone/>
                      </a:pPr>
                      <a:r>
                        <a:rPr lang="en" sz="1200"/>
                        <a:t>≥</a:t>
                      </a:r>
                      <a:r>
                        <a:rPr lang="en" sz="1200"/>
                        <a:t> -65°C</a:t>
                      </a:r>
                      <a:endParaRPr sz="1200"/>
                    </a:p>
                  </a:txBody>
                  <a:tcPr marT="91425" marB="91425" marR="91425" marL="91425"/>
                </a:tc>
                <a:tc>
                  <a:txBody>
                    <a:bodyPr/>
                    <a:lstStyle/>
                    <a:p>
                      <a:pPr indent="0" lvl="0" marL="0" rtl="0" algn="ctr">
                        <a:spcBef>
                          <a:spcPts val="0"/>
                        </a:spcBef>
                        <a:spcAft>
                          <a:spcPts val="0"/>
                        </a:spcAft>
                        <a:buNone/>
                      </a:pPr>
                      <a:r>
                        <a:rPr lang="en" sz="1200"/>
                        <a:t>≥ -200°C</a:t>
                      </a:r>
                      <a:endParaRPr sz="1200"/>
                    </a:p>
                  </a:txBody>
                  <a:tcPr marT="91425" marB="91425" marR="91425" marL="91425">
                    <a:solidFill>
                      <a:srgbClr val="B6D7A8"/>
                    </a:solidFill>
                  </a:tcPr>
                </a:tc>
                <a:tc>
                  <a:txBody>
                    <a:bodyPr/>
                    <a:lstStyle/>
                    <a:p>
                      <a:pPr indent="0" lvl="0" marL="0" rtl="0" algn="ctr">
                        <a:spcBef>
                          <a:spcPts val="0"/>
                        </a:spcBef>
                        <a:spcAft>
                          <a:spcPts val="0"/>
                        </a:spcAft>
                        <a:buNone/>
                      </a:pPr>
                      <a:r>
                        <a:rPr lang="en" sz="1200"/>
                        <a:t>≤ 1°C</a:t>
                      </a:r>
                      <a:endParaRPr sz="1200"/>
                    </a:p>
                  </a:txBody>
                  <a:tcPr marT="91425" marB="91425" marR="91425" marL="91425"/>
                </a:tc>
                <a:tc>
                  <a:txBody>
                    <a:bodyPr/>
                    <a:lstStyle/>
                    <a:p>
                      <a:pPr indent="0" lvl="0" marL="0" rtl="0" algn="ctr">
                        <a:spcBef>
                          <a:spcPts val="0"/>
                        </a:spcBef>
                        <a:spcAft>
                          <a:spcPts val="0"/>
                        </a:spcAft>
                        <a:buNone/>
                      </a:pPr>
                      <a:r>
                        <a:rPr lang="en" sz="1200"/>
                        <a:t>±0.6</a:t>
                      </a:r>
                      <a:r>
                        <a:rPr lang="en" sz="1200"/>
                        <a:t>°C</a:t>
                      </a:r>
                      <a:endParaRPr sz="1200"/>
                    </a:p>
                  </a:txBody>
                  <a:tcPr marT="91425" marB="91425" marR="91425" marL="91425">
                    <a:solidFill>
                      <a:srgbClr val="B6D7A8"/>
                    </a:solidFill>
                  </a:tcPr>
                </a:tc>
              </a:tr>
              <a:tr h="396200">
                <a:tc>
                  <a:txBody>
                    <a:bodyPr/>
                    <a:lstStyle/>
                    <a:p>
                      <a:pPr indent="0" lvl="0" marL="0" rtl="0" algn="l">
                        <a:spcBef>
                          <a:spcPts val="0"/>
                        </a:spcBef>
                        <a:spcAft>
                          <a:spcPts val="0"/>
                        </a:spcAft>
                        <a:buNone/>
                      </a:pPr>
                      <a:r>
                        <a:rPr b="1" lang="en"/>
                        <a:t>Ambient Press.</a:t>
                      </a:r>
                      <a:r>
                        <a:rPr lang="en" sz="1000"/>
                        <a:t> Barom.</a:t>
                      </a:r>
                      <a:endParaRPr sz="1000"/>
                    </a:p>
                  </a:txBody>
                  <a:tcPr marT="91425" marB="91425" marR="91425" marL="91425">
                    <a:solidFill>
                      <a:schemeClr val="accent3"/>
                    </a:solidFill>
                  </a:tcPr>
                </a:tc>
                <a:tc>
                  <a:txBody>
                    <a:bodyPr/>
                    <a:lstStyle/>
                    <a:p>
                      <a:pPr indent="0" lvl="0" marL="0" rtl="0" algn="ctr">
                        <a:spcBef>
                          <a:spcPts val="0"/>
                        </a:spcBef>
                        <a:spcAft>
                          <a:spcPts val="0"/>
                        </a:spcAft>
                        <a:buNone/>
                      </a:pPr>
                      <a:r>
                        <a:rPr lang="en" sz="1200"/>
                        <a:t>≥</a:t>
                      </a:r>
                      <a:r>
                        <a:rPr lang="en" sz="1200"/>
                        <a:t> 28 mbar</a:t>
                      </a:r>
                      <a:endParaRPr sz="1200"/>
                    </a:p>
                  </a:txBody>
                  <a:tcPr marT="91425" marB="91425" marR="91425" marL="91425"/>
                </a:tc>
                <a:tc>
                  <a:txBody>
                    <a:bodyPr/>
                    <a:lstStyle/>
                    <a:p>
                      <a:pPr indent="0" lvl="0" marL="0" rtl="0" algn="ctr">
                        <a:spcBef>
                          <a:spcPts val="0"/>
                        </a:spcBef>
                        <a:spcAft>
                          <a:spcPts val="0"/>
                        </a:spcAft>
                        <a:buNone/>
                      </a:pPr>
                      <a:r>
                        <a:rPr lang="en" sz="1200"/>
                        <a:t>≥ 10 mbar</a:t>
                      </a:r>
                      <a:endParaRPr sz="1200"/>
                    </a:p>
                  </a:txBody>
                  <a:tcPr marT="91425" marB="91425" marR="91425" marL="91425">
                    <a:solidFill>
                      <a:srgbClr val="B6D7A8"/>
                    </a:solidFill>
                  </a:tcPr>
                </a:tc>
                <a:tc>
                  <a:txBody>
                    <a:bodyPr/>
                    <a:lstStyle/>
                    <a:p>
                      <a:pPr indent="0" lvl="0" marL="0" rtl="0" algn="ctr">
                        <a:spcBef>
                          <a:spcPts val="0"/>
                        </a:spcBef>
                        <a:spcAft>
                          <a:spcPts val="0"/>
                        </a:spcAft>
                        <a:buNone/>
                      </a:pPr>
                      <a:r>
                        <a:rPr lang="en" sz="1200"/>
                        <a:t>≤ 3 mbar</a:t>
                      </a:r>
                      <a:endParaRPr sz="1200"/>
                    </a:p>
                  </a:txBody>
                  <a:tcPr marT="91425" marB="91425" marR="91425" marL="91425"/>
                </a:tc>
                <a:tc>
                  <a:txBody>
                    <a:bodyPr/>
                    <a:lstStyle/>
                    <a:p>
                      <a:pPr indent="0" lvl="0" marL="0" rtl="0" algn="ctr">
                        <a:spcBef>
                          <a:spcPts val="0"/>
                        </a:spcBef>
                        <a:spcAft>
                          <a:spcPts val="0"/>
                        </a:spcAft>
                        <a:buNone/>
                      </a:pPr>
                      <a:r>
                        <a:rPr lang="en" sz="1200"/>
                        <a:t>-2.7 to +1.7 mbar</a:t>
                      </a:r>
                      <a:endParaRPr sz="1200"/>
                    </a:p>
                  </a:txBody>
                  <a:tcPr marT="91425" marB="91425" marR="91425" marL="91425">
                    <a:solidFill>
                      <a:srgbClr val="B6D7A8"/>
                    </a:solidFill>
                  </a:tcPr>
                </a:tc>
              </a:tr>
            </a:tbl>
          </a:graphicData>
        </a:graphic>
      </p:graphicFrame>
      <p:sp>
        <p:nvSpPr>
          <p:cNvPr id="943" name="Google Shape;943;p64"/>
          <p:cNvSpPr/>
          <p:nvPr/>
        </p:nvSpPr>
        <p:spPr>
          <a:xfrm>
            <a:off x="311700" y="4051550"/>
            <a:ext cx="3999900" cy="731400"/>
          </a:xfrm>
          <a:prstGeom prst="roundRect">
            <a:avLst>
              <a:gd fmla="val 16667" name="adj"/>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200"/>
              <a:t>Range:</a:t>
            </a:r>
            <a:r>
              <a:rPr lang="en" sz="1200"/>
              <a:t> All sensor measurement ranges exceed the required ranges for the expected maneuvers and an altitude service range of 0 to 80,000 ft.</a:t>
            </a:r>
            <a:endParaRPr sz="1200"/>
          </a:p>
        </p:txBody>
      </p:sp>
      <p:sp>
        <p:nvSpPr>
          <p:cNvPr id="944" name="Google Shape;944;p64"/>
          <p:cNvSpPr/>
          <p:nvPr/>
        </p:nvSpPr>
        <p:spPr>
          <a:xfrm>
            <a:off x="4832400" y="4051550"/>
            <a:ext cx="3999900" cy="731400"/>
          </a:xfrm>
          <a:prstGeom prst="roundRect">
            <a:avLst>
              <a:gd fmla="val 16667" name="adj"/>
            </a:avLst>
          </a:prstGeom>
          <a:solidFill>
            <a:srgbClr val="FFE5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200"/>
              <a:t>Accuracy:</a:t>
            </a:r>
            <a:r>
              <a:rPr lang="en" sz="1200"/>
              <a:t> Most sensor accuracies hit the desired tolerances. The GPS measurement is the biggest uncertainty due to horizontal vs. vertical accuracies.</a:t>
            </a:r>
            <a:endParaRPr sz="1200"/>
          </a:p>
        </p:txBody>
      </p:sp>
      <p:sp>
        <p:nvSpPr>
          <p:cNvPr id="945" name="Google Shape;945;p64"/>
          <p:cNvSpPr txBox="1"/>
          <p:nvPr/>
        </p:nvSpPr>
        <p:spPr>
          <a:xfrm>
            <a:off x="2158000" y="3732950"/>
            <a:ext cx="3396900" cy="215400"/>
          </a:xfrm>
          <a:prstGeom prst="rect">
            <a:avLst/>
          </a:prstGeom>
          <a:noFill/>
          <a:ln>
            <a:noFill/>
          </a:ln>
        </p:spPr>
        <p:txBody>
          <a:bodyPr anchorCtr="0" anchor="t" bIns="0" lIns="45700" spcFirstLastPara="1" rIns="0" wrap="square" tIns="45700">
            <a:spAutoFit/>
          </a:bodyPr>
          <a:lstStyle/>
          <a:p>
            <a:pPr indent="0" lvl="0" marL="0" rtl="0" algn="ctr">
              <a:spcBef>
                <a:spcPts val="0"/>
              </a:spcBef>
              <a:spcAft>
                <a:spcPts val="0"/>
              </a:spcAft>
              <a:buNone/>
            </a:pPr>
            <a:r>
              <a:rPr lang="en" sz="1100">
                <a:latin typeface="Roboto"/>
                <a:ea typeface="Roboto"/>
                <a:cs typeface="Roboto"/>
                <a:sym typeface="Roboto"/>
              </a:rPr>
              <a:t>*defined from mission profile</a:t>
            </a:r>
            <a:endParaRPr sz="1100">
              <a:latin typeface="Roboto"/>
              <a:ea typeface="Roboto"/>
              <a:cs typeface="Roboto"/>
              <a:sym typeface="Roboto"/>
            </a:endParaRPr>
          </a:p>
        </p:txBody>
      </p:sp>
      <p:sp>
        <p:nvSpPr>
          <p:cNvPr id="946" name="Google Shape;946;p64"/>
          <p:cNvSpPr txBox="1"/>
          <p:nvPr/>
        </p:nvSpPr>
        <p:spPr>
          <a:xfrm>
            <a:off x="5554900" y="3732950"/>
            <a:ext cx="3396900" cy="215400"/>
          </a:xfrm>
          <a:prstGeom prst="rect">
            <a:avLst/>
          </a:prstGeom>
          <a:noFill/>
          <a:ln>
            <a:noFill/>
          </a:ln>
        </p:spPr>
        <p:txBody>
          <a:bodyPr anchorCtr="0" anchor="t" bIns="0" lIns="45700" spcFirstLastPara="1" rIns="0" wrap="square" tIns="45700">
            <a:spAutoFit/>
          </a:bodyPr>
          <a:lstStyle/>
          <a:p>
            <a:pPr indent="0" lvl="0" marL="0" rtl="0" algn="ctr">
              <a:spcBef>
                <a:spcPts val="0"/>
              </a:spcBef>
              <a:spcAft>
                <a:spcPts val="0"/>
              </a:spcAft>
              <a:buNone/>
            </a:pPr>
            <a:r>
              <a:rPr baseline="30000" lang="en" sz="1100">
                <a:latin typeface="Roboto"/>
                <a:ea typeface="Roboto"/>
                <a:cs typeface="Roboto"/>
                <a:sym typeface="Roboto"/>
              </a:rPr>
              <a:t>†</a:t>
            </a:r>
            <a:r>
              <a:rPr lang="en" sz="1100">
                <a:latin typeface="Roboto"/>
                <a:ea typeface="Roboto"/>
                <a:cs typeface="Roboto"/>
                <a:sym typeface="Roboto"/>
              </a:rPr>
              <a:t>defined from model tolerances (preliminary)</a:t>
            </a:r>
            <a:endParaRPr sz="1100">
              <a:latin typeface="Roboto"/>
              <a:ea typeface="Roboto"/>
              <a:cs typeface="Roboto"/>
              <a:sym typeface="Roboto"/>
            </a:endParaRPr>
          </a:p>
        </p:txBody>
      </p:sp>
      <p:cxnSp>
        <p:nvCxnSpPr>
          <p:cNvPr id="947" name="Google Shape;947;p64"/>
          <p:cNvCxnSpPr/>
          <p:nvPr/>
        </p:nvCxnSpPr>
        <p:spPr>
          <a:xfrm>
            <a:off x="-21075" y="864275"/>
            <a:ext cx="9201300" cy="0"/>
          </a:xfrm>
          <a:prstGeom prst="straightConnector1">
            <a:avLst/>
          </a:prstGeom>
          <a:noFill/>
          <a:ln cap="flat" cmpd="sng" w="38100">
            <a:solidFill>
              <a:srgbClr val="B6D7A8"/>
            </a:solidFill>
            <a:prstDash val="solid"/>
            <a:round/>
            <a:headEnd len="med" w="med" type="none"/>
            <a:tailEnd len="med" w="med" type="none"/>
          </a:ln>
        </p:spPr>
      </p:cxnSp>
      <p:grpSp>
        <p:nvGrpSpPr>
          <p:cNvPr id="948" name="Google Shape;948;p64"/>
          <p:cNvGrpSpPr/>
          <p:nvPr/>
        </p:nvGrpSpPr>
        <p:grpSpPr>
          <a:xfrm>
            <a:off x="-163950" y="4907786"/>
            <a:ext cx="9471925" cy="235500"/>
            <a:chOff x="-163950" y="4907786"/>
            <a:chExt cx="9471925" cy="235500"/>
          </a:xfrm>
        </p:grpSpPr>
        <p:sp>
          <p:nvSpPr>
            <p:cNvPr id="949" name="Google Shape;949;p64"/>
            <p:cNvSpPr/>
            <p:nvPr/>
          </p:nvSpPr>
          <p:spPr>
            <a:xfrm>
              <a:off x="7843375" y="4907786"/>
              <a:ext cx="1464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chemeClr val="lt1"/>
                  </a:solidFill>
                </a:rPr>
                <a:t>   Appendices</a:t>
              </a:r>
              <a:endParaRPr b="1" sz="1100">
                <a:solidFill>
                  <a:srgbClr val="FFFFFF"/>
                </a:solidFill>
              </a:endParaRPr>
            </a:p>
          </p:txBody>
        </p:sp>
        <p:sp>
          <p:nvSpPr>
            <p:cNvPr id="950" name="Google Shape;950;p64"/>
            <p:cNvSpPr/>
            <p:nvPr/>
          </p:nvSpPr>
          <p:spPr>
            <a:xfrm>
              <a:off x="6710675"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Conclusion</a:t>
              </a:r>
              <a:endParaRPr b="1" sz="1100">
                <a:solidFill>
                  <a:srgbClr val="FFFFFF"/>
                </a:solidFill>
              </a:endParaRPr>
            </a:p>
          </p:txBody>
        </p:sp>
        <p:sp>
          <p:nvSpPr>
            <p:cNvPr id="951" name="Google Shape;951;p64"/>
            <p:cNvSpPr/>
            <p:nvPr/>
          </p:nvSpPr>
          <p:spPr>
            <a:xfrm>
              <a:off x="3312585"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Mechanical</a:t>
              </a:r>
              <a:endParaRPr b="1" sz="1100">
                <a:solidFill>
                  <a:srgbClr val="FFFFFF"/>
                </a:solidFill>
              </a:endParaRPr>
            </a:p>
          </p:txBody>
        </p:sp>
        <p:sp>
          <p:nvSpPr>
            <p:cNvPr id="952" name="Google Shape;952;p64"/>
            <p:cNvSpPr/>
            <p:nvPr/>
          </p:nvSpPr>
          <p:spPr>
            <a:xfrm>
              <a:off x="-163950" y="4907786"/>
              <a:ext cx="13512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FFFFFF"/>
                  </a:solidFill>
                </a:rPr>
                <a:t>    Overview</a:t>
              </a:r>
              <a:endParaRPr b="1" sz="1100">
                <a:solidFill>
                  <a:srgbClr val="FFFFFF"/>
                </a:solidFill>
              </a:endParaRPr>
            </a:p>
          </p:txBody>
        </p:sp>
        <p:sp>
          <p:nvSpPr>
            <p:cNvPr id="953" name="Google Shape;953;p64"/>
            <p:cNvSpPr/>
            <p:nvPr/>
          </p:nvSpPr>
          <p:spPr>
            <a:xfrm>
              <a:off x="1047193"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Controls</a:t>
              </a:r>
              <a:endParaRPr b="1" sz="1100">
                <a:solidFill>
                  <a:srgbClr val="FFFFFF"/>
                </a:solidFill>
              </a:endParaRPr>
            </a:p>
          </p:txBody>
        </p:sp>
        <p:sp>
          <p:nvSpPr>
            <p:cNvPr id="954" name="Google Shape;954;p64"/>
            <p:cNvSpPr/>
            <p:nvPr/>
          </p:nvSpPr>
          <p:spPr>
            <a:xfrm>
              <a:off x="2179889"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Structural</a:t>
              </a:r>
              <a:endParaRPr b="1" sz="1100">
                <a:solidFill>
                  <a:srgbClr val="FFFFFF"/>
                </a:solidFill>
              </a:endParaRPr>
            </a:p>
          </p:txBody>
        </p:sp>
        <p:sp>
          <p:nvSpPr>
            <p:cNvPr id="955" name="Google Shape;955;p64"/>
            <p:cNvSpPr/>
            <p:nvPr/>
          </p:nvSpPr>
          <p:spPr>
            <a:xfrm>
              <a:off x="4445282"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Thermal</a:t>
              </a:r>
              <a:endParaRPr b="1" sz="1100">
                <a:solidFill>
                  <a:srgbClr val="FFFFFF"/>
                </a:solidFill>
              </a:endParaRPr>
            </a:p>
          </p:txBody>
        </p:sp>
        <p:sp>
          <p:nvSpPr>
            <p:cNvPr id="956" name="Google Shape;956;p64"/>
            <p:cNvSpPr/>
            <p:nvPr/>
          </p:nvSpPr>
          <p:spPr>
            <a:xfrm>
              <a:off x="5577978" y="4907786"/>
              <a:ext cx="1272600" cy="235500"/>
            </a:xfrm>
            <a:prstGeom prst="chevron">
              <a:avLst>
                <a:gd fmla="val 50000" name="adj"/>
              </a:avLst>
            </a:prstGeom>
            <a:solidFill>
              <a:srgbClr val="31394D"/>
            </a:solidFill>
            <a:ln cap="flat" cmpd="sng" w="19050">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Electrical</a:t>
              </a:r>
              <a:endParaRPr b="1" sz="1100">
                <a:solidFill>
                  <a:srgbClr val="FFFFFF"/>
                </a:solidFill>
              </a:endParaRPr>
            </a:p>
          </p:txBody>
        </p:sp>
      </p:gr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0" name="Shape 960"/>
        <p:cNvGrpSpPr/>
        <p:nvPr/>
      </p:nvGrpSpPr>
      <p:grpSpPr>
        <a:xfrm>
          <a:off x="0" y="0"/>
          <a:ext cx="0" cy="0"/>
          <a:chOff x="0" y="0"/>
          <a:chExt cx="0" cy="0"/>
        </a:xfrm>
      </p:grpSpPr>
      <p:sp>
        <p:nvSpPr>
          <p:cNvPr id="961" name="Google Shape;961;p65"/>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Cumulative Feasibility Results</a:t>
            </a:r>
            <a:endParaRPr/>
          </a:p>
        </p:txBody>
      </p:sp>
      <p:graphicFrame>
        <p:nvGraphicFramePr>
          <p:cNvPr id="962" name="Google Shape;962;p65"/>
          <p:cNvGraphicFramePr/>
          <p:nvPr/>
        </p:nvGraphicFramePr>
        <p:xfrm>
          <a:off x="85350" y="957695"/>
          <a:ext cx="3000000" cy="3000000"/>
        </p:xfrm>
        <a:graphic>
          <a:graphicData uri="http://schemas.openxmlformats.org/drawingml/2006/table">
            <a:tbl>
              <a:tblPr>
                <a:noFill/>
                <a:tableStyleId>{EBC924FD-B53E-429D-AEFC-742B769EB259}</a:tableStyleId>
              </a:tblPr>
              <a:tblGrid>
                <a:gridCol w="1096950"/>
                <a:gridCol w="1245350"/>
                <a:gridCol w="3557325"/>
                <a:gridCol w="812225"/>
                <a:gridCol w="1269225"/>
                <a:gridCol w="992225"/>
              </a:tblGrid>
              <a:tr h="261500">
                <a:tc>
                  <a:txBody>
                    <a:bodyPr/>
                    <a:lstStyle/>
                    <a:p>
                      <a:pPr indent="0" lvl="0" marL="0" rtl="0" algn="l">
                        <a:spcBef>
                          <a:spcPts val="0"/>
                        </a:spcBef>
                        <a:spcAft>
                          <a:spcPts val="0"/>
                        </a:spcAft>
                        <a:buNone/>
                      </a:pPr>
                      <a:r>
                        <a:rPr b="1" lang="en" sz="1200">
                          <a:solidFill>
                            <a:schemeClr val="lt1"/>
                          </a:solidFill>
                          <a:latin typeface="Merriweather"/>
                          <a:ea typeface="Merriweather"/>
                          <a:cs typeface="Merriweather"/>
                          <a:sym typeface="Merriweather"/>
                        </a:rPr>
                        <a:t>System</a:t>
                      </a:r>
                      <a:endParaRPr b="1" sz="1200">
                        <a:solidFill>
                          <a:schemeClr val="lt1"/>
                        </a:solidFill>
                        <a:latin typeface="Merriweather"/>
                        <a:ea typeface="Merriweather"/>
                        <a:cs typeface="Merriweather"/>
                        <a:sym typeface="Merriweather"/>
                      </a:endParaRPr>
                    </a:p>
                  </a:txBody>
                  <a:tcPr marT="91425" marB="91425" marR="91425" marL="91425">
                    <a:solidFill>
                      <a:schemeClr val="dk1"/>
                    </a:solidFill>
                  </a:tcPr>
                </a:tc>
                <a:tc>
                  <a:txBody>
                    <a:bodyPr/>
                    <a:lstStyle/>
                    <a:p>
                      <a:pPr indent="0" lvl="0" marL="0" rtl="0" algn="l">
                        <a:spcBef>
                          <a:spcPts val="0"/>
                        </a:spcBef>
                        <a:spcAft>
                          <a:spcPts val="0"/>
                        </a:spcAft>
                        <a:buNone/>
                      </a:pPr>
                      <a:r>
                        <a:rPr b="1" lang="en" sz="1200">
                          <a:solidFill>
                            <a:schemeClr val="lt1"/>
                          </a:solidFill>
                          <a:latin typeface="Merriweather"/>
                          <a:ea typeface="Merriweather"/>
                          <a:cs typeface="Merriweather"/>
                          <a:sym typeface="Merriweather"/>
                        </a:rPr>
                        <a:t>Subsystem</a:t>
                      </a:r>
                      <a:endParaRPr b="1" sz="1200">
                        <a:solidFill>
                          <a:schemeClr val="lt1"/>
                        </a:solidFill>
                        <a:latin typeface="Merriweather"/>
                        <a:ea typeface="Merriweather"/>
                        <a:cs typeface="Merriweather"/>
                        <a:sym typeface="Merriweather"/>
                      </a:endParaRPr>
                    </a:p>
                  </a:txBody>
                  <a:tcPr marT="91425" marB="91425" marR="91425" marL="91425">
                    <a:solidFill>
                      <a:schemeClr val="dk1"/>
                    </a:solidFill>
                  </a:tcPr>
                </a:tc>
                <a:tc>
                  <a:txBody>
                    <a:bodyPr/>
                    <a:lstStyle/>
                    <a:p>
                      <a:pPr indent="0" lvl="0" marL="0" rtl="0" algn="l">
                        <a:spcBef>
                          <a:spcPts val="0"/>
                        </a:spcBef>
                        <a:spcAft>
                          <a:spcPts val="0"/>
                        </a:spcAft>
                        <a:buNone/>
                      </a:pPr>
                      <a:r>
                        <a:rPr b="1" lang="en" sz="1200">
                          <a:solidFill>
                            <a:schemeClr val="lt1"/>
                          </a:solidFill>
                          <a:latin typeface="Merriweather"/>
                          <a:ea typeface="Merriweather"/>
                          <a:cs typeface="Merriweather"/>
                          <a:sym typeface="Merriweather"/>
                        </a:rPr>
                        <a:t>Description</a:t>
                      </a:r>
                      <a:endParaRPr b="1" sz="1200">
                        <a:solidFill>
                          <a:schemeClr val="lt1"/>
                        </a:solidFill>
                        <a:latin typeface="Merriweather"/>
                        <a:ea typeface="Merriweather"/>
                        <a:cs typeface="Merriweather"/>
                        <a:sym typeface="Merriweather"/>
                      </a:endParaRPr>
                    </a:p>
                  </a:txBody>
                  <a:tcPr marT="91425" marB="91425" marR="91425" marL="91425">
                    <a:solidFill>
                      <a:schemeClr val="dk1"/>
                    </a:solidFill>
                  </a:tcPr>
                </a:tc>
                <a:tc>
                  <a:txBody>
                    <a:bodyPr/>
                    <a:lstStyle/>
                    <a:p>
                      <a:pPr indent="0" lvl="0" marL="0" rtl="0" algn="l">
                        <a:spcBef>
                          <a:spcPts val="0"/>
                        </a:spcBef>
                        <a:spcAft>
                          <a:spcPts val="0"/>
                        </a:spcAft>
                        <a:buNone/>
                      </a:pPr>
                      <a:r>
                        <a:rPr b="1" lang="en" sz="1200">
                          <a:solidFill>
                            <a:schemeClr val="lt1"/>
                          </a:solidFill>
                          <a:latin typeface="Merriweather"/>
                          <a:ea typeface="Merriweather"/>
                          <a:cs typeface="Merriweather"/>
                          <a:sym typeface="Merriweather"/>
                        </a:rPr>
                        <a:t>CPEs</a:t>
                      </a:r>
                      <a:endParaRPr b="1" sz="1200">
                        <a:solidFill>
                          <a:schemeClr val="lt1"/>
                        </a:solidFill>
                        <a:latin typeface="Merriweather"/>
                        <a:ea typeface="Merriweather"/>
                        <a:cs typeface="Merriweather"/>
                        <a:sym typeface="Merriweather"/>
                      </a:endParaRPr>
                    </a:p>
                  </a:txBody>
                  <a:tcPr marT="91425" marB="91425" marR="91425" marL="91425">
                    <a:solidFill>
                      <a:schemeClr val="dk1"/>
                    </a:solidFill>
                  </a:tcPr>
                </a:tc>
                <a:tc>
                  <a:txBody>
                    <a:bodyPr/>
                    <a:lstStyle/>
                    <a:p>
                      <a:pPr indent="0" lvl="0" marL="0" rtl="0" algn="l">
                        <a:spcBef>
                          <a:spcPts val="0"/>
                        </a:spcBef>
                        <a:spcAft>
                          <a:spcPts val="0"/>
                        </a:spcAft>
                        <a:buNone/>
                      </a:pPr>
                      <a:r>
                        <a:rPr b="1" lang="en" sz="1200">
                          <a:solidFill>
                            <a:schemeClr val="lt1"/>
                          </a:solidFill>
                          <a:latin typeface="Merriweather"/>
                          <a:ea typeface="Merriweather"/>
                          <a:cs typeface="Merriweather"/>
                          <a:sym typeface="Merriweather"/>
                        </a:rPr>
                        <a:t>Requirements</a:t>
                      </a:r>
                      <a:endParaRPr b="1" sz="1200">
                        <a:solidFill>
                          <a:schemeClr val="lt1"/>
                        </a:solidFill>
                        <a:latin typeface="Merriweather"/>
                        <a:ea typeface="Merriweather"/>
                        <a:cs typeface="Merriweather"/>
                        <a:sym typeface="Merriweather"/>
                      </a:endParaRPr>
                    </a:p>
                  </a:txBody>
                  <a:tcPr marT="91425" marB="91425" marR="91425" marL="91425">
                    <a:solidFill>
                      <a:schemeClr val="dk1"/>
                    </a:solidFill>
                  </a:tcPr>
                </a:tc>
                <a:tc>
                  <a:txBody>
                    <a:bodyPr/>
                    <a:lstStyle/>
                    <a:p>
                      <a:pPr indent="0" lvl="0" marL="0" rtl="0" algn="ctr">
                        <a:spcBef>
                          <a:spcPts val="0"/>
                        </a:spcBef>
                        <a:spcAft>
                          <a:spcPts val="0"/>
                        </a:spcAft>
                        <a:buNone/>
                      </a:pPr>
                      <a:r>
                        <a:rPr b="1" lang="en" sz="1200">
                          <a:solidFill>
                            <a:schemeClr val="lt1"/>
                          </a:solidFill>
                          <a:latin typeface="Merriweather"/>
                          <a:ea typeface="Merriweather"/>
                          <a:cs typeface="Merriweather"/>
                          <a:sym typeface="Merriweather"/>
                        </a:rPr>
                        <a:t>Feasible?</a:t>
                      </a:r>
                      <a:endParaRPr b="1" sz="1200">
                        <a:solidFill>
                          <a:schemeClr val="lt1"/>
                        </a:solidFill>
                        <a:latin typeface="Merriweather"/>
                        <a:ea typeface="Merriweather"/>
                        <a:cs typeface="Merriweather"/>
                        <a:sym typeface="Merriweather"/>
                      </a:endParaRPr>
                    </a:p>
                  </a:txBody>
                  <a:tcPr marT="91425" marB="91425" marR="91425" marL="91425">
                    <a:solidFill>
                      <a:schemeClr val="dk1"/>
                    </a:solidFill>
                  </a:tcPr>
                </a:tc>
              </a:tr>
              <a:tr h="510925">
                <a:tc>
                  <a:txBody>
                    <a:bodyPr/>
                    <a:lstStyle/>
                    <a:p>
                      <a:pPr indent="0" lvl="0" marL="0" rtl="0" algn="l">
                        <a:spcBef>
                          <a:spcPts val="0"/>
                        </a:spcBef>
                        <a:spcAft>
                          <a:spcPts val="0"/>
                        </a:spcAft>
                        <a:buNone/>
                      </a:pPr>
                      <a:r>
                        <a:rPr lang="en" sz="1100">
                          <a:solidFill>
                            <a:srgbClr val="9E9E9E"/>
                          </a:solidFill>
                        </a:rPr>
                        <a:t>Modeling and Controls</a:t>
                      </a:r>
                      <a:endParaRPr sz="1100">
                        <a:solidFill>
                          <a:srgbClr val="9E9E9E"/>
                        </a:solidFill>
                      </a:endParaRPr>
                    </a:p>
                  </a:txBody>
                  <a:tcPr marT="91425" marB="91425" marR="91425" marL="91425">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100">
                          <a:solidFill>
                            <a:srgbClr val="9E9E9E"/>
                          </a:solidFill>
                        </a:rPr>
                        <a:t>-</a:t>
                      </a:r>
                      <a:endParaRPr sz="1100">
                        <a:solidFill>
                          <a:srgbClr val="9E9E9E"/>
                        </a:solidFill>
                      </a:endParaRPr>
                    </a:p>
                  </a:txBody>
                  <a:tcPr marT="91425" marB="91425" marR="91425" marL="91425">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100">
                          <a:solidFill>
                            <a:srgbClr val="9E9E9E"/>
                          </a:solidFill>
                        </a:rPr>
                        <a:t>Ability to predict balloon behavior for design and validation. Ability to implement controls.</a:t>
                      </a:r>
                      <a:endParaRPr sz="1100">
                        <a:solidFill>
                          <a:srgbClr val="9E9E9E"/>
                        </a:solidFill>
                      </a:endParaRPr>
                    </a:p>
                  </a:txBody>
                  <a:tcPr marT="91425" marB="91425" marR="91425" marL="91425">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100">
                          <a:solidFill>
                            <a:srgbClr val="9E9E9E"/>
                          </a:solidFill>
                        </a:rPr>
                        <a:t>T.2, L.1, V.3</a:t>
                      </a:r>
                      <a:endParaRPr sz="1100">
                        <a:solidFill>
                          <a:srgbClr val="9E9E9E"/>
                        </a:solidFill>
                      </a:endParaRPr>
                    </a:p>
                  </a:txBody>
                  <a:tcPr marT="91425" marB="91425" marR="91425" marL="91425">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100">
                          <a:solidFill>
                            <a:srgbClr val="9E9E9E"/>
                          </a:solidFill>
                        </a:rPr>
                        <a:t>FR1</a:t>
                      </a:r>
                      <a:endParaRPr sz="1100">
                        <a:solidFill>
                          <a:srgbClr val="9E9E9E"/>
                        </a:solidFill>
                      </a:endParaRPr>
                    </a:p>
                  </a:txBody>
                  <a:tcPr marT="91425" marB="91425" marR="91425" marL="91425">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100">
                          <a:solidFill>
                            <a:srgbClr val="9E9E9E"/>
                          </a:solidFill>
                        </a:rPr>
                        <a:t>Yes</a:t>
                      </a:r>
                      <a:endParaRPr sz="1100">
                        <a:solidFill>
                          <a:srgbClr val="9E9E9E"/>
                        </a:solidFill>
                      </a:endParaRPr>
                    </a:p>
                    <a:p>
                      <a:pPr indent="0" lvl="0" marL="0" rtl="0" algn="ctr">
                        <a:spcBef>
                          <a:spcPts val="0"/>
                        </a:spcBef>
                        <a:spcAft>
                          <a:spcPts val="0"/>
                        </a:spcAft>
                        <a:buNone/>
                      </a:pPr>
                      <a:r>
                        <a:t/>
                      </a:r>
                      <a:endParaRPr sz="1100">
                        <a:solidFill>
                          <a:srgbClr val="9E9E9E"/>
                        </a:solidFill>
                      </a:endParaRPr>
                    </a:p>
                  </a:txBody>
                  <a:tcPr marT="91425" marB="91425" marR="91425" marL="91425">
                    <a:lnB cap="flat" cmpd="sng" w="9525">
                      <a:solidFill>
                        <a:srgbClr val="9E9E9E"/>
                      </a:solidFill>
                      <a:prstDash val="solid"/>
                      <a:round/>
                      <a:headEnd len="sm" w="sm" type="none"/>
                      <a:tailEnd len="sm" w="sm" type="none"/>
                    </a:lnB>
                    <a:solidFill>
                      <a:srgbClr val="B6D7A8"/>
                    </a:solidFill>
                  </a:tcPr>
                </a:tc>
              </a:tr>
              <a:tr h="553950">
                <a:tc>
                  <a:txBody>
                    <a:bodyPr/>
                    <a:lstStyle/>
                    <a:p>
                      <a:pPr indent="0" lvl="0" marL="0" rtl="0" algn="l">
                        <a:spcBef>
                          <a:spcPts val="0"/>
                        </a:spcBef>
                        <a:spcAft>
                          <a:spcPts val="0"/>
                        </a:spcAft>
                        <a:buNone/>
                      </a:pPr>
                      <a:r>
                        <a:rPr lang="en" sz="1100">
                          <a:solidFill>
                            <a:srgbClr val="9E9E9E"/>
                          </a:solidFill>
                        </a:rPr>
                        <a:t>Structural</a:t>
                      </a:r>
                      <a:endParaRPr sz="1100">
                        <a:solidFill>
                          <a:srgbClr val="9E9E9E"/>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100">
                          <a:solidFill>
                            <a:srgbClr val="9E9E9E"/>
                          </a:solidFill>
                        </a:rPr>
                        <a:t>-</a:t>
                      </a:r>
                      <a:endParaRPr sz="1100">
                        <a:solidFill>
                          <a:srgbClr val="9E9E9E"/>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100">
                          <a:solidFill>
                            <a:srgbClr val="9E9E9E"/>
                          </a:solidFill>
                        </a:rPr>
                        <a:t>Ability to integrate with balloon and accompanying payload. Ability to withstand landing impact.</a:t>
                      </a:r>
                      <a:endParaRPr sz="1100">
                        <a:solidFill>
                          <a:srgbClr val="9E9E9E"/>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100">
                          <a:solidFill>
                            <a:srgbClr val="9E9E9E"/>
                          </a:solidFill>
                        </a:rPr>
                        <a:t>T.3, L.1, V.1</a:t>
                      </a:r>
                      <a:endParaRPr sz="1100">
                        <a:solidFill>
                          <a:srgbClr val="9E9E9E"/>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100">
                          <a:solidFill>
                            <a:srgbClr val="9E9E9E"/>
                          </a:solidFill>
                        </a:rPr>
                        <a:t>FR3, FR4, FR5, FR6, FR7, FR8</a:t>
                      </a:r>
                      <a:endParaRPr sz="1100">
                        <a:solidFill>
                          <a:srgbClr val="9E9E9E"/>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100">
                          <a:solidFill>
                            <a:srgbClr val="9E9E9E"/>
                          </a:solidFill>
                        </a:rPr>
                        <a:t>Yes</a:t>
                      </a:r>
                      <a:endParaRPr sz="1100">
                        <a:solidFill>
                          <a:srgbClr val="9E9E9E"/>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B6D7A8"/>
                    </a:solidFill>
                  </a:tcPr>
                </a:tc>
              </a:tr>
              <a:tr h="380850">
                <a:tc rowSpan="2">
                  <a:txBody>
                    <a:bodyPr/>
                    <a:lstStyle/>
                    <a:p>
                      <a:pPr indent="0" lvl="0" marL="0" rtl="0" algn="l">
                        <a:spcBef>
                          <a:spcPts val="0"/>
                        </a:spcBef>
                        <a:spcAft>
                          <a:spcPts val="0"/>
                        </a:spcAft>
                        <a:buNone/>
                      </a:pPr>
                      <a:r>
                        <a:rPr lang="en" sz="1100">
                          <a:solidFill>
                            <a:srgbClr val="9E9E9E"/>
                          </a:solidFill>
                        </a:rPr>
                        <a:t>Mechanical</a:t>
                      </a:r>
                      <a:endParaRPr sz="1100">
                        <a:solidFill>
                          <a:srgbClr val="9E9E9E"/>
                        </a:solidFill>
                      </a:endParaRPr>
                    </a:p>
                  </a:txBody>
                  <a:tcPr marT="91425" marB="91425" marR="91425" marL="91425">
                    <a:lnT cap="flat" cmpd="sng" w="9525">
                      <a:solidFill>
                        <a:srgbClr val="9E9E9E"/>
                      </a:solidFill>
                      <a:prstDash val="solid"/>
                      <a:round/>
                      <a:headEnd len="sm" w="sm" type="none"/>
                      <a:tailEnd len="sm" w="sm" type="none"/>
                    </a:lnT>
                  </a:tcPr>
                </a:tc>
                <a:tc>
                  <a:txBody>
                    <a:bodyPr/>
                    <a:lstStyle/>
                    <a:p>
                      <a:pPr indent="0" lvl="0" marL="0" rtl="0" algn="l">
                        <a:spcBef>
                          <a:spcPts val="0"/>
                        </a:spcBef>
                        <a:spcAft>
                          <a:spcPts val="0"/>
                        </a:spcAft>
                        <a:buNone/>
                      </a:pPr>
                      <a:r>
                        <a:rPr lang="en" sz="1100">
                          <a:solidFill>
                            <a:srgbClr val="9E9E9E"/>
                          </a:solidFill>
                        </a:rPr>
                        <a:t>Ascent System</a:t>
                      </a:r>
                      <a:endParaRPr sz="1100">
                        <a:solidFill>
                          <a:srgbClr val="9E9E9E"/>
                        </a:solidFill>
                      </a:endParaRPr>
                    </a:p>
                  </a:txBody>
                  <a:tcPr marT="91425" marB="91425" marR="91425" marL="91425">
                    <a:lnT cap="flat" cmpd="sng" w="9525">
                      <a:solidFill>
                        <a:srgbClr val="9E9E9E"/>
                      </a:solidFill>
                      <a:prstDash val="solid"/>
                      <a:round/>
                      <a:headEnd len="sm" w="sm" type="none"/>
                      <a:tailEnd len="sm" w="sm" type="none"/>
                    </a:lnT>
                  </a:tcPr>
                </a:tc>
                <a:tc>
                  <a:txBody>
                    <a:bodyPr/>
                    <a:lstStyle/>
                    <a:p>
                      <a:pPr indent="0" lvl="0" marL="0" rtl="0" algn="l">
                        <a:spcBef>
                          <a:spcPts val="0"/>
                        </a:spcBef>
                        <a:spcAft>
                          <a:spcPts val="0"/>
                        </a:spcAft>
                        <a:buNone/>
                      </a:pPr>
                      <a:r>
                        <a:rPr lang="en" sz="1100">
                          <a:solidFill>
                            <a:srgbClr val="9E9E9E"/>
                          </a:solidFill>
                        </a:rPr>
                        <a:t>Ability to release ballast with granular control.</a:t>
                      </a:r>
                      <a:endParaRPr sz="1100">
                        <a:solidFill>
                          <a:srgbClr val="9E9E9E"/>
                        </a:solidFill>
                      </a:endParaRPr>
                    </a:p>
                  </a:txBody>
                  <a:tcPr marT="91425" marB="91425" marR="91425" marL="91425">
                    <a:lnT cap="flat" cmpd="sng" w="9525">
                      <a:solidFill>
                        <a:srgbClr val="9E9E9E"/>
                      </a:solidFill>
                      <a:prstDash val="solid"/>
                      <a:round/>
                      <a:headEnd len="sm" w="sm" type="none"/>
                      <a:tailEnd len="sm" w="sm" type="none"/>
                    </a:lnT>
                  </a:tcPr>
                </a:tc>
                <a:tc>
                  <a:txBody>
                    <a:bodyPr/>
                    <a:lstStyle/>
                    <a:p>
                      <a:pPr indent="0" lvl="0" marL="0" rtl="0" algn="l">
                        <a:spcBef>
                          <a:spcPts val="0"/>
                        </a:spcBef>
                        <a:spcAft>
                          <a:spcPts val="0"/>
                        </a:spcAft>
                        <a:buNone/>
                      </a:pPr>
                      <a:r>
                        <a:rPr lang="en" sz="1100">
                          <a:solidFill>
                            <a:srgbClr val="9E9E9E"/>
                          </a:solidFill>
                        </a:rPr>
                        <a:t>T.2, L.1</a:t>
                      </a:r>
                      <a:endParaRPr sz="1100">
                        <a:solidFill>
                          <a:srgbClr val="9E9E9E"/>
                        </a:solidFill>
                      </a:endParaRPr>
                    </a:p>
                  </a:txBody>
                  <a:tcPr marT="91425" marB="91425" marR="91425" marL="91425">
                    <a:lnT cap="flat" cmpd="sng" w="9525">
                      <a:solidFill>
                        <a:srgbClr val="9E9E9E"/>
                      </a:solidFill>
                      <a:prstDash val="solid"/>
                      <a:round/>
                      <a:headEnd len="sm" w="sm" type="none"/>
                      <a:tailEnd len="sm" w="sm" type="none"/>
                    </a:lnT>
                  </a:tcPr>
                </a:tc>
                <a:tc>
                  <a:txBody>
                    <a:bodyPr/>
                    <a:lstStyle/>
                    <a:p>
                      <a:pPr indent="0" lvl="0" marL="0" rtl="0" algn="l">
                        <a:spcBef>
                          <a:spcPts val="0"/>
                        </a:spcBef>
                        <a:spcAft>
                          <a:spcPts val="0"/>
                        </a:spcAft>
                        <a:buNone/>
                      </a:pPr>
                      <a:r>
                        <a:rPr lang="en" sz="1100">
                          <a:solidFill>
                            <a:srgbClr val="9E9E9E"/>
                          </a:solidFill>
                        </a:rPr>
                        <a:t>FR1, FR6</a:t>
                      </a:r>
                      <a:endParaRPr sz="1100">
                        <a:solidFill>
                          <a:srgbClr val="9E9E9E"/>
                        </a:solidFill>
                      </a:endParaRPr>
                    </a:p>
                  </a:txBody>
                  <a:tcPr marT="91425" marB="91425" marR="91425" marL="91425">
                    <a:lnT cap="flat" cmpd="sng" w="9525">
                      <a:solidFill>
                        <a:srgbClr val="9E9E9E"/>
                      </a:solidFill>
                      <a:prstDash val="solid"/>
                      <a:round/>
                      <a:headEnd len="sm" w="sm" type="none"/>
                      <a:tailEnd len="sm" w="sm" type="none"/>
                    </a:lnT>
                  </a:tcPr>
                </a:tc>
                <a:tc>
                  <a:txBody>
                    <a:bodyPr/>
                    <a:lstStyle/>
                    <a:p>
                      <a:pPr indent="0" lvl="0" marL="0" rtl="0" algn="ctr">
                        <a:spcBef>
                          <a:spcPts val="0"/>
                        </a:spcBef>
                        <a:spcAft>
                          <a:spcPts val="0"/>
                        </a:spcAft>
                        <a:buNone/>
                      </a:pPr>
                      <a:r>
                        <a:rPr lang="en" sz="1100">
                          <a:solidFill>
                            <a:srgbClr val="9E9E9E"/>
                          </a:solidFill>
                        </a:rPr>
                        <a:t>Yes</a:t>
                      </a:r>
                      <a:endParaRPr sz="1100">
                        <a:solidFill>
                          <a:srgbClr val="9E9E9E"/>
                        </a:solidFill>
                      </a:endParaRPr>
                    </a:p>
                  </a:txBody>
                  <a:tcPr marT="91425" marB="91425" marR="91425" marL="91425">
                    <a:lnT cap="flat" cmpd="sng" w="9525">
                      <a:solidFill>
                        <a:srgbClr val="9E9E9E"/>
                      </a:solidFill>
                      <a:prstDash val="solid"/>
                      <a:round/>
                      <a:headEnd len="sm" w="sm" type="none"/>
                      <a:tailEnd len="sm" w="sm" type="none"/>
                    </a:lnT>
                    <a:solidFill>
                      <a:srgbClr val="B6D7A8"/>
                    </a:solidFill>
                  </a:tcPr>
                </a:tc>
              </a:tr>
              <a:tr h="510925">
                <a:tc vMerge="1"/>
                <a:tc>
                  <a:txBody>
                    <a:bodyPr/>
                    <a:lstStyle/>
                    <a:p>
                      <a:pPr indent="0" lvl="0" marL="0" rtl="0" algn="l">
                        <a:spcBef>
                          <a:spcPts val="0"/>
                        </a:spcBef>
                        <a:spcAft>
                          <a:spcPts val="0"/>
                        </a:spcAft>
                        <a:buNone/>
                      </a:pPr>
                      <a:r>
                        <a:rPr lang="en" sz="1100">
                          <a:solidFill>
                            <a:srgbClr val="9E9E9E"/>
                          </a:solidFill>
                        </a:rPr>
                        <a:t>Descent System</a:t>
                      </a:r>
                      <a:endParaRPr sz="1100">
                        <a:solidFill>
                          <a:srgbClr val="9E9E9E"/>
                        </a:solidFill>
                      </a:endParaRPr>
                    </a:p>
                  </a:txBody>
                  <a:tcPr marT="91425" marB="91425" marR="91425" marL="91425"/>
                </a:tc>
                <a:tc>
                  <a:txBody>
                    <a:bodyPr/>
                    <a:lstStyle/>
                    <a:p>
                      <a:pPr indent="0" lvl="0" marL="0" rtl="0" algn="l">
                        <a:spcBef>
                          <a:spcPts val="0"/>
                        </a:spcBef>
                        <a:spcAft>
                          <a:spcPts val="0"/>
                        </a:spcAft>
                        <a:buNone/>
                      </a:pPr>
                      <a:r>
                        <a:rPr lang="en" sz="1100">
                          <a:solidFill>
                            <a:srgbClr val="9E9E9E"/>
                          </a:solidFill>
                        </a:rPr>
                        <a:t>Ability to vent helium with granular control.</a:t>
                      </a:r>
                      <a:endParaRPr sz="1100">
                        <a:solidFill>
                          <a:srgbClr val="9E9E9E"/>
                        </a:solidFill>
                      </a:endParaRPr>
                    </a:p>
                  </a:txBody>
                  <a:tcPr marT="91425" marB="91425" marR="91425" marL="91425"/>
                </a:tc>
                <a:tc>
                  <a:txBody>
                    <a:bodyPr/>
                    <a:lstStyle/>
                    <a:p>
                      <a:pPr indent="0" lvl="0" marL="0" rtl="0" algn="l">
                        <a:spcBef>
                          <a:spcPts val="0"/>
                        </a:spcBef>
                        <a:spcAft>
                          <a:spcPts val="0"/>
                        </a:spcAft>
                        <a:buNone/>
                      </a:pPr>
                      <a:r>
                        <a:rPr lang="en" sz="1100">
                          <a:solidFill>
                            <a:srgbClr val="9E9E9E"/>
                          </a:solidFill>
                        </a:rPr>
                        <a:t>T.2, L.1</a:t>
                      </a:r>
                      <a:endParaRPr sz="1100">
                        <a:solidFill>
                          <a:srgbClr val="9E9E9E"/>
                        </a:solidFill>
                      </a:endParaRPr>
                    </a:p>
                  </a:txBody>
                  <a:tcPr marT="91425" marB="91425" marR="91425" marL="91425"/>
                </a:tc>
                <a:tc>
                  <a:txBody>
                    <a:bodyPr/>
                    <a:lstStyle/>
                    <a:p>
                      <a:pPr indent="0" lvl="0" marL="0" rtl="0" algn="l">
                        <a:spcBef>
                          <a:spcPts val="0"/>
                        </a:spcBef>
                        <a:spcAft>
                          <a:spcPts val="0"/>
                        </a:spcAft>
                        <a:buNone/>
                      </a:pPr>
                      <a:r>
                        <a:rPr lang="en" sz="1100">
                          <a:solidFill>
                            <a:srgbClr val="9E9E9E"/>
                          </a:solidFill>
                        </a:rPr>
                        <a:t>FR1, FR6</a:t>
                      </a:r>
                      <a:endParaRPr sz="1100">
                        <a:solidFill>
                          <a:srgbClr val="9E9E9E"/>
                        </a:solidFill>
                      </a:endParaRPr>
                    </a:p>
                  </a:txBody>
                  <a:tcPr marT="91425" marB="91425" marR="91425" marL="91425"/>
                </a:tc>
                <a:tc>
                  <a:txBody>
                    <a:bodyPr/>
                    <a:lstStyle/>
                    <a:p>
                      <a:pPr indent="0" lvl="0" marL="0" rtl="0" algn="ctr">
                        <a:spcBef>
                          <a:spcPts val="0"/>
                        </a:spcBef>
                        <a:spcAft>
                          <a:spcPts val="0"/>
                        </a:spcAft>
                        <a:buNone/>
                      </a:pPr>
                      <a:r>
                        <a:rPr lang="en" sz="1100">
                          <a:solidFill>
                            <a:srgbClr val="9E9E9E"/>
                          </a:solidFill>
                        </a:rPr>
                        <a:t>*</a:t>
                      </a:r>
                      <a:r>
                        <a:rPr lang="en" sz="1100">
                          <a:solidFill>
                            <a:srgbClr val="9E9E9E"/>
                          </a:solidFill>
                        </a:rPr>
                        <a:t>*</a:t>
                      </a:r>
                      <a:r>
                        <a:rPr lang="en" sz="1100">
                          <a:solidFill>
                            <a:srgbClr val="9E9E9E"/>
                          </a:solidFill>
                        </a:rPr>
                        <a:t>Yes</a:t>
                      </a:r>
                      <a:endParaRPr sz="1100">
                        <a:solidFill>
                          <a:srgbClr val="9E9E9E"/>
                        </a:solidFill>
                      </a:endParaRPr>
                    </a:p>
                  </a:txBody>
                  <a:tcPr marT="91425" marB="91425" marR="91425" marL="91425">
                    <a:solidFill>
                      <a:srgbClr val="FFE599"/>
                    </a:solidFill>
                  </a:tcPr>
                </a:tc>
              </a:tr>
              <a:tr h="510925">
                <a:tc>
                  <a:txBody>
                    <a:bodyPr/>
                    <a:lstStyle/>
                    <a:p>
                      <a:pPr indent="0" lvl="0" marL="0" rtl="0" algn="l">
                        <a:spcBef>
                          <a:spcPts val="0"/>
                        </a:spcBef>
                        <a:spcAft>
                          <a:spcPts val="0"/>
                        </a:spcAft>
                        <a:buNone/>
                      </a:pPr>
                      <a:r>
                        <a:rPr lang="en" sz="1100">
                          <a:solidFill>
                            <a:srgbClr val="9E9E9E"/>
                          </a:solidFill>
                        </a:rPr>
                        <a:t>Thermal</a:t>
                      </a:r>
                      <a:endParaRPr sz="1100">
                        <a:solidFill>
                          <a:srgbClr val="9E9E9E"/>
                        </a:solidFill>
                      </a:endParaRPr>
                    </a:p>
                  </a:txBody>
                  <a:tcPr marT="91425" marB="91425" marR="91425" marL="91425"/>
                </a:tc>
                <a:tc>
                  <a:txBody>
                    <a:bodyPr/>
                    <a:lstStyle/>
                    <a:p>
                      <a:pPr indent="0" lvl="0" marL="0" rtl="0" algn="l">
                        <a:spcBef>
                          <a:spcPts val="0"/>
                        </a:spcBef>
                        <a:spcAft>
                          <a:spcPts val="0"/>
                        </a:spcAft>
                        <a:buNone/>
                      </a:pPr>
                      <a:r>
                        <a:rPr lang="en" sz="1100">
                          <a:solidFill>
                            <a:srgbClr val="9E9E9E"/>
                          </a:solidFill>
                        </a:rPr>
                        <a:t>-</a:t>
                      </a:r>
                      <a:endParaRPr sz="1100">
                        <a:solidFill>
                          <a:srgbClr val="9E9E9E"/>
                        </a:solidFill>
                      </a:endParaRPr>
                    </a:p>
                  </a:txBody>
                  <a:tcPr marT="91425" marB="91425" marR="91425" marL="91425"/>
                </a:tc>
                <a:tc>
                  <a:txBody>
                    <a:bodyPr/>
                    <a:lstStyle/>
                    <a:p>
                      <a:pPr indent="0" lvl="0" marL="0" rtl="0" algn="l">
                        <a:spcBef>
                          <a:spcPts val="0"/>
                        </a:spcBef>
                        <a:spcAft>
                          <a:spcPts val="0"/>
                        </a:spcAft>
                        <a:buNone/>
                      </a:pPr>
                      <a:r>
                        <a:rPr lang="en" sz="1100">
                          <a:solidFill>
                            <a:srgbClr val="9E9E9E"/>
                          </a:solidFill>
                        </a:rPr>
                        <a:t>Ability to maintain operational temperature.</a:t>
                      </a:r>
                      <a:endParaRPr sz="1100">
                        <a:solidFill>
                          <a:srgbClr val="9E9E9E"/>
                        </a:solidFill>
                      </a:endParaRPr>
                    </a:p>
                  </a:txBody>
                  <a:tcPr marT="91425" marB="91425" marR="91425" marL="91425"/>
                </a:tc>
                <a:tc>
                  <a:txBody>
                    <a:bodyPr/>
                    <a:lstStyle/>
                    <a:p>
                      <a:pPr indent="0" lvl="0" marL="0" rtl="0" algn="l">
                        <a:spcBef>
                          <a:spcPts val="0"/>
                        </a:spcBef>
                        <a:spcAft>
                          <a:spcPts val="0"/>
                        </a:spcAft>
                        <a:buNone/>
                      </a:pPr>
                      <a:r>
                        <a:rPr lang="en" sz="1100">
                          <a:solidFill>
                            <a:srgbClr val="9E9E9E"/>
                          </a:solidFill>
                        </a:rPr>
                        <a:t>T.5, L.1, V.2</a:t>
                      </a:r>
                      <a:endParaRPr sz="1100">
                        <a:solidFill>
                          <a:srgbClr val="9E9E9E"/>
                        </a:solidFill>
                      </a:endParaRPr>
                    </a:p>
                  </a:txBody>
                  <a:tcPr marT="91425" marB="91425" marR="91425" marL="91425"/>
                </a:tc>
                <a:tc>
                  <a:txBody>
                    <a:bodyPr/>
                    <a:lstStyle/>
                    <a:p>
                      <a:pPr indent="0" lvl="0" marL="0" rtl="0" algn="l">
                        <a:spcBef>
                          <a:spcPts val="0"/>
                        </a:spcBef>
                        <a:spcAft>
                          <a:spcPts val="0"/>
                        </a:spcAft>
                        <a:buNone/>
                      </a:pPr>
                      <a:r>
                        <a:rPr lang="en" sz="1100">
                          <a:solidFill>
                            <a:srgbClr val="9E9E9E"/>
                          </a:solidFill>
                        </a:rPr>
                        <a:t>FR3</a:t>
                      </a:r>
                      <a:endParaRPr sz="1100">
                        <a:solidFill>
                          <a:srgbClr val="9E9E9E"/>
                        </a:solidFill>
                      </a:endParaRPr>
                    </a:p>
                  </a:txBody>
                  <a:tcPr marT="91425" marB="91425" marR="91425" marL="91425"/>
                </a:tc>
                <a:tc>
                  <a:txBody>
                    <a:bodyPr/>
                    <a:lstStyle/>
                    <a:p>
                      <a:pPr indent="0" lvl="0" marL="0" rtl="0" algn="ctr">
                        <a:spcBef>
                          <a:spcPts val="0"/>
                        </a:spcBef>
                        <a:spcAft>
                          <a:spcPts val="0"/>
                        </a:spcAft>
                        <a:buNone/>
                      </a:pPr>
                      <a:r>
                        <a:rPr lang="en" sz="1100">
                          <a:solidFill>
                            <a:srgbClr val="9E9E9E"/>
                          </a:solidFill>
                        </a:rPr>
                        <a:t>Yes</a:t>
                      </a:r>
                      <a:endParaRPr sz="1100">
                        <a:solidFill>
                          <a:srgbClr val="9E9E9E"/>
                        </a:solidFill>
                      </a:endParaRPr>
                    </a:p>
                  </a:txBody>
                  <a:tcPr marT="91425" marB="91425" marR="91425" marL="91425">
                    <a:solidFill>
                      <a:srgbClr val="B6D7A8"/>
                    </a:solidFill>
                  </a:tcPr>
                </a:tc>
              </a:tr>
              <a:tr h="510925">
                <a:tc rowSpan="2">
                  <a:txBody>
                    <a:bodyPr/>
                    <a:lstStyle/>
                    <a:p>
                      <a:pPr indent="0" lvl="0" marL="0" rtl="0" algn="l">
                        <a:spcBef>
                          <a:spcPts val="0"/>
                        </a:spcBef>
                        <a:spcAft>
                          <a:spcPts val="0"/>
                        </a:spcAft>
                        <a:buNone/>
                      </a:pPr>
                      <a:r>
                        <a:rPr b="1" lang="en" sz="1100"/>
                        <a:t>Electrical</a:t>
                      </a:r>
                      <a:endParaRPr b="1" sz="1100"/>
                    </a:p>
                  </a:txBody>
                  <a:tcPr marT="91425" marB="91425" marR="91425" marL="91425"/>
                </a:tc>
                <a:tc>
                  <a:txBody>
                    <a:bodyPr/>
                    <a:lstStyle/>
                    <a:p>
                      <a:pPr indent="0" lvl="0" marL="0" rtl="0" algn="l">
                        <a:spcBef>
                          <a:spcPts val="0"/>
                        </a:spcBef>
                        <a:spcAft>
                          <a:spcPts val="0"/>
                        </a:spcAft>
                        <a:buNone/>
                      </a:pPr>
                      <a:r>
                        <a:rPr b="1" lang="en" sz="1100"/>
                        <a:t>Power</a:t>
                      </a:r>
                      <a:endParaRPr b="1" sz="1100"/>
                    </a:p>
                  </a:txBody>
                  <a:tcPr marT="91425" marB="91425" marR="91425" marL="91425"/>
                </a:tc>
                <a:tc>
                  <a:txBody>
                    <a:bodyPr/>
                    <a:lstStyle/>
                    <a:p>
                      <a:pPr indent="0" lvl="0" marL="0" rtl="0" algn="l">
                        <a:spcBef>
                          <a:spcPts val="0"/>
                        </a:spcBef>
                        <a:spcAft>
                          <a:spcPts val="0"/>
                        </a:spcAft>
                        <a:buNone/>
                      </a:pPr>
                      <a:r>
                        <a:rPr b="1" lang="en" sz="1100"/>
                        <a:t>Ability to power system for mission duration.</a:t>
                      </a:r>
                      <a:endParaRPr b="1" sz="1100"/>
                    </a:p>
                  </a:txBody>
                  <a:tcPr marT="91425" marB="91425" marR="91425" marL="91425"/>
                </a:tc>
                <a:tc>
                  <a:txBody>
                    <a:bodyPr/>
                    <a:lstStyle/>
                    <a:p>
                      <a:pPr indent="0" lvl="0" marL="0" rtl="0" algn="l">
                        <a:spcBef>
                          <a:spcPts val="0"/>
                        </a:spcBef>
                        <a:spcAft>
                          <a:spcPts val="0"/>
                        </a:spcAft>
                        <a:buNone/>
                      </a:pPr>
                      <a:r>
                        <a:rPr b="1" lang="en" sz="1100"/>
                        <a:t>T.1, T.2, T.4, L.1 </a:t>
                      </a:r>
                      <a:endParaRPr b="1" sz="1100"/>
                    </a:p>
                  </a:txBody>
                  <a:tcPr marT="91425" marB="91425" marR="91425" marL="91425"/>
                </a:tc>
                <a:tc>
                  <a:txBody>
                    <a:bodyPr/>
                    <a:lstStyle/>
                    <a:p>
                      <a:pPr indent="0" lvl="0" marL="0" rtl="0" algn="l">
                        <a:spcBef>
                          <a:spcPts val="0"/>
                        </a:spcBef>
                        <a:spcAft>
                          <a:spcPts val="0"/>
                        </a:spcAft>
                        <a:buNone/>
                      </a:pPr>
                      <a:r>
                        <a:rPr b="1" lang="en" sz="1100"/>
                        <a:t>FR2, FR3, FR6</a:t>
                      </a:r>
                      <a:endParaRPr b="1" sz="1100"/>
                    </a:p>
                  </a:txBody>
                  <a:tcPr marT="91425" marB="91425" marR="91425" marL="91425"/>
                </a:tc>
                <a:tc>
                  <a:txBody>
                    <a:bodyPr/>
                    <a:lstStyle/>
                    <a:p>
                      <a:pPr indent="0" lvl="0" marL="0" rtl="0" algn="ctr">
                        <a:spcBef>
                          <a:spcPts val="0"/>
                        </a:spcBef>
                        <a:spcAft>
                          <a:spcPts val="0"/>
                        </a:spcAft>
                        <a:buNone/>
                      </a:pPr>
                      <a:r>
                        <a:rPr b="1" lang="en" sz="1100"/>
                        <a:t>Yes</a:t>
                      </a:r>
                      <a:endParaRPr b="1" sz="1100"/>
                    </a:p>
                  </a:txBody>
                  <a:tcPr marT="91425" marB="91425" marR="91425" marL="91425">
                    <a:solidFill>
                      <a:srgbClr val="B6D7A8"/>
                    </a:solidFill>
                  </a:tcPr>
                </a:tc>
              </a:tr>
              <a:tr h="510925">
                <a:tc vMerge="1"/>
                <a:tc>
                  <a:txBody>
                    <a:bodyPr/>
                    <a:lstStyle/>
                    <a:p>
                      <a:pPr indent="0" lvl="0" marL="0" rtl="0" algn="l">
                        <a:spcBef>
                          <a:spcPts val="0"/>
                        </a:spcBef>
                        <a:spcAft>
                          <a:spcPts val="0"/>
                        </a:spcAft>
                        <a:buNone/>
                      </a:pPr>
                      <a:r>
                        <a:rPr b="1" lang="en" sz="1100"/>
                        <a:t>State Determination</a:t>
                      </a:r>
                      <a:endParaRPr b="1" sz="1100"/>
                    </a:p>
                  </a:txBody>
                  <a:tcPr marT="91425" marB="91425" marR="91425" marL="91425"/>
                </a:tc>
                <a:tc>
                  <a:txBody>
                    <a:bodyPr/>
                    <a:lstStyle/>
                    <a:p>
                      <a:pPr indent="0" lvl="0" marL="0" rtl="0" algn="l">
                        <a:spcBef>
                          <a:spcPts val="0"/>
                        </a:spcBef>
                        <a:spcAft>
                          <a:spcPts val="0"/>
                        </a:spcAft>
                        <a:buNone/>
                      </a:pPr>
                      <a:r>
                        <a:rPr b="1" lang="en" sz="1100"/>
                        <a:t>Ability to measure vertical rate, altitude, temperature, and pressure.</a:t>
                      </a:r>
                      <a:endParaRPr b="1" sz="1100"/>
                    </a:p>
                  </a:txBody>
                  <a:tcPr marT="91425" marB="91425" marR="91425" marL="91425"/>
                </a:tc>
                <a:tc>
                  <a:txBody>
                    <a:bodyPr/>
                    <a:lstStyle/>
                    <a:p>
                      <a:pPr indent="0" lvl="0" marL="0" rtl="0" algn="l">
                        <a:spcBef>
                          <a:spcPts val="0"/>
                        </a:spcBef>
                        <a:spcAft>
                          <a:spcPts val="0"/>
                        </a:spcAft>
                        <a:buNone/>
                      </a:pPr>
                      <a:r>
                        <a:rPr b="1" lang="en" sz="1100"/>
                        <a:t>T.2, L.1, V.3</a:t>
                      </a:r>
                      <a:endParaRPr b="1" sz="1100"/>
                    </a:p>
                  </a:txBody>
                  <a:tcPr marT="91425" marB="91425" marR="91425" marL="91425"/>
                </a:tc>
                <a:tc>
                  <a:txBody>
                    <a:bodyPr/>
                    <a:lstStyle/>
                    <a:p>
                      <a:pPr indent="0" lvl="0" marL="0" rtl="0" algn="l">
                        <a:spcBef>
                          <a:spcPts val="0"/>
                        </a:spcBef>
                        <a:spcAft>
                          <a:spcPts val="0"/>
                        </a:spcAft>
                        <a:buNone/>
                      </a:pPr>
                      <a:r>
                        <a:rPr b="1" lang="en" sz="1100"/>
                        <a:t>FR1, FR6</a:t>
                      </a:r>
                      <a:endParaRPr b="1" sz="1100"/>
                    </a:p>
                  </a:txBody>
                  <a:tcPr marT="91425" marB="91425" marR="91425" marL="91425"/>
                </a:tc>
                <a:tc>
                  <a:txBody>
                    <a:bodyPr/>
                    <a:lstStyle/>
                    <a:p>
                      <a:pPr indent="0" lvl="0" marL="0" rtl="0" algn="ctr">
                        <a:spcBef>
                          <a:spcPts val="0"/>
                        </a:spcBef>
                        <a:spcAft>
                          <a:spcPts val="0"/>
                        </a:spcAft>
                        <a:buNone/>
                      </a:pPr>
                      <a:r>
                        <a:rPr b="1" lang="en" sz="1100"/>
                        <a:t>**Yes</a:t>
                      </a:r>
                      <a:endParaRPr b="1" sz="1100"/>
                    </a:p>
                  </a:txBody>
                  <a:tcPr marT="91425" marB="91425" marR="91425" marL="91425">
                    <a:solidFill>
                      <a:srgbClr val="FFE599"/>
                    </a:solidFill>
                  </a:tcPr>
                </a:tc>
              </a:tr>
            </a:tbl>
          </a:graphicData>
        </a:graphic>
      </p:graphicFrame>
      <p:grpSp>
        <p:nvGrpSpPr>
          <p:cNvPr id="963" name="Google Shape;963;p65"/>
          <p:cNvGrpSpPr/>
          <p:nvPr/>
        </p:nvGrpSpPr>
        <p:grpSpPr>
          <a:xfrm>
            <a:off x="-163950" y="4907786"/>
            <a:ext cx="9471925" cy="235500"/>
            <a:chOff x="-163950" y="4907786"/>
            <a:chExt cx="9471925" cy="235500"/>
          </a:xfrm>
        </p:grpSpPr>
        <p:sp>
          <p:nvSpPr>
            <p:cNvPr id="964" name="Google Shape;964;p65"/>
            <p:cNvSpPr/>
            <p:nvPr/>
          </p:nvSpPr>
          <p:spPr>
            <a:xfrm>
              <a:off x="7843375" y="4907786"/>
              <a:ext cx="1464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FFFFFF"/>
                  </a:solidFill>
                </a:rPr>
                <a:t>   Appendices</a:t>
              </a:r>
              <a:endParaRPr b="1" sz="1100">
                <a:solidFill>
                  <a:srgbClr val="FFFFFF"/>
                </a:solidFill>
              </a:endParaRPr>
            </a:p>
          </p:txBody>
        </p:sp>
        <p:sp>
          <p:nvSpPr>
            <p:cNvPr id="965" name="Google Shape;965;p65"/>
            <p:cNvSpPr/>
            <p:nvPr/>
          </p:nvSpPr>
          <p:spPr>
            <a:xfrm>
              <a:off x="6710675"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Conclusion</a:t>
              </a:r>
              <a:endParaRPr b="1" sz="1100">
                <a:solidFill>
                  <a:srgbClr val="FFFFFF"/>
                </a:solidFill>
              </a:endParaRPr>
            </a:p>
          </p:txBody>
        </p:sp>
        <p:sp>
          <p:nvSpPr>
            <p:cNvPr id="966" name="Google Shape;966;p65"/>
            <p:cNvSpPr/>
            <p:nvPr/>
          </p:nvSpPr>
          <p:spPr>
            <a:xfrm>
              <a:off x="3312585"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Mechanical</a:t>
              </a:r>
              <a:endParaRPr b="1" sz="1100">
                <a:solidFill>
                  <a:srgbClr val="FFFFFF"/>
                </a:solidFill>
              </a:endParaRPr>
            </a:p>
          </p:txBody>
        </p:sp>
        <p:sp>
          <p:nvSpPr>
            <p:cNvPr id="967" name="Google Shape;967;p65"/>
            <p:cNvSpPr/>
            <p:nvPr/>
          </p:nvSpPr>
          <p:spPr>
            <a:xfrm>
              <a:off x="-163950" y="4907786"/>
              <a:ext cx="13512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FFFFFF"/>
                  </a:solidFill>
                </a:rPr>
                <a:t>    Overview</a:t>
              </a:r>
              <a:endParaRPr b="1" sz="1100">
                <a:solidFill>
                  <a:srgbClr val="FFFFFF"/>
                </a:solidFill>
              </a:endParaRPr>
            </a:p>
          </p:txBody>
        </p:sp>
        <p:sp>
          <p:nvSpPr>
            <p:cNvPr id="968" name="Google Shape;968;p65"/>
            <p:cNvSpPr/>
            <p:nvPr/>
          </p:nvSpPr>
          <p:spPr>
            <a:xfrm>
              <a:off x="1047193"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Controls</a:t>
              </a:r>
              <a:endParaRPr b="1" sz="1100">
                <a:solidFill>
                  <a:srgbClr val="FFFFFF"/>
                </a:solidFill>
              </a:endParaRPr>
            </a:p>
          </p:txBody>
        </p:sp>
        <p:sp>
          <p:nvSpPr>
            <p:cNvPr id="969" name="Google Shape;969;p65"/>
            <p:cNvSpPr/>
            <p:nvPr/>
          </p:nvSpPr>
          <p:spPr>
            <a:xfrm>
              <a:off x="2179889"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Structural</a:t>
              </a:r>
              <a:endParaRPr b="1" sz="1100">
                <a:solidFill>
                  <a:srgbClr val="FFFFFF"/>
                </a:solidFill>
              </a:endParaRPr>
            </a:p>
          </p:txBody>
        </p:sp>
        <p:sp>
          <p:nvSpPr>
            <p:cNvPr id="970" name="Google Shape;970;p65"/>
            <p:cNvSpPr/>
            <p:nvPr/>
          </p:nvSpPr>
          <p:spPr>
            <a:xfrm>
              <a:off x="4445282"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Thermal</a:t>
              </a:r>
              <a:endParaRPr b="1" sz="1100">
                <a:solidFill>
                  <a:srgbClr val="FFFFFF"/>
                </a:solidFill>
              </a:endParaRPr>
            </a:p>
          </p:txBody>
        </p:sp>
        <p:sp>
          <p:nvSpPr>
            <p:cNvPr id="971" name="Google Shape;971;p65"/>
            <p:cNvSpPr/>
            <p:nvPr/>
          </p:nvSpPr>
          <p:spPr>
            <a:xfrm>
              <a:off x="5577978" y="4907786"/>
              <a:ext cx="1272600" cy="235500"/>
            </a:xfrm>
            <a:prstGeom prst="chevron">
              <a:avLst>
                <a:gd fmla="val 50000" name="adj"/>
              </a:avLst>
            </a:prstGeom>
            <a:solidFill>
              <a:srgbClr val="31394D"/>
            </a:solidFill>
            <a:ln cap="flat" cmpd="sng" w="19050">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Electrical</a:t>
              </a:r>
              <a:endParaRPr b="1" sz="1100">
                <a:solidFill>
                  <a:srgbClr val="FFFFFF"/>
                </a:solidFill>
              </a:endParaRPr>
            </a:p>
          </p:txBody>
        </p:sp>
      </p:gr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5" name="Shape 975"/>
        <p:cNvGrpSpPr/>
        <p:nvPr/>
      </p:nvGrpSpPr>
      <p:grpSpPr>
        <a:xfrm>
          <a:off x="0" y="0"/>
          <a:ext cx="0" cy="0"/>
          <a:chOff x="0" y="0"/>
          <a:chExt cx="0" cy="0"/>
        </a:xfrm>
      </p:grpSpPr>
      <p:sp>
        <p:nvSpPr>
          <p:cNvPr id="976" name="Google Shape;976;p66"/>
          <p:cNvSpPr txBox="1"/>
          <p:nvPr>
            <p:ph type="title"/>
          </p:nvPr>
        </p:nvSpPr>
        <p:spPr>
          <a:xfrm>
            <a:off x="844200" y="2187000"/>
            <a:ext cx="7455600" cy="769500"/>
          </a:xfrm>
          <a:prstGeom prst="rect">
            <a:avLst/>
          </a:prstGeom>
        </p:spPr>
        <p:txBody>
          <a:bodyPr anchorCtr="0" anchor="b" bIns="0" lIns="91425" spcFirstLastPara="1" rIns="91425" wrap="square" tIns="0">
            <a:spAutoFit/>
          </a:bodyPr>
          <a:lstStyle/>
          <a:p>
            <a:pPr indent="0" lvl="0" marL="0" rtl="0" algn="ctr">
              <a:spcBef>
                <a:spcPts val="0"/>
              </a:spcBef>
              <a:spcAft>
                <a:spcPts val="0"/>
              </a:spcAft>
              <a:buSzPts val="990"/>
              <a:buNone/>
            </a:pPr>
            <a:r>
              <a:rPr lang="en" sz="5000"/>
              <a:t>Conclusion</a:t>
            </a:r>
            <a:endParaRPr sz="5000"/>
          </a:p>
        </p:txBody>
      </p:sp>
      <p:cxnSp>
        <p:nvCxnSpPr>
          <p:cNvPr id="977" name="Google Shape;977;p66"/>
          <p:cNvCxnSpPr/>
          <p:nvPr/>
        </p:nvCxnSpPr>
        <p:spPr>
          <a:xfrm>
            <a:off x="3952650" y="2956500"/>
            <a:ext cx="1238700" cy="0"/>
          </a:xfrm>
          <a:prstGeom prst="straightConnector1">
            <a:avLst/>
          </a:prstGeom>
          <a:noFill/>
          <a:ln cap="flat" cmpd="sng" w="19050">
            <a:solidFill>
              <a:srgbClr val="93C47D"/>
            </a:solidFill>
            <a:prstDash val="solid"/>
            <a:round/>
            <a:headEnd len="med" w="med" type="none"/>
            <a:tailEnd len="med" w="med" type="none"/>
          </a:ln>
        </p:spPr>
      </p:cxn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1" name="Shape 981"/>
        <p:cNvGrpSpPr/>
        <p:nvPr/>
      </p:nvGrpSpPr>
      <p:grpSpPr>
        <a:xfrm>
          <a:off x="0" y="0"/>
          <a:ext cx="0" cy="0"/>
          <a:chOff x="0" y="0"/>
          <a:chExt cx="0" cy="0"/>
        </a:xfrm>
      </p:grpSpPr>
      <p:sp>
        <p:nvSpPr>
          <p:cNvPr id="982" name="Google Shape;982;p67"/>
          <p:cNvSpPr txBox="1"/>
          <p:nvPr>
            <p:ph type="title"/>
          </p:nvPr>
        </p:nvSpPr>
        <p:spPr>
          <a:xfrm>
            <a:off x="311700" y="159150"/>
            <a:ext cx="8520600" cy="623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3133"/>
              <a:t>Feasibility Analysis Summary</a:t>
            </a:r>
            <a:endParaRPr/>
          </a:p>
        </p:txBody>
      </p:sp>
      <p:graphicFrame>
        <p:nvGraphicFramePr>
          <p:cNvPr id="983" name="Google Shape;983;p67"/>
          <p:cNvGraphicFramePr/>
          <p:nvPr/>
        </p:nvGraphicFramePr>
        <p:xfrm>
          <a:off x="210650" y="929417"/>
          <a:ext cx="3000000" cy="3000000"/>
        </p:xfrm>
        <a:graphic>
          <a:graphicData uri="http://schemas.openxmlformats.org/drawingml/2006/table">
            <a:tbl>
              <a:tblPr>
                <a:noFill/>
                <a:tableStyleId>{EBC924FD-B53E-429D-AEFC-742B769EB259}</a:tableStyleId>
              </a:tblPr>
              <a:tblGrid>
                <a:gridCol w="1739400"/>
                <a:gridCol w="1548825"/>
                <a:gridCol w="915375"/>
                <a:gridCol w="4519100"/>
              </a:tblGrid>
              <a:tr h="344650">
                <a:tc>
                  <a:txBody>
                    <a:bodyPr/>
                    <a:lstStyle/>
                    <a:p>
                      <a:pPr indent="0" lvl="0" marL="0" rtl="0" algn="l">
                        <a:spcBef>
                          <a:spcPts val="0"/>
                        </a:spcBef>
                        <a:spcAft>
                          <a:spcPts val="0"/>
                        </a:spcAft>
                        <a:buNone/>
                      </a:pPr>
                      <a:r>
                        <a:rPr b="1" lang="en" sz="1200">
                          <a:solidFill>
                            <a:schemeClr val="lt1"/>
                          </a:solidFill>
                          <a:latin typeface="Merriweather"/>
                          <a:ea typeface="Merriweather"/>
                          <a:cs typeface="Merriweather"/>
                          <a:sym typeface="Merriweather"/>
                        </a:rPr>
                        <a:t>System</a:t>
                      </a:r>
                      <a:endParaRPr b="1" sz="1200">
                        <a:solidFill>
                          <a:schemeClr val="lt1"/>
                        </a:solidFill>
                        <a:latin typeface="Merriweather"/>
                        <a:ea typeface="Merriweather"/>
                        <a:cs typeface="Merriweather"/>
                        <a:sym typeface="Merriweather"/>
                      </a:endParaRPr>
                    </a:p>
                  </a:txBody>
                  <a:tcPr marT="91425" marB="91425" marR="91425" marL="91425">
                    <a:solidFill>
                      <a:schemeClr val="dk1"/>
                    </a:solidFill>
                  </a:tcPr>
                </a:tc>
                <a:tc>
                  <a:txBody>
                    <a:bodyPr/>
                    <a:lstStyle/>
                    <a:p>
                      <a:pPr indent="0" lvl="0" marL="0" rtl="0" algn="l">
                        <a:spcBef>
                          <a:spcPts val="0"/>
                        </a:spcBef>
                        <a:spcAft>
                          <a:spcPts val="0"/>
                        </a:spcAft>
                        <a:buNone/>
                      </a:pPr>
                      <a:r>
                        <a:rPr b="1" lang="en" sz="1200">
                          <a:solidFill>
                            <a:schemeClr val="lt1"/>
                          </a:solidFill>
                          <a:latin typeface="Merriweather"/>
                          <a:ea typeface="Merriweather"/>
                          <a:cs typeface="Merriweather"/>
                          <a:sym typeface="Merriweather"/>
                        </a:rPr>
                        <a:t>Subsystem</a:t>
                      </a:r>
                      <a:endParaRPr b="1" sz="1200">
                        <a:solidFill>
                          <a:schemeClr val="lt1"/>
                        </a:solidFill>
                        <a:latin typeface="Merriweather"/>
                        <a:ea typeface="Merriweather"/>
                        <a:cs typeface="Merriweather"/>
                        <a:sym typeface="Merriweather"/>
                      </a:endParaRPr>
                    </a:p>
                  </a:txBody>
                  <a:tcPr marT="91425" marB="91425" marR="91425" marL="91425">
                    <a:solidFill>
                      <a:schemeClr val="dk1"/>
                    </a:solidFill>
                  </a:tcPr>
                </a:tc>
                <a:tc>
                  <a:txBody>
                    <a:bodyPr/>
                    <a:lstStyle/>
                    <a:p>
                      <a:pPr indent="0" lvl="0" marL="0" rtl="0" algn="ctr">
                        <a:spcBef>
                          <a:spcPts val="0"/>
                        </a:spcBef>
                        <a:spcAft>
                          <a:spcPts val="0"/>
                        </a:spcAft>
                        <a:buNone/>
                      </a:pPr>
                      <a:r>
                        <a:rPr b="1" lang="en" sz="1200">
                          <a:solidFill>
                            <a:schemeClr val="lt1"/>
                          </a:solidFill>
                          <a:latin typeface="Merriweather"/>
                          <a:ea typeface="Merriweather"/>
                          <a:cs typeface="Merriweather"/>
                          <a:sym typeface="Merriweather"/>
                        </a:rPr>
                        <a:t>Feasible?</a:t>
                      </a:r>
                      <a:endParaRPr b="1" sz="1200">
                        <a:solidFill>
                          <a:schemeClr val="lt1"/>
                        </a:solidFill>
                        <a:latin typeface="Merriweather"/>
                        <a:ea typeface="Merriweather"/>
                        <a:cs typeface="Merriweather"/>
                        <a:sym typeface="Merriweather"/>
                      </a:endParaRPr>
                    </a:p>
                  </a:txBody>
                  <a:tcPr marT="91425" marB="91425" marR="91425" marL="91425">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dk1"/>
                    </a:solidFill>
                  </a:tcPr>
                </a:tc>
                <a:tc>
                  <a:txBody>
                    <a:bodyPr/>
                    <a:lstStyle/>
                    <a:p>
                      <a:pPr indent="0" lvl="0" marL="0" rtl="0" algn="l">
                        <a:spcBef>
                          <a:spcPts val="0"/>
                        </a:spcBef>
                        <a:spcAft>
                          <a:spcPts val="0"/>
                        </a:spcAft>
                        <a:buNone/>
                      </a:pPr>
                      <a:r>
                        <a:rPr b="1" lang="en" sz="1200">
                          <a:solidFill>
                            <a:schemeClr val="lt1"/>
                          </a:solidFill>
                          <a:latin typeface="Merriweather"/>
                          <a:ea typeface="Merriweather"/>
                          <a:cs typeface="Merriweather"/>
                          <a:sym typeface="Merriweather"/>
                        </a:rPr>
                        <a:t>Future Work</a:t>
                      </a:r>
                      <a:endParaRPr b="1" sz="1200">
                        <a:solidFill>
                          <a:schemeClr val="lt1"/>
                        </a:solidFill>
                        <a:latin typeface="Merriweather"/>
                        <a:ea typeface="Merriweather"/>
                        <a:cs typeface="Merriweather"/>
                        <a:sym typeface="Merriweather"/>
                      </a:endParaRPr>
                    </a:p>
                  </a:txBody>
                  <a:tcPr marT="91425" marB="91425" marR="91425" marL="91425">
                    <a:lnL cap="flat" cmpd="sng" w="9525">
                      <a:solidFill>
                        <a:srgbClr val="9E9E9E"/>
                      </a:solidFill>
                      <a:prstDash val="solid"/>
                      <a:round/>
                      <a:headEnd len="sm" w="sm" type="none"/>
                      <a:tailEnd len="sm" w="sm" type="none"/>
                    </a:lnL>
                    <a:solidFill>
                      <a:schemeClr val="dk1"/>
                    </a:solidFill>
                  </a:tcPr>
                </a:tc>
              </a:tr>
              <a:tr h="624800">
                <a:tc>
                  <a:txBody>
                    <a:bodyPr/>
                    <a:lstStyle/>
                    <a:p>
                      <a:pPr indent="0" lvl="0" marL="0" rtl="0" algn="l">
                        <a:spcBef>
                          <a:spcPts val="0"/>
                        </a:spcBef>
                        <a:spcAft>
                          <a:spcPts val="0"/>
                        </a:spcAft>
                        <a:buNone/>
                      </a:pPr>
                      <a:r>
                        <a:rPr b="1" lang="en" sz="1100"/>
                        <a:t>Modeling and Controls</a:t>
                      </a:r>
                      <a:endParaRPr b="1" sz="1100"/>
                    </a:p>
                  </a:txBody>
                  <a:tcPr marT="91425" marB="91425" marR="91425" marL="91425">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100"/>
                        <a:t>-</a:t>
                      </a:r>
                      <a:endParaRPr sz="1100"/>
                    </a:p>
                  </a:txBody>
                  <a:tcPr marT="91425" marB="91425" marR="91425" marL="91425">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b="1" lang="en" sz="1100"/>
                        <a:t>Yes</a:t>
                      </a:r>
                      <a:endParaRPr b="1" sz="1100"/>
                    </a:p>
                    <a:p>
                      <a:pPr indent="0" lvl="0" marL="0" rtl="0" algn="ctr">
                        <a:spcBef>
                          <a:spcPts val="0"/>
                        </a:spcBef>
                        <a:spcAft>
                          <a:spcPts val="0"/>
                        </a:spcAft>
                        <a:buNone/>
                      </a:pPr>
                      <a:r>
                        <a:t/>
                      </a:r>
                      <a:endParaRPr b="1" sz="1100"/>
                    </a:p>
                  </a:txBody>
                  <a:tcPr marT="91425" marB="91425" marR="91425" marL="91425">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B6D7A8"/>
                    </a:solidFill>
                  </a:tcPr>
                </a:tc>
                <a:tc>
                  <a:txBody>
                    <a:bodyPr/>
                    <a:lstStyle/>
                    <a:p>
                      <a:pPr indent="-154940" lvl="0" marL="228600" rtl="0" algn="l">
                        <a:spcBef>
                          <a:spcPts val="0"/>
                        </a:spcBef>
                        <a:spcAft>
                          <a:spcPts val="0"/>
                        </a:spcAft>
                        <a:buSzPts val="1000"/>
                        <a:buChar char="➔"/>
                      </a:pPr>
                      <a:r>
                        <a:rPr lang="en" sz="1000"/>
                        <a:t>Implement feedback control</a:t>
                      </a:r>
                      <a:endParaRPr sz="1000"/>
                    </a:p>
                    <a:p>
                      <a:pPr indent="-154940" lvl="0" marL="228600" rtl="0" algn="l">
                        <a:spcBef>
                          <a:spcPts val="0"/>
                        </a:spcBef>
                        <a:spcAft>
                          <a:spcPts val="0"/>
                        </a:spcAft>
                        <a:buSzPts val="1000"/>
                        <a:buChar char="➔"/>
                      </a:pPr>
                      <a:r>
                        <a:rPr lang="en" sz="1000"/>
                        <a:t>Test control laws with non-linear balloon model </a:t>
                      </a:r>
                      <a:endParaRPr sz="1000"/>
                    </a:p>
                    <a:p>
                      <a:pPr indent="-154940" lvl="0" marL="228600" rtl="0" algn="l">
                        <a:spcBef>
                          <a:spcPts val="0"/>
                        </a:spcBef>
                        <a:spcAft>
                          <a:spcPts val="0"/>
                        </a:spcAft>
                        <a:buSzPts val="1000"/>
                        <a:buChar char="➔"/>
                      </a:pPr>
                      <a:r>
                        <a:rPr lang="en" sz="1000"/>
                        <a:t>Implement radiative thermal effects</a:t>
                      </a:r>
                      <a:endParaRPr sz="1000"/>
                    </a:p>
                    <a:p>
                      <a:pPr indent="-154940" lvl="0" marL="228600" rtl="0" algn="l">
                        <a:spcBef>
                          <a:spcPts val="0"/>
                        </a:spcBef>
                        <a:spcAft>
                          <a:spcPts val="0"/>
                        </a:spcAft>
                        <a:buSzPts val="1000"/>
                        <a:buChar char="➔"/>
                      </a:pPr>
                      <a:r>
                        <a:rPr lang="en" sz="1000"/>
                        <a:t>Implement mechanism startup and shut off</a:t>
                      </a:r>
                      <a:endParaRPr sz="1000"/>
                    </a:p>
                    <a:p>
                      <a:pPr indent="-154940" lvl="0" marL="228600" rtl="0" algn="l">
                        <a:spcBef>
                          <a:spcPts val="0"/>
                        </a:spcBef>
                        <a:spcAft>
                          <a:spcPts val="0"/>
                        </a:spcAft>
                        <a:buSzPts val="1000"/>
                        <a:buChar char="➔"/>
                      </a:pPr>
                      <a:r>
                        <a:rPr lang="en" sz="1000"/>
                        <a:t>Validate model with flight data</a:t>
                      </a:r>
                      <a:endParaRPr sz="1000"/>
                    </a:p>
                  </a:txBody>
                  <a:tcPr marT="45700" marB="45700" marR="45700" marL="45700">
                    <a:lnL cap="flat" cmpd="sng" w="9525">
                      <a:solidFill>
                        <a:srgbClr val="9E9E9E"/>
                      </a:solidFill>
                      <a:prstDash val="solid"/>
                      <a:round/>
                      <a:headEnd len="sm" w="sm" type="none"/>
                      <a:tailEnd len="sm" w="sm" type="none"/>
                    </a:lnL>
                    <a:lnB cap="flat" cmpd="sng" w="9525">
                      <a:solidFill>
                        <a:srgbClr val="9E9E9E"/>
                      </a:solidFill>
                      <a:prstDash val="solid"/>
                      <a:round/>
                      <a:headEnd len="sm" w="sm" type="none"/>
                      <a:tailEnd len="sm" w="sm" type="none"/>
                    </a:lnB>
                  </a:tcPr>
                </a:tc>
              </a:tr>
              <a:tr h="287250">
                <a:tc>
                  <a:txBody>
                    <a:bodyPr/>
                    <a:lstStyle/>
                    <a:p>
                      <a:pPr indent="0" lvl="0" marL="0" rtl="0" algn="l">
                        <a:spcBef>
                          <a:spcPts val="0"/>
                        </a:spcBef>
                        <a:spcAft>
                          <a:spcPts val="0"/>
                        </a:spcAft>
                        <a:buNone/>
                      </a:pPr>
                      <a:r>
                        <a:rPr b="1" lang="en" sz="1100"/>
                        <a:t>Structural</a:t>
                      </a:r>
                      <a:endParaRPr b="1" sz="11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100"/>
                        <a:t>-</a:t>
                      </a:r>
                      <a:endParaRPr sz="11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b="1" lang="en" sz="1100"/>
                        <a:t>Yes</a:t>
                      </a:r>
                      <a:endParaRPr b="1" sz="11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B6D7A8"/>
                    </a:solidFill>
                  </a:tcPr>
                </a:tc>
                <a:tc>
                  <a:txBody>
                    <a:bodyPr/>
                    <a:lstStyle/>
                    <a:p>
                      <a:pPr indent="-154940" lvl="0" marL="228600" rtl="0" algn="l">
                        <a:spcBef>
                          <a:spcPts val="0"/>
                        </a:spcBef>
                        <a:spcAft>
                          <a:spcPts val="0"/>
                        </a:spcAft>
                        <a:buSzPts val="1000"/>
                        <a:buChar char="➔"/>
                      </a:pPr>
                      <a:r>
                        <a:rPr lang="en" sz="1000"/>
                        <a:t>Perform FEM analysis for structural skeleton</a:t>
                      </a:r>
                      <a:endParaRPr sz="1000"/>
                    </a:p>
                    <a:p>
                      <a:pPr indent="-154940" lvl="0" marL="228600" rtl="0" algn="l">
                        <a:spcBef>
                          <a:spcPts val="0"/>
                        </a:spcBef>
                        <a:spcAft>
                          <a:spcPts val="0"/>
                        </a:spcAft>
                        <a:buSzPts val="1000"/>
                        <a:buChar char="➔"/>
                      </a:pPr>
                      <a:r>
                        <a:rPr lang="en" sz="1000"/>
                        <a:t>Improve impact simulation</a:t>
                      </a:r>
                      <a:endParaRPr sz="1000"/>
                    </a:p>
                  </a:txBody>
                  <a:tcPr marT="45700" marB="45700" marR="45700" marL="4570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34500">
                <a:tc rowSpan="2">
                  <a:txBody>
                    <a:bodyPr/>
                    <a:lstStyle/>
                    <a:p>
                      <a:pPr indent="0" lvl="0" marL="0" rtl="0" algn="l">
                        <a:spcBef>
                          <a:spcPts val="0"/>
                        </a:spcBef>
                        <a:spcAft>
                          <a:spcPts val="0"/>
                        </a:spcAft>
                        <a:buNone/>
                      </a:pPr>
                      <a:r>
                        <a:rPr b="1" lang="en" sz="1100"/>
                        <a:t>Mechanical</a:t>
                      </a:r>
                      <a:endParaRPr b="1" sz="1100"/>
                    </a:p>
                  </a:txBody>
                  <a:tcPr marT="91425" marB="91425" marR="91425" marL="91425">
                    <a:lnT cap="flat" cmpd="sng" w="9525">
                      <a:solidFill>
                        <a:srgbClr val="9E9E9E"/>
                      </a:solidFill>
                      <a:prstDash val="solid"/>
                      <a:round/>
                      <a:headEnd len="sm" w="sm" type="none"/>
                      <a:tailEnd len="sm" w="sm" type="none"/>
                    </a:lnT>
                  </a:tcPr>
                </a:tc>
                <a:tc>
                  <a:txBody>
                    <a:bodyPr/>
                    <a:lstStyle/>
                    <a:p>
                      <a:pPr indent="0" lvl="0" marL="0" rtl="0" algn="l">
                        <a:spcBef>
                          <a:spcPts val="0"/>
                        </a:spcBef>
                        <a:spcAft>
                          <a:spcPts val="0"/>
                        </a:spcAft>
                        <a:buNone/>
                      </a:pPr>
                      <a:r>
                        <a:rPr lang="en" sz="1100"/>
                        <a:t>Ascent System</a:t>
                      </a:r>
                      <a:endParaRPr sz="1100"/>
                    </a:p>
                  </a:txBody>
                  <a:tcPr marT="91425" marB="91425" marR="91425" marL="91425">
                    <a:lnT cap="flat" cmpd="sng" w="9525">
                      <a:solidFill>
                        <a:srgbClr val="9E9E9E"/>
                      </a:solidFill>
                      <a:prstDash val="solid"/>
                      <a:round/>
                      <a:headEnd len="sm" w="sm" type="none"/>
                      <a:tailEnd len="sm" w="sm" type="none"/>
                    </a:lnT>
                  </a:tcPr>
                </a:tc>
                <a:tc>
                  <a:txBody>
                    <a:bodyPr/>
                    <a:lstStyle/>
                    <a:p>
                      <a:pPr indent="0" lvl="0" marL="0" rtl="0" algn="ctr">
                        <a:spcBef>
                          <a:spcPts val="0"/>
                        </a:spcBef>
                        <a:spcAft>
                          <a:spcPts val="0"/>
                        </a:spcAft>
                        <a:buNone/>
                      </a:pPr>
                      <a:r>
                        <a:rPr b="1" lang="en" sz="1100"/>
                        <a:t>Yes</a:t>
                      </a:r>
                      <a:endParaRPr b="1" sz="1100"/>
                    </a:p>
                  </a:txBody>
                  <a:tcPr marT="91425" marB="91425" marR="91425" marL="91425">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B6D7A8"/>
                    </a:solidFill>
                  </a:tcPr>
                </a:tc>
                <a:tc>
                  <a:txBody>
                    <a:bodyPr/>
                    <a:lstStyle/>
                    <a:p>
                      <a:pPr indent="-154940" lvl="0" marL="228600" rtl="0" algn="l">
                        <a:spcBef>
                          <a:spcPts val="0"/>
                        </a:spcBef>
                        <a:spcAft>
                          <a:spcPts val="0"/>
                        </a:spcAft>
                        <a:buSzPts val="1000"/>
                        <a:buChar char="➔"/>
                      </a:pPr>
                      <a:r>
                        <a:rPr lang="en" sz="1000"/>
                        <a:t>Determine ideal gear sequence for ballast drop</a:t>
                      </a:r>
                      <a:endParaRPr sz="1000"/>
                    </a:p>
                    <a:p>
                      <a:pPr indent="-154940" lvl="0" marL="228600" rtl="0" algn="l">
                        <a:spcBef>
                          <a:spcPts val="0"/>
                        </a:spcBef>
                        <a:spcAft>
                          <a:spcPts val="0"/>
                        </a:spcAft>
                        <a:buSzPts val="1000"/>
                        <a:buChar char="➔"/>
                      </a:pPr>
                      <a:r>
                        <a:rPr lang="en" sz="1000"/>
                        <a:t>Determine ideal gear torque and driver configuration</a:t>
                      </a:r>
                      <a:endParaRPr sz="1000"/>
                    </a:p>
                  </a:txBody>
                  <a:tcPr marT="45700" marB="45700" marR="45700" marL="45700">
                    <a:lnL cap="flat" cmpd="sng" w="9525">
                      <a:solidFill>
                        <a:srgbClr val="9E9E9E"/>
                      </a:solidFill>
                      <a:prstDash val="solid"/>
                      <a:round/>
                      <a:headEnd len="sm" w="sm" type="none"/>
                      <a:tailEnd len="sm" w="sm" type="none"/>
                    </a:lnL>
                    <a:lnT cap="flat" cmpd="sng" w="9525">
                      <a:solidFill>
                        <a:srgbClr val="9E9E9E"/>
                      </a:solidFill>
                      <a:prstDash val="solid"/>
                      <a:round/>
                      <a:headEnd len="sm" w="sm" type="none"/>
                      <a:tailEnd len="sm" w="sm" type="none"/>
                    </a:lnT>
                  </a:tcPr>
                </a:tc>
              </a:tr>
              <a:tr h="297800">
                <a:tc vMerge="1"/>
                <a:tc>
                  <a:txBody>
                    <a:bodyPr/>
                    <a:lstStyle/>
                    <a:p>
                      <a:pPr indent="0" lvl="0" marL="0" rtl="0" algn="l">
                        <a:spcBef>
                          <a:spcPts val="0"/>
                        </a:spcBef>
                        <a:spcAft>
                          <a:spcPts val="0"/>
                        </a:spcAft>
                        <a:buNone/>
                      </a:pPr>
                      <a:r>
                        <a:rPr lang="en" sz="1100"/>
                        <a:t>Descent System</a:t>
                      </a:r>
                      <a:endParaRPr sz="1100"/>
                    </a:p>
                  </a:txBody>
                  <a:tcPr marT="91425" marB="91425" marR="91425" marL="91425"/>
                </a:tc>
                <a:tc>
                  <a:txBody>
                    <a:bodyPr/>
                    <a:lstStyle/>
                    <a:p>
                      <a:pPr indent="0" lvl="0" marL="0" rtl="0" algn="ctr">
                        <a:spcBef>
                          <a:spcPts val="0"/>
                        </a:spcBef>
                        <a:spcAft>
                          <a:spcPts val="0"/>
                        </a:spcAft>
                        <a:buNone/>
                      </a:pPr>
                      <a:r>
                        <a:rPr b="1" lang="en" sz="1100"/>
                        <a:t>**Yes</a:t>
                      </a:r>
                      <a:endParaRPr b="1" sz="1100"/>
                    </a:p>
                  </a:txBody>
                  <a:tcPr marT="91425" marB="91425" marR="91425" marL="91425">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FE599"/>
                    </a:solidFill>
                  </a:tcPr>
                </a:tc>
                <a:tc>
                  <a:txBody>
                    <a:bodyPr/>
                    <a:lstStyle/>
                    <a:p>
                      <a:pPr indent="-154940" lvl="0" marL="228600" rtl="0" algn="l">
                        <a:spcBef>
                          <a:spcPts val="0"/>
                        </a:spcBef>
                        <a:spcAft>
                          <a:spcPts val="0"/>
                        </a:spcAft>
                        <a:buSzPts val="1000"/>
                        <a:buChar char="➔"/>
                      </a:pPr>
                      <a:r>
                        <a:rPr lang="en" sz="1000"/>
                        <a:t>Perform CFD analysis for fan flow</a:t>
                      </a:r>
                      <a:endParaRPr sz="1000"/>
                    </a:p>
                    <a:p>
                      <a:pPr indent="-154940" lvl="0" marL="228600" rtl="0" algn="l">
                        <a:spcBef>
                          <a:spcPts val="0"/>
                        </a:spcBef>
                        <a:spcAft>
                          <a:spcPts val="0"/>
                        </a:spcAft>
                        <a:buSzPts val="1000"/>
                        <a:buChar char="➔"/>
                      </a:pPr>
                      <a:r>
                        <a:rPr lang="en" sz="1000"/>
                        <a:t>Research lower voltage fan options</a:t>
                      </a:r>
                      <a:endParaRPr sz="1000"/>
                    </a:p>
                  </a:txBody>
                  <a:tcPr marT="45700" marB="45700" marR="45700" marL="45700">
                    <a:lnL cap="flat" cmpd="sng" w="9525">
                      <a:solidFill>
                        <a:srgbClr val="9E9E9E"/>
                      </a:solidFill>
                      <a:prstDash val="solid"/>
                      <a:round/>
                      <a:headEnd len="sm" w="sm" type="none"/>
                      <a:tailEnd len="sm" w="sm" type="none"/>
                    </a:lnL>
                  </a:tcPr>
                </a:tc>
              </a:tr>
              <a:tr h="408275">
                <a:tc>
                  <a:txBody>
                    <a:bodyPr/>
                    <a:lstStyle/>
                    <a:p>
                      <a:pPr indent="0" lvl="0" marL="0" rtl="0" algn="l">
                        <a:spcBef>
                          <a:spcPts val="0"/>
                        </a:spcBef>
                        <a:spcAft>
                          <a:spcPts val="0"/>
                        </a:spcAft>
                        <a:buNone/>
                      </a:pPr>
                      <a:r>
                        <a:rPr b="1" lang="en" sz="1100"/>
                        <a:t>Thermal</a:t>
                      </a:r>
                      <a:endParaRPr b="1" sz="1100"/>
                    </a:p>
                  </a:txBody>
                  <a:tcPr marT="91425" marB="91425" marR="91425" marL="91425"/>
                </a:tc>
                <a:tc>
                  <a:txBody>
                    <a:bodyPr/>
                    <a:lstStyle/>
                    <a:p>
                      <a:pPr indent="0" lvl="0" marL="0" rtl="0" algn="l">
                        <a:spcBef>
                          <a:spcPts val="0"/>
                        </a:spcBef>
                        <a:spcAft>
                          <a:spcPts val="0"/>
                        </a:spcAft>
                        <a:buNone/>
                      </a:pPr>
                      <a:r>
                        <a:rPr lang="en" sz="1100"/>
                        <a:t>-</a:t>
                      </a:r>
                      <a:endParaRPr sz="1100"/>
                    </a:p>
                  </a:txBody>
                  <a:tcPr marT="91425" marB="91425" marR="91425" marL="91425"/>
                </a:tc>
                <a:tc>
                  <a:txBody>
                    <a:bodyPr/>
                    <a:lstStyle/>
                    <a:p>
                      <a:pPr indent="0" lvl="0" marL="0" rtl="0" algn="ctr">
                        <a:spcBef>
                          <a:spcPts val="0"/>
                        </a:spcBef>
                        <a:spcAft>
                          <a:spcPts val="0"/>
                        </a:spcAft>
                        <a:buNone/>
                      </a:pPr>
                      <a:r>
                        <a:rPr b="1" lang="en" sz="1100"/>
                        <a:t>Yes</a:t>
                      </a:r>
                      <a:endParaRPr b="1" sz="1100"/>
                    </a:p>
                  </a:txBody>
                  <a:tcPr marT="91425" marB="91425" marR="91425" marL="91425">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B6D7A8"/>
                    </a:solidFill>
                  </a:tcPr>
                </a:tc>
                <a:tc>
                  <a:txBody>
                    <a:bodyPr/>
                    <a:lstStyle/>
                    <a:p>
                      <a:pPr indent="-154940" lvl="0" marL="228600" rtl="0" algn="l">
                        <a:spcBef>
                          <a:spcPts val="0"/>
                        </a:spcBef>
                        <a:spcAft>
                          <a:spcPts val="0"/>
                        </a:spcAft>
                        <a:buSzPts val="1000"/>
                        <a:buChar char="➔"/>
                      </a:pPr>
                      <a:r>
                        <a:rPr lang="en" sz="1000"/>
                        <a:t>Develop more complex thermal model with fewer assumptions</a:t>
                      </a:r>
                      <a:endParaRPr sz="1000"/>
                    </a:p>
                    <a:p>
                      <a:pPr indent="-154940" lvl="0" marL="228600" rtl="0" algn="l">
                        <a:spcBef>
                          <a:spcPts val="0"/>
                        </a:spcBef>
                        <a:spcAft>
                          <a:spcPts val="0"/>
                        </a:spcAft>
                        <a:buSzPts val="1000"/>
                        <a:buChar char="➔"/>
                      </a:pPr>
                      <a:r>
                        <a:rPr lang="en" sz="1000"/>
                        <a:t>Research resistive heater options</a:t>
                      </a:r>
                      <a:endParaRPr sz="1000"/>
                    </a:p>
                  </a:txBody>
                  <a:tcPr marT="45700" marB="45700" marR="45700" marL="45700">
                    <a:lnL cap="flat" cmpd="sng" w="9525">
                      <a:solidFill>
                        <a:srgbClr val="9E9E9E"/>
                      </a:solidFill>
                      <a:prstDash val="solid"/>
                      <a:round/>
                      <a:headEnd len="sm" w="sm" type="none"/>
                      <a:tailEnd len="sm" w="sm" type="none"/>
                    </a:lnL>
                  </a:tcPr>
                </a:tc>
              </a:tr>
              <a:tr h="471525">
                <a:tc rowSpan="2">
                  <a:txBody>
                    <a:bodyPr/>
                    <a:lstStyle/>
                    <a:p>
                      <a:pPr indent="0" lvl="0" marL="0" rtl="0" algn="l">
                        <a:spcBef>
                          <a:spcPts val="0"/>
                        </a:spcBef>
                        <a:spcAft>
                          <a:spcPts val="0"/>
                        </a:spcAft>
                        <a:buNone/>
                      </a:pPr>
                      <a:r>
                        <a:rPr b="1" lang="en" sz="1100"/>
                        <a:t>Electrical</a:t>
                      </a:r>
                      <a:endParaRPr b="1" sz="1100"/>
                    </a:p>
                  </a:txBody>
                  <a:tcPr marT="91425" marB="91425" marR="91425" marL="91425"/>
                </a:tc>
                <a:tc>
                  <a:txBody>
                    <a:bodyPr/>
                    <a:lstStyle/>
                    <a:p>
                      <a:pPr indent="0" lvl="0" marL="0" rtl="0" algn="l">
                        <a:spcBef>
                          <a:spcPts val="0"/>
                        </a:spcBef>
                        <a:spcAft>
                          <a:spcPts val="0"/>
                        </a:spcAft>
                        <a:buNone/>
                      </a:pPr>
                      <a:r>
                        <a:rPr lang="en" sz="1100"/>
                        <a:t>Power</a:t>
                      </a:r>
                      <a:endParaRPr sz="1100"/>
                    </a:p>
                  </a:txBody>
                  <a:tcPr marT="91425" marB="91425" marR="91425" marL="91425"/>
                </a:tc>
                <a:tc>
                  <a:txBody>
                    <a:bodyPr/>
                    <a:lstStyle/>
                    <a:p>
                      <a:pPr indent="0" lvl="0" marL="0" rtl="0" algn="ctr">
                        <a:spcBef>
                          <a:spcPts val="0"/>
                        </a:spcBef>
                        <a:spcAft>
                          <a:spcPts val="0"/>
                        </a:spcAft>
                        <a:buNone/>
                      </a:pPr>
                      <a:r>
                        <a:rPr b="1" lang="en" sz="1100"/>
                        <a:t>Yes</a:t>
                      </a:r>
                      <a:endParaRPr b="1" sz="1100"/>
                    </a:p>
                  </a:txBody>
                  <a:tcPr marT="91425" marB="91425" marR="91425" marL="91425">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B6D7A8"/>
                    </a:solidFill>
                  </a:tcPr>
                </a:tc>
                <a:tc>
                  <a:txBody>
                    <a:bodyPr/>
                    <a:lstStyle/>
                    <a:p>
                      <a:pPr indent="-154940" lvl="0" marL="228600" rtl="0" algn="l">
                        <a:spcBef>
                          <a:spcPts val="0"/>
                        </a:spcBef>
                        <a:spcAft>
                          <a:spcPts val="0"/>
                        </a:spcAft>
                        <a:buSzPts val="1000"/>
                        <a:buChar char="➔"/>
                      </a:pPr>
                      <a:r>
                        <a:rPr lang="en" sz="1000"/>
                        <a:t>Further research into battery options</a:t>
                      </a:r>
                      <a:endParaRPr sz="1000"/>
                    </a:p>
                    <a:p>
                      <a:pPr indent="-154940" lvl="0" marL="228600" rtl="0" algn="l">
                        <a:spcBef>
                          <a:spcPts val="0"/>
                        </a:spcBef>
                        <a:spcAft>
                          <a:spcPts val="0"/>
                        </a:spcAft>
                        <a:buSzPts val="1000"/>
                        <a:buChar char="➔"/>
                      </a:pPr>
                      <a:r>
                        <a:rPr lang="en" sz="1000"/>
                        <a:t>Determine full circuit schematic</a:t>
                      </a:r>
                      <a:endParaRPr sz="1000"/>
                    </a:p>
                    <a:p>
                      <a:pPr indent="-154940" lvl="0" marL="228600" rtl="0" algn="l">
                        <a:spcBef>
                          <a:spcPts val="0"/>
                        </a:spcBef>
                        <a:spcAft>
                          <a:spcPts val="0"/>
                        </a:spcAft>
                        <a:buSzPts val="1000"/>
                        <a:buChar char="➔"/>
                      </a:pPr>
                      <a:r>
                        <a:rPr lang="en" sz="1000"/>
                        <a:t>Develop rigorous battery draining model</a:t>
                      </a:r>
                      <a:endParaRPr sz="1000"/>
                    </a:p>
                  </a:txBody>
                  <a:tcPr marT="45700" marB="45700" marR="45700" marL="45700">
                    <a:lnL cap="flat" cmpd="sng" w="9525">
                      <a:solidFill>
                        <a:srgbClr val="9E9E9E"/>
                      </a:solidFill>
                      <a:prstDash val="solid"/>
                      <a:round/>
                      <a:headEnd len="sm" w="sm" type="none"/>
                      <a:tailEnd len="sm" w="sm" type="none"/>
                    </a:lnL>
                  </a:tcPr>
                </a:tc>
              </a:tr>
              <a:tr h="518125">
                <a:tc vMerge="1"/>
                <a:tc>
                  <a:txBody>
                    <a:bodyPr/>
                    <a:lstStyle/>
                    <a:p>
                      <a:pPr indent="0" lvl="0" marL="0" rtl="0" algn="l">
                        <a:spcBef>
                          <a:spcPts val="0"/>
                        </a:spcBef>
                        <a:spcAft>
                          <a:spcPts val="0"/>
                        </a:spcAft>
                        <a:buNone/>
                      </a:pPr>
                      <a:r>
                        <a:rPr lang="en" sz="1100"/>
                        <a:t>State Determination</a:t>
                      </a:r>
                      <a:endParaRPr sz="1100"/>
                    </a:p>
                  </a:txBody>
                  <a:tcPr marT="91425" marB="91425" marR="91425" marL="91425"/>
                </a:tc>
                <a:tc>
                  <a:txBody>
                    <a:bodyPr/>
                    <a:lstStyle/>
                    <a:p>
                      <a:pPr indent="0" lvl="0" marL="0" rtl="0" algn="ctr">
                        <a:spcBef>
                          <a:spcPts val="0"/>
                        </a:spcBef>
                        <a:spcAft>
                          <a:spcPts val="0"/>
                        </a:spcAft>
                        <a:buNone/>
                      </a:pPr>
                      <a:r>
                        <a:rPr b="1" lang="en" sz="1100"/>
                        <a:t>**Yes</a:t>
                      </a:r>
                      <a:endParaRPr b="1" sz="1100"/>
                    </a:p>
                  </a:txBody>
                  <a:tcPr marT="91425" marB="91425" marR="91425" marL="91425">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FE599"/>
                    </a:solidFill>
                  </a:tcPr>
                </a:tc>
                <a:tc>
                  <a:txBody>
                    <a:bodyPr/>
                    <a:lstStyle/>
                    <a:p>
                      <a:pPr indent="-154940" lvl="0" marL="228600" rtl="0" algn="l">
                        <a:spcBef>
                          <a:spcPts val="0"/>
                        </a:spcBef>
                        <a:spcAft>
                          <a:spcPts val="0"/>
                        </a:spcAft>
                        <a:buSzPts val="1000"/>
                        <a:buChar char="➔"/>
                      </a:pPr>
                      <a:r>
                        <a:rPr lang="en" sz="1000"/>
                        <a:t>Further research into GPS vert. accuracy</a:t>
                      </a:r>
                      <a:endParaRPr sz="1000"/>
                    </a:p>
                    <a:p>
                      <a:pPr indent="-154940" lvl="0" marL="228600" rtl="0" algn="l">
                        <a:spcBef>
                          <a:spcPts val="0"/>
                        </a:spcBef>
                        <a:spcAft>
                          <a:spcPts val="0"/>
                        </a:spcAft>
                        <a:buSzPts val="1000"/>
                        <a:buChar char="➔"/>
                      </a:pPr>
                      <a:r>
                        <a:rPr lang="en" sz="1000"/>
                        <a:t>Perform sensor accuracy tests</a:t>
                      </a:r>
                      <a:endParaRPr sz="1000"/>
                    </a:p>
                    <a:p>
                      <a:pPr indent="-154940" lvl="0" marL="228600" rtl="0" algn="l">
                        <a:spcBef>
                          <a:spcPts val="0"/>
                        </a:spcBef>
                        <a:spcAft>
                          <a:spcPts val="0"/>
                        </a:spcAft>
                        <a:buSzPts val="1000"/>
                        <a:buChar char="➔"/>
                      </a:pPr>
                      <a:r>
                        <a:rPr lang="en" sz="1000"/>
                        <a:t>Develop model to test sensor combinations</a:t>
                      </a:r>
                      <a:endParaRPr sz="1000"/>
                    </a:p>
                  </a:txBody>
                  <a:tcPr marT="45700" marB="45700" marR="45700" marL="45700">
                    <a:lnL cap="flat" cmpd="sng" w="9525">
                      <a:solidFill>
                        <a:srgbClr val="9E9E9E"/>
                      </a:solidFill>
                      <a:prstDash val="solid"/>
                      <a:round/>
                      <a:headEnd len="sm" w="sm" type="none"/>
                      <a:tailEnd len="sm" w="sm" type="none"/>
                    </a:lnL>
                  </a:tcPr>
                </a:tc>
              </a:tr>
            </a:tbl>
          </a:graphicData>
        </a:graphic>
      </p:graphicFrame>
      <p:cxnSp>
        <p:nvCxnSpPr>
          <p:cNvPr id="984" name="Google Shape;984;p67"/>
          <p:cNvCxnSpPr/>
          <p:nvPr/>
        </p:nvCxnSpPr>
        <p:spPr>
          <a:xfrm>
            <a:off x="-21075" y="864275"/>
            <a:ext cx="9201300" cy="0"/>
          </a:xfrm>
          <a:prstGeom prst="straightConnector1">
            <a:avLst/>
          </a:prstGeom>
          <a:noFill/>
          <a:ln cap="flat" cmpd="sng" w="38100">
            <a:solidFill>
              <a:srgbClr val="B6D7A8"/>
            </a:solidFill>
            <a:prstDash val="solid"/>
            <a:round/>
            <a:headEnd len="med" w="med" type="none"/>
            <a:tailEnd len="med" w="med" type="none"/>
          </a:ln>
        </p:spPr>
      </p:cxnSp>
      <p:grpSp>
        <p:nvGrpSpPr>
          <p:cNvPr id="985" name="Google Shape;985;p67"/>
          <p:cNvGrpSpPr/>
          <p:nvPr/>
        </p:nvGrpSpPr>
        <p:grpSpPr>
          <a:xfrm>
            <a:off x="-163950" y="4907786"/>
            <a:ext cx="9471925" cy="235500"/>
            <a:chOff x="-163950" y="4907786"/>
            <a:chExt cx="9471925" cy="235500"/>
          </a:xfrm>
        </p:grpSpPr>
        <p:sp>
          <p:nvSpPr>
            <p:cNvPr id="986" name="Google Shape;986;p67"/>
            <p:cNvSpPr/>
            <p:nvPr/>
          </p:nvSpPr>
          <p:spPr>
            <a:xfrm>
              <a:off x="7843375" y="4907786"/>
              <a:ext cx="1464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FFFFFF"/>
                  </a:solidFill>
                </a:rPr>
                <a:t>   Appendices</a:t>
              </a:r>
              <a:endParaRPr b="1" sz="1100">
                <a:solidFill>
                  <a:srgbClr val="FFFFFF"/>
                </a:solidFill>
              </a:endParaRPr>
            </a:p>
          </p:txBody>
        </p:sp>
        <p:sp>
          <p:nvSpPr>
            <p:cNvPr id="987" name="Google Shape;987;p67"/>
            <p:cNvSpPr/>
            <p:nvPr/>
          </p:nvSpPr>
          <p:spPr>
            <a:xfrm>
              <a:off x="3312585"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Mechanical</a:t>
              </a:r>
              <a:endParaRPr b="1" sz="1100">
                <a:solidFill>
                  <a:srgbClr val="FFFFFF"/>
                </a:solidFill>
              </a:endParaRPr>
            </a:p>
          </p:txBody>
        </p:sp>
        <p:sp>
          <p:nvSpPr>
            <p:cNvPr id="988" name="Google Shape;988;p67"/>
            <p:cNvSpPr/>
            <p:nvPr/>
          </p:nvSpPr>
          <p:spPr>
            <a:xfrm>
              <a:off x="-163950" y="4907786"/>
              <a:ext cx="13512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FFFFFF"/>
                  </a:solidFill>
                </a:rPr>
                <a:t>    Overview</a:t>
              </a:r>
              <a:endParaRPr b="1" sz="1100">
                <a:solidFill>
                  <a:srgbClr val="FFFFFF"/>
                </a:solidFill>
              </a:endParaRPr>
            </a:p>
          </p:txBody>
        </p:sp>
        <p:sp>
          <p:nvSpPr>
            <p:cNvPr id="989" name="Google Shape;989;p67"/>
            <p:cNvSpPr/>
            <p:nvPr/>
          </p:nvSpPr>
          <p:spPr>
            <a:xfrm>
              <a:off x="1047193"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Controls</a:t>
              </a:r>
              <a:endParaRPr b="1" sz="1100">
                <a:solidFill>
                  <a:srgbClr val="FFFFFF"/>
                </a:solidFill>
              </a:endParaRPr>
            </a:p>
          </p:txBody>
        </p:sp>
        <p:sp>
          <p:nvSpPr>
            <p:cNvPr id="990" name="Google Shape;990;p67"/>
            <p:cNvSpPr/>
            <p:nvPr/>
          </p:nvSpPr>
          <p:spPr>
            <a:xfrm>
              <a:off x="2179889"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Structural</a:t>
              </a:r>
              <a:endParaRPr b="1" sz="1100">
                <a:solidFill>
                  <a:srgbClr val="FFFFFF"/>
                </a:solidFill>
              </a:endParaRPr>
            </a:p>
          </p:txBody>
        </p:sp>
        <p:sp>
          <p:nvSpPr>
            <p:cNvPr id="991" name="Google Shape;991;p67"/>
            <p:cNvSpPr/>
            <p:nvPr/>
          </p:nvSpPr>
          <p:spPr>
            <a:xfrm>
              <a:off x="4445282"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Thermal</a:t>
              </a:r>
              <a:endParaRPr b="1" sz="1100">
                <a:solidFill>
                  <a:srgbClr val="FFFFFF"/>
                </a:solidFill>
              </a:endParaRPr>
            </a:p>
          </p:txBody>
        </p:sp>
        <p:sp>
          <p:nvSpPr>
            <p:cNvPr id="992" name="Google Shape;992;p67"/>
            <p:cNvSpPr/>
            <p:nvPr/>
          </p:nvSpPr>
          <p:spPr>
            <a:xfrm>
              <a:off x="5577978"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Electrical</a:t>
              </a:r>
              <a:endParaRPr b="1" sz="1100">
                <a:solidFill>
                  <a:srgbClr val="FFFFFF"/>
                </a:solidFill>
              </a:endParaRPr>
            </a:p>
          </p:txBody>
        </p:sp>
        <p:sp>
          <p:nvSpPr>
            <p:cNvPr id="993" name="Google Shape;993;p67"/>
            <p:cNvSpPr/>
            <p:nvPr/>
          </p:nvSpPr>
          <p:spPr>
            <a:xfrm>
              <a:off x="6710675" y="4907786"/>
              <a:ext cx="1272600" cy="235500"/>
            </a:xfrm>
            <a:prstGeom prst="chevron">
              <a:avLst>
                <a:gd fmla="val 50000" name="adj"/>
              </a:avLst>
            </a:prstGeom>
            <a:solidFill>
              <a:srgbClr val="31394D"/>
            </a:solidFill>
            <a:ln cap="flat" cmpd="sng" w="19050">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Conclusion</a:t>
              </a:r>
              <a:endParaRPr b="1" sz="1100">
                <a:solidFill>
                  <a:srgbClr val="FFFFFF"/>
                </a:solidFill>
              </a:endParaRPr>
            </a:p>
          </p:txBody>
        </p:sp>
      </p:gr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7" name="Shape 997"/>
        <p:cNvGrpSpPr/>
        <p:nvPr/>
      </p:nvGrpSpPr>
      <p:grpSpPr>
        <a:xfrm>
          <a:off x="0" y="0"/>
          <a:ext cx="0" cy="0"/>
          <a:chOff x="0" y="0"/>
          <a:chExt cx="0" cy="0"/>
        </a:xfrm>
      </p:grpSpPr>
      <p:sp>
        <p:nvSpPr>
          <p:cNvPr id="998" name="Google Shape;998;p68"/>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Path Moving Forward</a:t>
            </a:r>
            <a:endParaRPr/>
          </a:p>
        </p:txBody>
      </p:sp>
      <p:cxnSp>
        <p:nvCxnSpPr>
          <p:cNvPr id="999" name="Google Shape;999;p68"/>
          <p:cNvCxnSpPr/>
          <p:nvPr/>
        </p:nvCxnSpPr>
        <p:spPr>
          <a:xfrm>
            <a:off x="-21075" y="864275"/>
            <a:ext cx="9201300" cy="0"/>
          </a:xfrm>
          <a:prstGeom prst="straightConnector1">
            <a:avLst/>
          </a:prstGeom>
          <a:noFill/>
          <a:ln cap="flat" cmpd="sng" w="38100">
            <a:solidFill>
              <a:srgbClr val="B6D7A8"/>
            </a:solidFill>
            <a:prstDash val="solid"/>
            <a:round/>
            <a:headEnd len="med" w="med" type="none"/>
            <a:tailEnd len="med" w="med" type="none"/>
          </a:ln>
        </p:spPr>
      </p:cxnSp>
      <p:sp>
        <p:nvSpPr>
          <p:cNvPr id="1000" name="Google Shape;1000;p68"/>
          <p:cNvSpPr/>
          <p:nvPr/>
        </p:nvSpPr>
        <p:spPr>
          <a:xfrm>
            <a:off x="7260375" y="1273200"/>
            <a:ext cx="209400" cy="235500"/>
          </a:xfrm>
          <a:prstGeom prst="diamond">
            <a:avLst/>
          </a:prstGeom>
          <a:solidFill>
            <a:srgbClr val="00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1" name="Google Shape;1001;p68"/>
          <p:cNvSpPr txBox="1"/>
          <p:nvPr/>
        </p:nvSpPr>
        <p:spPr>
          <a:xfrm>
            <a:off x="7590800" y="1190850"/>
            <a:ext cx="1332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Roboto"/>
                <a:ea typeface="Roboto"/>
                <a:cs typeface="Roboto"/>
                <a:sym typeface="Roboto"/>
              </a:rPr>
              <a:t>Milestone</a:t>
            </a:r>
            <a:endParaRPr>
              <a:latin typeface="Roboto"/>
              <a:ea typeface="Roboto"/>
              <a:cs typeface="Roboto"/>
              <a:sym typeface="Roboto"/>
            </a:endParaRPr>
          </a:p>
        </p:txBody>
      </p:sp>
      <p:sp>
        <p:nvSpPr>
          <p:cNvPr id="1002" name="Google Shape;1002;p68"/>
          <p:cNvSpPr/>
          <p:nvPr/>
        </p:nvSpPr>
        <p:spPr>
          <a:xfrm>
            <a:off x="7073150" y="1702750"/>
            <a:ext cx="548700" cy="154200"/>
          </a:xfrm>
          <a:prstGeom prst="rect">
            <a:avLst/>
          </a:prstGeom>
          <a:solidFill>
            <a:srgbClr val="2E2E2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3" name="Google Shape;1003;p68"/>
          <p:cNvSpPr txBox="1"/>
          <p:nvPr/>
        </p:nvSpPr>
        <p:spPr>
          <a:xfrm>
            <a:off x="7590800" y="1579750"/>
            <a:ext cx="1332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Roboto"/>
                <a:ea typeface="Roboto"/>
                <a:cs typeface="Roboto"/>
                <a:sym typeface="Roboto"/>
              </a:rPr>
              <a:t>Task Grouping</a:t>
            </a:r>
            <a:endParaRPr>
              <a:latin typeface="Roboto"/>
              <a:ea typeface="Roboto"/>
              <a:cs typeface="Roboto"/>
              <a:sym typeface="Roboto"/>
            </a:endParaRPr>
          </a:p>
        </p:txBody>
      </p:sp>
      <p:sp>
        <p:nvSpPr>
          <p:cNvPr id="1004" name="Google Shape;1004;p68"/>
          <p:cNvSpPr/>
          <p:nvPr/>
        </p:nvSpPr>
        <p:spPr>
          <a:xfrm>
            <a:off x="7073150" y="2051000"/>
            <a:ext cx="548700" cy="154200"/>
          </a:xfrm>
          <a:prstGeom prst="rect">
            <a:avLst/>
          </a:prstGeom>
          <a:solidFill>
            <a:srgbClr val="3C78D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5" name="Google Shape;1005;p68"/>
          <p:cNvSpPr txBox="1"/>
          <p:nvPr/>
        </p:nvSpPr>
        <p:spPr>
          <a:xfrm>
            <a:off x="7621850" y="1917625"/>
            <a:ext cx="1332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Roboto"/>
                <a:ea typeface="Roboto"/>
                <a:cs typeface="Roboto"/>
                <a:sym typeface="Roboto"/>
              </a:rPr>
              <a:t>Task</a:t>
            </a:r>
            <a:endParaRPr>
              <a:latin typeface="Roboto"/>
              <a:ea typeface="Roboto"/>
              <a:cs typeface="Roboto"/>
              <a:sym typeface="Roboto"/>
            </a:endParaRPr>
          </a:p>
        </p:txBody>
      </p:sp>
      <p:grpSp>
        <p:nvGrpSpPr>
          <p:cNvPr id="1006" name="Google Shape;1006;p68"/>
          <p:cNvGrpSpPr/>
          <p:nvPr/>
        </p:nvGrpSpPr>
        <p:grpSpPr>
          <a:xfrm>
            <a:off x="-163950" y="4907786"/>
            <a:ext cx="9471925" cy="235500"/>
            <a:chOff x="-163950" y="4907786"/>
            <a:chExt cx="9471925" cy="235500"/>
          </a:xfrm>
        </p:grpSpPr>
        <p:sp>
          <p:nvSpPr>
            <p:cNvPr id="1007" name="Google Shape;1007;p68"/>
            <p:cNvSpPr/>
            <p:nvPr/>
          </p:nvSpPr>
          <p:spPr>
            <a:xfrm>
              <a:off x="7843375" y="4907786"/>
              <a:ext cx="1464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FFFFFF"/>
                  </a:solidFill>
                </a:rPr>
                <a:t>   Appendices</a:t>
              </a:r>
              <a:endParaRPr b="1" sz="1100">
                <a:solidFill>
                  <a:srgbClr val="FFFFFF"/>
                </a:solidFill>
              </a:endParaRPr>
            </a:p>
          </p:txBody>
        </p:sp>
        <p:sp>
          <p:nvSpPr>
            <p:cNvPr id="1008" name="Google Shape;1008;p68"/>
            <p:cNvSpPr/>
            <p:nvPr/>
          </p:nvSpPr>
          <p:spPr>
            <a:xfrm>
              <a:off x="3312585"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Mechanical</a:t>
              </a:r>
              <a:endParaRPr b="1" sz="1100">
                <a:solidFill>
                  <a:srgbClr val="FFFFFF"/>
                </a:solidFill>
              </a:endParaRPr>
            </a:p>
          </p:txBody>
        </p:sp>
        <p:sp>
          <p:nvSpPr>
            <p:cNvPr id="1009" name="Google Shape;1009;p68"/>
            <p:cNvSpPr/>
            <p:nvPr/>
          </p:nvSpPr>
          <p:spPr>
            <a:xfrm>
              <a:off x="-163950" y="4907786"/>
              <a:ext cx="13512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FFFFFF"/>
                  </a:solidFill>
                </a:rPr>
                <a:t>    Overview</a:t>
              </a:r>
              <a:endParaRPr b="1" sz="1100">
                <a:solidFill>
                  <a:srgbClr val="FFFFFF"/>
                </a:solidFill>
              </a:endParaRPr>
            </a:p>
          </p:txBody>
        </p:sp>
        <p:sp>
          <p:nvSpPr>
            <p:cNvPr id="1010" name="Google Shape;1010;p68"/>
            <p:cNvSpPr/>
            <p:nvPr/>
          </p:nvSpPr>
          <p:spPr>
            <a:xfrm>
              <a:off x="1047193"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Controls</a:t>
              </a:r>
              <a:endParaRPr b="1" sz="1100">
                <a:solidFill>
                  <a:srgbClr val="FFFFFF"/>
                </a:solidFill>
              </a:endParaRPr>
            </a:p>
          </p:txBody>
        </p:sp>
        <p:sp>
          <p:nvSpPr>
            <p:cNvPr id="1011" name="Google Shape;1011;p68"/>
            <p:cNvSpPr/>
            <p:nvPr/>
          </p:nvSpPr>
          <p:spPr>
            <a:xfrm>
              <a:off x="2179889"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Structural</a:t>
              </a:r>
              <a:endParaRPr b="1" sz="1100">
                <a:solidFill>
                  <a:srgbClr val="FFFFFF"/>
                </a:solidFill>
              </a:endParaRPr>
            </a:p>
          </p:txBody>
        </p:sp>
        <p:sp>
          <p:nvSpPr>
            <p:cNvPr id="1012" name="Google Shape;1012;p68"/>
            <p:cNvSpPr/>
            <p:nvPr/>
          </p:nvSpPr>
          <p:spPr>
            <a:xfrm>
              <a:off x="4445282"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Thermal</a:t>
              </a:r>
              <a:endParaRPr b="1" sz="1100">
                <a:solidFill>
                  <a:srgbClr val="FFFFFF"/>
                </a:solidFill>
              </a:endParaRPr>
            </a:p>
          </p:txBody>
        </p:sp>
        <p:sp>
          <p:nvSpPr>
            <p:cNvPr id="1013" name="Google Shape;1013;p68"/>
            <p:cNvSpPr/>
            <p:nvPr/>
          </p:nvSpPr>
          <p:spPr>
            <a:xfrm>
              <a:off x="5577978" y="4907786"/>
              <a:ext cx="1272600" cy="235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Electrical</a:t>
              </a:r>
              <a:endParaRPr b="1" sz="1100">
                <a:solidFill>
                  <a:srgbClr val="FFFFFF"/>
                </a:solidFill>
              </a:endParaRPr>
            </a:p>
          </p:txBody>
        </p:sp>
        <p:sp>
          <p:nvSpPr>
            <p:cNvPr id="1014" name="Google Shape;1014;p68"/>
            <p:cNvSpPr/>
            <p:nvPr/>
          </p:nvSpPr>
          <p:spPr>
            <a:xfrm>
              <a:off x="6710675" y="4907786"/>
              <a:ext cx="1272600" cy="235500"/>
            </a:xfrm>
            <a:prstGeom prst="chevron">
              <a:avLst>
                <a:gd fmla="val 50000" name="adj"/>
              </a:avLst>
            </a:prstGeom>
            <a:solidFill>
              <a:srgbClr val="31394D"/>
            </a:solidFill>
            <a:ln cap="flat" cmpd="sng" w="19050">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Conclusion</a:t>
              </a:r>
              <a:endParaRPr b="1" sz="1100">
                <a:solidFill>
                  <a:srgbClr val="FFFFFF"/>
                </a:solidFill>
              </a:endParaRPr>
            </a:p>
          </p:txBody>
        </p:sp>
      </p:grpSp>
      <p:pic>
        <p:nvPicPr>
          <p:cNvPr id="1015" name="Google Shape;1015;p68"/>
          <p:cNvPicPr preferRelativeResize="0"/>
          <p:nvPr/>
        </p:nvPicPr>
        <p:blipFill rotWithShape="1">
          <a:blip r:embed="rId3">
            <a:alphaModFix/>
          </a:blip>
          <a:srcRect b="2928" l="0" r="0" t="8848"/>
          <a:stretch/>
        </p:blipFill>
        <p:spPr>
          <a:xfrm>
            <a:off x="0" y="864275"/>
            <a:ext cx="6604253" cy="4043499"/>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9" name="Shape 1019"/>
        <p:cNvGrpSpPr/>
        <p:nvPr/>
      </p:nvGrpSpPr>
      <p:grpSpPr>
        <a:xfrm>
          <a:off x="0" y="0"/>
          <a:ext cx="0" cy="0"/>
          <a:chOff x="0" y="0"/>
          <a:chExt cx="0" cy="0"/>
        </a:xfrm>
      </p:grpSpPr>
      <p:sp>
        <p:nvSpPr>
          <p:cNvPr id="1020" name="Google Shape;1020;p69"/>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Acknowledgements</a:t>
            </a:r>
            <a:r>
              <a:rPr lang="en"/>
              <a:t> </a:t>
            </a:r>
            <a:endParaRPr/>
          </a:p>
        </p:txBody>
      </p:sp>
      <p:sp>
        <p:nvSpPr>
          <p:cNvPr id="1021" name="Google Shape;1021;p69"/>
          <p:cNvSpPr txBox="1"/>
          <p:nvPr/>
        </p:nvSpPr>
        <p:spPr>
          <a:xfrm>
            <a:off x="228600" y="1015250"/>
            <a:ext cx="8686800" cy="30324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sz="1600">
                <a:latin typeface="Roboto"/>
                <a:ea typeface="Roboto"/>
                <a:cs typeface="Roboto"/>
                <a:sym typeface="Roboto"/>
              </a:rPr>
              <a:t>We want to acknowledge and express our thanks to</a:t>
            </a:r>
            <a:endParaRPr sz="1600">
              <a:latin typeface="Roboto"/>
              <a:ea typeface="Roboto"/>
              <a:cs typeface="Roboto"/>
              <a:sym typeface="Roboto"/>
            </a:endParaRPr>
          </a:p>
          <a:p>
            <a:pPr indent="-226059" lvl="0" marL="365760" rtl="0" algn="l">
              <a:lnSpc>
                <a:spcPct val="150000"/>
              </a:lnSpc>
              <a:spcBef>
                <a:spcPts val="0"/>
              </a:spcBef>
              <a:spcAft>
                <a:spcPts val="0"/>
              </a:spcAft>
              <a:buSzPts val="1400"/>
              <a:buFont typeface="Roboto"/>
              <a:buChar char="★"/>
            </a:pPr>
            <a:r>
              <a:rPr lang="en">
                <a:latin typeface="Roboto"/>
                <a:ea typeface="Roboto"/>
                <a:cs typeface="Roboto"/>
                <a:sym typeface="Roboto"/>
              </a:rPr>
              <a:t>Our advisor, </a:t>
            </a:r>
            <a:r>
              <a:rPr b="1" lang="en">
                <a:latin typeface="Roboto"/>
                <a:ea typeface="Roboto"/>
                <a:cs typeface="Roboto"/>
                <a:sym typeface="Roboto"/>
              </a:rPr>
              <a:t>Prof. Mah</a:t>
            </a:r>
            <a:r>
              <a:rPr lang="en">
                <a:latin typeface="Roboto"/>
                <a:ea typeface="Roboto"/>
                <a:cs typeface="Roboto"/>
                <a:sym typeface="Roboto"/>
              </a:rPr>
              <a:t>, for all of his guidance and feedback </a:t>
            </a:r>
            <a:endParaRPr>
              <a:latin typeface="Roboto"/>
              <a:ea typeface="Roboto"/>
              <a:cs typeface="Roboto"/>
              <a:sym typeface="Roboto"/>
            </a:endParaRPr>
          </a:p>
          <a:p>
            <a:pPr indent="-226059" lvl="0" marL="365760" rtl="0" algn="l">
              <a:lnSpc>
                <a:spcPct val="150000"/>
              </a:lnSpc>
              <a:spcBef>
                <a:spcPts val="0"/>
              </a:spcBef>
              <a:spcAft>
                <a:spcPts val="0"/>
              </a:spcAft>
              <a:buSzPts val="1400"/>
              <a:buFont typeface="Roboto"/>
              <a:buChar char="★"/>
            </a:pPr>
            <a:r>
              <a:rPr lang="en">
                <a:latin typeface="Roboto"/>
                <a:ea typeface="Roboto"/>
                <a:cs typeface="Roboto"/>
                <a:sym typeface="Roboto"/>
              </a:rPr>
              <a:t>Our customer, </a:t>
            </a:r>
            <a:r>
              <a:rPr b="1" lang="en">
                <a:latin typeface="Roboto"/>
                <a:ea typeface="Roboto"/>
                <a:cs typeface="Roboto"/>
                <a:sym typeface="Roboto"/>
              </a:rPr>
              <a:t>Urban Sky</a:t>
            </a:r>
            <a:r>
              <a:rPr lang="en">
                <a:latin typeface="Roboto"/>
                <a:ea typeface="Roboto"/>
                <a:cs typeface="Roboto"/>
                <a:sym typeface="Roboto"/>
              </a:rPr>
              <a:t> for this opportunity and for their support throughout</a:t>
            </a:r>
            <a:endParaRPr>
              <a:latin typeface="Roboto"/>
              <a:ea typeface="Roboto"/>
              <a:cs typeface="Roboto"/>
              <a:sym typeface="Roboto"/>
            </a:endParaRPr>
          </a:p>
          <a:p>
            <a:pPr indent="-226059" lvl="0" marL="365760" rtl="0" algn="l">
              <a:lnSpc>
                <a:spcPct val="150000"/>
              </a:lnSpc>
              <a:spcBef>
                <a:spcPts val="0"/>
              </a:spcBef>
              <a:spcAft>
                <a:spcPts val="0"/>
              </a:spcAft>
              <a:buSzPts val="1400"/>
              <a:buFont typeface="Roboto"/>
              <a:buChar char="★"/>
            </a:pPr>
            <a:r>
              <a:rPr b="1" lang="en">
                <a:latin typeface="Roboto"/>
                <a:ea typeface="Roboto"/>
                <a:cs typeface="Roboto"/>
                <a:sym typeface="Roboto"/>
              </a:rPr>
              <a:t>Prof. Frew</a:t>
            </a:r>
            <a:r>
              <a:rPr lang="en">
                <a:latin typeface="Roboto"/>
                <a:ea typeface="Roboto"/>
                <a:cs typeface="Roboto"/>
                <a:sym typeface="Roboto"/>
              </a:rPr>
              <a:t> for his help with the preliminary control law</a:t>
            </a:r>
            <a:endParaRPr>
              <a:latin typeface="Roboto"/>
              <a:ea typeface="Roboto"/>
              <a:cs typeface="Roboto"/>
              <a:sym typeface="Roboto"/>
            </a:endParaRPr>
          </a:p>
          <a:p>
            <a:pPr indent="-226059" lvl="0" marL="365760" rtl="0" algn="l">
              <a:lnSpc>
                <a:spcPct val="150000"/>
              </a:lnSpc>
              <a:spcBef>
                <a:spcPts val="0"/>
              </a:spcBef>
              <a:spcAft>
                <a:spcPts val="0"/>
              </a:spcAft>
              <a:buSzPts val="1400"/>
              <a:buFont typeface="Roboto"/>
              <a:buChar char="★"/>
            </a:pPr>
            <a:r>
              <a:rPr b="1" lang="en">
                <a:latin typeface="Roboto"/>
                <a:ea typeface="Roboto"/>
                <a:cs typeface="Roboto"/>
                <a:sym typeface="Roboto"/>
              </a:rPr>
              <a:t>Prof. Schwartz</a:t>
            </a:r>
            <a:r>
              <a:rPr lang="en">
                <a:latin typeface="Roboto"/>
                <a:ea typeface="Roboto"/>
                <a:cs typeface="Roboto"/>
                <a:sym typeface="Roboto"/>
              </a:rPr>
              <a:t> for her help with the validation of our electronics</a:t>
            </a:r>
            <a:endParaRPr>
              <a:latin typeface="Roboto"/>
              <a:ea typeface="Roboto"/>
              <a:cs typeface="Roboto"/>
              <a:sym typeface="Roboto"/>
            </a:endParaRPr>
          </a:p>
          <a:p>
            <a:pPr indent="-226059" lvl="0" marL="365760" rtl="0" algn="l">
              <a:lnSpc>
                <a:spcPct val="150000"/>
              </a:lnSpc>
              <a:spcBef>
                <a:spcPts val="0"/>
              </a:spcBef>
              <a:spcAft>
                <a:spcPts val="0"/>
              </a:spcAft>
              <a:buSzPts val="1400"/>
              <a:buFont typeface="Roboto"/>
              <a:buChar char="★"/>
            </a:pPr>
            <a:r>
              <a:rPr b="1" lang="en">
                <a:latin typeface="Roboto"/>
                <a:ea typeface="Roboto"/>
                <a:cs typeface="Roboto"/>
                <a:sym typeface="Roboto"/>
              </a:rPr>
              <a:t>Prof. </a:t>
            </a:r>
            <a:r>
              <a:rPr b="1" lang="en">
                <a:latin typeface="Roboto"/>
                <a:ea typeface="Roboto"/>
                <a:cs typeface="Roboto"/>
                <a:sym typeface="Roboto"/>
              </a:rPr>
              <a:t>Akos</a:t>
            </a:r>
            <a:r>
              <a:rPr lang="en">
                <a:latin typeface="Roboto"/>
                <a:ea typeface="Roboto"/>
                <a:cs typeface="Roboto"/>
                <a:sym typeface="Roboto"/>
              </a:rPr>
              <a:t> for his help with the accuracy of vertical GPS measurements</a:t>
            </a:r>
            <a:endParaRPr>
              <a:latin typeface="Roboto"/>
              <a:ea typeface="Roboto"/>
              <a:cs typeface="Roboto"/>
              <a:sym typeface="Roboto"/>
            </a:endParaRPr>
          </a:p>
          <a:p>
            <a:pPr indent="-226059" lvl="0" marL="365760" rtl="0" algn="l">
              <a:lnSpc>
                <a:spcPct val="150000"/>
              </a:lnSpc>
              <a:spcBef>
                <a:spcPts val="0"/>
              </a:spcBef>
              <a:spcAft>
                <a:spcPts val="0"/>
              </a:spcAft>
              <a:buSzPts val="1400"/>
              <a:buFont typeface="Roboto"/>
              <a:buChar char="★"/>
            </a:pPr>
            <a:r>
              <a:rPr b="1" lang="en">
                <a:latin typeface="Roboto"/>
                <a:ea typeface="Roboto"/>
                <a:cs typeface="Roboto"/>
                <a:sym typeface="Roboto"/>
              </a:rPr>
              <a:t>TA Colin Claytor</a:t>
            </a:r>
            <a:r>
              <a:rPr lang="en">
                <a:latin typeface="Roboto"/>
                <a:ea typeface="Roboto"/>
                <a:cs typeface="Roboto"/>
                <a:sym typeface="Roboto"/>
              </a:rPr>
              <a:t> </a:t>
            </a:r>
            <a:r>
              <a:rPr lang="en">
                <a:latin typeface="Roboto"/>
                <a:ea typeface="Roboto"/>
                <a:cs typeface="Roboto"/>
                <a:sym typeface="Roboto"/>
              </a:rPr>
              <a:t>for </a:t>
            </a:r>
            <a:r>
              <a:rPr lang="en">
                <a:latin typeface="Roboto"/>
                <a:ea typeface="Roboto"/>
                <a:cs typeface="Roboto"/>
                <a:sym typeface="Roboto"/>
              </a:rPr>
              <a:t>giving us feedback on our presentation</a:t>
            </a:r>
            <a:endParaRPr>
              <a:latin typeface="Roboto"/>
              <a:ea typeface="Roboto"/>
              <a:cs typeface="Roboto"/>
              <a:sym typeface="Roboto"/>
            </a:endParaRPr>
          </a:p>
          <a:p>
            <a:pPr indent="-226059" lvl="0" marL="365760" rtl="0" algn="l">
              <a:lnSpc>
                <a:spcPct val="150000"/>
              </a:lnSpc>
              <a:spcBef>
                <a:spcPts val="0"/>
              </a:spcBef>
              <a:spcAft>
                <a:spcPts val="0"/>
              </a:spcAft>
              <a:buSzPts val="1400"/>
              <a:buFont typeface="Roboto"/>
              <a:buChar char="★"/>
            </a:pPr>
            <a:r>
              <a:rPr lang="en">
                <a:latin typeface="Roboto"/>
                <a:ea typeface="Roboto"/>
                <a:cs typeface="Roboto"/>
                <a:sym typeface="Roboto"/>
              </a:rPr>
              <a:t>Stanford graduates, </a:t>
            </a:r>
            <a:r>
              <a:rPr b="1" lang="en">
                <a:latin typeface="Roboto"/>
                <a:ea typeface="Roboto"/>
                <a:cs typeface="Roboto"/>
                <a:sym typeface="Roboto"/>
              </a:rPr>
              <a:t>Andrey Shusko</a:t>
            </a:r>
            <a:r>
              <a:rPr lang="en">
                <a:latin typeface="Roboto"/>
                <a:ea typeface="Roboto"/>
                <a:cs typeface="Roboto"/>
                <a:sym typeface="Roboto"/>
              </a:rPr>
              <a:t>, </a:t>
            </a:r>
            <a:r>
              <a:rPr b="1" lang="en">
                <a:latin typeface="Roboto"/>
                <a:ea typeface="Roboto"/>
                <a:cs typeface="Roboto"/>
                <a:sym typeface="Roboto"/>
              </a:rPr>
              <a:t>Paige Brown</a:t>
            </a:r>
            <a:r>
              <a:rPr lang="en">
                <a:latin typeface="Roboto"/>
                <a:ea typeface="Roboto"/>
                <a:cs typeface="Roboto"/>
                <a:sym typeface="Roboto"/>
              </a:rPr>
              <a:t>, and </a:t>
            </a:r>
            <a:r>
              <a:rPr b="1" lang="en">
                <a:latin typeface="Roboto"/>
                <a:ea typeface="Roboto"/>
                <a:cs typeface="Roboto"/>
                <a:sym typeface="Roboto"/>
              </a:rPr>
              <a:t>Kai Marshland</a:t>
            </a:r>
            <a:r>
              <a:rPr lang="en">
                <a:latin typeface="Roboto"/>
                <a:ea typeface="Roboto"/>
                <a:cs typeface="Roboto"/>
                <a:sym typeface="Roboto"/>
              </a:rPr>
              <a:t>, for answering our questions regarding the ballast release mechanism</a:t>
            </a:r>
            <a:endParaRPr>
              <a:latin typeface="Roboto"/>
              <a:ea typeface="Roboto"/>
              <a:cs typeface="Roboto"/>
              <a:sym typeface="Roboto"/>
            </a:endParaRPr>
          </a:p>
        </p:txBody>
      </p:sp>
      <p:cxnSp>
        <p:nvCxnSpPr>
          <p:cNvPr id="1022" name="Google Shape;1022;p69"/>
          <p:cNvCxnSpPr/>
          <p:nvPr/>
        </p:nvCxnSpPr>
        <p:spPr>
          <a:xfrm>
            <a:off x="-21075" y="864275"/>
            <a:ext cx="9201300" cy="0"/>
          </a:xfrm>
          <a:prstGeom prst="straightConnector1">
            <a:avLst/>
          </a:prstGeom>
          <a:noFill/>
          <a:ln cap="flat" cmpd="sng" w="38100">
            <a:solidFill>
              <a:srgbClr val="B6D7A8"/>
            </a:solidFill>
            <a:prstDash val="solid"/>
            <a:round/>
            <a:headEnd len="med" w="med" type="none"/>
            <a:tailEnd len="med" w="med" type="none"/>
          </a:ln>
        </p:spPr>
      </p:cxn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6" name="Shape 1026"/>
        <p:cNvGrpSpPr/>
        <p:nvPr/>
      </p:nvGrpSpPr>
      <p:grpSpPr>
        <a:xfrm>
          <a:off x="0" y="0"/>
          <a:ext cx="0" cy="0"/>
          <a:chOff x="0" y="0"/>
          <a:chExt cx="0" cy="0"/>
        </a:xfrm>
      </p:grpSpPr>
      <p:sp>
        <p:nvSpPr>
          <p:cNvPr id="1027" name="Google Shape;1027;p70"/>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References</a:t>
            </a:r>
            <a:endParaRPr/>
          </a:p>
        </p:txBody>
      </p:sp>
      <p:sp>
        <p:nvSpPr>
          <p:cNvPr id="1028" name="Google Shape;1028;p70"/>
          <p:cNvSpPr txBox="1"/>
          <p:nvPr/>
        </p:nvSpPr>
        <p:spPr>
          <a:xfrm>
            <a:off x="192225" y="1020250"/>
            <a:ext cx="8745000" cy="3149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200">
                <a:latin typeface="Roboto"/>
                <a:ea typeface="Roboto"/>
                <a:cs typeface="Roboto"/>
                <a:sym typeface="Roboto"/>
              </a:rPr>
              <a:t>“Ago, Helen 3 years, et al. “Choosing the Right Motor For Your Project - DC vs Stepper vs Servo Motors.” </a:t>
            </a:r>
            <a:r>
              <a:rPr i="1" lang="en" sz="1200">
                <a:latin typeface="Roboto"/>
                <a:ea typeface="Roboto"/>
                <a:cs typeface="Roboto"/>
                <a:sym typeface="Roboto"/>
              </a:rPr>
              <a:t>Lastest Open Tech From Seeed</a:t>
            </a:r>
            <a:r>
              <a:rPr lang="en" sz="1200">
                <a:latin typeface="Roboto"/>
                <a:ea typeface="Roboto"/>
                <a:cs typeface="Roboto"/>
                <a:sym typeface="Roboto"/>
              </a:rPr>
              <a:t>, 29 June 2021, https://www.seeedstudio.com/blog/2019/04/01/choosing-the-right-motor-for-your-project-dc-vs-stepper-vs-servo-motors/. </a:t>
            </a:r>
            <a:endParaRPr sz="1200">
              <a:latin typeface="Roboto"/>
              <a:ea typeface="Roboto"/>
              <a:cs typeface="Roboto"/>
              <a:sym typeface="Roboto"/>
            </a:endParaRPr>
          </a:p>
          <a:p>
            <a:pPr indent="0" lvl="0" marL="0" rtl="0" algn="l">
              <a:spcBef>
                <a:spcPts val="0"/>
              </a:spcBef>
              <a:spcAft>
                <a:spcPts val="0"/>
              </a:spcAft>
              <a:buNone/>
            </a:pPr>
            <a:r>
              <a:t/>
            </a:r>
            <a:endParaRPr sz="1200">
              <a:latin typeface="Roboto"/>
              <a:ea typeface="Roboto"/>
              <a:cs typeface="Roboto"/>
              <a:sym typeface="Roboto"/>
            </a:endParaRPr>
          </a:p>
          <a:p>
            <a:pPr indent="0" lvl="0" marL="0" rtl="0" algn="l">
              <a:spcBef>
                <a:spcPts val="0"/>
              </a:spcBef>
              <a:spcAft>
                <a:spcPts val="0"/>
              </a:spcAft>
              <a:buNone/>
            </a:pPr>
            <a:r>
              <a:rPr lang="en" sz="1200">
                <a:latin typeface="Roboto"/>
                <a:ea typeface="Roboto"/>
                <a:cs typeface="Roboto"/>
                <a:sym typeface="Roboto"/>
              </a:rPr>
              <a:t>Fusco, M.J., Isenberg, D.R., and Pickard, X., “Development of a High-Altitude Balloon Controlled Ascent System,” Institute of Electrical and Electronics Engineers, 2020.</a:t>
            </a:r>
            <a:endParaRPr sz="1200">
              <a:latin typeface="Roboto"/>
              <a:ea typeface="Roboto"/>
              <a:cs typeface="Roboto"/>
              <a:sym typeface="Roboto"/>
            </a:endParaRPr>
          </a:p>
          <a:p>
            <a:pPr indent="0" lvl="0" marL="0" rtl="0" algn="l">
              <a:spcBef>
                <a:spcPts val="0"/>
              </a:spcBef>
              <a:spcAft>
                <a:spcPts val="0"/>
              </a:spcAft>
              <a:buNone/>
            </a:pPr>
            <a:r>
              <a:t/>
            </a:r>
            <a:endParaRPr sz="1200">
              <a:latin typeface="Roboto"/>
              <a:ea typeface="Roboto"/>
              <a:cs typeface="Roboto"/>
              <a:sym typeface="Roboto"/>
            </a:endParaRPr>
          </a:p>
          <a:p>
            <a:pPr indent="0" lvl="0" marL="0" rtl="0" algn="l">
              <a:spcBef>
                <a:spcPts val="0"/>
              </a:spcBef>
              <a:spcAft>
                <a:spcPts val="0"/>
              </a:spcAft>
              <a:buNone/>
            </a:pPr>
            <a:r>
              <a:rPr lang="en" sz="1200">
                <a:latin typeface="Roboto"/>
                <a:ea typeface="Roboto"/>
                <a:cs typeface="Roboto"/>
                <a:sym typeface="Roboto"/>
              </a:rPr>
              <a:t>Smith. T.P., “Balloon Calculations,” Department of Physics and Astronomy, Dartmouth University, July 2012.</a:t>
            </a:r>
            <a:endParaRPr sz="1200">
              <a:latin typeface="Roboto"/>
              <a:ea typeface="Roboto"/>
              <a:cs typeface="Roboto"/>
              <a:sym typeface="Roboto"/>
            </a:endParaRPr>
          </a:p>
          <a:p>
            <a:pPr indent="0" lvl="0" marL="0" rtl="0" algn="l">
              <a:lnSpc>
                <a:spcPct val="115000"/>
              </a:lnSpc>
              <a:spcBef>
                <a:spcPts val="0"/>
              </a:spcBef>
              <a:spcAft>
                <a:spcPts val="0"/>
              </a:spcAft>
              <a:buNone/>
            </a:pPr>
            <a:r>
              <a:t/>
            </a:r>
            <a:endParaRPr sz="1200">
              <a:latin typeface="Roboto"/>
              <a:ea typeface="Roboto"/>
              <a:cs typeface="Roboto"/>
              <a:sym typeface="Roboto"/>
            </a:endParaRPr>
          </a:p>
          <a:p>
            <a:pPr indent="0" lvl="0" marL="0" rtl="0" algn="l">
              <a:lnSpc>
                <a:spcPct val="115000"/>
              </a:lnSpc>
              <a:spcBef>
                <a:spcPts val="0"/>
              </a:spcBef>
              <a:spcAft>
                <a:spcPts val="0"/>
              </a:spcAft>
              <a:buNone/>
            </a:pPr>
            <a:r>
              <a:rPr lang="en" sz="1200">
                <a:latin typeface="Roboto"/>
                <a:ea typeface="Roboto"/>
                <a:cs typeface="Roboto"/>
                <a:sym typeface="Roboto"/>
              </a:rPr>
              <a:t>“Stepper Motors vs. DC Motors - What's the Difference?” </a:t>
            </a:r>
            <a:r>
              <a:rPr i="1" lang="en" sz="1200">
                <a:latin typeface="Roboto"/>
                <a:ea typeface="Roboto"/>
                <a:cs typeface="Roboto"/>
                <a:sym typeface="Roboto"/>
              </a:rPr>
              <a:t>Thomasnet® - Product Sourcing and Supplier Discovery Platform - Find North American Manufacturers, Suppliers and Industrial Companies</a:t>
            </a:r>
            <a:r>
              <a:rPr lang="en" sz="1200">
                <a:latin typeface="Roboto"/>
                <a:ea typeface="Roboto"/>
                <a:cs typeface="Roboto"/>
                <a:sym typeface="Roboto"/>
              </a:rPr>
              <a:t>, https://www.thomasnet.com/articles/machinery-tools-supplies/stepper-motors-vs-dc-motors/. </a:t>
            </a:r>
            <a:endParaRPr sz="1200">
              <a:latin typeface="Roboto"/>
              <a:ea typeface="Roboto"/>
              <a:cs typeface="Roboto"/>
              <a:sym typeface="Roboto"/>
            </a:endParaRPr>
          </a:p>
          <a:p>
            <a:pPr indent="0" lvl="0" marL="0" rtl="0" algn="l">
              <a:spcBef>
                <a:spcPts val="0"/>
              </a:spcBef>
              <a:spcAft>
                <a:spcPts val="0"/>
              </a:spcAft>
              <a:buNone/>
            </a:pPr>
            <a:r>
              <a:t/>
            </a:r>
            <a:endParaRPr sz="1200">
              <a:latin typeface="Roboto"/>
              <a:ea typeface="Roboto"/>
              <a:cs typeface="Roboto"/>
              <a:sym typeface="Roboto"/>
            </a:endParaRPr>
          </a:p>
          <a:p>
            <a:pPr indent="0" lvl="0" marL="0" rtl="0" algn="l">
              <a:spcBef>
                <a:spcPts val="0"/>
              </a:spcBef>
              <a:spcAft>
                <a:spcPts val="0"/>
              </a:spcAft>
              <a:buNone/>
            </a:pPr>
            <a:r>
              <a:rPr lang="en" sz="1200">
                <a:latin typeface="Roboto"/>
                <a:ea typeface="Roboto"/>
                <a:cs typeface="Roboto"/>
                <a:sym typeface="Roboto"/>
              </a:rPr>
              <a:t>Voss, H. D., Ramm, N. A., and Dailey, J., “Understanding High-Altitude Balloon Flight Fundamentals,” 3rd Annual Academic High-Altitude Conference, June 2012.</a:t>
            </a:r>
            <a:endParaRPr>
              <a:latin typeface="Roboto"/>
              <a:ea typeface="Roboto"/>
              <a:cs typeface="Roboto"/>
              <a:sym typeface="Roboto"/>
            </a:endParaRPr>
          </a:p>
        </p:txBody>
      </p:sp>
      <p:cxnSp>
        <p:nvCxnSpPr>
          <p:cNvPr id="1029" name="Google Shape;1029;p70"/>
          <p:cNvCxnSpPr/>
          <p:nvPr/>
        </p:nvCxnSpPr>
        <p:spPr>
          <a:xfrm>
            <a:off x="-21075" y="864275"/>
            <a:ext cx="9201300" cy="0"/>
          </a:xfrm>
          <a:prstGeom prst="straightConnector1">
            <a:avLst/>
          </a:prstGeom>
          <a:noFill/>
          <a:ln cap="flat" cmpd="sng" w="38100">
            <a:solidFill>
              <a:srgbClr val="B6D7A8"/>
            </a:solidFill>
            <a:prstDash val="solid"/>
            <a:round/>
            <a:headEnd len="med" w="med" type="none"/>
            <a:tailEnd len="med" w="med" type="none"/>
          </a:ln>
        </p:spPr>
      </p:cxn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3" name="Shape 1033"/>
        <p:cNvGrpSpPr/>
        <p:nvPr/>
      </p:nvGrpSpPr>
      <p:grpSpPr>
        <a:xfrm>
          <a:off x="0" y="0"/>
          <a:ext cx="0" cy="0"/>
          <a:chOff x="0" y="0"/>
          <a:chExt cx="0" cy="0"/>
        </a:xfrm>
      </p:grpSpPr>
      <p:sp>
        <p:nvSpPr>
          <p:cNvPr id="1034" name="Google Shape;1034;p71"/>
          <p:cNvSpPr txBox="1"/>
          <p:nvPr>
            <p:ph type="title"/>
          </p:nvPr>
        </p:nvSpPr>
        <p:spPr>
          <a:xfrm>
            <a:off x="844200" y="2187000"/>
            <a:ext cx="7455600" cy="769500"/>
          </a:xfrm>
          <a:prstGeom prst="rect">
            <a:avLst/>
          </a:prstGeom>
        </p:spPr>
        <p:txBody>
          <a:bodyPr anchorCtr="0" anchor="b" bIns="0" lIns="91425" spcFirstLastPara="1" rIns="91425" wrap="square" tIns="0">
            <a:spAutoFit/>
          </a:bodyPr>
          <a:lstStyle/>
          <a:p>
            <a:pPr indent="0" lvl="0" marL="0" rtl="0" algn="ctr">
              <a:spcBef>
                <a:spcPts val="0"/>
              </a:spcBef>
              <a:spcAft>
                <a:spcPts val="0"/>
              </a:spcAft>
              <a:buSzPts val="990"/>
              <a:buNone/>
            </a:pPr>
            <a:r>
              <a:rPr lang="en" sz="5000"/>
              <a:t>Questions?</a:t>
            </a:r>
            <a:endParaRPr sz="5000"/>
          </a:p>
        </p:txBody>
      </p:sp>
      <p:cxnSp>
        <p:nvCxnSpPr>
          <p:cNvPr id="1035" name="Google Shape;1035;p71"/>
          <p:cNvCxnSpPr/>
          <p:nvPr/>
        </p:nvCxnSpPr>
        <p:spPr>
          <a:xfrm>
            <a:off x="3952650" y="2956500"/>
            <a:ext cx="1238700" cy="0"/>
          </a:xfrm>
          <a:prstGeom prst="straightConnector1">
            <a:avLst/>
          </a:prstGeom>
          <a:noFill/>
          <a:ln cap="flat" cmpd="sng" w="19050">
            <a:solidFill>
              <a:srgbClr val="93C47D"/>
            </a:solidFill>
            <a:prstDash val="solid"/>
            <a:round/>
            <a:headEnd len="med" w="med" type="none"/>
            <a:tailEnd len="med" w="med" type="none"/>
          </a:ln>
        </p:spPr>
      </p:cxn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pic>
        <p:nvPicPr>
          <p:cNvPr id="132" name="Google Shape;132;p18"/>
          <p:cNvPicPr preferRelativeResize="0"/>
          <p:nvPr/>
        </p:nvPicPr>
        <p:blipFill>
          <a:blip r:embed="rId3">
            <a:alphaModFix/>
          </a:blip>
          <a:stretch>
            <a:fillRect/>
          </a:stretch>
        </p:blipFill>
        <p:spPr>
          <a:xfrm>
            <a:off x="0" y="0"/>
            <a:ext cx="9144018" cy="5143501"/>
          </a:xfrm>
          <a:prstGeom prst="rect">
            <a:avLst/>
          </a:prstGeom>
          <a:noFill/>
          <a:ln>
            <a:noFill/>
          </a:ln>
        </p:spPr>
      </p:pic>
      <p:sp>
        <p:nvSpPr>
          <p:cNvPr id="133" name="Google Shape;133;p18"/>
          <p:cNvSpPr/>
          <p:nvPr/>
        </p:nvSpPr>
        <p:spPr>
          <a:xfrm>
            <a:off x="2584650" y="304075"/>
            <a:ext cx="6559200" cy="48393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9" name="Shape 1039"/>
        <p:cNvGrpSpPr/>
        <p:nvPr/>
      </p:nvGrpSpPr>
      <p:grpSpPr>
        <a:xfrm>
          <a:off x="0" y="0"/>
          <a:ext cx="0" cy="0"/>
          <a:chOff x="0" y="0"/>
          <a:chExt cx="0" cy="0"/>
        </a:xfrm>
      </p:grpSpPr>
      <p:cxnSp>
        <p:nvCxnSpPr>
          <p:cNvPr id="1040" name="Google Shape;1040;p72"/>
          <p:cNvCxnSpPr/>
          <p:nvPr/>
        </p:nvCxnSpPr>
        <p:spPr>
          <a:xfrm>
            <a:off x="3952650" y="2956500"/>
            <a:ext cx="1238700" cy="0"/>
          </a:xfrm>
          <a:prstGeom prst="straightConnector1">
            <a:avLst/>
          </a:prstGeom>
          <a:noFill/>
          <a:ln cap="flat" cmpd="sng" w="19050">
            <a:solidFill>
              <a:srgbClr val="93C47D"/>
            </a:solidFill>
            <a:prstDash val="solid"/>
            <a:round/>
            <a:headEnd len="med" w="med" type="none"/>
            <a:tailEnd len="med" w="med" type="none"/>
          </a:ln>
        </p:spPr>
      </p:cxnSp>
      <p:sp>
        <p:nvSpPr>
          <p:cNvPr id="1041" name="Google Shape;1041;p72"/>
          <p:cNvSpPr txBox="1"/>
          <p:nvPr>
            <p:ph type="title"/>
          </p:nvPr>
        </p:nvSpPr>
        <p:spPr>
          <a:xfrm>
            <a:off x="844200" y="2092125"/>
            <a:ext cx="7455600" cy="769500"/>
          </a:xfrm>
          <a:prstGeom prst="rect">
            <a:avLst/>
          </a:prstGeom>
        </p:spPr>
        <p:txBody>
          <a:bodyPr anchorCtr="0" anchor="b" bIns="0" lIns="91425" spcFirstLastPara="1" rIns="91425" wrap="square" tIns="0">
            <a:spAutoFit/>
          </a:bodyPr>
          <a:lstStyle/>
          <a:p>
            <a:pPr indent="0" lvl="0" marL="0" rtl="0" algn="ctr">
              <a:spcBef>
                <a:spcPts val="0"/>
              </a:spcBef>
              <a:spcAft>
                <a:spcPts val="0"/>
              </a:spcAft>
              <a:buSzPts val="990"/>
              <a:buNone/>
            </a:pPr>
            <a:r>
              <a:rPr lang="en" sz="5000"/>
              <a:t>Supporting Materials</a:t>
            </a:r>
            <a:endParaRPr sz="5000"/>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5" name="Shape 1045"/>
        <p:cNvGrpSpPr/>
        <p:nvPr/>
      </p:nvGrpSpPr>
      <p:grpSpPr>
        <a:xfrm>
          <a:off x="0" y="0"/>
          <a:ext cx="0" cy="0"/>
          <a:chOff x="0" y="0"/>
          <a:chExt cx="0" cy="0"/>
        </a:xfrm>
      </p:grpSpPr>
      <p:sp>
        <p:nvSpPr>
          <p:cNvPr id="1046" name="Google Shape;1046;p73"/>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Quick Links</a:t>
            </a:r>
            <a:endParaRPr/>
          </a:p>
        </p:txBody>
      </p:sp>
      <p:sp>
        <p:nvSpPr>
          <p:cNvPr id="1047" name="Google Shape;1047;p73"/>
          <p:cNvSpPr txBox="1"/>
          <p:nvPr/>
        </p:nvSpPr>
        <p:spPr>
          <a:xfrm>
            <a:off x="268950" y="1479175"/>
            <a:ext cx="8362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Roboto"/>
              <a:ea typeface="Roboto"/>
              <a:cs typeface="Roboto"/>
              <a:sym typeface="Roboto"/>
            </a:endParaRPr>
          </a:p>
        </p:txBody>
      </p:sp>
      <p:graphicFrame>
        <p:nvGraphicFramePr>
          <p:cNvPr id="1048" name="Google Shape;1048;p73"/>
          <p:cNvGraphicFramePr/>
          <p:nvPr/>
        </p:nvGraphicFramePr>
        <p:xfrm>
          <a:off x="252125" y="1166750"/>
          <a:ext cx="3000000" cy="3000000"/>
        </p:xfrm>
        <a:graphic>
          <a:graphicData uri="http://schemas.openxmlformats.org/drawingml/2006/table">
            <a:tbl>
              <a:tblPr>
                <a:noFill/>
                <a:tableStyleId>{EBC924FD-B53E-429D-AEFC-742B769EB259}</a:tableStyleId>
              </a:tblPr>
              <a:tblGrid>
                <a:gridCol w="3959525"/>
                <a:gridCol w="4680225"/>
              </a:tblGrid>
              <a:tr h="393800">
                <a:tc>
                  <a:txBody>
                    <a:bodyPr/>
                    <a:lstStyle/>
                    <a:p>
                      <a:pPr indent="0" lvl="0" marL="0" rtl="0" algn="l">
                        <a:spcBef>
                          <a:spcPts val="0"/>
                        </a:spcBef>
                        <a:spcAft>
                          <a:spcPts val="0"/>
                        </a:spcAft>
                        <a:buNone/>
                      </a:pPr>
                      <a:r>
                        <a:rPr b="1" lang="en"/>
                        <a:t>Main Presentation</a:t>
                      </a:r>
                      <a:endParaRPr b="1"/>
                    </a:p>
                  </a:txBody>
                  <a:tcPr marT="91425" marB="91425" marR="91425" marL="91425">
                    <a:solidFill>
                      <a:schemeClr val="accent2"/>
                    </a:solidFill>
                  </a:tcPr>
                </a:tc>
                <a:tc>
                  <a:txBody>
                    <a:bodyPr/>
                    <a:lstStyle/>
                    <a:p>
                      <a:pPr indent="0" lvl="0" marL="0" rtl="0" algn="l">
                        <a:spcBef>
                          <a:spcPts val="0"/>
                        </a:spcBef>
                        <a:spcAft>
                          <a:spcPts val="0"/>
                        </a:spcAft>
                        <a:buNone/>
                      </a:pPr>
                      <a:r>
                        <a:rPr b="1" lang="en"/>
                        <a:t>Backup Slides</a:t>
                      </a:r>
                      <a:endParaRPr b="1"/>
                    </a:p>
                  </a:txBody>
                  <a:tcPr marT="91425" marB="91425" marR="91425" marL="91425">
                    <a:solidFill>
                      <a:schemeClr val="accent2"/>
                    </a:solidFill>
                  </a:tcPr>
                </a:tc>
              </a:tr>
              <a:tr h="404450">
                <a:tc>
                  <a:txBody>
                    <a:bodyPr/>
                    <a:lstStyle/>
                    <a:p>
                      <a:pPr indent="0" lvl="0" marL="0" rtl="0" algn="l">
                        <a:spcBef>
                          <a:spcPts val="0"/>
                        </a:spcBef>
                        <a:spcAft>
                          <a:spcPts val="0"/>
                        </a:spcAft>
                        <a:buNone/>
                      </a:pPr>
                      <a:r>
                        <a:rPr lang="en" u="sng">
                          <a:solidFill>
                            <a:schemeClr val="hlink"/>
                          </a:solidFill>
                          <a:hlinkClick action="ppaction://hlinksldjump" r:id="rId3"/>
                        </a:rPr>
                        <a:t>Project Overview</a:t>
                      </a:r>
                      <a:endParaRPr/>
                    </a:p>
                  </a:txBody>
                  <a:tcPr marT="91425" marB="91425" marR="91425" marL="91425">
                    <a:solidFill>
                      <a:schemeClr val="accent3"/>
                    </a:solidFill>
                  </a:tcPr>
                </a:tc>
                <a:tc>
                  <a:txBody>
                    <a:bodyPr/>
                    <a:lstStyle/>
                    <a:p>
                      <a:pPr indent="0" lvl="0" marL="0" rtl="0" algn="l">
                        <a:spcBef>
                          <a:spcPts val="0"/>
                        </a:spcBef>
                        <a:spcAft>
                          <a:spcPts val="0"/>
                        </a:spcAft>
                        <a:buNone/>
                      </a:pPr>
                      <a:r>
                        <a:rPr lang="en" u="sng">
                          <a:solidFill>
                            <a:schemeClr val="hlink"/>
                          </a:solidFill>
                          <a:hlinkClick action="ppaction://hlinksldjump" r:id="rId4"/>
                        </a:rPr>
                        <a:t>Administrative</a:t>
                      </a:r>
                      <a:endParaRPr/>
                    </a:p>
                  </a:txBody>
                  <a:tcPr marT="91425" marB="91425" marR="91425" marL="91425">
                    <a:solidFill>
                      <a:schemeClr val="accent3"/>
                    </a:solidFill>
                  </a:tcPr>
                </a:tc>
              </a:tr>
              <a:tr h="404450">
                <a:tc>
                  <a:txBody>
                    <a:bodyPr/>
                    <a:lstStyle/>
                    <a:p>
                      <a:pPr indent="0" lvl="0" marL="0" rtl="0" algn="l">
                        <a:spcBef>
                          <a:spcPts val="0"/>
                        </a:spcBef>
                        <a:spcAft>
                          <a:spcPts val="0"/>
                        </a:spcAft>
                        <a:buNone/>
                      </a:pPr>
                      <a:r>
                        <a:rPr lang="en" u="sng">
                          <a:solidFill>
                            <a:schemeClr val="hlink"/>
                          </a:solidFill>
                          <a:hlinkClick action="ppaction://hlinksldjump" r:id="rId5"/>
                        </a:rPr>
                        <a:t>Feasibility</a:t>
                      </a:r>
                      <a:r>
                        <a:rPr lang="en" u="sng">
                          <a:solidFill>
                            <a:schemeClr val="hlink"/>
                          </a:solidFill>
                          <a:hlinkClick action="ppaction://hlinksldjump" r:id="rId6"/>
                        </a:rPr>
                        <a:t> Analysis Summary</a:t>
                      </a:r>
                      <a:endParaRPr/>
                    </a:p>
                  </a:txBody>
                  <a:tcPr marT="91425" marB="91425" marR="91425" marL="91425"/>
                </a:tc>
                <a:tc>
                  <a:txBody>
                    <a:bodyPr/>
                    <a:lstStyle/>
                    <a:p>
                      <a:pPr indent="0" lvl="0" marL="0" rtl="0" algn="l">
                        <a:spcBef>
                          <a:spcPts val="0"/>
                        </a:spcBef>
                        <a:spcAft>
                          <a:spcPts val="0"/>
                        </a:spcAft>
                        <a:buNone/>
                      </a:pPr>
                      <a:r>
                        <a:rPr lang="en" u="sng">
                          <a:solidFill>
                            <a:schemeClr val="hlink"/>
                          </a:solidFill>
                          <a:hlinkClick action="ppaction://hlinksldjump" r:id="rId7"/>
                        </a:rPr>
                        <a:t>Design Requirements</a:t>
                      </a:r>
                      <a:endParaRPr/>
                    </a:p>
                  </a:txBody>
                  <a:tcPr marT="91425" marB="91425" marR="91425" marL="91425"/>
                </a:tc>
              </a:tr>
              <a:tr h="393800">
                <a:tc>
                  <a:txBody>
                    <a:bodyPr/>
                    <a:lstStyle/>
                    <a:p>
                      <a:pPr indent="0" lvl="0" marL="0" rtl="0" algn="l">
                        <a:spcBef>
                          <a:spcPts val="0"/>
                        </a:spcBef>
                        <a:spcAft>
                          <a:spcPts val="0"/>
                        </a:spcAft>
                        <a:buNone/>
                      </a:pPr>
                      <a:r>
                        <a:rPr lang="en" u="sng">
                          <a:solidFill>
                            <a:schemeClr val="hlink"/>
                          </a:solidFill>
                          <a:hlinkClick action="ppaction://hlinksldjump" r:id="rId8"/>
                        </a:rPr>
                        <a:t>Modeling and Controls Feasibility</a:t>
                      </a:r>
                      <a:endParaRPr/>
                    </a:p>
                  </a:txBody>
                  <a:tcPr marT="91425" marB="91425" marR="91425" marL="91425">
                    <a:solidFill>
                      <a:schemeClr val="accent3"/>
                    </a:solidFill>
                  </a:tcPr>
                </a:tc>
                <a:tc>
                  <a:txBody>
                    <a:bodyPr/>
                    <a:lstStyle/>
                    <a:p>
                      <a:pPr indent="0" lvl="0" marL="0" rtl="0" algn="l">
                        <a:spcBef>
                          <a:spcPts val="0"/>
                        </a:spcBef>
                        <a:spcAft>
                          <a:spcPts val="0"/>
                        </a:spcAft>
                        <a:buNone/>
                      </a:pPr>
                      <a:r>
                        <a:rPr lang="en" u="sng">
                          <a:solidFill>
                            <a:schemeClr val="hlink"/>
                          </a:solidFill>
                          <a:hlinkClick action="ppaction://hlinksldjump" r:id="rId9"/>
                        </a:rPr>
                        <a:t>Modeling and Controls</a:t>
                      </a:r>
                      <a:endParaRPr/>
                    </a:p>
                  </a:txBody>
                  <a:tcPr marT="91425" marB="91425" marR="91425" marL="91425">
                    <a:solidFill>
                      <a:schemeClr val="accent3"/>
                    </a:solidFill>
                  </a:tcPr>
                </a:tc>
              </a:tr>
              <a:tr h="393800">
                <a:tc>
                  <a:txBody>
                    <a:bodyPr/>
                    <a:lstStyle/>
                    <a:p>
                      <a:pPr indent="0" lvl="0" marL="0" rtl="0" algn="l">
                        <a:spcBef>
                          <a:spcPts val="0"/>
                        </a:spcBef>
                        <a:spcAft>
                          <a:spcPts val="0"/>
                        </a:spcAft>
                        <a:buNone/>
                      </a:pPr>
                      <a:r>
                        <a:rPr lang="en" u="sng">
                          <a:solidFill>
                            <a:schemeClr val="hlink"/>
                          </a:solidFill>
                          <a:hlinkClick action="ppaction://hlinksldjump" r:id="rId10"/>
                        </a:rPr>
                        <a:t>Structural Feasibility</a:t>
                      </a:r>
                      <a:endParaRPr/>
                    </a:p>
                  </a:txBody>
                  <a:tcPr marT="91425" marB="91425" marR="91425" marL="91425"/>
                </a:tc>
                <a:tc>
                  <a:txBody>
                    <a:bodyPr/>
                    <a:lstStyle/>
                    <a:p>
                      <a:pPr indent="0" lvl="0" marL="0" rtl="0" algn="l">
                        <a:spcBef>
                          <a:spcPts val="0"/>
                        </a:spcBef>
                        <a:spcAft>
                          <a:spcPts val="0"/>
                        </a:spcAft>
                        <a:buNone/>
                      </a:pPr>
                      <a:r>
                        <a:rPr lang="en" u="sng">
                          <a:solidFill>
                            <a:schemeClr val="hlink"/>
                          </a:solidFill>
                          <a:hlinkClick action="ppaction://hlinksldjump" r:id="rId11"/>
                        </a:rPr>
                        <a:t>Structural</a:t>
                      </a:r>
                      <a:endParaRPr/>
                    </a:p>
                  </a:txBody>
                  <a:tcPr marT="91425" marB="91425" marR="91425" marL="91425"/>
                </a:tc>
              </a:tr>
              <a:tr h="393800">
                <a:tc>
                  <a:txBody>
                    <a:bodyPr/>
                    <a:lstStyle/>
                    <a:p>
                      <a:pPr indent="0" lvl="0" marL="0" rtl="0" algn="l">
                        <a:spcBef>
                          <a:spcPts val="0"/>
                        </a:spcBef>
                        <a:spcAft>
                          <a:spcPts val="0"/>
                        </a:spcAft>
                        <a:buNone/>
                      </a:pPr>
                      <a:r>
                        <a:rPr lang="en" u="sng">
                          <a:solidFill>
                            <a:schemeClr val="hlink"/>
                          </a:solidFill>
                          <a:hlinkClick action="ppaction://hlinksldjump" r:id="rId12"/>
                        </a:rPr>
                        <a:t>Mechanical Feasibility</a:t>
                      </a:r>
                      <a:endParaRPr/>
                    </a:p>
                  </a:txBody>
                  <a:tcPr marT="91425" marB="91425" marR="91425" marL="91425">
                    <a:solidFill>
                      <a:schemeClr val="accent3"/>
                    </a:solidFill>
                  </a:tcPr>
                </a:tc>
                <a:tc>
                  <a:txBody>
                    <a:bodyPr/>
                    <a:lstStyle/>
                    <a:p>
                      <a:pPr indent="0" lvl="0" marL="0" rtl="0" algn="l">
                        <a:spcBef>
                          <a:spcPts val="0"/>
                        </a:spcBef>
                        <a:spcAft>
                          <a:spcPts val="0"/>
                        </a:spcAft>
                        <a:buNone/>
                      </a:pPr>
                      <a:r>
                        <a:rPr lang="en" u="sng">
                          <a:solidFill>
                            <a:schemeClr val="hlink"/>
                          </a:solidFill>
                          <a:hlinkClick action="ppaction://hlinksldjump" r:id="rId13"/>
                        </a:rPr>
                        <a:t>Mechanical</a:t>
                      </a:r>
                      <a:endParaRPr/>
                    </a:p>
                  </a:txBody>
                  <a:tcPr marT="91425" marB="91425" marR="91425" marL="91425">
                    <a:solidFill>
                      <a:schemeClr val="accent3"/>
                    </a:solidFill>
                  </a:tcPr>
                </a:tc>
              </a:tr>
              <a:tr h="393800">
                <a:tc>
                  <a:txBody>
                    <a:bodyPr/>
                    <a:lstStyle/>
                    <a:p>
                      <a:pPr indent="0" lvl="0" marL="0" rtl="0" algn="l">
                        <a:spcBef>
                          <a:spcPts val="0"/>
                        </a:spcBef>
                        <a:spcAft>
                          <a:spcPts val="0"/>
                        </a:spcAft>
                        <a:buNone/>
                      </a:pPr>
                      <a:r>
                        <a:rPr lang="en" u="sng">
                          <a:solidFill>
                            <a:schemeClr val="hlink"/>
                          </a:solidFill>
                          <a:hlinkClick action="ppaction://hlinksldjump" r:id="rId14"/>
                        </a:rPr>
                        <a:t>Thermal Feasibility</a:t>
                      </a:r>
                      <a:endParaRPr/>
                    </a:p>
                  </a:txBody>
                  <a:tcPr marT="91425" marB="91425" marR="91425" marL="91425"/>
                </a:tc>
                <a:tc>
                  <a:txBody>
                    <a:bodyPr/>
                    <a:lstStyle/>
                    <a:p>
                      <a:pPr indent="0" lvl="0" marL="0" rtl="0" algn="l">
                        <a:spcBef>
                          <a:spcPts val="0"/>
                        </a:spcBef>
                        <a:spcAft>
                          <a:spcPts val="0"/>
                        </a:spcAft>
                        <a:buNone/>
                      </a:pPr>
                      <a:r>
                        <a:rPr lang="en" u="sng">
                          <a:solidFill>
                            <a:schemeClr val="hlink"/>
                          </a:solidFill>
                          <a:hlinkClick action="ppaction://hlinksldjump" r:id="rId15"/>
                        </a:rPr>
                        <a:t>Thermal</a:t>
                      </a:r>
                      <a:endParaRPr/>
                    </a:p>
                  </a:txBody>
                  <a:tcPr marT="91425" marB="91425" marR="91425" marL="91425"/>
                </a:tc>
              </a:tr>
              <a:tr h="393800">
                <a:tc>
                  <a:txBody>
                    <a:bodyPr/>
                    <a:lstStyle/>
                    <a:p>
                      <a:pPr indent="0" lvl="0" marL="0" rtl="0" algn="l">
                        <a:spcBef>
                          <a:spcPts val="0"/>
                        </a:spcBef>
                        <a:spcAft>
                          <a:spcPts val="0"/>
                        </a:spcAft>
                        <a:buNone/>
                      </a:pPr>
                      <a:r>
                        <a:rPr lang="en" u="sng">
                          <a:solidFill>
                            <a:schemeClr val="hlink"/>
                          </a:solidFill>
                          <a:hlinkClick action="ppaction://hlinksldjump" r:id="rId16"/>
                        </a:rPr>
                        <a:t>Electrical Feasibility</a:t>
                      </a:r>
                      <a:endParaRPr/>
                    </a:p>
                  </a:txBody>
                  <a:tcPr marT="91425" marB="91425" marR="91425" marL="91425">
                    <a:solidFill>
                      <a:schemeClr val="accent3"/>
                    </a:solidFill>
                  </a:tcPr>
                </a:tc>
                <a:tc>
                  <a:txBody>
                    <a:bodyPr/>
                    <a:lstStyle/>
                    <a:p>
                      <a:pPr indent="0" lvl="0" marL="0" rtl="0" algn="l">
                        <a:spcBef>
                          <a:spcPts val="0"/>
                        </a:spcBef>
                        <a:spcAft>
                          <a:spcPts val="0"/>
                        </a:spcAft>
                        <a:buNone/>
                      </a:pPr>
                      <a:r>
                        <a:rPr lang="en" u="sng">
                          <a:solidFill>
                            <a:schemeClr val="hlink"/>
                          </a:solidFill>
                          <a:hlinkClick action="ppaction://hlinksldjump" r:id="rId17"/>
                        </a:rPr>
                        <a:t>Electrical</a:t>
                      </a:r>
                      <a:endParaRPr/>
                    </a:p>
                  </a:txBody>
                  <a:tcPr marT="91425" marB="91425" marR="91425" marL="91425">
                    <a:solidFill>
                      <a:schemeClr val="accent3"/>
                    </a:solidFill>
                  </a:tcPr>
                </a:tc>
              </a:tr>
              <a:tr h="393800">
                <a:tc>
                  <a:txBody>
                    <a:bodyPr/>
                    <a:lstStyle/>
                    <a:p>
                      <a:pPr indent="0" lvl="0" marL="0" rtl="0" algn="l">
                        <a:spcBef>
                          <a:spcPts val="0"/>
                        </a:spcBef>
                        <a:spcAft>
                          <a:spcPts val="0"/>
                        </a:spcAft>
                        <a:buNone/>
                      </a:pPr>
                      <a:r>
                        <a:rPr lang="en" u="sng">
                          <a:solidFill>
                            <a:schemeClr val="hlink"/>
                          </a:solidFill>
                          <a:hlinkClick action="ppaction://hlinksldjump" r:id="rId18"/>
                        </a:rPr>
                        <a:t>Conclusion</a:t>
                      </a:r>
                      <a:endParaRPr/>
                    </a:p>
                  </a:txBody>
                  <a:tcPr marT="91425" marB="91425" marR="91425" marL="91425"/>
                </a:tc>
                <a:tc>
                  <a:txBody>
                    <a:bodyPr/>
                    <a:lstStyle/>
                    <a:p>
                      <a:pPr indent="0" lvl="0" marL="0" rtl="0" algn="l">
                        <a:spcBef>
                          <a:spcPts val="0"/>
                        </a:spcBef>
                        <a:spcAft>
                          <a:spcPts val="0"/>
                        </a:spcAft>
                        <a:buNone/>
                      </a:pPr>
                      <a:r>
                        <a:rPr lang="en" u="sng">
                          <a:solidFill>
                            <a:schemeClr val="hlink"/>
                          </a:solidFill>
                          <a:hlinkClick action="ppaction://hlinksldjump" r:id="rId19"/>
                        </a:rPr>
                        <a:t>Finances</a:t>
                      </a:r>
                      <a:endParaRPr/>
                    </a:p>
                  </a:txBody>
                  <a:tcPr marT="91425" marB="91425" marR="91425" marL="91425"/>
                </a:tc>
              </a:tr>
            </a:tbl>
          </a:graphicData>
        </a:graphic>
      </p:graphicFrame>
      <p:cxnSp>
        <p:nvCxnSpPr>
          <p:cNvPr id="1049" name="Google Shape;1049;p73"/>
          <p:cNvCxnSpPr/>
          <p:nvPr/>
        </p:nvCxnSpPr>
        <p:spPr>
          <a:xfrm>
            <a:off x="-21075" y="864275"/>
            <a:ext cx="9201300" cy="0"/>
          </a:xfrm>
          <a:prstGeom prst="straightConnector1">
            <a:avLst/>
          </a:prstGeom>
          <a:noFill/>
          <a:ln cap="flat" cmpd="sng" w="38100">
            <a:solidFill>
              <a:srgbClr val="B6D7A8"/>
            </a:solidFill>
            <a:prstDash val="solid"/>
            <a:round/>
            <a:headEnd len="med" w="med" type="none"/>
            <a:tailEnd len="med" w="med" type="none"/>
          </a:ln>
        </p:spPr>
      </p:cxn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3" name="Shape 1053"/>
        <p:cNvGrpSpPr/>
        <p:nvPr/>
      </p:nvGrpSpPr>
      <p:grpSpPr>
        <a:xfrm>
          <a:off x="0" y="0"/>
          <a:ext cx="0" cy="0"/>
          <a:chOff x="0" y="0"/>
          <a:chExt cx="0" cy="0"/>
        </a:xfrm>
      </p:grpSpPr>
      <p:sp>
        <p:nvSpPr>
          <p:cNvPr id="1054" name="Google Shape;1054;p74"/>
          <p:cNvSpPr txBox="1"/>
          <p:nvPr>
            <p:ph type="title"/>
          </p:nvPr>
        </p:nvSpPr>
        <p:spPr>
          <a:xfrm>
            <a:off x="844200" y="2187000"/>
            <a:ext cx="7455600" cy="769500"/>
          </a:xfrm>
          <a:prstGeom prst="rect">
            <a:avLst/>
          </a:prstGeom>
        </p:spPr>
        <p:txBody>
          <a:bodyPr anchorCtr="0" anchor="b" bIns="0" lIns="91425" spcFirstLastPara="1" rIns="91425" wrap="square" tIns="0">
            <a:spAutoFit/>
          </a:bodyPr>
          <a:lstStyle/>
          <a:p>
            <a:pPr indent="0" lvl="0" marL="0" rtl="0" algn="ctr">
              <a:spcBef>
                <a:spcPts val="0"/>
              </a:spcBef>
              <a:spcAft>
                <a:spcPts val="0"/>
              </a:spcAft>
              <a:buSzPts val="990"/>
              <a:buNone/>
            </a:pPr>
            <a:r>
              <a:rPr lang="en" sz="5000"/>
              <a:t>Administrative</a:t>
            </a:r>
            <a:endParaRPr sz="5000"/>
          </a:p>
        </p:txBody>
      </p:sp>
      <p:cxnSp>
        <p:nvCxnSpPr>
          <p:cNvPr id="1055" name="Google Shape;1055;p74"/>
          <p:cNvCxnSpPr/>
          <p:nvPr/>
        </p:nvCxnSpPr>
        <p:spPr>
          <a:xfrm>
            <a:off x="3952650" y="2956500"/>
            <a:ext cx="1238700" cy="0"/>
          </a:xfrm>
          <a:prstGeom prst="straightConnector1">
            <a:avLst/>
          </a:prstGeom>
          <a:noFill/>
          <a:ln cap="flat" cmpd="sng" w="19050">
            <a:solidFill>
              <a:srgbClr val="93C47D"/>
            </a:solidFill>
            <a:prstDash val="solid"/>
            <a:round/>
            <a:headEnd len="med" w="med" type="none"/>
            <a:tailEnd len="med" w="med" type="none"/>
          </a:ln>
        </p:spPr>
      </p:cxnSp>
      <p:sp>
        <p:nvSpPr>
          <p:cNvPr id="1056" name="Google Shape;1056;p74"/>
          <p:cNvSpPr txBox="1"/>
          <p:nvPr/>
        </p:nvSpPr>
        <p:spPr>
          <a:xfrm>
            <a:off x="3201150" y="4743300"/>
            <a:ext cx="2741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u="sng">
                <a:solidFill>
                  <a:schemeClr val="hlink"/>
                </a:solidFill>
                <a:latin typeface="Roboto"/>
                <a:ea typeface="Roboto"/>
                <a:cs typeface="Roboto"/>
                <a:sym typeface="Roboto"/>
                <a:hlinkClick action="ppaction://hlinksldjump" r:id="rId3"/>
              </a:rPr>
              <a:t>Quick Links</a:t>
            </a:r>
            <a:endParaRPr>
              <a:latin typeface="Roboto"/>
              <a:ea typeface="Roboto"/>
              <a:cs typeface="Roboto"/>
              <a:sym typeface="Roboto"/>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0" name="Shape 1060"/>
        <p:cNvGrpSpPr/>
        <p:nvPr/>
      </p:nvGrpSpPr>
      <p:grpSpPr>
        <a:xfrm>
          <a:off x="0" y="0"/>
          <a:ext cx="0" cy="0"/>
          <a:chOff x="0" y="0"/>
          <a:chExt cx="0" cy="0"/>
        </a:xfrm>
      </p:grpSpPr>
      <p:sp>
        <p:nvSpPr>
          <p:cNvPr id="1061" name="Google Shape;1061;p75"/>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Organization Chart</a:t>
            </a:r>
            <a:endParaRPr/>
          </a:p>
        </p:txBody>
      </p:sp>
      <p:pic>
        <p:nvPicPr>
          <p:cNvPr id="1062" name="Google Shape;1062;p75"/>
          <p:cNvPicPr preferRelativeResize="0"/>
          <p:nvPr/>
        </p:nvPicPr>
        <p:blipFill rotWithShape="1">
          <a:blip r:embed="rId3">
            <a:alphaModFix/>
          </a:blip>
          <a:srcRect b="0" l="-280" r="279" t="0"/>
          <a:stretch/>
        </p:blipFill>
        <p:spPr>
          <a:xfrm>
            <a:off x="16650" y="1748800"/>
            <a:ext cx="9110927" cy="2613999"/>
          </a:xfrm>
          <a:prstGeom prst="rect">
            <a:avLst/>
          </a:prstGeom>
          <a:noFill/>
          <a:ln>
            <a:noFill/>
          </a:ln>
        </p:spPr>
      </p:pic>
      <p:cxnSp>
        <p:nvCxnSpPr>
          <p:cNvPr id="1063" name="Google Shape;1063;p75"/>
          <p:cNvCxnSpPr/>
          <p:nvPr/>
        </p:nvCxnSpPr>
        <p:spPr>
          <a:xfrm>
            <a:off x="-21075" y="864275"/>
            <a:ext cx="9201300" cy="0"/>
          </a:xfrm>
          <a:prstGeom prst="straightConnector1">
            <a:avLst/>
          </a:prstGeom>
          <a:noFill/>
          <a:ln cap="flat" cmpd="sng" w="38100">
            <a:solidFill>
              <a:srgbClr val="B6D7A8"/>
            </a:solidFill>
            <a:prstDash val="solid"/>
            <a:round/>
            <a:headEnd len="med" w="med" type="none"/>
            <a:tailEnd len="med" w="med" type="none"/>
          </a:ln>
        </p:spPr>
      </p:cxn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7" name="Shape 1067"/>
        <p:cNvGrpSpPr/>
        <p:nvPr/>
      </p:nvGrpSpPr>
      <p:grpSpPr>
        <a:xfrm>
          <a:off x="0" y="0"/>
          <a:ext cx="0" cy="0"/>
          <a:chOff x="0" y="0"/>
          <a:chExt cx="0" cy="0"/>
        </a:xfrm>
      </p:grpSpPr>
      <p:sp>
        <p:nvSpPr>
          <p:cNvPr id="1068" name="Google Shape;1068;p76"/>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Gantt</a:t>
            </a:r>
            <a:r>
              <a:rPr lang="en"/>
              <a:t> Chart</a:t>
            </a:r>
            <a:endParaRPr/>
          </a:p>
        </p:txBody>
      </p:sp>
      <p:pic>
        <p:nvPicPr>
          <p:cNvPr id="1069" name="Google Shape;1069;p76"/>
          <p:cNvPicPr preferRelativeResize="0"/>
          <p:nvPr/>
        </p:nvPicPr>
        <p:blipFill rotWithShape="1">
          <a:blip r:embed="rId3">
            <a:alphaModFix/>
          </a:blip>
          <a:srcRect b="-3944" l="7518" r="5259" t="8661"/>
          <a:stretch/>
        </p:blipFill>
        <p:spPr>
          <a:xfrm>
            <a:off x="0" y="1041925"/>
            <a:ext cx="9143997" cy="3693062"/>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3" name="Shape 1073"/>
        <p:cNvGrpSpPr/>
        <p:nvPr/>
      </p:nvGrpSpPr>
      <p:grpSpPr>
        <a:xfrm>
          <a:off x="0" y="0"/>
          <a:ext cx="0" cy="0"/>
          <a:chOff x="0" y="0"/>
          <a:chExt cx="0" cy="0"/>
        </a:xfrm>
      </p:grpSpPr>
      <p:cxnSp>
        <p:nvCxnSpPr>
          <p:cNvPr id="1074" name="Google Shape;1074;p77"/>
          <p:cNvCxnSpPr/>
          <p:nvPr/>
        </p:nvCxnSpPr>
        <p:spPr>
          <a:xfrm>
            <a:off x="3952650" y="2956500"/>
            <a:ext cx="1238700" cy="0"/>
          </a:xfrm>
          <a:prstGeom prst="straightConnector1">
            <a:avLst/>
          </a:prstGeom>
          <a:noFill/>
          <a:ln cap="flat" cmpd="sng" w="19050">
            <a:solidFill>
              <a:srgbClr val="93C47D"/>
            </a:solidFill>
            <a:prstDash val="solid"/>
            <a:round/>
            <a:headEnd len="med" w="med" type="none"/>
            <a:tailEnd len="med" w="med" type="none"/>
          </a:ln>
        </p:spPr>
      </p:cxnSp>
      <p:sp>
        <p:nvSpPr>
          <p:cNvPr id="1075" name="Google Shape;1075;p77"/>
          <p:cNvSpPr txBox="1"/>
          <p:nvPr>
            <p:ph type="title"/>
          </p:nvPr>
        </p:nvSpPr>
        <p:spPr>
          <a:xfrm>
            <a:off x="844200" y="2187000"/>
            <a:ext cx="7455600" cy="769500"/>
          </a:xfrm>
          <a:prstGeom prst="rect">
            <a:avLst/>
          </a:prstGeom>
        </p:spPr>
        <p:txBody>
          <a:bodyPr anchorCtr="0" anchor="b" bIns="0" lIns="91425" spcFirstLastPara="1" rIns="91425" wrap="square" tIns="0">
            <a:spAutoFit/>
          </a:bodyPr>
          <a:lstStyle/>
          <a:p>
            <a:pPr indent="0" lvl="0" marL="0" rtl="0" algn="ctr">
              <a:spcBef>
                <a:spcPts val="0"/>
              </a:spcBef>
              <a:spcAft>
                <a:spcPts val="0"/>
              </a:spcAft>
              <a:buSzPts val="990"/>
              <a:buNone/>
            </a:pPr>
            <a:r>
              <a:rPr lang="en" sz="5000"/>
              <a:t>Design Requirements</a:t>
            </a:r>
            <a:endParaRPr sz="5000"/>
          </a:p>
        </p:txBody>
      </p:sp>
      <p:sp>
        <p:nvSpPr>
          <p:cNvPr id="1076" name="Google Shape;1076;p77"/>
          <p:cNvSpPr txBox="1"/>
          <p:nvPr/>
        </p:nvSpPr>
        <p:spPr>
          <a:xfrm>
            <a:off x="3201150" y="4743300"/>
            <a:ext cx="2741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u="sng">
                <a:solidFill>
                  <a:schemeClr val="hlink"/>
                </a:solidFill>
                <a:latin typeface="Roboto"/>
                <a:ea typeface="Roboto"/>
                <a:cs typeface="Roboto"/>
                <a:sym typeface="Roboto"/>
                <a:hlinkClick action="ppaction://hlinksldjump" r:id="rId3"/>
              </a:rPr>
              <a:t>Quick Links</a:t>
            </a:r>
            <a:endParaRPr>
              <a:latin typeface="Roboto"/>
              <a:ea typeface="Roboto"/>
              <a:cs typeface="Roboto"/>
              <a:sym typeface="Roboto"/>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0" name="Shape 1080"/>
        <p:cNvGrpSpPr/>
        <p:nvPr/>
      </p:nvGrpSpPr>
      <p:grpSpPr>
        <a:xfrm>
          <a:off x="0" y="0"/>
          <a:ext cx="0" cy="0"/>
          <a:chOff x="0" y="0"/>
          <a:chExt cx="0" cy="0"/>
        </a:xfrm>
      </p:grpSpPr>
      <p:sp>
        <p:nvSpPr>
          <p:cNvPr id="1081" name="Google Shape;1081;p78"/>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FR 1 Design Requirements</a:t>
            </a:r>
            <a:endParaRPr/>
          </a:p>
        </p:txBody>
      </p:sp>
      <p:pic>
        <p:nvPicPr>
          <p:cNvPr id="1082" name="Google Shape;1082;p78"/>
          <p:cNvPicPr preferRelativeResize="0"/>
          <p:nvPr/>
        </p:nvPicPr>
        <p:blipFill>
          <a:blip r:embed="rId3">
            <a:alphaModFix/>
          </a:blip>
          <a:stretch>
            <a:fillRect/>
          </a:stretch>
        </p:blipFill>
        <p:spPr>
          <a:xfrm>
            <a:off x="2300315" y="948850"/>
            <a:ext cx="4543371" cy="4055849"/>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6" name="Shape 1086"/>
        <p:cNvGrpSpPr/>
        <p:nvPr/>
      </p:nvGrpSpPr>
      <p:grpSpPr>
        <a:xfrm>
          <a:off x="0" y="0"/>
          <a:ext cx="0" cy="0"/>
          <a:chOff x="0" y="0"/>
          <a:chExt cx="0" cy="0"/>
        </a:xfrm>
      </p:grpSpPr>
      <p:sp>
        <p:nvSpPr>
          <p:cNvPr id="1087" name="Google Shape;1087;p79"/>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FR 2 Design Requirements</a:t>
            </a:r>
            <a:endParaRPr/>
          </a:p>
        </p:txBody>
      </p:sp>
      <p:pic>
        <p:nvPicPr>
          <p:cNvPr id="1088" name="Google Shape;1088;p79"/>
          <p:cNvPicPr preferRelativeResize="0"/>
          <p:nvPr/>
        </p:nvPicPr>
        <p:blipFill>
          <a:blip r:embed="rId3">
            <a:alphaModFix/>
          </a:blip>
          <a:stretch>
            <a:fillRect/>
          </a:stretch>
        </p:blipFill>
        <p:spPr>
          <a:xfrm>
            <a:off x="2300325" y="948862"/>
            <a:ext cx="4543351" cy="1323788"/>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2" name="Shape 1092"/>
        <p:cNvGrpSpPr/>
        <p:nvPr/>
      </p:nvGrpSpPr>
      <p:grpSpPr>
        <a:xfrm>
          <a:off x="0" y="0"/>
          <a:ext cx="0" cy="0"/>
          <a:chOff x="0" y="0"/>
          <a:chExt cx="0" cy="0"/>
        </a:xfrm>
      </p:grpSpPr>
      <p:sp>
        <p:nvSpPr>
          <p:cNvPr id="1093" name="Google Shape;1093;p80"/>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FR 3 Design Requirements</a:t>
            </a:r>
            <a:endParaRPr/>
          </a:p>
        </p:txBody>
      </p:sp>
      <p:pic>
        <p:nvPicPr>
          <p:cNvPr id="1094" name="Google Shape;1094;p80"/>
          <p:cNvPicPr preferRelativeResize="0"/>
          <p:nvPr/>
        </p:nvPicPr>
        <p:blipFill>
          <a:blip r:embed="rId3">
            <a:alphaModFix/>
          </a:blip>
          <a:stretch>
            <a:fillRect/>
          </a:stretch>
        </p:blipFill>
        <p:spPr>
          <a:xfrm>
            <a:off x="2300325" y="948850"/>
            <a:ext cx="4543349" cy="3699878"/>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8" name="Shape 1098"/>
        <p:cNvGrpSpPr/>
        <p:nvPr/>
      </p:nvGrpSpPr>
      <p:grpSpPr>
        <a:xfrm>
          <a:off x="0" y="0"/>
          <a:ext cx="0" cy="0"/>
          <a:chOff x="0" y="0"/>
          <a:chExt cx="0" cy="0"/>
        </a:xfrm>
      </p:grpSpPr>
      <p:sp>
        <p:nvSpPr>
          <p:cNvPr id="1099" name="Google Shape;1099;p81"/>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FR 4 Design Requirements</a:t>
            </a:r>
            <a:endParaRPr/>
          </a:p>
        </p:txBody>
      </p:sp>
      <p:pic>
        <p:nvPicPr>
          <p:cNvPr id="1100" name="Google Shape;1100;p81"/>
          <p:cNvPicPr preferRelativeResize="0"/>
          <p:nvPr/>
        </p:nvPicPr>
        <p:blipFill>
          <a:blip r:embed="rId3">
            <a:alphaModFix/>
          </a:blip>
          <a:stretch>
            <a:fillRect/>
          </a:stretch>
        </p:blipFill>
        <p:spPr>
          <a:xfrm>
            <a:off x="2300325" y="948850"/>
            <a:ext cx="4543349" cy="200020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pic>
        <p:nvPicPr>
          <p:cNvPr id="138" name="Google Shape;138;p19"/>
          <p:cNvPicPr preferRelativeResize="0"/>
          <p:nvPr/>
        </p:nvPicPr>
        <p:blipFill>
          <a:blip r:embed="rId3">
            <a:alphaModFix/>
          </a:blip>
          <a:stretch>
            <a:fillRect/>
          </a:stretch>
        </p:blipFill>
        <p:spPr>
          <a:xfrm>
            <a:off x="0" y="0"/>
            <a:ext cx="9144008" cy="5143499"/>
          </a:xfrm>
          <a:prstGeom prst="rect">
            <a:avLst/>
          </a:prstGeom>
          <a:noFill/>
          <a:ln>
            <a:noFill/>
          </a:ln>
        </p:spPr>
      </p:pic>
      <p:sp>
        <p:nvSpPr>
          <p:cNvPr id="139" name="Google Shape;139;p19"/>
          <p:cNvSpPr/>
          <p:nvPr/>
        </p:nvSpPr>
        <p:spPr>
          <a:xfrm>
            <a:off x="6287850" y="314925"/>
            <a:ext cx="2856000" cy="48285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4" name="Shape 1104"/>
        <p:cNvGrpSpPr/>
        <p:nvPr/>
      </p:nvGrpSpPr>
      <p:grpSpPr>
        <a:xfrm>
          <a:off x="0" y="0"/>
          <a:ext cx="0" cy="0"/>
          <a:chOff x="0" y="0"/>
          <a:chExt cx="0" cy="0"/>
        </a:xfrm>
      </p:grpSpPr>
      <p:sp>
        <p:nvSpPr>
          <p:cNvPr id="1105" name="Google Shape;1105;p82"/>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FR 5 Design Requirements</a:t>
            </a:r>
            <a:endParaRPr/>
          </a:p>
        </p:txBody>
      </p:sp>
      <p:pic>
        <p:nvPicPr>
          <p:cNvPr id="1106" name="Google Shape;1106;p82"/>
          <p:cNvPicPr preferRelativeResize="0"/>
          <p:nvPr/>
        </p:nvPicPr>
        <p:blipFill>
          <a:blip r:embed="rId3">
            <a:alphaModFix/>
          </a:blip>
          <a:stretch>
            <a:fillRect/>
          </a:stretch>
        </p:blipFill>
        <p:spPr>
          <a:xfrm>
            <a:off x="2300325" y="948848"/>
            <a:ext cx="4543350" cy="2589221"/>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0" name="Shape 1110"/>
        <p:cNvGrpSpPr/>
        <p:nvPr/>
      </p:nvGrpSpPr>
      <p:grpSpPr>
        <a:xfrm>
          <a:off x="0" y="0"/>
          <a:ext cx="0" cy="0"/>
          <a:chOff x="0" y="0"/>
          <a:chExt cx="0" cy="0"/>
        </a:xfrm>
      </p:grpSpPr>
      <p:sp>
        <p:nvSpPr>
          <p:cNvPr id="1111" name="Google Shape;1111;p83"/>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FR 6 Design Requirements</a:t>
            </a:r>
            <a:endParaRPr/>
          </a:p>
        </p:txBody>
      </p:sp>
      <p:pic>
        <p:nvPicPr>
          <p:cNvPr id="1112" name="Google Shape;1112;p83"/>
          <p:cNvPicPr preferRelativeResize="0"/>
          <p:nvPr/>
        </p:nvPicPr>
        <p:blipFill>
          <a:blip r:embed="rId3">
            <a:alphaModFix/>
          </a:blip>
          <a:stretch>
            <a:fillRect/>
          </a:stretch>
        </p:blipFill>
        <p:spPr>
          <a:xfrm>
            <a:off x="2300325" y="948850"/>
            <a:ext cx="4543351" cy="3478379"/>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6" name="Shape 1116"/>
        <p:cNvGrpSpPr/>
        <p:nvPr/>
      </p:nvGrpSpPr>
      <p:grpSpPr>
        <a:xfrm>
          <a:off x="0" y="0"/>
          <a:ext cx="0" cy="0"/>
          <a:chOff x="0" y="0"/>
          <a:chExt cx="0" cy="0"/>
        </a:xfrm>
      </p:grpSpPr>
      <p:sp>
        <p:nvSpPr>
          <p:cNvPr id="1117" name="Google Shape;1117;p84"/>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FR 7 Design Requirements</a:t>
            </a:r>
            <a:endParaRPr/>
          </a:p>
        </p:txBody>
      </p:sp>
      <p:pic>
        <p:nvPicPr>
          <p:cNvPr id="1118" name="Google Shape;1118;p84"/>
          <p:cNvPicPr preferRelativeResize="0"/>
          <p:nvPr/>
        </p:nvPicPr>
        <p:blipFill>
          <a:blip r:embed="rId3">
            <a:alphaModFix/>
          </a:blip>
          <a:stretch>
            <a:fillRect/>
          </a:stretch>
        </p:blipFill>
        <p:spPr>
          <a:xfrm>
            <a:off x="2300324" y="948850"/>
            <a:ext cx="4543351" cy="2816470"/>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2" name="Shape 1122"/>
        <p:cNvGrpSpPr/>
        <p:nvPr/>
      </p:nvGrpSpPr>
      <p:grpSpPr>
        <a:xfrm>
          <a:off x="0" y="0"/>
          <a:ext cx="0" cy="0"/>
          <a:chOff x="0" y="0"/>
          <a:chExt cx="0" cy="0"/>
        </a:xfrm>
      </p:grpSpPr>
      <p:sp>
        <p:nvSpPr>
          <p:cNvPr id="1123" name="Google Shape;1123;p85"/>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FR 8 Design Requirements</a:t>
            </a:r>
            <a:endParaRPr/>
          </a:p>
        </p:txBody>
      </p:sp>
      <p:pic>
        <p:nvPicPr>
          <p:cNvPr id="1124" name="Google Shape;1124;p85"/>
          <p:cNvPicPr preferRelativeResize="0"/>
          <p:nvPr/>
        </p:nvPicPr>
        <p:blipFill>
          <a:blip r:embed="rId3">
            <a:alphaModFix/>
          </a:blip>
          <a:stretch>
            <a:fillRect/>
          </a:stretch>
        </p:blipFill>
        <p:spPr>
          <a:xfrm>
            <a:off x="2300325" y="948850"/>
            <a:ext cx="4543349" cy="1708500"/>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8" name="Shape 1128"/>
        <p:cNvGrpSpPr/>
        <p:nvPr/>
      </p:nvGrpSpPr>
      <p:grpSpPr>
        <a:xfrm>
          <a:off x="0" y="0"/>
          <a:ext cx="0" cy="0"/>
          <a:chOff x="0" y="0"/>
          <a:chExt cx="0" cy="0"/>
        </a:xfrm>
      </p:grpSpPr>
      <p:cxnSp>
        <p:nvCxnSpPr>
          <p:cNvPr id="1129" name="Google Shape;1129;p86"/>
          <p:cNvCxnSpPr/>
          <p:nvPr/>
        </p:nvCxnSpPr>
        <p:spPr>
          <a:xfrm>
            <a:off x="3952650" y="2956500"/>
            <a:ext cx="1238700" cy="0"/>
          </a:xfrm>
          <a:prstGeom prst="straightConnector1">
            <a:avLst/>
          </a:prstGeom>
          <a:noFill/>
          <a:ln cap="flat" cmpd="sng" w="19050">
            <a:solidFill>
              <a:srgbClr val="93C47D"/>
            </a:solidFill>
            <a:prstDash val="solid"/>
            <a:round/>
            <a:headEnd len="med" w="med" type="none"/>
            <a:tailEnd len="med" w="med" type="none"/>
          </a:ln>
        </p:spPr>
      </p:cxnSp>
      <p:sp>
        <p:nvSpPr>
          <p:cNvPr id="1130" name="Google Shape;1130;p86"/>
          <p:cNvSpPr txBox="1"/>
          <p:nvPr/>
        </p:nvSpPr>
        <p:spPr>
          <a:xfrm>
            <a:off x="3201150" y="4743300"/>
            <a:ext cx="2741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u="sng">
                <a:solidFill>
                  <a:schemeClr val="hlink"/>
                </a:solidFill>
                <a:latin typeface="Roboto"/>
                <a:ea typeface="Roboto"/>
                <a:cs typeface="Roboto"/>
                <a:sym typeface="Roboto"/>
                <a:hlinkClick action="ppaction://hlinksldjump" r:id="rId3"/>
              </a:rPr>
              <a:t>Slide 50: Quick Links - General</a:t>
            </a:r>
            <a:endParaRPr>
              <a:latin typeface="Roboto"/>
              <a:ea typeface="Roboto"/>
              <a:cs typeface="Roboto"/>
              <a:sym typeface="Roboto"/>
            </a:endParaRPr>
          </a:p>
        </p:txBody>
      </p:sp>
      <p:sp>
        <p:nvSpPr>
          <p:cNvPr id="1131" name="Google Shape;1131;p86"/>
          <p:cNvSpPr txBox="1"/>
          <p:nvPr>
            <p:ph type="title"/>
          </p:nvPr>
        </p:nvSpPr>
        <p:spPr>
          <a:xfrm>
            <a:off x="844200" y="2187000"/>
            <a:ext cx="7455600" cy="769500"/>
          </a:xfrm>
          <a:prstGeom prst="rect">
            <a:avLst/>
          </a:prstGeom>
        </p:spPr>
        <p:txBody>
          <a:bodyPr anchorCtr="0" anchor="b" bIns="0" lIns="91425" spcFirstLastPara="1" rIns="91425" wrap="square" tIns="0">
            <a:spAutoFit/>
          </a:bodyPr>
          <a:lstStyle/>
          <a:p>
            <a:pPr indent="0" lvl="0" marL="0" rtl="0" algn="ctr">
              <a:spcBef>
                <a:spcPts val="0"/>
              </a:spcBef>
              <a:spcAft>
                <a:spcPts val="0"/>
              </a:spcAft>
              <a:buSzPts val="990"/>
              <a:buNone/>
            </a:pPr>
            <a:r>
              <a:rPr lang="en" sz="5000"/>
              <a:t>Modeling and Controls</a:t>
            </a:r>
            <a:endParaRPr sz="5000"/>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5" name="Shape 1135"/>
        <p:cNvGrpSpPr/>
        <p:nvPr/>
      </p:nvGrpSpPr>
      <p:grpSpPr>
        <a:xfrm>
          <a:off x="0" y="0"/>
          <a:ext cx="0" cy="0"/>
          <a:chOff x="0" y="0"/>
          <a:chExt cx="0" cy="0"/>
        </a:xfrm>
      </p:grpSpPr>
      <p:sp>
        <p:nvSpPr>
          <p:cNvPr id="1136" name="Google Shape;1136;p87"/>
          <p:cNvSpPr txBox="1"/>
          <p:nvPr>
            <p:ph type="title"/>
          </p:nvPr>
        </p:nvSpPr>
        <p:spPr>
          <a:xfrm>
            <a:off x="311725" y="500925"/>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Modeling and Controls </a:t>
            </a:r>
            <a:r>
              <a:rPr lang="en"/>
              <a:t>Assumptions</a:t>
            </a:r>
            <a:endParaRPr/>
          </a:p>
        </p:txBody>
      </p:sp>
      <p:sp>
        <p:nvSpPr>
          <p:cNvPr id="1137" name="Google Shape;1137;p87"/>
          <p:cNvSpPr txBox="1"/>
          <p:nvPr>
            <p:ph idx="1" type="body"/>
          </p:nvPr>
        </p:nvSpPr>
        <p:spPr>
          <a:xfrm>
            <a:off x="311700" y="1505700"/>
            <a:ext cx="3999900" cy="343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1400">
                <a:solidFill>
                  <a:srgbClr val="000000"/>
                </a:solidFill>
              </a:rPr>
              <a:t>Worst-Case Scenario Assumptions</a:t>
            </a:r>
            <a:endParaRPr b="1" sz="1400">
              <a:solidFill>
                <a:srgbClr val="000000"/>
              </a:solidFill>
            </a:endParaRPr>
          </a:p>
          <a:p>
            <a:pPr indent="-304800" lvl="0" marL="457200" rtl="0" algn="l">
              <a:spcBef>
                <a:spcPts val="0"/>
              </a:spcBef>
              <a:spcAft>
                <a:spcPts val="0"/>
              </a:spcAft>
              <a:buClr>
                <a:srgbClr val="000000"/>
              </a:buClr>
              <a:buSzPts val="1200"/>
              <a:buChar char="●"/>
            </a:pPr>
            <a:r>
              <a:rPr lang="en" sz="1200">
                <a:solidFill>
                  <a:srgbClr val="000000"/>
                </a:solidFill>
              </a:rPr>
              <a:t>Venting maneuver takes place at service ceiling</a:t>
            </a:r>
            <a:endParaRPr sz="1200">
              <a:solidFill>
                <a:srgbClr val="000000"/>
              </a:solidFill>
            </a:endParaRPr>
          </a:p>
          <a:p>
            <a:pPr indent="-304800" lvl="0" marL="457200" rtl="0" algn="l">
              <a:spcBef>
                <a:spcPts val="0"/>
              </a:spcBef>
              <a:spcAft>
                <a:spcPts val="0"/>
              </a:spcAft>
              <a:buClr>
                <a:srgbClr val="000000"/>
              </a:buClr>
              <a:buSzPts val="1200"/>
              <a:buChar char="●"/>
            </a:pPr>
            <a:r>
              <a:rPr lang="en" sz="1200">
                <a:solidFill>
                  <a:srgbClr val="000000"/>
                </a:solidFill>
              </a:rPr>
              <a:t>Maximum rate changes for each maneuver</a:t>
            </a:r>
            <a:endParaRPr sz="1200">
              <a:solidFill>
                <a:srgbClr val="000000"/>
              </a:solidFill>
            </a:endParaRPr>
          </a:p>
        </p:txBody>
      </p:sp>
      <p:sp>
        <p:nvSpPr>
          <p:cNvPr id="1138" name="Google Shape;1138;p87"/>
          <p:cNvSpPr txBox="1"/>
          <p:nvPr>
            <p:ph idx="2" type="body"/>
          </p:nvPr>
        </p:nvSpPr>
        <p:spPr>
          <a:xfrm>
            <a:off x="4832400" y="1505700"/>
            <a:ext cx="3999900" cy="343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1400">
                <a:solidFill>
                  <a:srgbClr val="000000"/>
                </a:solidFill>
              </a:rPr>
              <a:t>Simplifying Assumptions</a:t>
            </a:r>
            <a:endParaRPr b="1" sz="1400">
              <a:solidFill>
                <a:srgbClr val="000000"/>
              </a:solidFill>
            </a:endParaRPr>
          </a:p>
          <a:p>
            <a:pPr indent="-298450" lvl="0" marL="457200" rtl="0" algn="l">
              <a:spcBef>
                <a:spcPts val="0"/>
              </a:spcBef>
              <a:spcAft>
                <a:spcPts val="0"/>
              </a:spcAft>
              <a:buClr>
                <a:srgbClr val="000000"/>
              </a:buClr>
              <a:buSzPts val="1100"/>
              <a:buChar char="●"/>
            </a:pPr>
            <a:r>
              <a:rPr lang="en" sz="1200">
                <a:solidFill>
                  <a:srgbClr val="000000"/>
                </a:solidFill>
              </a:rPr>
              <a:t>Ambient air properties dependent on International Standard Atmosphere model</a:t>
            </a:r>
            <a:endParaRPr sz="1200">
              <a:solidFill>
                <a:srgbClr val="000000"/>
              </a:solidFill>
            </a:endParaRPr>
          </a:p>
          <a:p>
            <a:pPr indent="-304800" lvl="0" marL="457200" rtl="0" algn="l">
              <a:spcBef>
                <a:spcPts val="0"/>
              </a:spcBef>
              <a:spcAft>
                <a:spcPts val="0"/>
              </a:spcAft>
              <a:buClr>
                <a:srgbClr val="000000"/>
              </a:buClr>
              <a:buSzPts val="1200"/>
              <a:buChar char="●"/>
            </a:pPr>
            <a:r>
              <a:rPr lang="en" sz="1200">
                <a:solidFill>
                  <a:srgbClr val="000000"/>
                </a:solidFill>
              </a:rPr>
              <a:t>Ideal gas properties</a:t>
            </a:r>
            <a:endParaRPr sz="1200">
              <a:solidFill>
                <a:srgbClr val="000000"/>
              </a:solidFill>
            </a:endParaRPr>
          </a:p>
          <a:p>
            <a:pPr indent="-304800" lvl="0" marL="457200" rtl="0" algn="l">
              <a:spcBef>
                <a:spcPts val="0"/>
              </a:spcBef>
              <a:spcAft>
                <a:spcPts val="0"/>
              </a:spcAft>
              <a:buClr>
                <a:srgbClr val="000000"/>
              </a:buClr>
              <a:buSzPts val="1200"/>
              <a:buChar char="●"/>
            </a:pPr>
            <a:r>
              <a:rPr lang="en" sz="1200">
                <a:solidFill>
                  <a:srgbClr val="000000"/>
                </a:solidFill>
              </a:rPr>
              <a:t>No pressure or temperature gradient across balloon fabric</a:t>
            </a:r>
            <a:endParaRPr sz="1200">
              <a:solidFill>
                <a:srgbClr val="000000"/>
              </a:solidFill>
            </a:endParaRPr>
          </a:p>
          <a:p>
            <a:pPr indent="-304800" lvl="0" marL="457200" rtl="0" algn="l">
              <a:spcBef>
                <a:spcPts val="0"/>
              </a:spcBef>
              <a:spcAft>
                <a:spcPts val="0"/>
              </a:spcAft>
              <a:buClr>
                <a:srgbClr val="000000"/>
              </a:buClr>
              <a:buSzPts val="1200"/>
              <a:buChar char="●"/>
            </a:pPr>
            <a:r>
              <a:rPr lang="en" sz="1200">
                <a:solidFill>
                  <a:srgbClr val="000000"/>
                </a:solidFill>
              </a:rPr>
              <a:t>Constant gas constants and gravitational acceleration</a:t>
            </a:r>
            <a:endParaRPr sz="1200">
              <a:solidFill>
                <a:srgbClr val="000000"/>
              </a:solidFill>
            </a:endParaRPr>
          </a:p>
          <a:p>
            <a:pPr indent="-304800" lvl="0" marL="457200" rtl="0" algn="l">
              <a:spcBef>
                <a:spcPts val="0"/>
              </a:spcBef>
              <a:spcAft>
                <a:spcPts val="0"/>
              </a:spcAft>
              <a:buClr>
                <a:srgbClr val="000000"/>
              </a:buClr>
              <a:buSzPts val="1200"/>
              <a:buChar char="●"/>
            </a:pPr>
            <a:r>
              <a:rPr lang="en" sz="1200">
                <a:solidFill>
                  <a:srgbClr val="000000"/>
                </a:solidFill>
              </a:rPr>
              <a:t>Spherical balloon</a:t>
            </a:r>
            <a:endParaRPr sz="1200">
              <a:solidFill>
                <a:srgbClr val="000000"/>
              </a:solidFill>
            </a:endParaRPr>
          </a:p>
          <a:p>
            <a:pPr indent="-304800" lvl="0" marL="457200" rtl="0" algn="l">
              <a:spcBef>
                <a:spcPts val="0"/>
              </a:spcBef>
              <a:spcAft>
                <a:spcPts val="0"/>
              </a:spcAft>
              <a:buClr>
                <a:srgbClr val="000000"/>
              </a:buClr>
              <a:buSzPts val="1200"/>
              <a:buChar char="●"/>
            </a:pPr>
            <a:r>
              <a:rPr lang="en" sz="1200">
                <a:solidFill>
                  <a:srgbClr val="000000"/>
                </a:solidFill>
              </a:rPr>
              <a:t>Drag only due to balloon (taken from datasheet)</a:t>
            </a:r>
            <a:endParaRPr sz="1200">
              <a:solidFill>
                <a:srgbClr val="000000"/>
              </a:solidFill>
            </a:endParaRPr>
          </a:p>
          <a:p>
            <a:pPr indent="-304800" lvl="0" marL="457200" rtl="0" algn="l">
              <a:spcBef>
                <a:spcPts val="0"/>
              </a:spcBef>
              <a:spcAft>
                <a:spcPts val="0"/>
              </a:spcAft>
              <a:buClr>
                <a:srgbClr val="000000"/>
              </a:buClr>
              <a:buSzPts val="1200"/>
              <a:buChar char="●"/>
            </a:pPr>
            <a:r>
              <a:rPr lang="en" sz="1200">
                <a:solidFill>
                  <a:srgbClr val="000000"/>
                </a:solidFill>
              </a:rPr>
              <a:t>No lateral forces</a:t>
            </a:r>
            <a:endParaRPr sz="1200">
              <a:solidFill>
                <a:srgbClr val="000000"/>
              </a:solidFill>
            </a:endParaRPr>
          </a:p>
          <a:p>
            <a:pPr indent="-304800" lvl="0" marL="457200" rtl="0" algn="l">
              <a:spcBef>
                <a:spcPts val="0"/>
              </a:spcBef>
              <a:spcAft>
                <a:spcPts val="0"/>
              </a:spcAft>
              <a:buClr>
                <a:srgbClr val="000000"/>
              </a:buClr>
              <a:buSzPts val="1200"/>
              <a:buChar char="●"/>
            </a:pPr>
            <a:r>
              <a:rPr lang="en" sz="1200">
                <a:solidFill>
                  <a:srgbClr val="000000"/>
                </a:solidFill>
              </a:rPr>
              <a:t>Instantaneous full-power actuation for both mechanisms</a:t>
            </a:r>
            <a:endParaRPr sz="1200">
              <a:solidFill>
                <a:srgbClr val="000000"/>
              </a:solidFill>
            </a:endParaRPr>
          </a:p>
          <a:p>
            <a:pPr indent="-304800" lvl="0" marL="457200" rtl="0" algn="l">
              <a:spcBef>
                <a:spcPts val="0"/>
              </a:spcBef>
              <a:spcAft>
                <a:spcPts val="0"/>
              </a:spcAft>
              <a:buClr>
                <a:srgbClr val="000000"/>
              </a:buClr>
              <a:buSzPts val="1200"/>
              <a:buChar char="●"/>
            </a:pPr>
            <a:r>
              <a:rPr lang="en" sz="1200">
                <a:solidFill>
                  <a:srgbClr val="000000"/>
                </a:solidFill>
              </a:rPr>
              <a:t>Constant mass flow rates for both mechanisms</a:t>
            </a:r>
            <a:endParaRPr sz="1200">
              <a:solidFill>
                <a:srgbClr val="000000"/>
              </a:solidFill>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2" name="Shape 1142"/>
        <p:cNvGrpSpPr/>
        <p:nvPr/>
      </p:nvGrpSpPr>
      <p:grpSpPr>
        <a:xfrm>
          <a:off x="0" y="0"/>
          <a:ext cx="0" cy="0"/>
          <a:chOff x="0" y="0"/>
          <a:chExt cx="0" cy="0"/>
        </a:xfrm>
      </p:grpSpPr>
      <p:sp>
        <p:nvSpPr>
          <p:cNvPr id="1143" name="Google Shape;1143;p88"/>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Full Force Balance Equations</a:t>
            </a:r>
            <a:endParaRPr/>
          </a:p>
        </p:txBody>
      </p:sp>
      <p:sp>
        <p:nvSpPr>
          <p:cNvPr id="1144" name="Google Shape;1144;p88"/>
          <p:cNvSpPr txBox="1"/>
          <p:nvPr/>
        </p:nvSpPr>
        <p:spPr>
          <a:xfrm>
            <a:off x="1641400" y="3509563"/>
            <a:ext cx="35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Roboto"/>
              <a:ea typeface="Roboto"/>
              <a:cs typeface="Roboto"/>
              <a:sym typeface="Roboto"/>
            </a:endParaRPr>
          </a:p>
        </p:txBody>
      </p:sp>
      <p:sp>
        <p:nvSpPr>
          <p:cNvPr id="1145" name="Google Shape;1145;p88"/>
          <p:cNvSpPr txBox="1"/>
          <p:nvPr/>
        </p:nvSpPr>
        <p:spPr>
          <a:xfrm>
            <a:off x="6057900" y="3509563"/>
            <a:ext cx="2501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Roboto"/>
              <a:ea typeface="Roboto"/>
              <a:cs typeface="Roboto"/>
              <a:sym typeface="Roboto"/>
            </a:endParaRPr>
          </a:p>
        </p:txBody>
      </p:sp>
      <p:pic>
        <p:nvPicPr>
          <p:cNvPr id="1146" name="Google Shape;1146;p88"/>
          <p:cNvPicPr preferRelativeResize="0"/>
          <p:nvPr/>
        </p:nvPicPr>
        <p:blipFill>
          <a:blip r:embed="rId3">
            <a:alphaModFix/>
          </a:blip>
          <a:stretch>
            <a:fillRect/>
          </a:stretch>
        </p:blipFill>
        <p:spPr>
          <a:xfrm>
            <a:off x="735013" y="902775"/>
            <a:ext cx="6675275" cy="709700"/>
          </a:xfrm>
          <a:prstGeom prst="rect">
            <a:avLst/>
          </a:prstGeom>
          <a:noFill/>
          <a:ln>
            <a:noFill/>
          </a:ln>
        </p:spPr>
      </p:pic>
      <p:sp>
        <p:nvSpPr>
          <p:cNvPr id="1147" name="Google Shape;1147;p88"/>
          <p:cNvSpPr/>
          <p:nvPr/>
        </p:nvSpPr>
        <p:spPr>
          <a:xfrm>
            <a:off x="3125550" y="1655600"/>
            <a:ext cx="5706600" cy="3351600"/>
          </a:xfrm>
          <a:prstGeom prst="flowChartAlternateProcess">
            <a:avLst/>
          </a:prstGeom>
          <a:solidFill>
            <a:srgbClr val="D9D9D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8" name="Google Shape;1148;p88"/>
          <p:cNvSpPr txBox="1"/>
          <p:nvPr/>
        </p:nvSpPr>
        <p:spPr>
          <a:xfrm>
            <a:off x="3168000" y="1580000"/>
            <a:ext cx="5621700" cy="36573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1500" u="sng">
                <a:latin typeface="Merriweather"/>
                <a:ea typeface="Merriweather"/>
                <a:cs typeface="Merriweather"/>
                <a:sym typeface="Merriweather"/>
              </a:rPr>
              <a:t>Full List of </a:t>
            </a:r>
            <a:r>
              <a:rPr b="1" lang="en" sz="1500" u="sng">
                <a:latin typeface="Merriweather"/>
                <a:ea typeface="Merriweather"/>
                <a:cs typeface="Merriweather"/>
                <a:sym typeface="Merriweather"/>
              </a:rPr>
              <a:t>Assumptions</a:t>
            </a:r>
            <a:r>
              <a:rPr b="1" lang="en" sz="1500">
                <a:latin typeface="Merriweather"/>
                <a:ea typeface="Merriweather"/>
                <a:cs typeface="Merriweather"/>
                <a:sym typeface="Merriweather"/>
              </a:rPr>
              <a:t>:</a:t>
            </a:r>
            <a:endParaRPr b="1" sz="1500">
              <a:latin typeface="Merriweather"/>
              <a:ea typeface="Merriweather"/>
              <a:cs typeface="Merriweather"/>
              <a:sym typeface="Merriweather"/>
            </a:endParaRPr>
          </a:p>
          <a:p>
            <a:pPr indent="-298450" lvl="0" marL="457200" rtl="0" algn="l">
              <a:lnSpc>
                <a:spcPct val="115000"/>
              </a:lnSpc>
              <a:spcBef>
                <a:spcPts val="0"/>
              </a:spcBef>
              <a:spcAft>
                <a:spcPts val="0"/>
              </a:spcAft>
              <a:buSzPts val="1100"/>
              <a:buFont typeface="Roboto"/>
              <a:buChar char="●"/>
            </a:pPr>
            <a:r>
              <a:rPr lang="en" sz="1300">
                <a:latin typeface="Roboto"/>
                <a:ea typeface="Roboto"/>
                <a:cs typeface="Roboto"/>
                <a:sym typeface="Roboto"/>
              </a:rPr>
              <a:t>International Standard Atmosphere to find P, T, 𝜌</a:t>
            </a:r>
            <a:r>
              <a:rPr baseline="-25000" lang="en" sz="1300">
                <a:latin typeface="Roboto"/>
                <a:ea typeface="Roboto"/>
                <a:cs typeface="Roboto"/>
                <a:sym typeface="Roboto"/>
              </a:rPr>
              <a:t>air</a:t>
            </a:r>
            <a:endParaRPr baseline="-25000" sz="1300">
              <a:latin typeface="Roboto"/>
              <a:ea typeface="Roboto"/>
              <a:cs typeface="Roboto"/>
              <a:sym typeface="Roboto"/>
            </a:endParaRPr>
          </a:p>
          <a:p>
            <a:pPr indent="-298450" lvl="0" marL="457200" rtl="0" algn="l">
              <a:lnSpc>
                <a:spcPct val="115000"/>
              </a:lnSpc>
              <a:spcBef>
                <a:spcPts val="0"/>
              </a:spcBef>
              <a:spcAft>
                <a:spcPts val="0"/>
              </a:spcAft>
              <a:buSzPts val="1100"/>
              <a:buFont typeface="Roboto"/>
              <a:buChar char="●"/>
            </a:pPr>
            <a:r>
              <a:rPr lang="en" sz="1300">
                <a:latin typeface="Roboto"/>
                <a:ea typeface="Roboto"/>
                <a:cs typeface="Roboto"/>
                <a:sym typeface="Roboto"/>
              </a:rPr>
              <a:t>P</a:t>
            </a:r>
            <a:r>
              <a:rPr baseline="-25000" lang="en" sz="1300">
                <a:latin typeface="Roboto"/>
                <a:ea typeface="Roboto"/>
                <a:cs typeface="Roboto"/>
                <a:sym typeface="Roboto"/>
              </a:rPr>
              <a:t>amb</a:t>
            </a:r>
            <a:r>
              <a:rPr lang="en" sz="1300">
                <a:latin typeface="Roboto"/>
                <a:ea typeface="Roboto"/>
                <a:cs typeface="Roboto"/>
                <a:sym typeface="Roboto"/>
              </a:rPr>
              <a:t> = P</a:t>
            </a:r>
            <a:r>
              <a:rPr baseline="-25000" lang="en" sz="1300">
                <a:latin typeface="Roboto"/>
                <a:ea typeface="Roboto"/>
                <a:cs typeface="Roboto"/>
                <a:sym typeface="Roboto"/>
              </a:rPr>
              <a:t>He</a:t>
            </a:r>
            <a:endParaRPr baseline="-25000" sz="1300">
              <a:latin typeface="Roboto"/>
              <a:ea typeface="Roboto"/>
              <a:cs typeface="Roboto"/>
              <a:sym typeface="Roboto"/>
            </a:endParaRPr>
          </a:p>
          <a:p>
            <a:pPr indent="-298450" lvl="0" marL="457200" rtl="0" algn="l">
              <a:lnSpc>
                <a:spcPct val="115000"/>
              </a:lnSpc>
              <a:spcBef>
                <a:spcPts val="0"/>
              </a:spcBef>
              <a:spcAft>
                <a:spcPts val="0"/>
              </a:spcAft>
              <a:buSzPts val="1100"/>
              <a:buFont typeface="Roboto"/>
              <a:buChar char="●"/>
            </a:pPr>
            <a:r>
              <a:rPr lang="en" sz="1300">
                <a:latin typeface="Roboto"/>
                <a:ea typeface="Roboto"/>
                <a:cs typeface="Roboto"/>
                <a:sym typeface="Roboto"/>
              </a:rPr>
              <a:t>T</a:t>
            </a:r>
            <a:r>
              <a:rPr baseline="-25000" lang="en" sz="1300">
                <a:latin typeface="Roboto"/>
                <a:ea typeface="Roboto"/>
                <a:cs typeface="Roboto"/>
                <a:sym typeface="Roboto"/>
              </a:rPr>
              <a:t>amb</a:t>
            </a:r>
            <a:r>
              <a:rPr lang="en" sz="1300">
                <a:latin typeface="Roboto"/>
                <a:ea typeface="Roboto"/>
                <a:cs typeface="Roboto"/>
                <a:sym typeface="Roboto"/>
              </a:rPr>
              <a:t> = T</a:t>
            </a:r>
            <a:r>
              <a:rPr baseline="-25000" lang="en" sz="1300">
                <a:latin typeface="Roboto"/>
                <a:ea typeface="Roboto"/>
                <a:cs typeface="Roboto"/>
                <a:sym typeface="Roboto"/>
              </a:rPr>
              <a:t>He</a:t>
            </a:r>
            <a:endParaRPr sz="1300">
              <a:latin typeface="Roboto"/>
              <a:ea typeface="Roboto"/>
              <a:cs typeface="Roboto"/>
              <a:sym typeface="Roboto"/>
            </a:endParaRPr>
          </a:p>
          <a:p>
            <a:pPr indent="-298450" lvl="1" marL="914400" rtl="0" algn="l">
              <a:lnSpc>
                <a:spcPct val="115000"/>
              </a:lnSpc>
              <a:spcBef>
                <a:spcPts val="0"/>
              </a:spcBef>
              <a:spcAft>
                <a:spcPts val="0"/>
              </a:spcAft>
              <a:buSzPts val="1100"/>
              <a:buFont typeface="Roboto"/>
              <a:buChar char="○"/>
            </a:pPr>
            <a:r>
              <a:rPr lang="en" sz="1300">
                <a:latin typeface="Roboto"/>
                <a:ea typeface="Roboto"/>
                <a:cs typeface="Roboto"/>
                <a:sym typeface="Roboto"/>
              </a:rPr>
              <a:t>Preliminary model neglects radiation (Will include for CDR)</a:t>
            </a:r>
            <a:endParaRPr sz="1300">
              <a:latin typeface="Roboto"/>
              <a:ea typeface="Roboto"/>
              <a:cs typeface="Roboto"/>
              <a:sym typeface="Roboto"/>
            </a:endParaRPr>
          </a:p>
          <a:p>
            <a:pPr indent="-298450" lvl="0" marL="457200" rtl="0" algn="l">
              <a:lnSpc>
                <a:spcPct val="115000"/>
              </a:lnSpc>
              <a:spcBef>
                <a:spcPts val="0"/>
              </a:spcBef>
              <a:spcAft>
                <a:spcPts val="0"/>
              </a:spcAft>
              <a:buSzPts val="1100"/>
              <a:buFont typeface="Roboto"/>
              <a:buChar char="●"/>
            </a:pPr>
            <a:r>
              <a:rPr lang="en" sz="1300">
                <a:latin typeface="Roboto"/>
                <a:ea typeface="Roboto"/>
                <a:cs typeface="Roboto"/>
                <a:sym typeface="Roboto"/>
              </a:rPr>
              <a:t>R</a:t>
            </a:r>
            <a:r>
              <a:rPr baseline="-25000" lang="en" sz="1300">
                <a:latin typeface="Roboto"/>
                <a:ea typeface="Roboto"/>
                <a:cs typeface="Roboto"/>
                <a:sym typeface="Roboto"/>
              </a:rPr>
              <a:t>He</a:t>
            </a:r>
            <a:r>
              <a:rPr lang="en" sz="1300">
                <a:latin typeface="Roboto"/>
                <a:ea typeface="Roboto"/>
                <a:cs typeface="Roboto"/>
                <a:sym typeface="Roboto"/>
              </a:rPr>
              <a:t> = 2077.3 J/(kg*K)</a:t>
            </a:r>
            <a:endParaRPr sz="1300">
              <a:latin typeface="Roboto"/>
              <a:ea typeface="Roboto"/>
              <a:cs typeface="Roboto"/>
              <a:sym typeface="Roboto"/>
            </a:endParaRPr>
          </a:p>
          <a:p>
            <a:pPr indent="-298450" lvl="0" marL="457200" rtl="0" algn="l">
              <a:lnSpc>
                <a:spcPct val="115000"/>
              </a:lnSpc>
              <a:spcBef>
                <a:spcPts val="0"/>
              </a:spcBef>
              <a:spcAft>
                <a:spcPts val="0"/>
              </a:spcAft>
              <a:buSzPts val="1100"/>
              <a:buFont typeface="Roboto"/>
              <a:buChar char="●"/>
            </a:pPr>
            <a:r>
              <a:rPr lang="en" sz="1300">
                <a:latin typeface="Roboto"/>
                <a:ea typeface="Roboto"/>
                <a:cs typeface="Roboto"/>
                <a:sym typeface="Roboto"/>
              </a:rPr>
              <a:t>g = 9.81 m/s</a:t>
            </a:r>
            <a:r>
              <a:rPr baseline="30000" lang="en" sz="1300">
                <a:latin typeface="Roboto"/>
                <a:ea typeface="Roboto"/>
                <a:cs typeface="Roboto"/>
                <a:sym typeface="Roboto"/>
              </a:rPr>
              <a:t>2</a:t>
            </a:r>
            <a:endParaRPr baseline="30000" sz="1300">
              <a:latin typeface="Roboto"/>
              <a:ea typeface="Roboto"/>
              <a:cs typeface="Roboto"/>
              <a:sym typeface="Roboto"/>
            </a:endParaRPr>
          </a:p>
          <a:p>
            <a:pPr indent="-298450" lvl="0" marL="457200" rtl="0" algn="l">
              <a:lnSpc>
                <a:spcPct val="115000"/>
              </a:lnSpc>
              <a:spcBef>
                <a:spcPts val="0"/>
              </a:spcBef>
              <a:spcAft>
                <a:spcPts val="0"/>
              </a:spcAft>
              <a:buSzPts val="1100"/>
              <a:buFont typeface="Roboto"/>
              <a:buChar char="●"/>
            </a:pPr>
            <a:r>
              <a:rPr lang="en" sz="1300">
                <a:latin typeface="Roboto"/>
                <a:ea typeface="Roboto"/>
                <a:cs typeface="Roboto"/>
                <a:sym typeface="Roboto"/>
              </a:rPr>
              <a:t>Spherical Balloon</a:t>
            </a:r>
            <a:endParaRPr sz="1300">
              <a:latin typeface="Roboto"/>
              <a:ea typeface="Roboto"/>
              <a:cs typeface="Roboto"/>
              <a:sym typeface="Roboto"/>
            </a:endParaRPr>
          </a:p>
          <a:p>
            <a:pPr indent="-298450" lvl="0" marL="457200" rtl="0" algn="l">
              <a:lnSpc>
                <a:spcPct val="115000"/>
              </a:lnSpc>
              <a:spcBef>
                <a:spcPts val="0"/>
              </a:spcBef>
              <a:spcAft>
                <a:spcPts val="0"/>
              </a:spcAft>
              <a:buSzPts val="1100"/>
              <a:buFont typeface="Roboto"/>
              <a:buChar char="●"/>
            </a:pPr>
            <a:r>
              <a:rPr lang="en" sz="1300">
                <a:latin typeface="Roboto"/>
                <a:ea typeface="Roboto"/>
                <a:cs typeface="Roboto"/>
                <a:sym typeface="Roboto"/>
              </a:rPr>
              <a:t>Drag due to Balloon Only</a:t>
            </a:r>
            <a:endParaRPr sz="1300">
              <a:latin typeface="Roboto"/>
              <a:ea typeface="Roboto"/>
              <a:cs typeface="Roboto"/>
              <a:sym typeface="Roboto"/>
            </a:endParaRPr>
          </a:p>
          <a:p>
            <a:pPr indent="-298450" lvl="0" marL="457200" rtl="0" algn="l">
              <a:lnSpc>
                <a:spcPct val="115000"/>
              </a:lnSpc>
              <a:spcBef>
                <a:spcPts val="0"/>
              </a:spcBef>
              <a:spcAft>
                <a:spcPts val="0"/>
              </a:spcAft>
              <a:buSzPts val="1100"/>
              <a:buFont typeface="Roboto"/>
              <a:buChar char="●"/>
            </a:pPr>
            <a:r>
              <a:rPr lang="en" sz="1300">
                <a:latin typeface="Roboto"/>
                <a:ea typeface="Roboto"/>
                <a:cs typeface="Roboto"/>
                <a:sym typeface="Roboto"/>
              </a:rPr>
              <a:t>C</a:t>
            </a:r>
            <a:r>
              <a:rPr baseline="-25000" lang="en" sz="1300">
                <a:latin typeface="Roboto"/>
                <a:ea typeface="Roboto"/>
                <a:cs typeface="Roboto"/>
                <a:sym typeface="Roboto"/>
              </a:rPr>
              <a:t>D</a:t>
            </a:r>
            <a:r>
              <a:rPr lang="en" sz="1300">
                <a:latin typeface="Roboto"/>
                <a:ea typeface="Roboto"/>
                <a:cs typeface="Roboto"/>
                <a:sym typeface="Roboto"/>
              </a:rPr>
              <a:t> = 0.3 (From Kaymont Balloon Data)</a:t>
            </a:r>
            <a:endParaRPr sz="1300">
              <a:latin typeface="Roboto"/>
              <a:ea typeface="Roboto"/>
              <a:cs typeface="Roboto"/>
              <a:sym typeface="Roboto"/>
            </a:endParaRPr>
          </a:p>
          <a:p>
            <a:pPr indent="-298450" lvl="0" marL="457200" rtl="0" algn="l">
              <a:lnSpc>
                <a:spcPct val="115000"/>
              </a:lnSpc>
              <a:spcBef>
                <a:spcPts val="0"/>
              </a:spcBef>
              <a:spcAft>
                <a:spcPts val="0"/>
              </a:spcAft>
              <a:buSzPts val="1100"/>
              <a:buFont typeface="Roboto"/>
              <a:buChar char="●"/>
            </a:pPr>
            <a:r>
              <a:rPr lang="en" sz="1300">
                <a:latin typeface="Roboto"/>
                <a:ea typeface="Roboto"/>
                <a:cs typeface="Roboto"/>
                <a:sym typeface="Roboto"/>
              </a:rPr>
              <a:t>No lateral forces (i.e. wind)</a:t>
            </a:r>
            <a:endParaRPr sz="1300">
              <a:latin typeface="Roboto"/>
              <a:ea typeface="Roboto"/>
              <a:cs typeface="Roboto"/>
              <a:sym typeface="Roboto"/>
            </a:endParaRPr>
          </a:p>
          <a:p>
            <a:pPr indent="-298450" lvl="0" marL="457200" rtl="0" algn="l">
              <a:lnSpc>
                <a:spcPct val="115000"/>
              </a:lnSpc>
              <a:spcBef>
                <a:spcPts val="0"/>
              </a:spcBef>
              <a:spcAft>
                <a:spcPts val="0"/>
              </a:spcAft>
              <a:buSzPts val="1100"/>
              <a:buFont typeface="Roboto"/>
              <a:buChar char="●"/>
            </a:pPr>
            <a:r>
              <a:rPr lang="en" sz="1300">
                <a:latin typeface="Roboto"/>
                <a:ea typeface="Roboto"/>
                <a:cs typeface="Roboto"/>
                <a:sym typeface="Roboto"/>
              </a:rPr>
              <a:t>Ideal Gas</a:t>
            </a:r>
            <a:endParaRPr sz="1300">
              <a:latin typeface="Roboto"/>
              <a:ea typeface="Roboto"/>
              <a:cs typeface="Roboto"/>
              <a:sym typeface="Roboto"/>
            </a:endParaRPr>
          </a:p>
          <a:p>
            <a:pPr indent="-311150" lvl="0" marL="457200" rtl="0" algn="l">
              <a:lnSpc>
                <a:spcPct val="115000"/>
              </a:lnSpc>
              <a:spcBef>
                <a:spcPts val="0"/>
              </a:spcBef>
              <a:spcAft>
                <a:spcPts val="0"/>
              </a:spcAft>
              <a:buSzPts val="1300"/>
              <a:buFont typeface="Roboto"/>
              <a:buChar char="●"/>
            </a:pPr>
            <a:r>
              <a:rPr lang="en" sz="1300">
                <a:latin typeface="Roboto"/>
                <a:ea typeface="Roboto"/>
                <a:cs typeface="Roboto"/>
                <a:sym typeface="Roboto"/>
              </a:rPr>
              <a:t>No start/stop time for fan or ballast dropper (Will include for CDR)</a:t>
            </a:r>
            <a:endParaRPr sz="1300">
              <a:latin typeface="Roboto"/>
              <a:ea typeface="Roboto"/>
              <a:cs typeface="Roboto"/>
              <a:sym typeface="Roboto"/>
            </a:endParaRPr>
          </a:p>
          <a:p>
            <a:pPr indent="-298450" lvl="0" marL="457200" rtl="0" algn="l">
              <a:lnSpc>
                <a:spcPct val="115000"/>
              </a:lnSpc>
              <a:spcBef>
                <a:spcPts val="0"/>
              </a:spcBef>
              <a:spcAft>
                <a:spcPts val="0"/>
              </a:spcAft>
              <a:buSzPts val="1100"/>
              <a:buFont typeface="Roboto"/>
              <a:buChar char="●"/>
            </a:pPr>
            <a:r>
              <a:rPr lang="en" sz="1300">
                <a:latin typeface="Roboto"/>
                <a:ea typeface="Roboto"/>
                <a:cs typeface="Roboto"/>
                <a:sym typeface="Roboto"/>
              </a:rPr>
              <a:t>Fan has constant dV/dt and Ballast Dropper has constant dm/dt</a:t>
            </a:r>
            <a:endParaRPr sz="1300">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p:txBody>
      </p:sp>
      <p:pic>
        <p:nvPicPr>
          <p:cNvPr id="1149" name="Google Shape;1149;p88"/>
          <p:cNvPicPr preferRelativeResize="0"/>
          <p:nvPr/>
        </p:nvPicPr>
        <p:blipFill>
          <a:blip r:embed="rId4">
            <a:alphaModFix/>
          </a:blip>
          <a:stretch>
            <a:fillRect/>
          </a:stretch>
        </p:blipFill>
        <p:spPr>
          <a:xfrm>
            <a:off x="673263" y="1971675"/>
            <a:ext cx="1971675" cy="600075"/>
          </a:xfrm>
          <a:prstGeom prst="rect">
            <a:avLst/>
          </a:prstGeom>
          <a:noFill/>
          <a:ln>
            <a:noFill/>
          </a:ln>
        </p:spPr>
      </p:pic>
      <p:pic>
        <p:nvPicPr>
          <p:cNvPr id="1150" name="Google Shape;1150;p88"/>
          <p:cNvPicPr preferRelativeResize="0"/>
          <p:nvPr/>
        </p:nvPicPr>
        <p:blipFill>
          <a:blip r:embed="rId5">
            <a:alphaModFix/>
          </a:blip>
          <a:stretch>
            <a:fillRect/>
          </a:stretch>
        </p:blipFill>
        <p:spPr>
          <a:xfrm>
            <a:off x="735025" y="3070225"/>
            <a:ext cx="1390650" cy="571500"/>
          </a:xfrm>
          <a:prstGeom prst="rect">
            <a:avLst/>
          </a:prstGeom>
          <a:noFill/>
          <a:ln>
            <a:noFill/>
          </a:ln>
        </p:spPr>
      </p:pic>
      <p:cxnSp>
        <p:nvCxnSpPr>
          <p:cNvPr id="1151" name="Google Shape;1151;p88"/>
          <p:cNvCxnSpPr/>
          <p:nvPr/>
        </p:nvCxnSpPr>
        <p:spPr>
          <a:xfrm>
            <a:off x="-21075" y="864275"/>
            <a:ext cx="9201300" cy="0"/>
          </a:xfrm>
          <a:prstGeom prst="straightConnector1">
            <a:avLst/>
          </a:prstGeom>
          <a:noFill/>
          <a:ln cap="flat" cmpd="sng" w="38100">
            <a:solidFill>
              <a:srgbClr val="B6D7A8"/>
            </a:solidFill>
            <a:prstDash val="solid"/>
            <a:round/>
            <a:headEnd len="med" w="med" type="none"/>
            <a:tailEnd len="med" w="med" type="none"/>
          </a:ln>
        </p:spPr>
      </p:cxn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5" name="Shape 1155"/>
        <p:cNvGrpSpPr/>
        <p:nvPr/>
      </p:nvGrpSpPr>
      <p:grpSpPr>
        <a:xfrm>
          <a:off x="0" y="0"/>
          <a:ext cx="0" cy="0"/>
          <a:chOff x="0" y="0"/>
          <a:chExt cx="0" cy="0"/>
        </a:xfrm>
      </p:grpSpPr>
      <p:sp>
        <p:nvSpPr>
          <p:cNvPr id="1156" name="Google Shape;1156;p89"/>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Additional Vent Modeling Results</a:t>
            </a:r>
            <a:endParaRPr/>
          </a:p>
        </p:txBody>
      </p:sp>
      <p:sp>
        <p:nvSpPr>
          <p:cNvPr id="1157" name="Google Shape;1157;p89"/>
          <p:cNvSpPr txBox="1"/>
          <p:nvPr/>
        </p:nvSpPr>
        <p:spPr>
          <a:xfrm>
            <a:off x="1641400" y="3509563"/>
            <a:ext cx="35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Roboto"/>
              <a:ea typeface="Roboto"/>
              <a:cs typeface="Roboto"/>
              <a:sym typeface="Roboto"/>
            </a:endParaRPr>
          </a:p>
        </p:txBody>
      </p:sp>
      <p:sp>
        <p:nvSpPr>
          <p:cNvPr id="1158" name="Google Shape;1158;p89"/>
          <p:cNvSpPr txBox="1"/>
          <p:nvPr/>
        </p:nvSpPr>
        <p:spPr>
          <a:xfrm>
            <a:off x="6057900" y="3509563"/>
            <a:ext cx="2501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Roboto"/>
              <a:ea typeface="Roboto"/>
              <a:cs typeface="Roboto"/>
              <a:sym typeface="Roboto"/>
            </a:endParaRPr>
          </a:p>
        </p:txBody>
      </p:sp>
      <p:pic>
        <p:nvPicPr>
          <p:cNvPr id="1159" name="Google Shape;1159;p89"/>
          <p:cNvPicPr preferRelativeResize="0"/>
          <p:nvPr/>
        </p:nvPicPr>
        <p:blipFill>
          <a:blip r:embed="rId3">
            <a:alphaModFix/>
          </a:blip>
          <a:stretch>
            <a:fillRect/>
          </a:stretch>
        </p:blipFill>
        <p:spPr>
          <a:xfrm>
            <a:off x="1829200" y="935250"/>
            <a:ext cx="5563684" cy="3770700"/>
          </a:xfrm>
          <a:prstGeom prst="rect">
            <a:avLst/>
          </a:prstGeom>
          <a:noFill/>
          <a:ln>
            <a:noFill/>
          </a:ln>
        </p:spPr>
      </p:pic>
      <p:cxnSp>
        <p:nvCxnSpPr>
          <p:cNvPr id="1160" name="Google Shape;1160;p89"/>
          <p:cNvCxnSpPr/>
          <p:nvPr/>
        </p:nvCxnSpPr>
        <p:spPr>
          <a:xfrm>
            <a:off x="-21075" y="864275"/>
            <a:ext cx="9201300" cy="0"/>
          </a:xfrm>
          <a:prstGeom prst="straightConnector1">
            <a:avLst/>
          </a:prstGeom>
          <a:noFill/>
          <a:ln cap="flat" cmpd="sng" w="38100">
            <a:solidFill>
              <a:srgbClr val="B6D7A8"/>
            </a:solidFill>
            <a:prstDash val="solid"/>
            <a:round/>
            <a:headEnd len="med" w="med" type="none"/>
            <a:tailEnd len="med" w="med" type="none"/>
          </a:ln>
        </p:spPr>
      </p:cxn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4" name="Shape 1164"/>
        <p:cNvGrpSpPr/>
        <p:nvPr/>
      </p:nvGrpSpPr>
      <p:grpSpPr>
        <a:xfrm>
          <a:off x="0" y="0"/>
          <a:ext cx="0" cy="0"/>
          <a:chOff x="0" y="0"/>
          <a:chExt cx="0" cy="0"/>
        </a:xfrm>
      </p:grpSpPr>
      <p:sp>
        <p:nvSpPr>
          <p:cNvPr id="1165" name="Google Shape;1165;p90"/>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Additional Ballast Modeling Results</a:t>
            </a:r>
            <a:endParaRPr/>
          </a:p>
        </p:txBody>
      </p:sp>
      <p:sp>
        <p:nvSpPr>
          <p:cNvPr id="1166" name="Google Shape;1166;p90"/>
          <p:cNvSpPr txBox="1"/>
          <p:nvPr/>
        </p:nvSpPr>
        <p:spPr>
          <a:xfrm>
            <a:off x="1641400" y="3509563"/>
            <a:ext cx="35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Roboto"/>
              <a:ea typeface="Roboto"/>
              <a:cs typeface="Roboto"/>
              <a:sym typeface="Roboto"/>
            </a:endParaRPr>
          </a:p>
        </p:txBody>
      </p:sp>
      <p:pic>
        <p:nvPicPr>
          <p:cNvPr id="1167" name="Google Shape;1167;p90"/>
          <p:cNvPicPr preferRelativeResize="0"/>
          <p:nvPr/>
        </p:nvPicPr>
        <p:blipFill>
          <a:blip r:embed="rId3">
            <a:alphaModFix/>
          </a:blip>
          <a:stretch>
            <a:fillRect/>
          </a:stretch>
        </p:blipFill>
        <p:spPr>
          <a:xfrm>
            <a:off x="1790488" y="916288"/>
            <a:ext cx="5563013" cy="3778401"/>
          </a:xfrm>
          <a:prstGeom prst="rect">
            <a:avLst/>
          </a:prstGeom>
          <a:noFill/>
          <a:ln>
            <a:noFill/>
          </a:ln>
        </p:spPr>
      </p:pic>
      <p:cxnSp>
        <p:nvCxnSpPr>
          <p:cNvPr id="1168" name="Google Shape;1168;p90"/>
          <p:cNvCxnSpPr/>
          <p:nvPr/>
        </p:nvCxnSpPr>
        <p:spPr>
          <a:xfrm>
            <a:off x="-21075" y="864275"/>
            <a:ext cx="9201300" cy="0"/>
          </a:xfrm>
          <a:prstGeom prst="straightConnector1">
            <a:avLst/>
          </a:prstGeom>
          <a:noFill/>
          <a:ln cap="flat" cmpd="sng" w="38100">
            <a:solidFill>
              <a:srgbClr val="B6D7A8"/>
            </a:solidFill>
            <a:prstDash val="solid"/>
            <a:round/>
            <a:headEnd len="med" w="med" type="none"/>
            <a:tailEnd len="med" w="med" type="none"/>
          </a:ln>
        </p:spPr>
      </p:cxn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2" name="Shape 1172"/>
        <p:cNvGrpSpPr/>
        <p:nvPr/>
      </p:nvGrpSpPr>
      <p:grpSpPr>
        <a:xfrm>
          <a:off x="0" y="0"/>
          <a:ext cx="0" cy="0"/>
          <a:chOff x="0" y="0"/>
          <a:chExt cx="0" cy="0"/>
        </a:xfrm>
      </p:grpSpPr>
      <p:sp>
        <p:nvSpPr>
          <p:cNvPr id="1173" name="Google Shape;1173;p91"/>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Balloon Linearized Model</a:t>
            </a:r>
            <a:endParaRPr/>
          </a:p>
        </p:txBody>
      </p:sp>
      <p:sp>
        <p:nvSpPr>
          <p:cNvPr id="1174" name="Google Shape;1174;p91"/>
          <p:cNvSpPr txBox="1"/>
          <p:nvPr/>
        </p:nvSpPr>
        <p:spPr>
          <a:xfrm>
            <a:off x="1641400" y="3509563"/>
            <a:ext cx="35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Roboto"/>
              <a:ea typeface="Roboto"/>
              <a:cs typeface="Roboto"/>
              <a:sym typeface="Roboto"/>
            </a:endParaRPr>
          </a:p>
        </p:txBody>
      </p:sp>
      <p:sp>
        <p:nvSpPr>
          <p:cNvPr id="1175" name="Google Shape;1175;p91"/>
          <p:cNvSpPr txBox="1"/>
          <p:nvPr/>
        </p:nvSpPr>
        <p:spPr>
          <a:xfrm>
            <a:off x="5916400" y="3509563"/>
            <a:ext cx="2501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Roboto"/>
                <a:ea typeface="Roboto"/>
                <a:cs typeface="Roboto"/>
                <a:sym typeface="Roboto"/>
              </a:rPr>
              <a:t>← (Mass as control inputs)</a:t>
            </a:r>
            <a:endParaRPr>
              <a:latin typeface="Roboto"/>
              <a:ea typeface="Roboto"/>
              <a:cs typeface="Roboto"/>
              <a:sym typeface="Roboto"/>
            </a:endParaRPr>
          </a:p>
        </p:txBody>
      </p:sp>
      <p:pic>
        <p:nvPicPr>
          <p:cNvPr id="1176" name="Google Shape;1176;p91"/>
          <p:cNvPicPr preferRelativeResize="0"/>
          <p:nvPr/>
        </p:nvPicPr>
        <p:blipFill>
          <a:blip r:embed="rId3">
            <a:alphaModFix/>
          </a:blip>
          <a:stretch>
            <a:fillRect/>
          </a:stretch>
        </p:blipFill>
        <p:spPr>
          <a:xfrm>
            <a:off x="3724275" y="1496363"/>
            <a:ext cx="1695450" cy="371475"/>
          </a:xfrm>
          <a:prstGeom prst="rect">
            <a:avLst/>
          </a:prstGeom>
          <a:noFill/>
          <a:ln>
            <a:noFill/>
          </a:ln>
        </p:spPr>
      </p:pic>
      <p:pic>
        <p:nvPicPr>
          <p:cNvPr id="1177" name="Google Shape;1177;p91"/>
          <p:cNvPicPr preferRelativeResize="0"/>
          <p:nvPr/>
        </p:nvPicPr>
        <p:blipFill>
          <a:blip r:embed="rId4">
            <a:alphaModFix/>
          </a:blip>
          <a:stretch>
            <a:fillRect/>
          </a:stretch>
        </p:blipFill>
        <p:spPr>
          <a:xfrm>
            <a:off x="152400" y="2252225"/>
            <a:ext cx="8839200" cy="639050"/>
          </a:xfrm>
          <a:prstGeom prst="rect">
            <a:avLst/>
          </a:prstGeom>
          <a:noFill/>
          <a:ln>
            <a:noFill/>
          </a:ln>
        </p:spPr>
      </p:pic>
      <p:pic>
        <p:nvPicPr>
          <p:cNvPr id="1178" name="Google Shape;1178;p91"/>
          <p:cNvPicPr preferRelativeResize="0"/>
          <p:nvPr/>
        </p:nvPicPr>
        <p:blipFill>
          <a:blip r:embed="rId5">
            <a:alphaModFix/>
          </a:blip>
          <a:stretch>
            <a:fillRect/>
          </a:stretch>
        </p:blipFill>
        <p:spPr>
          <a:xfrm>
            <a:off x="3180075" y="3367521"/>
            <a:ext cx="2783848" cy="742929"/>
          </a:xfrm>
          <a:prstGeom prst="rect">
            <a:avLst/>
          </a:prstGeom>
          <a:noFill/>
          <a:ln>
            <a:noFill/>
          </a:ln>
        </p:spPr>
      </p:pic>
      <p:cxnSp>
        <p:nvCxnSpPr>
          <p:cNvPr id="1179" name="Google Shape;1179;p91"/>
          <p:cNvCxnSpPr/>
          <p:nvPr/>
        </p:nvCxnSpPr>
        <p:spPr>
          <a:xfrm>
            <a:off x="-21075" y="864275"/>
            <a:ext cx="9201300" cy="0"/>
          </a:xfrm>
          <a:prstGeom prst="straightConnector1">
            <a:avLst/>
          </a:prstGeom>
          <a:noFill/>
          <a:ln cap="flat" cmpd="sng" w="38100">
            <a:solidFill>
              <a:srgbClr val="B6D7A8"/>
            </a:solidFill>
            <a:prstDash val="solid"/>
            <a:round/>
            <a:headEnd len="med" w="med" type="none"/>
            <a:tailEnd len="med" w="med" type="none"/>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20"/>
          <p:cNvSpPr txBox="1"/>
          <p:nvPr/>
        </p:nvSpPr>
        <p:spPr>
          <a:xfrm>
            <a:off x="6770200" y="4487800"/>
            <a:ext cx="2868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solidFill>
                  <a:schemeClr val="lt1"/>
                </a:solidFill>
                <a:latin typeface="Roboto"/>
                <a:ea typeface="Roboto"/>
                <a:cs typeface="Roboto"/>
                <a:sym typeface="Roboto"/>
              </a:rPr>
              <a:t>.</a:t>
            </a:r>
            <a:endParaRPr sz="1500">
              <a:solidFill>
                <a:schemeClr val="lt1"/>
              </a:solidFill>
              <a:latin typeface="Roboto"/>
              <a:ea typeface="Roboto"/>
              <a:cs typeface="Roboto"/>
              <a:sym typeface="Roboto"/>
            </a:endParaRPr>
          </a:p>
        </p:txBody>
      </p:sp>
      <p:pic>
        <p:nvPicPr>
          <p:cNvPr id="145" name="Google Shape;145;p20"/>
          <p:cNvPicPr preferRelativeResize="0"/>
          <p:nvPr/>
        </p:nvPicPr>
        <p:blipFill>
          <a:blip r:embed="rId3">
            <a:alphaModFix/>
          </a:blip>
          <a:stretch>
            <a:fillRect/>
          </a:stretch>
        </p:blipFill>
        <p:spPr>
          <a:xfrm>
            <a:off x="0" y="0"/>
            <a:ext cx="9144003" cy="5143496"/>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3" name="Shape 1183"/>
        <p:cNvGrpSpPr/>
        <p:nvPr/>
      </p:nvGrpSpPr>
      <p:grpSpPr>
        <a:xfrm>
          <a:off x="0" y="0"/>
          <a:ext cx="0" cy="0"/>
          <a:chOff x="0" y="0"/>
          <a:chExt cx="0" cy="0"/>
        </a:xfrm>
      </p:grpSpPr>
      <p:sp>
        <p:nvSpPr>
          <p:cNvPr id="1184" name="Google Shape;1184;p92"/>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Thermal Modeling</a:t>
            </a:r>
            <a:endParaRPr/>
          </a:p>
        </p:txBody>
      </p:sp>
      <p:sp>
        <p:nvSpPr>
          <p:cNvPr id="1185" name="Google Shape;1185;p92"/>
          <p:cNvSpPr txBox="1"/>
          <p:nvPr/>
        </p:nvSpPr>
        <p:spPr>
          <a:xfrm>
            <a:off x="1641400" y="3509563"/>
            <a:ext cx="35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Roboto"/>
              <a:ea typeface="Roboto"/>
              <a:cs typeface="Roboto"/>
              <a:sym typeface="Roboto"/>
            </a:endParaRPr>
          </a:p>
        </p:txBody>
      </p:sp>
      <p:sp>
        <p:nvSpPr>
          <p:cNvPr id="1186" name="Google Shape;1186;p92"/>
          <p:cNvSpPr txBox="1"/>
          <p:nvPr/>
        </p:nvSpPr>
        <p:spPr>
          <a:xfrm>
            <a:off x="6057900" y="3509563"/>
            <a:ext cx="2501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Roboto"/>
              <a:ea typeface="Roboto"/>
              <a:cs typeface="Roboto"/>
              <a:sym typeface="Roboto"/>
            </a:endParaRPr>
          </a:p>
        </p:txBody>
      </p:sp>
      <p:pic>
        <p:nvPicPr>
          <p:cNvPr id="1187" name="Google Shape;1187;p92"/>
          <p:cNvPicPr preferRelativeResize="0"/>
          <p:nvPr/>
        </p:nvPicPr>
        <p:blipFill>
          <a:blip r:embed="rId3">
            <a:alphaModFix/>
          </a:blip>
          <a:stretch>
            <a:fillRect/>
          </a:stretch>
        </p:blipFill>
        <p:spPr>
          <a:xfrm>
            <a:off x="311700" y="920075"/>
            <a:ext cx="5027768" cy="3770826"/>
          </a:xfrm>
          <a:prstGeom prst="rect">
            <a:avLst/>
          </a:prstGeom>
          <a:noFill/>
          <a:ln>
            <a:noFill/>
          </a:ln>
        </p:spPr>
      </p:pic>
      <p:cxnSp>
        <p:nvCxnSpPr>
          <p:cNvPr id="1188" name="Google Shape;1188;p92"/>
          <p:cNvCxnSpPr/>
          <p:nvPr/>
        </p:nvCxnSpPr>
        <p:spPr>
          <a:xfrm>
            <a:off x="-21075" y="864275"/>
            <a:ext cx="9201300" cy="0"/>
          </a:xfrm>
          <a:prstGeom prst="straightConnector1">
            <a:avLst/>
          </a:prstGeom>
          <a:noFill/>
          <a:ln cap="flat" cmpd="sng" w="38100">
            <a:solidFill>
              <a:srgbClr val="B6D7A8"/>
            </a:solidFill>
            <a:prstDash val="solid"/>
            <a:round/>
            <a:headEnd len="med" w="med" type="none"/>
            <a:tailEnd len="med" w="med" type="none"/>
          </a:ln>
        </p:spPr>
      </p:cxn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2" name="Shape 1192"/>
        <p:cNvGrpSpPr/>
        <p:nvPr/>
      </p:nvGrpSpPr>
      <p:grpSpPr>
        <a:xfrm>
          <a:off x="0" y="0"/>
          <a:ext cx="0" cy="0"/>
          <a:chOff x="0" y="0"/>
          <a:chExt cx="0" cy="0"/>
        </a:xfrm>
      </p:grpSpPr>
      <p:cxnSp>
        <p:nvCxnSpPr>
          <p:cNvPr id="1193" name="Google Shape;1193;p93"/>
          <p:cNvCxnSpPr/>
          <p:nvPr/>
        </p:nvCxnSpPr>
        <p:spPr>
          <a:xfrm>
            <a:off x="3952650" y="2956500"/>
            <a:ext cx="1238700" cy="0"/>
          </a:xfrm>
          <a:prstGeom prst="straightConnector1">
            <a:avLst/>
          </a:prstGeom>
          <a:noFill/>
          <a:ln cap="flat" cmpd="sng" w="19050">
            <a:solidFill>
              <a:srgbClr val="93C47D"/>
            </a:solidFill>
            <a:prstDash val="solid"/>
            <a:round/>
            <a:headEnd len="med" w="med" type="none"/>
            <a:tailEnd len="med" w="med" type="none"/>
          </a:ln>
        </p:spPr>
      </p:cxnSp>
      <p:sp>
        <p:nvSpPr>
          <p:cNvPr id="1194" name="Google Shape;1194;p93"/>
          <p:cNvSpPr txBox="1"/>
          <p:nvPr/>
        </p:nvSpPr>
        <p:spPr>
          <a:xfrm>
            <a:off x="3201150" y="4743300"/>
            <a:ext cx="2741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u="sng">
                <a:solidFill>
                  <a:schemeClr val="hlink"/>
                </a:solidFill>
                <a:latin typeface="Roboto"/>
                <a:ea typeface="Roboto"/>
                <a:cs typeface="Roboto"/>
                <a:sym typeface="Roboto"/>
                <a:hlinkClick action="ppaction://hlinksldjump" r:id="rId3"/>
              </a:rPr>
              <a:t>Slide 50: Quick Links - General</a:t>
            </a:r>
            <a:endParaRPr>
              <a:latin typeface="Roboto"/>
              <a:ea typeface="Roboto"/>
              <a:cs typeface="Roboto"/>
              <a:sym typeface="Roboto"/>
            </a:endParaRPr>
          </a:p>
        </p:txBody>
      </p:sp>
      <p:sp>
        <p:nvSpPr>
          <p:cNvPr id="1195" name="Google Shape;1195;p93"/>
          <p:cNvSpPr txBox="1"/>
          <p:nvPr>
            <p:ph type="title"/>
          </p:nvPr>
        </p:nvSpPr>
        <p:spPr>
          <a:xfrm>
            <a:off x="844200" y="2187000"/>
            <a:ext cx="7455600" cy="769500"/>
          </a:xfrm>
          <a:prstGeom prst="rect">
            <a:avLst/>
          </a:prstGeom>
        </p:spPr>
        <p:txBody>
          <a:bodyPr anchorCtr="0" anchor="b" bIns="0" lIns="91425" spcFirstLastPara="1" rIns="91425" wrap="square" tIns="0">
            <a:spAutoFit/>
          </a:bodyPr>
          <a:lstStyle/>
          <a:p>
            <a:pPr indent="0" lvl="0" marL="0" rtl="0" algn="ctr">
              <a:spcBef>
                <a:spcPts val="0"/>
              </a:spcBef>
              <a:spcAft>
                <a:spcPts val="0"/>
              </a:spcAft>
              <a:buSzPts val="990"/>
              <a:buNone/>
            </a:pPr>
            <a:r>
              <a:rPr lang="en" sz="5000"/>
              <a:t>Structural</a:t>
            </a:r>
            <a:endParaRPr sz="5000"/>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9" name="Shape 1199"/>
        <p:cNvGrpSpPr/>
        <p:nvPr/>
      </p:nvGrpSpPr>
      <p:grpSpPr>
        <a:xfrm>
          <a:off x="0" y="0"/>
          <a:ext cx="0" cy="0"/>
          <a:chOff x="0" y="0"/>
          <a:chExt cx="0" cy="0"/>
        </a:xfrm>
      </p:grpSpPr>
      <p:sp>
        <p:nvSpPr>
          <p:cNvPr id="1200" name="Google Shape;1200;p94"/>
          <p:cNvSpPr/>
          <p:nvPr/>
        </p:nvSpPr>
        <p:spPr>
          <a:xfrm>
            <a:off x="6042063" y="1138125"/>
            <a:ext cx="2625600" cy="1553100"/>
          </a:xfrm>
          <a:prstGeom prst="roundRect">
            <a:avLst>
              <a:gd fmla="val 8965" name="adj"/>
            </a:avLst>
          </a:prstGeom>
          <a:solidFill>
            <a:srgbClr val="D9D9D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1" name="Google Shape;1201;p94"/>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Structure Material Specifications</a:t>
            </a:r>
            <a:endParaRPr/>
          </a:p>
        </p:txBody>
      </p:sp>
      <p:sp>
        <p:nvSpPr>
          <p:cNvPr id="1202" name="Google Shape;1202;p94"/>
          <p:cNvSpPr/>
          <p:nvPr/>
        </p:nvSpPr>
        <p:spPr>
          <a:xfrm>
            <a:off x="6042063" y="2825325"/>
            <a:ext cx="2625600" cy="1553100"/>
          </a:xfrm>
          <a:prstGeom prst="roundRect">
            <a:avLst>
              <a:gd fmla="val 8965" name="adj"/>
            </a:avLst>
          </a:prstGeom>
          <a:solidFill>
            <a:srgbClr val="D9D9D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3" name="Google Shape;1203;p94"/>
          <p:cNvSpPr txBox="1"/>
          <p:nvPr/>
        </p:nvSpPr>
        <p:spPr>
          <a:xfrm>
            <a:off x="6045675" y="2943400"/>
            <a:ext cx="26256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500">
                <a:latin typeface="Merriweather"/>
                <a:ea typeface="Merriweather"/>
                <a:cs typeface="Merriweather"/>
                <a:sym typeface="Merriweather"/>
              </a:rPr>
              <a:t>Total </a:t>
            </a:r>
            <a:r>
              <a:rPr lang="en" sz="1500">
                <a:latin typeface="Merriweather"/>
                <a:ea typeface="Merriweather"/>
                <a:cs typeface="Merriweather"/>
                <a:sym typeface="Merriweather"/>
              </a:rPr>
              <a:t>Weight Estimate</a:t>
            </a:r>
            <a:endParaRPr sz="800">
              <a:latin typeface="Merriweather"/>
              <a:ea typeface="Merriweather"/>
              <a:cs typeface="Merriweather"/>
              <a:sym typeface="Merriweather"/>
            </a:endParaRPr>
          </a:p>
        </p:txBody>
      </p:sp>
      <p:sp>
        <p:nvSpPr>
          <p:cNvPr id="1204" name="Google Shape;1204;p94"/>
          <p:cNvSpPr txBox="1"/>
          <p:nvPr/>
        </p:nvSpPr>
        <p:spPr>
          <a:xfrm>
            <a:off x="6035550" y="1224275"/>
            <a:ext cx="26256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500">
                <a:latin typeface="Merriweather"/>
                <a:ea typeface="Merriweather"/>
                <a:cs typeface="Merriweather"/>
                <a:sym typeface="Merriweather"/>
              </a:rPr>
              <a:t>Total </a:t>
            </a:r>
            <a:r>
              <a:rPr lang="en" sz="1500">
                <a:latin typeface="Merriweather"/>
                <a:ea typeface="Merriweather"/>
                <a:cs typeface="Merriweather"/>
                <a:sym typeface="Merriweather"/>
              </a:rPr>
              <a:t>Cost Estimate</a:t>
            </a:r>
            <a:endParaRPr sz="1200">
              <a:latin typeface="Merriweather"/>
              <a:ea typeface="Merriweather"/>
              <a:cs typeface="Merriweather"/>
              <a:sym typeface="Merriweather"/>
            </a:endParaRPr>
          </a:p>
        </p:txBody>
      </p:sp>
      <p:sp>
        <p:nvSpPr>
          <p:cNvPr id="1205" name="Google Shape;1205;p94"/>
          <p:cNvSpPr txBox="1"/>
          <p:nvPr/>
        </p:nvSpPr>
        <p:spPr>
          <a:xfrm>
            <a:off x="6536173" y="3585800"/>
            <a:ext cx="16980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latin typeface="Roboto"/>
                <a:ea typeface="Roboto"/>
                <a:cs typeface="Roboto"/>
                <a:sym typeface="Roboto"/>
              </a:rPr>
              <a:t>~1.23 lbs</a:t>
            </a:r>
            <a:endParaRPr sz="1300">
              <a:latin typeface="Roboto"/>
              <a:ea typeface="Roboto"/>
              <a:cs typeface="Roboto"/>
              <a:sym typeface="Roboto"/>
            </a:endParaRPr>
          </a:p>
        </p:txBody>
      </p:sp>
      <p:sp>
        <p:nvSpPr>
          <p:cNvPr id="1206" name="Google Shape;1206;p94"/>
          <p:cNvSpPr txBox="1"/>
          <p:nvPr/>
        </p:nvSpPr>
        <p:spPr>
          <a:xfrm>
            <a:off x="6102663" y="1763075"/>
            <a:ext cx="25650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Roboto"/>
                <a:ea typeface="Roboto"/>
                <a:cs typeface="Roboto"/>
                <a:sym typeface="Roboto"/>
              </a:rPr>
              <a:t>~</a:t>
            </a:r>
            <a:r>
              <a:rPr b="1" lang="en" sz="1200">
                <a:latin typeface="Roboto"/>
                <a:ea typeface="Roboto"/>
                <a:cs typeface="Roboto"/>
                <a:sym typeface="Roboto"/>
              </a:rPr>
              <a:t>$16</a:t>
            </a:r>
            <a:r>
              <a:rPr lang="en" sz="1200">
                <a:latin typeface="Roboto"/>
                <a:ea typeface="Roboto"/>
                <a:cs typeface="Roboto"/>
                <a:sym typeface="Roboto"/>
              </a:rPr>
              <a:t>, Polycarbonate sheet</a:t>
            </a:r>
            <a:endParaRPr sz="1200">
              <a:latin typeface="Roboto"/>
              <a:ea typeface="Roboto"/>
              <a:cs typeface="Roboto"/>
              <a:sym typeface="Roboto"/>
            </a:endParaRPr>
          </a:p>
          <a:p>
            <a:pPr indent="0" lvl="0" marL="0" rtl="0" algn="l">
              <a:spcBef>
                <a:spcPts val="0"/>
              </a:spcBef>
              <a:spcAft>
                <a:spcPts val="0"/>
              </a:spcAft>
              <a:buNone/>
            </a:pPr>
            <a:r>
              <a:rPr lang="en" sz="1200">
                <a:latin typeface="Roboto"/>
                <a:ea typeface="Roboto"/>
                <a:cs typeface="Roboto"/>
                <a:sym typeface="Roboto"/>
              </a:rPr>
              <a:t>~</a:t>
            </a:r>
            <a:r>
              <a:rPr b="1" lang="en" sz="1200">
                <a:latin typeface="Roboto"/>
                <a:ea typeface="Roboto"/>
                <a:cs typeface="Roboto"/>
                <a:sym typeface="Roboto"/>
              </a:rPr>
              <a:t>$15</a:t>
            </a:r>
            <a:r>
              <a:rPr lang="en" sz="1200">
                <a:latin typeface="Roboto"/>
                <a:ea typeface="Roboto"/>
                <a:cs typeface="Roboto"/>
                <a:sym typeface="Roboto"/>
              </a:rPr>
              <a:t>, Aluminum tubing</a:t>
            </a:r>
            <a:endParaRPr sz="1200">
              <a:latin typeface="Roboto"/>
              <a:ea typeface="Roboto"/>
              <a:cs typeface="Roboto"/>
              <a:sym typeface="Roboto"/>
            </a:endParaRPr>
          </a:p>
          <a:p>
            <a:pPr indent="0" lvl="0" marL="0" rtl="0" algn="l">
              <a:spcBef>
                <a:spcPts val="0"/>
              </a:spcBef>
              <a:spcAft>
                <a:spcPts val="0"/>
              </a:spcAft>
              <a:buNone/>
            </a:pPr>
            <a:r>
              <a:rPr lang="en" sz="1200">
                <a:latin typeface="Roboto"/>
                <a:ea typeface="Roboto"/>
                <a:cs typeface="Roboto"/>
                <a:sym typeface="Roboto"/>
              </a:rPr>
              <a:t>~</a:t>
            </a:r>
            <a:r>
              <a:rPr b="1" lang="en" sz="1200">
                <a:latin typeface="Roboto"/>
                <a:ea typeface="Roboto"/>
                <a:cs typeface="Roboto"/>
                <a:sym typeface="Roboto"/>
              </a:rPr>
              <a:t>$4</a:t>
            </a:r>
            <a:r>
              <a:rPr lang="en" sz="1200">
                <a:latin typeface="Roboto"/>
                <a:ea typeface="Roboto"/>
                <a:cs typeface="Roboto"/>
                <a:sym typeface="Roboto"/>
              </a:rPr>
              <a:t>, Fasteners</a:t>
            </a:r>
            <a:endParaRPr>
              <a:latin typeface="Roboto"/>
              <a:ea typeface="Roboto"/>
              <a:cs typeface="Roboto"/>
              <a:sym typeface="Roboto"/>
            </a:endParaRPr>
          </a:p>
        </p:txBody>
      </p:sp>
      <p:sp>
        <p:nvSpPr>
          <p:cNvPr id="1207" name="Google Shape;1207;p94"/>
          <p:cNvSpPr/>
          <p:nvPr/>
        </p:nvSpPr>
        <p:spPr>
          <a:xfrm>
            <a:off x="428638" y="1146900"/>
            <a:ext cx="2625600" cy="3240300"/>
          </a:xfrm>
          <a:prstGeom prst="roundRect">
            <a:avLst>
              <a:gd fmla="val 6736" name="adj"/>
            </a:avLst>
          </a:prstGeom>
          <a:solidFill>
            <a:srgbClr val="D9D9D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8" name="Google Shape;1208;p94"/>
          <p:cNvSpPr txBox="1"/>
          <p:nvPr/>
        </p:nvSpPr>
        <p:spPr>
          <a:xfrm>
            <a:off x="530049" y="1264975"/>
            <a:ext cx="2422800" cy="723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500">
                <a:latin typeface="Merriweather"/>
                <a:ea typeface="Merriweather"/>
                <a:cs typeface="Merriweather"/>
                <a:sym typeface="Merriweather"/>
              </a:rPr>
              <a:t>⅛” Impact Resistant Polycarbonate Sheeting</a:t>
            </a:r>
            <a:endParaRPr sz="1500">
              <a:latin typeface="Merriweather"/>
              <a:ea typeface="Merriweather"/>
              <a:cs typeface="Merriweather"/>
              <a:sym typeface="Merriweather"/>
            </a:endParaRPr>
          </a:p>
          <a:p>
            <a:pPr indent="0" lvl="0" marL="0" rtl="0" algn="ctr">
              <a:spcBef>
                <a:spcPts val="0"/>
              </a:spcBef>
              <a:spcAft>
                <a:spcPts val="0"/>
              </a:spcAft>
              <a:buNone/>
            </a:pPr>
            <a:r>
              <a:rPr lang="en" sz="500" u="sng">
                <a:solidFill>
                  <a:schemeClr val="hlink"/>
                </a:solidFill>
                <a:latin typeface="Merriweather"/>
                <a:ea typeface="Merriweather"/>
                <a:cs typeface="Merriweather"/>
                <a:sym typeface="Merriweather"/>
                <a:hlinkClick r:id="rId3"/>
              </a:rPr>
              <a:t>Link</a:t>
            </a:r>
            <a:endParaRPr sz="500">
              <a:latin typeface="Merriweather"/>
              <a:ea typeface="Merriweather"/>
              <a:cs typeface="Merriweather"/>
              <a:sym typeface="Merriweather"/>
            </a:endParaRPr>
          </a:p>
        </p:txBody>
      </p:sp>
      <p:sp>
        <p:nvSpPr>
          <p:cNvPr id="1209" name="Google Shape;1209;p94"/>
          <p:cNvSpPr txBox="1"/>
          <p:nvPr/>
        </p:nvSpPr>
        <p:spPr>
          <a:xfrm>
            <a:off x="428650" y="1903175"/>
            <a:ext cx="2625600" cy="2801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200">
                <a:latin typeface="Roboto"/>
                <a:ea typeface="Roboto"/>
                <a:cs typeface="Roboto"/>
                <a:sym typeface="Roboto"/>
              </a:rPr>
              <a:t>Specifications</a:t>
            </a:r>
            <a:endParaRPr b="1" sz="1200">
              <a:latin typeface="Roboto"/>
              <a:ea typeface="Roboto"/>
              <a:cs typeface="Roboto"/>
              <a:sym typeface="Roboto"/>
            </a:endParaRPr>
          </a:p>
          <a:p>
            <a:pPr indent="0" lvl="0" marL="0" rtl="0" algn="l">
              <a:spcBef>
                <a:spcPts val="0"/>
              </a:spcBef>
              <a:spcAft>
                <a:spcPts val="0"/>
              </a:spcAft>
              <a:buNone/>
            </a:pPr>
            <a:r>
              <a:rPr lang="en" sz="1200">
                <a:latin typeface="Roboto"/>
                <a:ea typeface="Roboto"/>
                <a:cs typeface="Roboto"/>
                <a:sym typeface="Roboto"/>
              </a:rPr>
              <a:t>Tensile Strength: 8,900 psi (min)</a:t>
            </a:r>
            <a:endParaRPr sz="1200">
              <a:latin typeface="Roboto"/>
              <a:ea typeface="Roboto"/>
              <a:cs typeface="Roboto"/>
              <a:sym typeface="Roboto"/>
            </a:endParaRPr>
          </a:p>
          <a:p>
            <a:pPr indent="0" lvl="0" marL="0" rtl="0" algn="l">
              <a:spcBef>
                <a:spcPts val="0"/>
              </a:spcBef>
              <a:spcAft>
                <a:spcPts val="0"/>
              </a:spcAft>
              <a:buNone/>
            </a:pPr>
            <a:r>
              <a:rPr lang="en" sz="1200">
                <a:latin typeface="Roboto"/>
                <a:ea typeface="Roboto"/>
                <a:cs typeface="Roboto"/>
                <a:sym typeface="Roboto"/>
              </a:rPr>
              <a:t>Impact Strength: 12-18 ft-lbs/in</a:t>
            </a:r>
            <a:endParaRPr sz="1200">
              <a:latin typeface="Roboto"/>
              <a:ea typeface="Roboto"/>
              <a:cs typeface="Roboto"/>
              <a:sym typeface="Roboto"/>
            </a:endParaRPr>
          </a:p>
          <a:p>
            <a:pPr indent="0" lvl="0" marL="0" rtl="0" algn="l">
              <a:spcBef>
                <a:spcPts val="0"/>
              </a:spcBef>
              <a:spcAft>
                <a:spcPts val="0"/>
              </a:spcAft>
              <a:buNone/>
            </a:pPr>
            <a:r>
              <a:rPr lang="en" sz="1200">
                <a:latin typeface="Roboto"/>
                <a:ea typeface="Roboto"/>
                <a:cs typeface="Roboto"/>
                <a:sym typeface="Roboto"/>
              </a:rPr>
              <a:t>Weight per in²:  0.005375 lb</a:t>
            </a:r>
            <a:endParaRPr sz="1200">
              <a:latin typeface="Roboto"/>
              <a:ea typeface="Roboto"/>
              <a:cs typeface="Roboto"/>
              <a:sym typeface="Roboto"/>
            </a:endParaRPr>
          </a:p>
          <a:p>
            <a:pPr indent="0" lvl="0" marL="0" rtl="0" algn="l">
              <a:spcBef>
                <a:spcPts val="0"/>
              </a:spcBef>
              <a:spcAft>
                <a:spcPts val="0"/>
              </a:spcAft>
              <a:buNone/>
            </a:pPr>
            <a:r>
              <a:t/>
            </a:r>
            <a:endParaRPr sz="1200">
              <a:latin typeface="Roboto"/>
              <a:ea typeface="Roboto"/>
              <a:cs typeface="Roboto"/>
              <a:sym typeface="Roboto"/>
            </a:endParaRPr>
          </a:p>
          <a:p>
            <a:pPr indent="0" lvl="0" marL="0" rtl="0" algn="l">
              <a:spcBef>
                <a:spcPts val="0"/>
              </a:spcBef>
              <a:spcAft>
                <a:spcPts val="0"/>
              </a:spcAft>
              <a:buNone/>
            </a:pPr>
            <a:r>
              <a:t/>
            </a:r>
            <a:endParaRPr sz="1200">
              <a:latin typeface="Roboto"/>
              <a:ea typeface="Roboto"/>
              <a:cs typeface="Roboto"/>
              <a:sym typeface="Roboto"/>
            </a:endParaRPr>
          </a:p>
          <a:p>
            <a:pPr indent="0" lvl="0" marL="0" rtl="0" algn="l">
              <a:spcBef>
                <a:spcPts val="0"/>
              </a:spcBef>
              <a:spcAft>
                <a:spcPts val="0"/>
              </a:spcAft>
              <a:buNone/>
            </a:pPr>
            <a:r>
              <a:t/>
            </a:r>
            <a:endParaRPr sz="1200">
              <a:latin typeface="Roboto"/>
              <a:ea typeface="Roboto"/>
              <a:cs typeface="Roboto"/>
              <a:sym typeface="Roboto"/>
            </a:endParaRPr>
          </a:p>
          <a:p>
            <a:pPr indent="0" lvl="0" marL="0" rtl="0" algn="ctr">
              <a:spcBef>
                <a:spcPts val="0"/>
              </a:spcBef>
              <a:spcAft>
                <a:spcPts val="0"/>
              </a:spcAft>
              <a:buNone/>
            </a:pPr>
            <a:r>
              <a:rPr b="1" lang="en" sz="1200">
                <a:latin typeface="Roboto"/>
                <a:ea typeface="Roboto"/>
                <a:cs typeface="Roboto"/>
                <a:sym typeface="Roboto"/>
              </a:rPr>
              <a:t>Preliminary Strength Analysis</a:t>
            </a:r>
            <a:endParaRPr b="1" sz="1200">
              <a:latin typeface="Roboto"/>
              <a:ea typeface="Roboto"/>
              <a:cs typeface="Roboto"/>
              <a:sym typeface="Roboto"/>
            </a:endParaRPr>
          </a:p>
          <a:p>
            <a:pPr indent="0" lvl="0" marL="0" rtl="0" algn="l">
              <a:spcBef>
                <a:spcPts val="0"/>
              </a:spcBef>
              <a:spcAft>
                <a:spcPts val="0"/>
              </a:spcAft>
              <a:buNone/>
            </a:pPr>
            <a:r>
              <a:rPr lang="en" sz="1200">
                <a:latin typeface="Roboto"/>
                <a:ea typeface="Roboto"/>
                <a:cs typeface="Roboto"/>
                <a:sym typeface="Roboto"/>
              </a:rPr>
              <a:t>Apprx. surface area needed: 136 </a:t>
            </a:r>
            <a:r>
              <a:rPr lang="en" sz="1200">
                <a:latin typeface="Roboto"/>
                <a:ea typeface="Roboto"/>
                <a:cs typeface="Roboto"/>
                <a:sym typeface="Roboto"/>
              </a:rPr>
              <a:t>in²</a:t>
            </a:r>
            <a:endParaRPr sz="1200">
              <a:latin typeface="Roboto"/>
              <a:ea typeface="Roboto"/>
              <a:cs typeface="Roboto"/>
              <a:sym typeface="Roboto"/>
            </a:endParaRPr>
          </a:p>
          <a:p>
            <a:pPr indent="0" lvl="0" marL="0" rtl="0" algn="l">
              <a:spcBef>
                <a:spcPts val="0"/>
              </a:spcBef>
              <a:spcAft>
                <a:spcPts val="0"/>
              </a:spcAft>
              <a:buNone/>
            </a:pPr>
            <a:r>
              <a:t/>
            </a:r>
            <a:endParaRPr sz="1200">
              <a:latin typeface="Roboto"/>
              <a:ea typeface="Roboto"/>
              <a:cs typeface="Roboto"/>
              <a:sym typeface="Roboto"/>
            </a:endParaRPr>
          </a:p>
          <a:p>
            <a:pPr indent="0" lvl="0" marL="0" rtl="0" algn="l">
              <a:spcBef>
                <a:spcPts val="0"/>
              </a:spcBef>
              <a:spcAft>
                <a:spcPts val="0"/>
              </a:spcAft>
              <a:buNone/>
            </a:pPr>
            <a:r>
              <a:t/>
            </a:r>
            <a:endParaRPr sz="1200">
              <a:latin typeface="Roboto"/>
              <a:ea typeface="Roboto"/>
              <a:cs typeface="Roboto"/>
              <a:sym typeface="Roboto"/>
            </a:endParaRPr>
          </a:p>
          <a:p>
            <a:pPr indent="0" lvl="0" marL="0" rtl="0" algn="l">
              <a:spcBef>
                <a:spcPts val="0"/>
              </a:spcBef>
              <a:spcAft>
                <a:spcPts val="0"/>
              </a:spcAft>
              <a:buNone/>
            </a:pPr>
            <a:r>
              <a:t/>
            </a:r>
            <a:endParaRPr sz="1200">
              <a:latin typeface="Roboto"/>
              <a:ea typeface="Roboto"/>
              <a:cs typeface="Roboto"/>
              <a:sym typeface="Roboto"/>
            </a:endParaRPr>
          </a:p>
          <a:p>
            <a:pPr indent="0" lvl="0" marL="0" rtl="0" algn="l">
              <a:spcBef>
                <a:spcPts val="0"/>
              </a:spcBef>
              <a:spcAft>
                <a:spcPts val="0"/>
              </a:spcAft>
              <a:buNone/>
            </a:pPr>
            <a:r>
              <a:t/>
            </a:r>
            <a:endParaRPr sz="1300">
              <a:latin typeface="Roboto"/>
              <a:ea typeface="Roboto"/>
              <a:cs typeface="Roboto"/>
              <a:sym typeface="Roboto"/>
            </a:endParaRPr>
          </a:p>
          <a:p>
            <a:pPr indent="0" lvl="0" marL="0" rtl="0" algn="l">
              <a:spcBef>
                <a:spcPts val="0"/>
              </a:spcBef>
              <a:spcAft>
                <a:spcPts val="0"/>
              </a:spcAft>
              <a:buNone/>
            </a:pPr>
            <a:r>
              <a:t/>
            </a:r>
            <a:endParaRPr sz="1300">
              <a:latin typeface="Roboto"/>
              <a:ea typeface="Roboto"/>
              <a:cs typeface="Roboto"/>
              <a:sym typeface="Roboto"/>
            </a:endParaRPr>
          </a:p>
        </p:txBody>
      </p:sp>
      <p:sp>
        <p:nvSpPr>
          <p:cNvPr id="1210" name="Google Shape;1210;p94"/>
          <p:cNvSpPr/>
          <p:nvPr/>
        </p:nvSpPr>
        <p:spPr>
          <a:xfrm>
            <a:off x="3232100" y="1146900"/>
            <a:ext cx="2625600" cy="1877700"/>
          </a:xfrm>
          <a:prstGeom prst="roundRect">
            <a:avLst>
              <a:gd fmla="val 8965" name="adj"/>
            </a:avLst>
          </a:prstGeom>
          <a:solidFill>
            <a:srgbClr val="D9D9D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1" name="Google Shape;1211;p94"/>
          <p:cNvSpPr txBox="1"/>
          <p:nvPr/>
        </p:nvSpPr>
        <p:spPr>
          <a:xfrm>
            <a:off x="3434888" y="1264975"/>
            <a:ext cx="2220000" cy="723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500">
                <a:latin typeface="Merriweather"/>
                <a:ea typeface="Merriweather"/>
                <a:cs typeface="Merriweather"/>
                <a:sym typeface="Merriweather"/>
              </a:rPr>
              <a:t>¼”-20 Aluminum 6061 Threaded Rod</a:t>
            </a:r>
            <a:endParaRPr sz="1500">
              <a:latin typeface="Merriweather"/>
              <a:ea typeface="Merriweather"/>
              <a:cs typeface="Merriweather"/>
              <a:sym typeface="Merriweather"/>
            </a:endParaRPr>
          </a:p>
          <a:p>
            <a:pPr indent="0" lvl="0" marL="0" rtl="0" algn="ctr">
              <a:spcBef>
                <a:spcPts val="0"/>
              </a:spcBef>
              <a:spcAft>
                <a:spcPts val="0"/>
              </a:spcAft>
              <a:buNone/>
            </a:pPr>
            <a:r>
              <a:rPr lang="en" sz="500" u="sng">
                <a:solidFill>
                  <a:schemeClr val="hlink"/>
                </a:solidFill>
                <a:latin typeface="Merriweather"/>
                <a:ea typeface="Merriweather"/>
                <a:cs typeface="Merriweather"/>
                <a:sym typeface="Merriweather"/>
                <a:hlinkClick r:id="rId4"/>
              </a:rPr>
              <a:t>Link</a:t>
            </a:r>
            <a:endParaRPr sz="500">
              <a:latin typeface="Merriweather"/>
              <a:ea typeface="Merriweather"/>
              <a:cs typeface="Merriweather"/>
              <a:sym typeface="Merriweather"/>
            </a:endParaRPr>
          </a:p>
        </p:txBody>
      </p:sp>
      <p:sp>
        <p:nvSpPr>
          <p:cNvPr id="1212" name="Google Shape;1212;p94"/>
          <p:cNvSpPr txBox="1"/>
          <p:nvPr/>
        </p:nvSpPr>
        <p:spPr>
          <a:xfrm>
            <a:off x="3232100" y="1903175"/>
            <a:ext cx="2625600" cy="1123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200">
                <a:latin typeface="Roboto"/>
                <a:ea typeface="Roboto"/>
                <a:cs typeface="Roboto"/>
                <a:sym typeface="Roboto"/>
              </a:rPr>
              <a:t>Specifications</a:t>
            </a:r>
            <a:endParaRPr b="1" sz="1200">
              <a:latin typeface="Roboto"/>
              <a:ea typeface="Roboto"/>
              <a:cs typeface="Roboto"/>
              <a:sym typeface="Roboto"/>
            </a:endParaRPr>
          </a:p>
          <a:p>
            <a:pPr indent="0" lvl="0" marL="0" rtl="0" algn="l">
              <a:spcBef>
                <a:spcPts val="0"/>
              </a:spcBef>
              <a:spcAft>
                <a:spcPts val="0"/>
              </a:spcAft>
              <a:buNone/>
            </a:pPr>
            <a:r>
              <a:rPr lang="en" sz="1200">
                <a:latin typeface="Roboto"/>
                <a:ea typeface="Roboto"/>
                <a:cs typeface="Roboto"/>
                <a:sym typeface="Roboto"/>
              </a:rPr>
              <a:t>Tensile </a:t>
            </a:r>
            <a:r>
              <a:rPr lang="en" sz="1200">
                <a:latin typeface="Roboto"/>
                <a:ea typeface="Roboto"/>
                <a:cs typeface="Roboto"/>
                <a:sym typeface="Roboto"/>
              </a:rPr>
              <a:t>Strength: 40,000 psi</a:t>
            </a:r>
            <a:endParaRPr sz="1200">
              <a:latin typeface="Roboto"/>
              <a:ea typeface="Roboto"/>
              <a:cs typeface="Roboto"/>
              <a:sym typeface="Roboto"/>
            </a:endParaRPr>
          </a:p>
          <a:p>
            <a:pPr indent="0" lvl="0" marL="0" rtl="0" algn="l">
              <a:spcBef>
                <a:spcPts val="0"/>
              </a:spcBef>
              <a:spcAft>
                <a:spcPts val="0"/>
              </a:spcAft>
              <a:buNone/>
            </a:pPr>
            <a:r>
              <a:rPr lang="en" sz="1200">
                <a:latin typeface="Roboto"/>
                <a:ea typeface="Roboto"/>
                <a:cs typeface="Roboto"/>
                <a:sym typeface="Roboto"/>
              </a:rPr>
              <a:t>Weight per foot: 0.122 lb</a:t>
            </a:r>
            <a:endParaRPr sz="1200">
              <a:latin typeface="Roboto"/>
              <a:ea typeface="Roboto"/>
              <a:cs typeface="Roboto"/>
              <a:sym typeface="Roboto"/>
            </a:endParaRPr>
          </a:p>
          <a:p>
            <a:pPr indent="0" lvl="0" marL="0" rtl="0" algn="l">
              <a:spcBef>
                <a:spcPts val="0"/>
              </a:spcBef>
              <a:spcAft>
                <a:spcPts val="0"/>
              </a:spcAft>
              <a:buNone/>
            </a:pPr>
            <a:r>
              <a:rPr lang="en" sz="1200">
                <a:latin typeface="Roboto"/>
                <a:ea typeface="Roboto"/>
                <a:cs typeface="Roboto"/>
                <a:sym typeface="Roboto"/>
              </a:rPr>
              <a:t>Apprx. length needed: 4ft</a:t>
            </a:r>
            <a:endParaRPr sz="1200">
              <a:latin typeface="Roboto"/>
              <a:ea typeface="Roboto"/>
              <a:cs typeface="Roboto"/>
              <a:sym typeface="Roboto"/>
            </a:endParaRPr>
          </a:p>
          <a:p>
            <a:pPr indent="0" lvl="0" marL="0" rtl="0" algn="l">
              <a:spcBef>
                <a:spcPts val="0"/>
              </a:spcBef>
              <a:spcAft>
                <a:spcPts val="0"/>
              </a:spcAft>
              <a:buNone/>
            </a:pPr>
            <a:r>
              <a:t/>
            </a:r>
            <a:endParaRPr sz="1300">
              <a:latin typeface="Roboto"/>
              <a:ea typeface="Roboto"/>
              <a:cs typeface="Roboto"/>
              <a:sym typeface="Roboto"/>
            </a:endParaRPr>
          </a:p>
        </p:txBody>
      </p:sp>
      <p:sp>
        <p:nvSpPr>
          <p:cNvPr id="1213" name="Google Shape;1213;p94"/>
          <p:cNvSpPr/>
          <p:nvPr/>
        </p:nvSpPr>
        <p:spPr>
          <a:xfrm>
            <a:off x="3235350" y="3177925"/>
            <a:ext cx="2625600" cy="1200300"/>
          </a:xfrm>
          <a:prstGeom prst="roundRect">
            <a:avLst>
              <a:gd fmla="val 8965" name="adj"/>
            </a:avLst>
          </a:prstGeom>
          <a:solidFill>
            <a:srgbClr val="D9D9D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4" name="Google Shape;1214;p94"/>
          <p:cNvSpPr txBox="1"/>
          <p:nvPr/>
        </p:nvSpPr>
        <p:spPr>
          <a:xfrm>
            <a:off x="3438150" y="3278625"/>
            <a:ext cx="22200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500">
                <a:latin typeface="Merriweather"/>
                <a:ea typeface="Merriweather"/>
                <a:cs typeface="Merriweather"/>
                <a:sym typeface="Merriweather"/>
              </a:rPr>
              <a:t>Fasteners</a:t>
            </a:r>
            <a:endParaRPr sz="800">
              <a:latin typeface="Merriweather"/>
              <a:ea typeface="Merriweather"/>
              <a:cs typeface="Merriweather"/>
              <a:sym typeface="Merriweather"/>
            </a:endParaRPr>
          </a:p>
        </p:txBody>
      </p:sp>
      <p:sp>
        <p:nvSpPr>
          <p:cNvPr id="1215" name="Google Shape;1215;p94"/>
          <p:cNvSpPr txBox="1"/>
          <p:nvPr/>
        </p:nvSpPr>
        <p:spPr>
          <a:xfrm>
            <a:off x="3235363" y="3576525"/>
            <a:ext cx="26256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Roboto"/>
                <a:ea typeface="Roboto"/>
                <a:cs typeface="Roboto"/>
                <a:sym typeface="Roboto"/>
              </a:rPr>
              <a:t>3x eye nuts</a:t>
            </a:r>
            <a:endParaRPr sz="1200">
              <a:latin typeface="Roboto"/>
              <a:ea typeface="Roboto"/>
              <a:cs typeface="Roboto"/>
              <a:sym typeface="Roboto"/>
            </a:endParaRPr>
          </a:p>
          <a:p>
            <a:pPr indent="0" lvl="0" marL="0" rtl="0" algn="l">
              <a:spcBef>
                <a:spcPts val="0"/>
              </a:spcBef>
              <a:spcAft>
                <a:spcPts val="0"/>
              </a:spcAft>
              <a:buNone/>
            </a:pPr>
            <a:r>
              <a:rPr lang="en" sz="1200">
                <a:latin typeface="Roboto"/>
                <a:ea typeface="Roboto"/>
                <a:cs typeface="Roboto"/>
                <a:sym typeface="Roboto"/>
              </a:rPr>
              <a:t>22x hex nuts</a:t>
            </a:r>
            <a:endParaRPr sz="1200">
              <a:latin typeface="Roboto"/>
              <a:ea typeface="Roboto"/>
              <a:cs typeface="Roboto"/>
              <a:sym typeface="Roboto"/>
            </a:endParaRPr>
          </a:p>
          <a:p>
            <a:pPr indent="0" lvl="0" marL="0" rtl="0" algn="l">
              <a:spcBef>
                <a:spcPts val="0"/>
              </a:spcBef>
              <a:spcAft>
                <a:spcPts val="0"/>
              </a:spcAft>
              <a:buNone/>
            </a:pPr>
            <a:r>
              <a:rPr lang="en" sz="1200">
                <a:latin typeface="Roboto"/>
                <a:ea typeface="Roboto"/>
                <a:cs typeface="Roboto"/>
                <a:sym typeface="Roboto"/>
              </a:rPr>
              <a:t>3x 40 lb break-strength zip ties</a:t>
            </a:r>
            <a:endParaRPr sz="1300">
              <a:latin typeface="Roboto"/>
              <a:ea typeface="Roboto"/>
              <a:cs typeface="Roboto"/>
              <a:sym typeface="Roboto"/>
            </a:endParaRPr>
          </a:p>
        </p:txBody>
      </p:sp>
      <p:cxnSp>
        <p:nvCxnSpPr>
          <p:cNvPr id="1216" name="Google Shape;1216;p94"/>
          <p:cNvCxnSpPr/>
          <p:nvPr/>
        </p:nvCxnSpPr>
        <p:spPr>
          <a:xfrm>
            <a:off x="-21075" y="864275"/>
            <a:ext cx="9201300" cy="0"/>
          </a:xfrm>
          <a:prstGeom prst="straightConnector1">
            <a:avLst/>
          </a:prstGeom>
          <a:noFill/>
          <a:ln cap="flat" cmpd="sng" w="38100">
            <a:solidFill>
              <a:srgbClr val="B6D7A8"/>
            </a:solidFill>
            <a:prstDash val="solid"/>
            <a:round/>
            <a:headEnd len="med" w="med" type="none"/>
            <a:tailEnd len="med" w="med" type="none"/>
          </a:ln>
        </p:spPr>
      </p:cxn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0" name="Shape 1220"/>
        <p:cNvGrpSpPr/>
        <p:nvPr/>
      </p:nvGrpSpPr>
      <p:grpSpPr>
        <a:xfrm>
          <a:off x="0" y="0"/>
          <a:ext cx="0" cy="0"/>
          <a:chOff x="0" y="0"/>
          <a:chExt cx="0" cy="0"/>
        </a:xfrm>
      </p:grpSpPr>
      <p:sp>
        <p:nvSpPr>
          <p:cNvPr id="1221" name="Google Shape;1221;p95"/>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Balloon-BACCHUS Attachment</a:t>
            </a:r>
            <a:endParaRPr/>
          </a:p>
        </p:txBody>
      </p:sp>
      <p:pic>
        <p:nvPicPr>
          <p:cNvPr id="1222" name="Google Shape;1222;p95"/>
          <p:cNvPicPr preferRelativeResize="0"/>
          <p:nvPr/>
        </p:nvPicPr>
        <p:blipFill rotWithShape="1">
          <a:blip r:embed="rId3">
            <a:alphaModFix/>
          </a:blip>
          <a:srcRect b="16895" l="32537" r="31010" t="0"/>
          <a:stretch/>
        </p:blipFill>
        <p:spPr>
          <a:xfrm rot="-5400000">
            <a:off x="3877975" y="-143525"/>
            <a:ext cx="1413550" cy="4301050"/>
          </a:xfrm>
          <a:prstGeom prst="rect">
            <a:avLst/>
          </a:prstGeom>
          <a:noFill/>
          <a:ln>
            <a:noFill/>
          </a:ln>
        </p:spPr>
      </p:pic>
      <p:sp>
        <p:nvSpPr>
          <p:cNvPr id="1223" name="Google Shape;1223;p95"/>
          <p:cNvSpPr txBox="1"/>
          <p:nvPr/>
        </p:nvSpPr>
        <p:spPr>
          <a:xfrm>
            <a:off x="398150" y="3084280"/>
            <a:ext cx="2552700" cy="53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Roboto"/>
                <a:ea typeface="Roboto"/>
                <a:cs typeface="Roboto"/>
                <a:sym typeface="Roboto"/>
              </a:rPr>
              <a:t>Balloon neck stretches over PVC, held in place with series of zip ties</a:t>
            </a:r>
            <a:endParaRPr sz="1200">
              <a:solidFill>
                <a:schemeClr val="dk1"/>
              </a:solidFill>
              <a:latin typeface="Roboto"/>
              <a:ea typeface="Roboto"/>
              <a:cs typeface="Roboto"/>
              <a:sym typeface="Roboto"/>
            </a:endParaRPr>
          </a:p>
        </p:txBody>
      </p:sp>
      <p:sp>
        <p:nvSpPr>
          <p:cNvPr id="1224" name="Google Shape;1224;p95"/>
          <p:cNvSpPr txBox="1"/>
          <p:nvPr/>
        </p:nvSpPr>
        <p:spPr>
          <a:xfrm>
            <a:off x="3163750" y="3084275"/>
            <a:ext cx="2287200" cy="53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Roboto"/>
                <a:ea typeface="Roboto"/>
                <a:cs typeface="Roboto"/>
                <a:sym typeface="Roboto"/>
              </a:rPr>
              <a:t>Filling attachment allows for balloon to be inflated</a:t>
            </a:r>
            <a:endParaRPr sz="1200">
              <a:solidFill>
                <a:schemeClr val="dk1"/>
              </a:solidFill>
              <a:latin typeface="Roboto"/>
              <a:ea typeface="Roboto"/>
              <a:cs typeface="Roboto"/>
              <a:sym typeface="Roboto"/>
            </a:endParaRPr>
          </a:p>
        </p:txBody>
      </p:sp>
      <p:sp>
        <p:nvSpPr>
          <p:cNvPr id="1225" name="Google Shape;1225;p95"/>
          <p:cNvSpPr txBox="1"/>
          <p:nvPr/>
        </p:nvSpPr>
        <p:spPr>
          <a:xfrm>
            <a:off x="5665450" y="3084273"/>
            <a:ext cx="2552700" cy="75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Roboto"/>
                <a:ea typeface="Roboto"/>
                <a:cs typeface="Roboto"/>
                <a:sym typeface="Roboto"/>
              </a:rPr>
              <a:t>Integrated plug and structural attachment point integrates with payload</a:t>
            </a:r>
            <a:endParaRPr sz="1200">
              <a:solidFill>
                <a:schemeClr val="dk1"/>
              </a:solidFill>
              <a:latin typeface="Roboto"/>
              <a:ea typeface="Roboto"/>
              <a:cs typeface="Roboto"/>
              <a:sym typeface="Roboto"/>
            </a:endParaRPr>
          </a:p>
        </p:txBody>
      </p:sp>
      <p:sp>
        <p:nvSpPr>
          <p:cNvPr id="1226" name="Google Shape;1226;p95"/>
          <p:cNvSpPr txBox="1"/>
          <p:nvPr/>
        </p:nvSpPr>
        <p:spPr>
          <a:xfrm>
            <a:off x="2383350" y="2666925"/>
            <a:ext cx="44028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800" u="sng">
                <a:solidFill>
                  <a:schemeClr val="hlink"/>
                </a:solidFill>
                <a:hlinkClick r:id="rId4"/>
              </a:rPr>
              <a:t>https://launchwithus.com/products/weather-balloon-quick-fill-inflation-system-with-regulator</a:t>
            </a:r>
            <a:endParaRPr sz="800"/>
          </a:p>
          <a:p>
            <a:pPr indent="0" lvl="0" marL="0" rtl="0" algn="l">
              <a:spcBef>
                <a:spcPts val="0"/>
              </a:spcBef>
              <a:spcAft>
                <a:spcPts val="0"/>
              </a:spcAft>
              <a:buNone/>
            </a:pPr>
            <a:r>
              <a:t/>
            </a:r>
            <a:endParaRPr/>
          </a:p>
        </p:txBody>
      </p:sp>
      <p:cxnSp>
        <p:nvCxnSpPr>
          <p:cNvPr id="1227" name="Google Shape;1227;p95"/>
          <p:cNvCxnSpPr/>
          <p:nvPr/>
        </p:nvCxnSpPr>
        <p:spPr>
          <a:xfrm>
            <a:off x="-21075" y="864275"/>
            <a:ext cx="9201300" cy="0"/>
          </a:xfrm>
          <a:prstGeom prst="straightConnector1">
            <a:avLst/>
          </a:prstGeom>
          <a:noFill/>
          <a:ln cap="flat" cmpd="sng" w="38100">
            <a:solidFill>
              <a:srgbClr val="B6D7A8"/>
            </a:solidFill>
            <a:prstDash val="solid"/>
            <a:round/>
            <a:headEnd len="med" w="med" type="none"/>
            <a:tailEnd len="med" w="med" type="none"/>
          </a:ln>
        </p:spPr>
      </p:cxn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1" name="Shape 1231"/>
        <p:cNvGrpSpPr/>
        <p:nvPr/>
      </p:nvGrpSpPr>
      <p:grpSpPr>
        <a:xfrm>
          <a:off x="0" y="0"/>
          <a:ext cx="0" cy="0"/>
          <a:chOff x="0" y="0"/>
          <a:chExt cx="0" cy="0"/>
        </a:xfrm>
      </p:grpSpPr>
      <p:sp>
        <p:nvSpPr>
          <p:cNvPr id="1232" name="Google Shape;1232;p96"/>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30 lbf Drop Test- Stress</a:t>
            </a:r>
            <a:endParaRPr/>
          </a:p>
        </p:txBody>
      </p:sp>
      <p:cxnSp>
        <p:nvCxnSpPr>
          <p:cNvPr id="1233" name="Google Shape;1233;p96"/>
          <p:cNvCxnSpPr/>
          <p:nvPr/>
        </p:nvCxnSpPr>
        <p:spPr>
          <a:xfrm>
            <a:off x="-21075" y="864275"/>
            <a:ext cx="9201300" cy="0"/>
          </a:xfrm>
          <a:prstGeom prst="straightConnector1">
            <a:avLst/>
          </a:prstGeom>
          <a:noFill/>
          <a:ln cap="flat" cmpd="sng" w="38100">
            <a:solidFill>
              <a:srgbClr val="B6D7A8"/>
            </a:solidFill>
            <a:prstDash val="solid"/>
            <a:round/>
            <a:headEnd len="med" w="med" type="none"/>
            <a:tailEnd len="med" w="med" type="none"/>
          </a:ln>
        </p:spPr>
      </p:cxnSp>
      <p:pic>
        <p:nvPicPr>
          <p:cNvPr id="1234" name="Google Shape;1234;p96"/>
          <p:cNvPicPr preferRelativeResize="0"/>
          <p:nvPr/>
        </p:nvPicPr>
        <p:blipFill>
          <a:blip r:embed="rId3">
            <a:alphaModFix/>
          </a:blip>
          <a:stretch>
            <a:fillRect/>
          </a:stretch>
        </p:blipFill>
        <p:spPr>
          <a:xfrm>
            <a:off x="152400" y="945700"/>
            <a:ext cx="6796176" cy="4055849"/>
          </a:xfrm>
          <a:prstGeom prst="rect">
            <a:avLst/>
          </a:prstGeom>
          <a:noFill/>
          <a:ln>
            <a:noFill/>
          </a:ln>
        </p:spPr>
      </p:pic>
      <p:sp>
        <p:nvSpPr>
          <p:cNvPr id="1235" name="Google Shape;1235;p96"/>
          <p:cNvSpPr/>
          <p:nvPr/>
        </p:nvSpPr>
        <p:spPr>
          <a:xfrm>
            <a:off x="6967225" y="1758325"/>
            <a:ext cx="2108700" cy="2679300"/>
          </a:xfrm>
          <a:prstGeom prst="roundRect">
            <a:avLst>
              <a:gd fmla="val 16667" name="adj"/>
            </a:avLst>
          </a:prstGeom>
          <a:solidFill>
            <a:srgbClr val="E4E8E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000"/>
              <a:t>Max von Mises Stress: ~5000 Pa</a:t>
            </a:r>
            <a:endParaRPr sz="2000"/>
          </a:p>
          <a:p>
            <a:pPr indent="0" lvl="0" marL="0" rtl="0" algn="l">
              <a:spcBef>
                <a:spcPts val="0"/>
              </a:spcBef>
              <a:spcAft>
                <a:spcPts val="0"/>
              </a:spcAft>
              <a:buNone/>
            </a:pPr>
            <a:r>
              <a:t/>
            </a:r>
            <a:endParaRPr sz="2000"/>
          </a:p>
          <a:p>
            <a:pPr indent="0" lvl="0" marL="0" rtl="0" algn="l">
              <a:spcBef>
                <a:spcPts val="0"/>
              </a:spcBef>
              <a:spcAft>
                <a:spcPts val="0"/>
              </a:spcAft>
              <a:buNone/>
            </a:pPr>
            <a:r>
              <a:rPr lang="en" sz="2000"/>
              <a:t>Polycarbonate </a:t>
            </a:r>
            <a:r>
              <a:rPr lang="en" sz="2000"/>
              <a:t>Yield</a:t>
            </a:r>
            <a:r>
              <a:rPr lang="en" sz="2000"/>
              <a:t> Strength: 72 MPa</a:t>
            </a:r>
            <a:endParaRPr sz="2000"/>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9" name="Shape 1239"/>
        <p:cNvGrpSpPr/>
        <p:nvPr/>
      </p:nvGrpSpPr>
      <p:grpSpPr>
        <a:xfrm>
          <a:off x="0" y="0"/>
          <a:ext cx="0" cy="0"/>
          <a:chOff x="0" y="0"/>
          <a:chExt cx="0" cy="0"/>
        </a:xfrm>
      </p:grpSpPr>
      <p:cxnSp>
        <p:nvCxnSpPr>
          <p:cNvPr id="1240" name="Google Shape;1240;p97"/>
          <p:cNvCxnSpPr/>
          <p:nvPr/>
        </p:nvCxnSpPr>
        <p:spPr>
          <a:xfrm>
            <a:off x="3952650" y="2956500"/>
            <a:ext cx="1238700" cy="0"/>
          </a:xfrm>
          <a:prstGeom prst="straightConnector1">
            <a:avLst/>
          </a:prstGeom>
          <a:noFill/>
          <a:ln cap="flat" cmpd="sng" w="19050">
            <a:solidFill>
              <a:srgbClr val="93C47D"/>
            </a:solidFill>
            <a:prstDash val="solid"/>
            <a:round/>
            <a:headEnd len="med" w="med" type="none"/>
            <a:tailEnd len="med" w="med" type="none"/>
          </a:ln>
        </p:spPr>
      </p:cxnSp>
      <p:sp>
        <p:nvSpPr>
          <p:cNvPr id="1241" name="Google Shape;1241;p97"/>
          <p:cNvSpPr txBox="1"/>
          <p:nvPr/>
        </p:nvSpPr>
        <p:spPr>
          <a:xfrm>
            <a:off x="3201150" y="4743300"/>
            <a:ext cx="2741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u="sng">
                <a:solidFill>
                  <a:schemeClr val="hlink"/>
                </a:solidFill>
                <a:latin typeface="Roboto"/>
                <a:ea typeface="Roboto"/>
                <a:cs typeface="Roboto"/>
                <a:sym typeface="Roboto"/>
                <a:hlinkClick action="ppaction://hlinksldjump" r:id="rId3"/>
              </a:rPr>
              <a:t>Slide 50: Quick Links - General</a:t>
            </a:r>
            <a:endParaRPr>
              <a:latin typeface="Roboto"/>
              <a:ea typeface="Roboto"/>
              <a:cs typeface="Roboto"/>
              <a:sym typeface="Roboto"/>
            </a:endParaRPr>
          </a:p>
        </p:txBody>
      </p:sp>
      <p:sp>
        <p:nvSpPr>
          <p:cNvPr id="1242" name="Google Shape;1242;p97"/>
          <p:cNvSpPr txBox="1"/>
          <p:nvPr>
            <p:ph type="title"/>
          </p:nvPr>
        </p:nvSpPr>
        <p:spPr>
          <a:xfrm>
            <a:off x="844200" y="2187000"/>
            <a:ext cx="7455600" cy="769500"/>
          </a:xfrm>
          <a:prstGeom prst="rect">
            <a:avLst/>
          </a:prstGeom>
        </p:spPr>
        <p:txBody>
          <a:bodyPr anchorCtr="0" anchor="b" bIns="0" lIns="91425" spcFirstLastPara="1" rIns="91425" wrap="square" tIns="0">
            <a:spAutoFit/>
          </a:bodyPr>
          <a:lstStyle/>
          <a:p>
            <a:pPr indent="0" lvl="0" marL="0" rtl="0" algn="ctr">
              <a:spcBef>
                <a:spcPts val="0"/>
              </a:spcBef>
              <a:spcAft>
                <a:spcPts val="0"/>
              </a:spcAft>
              <a:buSzPts val="990"/>
              <a:buNone/>
            </a:pPr>
            <a:r>
              <a:rPr lang="en" sz="5000"/>
              <a:t>Mechanical</a:t>
            </a:r>
            <a:endParaRPr sz="5000"/>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6" name="Shape 1246"/>
        <p:cNvGrpSpPr/>
        <p:nvPr/>
      </p:nvGrpSpPr>
      <p:grpSpPr>
        <a:xfrm>
          <a:off x="0" y="0"/>
          <a:ext cx="0" cy="0"/>
          <a:chOff x="0" y="0"/>
          <a:chExt cx="0" cy="0"/>
        </a:xfrm>
      </p:grpSpPr>
      <p:sp>
        <p:nvSpPr>
          <p:cNvPr id="1247" name="Google Shape;1247;p98"/>
          <p:cNvSpPr txBox="1"/>
          <p:nvPr>
            <p:ph type="title"/>
          </p:nvPr>
        </p:nvSpPr>
        <p:spPr>
          <a:xfrm>
            <a:off x="311725" y="500925"/>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Mechanical </a:t>
            </a:r>
            <a:r>
              <a:rPr lang="en"/>
              <a:t>Assumptions</a:t>
            </a:r>
            <a:endParaRPr/>
          </a:p>
        </p:txBody>
      </p:sp>
      <p:sp>
        <p:nvSpPr>
          <p:cNvPr id="1248" name="Google Shape;1248;p98"/>
          <p:cNvSpPr txBox="1"/>
          <p:nvPr>
            <p:ph idx="1" type="body"/>
          </p:nvPr>
        </p:nvSpPr>
        <p:spPr>
          <a:xfrm>
            <a:off x="311700" y="1505700"/>
            <a:ext cx="3999900" cy="343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1400">
                <a:solidFill>
                  <a:srgbClr val="000000"/>
                </a:solidFill>
              </a:rPr>
              <a:t>Worst-Case Scenario Assumptions</a:t>
            </a:r>
            <a:endParaRPr b="1" sz="1400">
              <a:solidFill>
                <a:srgbClr val="000000"/>
              </a:solidFill>
            </a:endParaRPr>
          </a:p>
          <a:p>
            <a:pPr indent="-304800" lvl="0" marL="457200" rtl="0" algn="l">
              <a:spcBef>
                <a:spcPts val="0"/>
              </a:spcBef>
              <a:spcAft>
                <a:spcPts val="0"/>
              </a:spcAft>
              <a:buClr>
                <a:srgbClr val="000000"/>
              </a:buClr>
              <a:buSzPts val="1200"/>
              <a:buChar char="●"/>
            </a:pPr>
            <a:r>
              <a:rPr lang="en" sz="1200">
                <a:solidFill>
                  <a:srgbClr val="000000"/>
                </a:solidFill>
              </a:rPr>
              <a:t>Ballast drop</a:t>
            </a:r>
            <a:endParaRPr sz="1200">
              <a:solidFill>
                <a:srgbClr val="000000"/>
              </a:solidFill>
            </a:endParaRPr>
          </a:p>
          <a:p>
            <a:pPr indent="-304800" lvl="1" marL="914400" rtl="0" algn="l">
              <a:spcBef>
                <a:spcPts val="0"/>
              </a:spcBef>
              <a:spcAft>
                <a:spcPts val="0"/>
              </a:spcAft>
              <a:buClr>
                <a:srgbClr val="000000"/>
              </a:buClr>
              <a:buSzPts val="1200"/>
              <a:buChar char="○"/>
            </a:pPr>
            <a:r>
              <a:rPr lang="en" sz="1200">
                <a:solidFill>
                  <a:srgbClr val="000000"/>
                </a:solidFill>
              </a:rPr>
              <a:t>Sea level</a:t>
            </a:r>
            <a:endParaRPr sz="1200">
              <a:solidFill>
                <a:srgbClr val="000000"/>
              </a:solidFill>
            </a:endParaRPr>
          </a:p>
          <a:p>
            <a:pPr indent="-304800" lvl="1" marL="914400" rtl="0" algn="l">
              <a:spcBef>
                <a:spcPts val="0"/>
              </a:spcBef>
              <a:spcAft>
                <a:spcPts val="0"/>
              </a:spcAft>
              <a:buClr>
                <a:srgbClr val="000000"/>
              </a:buClr>
              <a:buSzPts val="1200"/>
              <a:buChar char="○"/>
            </a:pPr>
            <a:r>
              <a:rPr lang="en" sz="1200">
                <a:solidFill>
                  <a:srgbClr val="000000"/>
                </a:solidFill>
              </a:rPr>
              <a:t>0 m/s initial ascent rate</a:t>
            </a:r>
            <a:endParaRPr sz="1200">
              <a:solidFill>
                <a:srgbClr val="000000"/>
              </a:solidFill>
            </a:endParaRPr>
          </a:p>
          <a:p>
            <a:pPr indent="-304800" lvl="1" marL="914400" rtl="0" algn="l">
              <a:spcBef>
                <a:spcPts val="0"/>
              </a:spcBef>
              <a:spcAft>
                <a:spcPts val="0"/>
              </a:spcAft>
              <a:buClr>
                <a:srgbClr val="000000"/>
              </a:buClr>
              <a:buSzPts val="1200"/>
              <a:buChar char="○"/>
            </a:pPr>
            <a:r>
              <a:rPr lang="en" sz="1200">
                <a:solidFill>
                  <a:srgbClr val="000000"/>
                </a:solidFill>
              </a:rPr>
              <a:t>5 m/s desired ascent rate</a:t>
            </a:r>
            <a:endParaRPr sz="1200">
              <a:solidFill>
                <a:srgbClr val="000000"/>
              </a:solidFill>
            </a:endParaRPr>
          </a:p>
          <a:p>
            <a:pPr indent="-304800" lvl="0" marL="457200" rtl="0" algn="l">
              <a:spcBef>
                <a:spcPts val="0"/>
              </a:spcBef>
              <a:spcAft>
                <a:spcPts val="0"/>
              </a:spcAft>
              <a:buClr>
                <a:srgbClr val="000000"/>
              </a:buClr>
              <a:buSzPts val="1200"/>
              <a:buChar char="●"/>
            </a:pPr>
            <a:r>
              <a:rPr lang="en" sz="1200">
                <a:solidFill>
                  <a:srgbClr val="000000"/>
                </a:solidFill>
              </a:rPr>
              <a:t>Venting</a:t>
            </a:r>
            <a:endParaRPr sz="1200">
              <a:solidFill>
                <a:srgbClr val="000000"/>
              </a:solidFill>
            </a:endParaRPr>
          </a:p>
          <a:p>
            <a:pPr indent="-304800" lvl="1" marL="914400" rtl="0" algn="l">
              <a:spcBef>
                <a:spcPts val="0"/>
              </a:spcBef>
              <a:spcAft>
                <a:spcPts val="0"/>
              </a:spcAft>
              <a:buClr>
                <a:srgbClr val="000000"/>
              </a:buClr>
              <a:buSzPts val="1200"/>
              <a:buChar char="○"/>
            </a:pPr>
            <a:r>
              <a:rPr lang="en" sz="1200">
                <a:solidFill>
                  <a:srgbClr val="000000"/>
                </a:solidFill>
              </a:rPr>
              <a:t>25 km altitude</a:t>
            </a:r>
            <a:endParaRPr sz="1200">
              <a:solidFill>
                <a:srgbClr val="000000"/>
              </a:solidFill>
            </a:endParaRPr>
          </a:p>
          <a:p>
            <a:pPr indent="-304800" lvl="1" marL="914400" rtl="0" algn="l">
              <a:spcBef>
                <a:spcPts val="0"/>
              </a:spcBef>
              <a:spcAft>
                <a:spcPts val="0"/>
              </a:spcAft>
              <a:buClr>
                <a:srgbClr val="000000"/>
              </a:buClr>
              <a:buSzPts val="1200"/>
              <a:buChar char="○"/>
            </a:pPr>
            <a:r>
              <a:rPr lang="en" sz="1200">
                <a:solidFill>
                  <a:srgbClr val="000000"/>
                </a:solidFill>
              </a:rPr>
              <a:t>5 m/s initial ascent rate</a:t>
            </a:r>
            <a:endParaRPr sz="1200">
              <a:solidFill>
                <a:srgbClr val="000000"/>
              </a:solidFill>
            </a:endParaRPr>
          </a:p>
          <a:p>
            <a:pPr indent="-304800" lvl="1" marL="914400" rtl="0" algn="l">
              <a:spcBef>
                <a:spcPts val="0"/>
              </a:spcBef>
              <a:spcAft>
                <a:spcPts val="0"/>
              </a:spcAft>
              <a:buClr>
                <a:srgbClr val="000000"/>
              </a:buClr>
              <a:buSzPts val="1200"/>
              <a:buChar char="○"/>
            </a:pPr>
            <a:r>
              <a:rPr lang="en" sz="1200">
                <a:solidFill>
                  <a:srgbClr val="000000"/>
                </a:solidFill>
              </a:rPr>
              <a:t>0 m/s desired ascent rate</a:t>
            </a:r>
            <a:endParaRPr sz="1200">
              <a:solidFill>
                <a:srgbClr val="000000"/>
              </a:solidFill>
            </a:endParaRPr>
          </a:p>
        </p:txBody>
      </p:sp>
      <p:sp>
        <p:nvSpPr>
          <p:cNvPr id="1249" name="Google Shape;1249;p98"/>
          <p:cNvSpPr txBox="1"/>
          <p:nvPr>
            <p:ph idx="2" type="body"/>
          </p:nvPr>
        </p:nvSpPr>
        <p:spPr>
          <a:xfrm>
            <a:off x="4832400" y="1505700"/>
            <a:ext cx="3999900" cy="343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1400">
                <a:solidFill>
                  <a:srgbClr val="000000"/>
                </a:solidFill>
              </a:rPr>
              <a:t>Simplifying Assumptions</a:t>
            </a:r>
            <a:endParaRPr b="1" sz="1400">
              <a:solidFill>
                <a:srgbClr val="000000"/>
              </a:solidFill>
            </a:endParaRPr>
          </a:p>
          <a:p>
            <a:pPr indent="-304800" lvl="0" marL="457200" rtl="0" algn="l">
              <a:spcBef>
                <a:spcPts val="0"/>
              </a:spcBef>
              <a:spcAft>
                <a:spcPts val="0"/>
              </a:spcAft>
              <a:buClr>
                <a:srgbClr val="000000"/>
              </a:buClr>
              <a:buSzPts val="1200"/>
              <a:buChar char="●"/>
            </a:pPr>
            <a:r>
              <a:rPr lang="en" sz="1200">
                <a:solidFill>
                  <a:srgbClr val="000000"/>
                </a:solidFill>
              </a:rPr>
              <a:t>Physical performance of fan does not change with temperature</a:t>
            </a:r>
            <a:endParaRPr sz="1200">
              <a:solidFill>
                <a:srgbClr val="000000"/>
              </a:solidFill>
            </a:endParaRPr>
          </a:p>
          <a:p>
            <a:pPr indent="-304800" lvl="0" marL="457200" rtl="0" algn="l">
              <a:spcBef>
                <a:spcPts val="0"/>
              </a:spcBef>
              <a:spcAft>
                <a:spcPts val="0"/>
              </a:spcAft>
              <a:buClr>
                <a:srgbClr val="000000"/>
              </a:buClr>
              <a:buSzPts val="1200"/>
              <a:buChar char="●"/>
            </a:pPr>
            <a:r>
              <a:rPr lang="en" sz="1200">
                <a:solidFill>
                  <a:srgbClr val="000000"/>
                </a:solidFill>
              </a:rPr>
              <a:t>Maximum fan RPM achieved instantaneously</a:t>
            </a:r>
            <a:endParaRPr sz="1200">
              <a:solidFill>
                <a:srgbClr val="000000"/>
              </a:solidFill>
            </a:endParaRPr>
          </a:p>
          <a:p>
            <a:pPr indent="-304800" lvl="0" marL="457200" rtl="0" algn="l">
              <a:spcBef>
                <a:spcPts val="0"/>
              </a:spcBef>
              <a:spcAft>
                <a:spcPts val="0"/>
              </a:spcAft>
              <a:buClr>
                <a:srgbClr val="000000"/>
              </a:buClr>
              <a:buSzPts val="1200"/>
              <a:buChar char="●"/>
            </a:pPr>
            <a:r>
              <a:rPr lang="en" sz="1200">
                <a:solidFill>
                  <a:srgbClr val="000000"/>
                </a:solidFill>
              </a:rPr>
              <a:t>Assuming Ideal helium flow</a:t>
            </a:r>
            <a:endParaRPr sz="1200">
              <a:solidFill>
                <a:srgbClr val="000000"/>
              </a:solidFill>
            </a:endParaRPr>
          </a:p>
          <a:p>
            <a:pPr indent="-304800" lvl="0" marL="457200" rtl="0" algn="l">
              <a:spcBef>
                <a:spcPts val="0"/>
              </a:spcBef>
              <a:spcAft>
                <a:spcPts val="0"/>
              </a:spcAft>
              <a:buClr>
                <a:srgbClr val="000000"/>
              </a:buClr>
              <a:buSzPts val="1200"/>
              <a:buChar char="●"/>
            </a:pPr>
            <a:r>
              <a:rPr lang="en" sz="1200">
                <a:solidFill>
                  <a:srgbClr val="000000"/>
                </a:solidFill>
              </a:rPr>
              <a:t>All model assumptions</a:t>
            </a:r>
            <a:endParaRPr sz="1200">
              <a:solidFill>
                <a:srgbClr val="000000"/>
              </a:solidFill>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3" name="Shape 1253"/>
        <p:cNvGrpSpPr/>
        <p:nvPr/>
      </p:nvGrpSpPr>
      <p:grpSpPr>
        <a:xfrm>
          <a:off x="0" y="0"/>
          <a:ext cx="0" cy="0"/>
          <a:chOff x="0" y="0"/>
          <a:chExt cx="0" cy="0"/>
        </a:xfrm>
      </p:grpSpPr>
      <p:sp>
        <p:nvSpPr>
          <p:cNvPr id="1254" name="Google Shape;1254;p99"/>
          <p:cNvSpPr txBox="1"/>
          <p:nvPr>
            <p:ph type="title"/>
          </p:nvPr>
        </p:nvSpPr>
        <p:spPr>
          <a:xfrm>
            <a:off x="311725" y="500925"/>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Ballast Release Mechanism Trade Study</a:t>
            </a:r>
            <a:endParaRPr/>
          </a:p>
        </p:txBody>
      </p:sp>
      <p:pic>
        <p:nvPicPr>
          <p:cNvPr id="1255" name="Google Shape;1255;p99"/>
          <p:cNvPicPr preferRelativeResize="0"/>
          <p:nvPr/>
        </p:nvPicPr>
        <p:blipFill rotWithShape="1">
          <a:blip r:embed="rId3">
            <a:alphaModFix/>
          </a:blip>
          <a:srcRect b="9927" l="1391" r="2629" t="7277"/>
          <a:stretch/>
        </p:blipFill>
        <p:spPr>
          <a:xfrm>
            <a:off x="4815525" y="2401637"/>
            <a:ext cx="4116949" cy="1332650"/>
          </a:xfrm>
          <a:prstGeom prst="rect">
            <a:avLst/>
          </a:prstGeom>
          <a:noFill/>
          <a:ln>
            <a:noFill/>
          </a:ln>
        </p:spPr>
      </p:pic>
      <p:pic>
        <p:nvPicPr>
          <p:cNvPr id="1256" name="Google Shape;1256;p99"/>
          <p:cNvPicPr preferRelativeResize="0"/>
          <p:nvPr/>
        </p:nvPicPr>
        <p:blipFill>
          <a:blip r:embed="rId4">
            <a:alphaModFix/>
          </a:blip>
          <a:stretch>
            <a:fillRect/>
          </a:stretch>
        </p:blipFill>
        <p:spPr>
          <a:xfrm>
            <a:off x="142725" y="1513675"/>
            <a:ext cx="4672799" cy="3108571"/>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0" name="Shape 1260"/>
        <p:cNvGrpSpPr/>
        <p:nvPr/>
      </p:nvGrpSpPr>
      <p:grpSpPr>
        <a:xfrm>
          <a:off x="0" y="0"/>
          <a:ext cx="0" cy="0"/>
          <a:chOff x="0" y="0"/>
          <a:chExt cx="0" cy="0"/>
        </a:xfrm>
      </p:grpSpPr>
      <p:sp>
        <p:nvSpPr>
          <p:cNvPr id="1261" name="Google Shape;1261;p100"/>
          <p:cNvSpPr txBox="1"/>
          <p:nvPr>
            <p:ph type="title"/>
          </p:nvPr>
        </p:nvSpPr>
        <p:spPr>
          <a:xfrm>
            <a:off x="311725" y="500925"/>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Ballast/ Venting </a:t>
            </a:r>
            <a:r>
              <a:rPr lang="en"/>
              <a:t>Limitations</a:t>
            </a:r>
            <a:endParaRPr/>
          </a:p>
        </p:txBody>
      </p:sp>
      <p:sp>
        <p:nvSpPr>
          <p:cNvPr id="1262" name="Google Shape;1262;p100"/>
          <p:cNvSpPr/>
          <p:nvPr/>
        </p:nvSpPr>
        <p:spPr>
          <a:xfrm>
            <a:off x="311725" y="1533350"/>
            <a:ext cx="3921600" cy="3377100"/>
          </a:xfrm>
          <a:prstGeom prst="roundRect">
            <a:avLst>
              <a:gd fmla="val 16667" name="adj"/>
            </a:avLst>
          </a:prstGeom>
          <a:solidFill>
            <a:srgbClr val="E4E8E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3" name="Google Shape;1263;p100"/>
          <p:cNvSpPr/>
          <p:nvPr/>
        </p:nvSpPr>
        <p:spPr>
          <a:xfrm>
            <a:off x="4910575" y="1533350"/>
            <a:ext cx="3921600" cy="3280200"/>
          </a:xfrm>
          <a:prstGeom prst="roundRect">
            <a:avLst>
              <a:gd fmla="val 16667" name="adj"/>
            </a:avLst>
          </a:prstGeom>
          <a:solidFill>
            <a:srgbClr val="E4E8E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4" name="Google Shape;1264;p100"/>
          <p:cNvSpPr txBox="1"/>
          <p:nvPr/>
        </p:nvSpPr>
        <p:spPr>
          <a:xfrm>
            <a:off x="1106350" y="1610975"/>
            <a:ext cx="2329200" cy="477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900">
                <a:latin typeface="Roboto"/>
                <a:ea typeface="Roboto"/>
                <a:cs typeface="Roboto"/>
                <a:sym typeface="Roboto"/>
              </a:rPr>
              <a:t>Ballast</a:t>
            </a:r>
            <a:endParaRPr b="1" sz="1900">
              <a:latin typeface="Roboto"/>
              <a:ea typeface="Roboto"/>
              <a:cs typeface="Roboto"/>
              <a:sym typeface="Roboto"/>
            </a:endParaRPr>
          </a:p>
        </p:txBody>
      </p:sp>
      <p:sp>
        <p:nvSpPr>
          <p:cNvPr id="1265" name="Google Shape;1265;p100"/>
          <p:cNvSpPr txBox="1"/>
          <p:nvPr/>
        </p:nvSpPr>
        <p:spPr>
          <a:xfrm>
            <a:off x="5706775" y="1610975"/>
            <a:ext cx="23292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900">
                <a:latin typeface="Roboto"/>
                <a:ea typeface="Roboto"/>
                <a:cs typeface="Roboto"/>
                <a:sym typeface="Roboto"/>
              </a:rPr>
              <a:t>	   Venting </a:t>
            </a:r>
            <a:endParaRPr b="1" sz="1900">
              <a:latin typeface="Roboto"/>
              <a:ea typeface="Roboto"/>
              <a:cs typeface="Roboto"/>
              <a:sym typeface="Roboto"/>
            </a:endParaRPr>
          </a:p>
        </p:txBody>
      </p:sp>
      <p:sp>
        <p:nvSpPr>
          <p:cNvPr id="1266" name="Google Shape;1266;p100"/>
          <p:cNvSpPr txBox="1"/>
          <p:nvPr/>
        </p:nvSpPr>
        <p:spPr>
          <a:xfrm>
            <a:off x="5353825" y="2124500"/>
            <a:ext cx="3035100" cy="24012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SzPts val="1600"/>
              <a:buFont typeface="Roboto"/>
              <a:buChar char="●"/>
            </a:pPr>
            <a:r>
              <a:rPr lang="en" sz="1600">
                <a:latin typeface="Roboto"/>
                <a:ea typeface="Roboto"/>
                <a:cs typeface="Roboto"/>
                <a:sym typeface="Roboto"/>
              </a:rPr>
              <a:t>Helium</a:t>
            </a:r>
            <a:r>
              <a:rPr lang="en" sz="1600">
                <a:latin typeface="Roboto"/>
                <a:ea typeface="Roboto"/>
                <a:cs typeface="Roboto"/>
                <a:sym typeface="Roboto"/>
              </a:rPr>
              <a:t> Mass needed to fly ~ 0.8 kg</a:t>
            </a:r>
            <a:endParaRPr sz="1600">
              <a:latin typeface="Roboto"/>
              <a:ea typeface="Roboto"/>
              <a:cs typeface="Roboto"/>
              <a:sym typeface="Roboto"/>
            </a:endParaRPr>
          </a:p>
          <a:p>
            <a:pPr indent="-330200" lvl="0" marL="457200" rtl="0" algn="l">
              <a:spcBef>
                <a:spcPts val="0"/>
              </a:spcBef>
              <a:spcAft>
                <a:spcPts val="0"/>
              </a:spcAft>
              <a:buSzPts val="1600"/>
              <a:buFont typeface="Roboto"/>
              <a:buChar char="●"/>
            </a:pPr>
            <a:r>
              <a:rPr lang="en" sz="1600">
                <a:latin typeface="Roboto"/>
                <a:ea typeface="Roboto"/>
                <a:cs typeface="Roboto"/>
                <a:sym typeface="Roboto"/>
              </a:rPr>
              <a:t>Mass needed to hover @ 20km = .4 kg</a:t>
            </a:r>
            <a:endParaRPr sz="1600">
              <a:latin typeface="Roboto"/>
              <a:ea typeface="Roboto"/>
              <a:cs typeface="Roboto"/>
              <a:sym typeface="Roboto"/>
            </a:endParaRPr>
          </a:p>
          <a:p>
            <a:pPr indent="-330200" lvl="0" marL="457200" rtl="0" algn="l">
              <a:spcBef>
                <a:spcPts val="0"/>
              </a:spcBef>
              <a:spcAft>
                <a:spcPts val="0"/>
              </a:spcAft>
              <a:buSzPts val="1600"/>
              <a:buFont typeface="Roboto"/>
              <a:buChar char="●"/>
            </a:pPr>
            <a:r>
              <a:rPr lang="en" sz="1600">
                <a:latin typeface="Roboto"/>
                <a:ea typeface="Roboto"/>
                <a:cs typeface="Roboto"/>
                <a:sym typeface="Roboto"/>
              </a:rPr>
              <a:t>Mass needed to vent to go from 5 -&gt; 0 m/s = 0.1 kg</a:t>
            </a:r>
            <a:endParaRPr sz="1600">
              <a:latin typeface="Roboto"/>
              <a:ea typeface="Roboto"/>
              <a:cs typeface="Roboto"/>
              <a:sym typeface="Roboto"/>
            </a:endParaRPr>
          </a:p>
          <a:p>
            <a:pPr indent="-330200" lvl="0" marL="457200" rtl="0" algn="l">
              <a:spcBef>
                <a:spcPts val="0"/>
              </a:spcBef>
              <a:spcAft>
                <a:spcPts val="0"/>
              </a:spcAft>
              <a:buSzPts val="1600"/>
              <a:buFont typeface="Roboto"/>
              <a:buChar char="●"/>
            </a:pPr>
            <a:r>
              <a:rPr lang="en" sz="1600">
                <a:latin typeface="Roboto"/>
                <a:ea typeface="Roboto"/>
                <a:cs typeface="Roboto"/>
                <a:sym typeface="Roboto"/>
              </a:rPr>
              <a:t>Mass needed to vent to go from 0.25-&gt; 0 m/s = 0.00023 kg</a:t>
            </a:r>
            <a:endParaRPr>
              <a:latin typeface="Roboto"/>
              <a:ea typeface="Roboto"/>
              <a:cs typeface="Roboto"/>
              <a:sym typeface="Roboto"/>
            </a:endParaRPr>
          </a:p>
        </p:txBody>
      </p:sp>
      <p:sp>
        <p:nvSpPr>
          <p:cNvPr id="1267" name="Google Shape;1267;p100"/>
          <p:cNvSpPr txBox="1"/>
          <p:nvPr/>
        </p:nvSpPr>
        <p:spPr>
          <a:xfrm>
            <a:off x="622975" y="2124500"/>
            <a:ext cx="3035100" cy="18471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SzPts val="1800"/>
              <a:buFont typeface="Roboto"/>
              <a:buChar char="●"/>
            </a:pPr>
            <a:r>
              <a:rPr lang="en" sz="1800">
                <a:latin typeface="Roboto"/>
                <a:ea typeface="Roboto"/>
                <a:cs typeface="Roboto"/>
                <a:sym typeface="Roboto"/>
              </a:rPr>
              <a:t>Mass needed to dump to go from 0 -&gt; 5 m/s = 0.5 kg (5 times)</a:t>
            </a:r>
            <a:endParaRPr sz="1800">
              <a:latin typeface="Roboto"/>
              <a:ea typeface="Roboto"/>
              <a:cs typeface="Roboto"/>
              <a:sym typeface="Roboto"/>
            </a:endParaRPr>
          </a:p>
          <a:p>
            <a:pPr indent="-342900" lvl="0" marL="457200" rtl="0" algn="l">
              <a:spcBef>
                <a:spcPts val="0"/>
              </a:spcBef>
              <a:spcAft>
                <a:spcPts val="0"/>
              </a:spcAft>
              <a:buSzPts val="1800"/>
              <a:buFont typeface="Roboto"/>
              <a:buChar char="●"/>
            </a:pPr>
            <a:r>
              <a:rPr lang="en" sz="1800">
                <a:latin typeface="Roboto"/>
                <a:ea typeface="Roboto"/>
                <a:cs typeface="Roboto"/>
                <a:sym typeface="Roboto"/>
              </a:rPr>
              <a:t>Mass needed to dump to go from 0 -&gt; 0.25 m/s = 0.044 kg</a:t>
            </a:r>
            <a:endParaRPr>
              <a:latin typeface="Roboto"/>
              <a:ea typeface="Roboto"/>
              <a:cs typeface="Roboto"/>
              <a:sym typeface="Roboto"/>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1" name="Shape 1271"/>
        <p:cNvGrpSpPr/>
        <p:nvPr/>
      </p:nvGrpSpPr>
      <p:grpSpPr>
        <a:xfrm>
          <a:off x="0" y="0"/>
          <a:ext cx="0" cy="0"/>
          <a:chOff x="0" y="0"/>
          <a:chExt cx="0" cy="0"/>
        </a:xfrm>
      </p:grpSpPr>
      <p:sp>
        <p:nvSpPr>
          <p:cNvPr id="1272" name="Google Shape;1272;p101"/>
          <p:cNvSpPr txBox="1"/>
          <p:nvPr>
            <p:ph type="title"/>
          </p:nvPr>
        </p:nvSpPr>
        <p:spPr>
          <a:xfrm>
            <a:off x="311700" y="159150"/>
            <a:ext cx="8520600" cy="623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Ascent System Feasibility: Rate Control</a:t>
            </a:r>
            <a:endParaRPr/>
          </a:p>
          <a:p>
            <a:pPr indent="0" lvl="0" marL="0" rtl="0" algn="l">
              <a:spcBef>
                <a:spcPts val="0"/>
              </a:spcBef>
              <a:spcAft>
                <a:spcPts val="0"/>
              </a:spcAft>
              <a:buNone/>
            </a:pPr>
            <a:r>
              <a:rPr lang="en" sz="1200"/>
              <a:t>Desired ascent rate 0-5 m/s</a:t>
            </a:r>
            <a:endParaRPr/>
          </a:p>
        </p:txBody>
      </p:sp>
      <p:pic>
        <p:nvPicPr>
          <p:cNvPr id="1273" name="Google Shape;1273;p101"/>
          <p:cNvPicPr preferRelativeResize="0"/>
          <p:nvPr/>
        </p:nvPicPr>
        <p:blipFill>
          <a:blip r:embed="rId3">
            <a:alphaModFix/>
          </a:blip>
          <a:stretch>
            <a:fillRect/>
          </a:stretch>
        </p:blipFill>
        <p:spPr>
          <a:xfrm>
            <a:off x="4572000" y="1106138"/>
            <a:ext cx="4405699" cy="3304274"/>
          </a:xfrm>
          <a:prstGeom prst="rect">
            <a:avLst/>
          </a:prstGeom>
          <a:noFill/>
          <a:ln cap="flat" cmpd="sng" w="28575">
            <a:solidFill>
              <a:schemeClr val="dk2"/>
            </a:solidFill>
            <a:prstDash val="solid"/>
            <a:round/>
            <a:headEnd len="sm" w="sm" type="none"/>
            <a:tailEnd len="sm" w="sm" type="none"/>
          </a:ln>
        </p:spPr>
      </p:pic>
      <p:pic>
        <p:nvPicPr>
          <p:cNvPr id="1274" name="Google Shape;1274;p101"/>
          <p:cNvPicPr preferRelativeResize="0"/>
          <p:nvPr/>
        </p:nvPicPr>
        <p:blipFill>
          <a:blip r:embed="rId4">
            <a:alphaModFix/>
          </a:blip>
          <a:stretch>
            <a:fillRect/>
          </a:stretch>
        </p:blipFill>
        <p:spPr>
          <a:xfrm>
            <a:off x="162925" y="1106137"/>
            <a:ext cx="4281099" cy="3304274"/>
          </a:xfrm>
          <a:prstGeom prst="rect">
            <a:avLst/>
          </a:prstGeom>
          <a:noFill/>
          <a:ln cap="flat" cmpd="sng" w="28575">
            <a:solidFill>
              <a:schemeClr val="dk2"/>
            </a:solidFill>
            <a:prstDash val="solid"/>
            <a:round/>
            <a:headEnd len="sm" w="sm" type="none"/>
            <a:tailEnd len="sm" w="sm" type="none"/>
          </a:ln>
        </p:spPr>
      </p:pic>
      <p:cxnSp>
        <p:nvCxnSpPr>
          <p:cNvPr id="1275" name="Google Shape;1275;p101"/>
          <p:cNvCxnSpPr/>
          <p:nvPr/>
        </p:nvCxnSpPr>
        <p:spPr>
          <a:xfrm>
            <a:off x="-21075" y="864275"/>
            <a:ext cx="9201300" cy="0"/>
          </a:xfrm>
          <a:prstGeom prst="straightConnector1">
            <a:avLst/>
          </a:prstGeom>
          <a:noFill/>
          <a:ln cap="flat" cmpd="sng" w="38100">
            <a:solidFill>
              <a:srgbClr val="B6D7A8"/>
            </a:solidFill>
            <a:prstDash val="solid"/>
            <a:round/>
            <a:headEnd len="med" w="med" type="none"/>
            <a:tailEnd len="med" w="med" type="none"/>
          </a:ln>
        </p:spPr>
      </p:cxn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21"/>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Functional Requirements</a:t>
            </a:r>
            <a:endParaRPr/>
          </a:p>
        </p:txBody>
      </p:sp>
      <p:graphicFrame>
        <p:nvGraphicFramePr>
          <p:cNvPr id="151" name="Google Shape;151;p21"/>
          <p:cNvGraphicFramePr/>
          <p:nvPr/>
        </p:nvGraphicFramePr>
        <p:xfrm>
          <a:off x="169575" y="1026365"/>
          <a:ext cx="3000000" cy="3000000"/>
        </p:xfrm>
        <a:graphic>
          <a:graphicData uri="http://schemas.openxmlformats.org/drawingml/2006/table">
            <a:tbl>
              <a:tblPr>
                <a:noFill/>
                <a:tableStyleId>{EBC924FD-B53E-429D-AEFC-742B769EB259}</a:tableStyleId>
              </a:tblPr>
              <a:tblGrid>
                <a:gridCol w="923600"/>
                <a:gridCol w="3411550"/>
              </a:tblGrid>
              <a:tr h="397675">
                <a:tc>
                  <a:txBody>
                    <a:bodyPr/>
                    <a:lstStyle/>
                    <a:p>
                      <a:pPr indent="0" lvl="0" marL="0" rtl="0" algn="l">
                        <a:lnSpc>
                          <a:spcPct val="100000"/>
                        </a:lnSpc>
                        <a:spcBef>
                          <a:spcPts val="0"/>
                        </a:spcBef>
                        <a:spcAft>
                          <a:spcPts val="0"/>
                        </a:spcAft>
                        <a:buNone/>
                      </a:pPr>
                      <a:r>
                        <a:rPr b="1" lang="en">
                          <a:solidFill>
                            <a:schemeClr val="lt1"/>
                          </a:solidFill>
                          <a:latin typeface="Merriweather"/>
                          <a:ea typeface="Merriweather"/>
                          <a:cs typeface="Merriweather"/>
                          <a:sym typeface="Merriweather"/>
                        </a:rPr>
                        <a:t>Code</a:t>
                      </a:r>
                      <a:endParaRPr b="1">
                        <a:solidFill>
                          <a:schemeClr val="lt1"/>
                        </a:solidFill>
                        <a:latin typeface="Merriweather"/>
                        <a:ea typeface="Merriweather"/>
                        <a:cs typeface="Merriweather"/>
                        <a:sym typeface="Merriweathe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c>
                  <a:txBody>
                    <a:bodyPr/>
                    <a:lstStyle/>
                    <a:p>
                      <a:pPr indent="0" lvl="0" marL="0" rtl="0" algn="l">
                        <a:lnSpc>
                          <a:spcPct val="100000"/>
                        </a:lnSpc>
                        <a:spcBef>
                          <a:spcPts val="0"/>
                        </a:spcBef>
                        <a:spcAft>
                          <a:spcPts val="0"/>
                        </a:spcAft>
                        <a:buNone/>
                      </a:pPr>
                      <a:r>
                        <a:rPr b="1" lang="en">
                          <a:solidFill>
                            <a:schemeClr val="lt1"/>
                          </a:solidFill>
                          <a:latin typeface="Merriweather"/>
                          <a:ea typeface="Merriweather"/>
                          <a:cs typeface="Merriweather"/>
                          <a:sym typeface="Merriweather"/>
                        </a:rPr>
                        <a:t>Functional Requirement</a:t>
                      </a:r>
                      <a:endParaRPr b="1">
                        <a:solidFill>
                          <a:schemeClr val="lt1"/>
                        </a:solidFill>
                        <a:latin typeface="Merriweather"/>
                        <a:ea typeface="Merriweather"/>
                        <a:cs typeface="Merriweather"/>
                        <a:sym typeface="Merriweathe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r>
              <a:tr h="824050">
                <a:tc>
                  <a:txBody>
                    <a:bodyPr/>
                    <a:lstStyle/>
                    <a:p>
                      <a:pPr indent="0" lvl="0" marL="0" rtl="0" algn="l">
                        <a:lnSpc>
                          <a:spcPct val="100000"/>
                        </a:lnSpc>
                        <a:spcBef>
                          <a:spcPts val="0"/>
                        </a:spcBef>
                        <a:spcAft>
                          <a:spcPts val="0"/>
                        </a:spcAft>
                        <a:buNone/>
                      </a:pPr>
                      <a:r>
                        <a:rPr b="1" lang="en">
                          <a:solidFill>
                            <a:srgbClr val="2E2E2E"/>
                          </a:solidFill>
                          <a:latin typeface="Merriweather"/>
                          <a:ea typeface="Merriweather"/>
                          <a:cs typeface="Merriweather"/>
                          <a:sym typeface="Merriweather"/>
                        </a:rPr>
                        <a:t>FR 1</a:t>
                      </a:r>
                      <a:endParaRPr b="1">
                        <a:solidFill>
                          <a:srgbClr val="2E2E2E"/>
                        </a:solidFill>
                        <a:latin typeface="Merriweather"/>
                        <a:ea typeface="Merriweather"/>
                        <a:cs typeface="Merriweather"/>
                        <a:sym typeface="Merriweathe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c>
                  <a:txBody>
                    <a:bodyPr/>
                    <a:lstStyle/>
                    <a:p>
                      <a:pPr indent="0" lvl="0" marL="0" rtl="0" algn="l">
                        <a:lnSpc>
                          <a:spcPct val="100000"/>
                        </a:lnSpc>
                        <a:spcBef>
                          <a:spcPts val="0"/>
                        </a:spcBef>
                        <a:spcAft>
                          <a:spcPts val="0"/>
                        </a:spcAft>
                        <a:buNone/>
                      </a:pPr>
                      <a:r>
                        <a:rPr lang="en">
                          <a:solidFill>
                            <a:srgbClr val="2E2E2E"/>
                          </a:solidFill>
                          <a:latin typeface="Roboto"/>
                          <a:ea typeface="Roboto"/>
                          <a:cs typeface="Roboto"/>
                          <a:sym typeface="Roboto"/>
                        </a:rPr>
                        <a:t>BACCHUS shall control the precise vertical rate of the balloon system</a:t>
                      </a:r>
                      <a:endParaRPr>
                        <a:solidFill>
                          <a:srgbClr val="2E2E2E"/>
                        </a:solidFill>
                        <a:latin typeface="Roboto"/>
                        <a:ea typeface="Roboto"/>
                        <a:cs typeface="Roboto"/>
                        <a:sym typeface="Robo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r>
              <a:tr h="824050">
                <a:tc>
                  <a:txBody>
                    <a:bodyPr/>
                    <a:lstStyle/>
                    <a:p>
                      <a:pPr indent="0" lvl="0" marL="0" rtl="0" algn="l">
                        <a:lnSpc>
                          <a:spcPct val="100000"/>
                        </a:lnSpc>
                        <a:spcBef>
                          <a:spcPts val="0"/>
                        </a:spcBef>
                        <a:spcAft>
                          <a:spcPts val="0"/>
                        </a:spcAft>
                        <a:buNone/>
                      </a:pPr>
                      <a:r>
                        <a:rPr b="1" lang="en">
                          <a:solidFill>
                            <a:srgbClr val="2E2E2E"/>
                          </a:solidFill>
                          <a:latin typeface="Merriweather"/>
                          <a:ea typeface="Merriweather"/>
                          <a:cs typeface="Merriweather"/>
                          <a:sym typeface="Merriweather"/>
                        </a:rPr>
                        <a:t>FR 2</a:t>
                      </a:r>
                      <a:endParaRPr b="1">
                        <a:solidFill>
                          <a:srgbClr val="2E2E2E"/>
                        </a:solidFill>
                        <a:latin typeface="Merriweather"/>
                        <a:ea typeface="Merriweather"/>
                        <a:cs typeface="Merriweather"/>
                        <a:sym typeface="Merriweathe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a:solidFill>
                            <a:srgbClr val="2E2E2E"/>
                          </a:solidFill>
                          <a:latin typeface="Roboto"/>
                          <a:ea typeface="Roboto"/>
                          <a:cs typeface="Roboto"/>
                          <a:sym typeface="Roboto"/>
                        </a:rPr>
                        <a:t>BACCHUS shall communicate between ground and flight systems</a:t>
                      </a:r>
                      <a:endParaRPr>
                        <a:solidFill>
                          <a:srgbClr val="2E2E2E"/>
                        </a:solidFill>
                        <a:latin typeface="Roboto"/>
                        <a:ea typeface="Roboto"/>
                        <a:cs typeface="Roboto"/>
                        <a:sym typeface="Robo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824050">
                <a:tc>
                  <a:txBody>
                    <a:bodyPr/>
                    <a:lstStyle/>
                    <a:p>
                      <a:pPr indent="0" lvl="0" marL="0" rtl="0" algn="l">
                        <a:lnSpc>
                          <a:spcPct val="100000"/>
                        </a:lnSpc>
                        <a:spcBef>
                          <a:spcPts val="0"/>
                        </a:spcBef>
                        <a:spcAft>
                          <a:spcPts val="0"/>
                        </a:spcAft>
                        <a:buNone/>
                      </a:pPr>
                      <a:r>
                        <a:rPr b="1" lang="en">
                          <a:solidFill>
                            <a:srgbClr val="2E2E2E"/>
                          </a:solidFill>
                          <a:latin typeface="Merriweather"/>
                          <a:ea typeface="Merriweather"/>
                          <a:cs typeface="Merriweather"/>
                          <a:sym typeface="Merriweather"/>
                        </a:rPr>
                        <a:t>FR 3</a:t>
                      </a:r>
                      <a:endParaRPr b="1">
                        <a:solidFill>
                          <a:srgbClr val="2E2E2E"/>
                        </a:solidFill>
                        <a:latin typeface="Merriweather"/>
                        <a:ea typeface="Merriweather"/>
                        <a:cs typeface="Merriweather"/>
                        <a:sym typeface="Merriweathe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c>
                  <a:txBody>
                    <a:bodyPr/>
                    <a:lstStyle/>
                    <a:p>
                      <a:pPr indent="0" lvl="0" marL="0" rtl="0" algn="l">
                        <a:lnSpc>
                          <a:spcPct val="100000"/>
                        </a:lnSpc>
                        <a:spcBef>
                          <a:spcPts val="0"/>
                        </a:spcBef>
                        <a:spcAft>
                          <a:spcPts val="0"/>
                        </a:spcAft>
                        <a:buNone/>
                      </a:pPr>
                      <a:r>
                        <a:rPr lang="en">
                          <a:solidFill>
                            <a:srgbClr val="2E2E2E"/>
                          </a:solidFill>
                          <a:latin typeface="Roboto"/>
                          <a:ea typeface="Roboto"/>
                          <a:cs typeface="Roboto"/>
                          <a:sym typeface="Roboto"/>
                        </a:rPr>
                        <a:t>BACCHUS shall operate in standard environments up to stratospheric altitudes</a:t>
                      </a:r>
                      <a:endParaRPr>
                        <a:solidFill>
                          <a:srgbClr val="2E2E2E"/>
                        </a:solidFill>
                        <a:latin typeface="Roboto"/>
                        <a:ea typeface="Roboto"/>
                        <a:cs typeface="Roboto"/>
                        <a:sym typeface="Robo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r>
              <a:tr h="824050">
                <a:tc>
                  <a:txBody>
                    <a:bodyPr/>
                    <a:lstStyle/>
                    <a:p>
                      <a:pPr indent="0" lvl="0" marL="0" rtl="0" algn="l">
                        <a:lnSpc>
                          <a:spcPct val="100000"/>
                        </a:lnSpc>
                        <a:spcBef>
                          <a:spcPts val="0"/>
                        </a:spcBef>
                        <a:spcAft>
                          <a:spcPts val="0"/>
                        </a:spcAft>
                        <a:buNone/>
                      </a:pPr>
                      <a:r>
                        <a:rPr b="1" lang="en">
                          <a:solidFill>
                            <a:srgbClr val="2E2E2E"/>
                          </a:solidFill>
                          <a:latin typeface="Merriweather"/>
                          <a:ea typeface="Merriweather"/>
                          <a:cs typeface="Merriweather"/>
                          <a:sym typeface="Merriweather"/>
                        </a:rPr>
                        <a:t>FR 4</a:t>
                      </a:r>
                      <a:endParaRPr b="1">
                        <a:solidFill>
                          <a:srgbClr val="2E2E2E"/>
                        </a:solidFill>
                        <a:latin typeface="Merriweather"/>
                        <a:ea typeface="Merriweather"/>
                        <a:cs typeface="Merriweather"/>
                        <a:sym typeface="Merriweathe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a:solidFill>
                            <a:srgbClr val="2E2E2E"/>
                          </a:solidFill>
                          <a:latin typeface="Roboto"/>
                          <a:ea typeface="Roboto"/>
                          <a:cs typeface="Roboto"/>
                          <a:sym typeface="Roboto"/>
                        </a:rPr>
                        <a:t>BACCHUS shall mechanically integrate to balloon</a:t>
                      </a:r>
                      <a:endParaRPr sz="400">
                        <a:solidFill>
                          <a:srgbClr val="2E2E2E"/>
                        </a:solidFill>
                        <a:latin typeface="Roboto"/>
                        <a:ea typeface="Roboto"/>
                        <a:cs typeface="Roboto"/>
                        <a:sym typeface="Robo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graphicFrame>
        <p:nvGraphicFramePr>
          <p:cNvPr id="152" name="Google Shape;152;p21"/>
          <p:cNvGraphicFramePr/>
          <p:nvPr/>
        </p:nvGraphicFramePr>
        <p:xfrm>
          <a:off x="4636875" y="1026388"/>
          <a:ext cx="3000000" cy="3000000"/>
        </p:xfrm>
        <a:graphic>
          <a:graphicData uri="http://schemas.openxmlformats.org/drawingml/2006/table">
            <a:tbl>
              <a:tblPr>
                <a:noFill/>
                <a:tableStyleId>{EBC924FD-B53E-429D-AEFC-742B769EB259}</a:tableStyleId>
              </a:tblPr>
              <a:tblGrid>
                <a:gridCol w="923200"/>
                <a:gridCol w="3370950"/>
              </a:tblGrid>
              <a:tr h="395350">
                <a:tc>
                  <a:txBody>
                    <a:bodyPr/>
                    <a:lstStyle/>
                    <a:p>
                      <a:pPr indent="0" lvl="0" marL="0" rtl="0" algn="l">
                        <a:spcBef>
                          <a:spcPts val="0"/>
                        </a:spcBef>
                        <a:spcAft>
                          <a:spcPts val="0"/>
                        </a:spcAft>
                        <a:buNone/>
                      </a:pPr>
                      <a:r>
                        <a:rPr b="1" lang="en">
                          <a:solidFill>
                            <a:schemeClr val="lt1"/>
                          </a:solidFill>
                          <a:latin typeface="Merriweather"/>
                          <a:ea typeface="Merriweather"/>
                          <a:cs typeface="Merriweather"/>
                          <a:sym typeface="Merriweather"/>
                        </a:rPr>
                        <a:t>Code</a:t>
                      </a:r>
                      <a:endParaRPr b="1">
                        <a:solidFill>
                          <a:schemeClr val="lt1"/>
                        </a:solidFill>
                        <a:latin typeface="Merriweather"/>
                        <a:ea typeface="Merriweather"/>
                        <a:cs typeface="Merriweather"/>
                        <a:sym typeface="Merriweathe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c>
                  <a:txBody>
                    <a:bodyPr/>
                    <a:lstStyle/>
                    <a:p>
                      <a:pPr indent="0" lvl="0" marL="0" rtl="0" algn="l">
                        <a:spcBef>
                          <a:spcPts val="0"/>
                        </a:spcBef>
                        <a:spcAft>
                          <a:spcPts val="0"/>
                        </a:spcAft>
                        <a:buNone/>
                      </a:pPr>
                      <a:r>
                        <a:rPr b="1" lang="en">
                          <a:solidFill>
                            <a:schemeClr val="lt1"/>
                          </a:solidFill>
                          <a:latin typeface="Merriweather"/>
                          <a:ea typeface="Merriweather"/>
                          <a:cs typeface="Merriweather"/>
                          <a:sym typeface="Merriweather"/>
                        </a:rPr>
                        <a:t>Functional Requirement</a:t>
                      </a:r>
                      <a:endParaRPr b="1">
                        <a:solidFill>
                          <a:schemeClr val="lt1"/>
                        </a:solidFill>
                        <a:latin typeface="Merriweather"/>
                        <a:ea typeface="Merriweather"/>
                        <a:cs typeface="Merriweather"/>
                        <a:sym typeface="Merriweathe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r>
              <a:tr h="824625">
                <a:tc>
                  <a:txBody>
                    <a:bodyPr/>
                    <a:lstStyle/>
                    <a:p>
                      <a:pPr indent="0" lvl="0" marL="0" rtl="0" algn="l">
                        <a:lnSpc>
                          <a:spcPct val="100000"/>
                        </a:lnSpc>
                        <a:spcBef>
                          <a:spcPts val="0"/>
                        </a:spcBef>
                        <a:spcAft>
                          <a:spcPts val="0"/>
                        </a:spcAft>
                        <a:buNone/>
                      </a:pPr>
                      <a:r>
                        <a:rPr b="1" lang="en">
                          <a:latin typeface="Merriweather"/>
                          <a:ea typeface="Merriweather"/>
                          <a:cs typeface="Merriweather"/>
                          <a:sym typeface="Merriweather"/>
                        </a:rPr>
                        <a:t>FR 5</a:t>
                      </a:r>
                      <a:endParaRPr b="1">
                        <a:latin typeface="Merriweather"/>
                        <a:ea typeface="Merriweather"/>
                        <a:cs typeface="Merriweather"/>
                        <a:sym typeface="Merriweathe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a:latin typeface="Roboto"/>
                          <a:ea typeface="Roboto"/>
                          <a:cs typeface="Roboto"/>
                          <a:sym typeface="Roboto"/>
                        </a:rPr>
                        <a:t>BACCHUS shall mechanically integrate to accompanying payloads</a:t>
                      </a:r>
                      <a:endParaRPr>
                        <a:latin typeface="Roboto"/>
                        <a:ea typeface="Roboto"/>
                        <a:cs typeface="Roboto"/>
                        <a:sym typeface="Robo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824625">
                <a:tc>
                  <a:txBody>
                    <a:bodyPr/>
                    <a:lstStyle/>
                    <a:p>
                      <a:pPr indent="0" lvl="0" marL="0" rtl="0" algn="l">
                        <a:lnSpc>
                          <a:spcPct val="100000"/>
                        </a:lnSpc>
                        <a:spcBef>
                          <a:spcPts val="0"/>
                        </a:spcBef>
                        <a:spcAft>
                          <a:spcPts val="0"/>
                        </a:spcAft>
                        <a:buNone/>
                      </a:pPr>
                      <a:r>
                        <a:rPr b="1" lang="en">
                          <a:latin typeface="Merriweather"/>
                          <a:ea typeface="Merriweather"/>
                          <a:cs typeface="Merriweather"/>
                          <a:sym typeface="Merriweather"/>
                        </a:rPr>
                        <a:t>FR 6</a:t>
                      </a:r>
                      <a:r>
                        <a:rPr b="1" lang="en">
                          <a:latin typeface="Merriweather"/>
                          <a:ea typeface="Merriweather"/>
                          <a:cs typeface="Merriweather"/>
                          <a:sym typeface="Merriweather"/>
                        </a:rPr>
                        <a:t> </a:t>
                      </a:r>
                      <a:endParaRPr b="1">
                        <a:latin typeface="Merriweather"/>
                        <a:ea typeface="Merriweather"/>
                        <a:cs typeface="Merriweather"/>
                        <a:sym typeface="Merriweathe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c>
                  <a:txBody>
                    <a:bodyPr/>
                    <a:lstStyle/>
                    <a:p>
                      <a:pPr indent="0" lvl="0" marL="0" rtl="0" algn="l">
                        <a:lnSpc>
                          <a:spcPct val="100000"/>
                        </a:lnSpc>
                        <a:spcBef>
                          <a:spcPts val="0"/>
                        </a:spcBef>
                        <a:spcAft>
                          <a:spcPts val="0"/>
                        </a:spcAft>
                        <a:buNone/>
                      </a:pPr>
                      <a:r>
                        <a:rPr lang="en">
                          <a:latin typeface="Roboto"/>
                          <a:ea typeface="Roboto"/>
                          <a:cs typeface="Roboto"/>
                          <a:sym typeface="Roboto"/>
                        </a:rPr>
                        <a:t>BACCHUS shall operate independently from accompanying payload during all phases of flight</a:t>
                      </a:r>
                      <a:endParaRPr>
                        <a:latin typeface="Roboto"/>
                        <a:ea typeface="Roboto"/>
                        <a:cs typeface="Roboto"/>
                        <a:sym typeface="Robo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r>
              <a:tr h="824625">
                <a:tc>
                  <a:txBody>
                    <a:bodyPr/>
                    <a:lstStyle/>
                    <a:p>
                      <a:pPr indent="0" lvl="0" marL="0" rtl="0" algn="l">
                        <a:lnSpc>
                          <a:spcPct val="100000"/>
                        </a:lnSpc>
                        <a:spcBef>
                          <a:spcPts val="0"/>
                        </a:spcBef>
                        <a:spcAft>
                          <a:spcPts val="0"/>
                        </a:spcAft>
                        <a:buNone/>
                      </a:pPr>
                      <a:r>
                        <a:rPr b="1" lang="en">
                          <a:latin typeface="Merriweather"/>
                          <a:ea typeface="Merriweather"/>
                          <a:cs typeface="Merriweather"/>
                          <a:sym typeface="Merriweather"/>
                        </a:rPr>
                        <a:t>FR 7</a:t>
                      </a:r>
                      <a:endParaRPr b="1">
                        <a:latin typeface="Merriweather"/>
                        <a:ea typeface="Merriweather"/>
                        <a:cs typeface="Merriweather"/>
                        <a:sym typeface="Merriweathe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a:latin typeface="Roboto"/>
                          <a:ea typeface="Roboto"/>
                          <a:cs typeface="Roboto"/>
                          <a:sym typeface="Roboto"/>
                        </a:rPr>
                        <a:t>BACCHUS shall be restricted in mass and size</a:t>
                      </a:r>
                      <a:endParaRPr>
                        <a:latin typeface="Roboto"/>
                        <a:ea typeface="Roboto"/>
                        <a:cs typeface="Roboto"/>
                        <a:sym typeface="Roboto"/>
                      </a:endParaRPr>
                    </a:p>
                    <a:p>
                      <a:pPr indent="0" lvl="0" marL="0" rtl="0" algn="l">
                        <a:lnSpc>
                          <a:spcPct val="100000"/>
                        </a:lnSpc>
                        <a:spcBef>
                          <a:spcPts val="0"/>
                        </a:spcBef>
                        <a:spcAft>
                          <a:spcPts val="0"/>
                        </a:spcAft>
                        <a:buNone/>
                      </a:pPr>
                      <a:r>
                        <a:t/>
                      </a:r>
                      <a:endParaRPr sz="700">
                        <a:latin typeface="Roboto"/>
                        <a:ea typeface="Roboto"/>
                        <a:cs typeface="Roboto"/>
                        <a:sym typeface="Robo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824625">
                <a:tc>
                  <a:txBody>
                    <a:bodyPr/>
                    <a:lstStyle/>
                    <a:p>
                      <a:pPr indent="0" lvl="0" marL="0" rtl="0" algn="l">
                        <a:spcBef>
                          <a:spcPts val="0"/>
                        </a:spcBef>
                        <a:spcAft>
                          <a:spcPts val="0"/>
                        </a:spcAft>
                        <a:buNone/>
                      </a:pPr>
                      <a:r>
                        <a:rPr b="1" lang="en">
                          <a:latin typeface="Merriweather"/>
                          <a:ea typeface="Merriweather"/>
                          <a:cs typeface="Merriweather"/>
                          <a:sym typeface="Merriweather"/>
                        </a:rPr>
                        <a:t>FR 8</a:t>
                      </a:r>
                      <a:endParaRPr b="1">
                        <a:latin typeface="Merriweather"/>
                        <a:ea typeface="Merriweather"/>
                        <a:cs typeface="Merriweather"/>
                        <a:sym typeface="Merriweathe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c>
                  <a:txBody>
                    <a:bodyPr/>
                    <a:lstStyle/>
                    <a:p>
                      <a:pPr indent="0" lvl="0" marL="0" rtl="0" algn="l">
                        <a:spcBef>
                          <a:spcPts val="0"/>
                        </a:spcBef>
                        <a:spcAft>
                          <a:spcPts val="0"/>
                        </a:spcAft>
                        <a:buNone/>
                      </a:pPr>
                      <a:r>
                        <a:rPr lang="en">
                          <a:latin typeface="Roboto"/>
                          <a:ea typeface="Roboto"/>
                          <a:cs typeface="Roboto"/>
                          <a:sym typeface="Roboto"/>
                        </a:rPr>
                        <a:t>BACCHUS shall be recoverable and reusable</a:t>
                      </a:r>
                      <a:endParaRPr sz="1000">
                        <a:latin typeface="Roboto"/>
                        <a:ea typeface="Roboto"/>
                        <a:cs typeface="Roboto"/>
                        <a:sym typeface="Robo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r>
            </a:tbl>
          </a:graphicData>
        </a:graphic>
      </p:graphicFrame>
      <p:grpSp>
        <p:nvGrpSpPr>
          <p:cNvPr id="153" name="Google Shape;153;p21"/>
          <p:cNvGrpSpPr/>
          <p:nvPr/>
        </p:nvGrpSpPr>
        <p:grpSpPr>
          <a:xfrm>
            <a:off x="-163950" y="4907786"/>
            <a:ext cx="9471925" cy="235646"/>
            <a:chOff x="-117446" y="4857000"/>
            <a:chExt cx="9471925" cy="286500"/>
          </a:xfrm>
        </p:grpSpPr>
        <p:sp>
          <p:nvSpPr>
            <p:cNvPr id="154" name="Google Shape;154;p21"/>
            <p:cNvSpPr/>
            <p:nvPr/>
          </p:nvSpPr>
          <p:spPr>
            <a:xfrm>
              <a:off x="7889878" y="4857000"/>
              <a:ext cx="1464600" cy="286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chemeClr val="lt1"/>
                  </a:solidFill>
                </a:rPr>
                <a:t>   Appendices</a:t>
              </a:r>
              <a:endParaRPr b="1" sz="1100">
                <a:solidFill>
                  <a:srgbClr val="FFFFFF"/>
                </a:solidFill>
              </a:endParaRPr>
            </a:p>
          </p:txBody>
        </p:sp>
        <p:sp>
          <p:nvSpPr>
            <p:cNvPr id="155" name="Google Shape;155;p21"/>
            <p:cNvSpPr/>
            <p:nvPr/>
          </p:nvSpPr>
          <p:spPr>
            <a:xfrm>
              <a:off x="6757179" y="4857000"/>
              <a:ext cx="1272600" cy="286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Conclusion</a:t>
              </a:r>
              <a:endParaRPr b="1" sz="1100">
                <a:solidFill>
                  <a:srgbClr val="FFFFFF"/>
                </a:solidFill>
              </a:endParaRPr>
            </a:p>
          </p:txBody>
        </p:sp>
        <p:sp>
          <p:nvSpPr>
            <p:cNvPr id="156" name="Google Shape;156;p21"/>
            <p:cNvSpPr/>
            <p:nvPr/>
          </p:nvSpPr>
          <p:spPr>
            <a:xfrm>
              <a:off x="5624482" y="4857000"/>
              <a:ext cx="1272600" cy="286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Electrical</a:t>
              </a:r>
              <a:endParaRPr b="1" sz="1100">
                <a:solidFill>
                  <a:srgbClr val="FFFFFF"/>
                </a:solidFill>
              </a:endParaRPr>
            </a:p>
          </p:txBody>
        </p:sp>
        <p:sp>
          <p:nvSpPr>
            <p:cNvPr id="157" name="Google Shape;157;p21"/>
            <p:cNvSpPr/>
            <p:nvPr/>
          </p:nvSpPr>
          <p:spPr>
            <a:xfrm>
              <a:off x="4491786" y="4857000"/>
              <a:ext cx="1272600" cy="286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Thermal</a:t>
              </a:r>
              <a:endParaRPr b="1" sz="1100">
                <a:solidFill>
                  <a:srgbClr val="FFFFFF"/>
                </a:solidFill>
              </a:endParaRPr>
            </a:p>
          </p:txBody>
        </p:sp>
        <p:sp>
          <p:nvSpPr>
            <p:cNvPr id="158" name="Google Shape;158;p21"/>
            <p:cNvSpPr/>
            <p:nvPr/>
          </p:nvSpPr>
          <p:spPr>
            <a:xfrm>
              <a:off x="3359089" y="4857000"/>
              <a:ext cx="1272600" cy="286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Mechanical</a:t>
              </a:r>
              <a:endParaRPr b="1" sz="1100">
                <a:solidFill>
                  <a:srgbClr val="FFFFFF"/>
                </a:solidFill>
              </a:endParaRPr>
            </a:p>
          </p:txBody>
        </p:sp>
        <p:sp>
          <p:nvSpPr>
            <p:cNvPr id="159" name="Google Shape;159;p21"/>
            <p:cNvSpPr/>
            <p:nvPr/>
          </p:nvSpPr>
          <p:spPr>
            <a:xfrm>
              <a:off x="2226393" y="4857000"/>
              <a:ext cx="1272600" cy="286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Structural</a:t>
              </a:r>
              <a:endParaRPr b="1" sz="1100">
                <a:solidFill>
                  <a:srgbClr val="FFFFFF"/>
                </a:solidFill>
              </a:endParaRPr>
            </a:p>
          </p:txBody>
        </p:sp>
        <p:sp>
          <p:nvSpPr>
            <p:cNvPr id="160" name="Google Shape;160;p21"/>
            <p:cNvSpPr/>
            <p:nvPr/>
          </p:nvSpPr>
          <p:spPr>
            <a:xfrm>
              <a:off x="1093696" y="4857000"/>
              <a:ext cx="1272600" cy="286500"/>
            </a:xfrm>
            <a:prstGeom prst="chevron">
              <a:avLst>
                <a:gd fmla="val 50000" name="adj"/>
              </a:avLst>
            </a:prstGeom>
            <a:solidFill>
              <a:srgbClr val="CCCCC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Controls</a:t>
              </a:r>
              <a:endParaRPr b="1" sz="1100">
                <a:solidFill>
                  <a:srgbClr val="FFFFFF"/>
                </a:solidFill>
              </a:endParaRPr>
            </a:p>
          </p:txBody>
        </p:sp>
        <p:sp>
          <p:nvSpPr>
            <p:cNvPr id="161" name="Google Shape;161;p21"/>
            <p:cNvSpPr/>
            <p:nvPr/>
          </p:nvSpPr>
          <p:spPr>
            <a:xfrm>
              <a:off x="-117446" y="4857000"/>
              <a:ext cx="1351200" cy="286500"/>
            </a:xfrm>
            <a:prstGeom prst="chevron">
              <a:avLst>
                <a:gd fmla="val 50000" name="adj"/>
              </a:avLst>
            </a:prstGeom>
            <a:solidFill>
              <a:srgbClr val="31394D"/>
            </a:solidFill>
            <a:ln cap="flat" cmpd="sng" w="19050">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FFFFFF"/>
                  </a:solidFill>
                </a:rPr>
                <a:t>    Overview</a:t>
              </a:r>
              <a:endParaRPr b="1" sz="1100">
                <a:solidFill>
                  <a:srgbClr val="FFFFFF"/>
                </a:solidFill>
              </a:endParaRPr>
            </a:p>
          </p:txBody>
        </p:sp>
      </p:grpSp>
      <p:cxnSp>
        <p:nvCxnSpPr>
          <p:cNvPr id="162" name="Google Shape;162;p21"/>
          <p:cNvCxnSpPr/>
          <p:nvPr/>
        </p:nvCxnSpPr>
        <p:spPr>
          <a:xfrm>
            <a:off x="-21075" y="864275"/>
            <a:ext cx="9201300" cy="0"/>
          </a:xfrm>
          <a:prstGeom prst="straightConnector1">
            <a:avLst/>
          </a:prstGeom>
          <a:noFill/>
          <a:ln cap="flat" cmpd="sng" w="38100">
            <a:solidFill>
              <a:srgbClr val="B6D7A8"/>
            </a:solidFill>
            <a:prstDash val="solid"/>
            <a:round/>
            <a:headEnd len="med" w="med" type="none"/>
            <a:tailEnd len="med" w="med" type="none"/>
          </a:ln>
        </p:spPr>
      </p:cxn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9" name="Shape 1279"/>
        <p:cNvGrpSpPr/>
        <p:nvPr/>
      </p:nvGrpSpPr>
      <p:grpSpPr>
        <a:xfrm>
          <a:off x="0" y="0"/>
          <a:ext cx="0" cy="0"/>
          <a:chOff x="0" y="0"/>
          <a:chExt cx="0" cy="0"/>
        </a:xfrm>
      </p:grpSpPr>
      <p:sp>
        <p:nvSpPr>
          <p:cNvPr id="1280" name="Google Shape;1280;p102"/>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Realistic Example</a:t>
            </a:r>
            <a:endParaRPr/>
          </a:p>
        </p:txBody>
      </p:sp>
      <p:pic>
        <p:nvPicPr>
          <p:cNvPr id="1281" name="Google Shape;1281;p102"/>
          <p:cNvPicPr preferRelativeResize="0"/>
          <p:nvPr/>
        </p:nvPicPr>
        <p:blipFill>
          <a:blip r:embed="rId3">
            <a:alphaModFix/>
          </a:blip>
          <a:stretch>
            <a:fillRect/>
          </a:stretch>
        </p:blipFill>
        <p:spPr>
          <a:xfrm>
            <a:off x="378275" y="935250"/>
            <a:ext cx="8387462" cy="3575567"/>
          </a:xfrm>
          <a:prstGeom prst="rect">
            <a:avLst/>
          </a:prstGeom>
          <a:noFill/>
          <a:ln>
            <a:noFill/>
          </a:ln>
        </p:spPr>
      </p:pic>
      <p:cxnSp>
        <p:nvCxnSpPr>
          <p:cNvPr id="1282" name="Google Shape;1282;p102"/>
          <p:cNvCxnSpPr/>
          <p:nvPr/>
        </p:nvCxnSpPr>
        <p:spPr>
          <a:xfrm>
            <a:off x="3030380" y="2014818"/>
            <a:ext cx="26400" cy="2131200"/>
          </a:xfrm>
          <a:prstGeom prst="straightConnector1">
            <a:avLst/>
          </a:prstGeom>
          <a:noFill/>
          <a:ln cap="flat" cmpd="sng" w="38100">
            <a:solidFill>
              <a:srgbClr val="000000"/>
            </a:solidFill>
            <a:prstDash val="dash"/>
            <a:round/>
            <a:headEnd len="med" w="med" type="none"/>
            <a:tailEnd len="med" w="med" type="none"/>
          </a:ln>
        </p:spPr>
      </p:cxnSp>
      <p:cxnSp>
        <p:nvCxnSpPr>
          <p:cNvPr id="1283" name="Google Shape;1283;p102"/>
          <p:cNvCxnSpPr/>
          <p:nvPr/>
        </p:nvCxnSpPr>
        <p:spPr>
          <a:xfrm flipH="1" rot="10800000">
            <a:off x="1480275" y="1967843"/>
            <a:ext cx="1567500" cy="1200"/>
          </a:xfrm>
          <a:prstGeom prst="straightConnector1">
            <a:avLst/>
          </a:prstGeom>
          <a:noFill/>
          <a:ln cap="flat" cmpd="sng" w="38100">
            <a:solidFill>
              <a:srgbClr val="000000"/>
            </a:solidFill>
            <a:prstDash val="dash"/>
            <a:round/>
            <a:headEnd len="med" w="med" type="none"/>
            <a:tailEnd len="med" w="med" type="none"/>
          </a:ln>
        </p:spPr>
      </p:cxnSp>
      <p:sp>
        <p:nvSpPr>
          <p:cNvPr id="1284" name="Google Shape;1284;p102"/>
          <p:cNvSpPr/>
          <p:nvPr/>
        </p:nvSpPr>
        <p:spPr>
          <a:xfrm>
            <a:off x="2895975" y="1839000"/>
            <a:ext cx="273000" cy="258900"/>
          </a:xfrm>
          <a:prstGeom prst="star5">
            <a:avLst>
              <a:gd fmla="val 19098" name="adj"/>
              <a:gd fmla="val 105146" name="hf"/>
              <a:gd fmla="val 110557" name="vf"/>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285" name="Google Shape;1285;p102"/>
          <p:cNvCxnSpPr/>
          <p:nvPr/>
        </p:nvCxnSpPr>
        <p:spPr>
          <a:xfrm>
            <a:off x="3109293" y="3421578"/>
            <a:ext cx="4871400" cy="19500"/>
          </a:xfrm>
          <a:prstGeom prst="straightConnector1">
            <a:avLst/>
          </a:prstGeom>
          <a:noFill/>
          <a:ln cap="flat" cmpd="sng" w="38100">
            <a:solidFill>
              <a:srgbClr val="000000"/>
            </a:solidFill>
            <a:prstDash val="dash"/>
            <a:round/>
            <a:headEnd len="med" w="med" type="none"/>
            <a:tailEnd len="med" w="med" type="none"/>
          </a:ln>
        </p:spPr>
      </p:cxnSp>
      <p:sp>
        <p:nvSpPr>
          <p:cNvPr id="1286" name="Google Shape;1286;p102"/>
          <p:cNvSpPr/>
          <p:nvPr/>
        </p:nvSpPr>
        <p:spPr>
          <a:xfrm>
            <a:off x="2907073" y="3299165"/>
            <a:ext cx="273000" cy="258900"/>
          </a:xfrm>
          <a:prstGeom prst="star5">
            <a:avLst>
              <a:gd fmla="val 19098" name="adj"/>
              <a:gd fmla="val 105146" name="hf"/>
              <a:gd fmla="val 110557" name="vf"/>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0" name="Shape 1290"/>
        <p:cNvGrpSpPr/>
        <p:nvPr/>
      </p:nvGrpSpPr>
      <p:grpSpPr>
        <a:xfrm>
          <a:off x="0" y="0"/>
          <a:ext cx="0" cy="0"/>
          <a:chOff x="0" y="0"/>
          <a:chExt cx="0" cy="0"/>
        </a:xfrm>
      </p:grpSpPr>
      <p:sp>
        <p:nvSpPr>
          <p:cNvPr id="1291" name="Google Shape;1291;p103"/>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Dropper Mechanism</a:t>
            </a:r>
            <a:endParaRPr/>
          </a:p>
        </p:txBody>
      </p:sp>
      <p:pic>
        <p:nvPicPr>
          <p:cNvPr id="1292" name="Google Shape;1292;p103"/>
          <p:cNvPicPr preferRelativeResize="0"/>
          <p:nvPr/>
        </p:nvPicPr>
        <p:blipFill>
          <a:blip r:embed="rId3">
            <a:alphaModFix/>
          </a:blip>
          <a:stretch>
            <a:fillRect/>
          </a:stretch>
        </p:blipFill>
        <p:spPr>
          <a:xfrm>
            <a:off x="159300" y="1665275"/>
            <a:ext cx="4162925" cy="1925050"/>
          </a:xfrm>
          <a:prstGeom prst="rect">
            <a:avLst/>
          </a:prstGeom>
          <a:noFill/>
          <a:ln>
            <a:noFill/>
          </a:ln>
        </p:spPr>
      </p:pic>
      <p:pic>
        <p:nvPicPr>
          <p:cNvPr id="1293" name="Google Shape;1293;p103"/>
          <p:cNvPicPr preferRelativeResize="0"/>
          <p:nvPr/>
        </p:nvPicPr>
        <p:blipFill>
          <a:blip r:embed="rId4">
            <a:alphaModFix/>
          </a:blip>
          <a:stretch>
            <a:fillRect/>
          </a:stretch>
        </p:blipFill>
        <p:spPr>
          <a:xfrm>
            <a:off x="4572001" y="1263125"/>
            <a:ext cx="4597548" cy="2850178"/>
          </a:xfrm>
          <a:prstGeom prst="rect">
            <a:avLst/>
          </a:prstGeom>
          <a:noFill/>
          <a:ln>
            <a:noFill/>
          </a:ln>
        </p:spPr>
      </p:pic>
      <p:sp>
        <p:nvSpPr>
          <p:cNvPr id="1294" name="Google Shape;1294;p103"/>
          <p:cNvSpPr txBox="1"/>
          <p:nvPr/>
        </p:nvSpPr>
        <p:spPr>
          <a:xfrm>
            <a:off x="2887350" y="3827400"/>
            <a:ext cx="1598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Roboto"/>
                <a:ea typeface="Roboto"/>
                <a:cs typeface="Roboto"/>
                <a:sym typeface="Roboto"/>
              </a:rPr>
              <a:t>Rotating Gear</a:t>
            </a:r>
            <a:endParaRPr>
              <a:latin typeface="Roboto"/>
              <a:ea typeface="Roboto"/>
              <a:cs typeface="Roboto"/>
              <a:sym typeface="Roboto"/>
            </a:endParaRPr>
          </a:p>
        </p:txBody>
      </p:sp>
      <p:cxnSp>
        <p:nvCxnSpPr>
          <p:cNvPr id="1295" name="Google Shape;1295;p103"/>
          <p:cNvCxnSpPr>
            <a:stCxn id="1294" idx="0"/>
          </p:cNvCxnSpPr>
          <p:nvPr/>
        </p:nvCxnSpPr>
        <p:spPr>
          <a:xfrm rot="10800000">
            <a:off x="2954400" y="3048600"/>
            <a:ext cx="732000" cy="778800"/>
          </a:xfrm>
          <a:prstGeom prst="straightConnector1">
            <a:avLst/>
          </a:prstGeom>
          <a:noFill/>
          <a:ln cap="flat" cmpd="sng" w="9525">
            <a:solidFill>
              <a:srgbClr val="2E2E2E"/>
            </a:solidFill>
            <a:prstDash val="solid"/>
            <a:round/>
            <a:headEnd len="med" w="med" type="none"/>
            <a:tailEnd len="med" w="med" type="triangle"/>
          </a:ln>
        </p:spPr>
      </p:cxnSp>
      <p:cxnSp>
        <p:nvCxnSpPr>
          <p:cNvPr id="1296" name="Google Shape;1296;p103"/>
          <p:cNvCxnSpPr>
            <a:stCxn id="1294" idx="0"/>
          </p:cNvCxnSpPr>
          <p:nvPr/>
        </p:nvCxnSpPr>
        <p:spPr>
          <a:xfrm flipH="1" rot="10800000">
            <a:off x="3686400" y="3129000"/>
            <a:ext cx="1470600" cy="698400"/>
          </a:xfrm>
          <a:prstGeom prst="straightConnector1">
            <a:avLst/>
          </a:prstGeom>
          <a:noFill/>
          <a:ln cap="flat" cmpd="sng" w="9525">
            <a:solidFill>
              <a:srgbClr val="2E2E2E"/>
            </a:solidFill>
            <a:prstDash val="solid"/>
            <a:round/>
            <a:headEnd len="med" w="med" type="none"/>
            <a:tailEnd len="med" w="med" type="triangle"/>
          </a:ln>
        </p:spPr>
      </p:cxnSp>
      <p:cxnSp>
        <p:nvCxnSpPr>
          <p:cNvPr id="1297" name="Google Shape;1297;p103"/>
          <p:cNvCxnSpPr/>
          <p:nvPr/>
        </p:nvCxnSpPr>
        <p:spPr>
          <a:xfrm>
            <a:off x="-21075" y="864275"/>
            <a:ext cx="9201300" cy="0"/>
          </a:xfrm>
          <a:prstGeom prst="straightConnector1">
            <a:avLst/>
          </a:prstGeom>
          <a:noFill/>
          <a:ln cap="flat" cmpd="sng" w="38100">
            <a:solidFill>
              <a:srgbClr val="B6D7A8"/>
            </a:solidFill>
            <a:prstDash val="solid"/>
            <a:round/>
            <a:headEnd len="med" w="med" type="none"/>
            <a:tailEnd len="med" w="med" type="none"/>
          </a:ln>
        </p:spPr>
      </p:cxn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1" name="Shape 1301"/>
        <p:cNvGrpSpPr/>
        <p:nvPr/>
      </p:nvGrpSpPr>
      <p:grpSpPr>
        <a:xfrm>
          <a:off x="0" y="0"/>
          <a:ext cx="0" cy="0"/>
          <a:chOff x="0" y="0"/>
          <a:chExt cx="0" cy="0"/>
        </a:xfrm>
      </p:grpSpPr>
      <p:sp>
        <p:nvSpPr>
          <p:cNvPr id="1302" name="Google Shape;1302;p104"/>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DC Motor</a:t>
            </a:r>
            <a:r>
              <a:rPr lang="en"/>
              <a:t> Selection Trade Study (Ascent)</a:t>
            </a:r>
            <a:endParaRPr/>
          </a:p>
        </p:txBody>
      </p:sp>
      <p:graphicFrame>
        <p:nvGraphicFramePr>
          <p:cNvPr id="1303" name="Google Shape;1303;p104"/>
          <p:cNvGraphicFramePr/>
          <p:nvPr/>
        </p:nvGraphicFramePr>
        <p:xfrm>
          <a:off x="1600200" y="1054500"/>
          <a:ext cx="3000000" cy="3000000"/>
        </p:xfrm>
        <a:graphic>
          <a:graphicData uri="http://schemas.openxmlformats.org/drawingml/2006/table">
            <a:tbl>
              <a:tblPr>
                <a:noFill/>
                <a:tableStyleId>{C0AD584E-0DCB-48F3-9237-3C9ADCB224BB}</a:tableStyleId>
              </a:tblPr>
              <a:tblGrid>
                <a:gridCol w="1495425"/>
                <a:gridCol w="466725"/>
                <a:gridCol w="1047750"/>
                <a:gridCol w="590550"/>
                <a:gridCol w="676275"/>
                <a:gridCol w="771525"/>
                <a:gridCol w="895350"/>
              </a:tblGrid>
              <a:tr h="12700">
                <a:tc>
                  <a:txBody>
                    <a:bodyPr/>
                    <a:lstStyle/>
                    <a:p>
                      <a:pPr indent="0" lvl="0" marL="0" rtl="0" algn="l">
                        <a:spcBef>
                          <a:spcPts val="0"/>
                        </a:spcBef>
                        <a:spcAft>
                          <a:spcPts val="0"/>
                        </a:spcAft>
                        <a:buNone/>
                      </a:pPr>
                      <a:r>
                        <a:t/>
                      </a:r>
                      <a:endParaRPr sz="1100"/>
                    </a:p>
                  </a:txBody>
                  <a:tcPr marT="63500" marB="63500" marR="63500" marL="63500"/>
                </a:tc>
                <a:tc>
                  <a:txBody>
                    <a:bodyPr/>
                    <a:lstStyle/>
                    <a:p>
                      <a:pPr indent="0" lvl="0" marL="0" rtl="0" algn="l">
                        <a:spcBef>
                          <a:spcPts val="0"/>
                        </a:spcBef>
                        <a:spcAft>
                          <a:spcPts val="0"/>
                        </a:spcAft>
                        <a:buNone/>
                      </a:pPr>
                      <a:r>
                        <a:rPr lang="en" sz="1100"/>
                        <a:t>Cost</a:t>
                      </a:r>
                      <a:endParaRPr sz="1100"/>
                    </a:p>
                  </a:txBody>
                  <a:tcPr marT="63500" marB="63500" marR="63500" marL="63500"/>
                </a:tc>
                <a:tc>
                  <a:txBody>
                    <a:bodyPr/>
                    <a:lstStyle/>
                    <a:p>
                      <a:pPr indent="0" lvl="0" marL="0" rtl="0" algn="l">
                        <a:spcBef>
                          <a:spcPts val="0"/>
                        </a:spcBef>
                        <a:spcAft>
                          <a:spcPts val="0"/>
                        </a:spcAft>
                        <a:buNone/>
                      </a:pPr>
                      <a:r>
                        <a:rPr lang="en" sz="1100"/>
                        <a:t>Operation at Cold Temps</a:t>
                      </a:r>
                      <a:endParaRPr sz="1100"/>
                    </a:p>
                  </a:txBody>
                  <a:tcPr marT="63500" marB="63500" marR="63500" marL="63500"/>
                </a:tc>
                <a:tc>
                  <a:txBody>
                    <a:bodyPr/>
                    <a:lstStyle/>
                    <a:p>
                      <a:pPr indent="0" lvl="0" marL="0" rtl="0" algn="l">
                        <a:spcBef>
                          <a:spcPts val="0"/>
                        </a:spcBef>
                        <a:spcAft>
                          <a:spcPts val="0"/>
                        </a:spcAft>
                        <a:buNone/>
                      </a:pPr>
                      <a:r>
                        <a:rPr lang="en" sz="1100"/>
                        <a:t>Mass</a:t>
                      </a:r>
                      <a:endParaRPr sz="1100"/>
                    </a:p>
                  </a:txBody>
                  <a:tcPr marT="63500" marB="63500" marR="63500" marL="63500"/>
                </a:tc>
                <a:tc>
                  <a:txBody>
                    <a:bodyPr/>
                    <a:lstStyle/>
                    <a:p>
                      <a:pPr indent="0" lvl="0" marL="0" rtl="0" algn="l">
                        <a:spcBef>
                          <a:spcPts val="0"/>
                        </a:spcBef>
                        <a:spcAft>
                          <a:spcPts val="0"/>
                        </a:spcAft>
                        <a:buNone/>
                      </a:pPr>
                      <a:r>
                        <a:rPr lang="en" sz="1100"/>
                        <a:t>Rated Voltage</a:t>
                      </a:r>
                      <a:endParaRPr sz="1100"/>
                    </a:p>
                  </a:txBody>
                  <a:tcPr marT="63500" marB="63500" marR="63500" marL="63500"/>
                </a:tc>
                <a:tc>
                  <a:txBody>
                    <a:bodyPr/>
                    <a:lstStyle/>
                    <a:p>
                      <a:pPr indent="0" lvl="0" marL="0" rtl="0" algn="l">
                        <a:spcBef>
                          <a:spcPts val="0"/>
                        </a:spcBef>
                        <a:spcAft>
                          <a:spcPts val="0"/>
                        </a:spcAft>
                        <a:buNone/>
                      </a:pPr>
                      <a:r>
                        <a:rPr lang="en" sz="1100"/>
                        <a:t>Feasibility </a:t>
                      </a:r>
                      <a:endParaRPr sz="1100"/>
                    </a:p>
                  </a:txBody>
                  <a:tcPr marT="63500" marB="63500" marR="63500" marL="63500"/>
                </a:tc>
                <a:tc>
                  <a:txBody>
                    <a:bodyPr/>
                    <a:lstStyle/>
                    <a:p>
                      <a:pPr indent="0" lvl="0" marL="0" rtl="0" algn="l">
                        <a:spcBef>
                          <a:spcPts val="0"/>
                        </a:spcBef>
                        <a:spcAft>
                          <a:spcPts val="0"/>
                        </a:spcAft>
                        <a:buNone/>
                      </a:pPr>
                      <a:r>
                        <a:rPr lang="en" sz="1100"/>
                        <a:t>Weighted Score</a:t>
                      </a:r>
                      <a:endParaRPr sz="1100"/>
                    </a:p>
                  </a:txBody>
                  <a:tcPr marT="63500" marB="63500" marR="63500" marL="63500"/>
                </a:tc>
              </a:tr>
              <a:tr h="12700">
                <a:tc>
                  <a:txBody>
                    <a:bodyPr/>
                    <a:lstStyle/>
                    <a:p>
                      <a:pPr indent="0" lvl="0" marL="0" rtl="0" algn="l">
                        <a:spcBef>
                          <a:spcPts val="0"/>
                        </a:spcBef>
                        <a:spcAft>
                          <a:spcPts val="0"/>
                        </a:spcAft>
                        <a:buNone/>
                      </a:pPr>
                      <a:r>
                        <a:rPr lang="en" sz="1100"/>
                        <a:t>Polou - 150:1 Micro Metal Gearmotor LP 6V</a:t>
                      </a:r>
                      <a:endParaRPr sz="1100"/>
                    </a:p>
                  </a:txBody>
                  <a:tcPr marT="63500" marB="63500" marR="63500" marL="63500"/>
                </a:tc>
                <a:tc>
                  <a:txBody>
                    <a:bodyPr/>
                    <a:lstStyle/>
                    <a:p>
                      <a:pPr indent="0" lvl="0" marL="0" rtl="0" algn="l">
                        <a:spcBef>
                          <a:spcPts val="0"/>
                        </a:spcBef>
                        <a:spcAft>
                          <a:spcPts val="0"/>
                        </a:spcAft>
                        <a:buNone/>
                      </a:pPr>
                      <a:r>
                        <a:rPr lang="en" sz="1100"/>
                        <a:t>4</a:t>
                      </a:r>
                      <a:endParaRPr sz="1100"/>
                    </a:p>
                  </a:txBody>
                  <a:tcPr marT="63500" marB="63500" marR="63500" marL="63500"/>
                </a:tc>
                <a:tc>
                  <a:txBody>
                    <a:bodyPr/>
                    <a:lstStyle/>
                    <a:p>
                      <a:pPr indent="0" lvl="0" marL="0" rtl="0" algn="l">
                        <a:spcBef>
                          <a:spcPts val="0"/>
                        </a:spcBef>
                        <a:spcAft>
                          <a:spcPts val="0"/>
                        </a:spcAft>
                        <a:buNone/>
                      </a:pPr>
                      <a:r>
                        <a:rPr lang="en" sz="1100"/>
                        <a:t>5</a:t>
                      </a:r>
                      <a:endParaRPr sz="1100"/>
                    </a:p>
                  </a:txBody>
                  <a:tcPr marT="63500" marB="63500" marR="63500" marL="63500"/>
                </a:tc>
                <a:tc>
                  <a:txBody>
                    <a:bodyPr/>
                    <a:lstStyle/>
                    <a:p>
                      <a:pPr indent="0" lvl="0" marL="0" rtl="0" algn="l">
                        <a:spcBef>
                          <a:spcPts val="0"/>
                        </a:spcBef>
                        <a:spcAft>
                          <a:spcPts val="0"/>
                        </a:spcAft>
                        <a:buNone/>
                      </a:pPr>
                      <a:r>
                        <a:rPr lang="en" sz="1100"/>
                        <a:t>5 (.021 lb)</a:t>
                      </a:r>
                      <a:endParaRPr sz="1100"/>
                    </a:p>
                  </a:txBody>
                  <a:tcPr marT="63500" marB="63500" marR="63500" marL="63500"/>
                </a:tc>
                <a:tc>
                  <a:txBody>
                    <a:bodyPr/>
                    <a:lstStyle/>
                    <a:p>
                      <a:pPr indent="0" lvl="0" marL="0" rtl="0" algn="l">
                        <a:spcBef>
                          <a:spcPts val="0"/>
                        </a:spcBef>
                        <a:spcAft>
                          <a:spcPts val="0"/>
                        </a:spcAft>
                        <a:buNone/>
                      </a:pPr>
                      <a:r>
                        <a:rPr lang="en" sz="1100"/>
                        <a:t>4 (6 V)</a:t>
                      </a:r>
                      <a:endParaRPr sz="1100"/>
                    </a:p>
                  </a:txBody>
                  <a:tcPr marT="63500" marB="63500" marR="63500" marL="63500"/>
                </a:tc>
                <a:tc>
                  <a:txBody>
                    <a:bodyPr/>
                    <a:lstStyle/>
                    <a:p>
                      <a:pPr indent="0" lvl="0" marL="0" rtl="0" algn="l">
                        <a:spcBef>
                          <a:spcPts val="0"/>
                        </a:spcBef>
                        <a:spcAft>
                          <a:spcPts val="0"/>
                        </a:spcAft>
                        <a:buNone/>
                      </a:pPr>
                      <a:r>
                        <a:rPr lang="en" sz="1100"/>
                        <a:t>3</a:t>
                      </a:r>
                      <a:endParaRPr sz="1100"/>
                    </a:p>
                  </a:txBody>
                  <a:tcPr marT="63500" marB="63500" marR="63500" marL="63500"/>
                </a:tc>
                <a:tc>
                  <a:txBody>
                    <a:bodyPr/>
                    <a:lstStyle/>
                    <a:p>
                      <a:pPr indent="0" lvl="0" marL="0" rtl="0" algn="l">
                        <a:spcBef>
                          <a:spcPts val="0"/>
                        </a:spcBef>
                        <a:spcAft>
                          <a:spcPts val="0"/>
                        </a:spcAft>
                        <a:buNone/>
                      </a:pPr>
                      <a:r>
                        <a:rPr lang="en" sz="1100"/>
                        <a:t>4.15</a:t>
                      </a:r>
                      <a:endParaRPr sz="1100"/>
                    </a:p>
                  </a:txBody>
                  <a:tcPr marT="63500" marB="63500" marR="63500" marL="63500">
                    <a:solidFill>
                      <a:srgbClr val="6AA84F"/>
                    </a:solidFill>
                  </a:tcPr>
                </a:tc>
              </a:tr>
              <a:tr h="12700">
                <a:tc>
                  <a:txBody>
                    <a:bodyPr/>
                    <a:lstStyle/>
                    <a:p>
                      <a:pPr indent="0" lvl="0" marL="0" rtl="0" algn="l">
                        <a:spcBef>
                          <a:spcPts val="0"/>
                        </a:spcBef>
                        <a:spcAft>
                          <a:spcPts val="0"/>
                        </a:spcAft>
                        <a:buNone/>
                      </a:pPr>
                      <a:r>
                        <a:rPr lang="en" sz="1100">
                          <a:highlight>
                            <a:srgbClr val="FFFFFF"/>
                          </a:highlight>
                        </a:rPr>
                        <a:t>GM37 Geared Motor with Encoder-DC Motor-1:43-16CPR</a:t>
                      </a:r>
                      <a:endParaRPr sz="1100"/>
                    </a:p>
                  </a:txBody>
                  <a:tcPr marT="63500" marB="63500" marR="63500" marL="63500"/>
                </a:tc>
                <a:tc>
                  <a:txBody>
                    <a:bodyPr/>
                    <a:lstStyle/>
                    <a:p>
                      <a:pPr indent="0" lvl="0" marL="0" rtl="0" algn="l">
                        <a:spcBef>
                          <a:spcPts val="0"/>
                        </a:spcBef>
                        <a:spcAft>
                          <a:spcPts val="0"/>
                        </a:spcAft>
                        <a:buNone/>
                      </a:pPr>
                      <a:r>
                        <a:rPr lang="en" sz="1100"/>
                        <a:t>3</a:t>
                      </a:r>
                      <a:endParaRPr sz="1100"/>
                    </a:p>
                  </a:txBody>
                  <a:tcPr marT="63500" marB="63500" marR="63500" marL="63500"/>
                </a:tc>
                <a:tc>
                  <a:txBody>
                    <a:bodyPr/>
                    <a:lstStyle/>
                    <a:p>
                      <a:pPr indent="0" lvl="0" marL="0" rtl="0" algn="l">
                        <a:spcBef>
                          <a:spcPts val="0"/>
                        </a:spcBef>
                        <a:spcAft>
                          <a:spcPts val="0"/>
                        </a:spcAft>
                        <a:buNone/>
                      </a:pPr>
                      <a:r>
                        <a:rPr lang="en" sz="1100"/>
                        <a:t>3</a:t>
                      </a:r>
                      <a:endParaRPr sz="1100"/>
                    </a:p>
                  </a:txBody>
                  <a:tcPr marT="63500" marB="63500" marR="63500" marL="63500"/>
                </a:tc>
                <a:tc>
                  <a:txBody>
                    <a:bodyPr/>
                    <a:lstStyle/>
                    <a:p>
                      <a:pPr indent="0" lvl="0" marL="0" rtl="0" algn="l">
                        <a:spcBef>
                          <a:spcPts val="0"/>
                        </a:spcBef>
                        <a:spcAft>
                          <a:spcPts val="0"/>
                        </a:spcAft>
                        <a:buNone/>
                      </a:pPr>
                      <a:r>
                        <a:rPr lang="en" sz="1100"/>
                        <a:t>3 (.216 lb)</a:t>
                      </a:r>
                      <a:endParaRPr sz="1100"/>
                    </a:p>
                  </a:txBody>
                  <a:tcPr marT="63500" marB="63500" marR="63500" marL="63500"/>
                </a:tc>
                <a:tc>
                  <a:txBody>
                    <a:bodyPr/>
                    <a:lstStyle/>
                    <a:p>
                      <a:pPr indent="0" lvl="0" marL="0" rtl="0" algn="l">
                        <a:spcBef>
                          <a:spcPts val="0"/>
                        </a:spcBef>
                        <a:spcAft>
                          <a:spcPts val="0"/>
                        </a:spcAft>
                        <a:buNone/>
                      </a:pPr>
                      <a:r>
                        <a:rPr lang="en" sz="1100"/>
                        <a:t>3 (12 V)</a:t>
                      </a:r>
                      <a:endParaRPr sz="1100"/>
                    </a:p>
                  </a:txBody>
                  <a:tcPr marT="63500" marB="63500" marR="63500" marL="63500"/>
                </a:tc>
                <a:tc>
                  <a:txBody>
                    <a:bodyPr/>
                    <a:lstStyle/>
                    <a:p>
                      <a:pPr indent="0" lvl="0" marL="0" rtl="0" algn="l">
                        <a:spcBef>
                          <a:spcPts val="0"/>
                        </a:spcBef>
                        <a:spcAft>
                          <a:spcPts val="0"/>
                        </a:spcAft>
                        <a:buNone/>
                      </a:pPr>
                      <a:r>
                        <a:rPr lang="en" sz="1100"/>
                        <a:t>5</a:t>
                      </a:r>
                      <a:endParaRPr sz="1100"/>
                    </a:p>
                  </a:txBody>
                  <a:tcPr marT="63500" marB="63500" marR="63500" marL="63500"/>
                </a:tc>
                <a:tc>
                  <a:txBody>
                    <a:bodyPr/>
                    <a:lstStyle/>
                    <a:p>
                      <a:pPr indent="0" lvl="0" marL="0" rtl="0" algn="l">
                        <a:spcBef>
                          <a:spcPts val="0"/>
                        </a:spcBef>
                        <a:spcAft>
                          <a:spcPts val="0"/>
                        </a:spcAft>
                        <a:buNone/>
                      </a:pPr>
                      <a:r>
                        <a:rPr lang="en" sz="1100"/>
                        <a:t>3.5</a:t>
                      </a:r>
                      <a:endParaRPr sz="1100"/>
                    </a:p>
                  </a:txBody>
                  <a:tcPr marT="63500" marB="63500" marR="63500" marL="63500"/>
                </a:tc>
              </a:tr>
              <a:tr h="12700">
                <a:tc>
                  <a:txBody>
                    <a:bodyPr/>
                    <a:lstStyle/>
                    <a:p>
                      <a:pPr indent="0" lvl="0" marL="0" rtl="0" algn="l">
                        <a:spcBef>
                          <a:spcPts val="0"/>
                        </a:spcBef>
                        <a:spcAft>
                          <a:spcPts val="0"/>
                        </a:spcAft>
                        <a:buNone/>
                      </a:pPr>
                      <a:r>
                        <a:rPr lang="en" sz="1100">
                          <a:highlight>
                            <a:srgbClr val="FFFFFF"/>
                          </a:highlight>
                        </a:rPr>
                        <a:t>Step Motor 42BYGH47-401A</a:t>
                      </a:r>
                      <a:endParaRPr sz="1100"/>
                    </a:p>
                  </a:txBody>
                  <a:tcPr marT="63500" marB="63500" marR="63500" marL="63500"/>
                </a:tc>
                <a:tc>
                  <a:txBody>
                    <a:bodyPr/>
                    <a:lstStyle/>
                    <a:p>
                      <a:pPr indent="0" lvl="0" marL="0" rtl="0" algn="l">
                        <a:spcBef>
                          <a:spcPts val="0"/>
                        </a:spcBef>
                        <a:spcAft>
                          <a:spcPts val="0"/>
                        </a:spcAft>
                        <a:buNone/>
                      </a:pPr>
                      <a:r>
                        <a:rPr lang="en" sz="1100"/>
                        <a:t>4</a:t>
                      </a:r>
                      <a:endParaRPr sz="1100"/>
                    </a:p>
                  </a:txBody>
                  <a:tcPr marT="63500" marB="63500" marR="63500" marL="63500"/>
                </a:tc>
                <a:tc>
                  <a:txBody>
                    <a:bodyPr/>
                    <a:lstStyle/>
                    <a:p>
                      <a:pPr indent="0" lvl="0" marL="0" rtl="0" algn="l">
                        <a:spcBef>
                          <a:spcPts val="0"/>
                        </a:spcBef>
                        <a:spcAft>
                          <a:spcPts val="0"/>
                        </a:spcAft>
                        <a:buNone/>
                      </a:pPr>
                      <a:r>
                        <a:rPr lang="en" sz="1100"/>
                        <a:t>3</a:t>
                      </a:r>
                      <a:endParaRPr sz="1100"/>
                    </a:p>
                  </a:txBody>
                  <a:tcPr marT="63500" marB="63500" marR="63500" marL="63500"/>
                </a:tc>
                <a:tc>
                  <a:txBody>
                    <a:bodyPr/>
                    <a:lstStyle/>
                    <a:p>
                      <a:pPr indent="0" lvl="0" marL="0" rtl="0" algn="l">
                        <a:spcBef>
                          <a:spcPts val="0"/>
                        </a:spcBef>
                        <a:spcAft>
                          <a:spcPts val="0"/>
                        </a:spcAft>
                        <a:buNone/>
                      </a:pPr>
                      <a:r>
                        <a:rPr lang="en" sz="1100"/>
                        <a:t>1 (0.83 lb)</a:t>
                      </a:r>
                      <a:endParaRPr sz="1100"/>
                    </a:p>
                  </a:txBody>
                  <a:tcPr marT="63500" marB="63500" marR="63500" marL="63500"/>
                </a:tc>
                <a:tc>
                  <a:txBody>
                    <a:bodyPr/>
                    <a:lstStyle/>
                    <a:p>
                      <a:pPr indent="0" lvl="0" marL="0" rtl="0" algn="l">
                        <a:spcBef>
                          <a:spcPts val="0"/>
                        </a:spcBef>
                        <a:spcAft>
                          <a:spcPts val="0"/>
                        </a:spcAft>
                        <a:buNone/>
                      </a:pPr>
                      <a:r>
                        <a:rPr lang="en" sz="1100"/>
                        <a:t>1 (24 V)</a:t>
                      </a:r>
                      <a:endParaRPr sz="1100"/>
                    </a:p>
                  </a:txBody>
                  <a:tcPr marT="63500" marB="63500" marR="63500" marL="63500"/>
                </a:tc>
                <a:tc>
                  <a:txBody>
                    <a:bodyPr/>
                    <a:lstStyle/>
                    <a:p>
                      <a:pPr indent="0" lvl="0" marL="0" rtl="0" algn="l">
                        <a:spcBef>
                          <a:spcPts val="0"/>
                        </a:spcBef>
                        <a:spcAft>
                          <a:spcPts val="0"/>
                        </a:spcAft>
                        <a:buNone/>
                      </a:pPr>
                      <a:r>
                        <a:rPr lang="en" sz="1100"/>
                        <a:t>3</a:t>
                      </a:r>
                      <a:endParaRPr sz="1100"/>
                    </a:p>
                  </a:txBody>
                  <a:tcPr marT="63500" marB="63500" marR="63500" marL="63500"/>
                </a:tc>
                <a:tc>
                  <a:txBody>
                    <a:bodyPr/>
                    <a:lstStyle/>
                    <a:p>
                      <a:pPr indent="0" lvl="0" marL="0" rtl="0" algn="l">
                        <a:spcBef>
                          <a:spcPts val="0"/>
                        </a:spcBef>
                        <a:spcAft>
                          <a:spcPts val="0"/>
                        </a:spcAft>
                        <a:buNone/>
                      </a:pPr>
                      <a:r>
                        <a:rPr lang="en" sz="1100"/>
                        <a:t>2.25</a:t>
                      </a:r>
                      <a:endParaRPr sz="1100"/>
                    </a:p>
                  </a:txBody>
                  <a:tcPr marT="63500" marB="63500" marR="63500" marL="63500"/>
                </a:tc>
              </a:tr>
              <a:tr h="12700">
                <a:tc>
                  <a:txBody>
                    <a:bodyPr/>
                    <a:lstStyle/>
                    <a:p>
                      <a:pPr indent="0" lvl="0" marL="0" rtl="0" algn="l">
                        <a:spcBef>
                          <a:spcPts val="0"/>
                        </a:spcBef>
                        <a:spcAft>
                          <a:spcPts val="0"/>
                        </a:spcAft>
                        <a:buNone/>
                      </a:pPr>
                      <a:r>
                        <a:rPr lang="en" sz="1100">
                          <a:highlight>
                            <a:srgbClr val="FFFFFF"/>
                          </a:highlight>
                        </a:rPr>
                        <a:t>RoboMaster C620 Brushless DC Motor Speed Controller</a:t>
                      </a:r>
                      <a:endParaRPr sz="1100"/>
                    </a:p>
                  </a:txBody>
                  <a:tcPr marT="63500" marB="63500" marR="63500" marL="63500"/>
                </a:tc>
                <a:tc>
                  <a:txBody>
                    <a:bodyPr/>
                    <a:lstStyle/>
                    <a:p>
                      <a:pPr indent="0" lvl="0" marL="0" rtl="0" algn="l">
                        <a:spcBef>
                          <a:spcPts val="0"/>
                        </a:spcBef>
                        <a:spcAft>
                          <a:spcPts val="0"/>
                        </a:spcAft>
                        <a:buNone/>
                      </a:pPr>
                      <a:r>
                        <a:rPr lang="en" sz="1100"/>
                        <a:t>1</a:t>
                      </a:r>
                      <a:endParaRPr sz="1100"/>
                    </a:p>
                  </a:txBody>
                  <a:tcPr marT="63500" marB="63500" marR="63500" marL="63500"/>
                </a:tc>
                <a:tc>
                  <a:txBody>
                    <a:bodyPr/>
                    <a:lstStyle/>
                    <a:p>
                      <a:pPr indent="0" lvl="0" marL="0" rtl="0" algn="l">
                        <a:spcBef>
                          <a:spcPts val="0"/>
                        </a:spcBef>
                        <a:spcAft>
                          <a:spcPts val="0"/>
                        </a:spcAft>
                        <a:buNone/>
                      </a:pPr>
                      <a:r>
                        <a:rPr lang="en" sz="1100"/>
                        <a:t>3</a:t>
                      </a:r>
                      <a:endParaRPr sz="1100"/>
                    </a:p>
                  </a:txBody>
                  <a:tcPr marT="63500" marB="63500" marR="63500" marL="63500"/>
                </a:tc>
                <a:tc>
                  <a:txBody>
                    <a:bodyPr/>
                    <a:lstStyle/>
                    <a:p>
                      <a:pPr indent="0" lvl="0" marL="0" rtl="0" algn="l">
                        <a:spcBef>
                          <a:spcPts val="0"/>
                        </a:spcBef>
                        <a:spcAft>
                          <a:spcPts val="0"/>
                        </a:spcAft>
                        <a:buNone/>
                      </a:pPr>
                      <a:r>
                        <a:rPr lang="en" sz="1100"/>
                        <a:t>5 (0.08 lb)</a:t>
                      </a:r>
                      <a:endParaRPr sz="1100"/>
                    </a:p>
                  </a:txBody>
                  <a:tcPr marT="63500" marB="63500" marR="63500" marL="63500"/>
                </a:tc>
                <a:tc>
                  <a:txBody>
                    <a:bodyPr/>
                    <a:lstStyle/>
                    <a:p>
                      <a:pPr indent="0" lvl="0" marL="0" rtl="0" algn="l">
                        <a:spcBef>
                          <a:spcPts val="0"/>
                        </a:spcBef>
                        <a:spcAft>
                          <a:spcPts val="0"/>
                        </a:spcAft>
                        <a:buNone/>
                      </a:pPr>
                      <a:r>
                        <a:rPr lang="en" sz="1100"/>
                        <a:t>1 (24 V)</a:t>
                      </a:r>
                      <a:endParaRPr sz="1100"/>
                    </a:p>
                  </a:txBody>
                  <a:tcPr marT="63500" marB="63500" marR="63500" marL="63500"/>
                </a:tc>
                <a:tc>
                  <a:txBody>
                    <a:bodyPr/>
                    <a:lstStyle/>
                    <a:p>
                      <a:pPr indent="0" lvl="0" marL="0" rtl="0" algn="l">
                        <a:spcBef>
                          <a:spcPts val="0"/>
                        </a:spcBef>
                        <a:spcAft>
                          <a:spcPts val="0"/>
                        </a:spcAft>
                        <a:buNone/>
                      </a:pPr>
                      <a:r>
                        <a:rPr lang="en" sz="1100"/>
                        <a:t>3</a:t>
                      </a:r>
                      <a:endParaRPr sz="1100"/>
                    </a:p>
                  </a:txBody>
                  <a:tcPr marT="63500" marB="63500" marR="63500" marL="63500"/>
                </a:tc>
                <a:tc>
                  <a:txBody>
                    <a:bodyPr/>
                    <a:lstStyle/>
                    <a:p>
                      <a:pPr indent="0" lvl="0" marL="0" rtl="0" algn="l">
                        <a:spcBef>
                          <a:spcPts val="0"/>
                        </a:spcBef>
                        <a:spcAft>
                          <a:spcPts val="0"/>
                        </a:spcAft>
                        <a:buNone/>
                      </a:pPr>
                      <a:r>
                        <a:rPr lang="en" sz="1100"/>
                        <a:t>2.8</a:t>
                      </a:r>
                      <a:endParaRPr sz="1100"/>
                    </a:p>
                  </a:txBody>
                  <a:tcPr marT="63500" marB="63500" marR="63500" marL="63500"/>
                </a:tc>
              </a:tr>
              <a:tr h="12700">
                <a:tc>
                  <a:txBody>
                    <a:bodyPr/>
                    <a:lstStyle/>
                    <a:p>
                      <a:pPr indent="0" lvl="0" marL="0" rtl="0" algn="l">
                        <a:spcBef>
                          <a:spcPts val="0"/>
                        </a:spcBef>
                        <a:spcAft>
                          <a:spcPts val="1500"/>
                        </a:spcAft>
                        <a:buNone/>
                      </a:pPr>
                      <a:r>
                        <a:rPr lang="en" sz="1100">
                          <a:highlight>
                            <a:srgbClr val="FFFFFF"/>
                          </a:highlight>
                        </a:rPr>
                        <a:t>4MM Planetary Gear Motor</a:t>
                      </a:r>
                      <a:endParaRPr sz="1100">
                        <a:highlight>
                          <a:srgbClr val="FFFFFF"/>
                        </a:highlight>
                      </a:endParaRPr>
                    </a:p>
                  </a:txBody>
                  <a:tcPr marT="63500" marB="63500" marR="63500" marL="63500"/>
                </a:tc>
                <a:tc>
                  <a:txBody>
                    <a:bodyPr/>
                    <a:lstStyle/>
                    <a:p>
                      <a:pPr indent="0" lvl="0" marL="0" rtl="0" algn="l">
                        <a:spcBef>
                          <a:spcPts val="0"/>
                        </a:spcBef>
                        <a:spcAft>
                          <a:spcPts val="0"/>
                        </a:spcAft>
                        <a:buNone/>
                      </a:pPr>
                      <a:r>
                        <a:rPr lang="en" sz="1100"/>
                        <a:t>3</a:t>
                      </a:r>
                      <a:endParaRPr sz="1100"/>
                    </a:p>
                  </a:txBody>
                  <a:tcPr marT="63500" marB="63500" marR="63500" marL="63500"/>
                </a:tc>
                <a:tc>
                  <a:txBody>
                    <a:bodyPr/>
                    <a:lstStyle/>
                    <a:p>
                      <a:pPr indent="0" lvl="0" marL="0" rtl="0" algn="l">
                        <a:spcBef>
                          <a:spcPts val="0"/>
                        </a:spcBef>
                        <a:spcAft>
                          <a:spcPts val="0"/>
                        </a:spcAft>
                        <a:buNone/>
                      </a:pPr>
                      <a:r>
                        <a:rPr lang="en" sz="1100"/>
                        <a:t>3</a:t>
                      </a:r>
                      <a:endParaRPr sz="1100"/>
                    </a:p>
                  </a:txBody>
                  <a:tcPr marT="63500" marB="63500" marR="63500" marL="63500"/>
                </a:tc>
                <a:tc>
                  <a:txBody>
                    <a:bodyPr/>
                    <a:lstStyle/>
                    <a:p>
                      <a:pPr indent="0" lvl="0" marL="0" rtl="0" algn="l">
                        <a:spcBef>
                          <a:spcPts val="0"/>
                        </a:spcBef>
                        <a:spcAft>
                          <a:spcPts val="0"/>
                        </a:spcAft>
                        <a:buNone/>
                      </a:pPr>
                      <a:r>
                        <a:rPr lang="en" sz="1100"/>
                        <a:t>5 (.011 lb)</a:t>
                      </a:r>
                      <a:endParaRPr sz="1100"/>
                    </a:p>
                  </a:txBody>
                  <a:tcPr marT="63500" marB="63500" marR="63500" marL="63500"/>
                </a:tc>
                <a:tc>
                  <a:txBody>
                    <a:bodyPr/>
                    <a:lstStyle/>
                    <a:p>
                      <a:pPr indent="0" lvl="0" marL="0" rtl="0" algn="l">
                        <a:spcBef>
                          <a:spcPts val="0"/>
                        </a:spcBef>
                        <a:spcAft>
                          <a:spcPts val="0"/>
                        </a:spcAft>
                        <a:buNone/>
                      </a:pPr>
                      <a:r>
                        <a:rPr lang="en" sz="1100"/>
                        <a:t>5 (5 V)</a:t>
                      </a:r>
                      <a:endParaRPr sz="1100"/>
                    </a:p>
                  </a:txBody>
                  <a:tcPr marT="63500" marB="63500" marR="63500" marL="63500"/>
                </a:tc>
                <a:tc>
                  <a:txBody>
                    <a:bodyPr/>
                    <a:lstStyle/>
                    <a:p>
                      <a:pPr indent="0" lvl="0" marL="0" rtl="0" algn="l">
                        <a:spcBef>
                          <a:spcPts val="0"/>
                        </a:spcBef>
                        <a:spcAft>
                          <a:spcPts val="0"/>
                        </a:spcAft>
                        <a:buNone/>
                      </a:pPr>
                      <a:r>
                        <a:rPr lang="en" sz="1100"/>
                        <a:t>3</a:t>
                      </a:r>
                      <a:endParaRPr sz="1100"/>
                    </a:p>
                  </a:txBody>
                  <a:tcPr marT="63500" marB="63500" marR="63500" marL="63500"/>
                </a:tc>
                <a:tc>
                  <a:txBody>
                    <a:bodyPr/>
                    <a:lstStyle/>
                    <a:p>
                      <a:pPr indent="0" lvl="0" marL="0" rtl="0" algn="l">
                        <a:spcBef>
                          <a:spcPts val="0"/>
                        </a:spcBef>
                        <a:spcAft>
                          <a:spcPts val="0"/>
                        </a:spcAft>
                        <a:buNone/>
                      </a:pPr>
                      <a:r>
                        <a:rPr lang="en" sz="1100"/>
                        <a:t>3.9</a:t>
                      </a:r>
                      <a:endParaRPr sz="1100"/>
                    </a:p>
                  </a:txBody>
                  <a:tcPr marT="63500" marB="63500" marR="63500" marL="63500"/>
                </a:tc>
              </a:tr>
            </a:tbl>
          </a:graphicData>
        </a:graphic>
      </p:graphicFrame>
      <p:cxnSp>
        <p:nvCxnSpPr>
          <p:cNvPr id="1304" name="Google Shape;1304;p104"/>
          <p:cNvCxnSpPr/>
          <p:nvPr/>
        </p:nvCxnSpPr>
        <p:spPr>
          <a:xfrm>
            <a:off x="-21075" y="864275"/>
            <a:ext cx="9201300" cy="0"/>
          </a:xfrm>
          <a:prstGeom prst="straightConnector1">
            <a:avLst/>
          </a:prstGeom>
          <a:noFill/>
          <a:ln cap="flat" cmpd="sng" w="38100">
            <a:solidFill>
              <a:srgbClr val="B6D7A8"/>
            </a:solidFill>
            <a:prstDash val="solid"/>
            <a:round/>
            <a:headEnd len="med" w="med" type="none"/>
            <a:tailEnd len="med" w="med" type="none"/>
          </a:ln>
        </p:spPr>
      </p:cxn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8" name="Shape 1308"/>
        <p:cNvGrpSpPr/>
        <p:nvPr/>
      </p:nvGrpSpPr>
      <p:grpSpPr>
        <a:xfrm>
          <a:off x="0" y="0"/>
          <a:ext cx="0" cy="0"/>
          <a:chOff x="0" y="0"/>
          <a:chExt cx="0" cy="0"/>
        </a:xfrm>
      </p:grpSpPr>
      <p:sp>
        <p:nvSpPr>
          <p:cNvPr id="1309" name="Google Shape;1309;p105"/>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DC Motor Selection</a:t>
            </a:r>
            <a:endParaRPr/>
          </a:p>
        </p:txBody>
      </p:sp>
      <p:cxnSp>
        <p:nvCxnSpPr>
          <p:cNvPr id="1310" name="Google Shape;1310;p105"/>
          <p:cNvCxnSpPr/>
          <p:nvPr/>
        </p:nvCxnSpPr>
        <p:spPr>
          <a:xfrm>
            <a:off x="-21075" y="864275"/>
            <a:ext cx="9201300" cy="0"/>
          </a:xfrm>
          <a:prstGeom prst="straightConnector1">
            <a:avLst/>
          </a:prstGeom>
          <a:noFill/>
          <a:ln cap="flat" cmpd="sng" w="38100">
            <a:solidFill>
              <a:srgbClr val="B6D7A8"/>
            </a:solidFill>
            <a:prstDash val="solid"/>
            <a:round/>
            <a:headEnd len="med" w="med" type="none"/>
            <a:tailEnd len="med" w="med" type="none"/>
          </a:ln>
        </p:spPr>
      </p:cxnSp>
      <p:sp>
        <p:nvSpPr>
          <p:cNvPr id="1311" name="Google Shape;1311;p105"/>
          <p:cNvSpPr txBox="1"/>
          <p:nvPr>
            <p:ph idx="4294967295" type="body"/>
          </p:nvPr>
        </p:nvSpPr>
        <p:spPr>
          <a:xfrm>
            <a:off x="311700" y="1505700"/>
            <a:ext cx="3999900" cy="3076200"/>
          </a:xfrm>
          <a:prstGeom prst="rect">
            <a:avLst/>
          </a:prstGeom>
          <a:ln cap="flat" cmpd="sng" w="28575">
            <a:solidFill>
              <a:srgbClr val="2E2E2E"/>
            </a:solidFill>
            <a:prstDash val="solid"/>
            <a:round/>
            <a:headEnd len="sm" w="sm" type="none"/>
            <a:tailEnd len="sm" w="sm" type="none"/>
          </a:ln>
        </p:spPr>
        <p:txBody>
          <a:bodyPr anchorCtr="0" anchor="t" bIns="91425" lIns="91425" spcFirstLastPara="1" rIns="91425" wrap="square" tIns="91425">
            <a:normAutofit fontScale="70000" lnSpcReduction="20000"/>
          </a:bodyPr>
          <a:lstStyle/>
          <a:p>
            <a:pPr indent="0" lvl="0" marL="0" rtl="0" algn="ctr">
              <a:spcBef>
                <a:spcPts val="0"/>
              </a:spcBef>
              <a:spcAft>
                <a:spcPts val="0"/>
              </a:spcAft>
              <a:buNone/>
            </a:pPr>
            <a:r>
              <a:rPr b="1" lang="en" sz="1601" u="sng">
                <a:solidFill>
                  <a:srgbClr val="000000"/>
                </a:solidFill>
                <a:latin typeface="Arial"/>
                <a:ea typeface="Arial"/>
                <a:cs typeface="Arial"/>
                <a:sym typeface="Arial"/>
              </a:rPr>
              <a:t>DC (Brush) Motor</a:t>
            </a:r>
            <a:r>
              <a:rPr b="1" lang="en" sz="1601">
                <a:solidFill>
                  <a:srgbClr val="000000"/>
                </a:solidFill>
                <a:latin typeface="Arial"/>
                <a:ea typeface="Arial"/>
                <a:cs typeface="Arial"/>
                <a:sym typeface="Arial"/>
              </a:rPr>
              <a:t>:</a:t>
            </a:r>
            <a:endParaRPr b="1" sz="1601">
              <a:solidFill>
                <a:srgbClr val="000000"/>
              </a:solidFill>
              <a:latin typeface="Arial"/>
              <a:ea typeface="Arial"/>
              <a:cs typeface="Arial"/>
              <a:sym typeface="Arial"/>
            </a:endParaRPr>
          </a:p>
          <a:p>
            <a:pPr indent="-295275" lvl="0" marL="457200" rtl="0" algn="l">
              <a:spcBef>
                <a:spcPts val="0"/>
              </a:spcBef>
              <a:spcAft>
                <a:spcPts val="0"/>
              </a:spcAft>
              <a:buClr>
                <a:srgbClr val="000000"/>
              </a:buClr>
              <a:buSzPct val="100000"/>
              <a:buFont typeface="Arial"/>
              <a:buChar char="●"/>
            </a:pPr>
            <a:r>
              <a:rPr lang="en" sz="1500" u="sng">
                <a:solidFill>
                  <a:srgbClr val="000000"/>
                </a:solidFill>
                <a:latin typeface="Arial"/>
                <a:ea typeface="Arial"/>
                <a:cs typeface="Arial"/>
                <a:sym typeface="Arial"/>
              </a:rPr>
              <a:t>Pros:</a:t>
            </a:r>
            <a:endParaRPr sz="1500" u="sng">
              <a:solidFill>
                <a:srgbClr val="000000"/>
              </a:solidFill>
              <a:latin typeface="Arial"/>
              <a:ea typeface="Arial"/>
              <a:cs typeface="Arial"/>
              <a:sym typeface="Arial"/>
            </a:endParaRPr>
          </a:p>
          <a:p>
            <a:pPr indent="-295275" lvl="1" marL="914400" rtl="0" algn="l">
              <a:spcBef>
                <a:spcPts val="0"/>
              </a:spcBef>
              <a:spcAft>
                <a:spcPts val="0"/>
              </a:spcAft>
              <a:buClr>
                <a:srgbClr val="000000"/>
              </a:buClr>
              <a:buSzPct val="100000"/>
              <a:buFont typeface="Arial"/>
              <a:buChar char="○"/>
            </a:pPr>
            <a:r>
              <a:rPr lang="en" sz="1500">
                <a:solidFill>
                  <a:srgbClr val="000000"/>
                </a:solidFill>
                <a:latin typeface="Arial"/>
                <a:ea typeface="Arial"/>
                <a:cs typeface="Arial"/>
                <a:sym typeface="Arial"/>
              </a:rPr>
              <a:t>Simple operation, Easier to control (microcontroller not required)</a:t>
            </a:r>
            <a:endParaRPr sz="1500">
              <a:solidFill>
                <a:srgbClr val="000000"/>
              </a:solidFill>
              <a:latin typeface="Arial"/>
              <a:ea typeface="Arial"/>
              <a:cs typeface="Arial"/>
              <a:sym typeface="Arial"/>
            </a:endParaRPr>
          </a:p>
          <a:p>
            <a:pPr indent="-295275" lvl="1" marL="914400" rtl="0" algn="l">
              <a:spcBef>
                <a:spcPts val="0"/>
              </a:spcBef>
              <a:spcAft>
                <a:spcPts val="0"/>
              </a:spcAft>
              <a:buClr>
                <a:srgbClr val="000000"/>
              </a:buClr>
              <a:buSzPct val="100000"/>
              <a:buFont typeface="Arial"/>
              <a:buChar char="○"/>
            </a:pPr>
            <a:r>
              <a:rPr lang="en" sz="1500">
                <a:solidFill>
                  <a:srgbClr val="000000"/>
                </a:solidFill>
                <a:latin typeface="Arial"/>
                <a:ea typeface="Arial"/>
                <a:cs typeface="Arial"/>
                <a:sym typeface="Arial"/>
              </a:rPr>
              <a:t>At low speeds, high torque can be achieved</a:t>
            </a:r>
            <a:endParaRPr sz="1500">
              <a:solidFill>
                <a:srgbClr val="000000"/>
              </a:solidFill>
              <a:latin typeface="Arial"/>
              <a:ea typeface="Arial"/>
              <a:cs typeface="Arial"/>
              <a:sym typeface="Arial"/>
            </a:endParaRPr>
          </a:p>
          <a:p>
            <a:pPr indent="-295275" lvl="1" marL="914400" rtl="0" algn="l">
              <a:spcBef>
                <a:spcPts val="0"/>
              </a:spcBef>
              <a:spcAft>
                <a:spcPts val="0"/>
              </a:spcAft>
              <a:buClr>
                <a:srgbClr val="000000"/>
              </a:buClr>
              <a:buSzPct val="100000"/>
              <a:buFont typeface="Arial"/>
              <a:buChar char="○"/>
            </a:pPr>
            <a:r>
              <a:rPr lang="en" sz="1500">
                <a:solidFill>
                  <a:srgbClr val="000000"/>
                </a:solidFill>
                <a:latin typeface="Arial"/>
                <a:ea typeface="Arial"/>
                <a:cs typeface="Arial"/>
                <a:sym typeface="Arial"/>
              </a:rPr>
              <a:t>Relatively inexpensive</a:t>
            </a:r>
            <a:endParaRPr sz="1500">
              <a:solidFill>
                <a:srgbClr val="000000"/>
              </a:solidFill>
              <a:latin typeface="Arial"/>
              <a:ea typeface="Arial"/>
              <a:cs typeface="Arial"/>
              <a:sym typeface="Arial"/>
            </a:endParaRPr>
          </a:p>
          <a:p>
            <a:pPr indent="-295275" lvl="1" marL="914400" rtl="0" algn="l">
              <a:spcBef>
                <a:spcPts val="0"/>
              </a:spcBef>
              <a:spcAft>
                <a:spcPts val="0"/>
              </a:spcAft>
              <a:buClr>
                <a:srgbClr val="000000"/>
              </a:buClr>
              <a:buSzPct val="100000"/>
              <a:buFont typeface="Arial"/>
              <a:buChar char="○"/>
            </a:pPr>
            <a:r>
              <a:rPr lang="en" sz="1500">
                <a:solidFill>
                  <a:srgbClr val="000000"/>
                </a:solidFill>
                <a:latin typeface="Arial"/>
                <a:ea typeface="Arial"/>
                <a:cs typeface="Arial"/>
                <a:sym typeface="Arial"/>
              </a:rPr>
              <a:t>Low energy consumption</a:t>
            </a:r>
            <a:endParaRPr sz="1500">
              <a:solidFill>
                <a:srgbClr val="000000"/>
              </a:solidFill>
              <a:latin typeface="Arial"/>
              <a:ea typeface="Arial"/>
              <a:cs typeface="Arial"/>
              <a:sym typeface="Arial"/>
            </a:endParaRPr>
          </a:p>
          <a:p>
            <a:pPr indent="-295275" lvl="1" marL="914400" rtl="0" algn="l">
              <a:spcBef>
                <a:spcPts val="0"/>
              </a:spcBef>
              <a:spcAft>
                <a:spcPts val="0"/>
              </a:spcAft>
              <a:buClr>
                <a:srgbClr val="000000"/>
              </a:buClr>
              <a:buSzPct val="100000"/>
              <a:buFont typeface="Arial"/>
              <a:buChar char="○"/>
            </a:pPr>
            <a:r>
              <a:rPr lang="en" sz="1500">
                <a:solidFill>
                  <a:srgbClr val="000000"/>
                </a:solidFill>
                <a:latin typeface="Arial"/>
                <a:ea typeface="Arial"/>
                <a:cs typeface="Arial"/>
                <a:sym typeface="Arial"/>
              </a:rPr>
              <a:t>Commonly used for drones to control the rotational speed</a:t>
            </a:r>
            <a:endParaRPr sz="1500">
              <a:solidFill>
                <a:srgbClr val="000000"/>
              </a:solidFill>
              <a:latin typeface="Arial"/>
              <a:ea typeface="Arial"/>
              <a:cs typeface="Arial"/>
              <a:sym typeface="Arial"/>
            </a:endParaRPr>
          </a:p>
          <a:p>
            <a:pPr indent="-295275" lvl="1" marL="914400" rtl="0" algn="l">
              <a:spcBef>
                <a:spcPts val="0"/>
              </a:spcBef>
              <a:spcAft>
                <a:spcPts val="0"/>
              </a:spcAft>
              <a:buClr>
                <a:srgbClr val="000000"/>
              </a:buClr>
              <a:buSzPct val="100000"/>
              <a:buFont typeface="Arial"/>
              <a:buChar char="○"/>
            </a:pPr>
            <a:r>
              <a:rPr lang="en" sz="1500">
                <a:solidFill>
                  <a:srgbClr val="000000"/>
                </a:solidFill>
                <a:latin typeface="Arial"/>
                <a:ea typeface="Arial"/>
                <a:cs typeface="Arial"/>
                <a:sym typeface="Arial"/>
              </a:rPr>
              <a:t>Can run continuously</a:t>
            </a:r>
            <a:endParaRPr sz="1500">
              <a:solidFill>
                <a:srgbClr val="000000"/>
              </a:solidFill>
              <a:latin typeface="Arial"/>
              <a:ea typeface="Arial"/>
              <a:cs typeface="Arial"/>
              <a:sym typeface="Arial"/>
            </a:endParaRPr>
          </a:p>
          <a:p>
            <a:pPr indent="-295275" lvl="1" marL="914400" rtl="0" algn="l">
              <a:spcBef>
                <a:spcPts val="0"/>
              </a:spcBef>
              <a:spcAft>
                <a:spcPts val="0"/>
              </a:spcAft>
              <a:buClr>
                <a:srgbClr val="000000"/>
              </a:buClr>
              <a:buSzPct val="100000"/>
              <a:buFont typeface="Arial"/>
              <a:buChar char="○"/>
            </a:pPr>
            <a:r>
              <a:rPr lang="en" sz="1500">
                <a:solidFill>
                  <a:srgbClr val="000000"/>
                </a:solidFill>
                <a:latin typeface="Arial"/>
                <a:ea typeface="Arial"/>
                <a:cs typeface="Arial"/>
                <a:sym typeface="Arial"/>
              </a:rPr>
              <a:t>High efficiency</a:t>
            </a:r>
            <a:endParaRPr sz="1500">
              <a:solidFill>
                <a:srgbClr val="000000"/>
              </a:solidFill>
              <a:latin typeface="Arial"/>
              <a:ea typeface="Arial"/>
              <a:cs typeface="Arial"/>
              <a:sym typeface="Arial"/>
            </a:endParaRPr>
          </a:p>
          <a:p>
            <a:pPr indent="-295275" lvl="1" marL="914400" rtl="0" algn="l">
              <a:spcBef>
                <a:spcPts val="0"/>
              </a:spcBef>
              <a:spcAft>
                <a:spcPts val="0"/>
              </a:spcAft>
              <a:buClr>
                <a:srgbClr val="000000"/>
              </a:buClr>
              <a:buSzPct val="100000"/>
              <a:buFont typeface="Arial"/>
              <a:buChar char="○"/>
            </a:pPr>
            <a:r>
              <a:rPr lang="en" sz="1500">
                <a:solidFill>
                  <a:srgbClr val="000000"/>
                </a:solidFill>
                <a:latin typeface="Arial"/>
                <a:ea typeface="Arial"/>
                <a:cs typeface="Arial"/>
                <a:sym typeface="Arial"/>
              </a:rPr>
              <a:t>Best used when constant torque is required</a:t>
            </a:r>
            <a:endParaRPr sz="1500">
              <a:solidFill>
                <a:srgbClr val="000000"/>
              </a:solidFill>
              <a:latin typeface="Arial"/>
              <a:ea typeface="Arial"/>
              <a:cs typeface="Arial"/>
              <a:sym typeface="Arial"/>
            </a:endParaRPr>
          </a:p>
          <a:p>
            <a:pPr indent="0" lvl="0" marL="0" rtl="0" algn="l">
              <a:spcBef>
                <a:spcPts val="0"/>
              </a:spcBef>
              <a:spcAft>
                <a:spcPts val="0"/>
              </a:spcAft>
              <a:buNone/>
            </a:pPr>
            <a:r>
              <a:t/>
            </a:r>
            <a:endParaRPr sz="1500">
              <a:solidFill>
                <a:srgbClr val="000000"/>
              </a:solidFill>
              <a:latin typeface="Arial"/>
              <a:ea typeface="Arial"/>
              <a:cs typeface="Arial"/>
              <a:sym typeface="Arial"/>
            </a:endParaRPr>
          </a:p>
          <a:p>
            <a:pPr indent="-295275" lvl="0" marL="457200" rtl="0" algn="l">
              <a:spcBef>
                <a:spcPts val="0"/>
              </a:spcBef>
              <a:spcAft>
                <a:spcPts val="0"/>
              </a:spcAft>
              <a:buClr>
                <a:srgbClr val="000000"/>
              </a:buClr>
              <a:buSzPct val="100000"/>
              <a:buFont typeface="Arial"/>
              <a:buChar char="●"/>
            </a:pPr>
            <a:r>
              <a:rPr lang="en" sz="1500" u="sng">
                <a:solidFill>
                  <a:srgbClr val="000000"/>
                </a:solidFill>
                <a:latin typeface="Arial"/>
                <a:ea typeface="Arial"/>
                <a:cs typeface="Arial"/>
                <a:sym typeface="Arial"/>
              </a:rPr>
              <a:t>Cons</a:t>
            </a:r>
            <a:r>
              <a:rPr lang="en" sz="1500">
                <a:solidFill>
                  <a:srgbClr val="000000"/>
                </a:solidFill>
                <a:latin typeface="Arial"/>
                <a:ea typeface="Arial"/>
                <a:cs typeface="Arial"/>
                <a:sym typeface="Arial"/>
              </a:rPr>
              <a:t>:</a:t>
            </a:r>
            <a:endParaRPr sz="1500">
              <a:solidFill>
                <a:srgbClr val="000000"/>
              </a:solidFill>
              <a:latin typeface="Arial"/>
              <a:ea typeface="Arial"/>
              <a:cs typeface="Arial"/>
              <a:sym typeface="Arial"/>
            </a:endParaRPr>
          </a:p>
          <a:p>
            <a:pPr indent="-295275" lvl="1" marL="914400" rtl="0" algn="l">
              <a:spcBef>
                <a:spcPts val="0"/>
              </a:spcBef>
              <a:spcAft>
                <a:spcPts val="0"/>
              </a:spcAft>
              <a:buClr>
                <a:srgbClr val="000000"/>
              </a:buClr>
              <a:buSzPct val="100000"/>
              <a:buFont typeface="Arial"/>
              <a:buChar char="○"/>
            </a:pPr>
            <a:r>
              <a:rPr lang="en" sz="1500">
                <a:solidFill>
                  <a:srgbClr val="000000"/>
                </a:solidFill>
                <a:latin typeface="Arial"/>
                <a:ea typeface="Arial"/>
                <a:cs typeface="Arial"/>
                <a:sym typeface="Arial"/>
              </a:rPr>
              <a:t>Potential system interference due to electromagnetic noise</a:t>
            </a:r>
            <a:endParaRPr sz="1500">
              <a:solidFill>
                <a:srgbClr val="000000"/>
              </a:solidFill>
              <a:latin typeface="Arial"/>
              <a:ea typeface="Arial"/>
              <a:cs typeface="Arial"/>
              <a:sym typeface="Arial"/>
            </a:endParaRPr>
          </a:p>
          <a:p>
            <a:pPr indent="-295275" lvl="1" marL="914400" rtl="0" algn="l">
              <a:spcBef>
                <a:spcPts val="0"/>
              </a:spcBef>
              <a:spcAft>
                <a:spcPts val="0"/>
              </a:spcAft>
              <a:buClr>
                <a:srgbClr val="000000"/>
              </a:buClr>
              <a:buSzPct val="100000"/>
              <a:buFont typeface="Arial"/>
              <a:buChar char="○"/>
            </a:pPr>
            <a:r>
              <a:rPr lang="en" sz="1500">
                <a:solidFill>
                  <a:srgbClr val="000000"/>
                </a:solidFill>
                <a:latin typeface="Arial"/>
                <a:ea typeface="Arial"/>
                <a:cs typeface="Arial"/>
                <a:sym typeface="Arial"/>
              </a:rPr>
              <a:t>Limited speed due to brushed heating</a:t>
            </a:r>
            <a:endParaRPr sz="1500">
              <a:solidFill>
                <a:srgbClr val="000000"/>
              </a:solidFill>
              <a:latin typeface="Arial"/>
              <a:ea typeface="Arial"/>
              <a:cs typeface="Arial"/>
              <a:sym typeface="Arial"/>
            </a:endParaRPr>
          </a:p>
          <a:p>
            <a:pPr indent="0" lvl="0" marL="0" rtl="0" algn="l">
              <a:spcBef>
                <a:spcPts val="0"/>
              </a:spcBef>
              <a:spcAft>
                <a:spcPts val="1200"/>
              </a:spcAft>
              <a:buNone/>
            </a:pPr>
            <a:r>
              <a:t/>
            </a:r>
            <a:endParaRPr/>
          </a:p>
        </p:txBody>
      </p:sp>
      <p:sp>
        <p:nvSpPr>
          <p:cNvPr id="1312" name="Google Shape;1312;p105"/>
          <p:cNvSpPr txBox="1"/>
          <p:nvPr>
            <p:ph idx="4294967295" type="body"/>
          </p:nvPr>
        </p:nvSpPr>
        <p:spPr>
          <a:xfrm>
            <a:off x="4832400" y="1505700"/>
            <a:ext cx="3999900" cy="3076200"/>
          </a:xfrm>
          <a:prstGeom prst="rect">
            <a:avLst/>
          </a:prstGeom>
          <a:ln cap="flat" cmpd="sng" w="28575">
            <a:solidFill>
              <a:srgbClr val="2E2E2E"/>
            </a:solidFill>
            <a:prstDash val="solid"/>
            <a:round/>
            <a:headEnd len="sm" w="sm" type="none"/>
            <a:tailEnd len="sm" w="sm" type="none"/>
          </a:ln>
        </p:spPr>
        <p:txBody>
          <a:bodyPr anchorCtr="0" anchor="t" bIns="91425" lIns="91425" spcFirstLastPara="1" rIns="91425" wrap="square" tIns="91425">
            <a:normAutofit/>
          </a:bodyPr>
          <a:lstStyle/>
          <a:p>
            <a:pPr indent="0" lvl="0" marL="0" rtl="0" algn="ctr">
              <a:spcBef>
                <a:spcPts val="0"/>
              </a:spcBef>
              <a:spcAft>
                <a:spcPts val="0"/>
              </a:spcAft>
              <a:buNone/>
            </a:pPr>
            <a:r>
              <a:rPr b="1" lang="en" sz="1100" u="sng">
                <a:solidFill>
                  <a:srgbClr val="000000"/>
                </a:solidFill>
                <a:latin typeface="Arial"/>
                <a:ea typeface="Arial"/>
                <a:cs typeface="Arial"/>
                <a:sym typeface="Arial"/>
              </a:rPr>
              <a:t>Step Motor</a:t>
            </a:r>
            <a:r>
              <a:rPr b="1" lang="en" sz="1100">
                <a:solidFill>
                  <a:srgbClr val="000000"/>
                </a:solidFill>
                <a:latin typeface="Arial"/>
                <a:ea typeface="Arial"/>
                <a:cs typeface="Arial"/>
                <a:sym typeface="Arial"/>
              </a:rPr>
              <a:t>:</a:t>
            </a:r>
            <a:endParaRPr b="1" sz="1100">
              <a:solidFill>
                <a:srgbClr val="000000"/>
              </a:solidFill>
              <a:latin typeface="Arial"/>
              <a:ea typeface="Arial"/>
              <a:cs typeface="Arial"/>
              <a:sym typeface="Arial"/>
            </a:endParaRPr>
          </a:p>
          <a:p>
            <a:pPr indent="-298450" lvl="0" marL="457200" rtl="0" algn="l">
              <a:spcBef>
                <a:spcPts val="0"/>
              </a:spcBef>
              <a:spcAft>
                <a:spcPts val="0"/>
              </a:spcAft>
              <a:buClr>
                <a:srgbClr val="000000"/>
              </a:buClr>
              <a:buSzPts val="1100"/>
              <a:buFont typeface="Arial"/>
              <a:buChar char="●"/>
            </a:pPr>
            <a:r>
              <a:rPr lang="en" sz="1100" u="sng">
                <a:solidFill>
                  <a:srgbClr val="000000"/>
                </a:solidFill>
                <a:latin typeface="Arial"/>
                <a:ea typeface="Arial"/>
                <a:cs typeface="Arial"/>
                <a:sym typeface="Arial"/>
              </a:rPr>
              <a:t>Pros</a:t>
            </a:r>
            <a:r>
              <a:rPr lang="en" sz="1100">
                <a:solidFill>
                  <a:srgbClr val="000000"/>
                </a:solidFill>
                <a:latin typeface="Arial"/>
                <a:ea typeface="Arial"/>
                <a:cs typeface="Arial"/>
                <a:sym typeface="Arial"/>
              </a:rPr>
              <a:t>:</a:t>
            </a:r>
            <a:endParaRPr sz="1100">
              <a:solidFill>
                <a:srgbClr val="000000"/>
              </a:solidFill>
              <a:latin typeface="Arial"/>
              <a:ea typeface="Arial"/>
              <a:cs typeface="Arial"/>
              <a:sym typeface="Arial"/>
            </a:endParaRPr>
          </a:p>
          <a:p>
            <a:pPr indent="-298450" lvl="1" marL="914400" rtl="0" algn="l">
              <a:spcBef>
                <a:spcPts val="0"/>
              </a:spcBef>
              <a:spcAft>
                <a:spcPts val="0"/>
              </a:spcAft>
              <a:buClr>
                <a:srgbClr val="000000"/>
              </a:buClr>
              <a:buSzPts val="1100"/>
              <a:buFont typeface="Arial"/>
              <a:buChar char="○"/>
            </a:pPr>
            <a:r>
              <a:rPr lang="en">
                <a:solidFill>
                  <a:srgbClr val="000000"/>
                </a:solidFill>
                <a:latin typeface="Arial"/>
                <a:ea typeface="Arial"/>
                <a:cs typeface="Arial"/>
                <a:sym typeface="Arial"/>
              </a:rPr>
              <a:t>Allow for precise positioning</a:t>
            </a:r>
            <a:endParaRPr>
              <a:solidFill>
                <a:srgbClr val="000000"/>
              </a:solidFill>
              <a:latin typeface="Arial"/>
              <a:ea typeface="Arial"/>
              <a:cs typeface="Arial"/>
              <a:sym typeface="Arial"/>
            </a:endParaRPr>
          </a:p>
          <a:p>
            <a:pPr indent="-298450" lvl="1" marL="914400" rtl="0" algn="l">
              <a:spcBef>
                <a:spcPts val="0"/>
              </a:spcBef>
              <a:spcAft>
                <a:spcPts val="0"/>
              </a:spcAft>
              <a:buClr>
                <a:srgbClr val="000000"/>
              </a:buClr>
              <a:buSzPts val="1100"/>
              <a:buFont typeface="Arial"/>
              <a:buChar char="○"/>
            </a:pPr>
            <a:r>
              <a:rPr lang="en">
                <a:solidFill>
                  <a:srgbClr val="000000"/>
                </a:solidFill>
                <a:latin typeface="Arial"/>
                <a:ea typeface="Arial"/>
                <a:cs typeface="Arial"/>
                <a:sym typeface="Arial"/>
              </a:rPr>
              <a:t>Have maximum torque at low speeds</a:t>
            </a:r>
            <a:endParaRPr>
              <a:solidFill>
                <a:srgbClr val="000000"/>
              </a:solidFill>
              <a:latin typeface="Arial"/>
              <a:ea typeface="Arial"/>
              <a:cs typeface="Arial"/>
              <a:sym typeface="Arial"/>
            </a:endParaRPr>
          </a:p>
          <a:p>
            <a:pPr indent="-298450" lvl="1" marL="914400" rtl="0" algn="l">
              <a:spcBef>
                <a:spcPts val="0"/>
              </a:spcBef>
              <a:spcAft>
                <a:spcPts val="0"/>
              </a:spcAft>
              <a:buClr>
                <a:srgbClr val="000000"/>
              </a:buClr>
              <a:buSzPts val="1100"/>
              <a:buFont typeface="Arial"/>
              <a:buChar char="○"/>
            </a:pPr>
            <a:r>
              <a:rPr lang="en">
                <a:solidFill>
                  <a:srgbClr val="000000"/>
                </a:solidFill>
                <a:latin typeface="Arial"/>
                <a:ea typeface="Arial"/>
                <a:cs typeface="Arial"/>
                <a:sym typeface="Arial"/>
              </a:rPr>
              <a:t>Position can be determined at all times</a:t>
            </a:r>
            <a:endParaRPr>
              <a:solidFill>
                <a:srgbClr val="000000"/>
              </a:solidFill>
              <a:latin typeface="Arial"/>
              <a:ea typeface="Arial"/>
              <a:cs typeface="Arial"/>
              <a:sym typeface="Arial"/>
            </a:endParaRPr>
          </a:p>
          <a:p>
            <a:pPr indent="0" lvl="0" marL="0" rtl="0" algn="l">
              <a:spcBef>
                <a:spcPts val="0"/>
              </a:spcBef>
              <a:spcAft>
                <a:spcPts val="0"/>
              </a:spcAft>
              <a:buNone/>
            </a:pPr>
            <a:r>
              <a:t/>
            </a:r>
            <a:endParaRPr>
              <a:solidFill>
                <a:srgbClr val="000000"/>
              </a:solidFill>
              <a:latin typeface="Arial"/>
              <a:ea typeface="Arial"/>
              <a:cs typeface="Arial"/>
              <a:sym typeface="Arial"/>
            </a:endParaRPr>
          </a:p>
          <a:p>
            <a:pPr indent="-298450" lvl="0" marL="457200" rtl="0" algn="l">
              <a:spcBef>
                <a:spcPts val="0"/>
              </a:spcBef>
              <a:spcAft>
                <a:spcPts val="0"/>
              </a:spcAft>
              <a:buClr>
                <a:srgbClr val="000000"/>
              </a:buClr>
              <a:buSzPts val="1100"/>
              <a:buFont typeface="Arial"/>
              <a:buChar char="●"/>
            </a:pPr>
            <a:r>
              <a:rPr lang="en" sz="1100" u="sng">
                <a:solidFill>
                  <a:srgbClr val="000000"/>
                </a:solidFill>
                <a:latin typeface="Arial"/>
                <a:ea typeface="Arial"/>
                <a:cs typeface="Arial"/>
                <a:sym typeface="Arial"/>
              </a:rPr>
              <a:t>Cons</a:t>
            </a:r>
            <a:r>
              <a:rPr lang="en" sz="1100">
                <a:solidFill>
                  <a:srgbClr val="000000"/>
                </a:solidFill>
                <a:latin typeface="Arial"/>
                <a:ea typeface="Arial"/>
                <a:cs typeface="Arial"/>
                <a:sym typeface="Arial"/>
              </a:rPr>
              <a:t>:</a:t>
            </a:r>
            <a:endParaRPr sz="1100">
              <a:solidFill>
                <a:srgbClr val="000000"/>
              </a:solidFill>
              <a:latin typeface="Arial"/>
              <a:ea typeface="Arial"/>
              <a:cs typeface="Arial"/>
              <a:sym typeface="Arial"/>
            </a:endParaRPr>
          </a:p>
          <a:p>
            <a:pPr indent="-298450" lvl="1" marL="914400" rtl="0" algn="l">
              <a:spcBef>
                <a:spcPts val="0"/>
              </a:spcBef>
              <a:spcAft>
                <a:spcPts val="0"/>
              </a:spcAft>
              <a:buClr>
                <a:srgbClr val="000000"/>
              </a:buClr>
              <a:buSzPts val="1100"/>
              <a:buFont typeface="Arial"/>
              <a:buChar char="○"/>
            </a:pPr>
            <a:r>
              <a:rPr lang="en">
                <a:solidFill>
                  <a:srgbClr val="000000"/>
                </a:solidFill>
                <a:latin typeface="Arial"/>
                <a:ea typeface="Arial"/>
                <a:cs typeface="Arial"/>
                <a:sym typeface="Arial"/>
              </a:rPr>
              <a:t>Relatively less efficient</a:t>
            </a:r>
            <a:endParaRPr>
              <a:solidFill>
                <a:srgbClr val="000000"/>
              </a:solidFill>
              <a:latin typeface="Arial"/>
              <a:ea typeface="Arial"/>
              <a:cs typeface="Arial"/>
              <a:sym typeface="Arial"/>
            </a:endParaRPr>
          </a:p>
          <a:p>
            <a:pPr indent="-298450" lvl="1" marL="914400" rtl="0" algn="l">
              <a:spcBef>
                <a:spcPts val="0"/>
              </a:spcBef>
              <a:spcAft>
                <a:spcPts val="0"/>
              </a:spcAft>
              <a:buClr>
                <a:srgbClr val="000000"/>
              </a:buClr>
              <a:buSzPts val="1100"/>
              <a:buFont typeface="Arial"/>
              <a:buChar char="○"/>
            </a:pPr>
            <a:r>
              <a:rPr lang="en">
                <a:solidFill>
                  <a:srgbClr val="000000"/>
                </a:solidFill>
                <a:latin typeface="Arial"/>
                <a:ea typeface="Arial"/>
                <a:cs typeface="Arial"/>
                <a:sym typeface="Arial"/>
              </a:rPr>
              <a:t>Limited high speed torque</a:t>
            </a:r>
            <a:endParaRPr>
              <a:solidFill>
                <a:srgbClr val="000000"/>
              </a:solidFill>
              <a:latin typeface="Arial"/>
              <a:ea typeface="Arial"/>
              <a:cs typeface="Arial"/>
              <a:sym typeface="Arial"/>
            </a:endParaRPr>
          </a:p>
          <a:p>
            <a:pPr indent="-298450" lvl="1" marL="914400" rtl="0" algn="l">
              <a:spcBef>
                <a:spcPts val="0"/>
              </a:spcBef>
              <a:spcAft>
                <a:spcPts val="0"/>
              </a:spcAft>
              <a:buClr>
                <a:srgbClr val="000000"/>
              </a:buClr>
              <a:buSzPts val="1100"/>
              <a:buFont typeface="Arial"/>
              <a:buChar char="○"/>
            </a:pPr>
            <a:r>
              <a:rPr lang="en">
                <a:solidFill>
                  <a:srgbClr val="000000"/>
                </a:solidFill>
                <a:latin typeface="Arial"/>
                <a:ea typeface="Arial"/>
                <a:cs typeface="Arial"/>
                <a:sym typeface="Arial"/>
              </a:rPr>
              <a:t>The current consumption is independent of load and, therefore, they constantly draw maximum current.</a:t>
            </a:r>
            <a:endParaRPr>
              <a:solidFill>
                <a:srgbClr val="000000"/>
              </a:solidFill>
              <a:latin typeface="Arial"/>
              <a:ea typeface="Arial"/>
              <a:cs typeface="Arial"/>
              <a:sym typeface="Arial"/>
            </a:endParaRPr>
          </a:p>
          <a:p>
            <a:pPr indent="-298450" lvl="1" marL="914400" rtl="0" algn="l">
              <a:spcBef>
                <a:spcPts val="0"/>
              </a:spcBef>
              <a:spcAft>
                <a:spcPts val="0"/>
              </a:spcAft>
              <a:buClr>
                <a:srgbClr val="000000"/>
              </a:buClr>
              <a:buSzPts val="1100"/>
              <a:buFont typeface="Arial"/>
              <a:buChar char="○"/>
            </a:pPr>
            <a:r>
              <a:rPr lang="en">
                <a:solidFill>
                  <a:srgbClr val="000000"/>
                </a:solidFill>
                <a:latin typeface="Arial"/>
                <a:ea typeface="Arial"/>
                <a:cs typeface="Arial"/>
                <a:sym typeface="Arial"/>
              </a:rPr>
              <a:t>Cannot be powered for long periods of time</a:t>
            </a:r>
            <a:endParaRPr>
              <a:solidFill>
                <a:srgbClr val="000000"/>
              </a:solidFill>
              <a:latin typeface="Arial"/>
              <a:ea typeface="Arial"/>
              <a:cs typeface="Arial"/>
              <a:sym typeface="Arial"/>
            </a:endParaRPr>
          </a:p>
          <a:p>
            <a:pPr indent="0" lvl="0" marL="0" rtl="0" algn="l">
              <a:spcBef>
                <a:spcPts val="0"/>
              </a:spcBef>
              <a:spcAft>
                <a:spcPts val="1200"/>
              </a:spcAft>
              <a:buNone/>
            </a:pPr>
            <a:r>
              <a:t/>
            </a:r>
            <a:endParaRPr>
              <a:solidFill>
                <a:srgbClr val="000000"/>
              </a:solidFill>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6" name="Shape 1316"/>
        <p:cNvGrpSpPr/>
        <p:nvPr/>
      </p:nvGrpSpPr>
      <p:grpSpPr>
        <a:xfrm>
          <a:off x="0" y="0"/>
          <a:ext cx="0" cy="0"/>
          <a:chOff x="0" y="0"/>
          <a:chExt cx="0" cy="0"/>
        </a:xfrm>
      </p:grpSpPr>
      <p:sp>
        <p:nvSpPr>
          <p:cNvPr id="1317" name="Google Shape;1317;p106"/>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DC Motor Selection (Ascent)</a:t>
            </a:r>
            <a:endParaRPr/>
          </a:p>
        </p:txBody>
      </p:sp>
      <p:sp>
        <p:nvSpPr>
          <p:cNvPr id="1318" name="Google Shape;1318;p106"/>
          <p:cNvSpPr txBox="1"/>
          <p:nvPr/>
        </p:nvSpPr>
        <p:spPr>
          <a:xfrm>
            <a:off x="389975" y="1107375"/>
            <a:ext cx="5406900" cy="631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u="sng">
                <a:latin typeface="Roboto"/>
                <a:ea typeface="Roboto"/>
                <a:cs typeface="Roboto"/>
                <a:sym typeface="Roboto"/>
              </a:rPr>
              <a:t>Final Selection</a:t>
            </a:r>
            <a:r>
              <a:rPr lang="en" sz="1500">
                <a:latin typeface="Roboto"/>
                <a:ea typeface="Roboto"/>
                <a:cs typeface="Roboto"/>
                <a:sym typeface="Roboto"/>
              </a:rPr>
              <a:t>: </a:t>
            </a:r>
            <a:r>
              <a:rPr lang="en" sz="1500">
                <a:latin typeface="Roboto"/>
                <a:ea typeface="Roboto"/>
                <a:cs typeface="Roboto"/>
                <a:sym typeface="Roboto"/>
              </a:rPr>
              <a:t>Polou - 150:1 Micro Metal Gearmotor LP 6V</a:t>
            </a:r>
            <a:endParaRPr sz="1500">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p:txBody>
      </p:sp>
      <p:pic>
        <p:nvPicPr>
          <p:cNvPr id="1319" name="Google Shape;1319;p106"/>
          <p:cNvPicPr preferRelativeResize="0"/>
          <p:nvPr/>
        </p:nvPicPr>
        <p:blipFill>
          <a:blip r:embed="rId3">
            <a:alphaModFix/>
          </a:blip>
          <a:stretch>
            <a:fillRect/>
          </a:stretch>
        </p:blipFill>
        <p:spPr>
          <a:xfrm>
            <a:off x="389975" y="1806700"/>
            <a:ext cx="4422663" cy="2963074"/>
          </a:xfrm>
          <a:prstGeom prst="rect">
            <a:avLst/>
          </a:prstGeom>
          <a:noFill/>
          <a:ln>
            <a:noFill/>
          </a:ln>
        </p:spPr>
      </p:pic>
      <p:pic>
        <p:nvPicPr>
          <p:cNvPr id="1320" name="Google Shape;1320;p106"/>
          <p:cNvPicPr preferRelativeResize="0"/>
          <p:nvPr/>
        </p:nvPicPr>
        <p:blipFill>
          <a:blip r:embed="rId4">
            <a:alphaModFix/>
          </a:blip>
          <a:stretch>
            <a:fillRect/>
          </a:stretch>
        </p:blipFill>
        <p:spPr>
          <a:xfrm>
            <a:off x="5337975" y="1375675"/>
            <a:ext cx="3042326" cy="3236002"/>
          </a:xfrm>
          <a:prstGeom prst="rect">
            <a:avLst/>
          </a:prstGeom>
          <a:noFill/>
          <a:ln>
            <a:noFill/>
          </a:ln>
        </p:spPr>
      </p:pic>
      <p:cxnSp>
        <p:nvCxnSpPr>
          <p:cNvPr id="1321" name="Google Shape;1321;p106"/>
          <p:cNvCxnSpPr/>
          <p:nvPr/>
        </p:nvCxnSpPr>
        <p:spPr>
          <a:xfrm>
            <a:off x="-21075" y="864275"/>
            <a:ext cx="9201300" cy="0"/>
          </a:xfrm>
          <a:prstGeom prst="straightConnector1">
            <a:avLst/>
          </a:prstGeom>
          <a:noFill/>
          <a:ln cap="flat" cmpd="sng" w="38100">
            <a:solidFill>
              <a:srgbClr val="B6D7A8"/>
            </a:solidFill>
            <a:prstDash val="solid"/>
            <a:round/>
            <a:headEnd len="med" w="med" type="none"/>
            <a:tailEnd len="med" w="med" type="none"/>
          </a:ln>
        </p:spPr>
      </p:cxn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5" name="Shape 1325"/>
        <p:cNvGrpSpPr/>
        <p:nvPr/>
      </p:nvGrpSpPr>
      <p:grpSpPr>
        <a:xfrm>
          <a:off x="0" y="0"/>
          <a:ext cx="0" cy="0"/>
          <a:chOff x="0" y="0"/>
          <a:chExt cx="0" cy="0"/>
        </a:xfrm>
      </p:grpSpPr>
      <p:sp>
        <p:nvSpPr>
          <p:cNvPr id="1326" name="Google Shape;1326;p107"/>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Fan Selection Trade Study (Descent</a:t>
            </a:r>
            <a:endParaRPr/>
          </a:p>
        </p:txBody>
      </p:sp>
      <p:sp>
        <p:nvSpPr>
          <p:cNvPr id="1327" name="Google Shape;1327;p107"/>
          <p:cNvSpPr txBox="1"/>
          <p:nvPr/>
        </p:nvSpPr>
        <p:spPr>
          <a:xfrm>
            <a:off x="660125" y="1650325"/>
            <a:ext cx="8114100" cy="319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Roboto"/>
              <a:ea typeface="Roboto"/>
              <a:cs typeface="Roboto"/>
              <a:sym typeface="Roboto"/>
            </a:endParaRPr>
          </a:p>
        </p:txBody>
      </p:sp>
      <p:graphicFrame>
        <p:nvGraphicFramePr>
          <p:cNvPr id="1328" name="Google Shape;1328;p107"/>
          <p:cNvGraphicFramePr/>
          <p:nvPr/>
        </p:nvGraphicFramePr>
        <p:xfrm>
          <a:off x="952475" y="1146100"/>
          <a:ext cx="3000000" cy="3000000"/>
        </p:xfrm>
        <a:graphic>
          <a:graphicData uri="http://schemas.openxmlformats.org/drawingml/2006/table">
            <a:tbl>
              <a:tblPr>
                <a:noFill/>
                <a:tableStyleId>{EBC924FD-B53E-429D-AEFC-742B769EB259}</a:tableStyleId>
              </a:tblPr>
              <a:tblGrid>
                <a:gridCol w="1034150"/>
                <a:gridCol w="1034150"/>
                <a:gridCol w="1034150"/>
                <a:gridCol w="1034150"/>
                <a:gridCol w="1034150"/>
                <a:gridCol w="1034150"/>
                <a:gridCol w="1034150"/>
              </a:tblGrid>
              <a:tr h="499050">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rPr lang="en"/>
                        <a:t>Cost</a:t>
                      </a:r>
                      <a:endParaRPr/>
                    </a:p>
                  </a:txBody>
                  <a:tcPr marT="91425" marB="91425" marR="91425" marL="91425"/>
                </a:tc>
                <a:tc>
                  <a:txBody>
                    <a:bodyPr/>
                    <a:lstStyle/>
                    <a:p>
                      <a:pPr indent="0" lvl="0" marL="0" rtl="0" algn="l">
                        <a:spcBef>
                          <a:spcPts val="0"/>
                        </a:spcBef>
                        <a:spcAft>
                          <a:spcPts val="0"/>
                        </a:spcAft>
                        <a:buNone/>
                      </a:pPr>
                      <a:r>
                        <a:rPr lang="en"/>
                        <a:t>Flow Rate at Sea level</a:t>
                      </a:r>
                      <a:endParaRPr/>
                    </a:p>
                  </a:txBody>
                  <a:tcPr marT="91425" marB="91425" marR="91425" marL="91425"/>
                </a:tc>
                <a:tc>
                  <a:txBody>
                    <a:bodyPr/>
                    <a:lstStyle/>
                    <a:p>
                      <a:pPr indent="0" lvl="0" marL="0" rtl="0" algn="l">
                        <a:spcBef>
                          <a:spcPts val="0"/>
                        </a:spcBef>
                        <a:spcAft>
                          <a:spcPts val="0"/>
                        </a:spcAft>
                        <a:buNone/>
                      </a:pPr>
                      <a:r>
                        <a:rPr lang="en"/>
                        <a:t>Mass</a:t>
                      </a:r>
                      <a:endParaRPr/>
                    </a:p>
                  </a:txBody>
                  <a:tcPr marT="91425" marB="91425" marR="91425" marL="91425"/>
                </a:tc>
                <a:tc>
                  <a:txBody>
                    <a:bodyPr/>
                    <a:lstStyle/>
                    <a:p>
                      <a:pPr indent="0" lvl="0" marL="0" rtl="0" algn="l">
                        <a:spcBef>
                          <a:spcPts val="0"/>
                        </a:spcBef>
                        <a:spcAft>
                          <a:spcPts val="0"/>
                        </a:spcAft>
                        <a:buNone/>
                      </a:pPr>
                      <a:r>
                        <a:rPr lang="en"/>
                        <a:t>Power Draw</a:t>
                      </a:r>
                      <a:endParaRPr/>
                    </a:p>
                  </a:txBody>
                  <a:tcPr marT="91425" marB="91425" marR="91425" marL="91425"/>
                </a:tc>
                <a:tc>
                  <a:txBody>
                    <a:bodyPr/>
                    <a:lstStyle/>
                    <a:p>
                      <a:pPr indent="0" lvl="0" marL="0" rtl="0" algn="l">
                        <a:spcBef>
                          <a:spcPts val="0"/>
                        </a:spcBef>
                        <a:spcAft>
                          <a:spcPts val="0"/>
                        </a:spcAft>
                        <a:buNone/>
                      </a:pPr>
                      <a:r>
                        <a:rPr lang="en"/>
                        <a:t>Control Precision</a:t>
                      </a:r>
                      <a:endParaRPr/>
                    </a:p>
                  </a:txBody>
                  <a:tcPr marT="91425" marB="91425" marR="91425" marL="91425"/>
                </a:tc>
                <a:tc>
                  <a:txBody>
                    <a:bodyPr/>
                    <a:lstStyle/>
                    <a:p>
                      <a:pPr indent="0" lvl="0" marL="0" rtl="0" algn="l">
                        <a:spcBef>
                          <a:spcPts val="0"/>
                        </a:spcBef>
                        <a:spcAft>
                          <a:spcPts val="0"/>
                        </a:spcAft>
                        <a:buNone/>
                      </a:pPr>
                      <a:r>
                        <a:rPr lang="en"/>
                        <a:t>Aggregate Score</a:t>
                      </a:r>
                      <a:endParaRPr/>
                    </a:p>
                  </a:txBody>
                  <a:tcPr marT="91425" marB="91425" marR="91425" marL="91425"/>
                </a:tc>
              </a:tr>
              <a:tr h="499050">
                <a:tc>
                  <a:txBody>
                    <a:bodyPr/>
                    <a:lstStyle/>
                    <a:p>
                      <a:pPr indent="0" lvl="0" marL="0" rtl="0" algn="l">
                        <a:spcBef>
                          <a:spcPts val="0"/>
                        </a:spcBef>
                        <a:spcAft>
                          <a:spcPts val="0"/>
                        </a:spcAft>
                        <a:buNone/>
                      </a:pPr>
                      <a:r>
                        <a:rPr lang="en"/>
                        <a:t>NF 12</a:t>
                      </a:r>
                      <a:endParaRPr/>
                    </a:p>
                  </a:txBody>
                  <a:tcPr marT="91425" marB="91425" marR="91425" marL="91425"/>
                </a:tc>
                <a:tc>
                  <a:txBody>
                    <a:bodyPr/>
                    <a:lstStyle/>
                    <a:p>
                      <a:pPr indent="0" lvl="0" marL="0" rtl="0" algn="l">
                        <a:spcBef>
                          <a:spcPts val="0"/>
                        </a:spcBef>
                        <a:spcAft>
                          <a:spcPts val="0"/>
                        </a:spcAft>
                        <a:buNone/>
                      </a:pPr>
                      <a:r>
                        <a:rPr lang="en"/>
                        <a:t>3</a:t>
                      </a:r>
                      <a:endParaRPr/>
                    </a:p>
                  </a:txBody>
                  <a:tcPr marT="91425" marB="91425" marR="91425" marL="91425"/>
                </a:tc>
                <a:tc>
                  <a:txBody>
                    <a:bodyPr/>
                    <a:lstStyle/>
                    <a:p>
                      <a:pPr indent="0" lvl="0" marL="0" rtl="0" algn="l">
                        <a:spcBef>
                          <a:spcPts val="0"/>
                        </a:spcBef>
                        <a:spcAft>
                          <a:spcPts val="0"/>
                        </a:spcAft>
                        <a:buNone/>
                      </a:pPr>
                      <a:r>
                        <a:rPr lang="en"/>
                        <a:t>5</a:t>
                      </a:r>
                      <a:endParaRPr/>
                    </a:p>
                  </a:txBody>
                  <a:tcPr marT="91425" marB="91425" marR="91425" marL="91425"/>
                </a:tc>
                <a:tc>
                  <a:txBody>
                    <a:bodyPr/>
                    <a:lstStyle/>
                    <a:p>
                      <a:pPr indent="0" lvl="0" marL="0" rtl="0" algn="l">
                        <a:spcBef>
                          <a:spcPts val="0"/>
                        </a:spcBef>
                        <a:spcAft>
                          <a:spcPts val="0"/>
                        </a:spcAft>
                        <a:buNone/>
                      </a:pPr>
                      <a:r>
                        <a:rPr lang="en"/>
                        <a:t>3</a:t>
                      </a:r>
                      <a:endParaRPr/>
                    </a:p>
                  </a:txBody>
                  <a:tcPr marT="91425" marB="91425" marR="91425" marL="91425"/>
                </a:tc>
                <a:tc>
                  <a:txBody>
                    <a:bodyPr/>
                    <a:lstStyle/>
                    <a:p>
                      <a:pPr indent="0" lvl="0" marL="0" rtl="0" algn="l">
                        <a:spcBef>
                          <a:spcPts val="0"/>
                        </a:spcBef>
                        <a:spcAft>
                          <a:spcPts val="0"/>
                        </a:spcAft>
                        <a:buNone/>
                      </a:pPr>
                      <a:r>
                        <a:rPr lang="en"/>
                        <a:t>5</a:t>
                      </a:r>
                      <a:endParaRPr/>
                    </a:p>
                  </a:txBody>
                  <a:tcPr marT="91425" marB="91425" marR="91425" marL="91425"/>
                </a:tc>
                <a:tc>
                  <a:txBody>
                    <a:bodyPr/>
                    <a:lstStyle/>
                    <a:p>
                      <a:pPr indent="0" lvl="0" marL="0" rtl="0" algn="l">
                        <a:spcBef>
                          <a:spcPts val="0"/>
                        </a:spcBef>
                        <a:spcAft>
                          <a:spcPts val="0"/>
                        </a:spcAft>
                        <a:buNone/>
                      </a:pPr>
                      <a:r>
                        <a:rPr lang="en"/>
                        <a:t>3</a:t>
                      </a:r>
                      <a:endParaRPr/>
                    </a:p>
                  </a:txBody>
                  <a:tcPr marT="91425" marB="91425" marR="91425" marL="91425"/>
                </a:tc>
                <a:tc>
                  <a:txBody>
                    <a:bodyPr/>
                    <a:lstStyle/>
                    <a:p>
                      <a:pPr indent="0" lvl="0" marL="0" rtl="0" algn="l">
                        <a:spcBef>
                          <a:spcPts val="0"/>
                        </a:spcBef>
                        <a:spcAft>
                          <a:spcPts val="0"/>
                        </a:spcAft>
                        <a:buNone/>
                      </a:pPr>
                      <a:r>
                        <a:rPr lang="en"/>
                        <a:t>3.8</a:t>
                      </a:r>
                      <a:endParaRPr/>
                    </a:p>
                  </a:txBody>
                  <a:tcPr marT="91425" marB="91425" marR="91425" marL="91425"/>
                </a:tc>
              </a:tr>
              <a:tr h="499050">
                <a:tc>
                  <a:txBody>
                    <a:bodyPr/>
                    <a:lstStyle/>
                    <a:p>
                      <a:pPr indent="0" lvl="0" marL="0" rtl="0" algn="l">
                        <a:spcBef>
                          <a:spcPts val="0"/>
                        </a:spcBef>
                        <a:spcAft>
                          <a:spcPts val="0"/>
                        </a:spcAft>
                        <a:buNone/>
                      </a:pPr>
                      <a:r>
                        <a:rPr lang="en"/>
                        <a:t>Jetflo 120</a:t>
                      </a:r>
                      <a:endParaRPr/>
                    </a:p>
                  </a:txBody>
                  <a:tcPr marT="91425" marB="91425" marR="91425" marL="91425"/>
                </a:tc>
                <a:tc>
                  <a:txBody>
                    <a:bodyPr/>
                    <a:lstStyle/>
                    <a:p>
                      <a:pPr indent="0" lvl="0" marL="0" rtl="0" algn="l">
                        <a:spcBef>
                          <a:spcPts val="0"/>
                        </a:spcBef>
                        <a:spcAft>
                          <a:spcPts val="0"/>
                        </a:spcAft>
                        <a:buNone/>
                      </a:pPr>
                      <a:r>
                        <a:rPr lang="en"/>
                        <a:t>3</a:t>
                      </a:r>
                      <a:endParaRPr/>
                    </a:p>
                  </a:txBody>
                  <a:tcPr marT="91425" marB="91425" marR="91425" marL="91425"/>
                </a:tc>
                <a:tc>
                  <a:txBody>
                    <a:bodyPr/>
                    <a:lstStyle/>
                    <a:p>
                      <a:pPr indent="0" lvl="0" marL="0" rtl="0" algn="l">
                        <a:spcBef>
                          <a:spcPts val="0"/>
                        </a:spcBef>
                        <a:spcAft>
                          <a:spcPts val="0"/>
                        </a:spcAft>
                        <a:buNone/>
                      </a:pPr>
                      <a:r>
                        <a:rPr lang="en"/>
                        <a:t>5</a:t>
                      </a:r>
                      <a:endParaRPr/>
                    </a:p>
                  </a:txBody>
                  <a:tcPr marT="91425" marB="91425" marR="91425" marL="91425"/>
                </a:tc>
                <a:tc>
                  <a:txBody>
                    <a:bodyPr/>
                    <a:lstStyle/>
                    <a:p>
                      <a:pPr indent="0" lvl="0" marL="0" rtl="0" algn="l">
                        <a:spcBef>
                          <a:spcPts val="0"/>
                        </a:spcBef>
                        <a:spcAft>
                          <a:spcPts val="0"/>
                        </a:spcAft>
                        <a:buNone/>
                      </a:pPr>
                      <a:r>
                        <a:rPr lang="en"/>
                        <a:t>5</a:t>
                      </a:r>
                      <a:endParaRPr/>
                    </a:p>
                  </a:txBody>
                  <a:tcPr marT="91425" marB="91425" marR="91425" marL="91425"/>
                </a:tc>
                <a:tc>
                  <a:txBody>
                    <a:bodyPr/>
                    <a:lstStyle/>
                    <a:p>
                      <a:pPr indent="0" lvl="0" marL="0" rtl="0" algn="l">
                        <a:spcBef>
                          <a:spcPts val="0"/>
                        </a:spcBef>
                        <a:spcAft>
                          <a:spcPts val="0"/>
                        </a:spcAft>
                        <a:buNone/>
                      </a:pPr>
                      <a:r>
                        <a:rPr lang="en"/>
                        <a:t>2</a:t>
                      </a:r>
                      <a:endParaRPr/>
                    </a:p>
                  </a:txBody>
                  <a:tcPr marT="91425" marB="91425" marR="91425" marL="91425"/>
                </a:tc>
                <a:tc>
                  <a:txBody>
                    <a:bodyPr/>
                    <a:lstStyle/>
                    <a:p>
                      <a:pPr indent="0" lvl="0" marL="0" rtl="0" algn="l">
                        <a:spcBef>
                          <a:spcPts val="0"/>
                        </a:spcBef>
                        <a:spcAft>
                          <a:spcPts val="0"/>
                        </a:spcAft>
                        <a:buNone/>
                      </a:pPr>
                      <a:r>
                        <a:rPr lang="en"/>
                        <a:t>3</a:t>
                      </a:r>
                      <a:endParaRPr/>
                    </a:p>
                  </a:txBody>
                  <a:tcPr marT="91425" marB="91425" marR="91425" marL="91425"/>
                </a:tc>
                <a:tc>
                  <a:txBody>
                    <a:bodyPr/>
                    <a:lstStyle/>
                    <a:p>
                      <a:pPr indent="0" lvl="0" marL="0" rtl="0" algn="l">
                        <a:spcBef>
                          <a:spcPts val="0"/>
                        </a:spcBef>
                        <a:spcAft>
                          <a:spcPts val="0"/>
                        </a:spcAft>
                        <a:buNone/>
                      </a:pPr>
                      <a:r>
                        <a:rPr lang="en"/>
                        <a:t>4.1</a:t>
                      </a:r>
                      <a:endParaRPr/>
                    </a:p>
                  </a:txBody>
                  <a:tcPr marT="91425" marB="91425" marR="91425" marL="91425">
                    <a:solidFill>
                      <a:srgbClr val="6AA84F"/>
                    </a:solidFill>
                  </a:tcPr>
                </a:tc>
              </a:tr>
              <a:tr h="499050">
                <a:tc>
                  <a:txBody>
                    <a:bodyPr/>
                    <a:lstStyle/>
                    <a:p>
                      <a:pPr indent="0" lvl="0" marL="0" rtl="0" algn="l">
                        <a:spcBef>
                          <a:spcPts val="0"/>
                        </a:spcBef>
                        <a:spcAft>
                          <a:spcPts val="0"/>
                        </a:spcAft>
                        <a:buNone/>
                      </a:pPr>
                      <a:r>
                        <a:rPr lang="en"/>
                        <a:t>Kaze Flex 120</a:t>
                      </a:r>
                      <a:endParaRPr/>
                    </a:p>
                  </a:txBody>
                  <a:tcPr marT="91425" marB="91425" marR="91425" marL="91425"/>
                </a:tc>
                <a:tc>
                  <a:txBody>
                    <a:bodyPr/>
                    <a:lstStyle/>
                    <a:p>
                      <a:pPr indent="0" lvl="0" marL="0" rtl="0" algn="l">
                        <a:spcBef>
                          <a:spcPts val="0"/>
                        </a:spcBef>
                        <a:spcAft>
                          <a:spcPts val="0"/>
                        </a:spcAft>
                        <a:buNone/>
                      </a:pPr>
                      <a:r>
                        <a:rPr lang="en"/>
                        <a:t>4</a:t>
                      </a:r>
                      <a:endParaRPr/>
                    </a:p>
                  </a:txBody>
                  <a:tcPr marT="91425" marB="91425" marR="91425" marL="91425"/>
                </a:tc>
                <a:tc>
                  <a:txBody>
                    <a:bodyPr/>
                    <a:lstStyle/>
                    <a:p>
                      <a:pPr indent="0" lvl="0" marL="0" rtl="0" algn="l">
                        <a:spcBef>
                          <a:spcPts val="0"/>
                        </a:spcBef>
                        <a:spcAft>
                          <a:spcPts val="0"/>
                        </a:spcAft>
                        <a:buNone/>
                      </a:pPr>
                      <a:r>
                        <a:rPr lang="en"/>
                        <a:t>5</a:t>
                      </a:r>
                      <a:endParaRPr/>
                    </a:p>
                  </a:txBody>
                  <a:tcPr marT="91425" marB="91425" marR="91425" marL="91425"/>
                </a:tc>
                <a:tc>
                  <a:txBody>
                    <a:bodyPr/>
                    <a:lstStyle/>
                    <a:p>
                      <a:pPr indent="0" lvl="0" marL="0" rtl="0" algn="l">
                        <a:spcBef>
                          <a:spcPts val="0"/>
                        </a:spcBef>
                        <a:spcAft>
                          <a:spcPts val="0"/>
                        </a:spcAft>
                        <a:buNone/>
                      </a:pPr>
                      <a:r>
                        <a:rPr lang="en"/>
                        <a:t>4</a:t>
                      </a:r>
                      <a:endParaRPr/>
                    </a:p>
                  </a:txBody>
                  <a:tcPr marT="91425" marB="91425" marR="91425" marL="91425"/>
                </a:tc>
                <a:tc>
                  <a:txBody>
                    <a:bodyPr/>
                    <a:lstStyle/>
                    <a:p>
                      <a:pPr indent="0" lvl="0" marL="0" rtl="0" algn="l">
                        <a:spcBef>
                          <a:spcPts val="0"/>
                        </a:spcBef>
                        <a:spcAft>
                          <a:spcPts val="0"/>
                        </a:spcAft>
                        <a:buNone/>
                      </a:pPr>
                      <a:r>
                        <a:rPr lang="en"/>
                        <a:t>1</a:t>
                      </a:r>
                      <a:endParaRPr/>
                    </a:p>
                  </a:txBody>
                  <a:tcPr marT="91425" marB="91425" marR="91425" marL="91425"/>
                </a:tc>
                <a:tc>
                  <a:txBody>
                    <a:bodyPr/>
                    <a:lstStyle/>
                    <a:p>
                      <a:pPr indent="0" lvl="0" marL="0" rtl="0" algn="l">
                        <a:spcBef>
                          <a:spcPts val="0"/>
                        </a:spcBef>
                        <a:spcAft>
                          <a:spcPts val="0"/>
                        </a:spcAft>
                        <a:buNone/>
                      </a:pPr>
                      <a:r>
                        <a:rPr lang="en"/>
                        <a:t>3</a:t>
                      </a:r>
                      <a:endParaRPr/>
                    </a:p>
                  </a:txBody>
                  <a:tcPr marT="91425" marB="91425" marR="91425" marL="91425"/>
                </a:tc>
                <a:tc>
                  <a:txBody>
                    <a:bodyPr/>
                    <a:lstStyle/>
                    <a:p>
                      <a:pPr indent="0" lvl="0" marL="0" rtl="0" algn="l">
                        <a:spcBef>
                          <a:spcPts val="0"/>
                        </a:spcBef>
                        <a:spcAft>
                          <a:spcPts val="0"/>
                        </a:spcAft>
                        <a:buNone/>
                      </a:pPr>
                      <a:r>
                        <a:rPr lang="en"/>
                        <a:t>3.8</a:t>
                      </a:r>
                      <a:endParaRPr/>
                    </a:p>
                  </a:txBody>
                  <a:tcPr marT="91425" marB="91425" marR="91425" marL="91425"/>
                </a:tc>
              </a:tr>
              <a:tr h="499050">
                <a:tc>
                  <a:txBody>
                    <a:bodyPr/>
                    <a:lstStyle/>
                    <a:p>
                      <a:pPr indent="0" lvl="0" marL="0" rtl="0" algn="l">
                        <a:spcBef>
                          <a:spcPts val="0"/>
                        </a:spcBef>
                        <a:spcAft>
                          <a:spcPts val="0"/>
                        </a:spcAft>
                        <a:buNone/>
                      </a:pPr>
                      <a:r>
                        <a:rPr lang="en"/>
                        <a:t>Aer P 120</a:t>
                      </a:r>
                      <a:endParaRPr/>
                    </a:p>
                  </a:txBody>
                  <a:tcPr marT="91425" marB="91425" marR="91425" marL="91425"/>
                </a:tc>
                <a:tc>
                  <a:txBody>
                    <a:bodyPr/>
                    <a:lstStyle/>
                    <a:p>
                      <a:pPr indent="0" lvl="0" marL="0" rtl="0" algn="l">
                        <a:spcBef>
                          <a:spcPts val="0"/>
                        </a:spcBef>
                        <a:spcAft>
                          <a:spcPts val="0"/>
                        </a:spcAft>
                        <a:buNone/>
                      </a:pPr>
                      <a:r>
                        <a:rPr lang="en"/>
                        <a:t>4</a:t>
                      </a:r>
                      <a:endParaRPr/>
                    </a:p>
                  </a:txBody>
                  <a:tcPr marT="91425" marB="91425" marR="91425" marL="91425"/>
                </a:tc>
                <a:tc>
                  <a:txBody>
                    <a:bodyPr/>
                    <a:lstStyle/>
                    <a:p>
                      <a:pPr indent="0" lvl="0" marL="0" rtl="0" algn="l">
                        <a:spcBef>
                          <a:spcPts val="0"/>
                        </a:spcBef>
                        <a:spcAft>
                          <a:spcPts val="0"/>
                        </a:spcAft>
                        <a:buNone/>
                      </a:pPr>
                      <a:r>
                        <a:rPr lang="en"/>
                        <a:t>4</a:t>
                      </a:r>
                      <a:endParaRPr/>
                    </a:p>
                  </a:txBody>
                  <a:tcPr marT="91425" marB="91425" marR="91425" marL="91425"/>
                </a:tc>
                <a:tc>
                  <a:txBody>
                    <a:bodyPr/>
                    <a:lstStyle/>
                    <a:p>
                      <a:pPr indent="0" lvl="0" marL="0" rtl="0" algn="l">
                        <a:spcBef>
                          <a:spcPts val="0"/>
                        </a:spcBef>
                        <a:spcAft>
                          <a:spcPts val="0"/>
                        </a:spcAft>
                        <a:buNone/>
                      </a:pPr>
                      <a:r>
                        <a:rPr lang="en"/>
                        <a:t>4</a:t>
                      </a:r>
                      <a:endParaRPr/>
                    </a:p>
                  </a:txBody>
                  <a:tcPr marT="91425" marB="91425" marR="91425" marL="91425"/>
                </a:tc>
                <a:tc>
                  <a:txBody>
                    <a:bodyPr/>
                    <a:lstStyle/>
                    <a:p>
                      <a:pPr indent="0" lvl="0" marL="0" rtl="0" algn="l">
                        <a:spcBef>
                          <a:spcPts val="0"/>
                        </a:spcBef>
                        <a:spcAft>
                          <a:spcPts val="0"/>
                        </a:spcAft>
                        <a:buNone/>
                      </a:pPr>
                      <a:r>
                        <a:rPr lang="en"/>
                        <a:t>3</a:t>
                      </a:r>
                      <a:endParaRPr/>
                    </a:p>
                  </a:txBody>
                  <a:tcPr marT="91425" marB="91425" marR="91425" marL="91425"/>
                </a:tc>
                <a:tc>
                  <a:txBody>
                    <a:bodyPr/>
                    <a:lstStyle/>
                    <a:p>
                      <a:pPr indent="0" lvl="0" marL="0" rtl="0" algn="l">
                        <a:spcBef>
                          <a:spcPts val="0"/>
                        </a:spcBef>
                        <a:spcAft>
                          <a:spcPts val="0"/>
                        </a:spcAft>
                        <a:buNone/>
                      </a:pPr>
                      <a:r>
                        <a:rPr lang="en"/>
                        <a:t>4</a:t>
                      </a:r>
                      <a:endParaRPr/>
                    </a:p>
                  </a:txBody>
                  <a:tcPr marT="91425" marB="91425" marR="91425" marL="91425"/>
                </a:tc>
                <a:tc>
                  <a:txBody>
                    <a:bodyPr/>
                    <a:lstStyle/>
                    <a:p>
                      <a:pPr indent="0" lvl="0" marL="0" rtl="0" algn="l">
                        <a:spcBef>
                          <a:spcPts val="0"/>
                        </a:spcBef>
                        <a:spcAft>
                          <a:spcPts val="0"/>
                        </a:spcAft>
                        <a:buNone/>
                      </a:pPr>
                      <a:r>
                        <a:rPr lang="en"/>
                        <a:t>3.9</a:t>
                      </a:r>
                      <a:endParaRPr/>
                    </a:p>
                  </a:txBody>
                  <a:tcPr marT="91425" marB="91425" marR="91425" marL="91425"/>
                </a:tc>
              </a:tr>
              <a:tr h="499050">
                <a:tc>
                  <a:txBody>
                    <a:bodyPr/>
                    <a:lstStyle/>
                    <a:p>
                      <a:pPr indent="0" lvl="0" marL="0" rtl="0" algn="l">
                        <a:spcBef>
                          <a:spcPts val="0"/>
                        </a:spcBef>
                        <a:spcAft>
                          <a:spcPts val="0"/>
                        </a:spcAft>
                        <a:buNone/>
                      </a:pPr>
                      <a:r>
                        <a:rPr lang="en"/>
                        <a:t>Riing h14</a:t>
                      </a:r>
                      <a:endParaRPr/>
                    </a:p>
                  </a:txBody>
                  <a:tcPr marT="91425" marB="91425" marR="91425" marL="91425"/>
                </a:tc>
                <a:tc>
                  <a:txBody>
                    <a:bodyPr/>
                    <a:lstStyle/>
                    <a:p>
                      <a:pPr indent="0" lvl="0" marL="0" rtl="0" algn="l">
                        <a:spcBef>
                          <a:spcPts val="0"/>
                        </a:spcBef>
                        <a:spcAft>
                          <a:spcPts val="0"/>
                        </a:spcAft>
                        <a:buNone/>
                      </a:pPr>
                      <a:r>
                        <a:rPr lang="en"/>
                        <a:t>1</a:t>
                      </a:r>
                      <a:endParaRPr/>
                    </a:p>
                  </a:txBody>
                  <a:tcPr marT="91425" marB="91425" marR="91425" marL="91425"/>
                </a:tc>
                <a:tc>
                  <a:txBody>
                    <a:bodyPr/>
                    <a:lstStyle/>
                    <a:p>
                      <a:pPr indent="0" lvl="0" marL="0" rtl="0" algn="l">
                        <a:spcBef>
                          <a:spcPts val="0"/>
                        </a:spcBef>
                        <a:spcAft>
                          <a:spcPts val="0"/>
                        </a:spcAft>
                        <a:buNone/>
                      </a:pPr>
                      <a:r>
                        <a:rPr lang="en"/>
                        <a:t>3</a:t>
                      </a:r>
                      <a:endParaRPr/>
                    </a:p>
                  </a:txBody>
                  <a:tcPr marT="91425" marB="91425" marR="91425" marL="91425"/>
                </a:tc>
                <a:tc>
                  <a:txBody>
                    <a:bodyPr/>
                    <a:lstStyle/>
                    <a:p>
                      <a:pPr indent="0" lvl="0" marL="0" rtl="0" algn="l">
                        <a:spcBef>
                          <a:spcPts val="0"/>
                        </a:spcBef>
                        <a:spcAft>
                          <a:spcPts val="0"/>
                        </a:spcAft>
                        <a:buNone/>
                      </a:pPr>
                      <a:r>
                        <a:rPr lang="en"/>
                        <a:t>4</a:t>
                      </a:r>
                      <a:endParaRPr/>
                    </a:p>
                  </a:txBody>
                  <a:tcPr marT="91425" marB="91425" marR="91425" marL="91425"/>
                </a:tc>
                <a:tc>
                  <a:txBody>
                    <a:bodyPr/>
                    <a:lstStyle/>
                    <a:p>
                      <a:pPr indent="0" lvl="0" marL="0" rtl="0" algn="l">
                        <a:spcBef>
                          <a:spcPts val="0"/>
                        </a:spcBef>
                        <a:spcAft>
                          <a:spcPts val="0"/>
                        </a:spcAft>
                        <a:buNone/>
                      </a:pPr>
                      <a:r>
                        <a:rPr lang="en"/>
                        <a:t>3</a:t>
                      </a:r>
                      <a:endParaRPr/>
                    </a:p>
                  </a:txBody>
                  <a:tcPr marT="91425" marB="91425" marR="91425" marL="91425"/>
                </a:tc>
                <a:tc>
                  <a:txBody>
                    <a:bodyPr/>
                    <a:lstStyle/>
                    <a:p>
                      <a:pPr indent="0" lvl="0" marL="0" rtl="0" algn="l">
                        <a:spcBef>
                          <a:spcPts val="0"/>
                        </a:spcBef>
                        <a:spcAft>
                          <a:spcPts val="0"/>
                        </a:spcAft>
                        <a:buNone/>
                      </a:pPr>
                      <a:r>
                        <a:rPr lang="en"/>
                        <a:t>2</a:t>
                      </a:r>
                      <a:endParaRPr/>
                    </a:p>
                  </a:txBody>
                  <a:tcPr marT="91425" marB="91425" marR="91425" marL="91425"/>
                </a:tc>
                <a:tc>
                  <a:txBody>
                    <a:bodyPr/>
                    <a:lstStyle/>
                    <a:p>
                      <a:pPr indent="0" lvl="0" marL="0" rtl="0" algn="l">
                        <a:spcBef>
                          <a:spcPts val="0"/>
                        </a:spcBef>
                        <a:spcAft>
                          <a:spcPts val="0"/>
                        </a:spcAft>
                        <a:buNone/>
                      </a:pPr>
                      <a:r>
                        <a:rPr lang="en"/>
                        <a:t>2.9</a:t>
                      </a:r>
                      <a:endParaRPr/>
                    </a:p>
                  </a:txBody>
                  <a:tcPr marT="91425" marB="91425" marR="91425" marL="91425"/>
                </a:tc>
              </a:tr>
            </a:tbl>
          </a:graphicData>
        </a:graphic>
      </p:graphicFrame>
      <p:cxnSp>
        <p:nvCxnSpPr>
          <p:cNvPr id="1329" name="Google Shape;1329;p107"/>
          <p:cNvCxnSpPr/>
          <p:nvPr/>
        </p:nvCxnSpPr>
        <p:spPr>
          <a:xfrm>
            <a:off x="-21075" y="864275"/>
            <a:ext cx="9201300" cy="0"/>
          </a:xfrm>
          <a:prstGeom prst="straightConnector1">
            <a:avLst/>
          </a:prstGeom>
          <a:noFill/>
          <a:ln cap="flat" cmpd="sng" w="38100">
            <a:solidFill>
              <a:srgbClr val="B6D7A8"/>
            </a:solidFill>
            <a:prstDash val="solid"/>
            <a:round/>
            <a:headEnd len="med" w="med" type="none"/>
            <a:tailEnd len="med" w="med" type="none"/>
          </a:ln>
        </p:spPr>
      </p:cxn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3" name="Shape 1333"/>
        <p:cNvGrpSpPr/>
        <p:nvPr/>
      </p:nvGrpSpPr>
      <p:grpSpPr>
        <a:xfrm>
          <a:off x="0" y="0"/>
          <a:ext cx="0" cy="0"/>
          <a:chOff x="0" y="0"/>
          <a:chExt cx="0" cy="0"/>
        </a:xfrm>
      </p:grpSpPr>
      <p:sp>
        <p:nvSpPr>
          <p:cNvPr id="1334" name="Google Shape;1334;p108"/>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Vent Mechanism</a:t>
            </a:r>
            <a:endParaRPr/>
          </a:p>
        </p:txBody>
      </p:sp>
      <p:pic>
        <p:nvPicPr>
          <p:cNvPr id="1335" name="Google Shape;1335;p108"/>
          <p:cNvPicPr preferRelativeResize="0"/>
          <p:nvPr/>
        </p:nvPicPr>
        <p:blipFill>
          <a:blip r:embed="rId3">
            <a:alphaModFix/>
          </a:blip>
          <a:stretch>
            <a:fillRect/>
          </a:stretch>
        </p:blipFill>
        <p:spPr>
          <a:xfrm>
            <a:off x="1588175" y="935250"/>
            <a:ext cx="4615470" cy="4055851"/>
          </a:xfrm>
          <a:prstGeom prst="rect">
            <a:avLst/>
          </a:prstGeom>
          <a:noFill/>
          <a:ln>
            <a:noFill/>
          </a:ln>
        </p:spPr>
      </p:pic>
      <p:cxnSp>
        <p:nvCxnSpPr>
          <p:cNvPr id="1336" name="Google Shape;1336;p108"/>
          <p:cNvCxnSpPr/>
          <p:nvPr/>
        </p:nvCxnSpPr>
        <p:spPr>
          <a:xfrm>
            <a:off x="-21075" y="864275"/>
            <a:ext cx="9201300" cy="0"/>
          </a:xfrm>
          <a:prstGeom prst="straightConnector1">
            <a:avLst/>
          </a:prstGeom>
          <a:noFill/>
          <a:ln cap="flat" cmpd="sng" w="38100">
            <a:solidFill>
              <a:srgbClr val="B6D7A8"/>
            </a:solidFill>
            <a:prstDash val="solid"/>
            <a:round/>
            <a:headEnd len="med" w="med" type="none"/>
            <a:tailEnd len="med" w="med" type="none"/>
          </a:ln>
        </p:spPr>
      </p:cxn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0" name="Shape 1340"/>
        <p:cNvGrpSpPr/>
        <p:nvPr/>
      </p:nvGrpSpPr>
      <p:grpSpPr>
        <a:xfrm>
          <a:off x="0" y="0"/>
          <a:ext cx="0" cy="0"/>
          <a:chOff x="0" y="0"/>
          <a:chExt cx="0" cy="0"/>
        </a:xfrm>
      </p:grpSpPr>
      <p:sp>
        <p:nvSpPr>
          <p:cNvPr id="1341" name="Google Shape;1341;p109"/>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Venting Calculations </a:t>
            </a:r>
            <a:endParaRPr/>
          </a:p>
        </p:txBody>
      </p:sp>
      <p:pic>
        <p:nvPicPr>
          <p:cNvPr id="1342" name="Google Shape;1342;p109"/>
          <p:cNvPicPr preferRelativeResize="0"/>
          <p:nvPr/>
        </p:nvPicPr>
        <p:blipFill>
          <a:blip r:embed="rId3">
            <a:alphaModFix/>
          </a:blip>
          <a:stretch>
            <a:fillRect/>
          </a:stretch>
        </p:blipFill>
        <p:spPr>
          <a:xfrm>
            <a:off x="1856675" y="904550"/>
            <a:ext cx="4999538" cy="4055850"/>
          </a:xfrm>
          <a:prstGeom prst="rect">
            <a:avLst/>
          </a:prstGeom>
          <a:noFill/>
          <a:ln>
            <a:noFill/>
          </a:ln>
        </p:spPr>
      </p:pic>
      <p:cxnSp>
        <p:nvCxnSpPr>
          <p:cNvPr id="1343" name="Google Shape;1343;p109"/>
          <p:cNvCxnSpPr/>
          <p:nvPr/>
        </p:nvCxnSpPr>
        <p:spPr>
          <a:xfrm>
            <a:off x="-21075" y="864275"/>
            <a:ext cx="9201300" cy="0"/>
          </a:xfrm>
          <a:prstGeom prst="straightConnector1">
            <a:avLst/>
          </a:prstGeom>
          <a:noFill/>
          <a:ln cap="flat" cmpd="sng" w="38100">
            <a:solidFill>
              <a:srgbClr val="B6D7A8"/>
            </a:solidFill>
            <a:prstDash val="solid"/>
            <a:round/>
            <a:headEnd len="med" w="med" type="none"/>
            <a:tailEnd len="med" w="med" type="none"/>
          </a:ln>
        </p:spPr>
      </p:cxn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7" name="Shape 1347"/>
        <p:cNvGrpSpPr/>
        <p:nvPr/>
      </p:nvGrpSpPr>
      <p:grpSpPr>
        <a:xfrm>
          <a:off x="0" y="0"/>
          <a:ext cx="0" cy="0"/>
          <a:chOff x="0" y="0"/>
          <a:chExt cx="0" cy="0"/>
        </a:xfrm>
      </p:grpSpPr>
      <p:cxnSp>
        <p:nvCxnSpPr>
          <p:cNvPr id="1348" name="Google Shape;1348;p110"/>
          <p:cNvCxnSpPr/>
          <p:nvPr/>
        </p:nvCxnSpPr>
        <p:spPr>
          <a:xfrm>
            <a:off x="3952650" y="2956500"/>
            <a:ext cx="1238700" cy="0"/>
          </a:xfrm>
          <a:prstGeom prst="straightConnector1">
            <a:avLst/>
          </a:prstGeom>
          <a:noFill/>
          <a:ln cap="flat" cmpd="sng" w="19050">
            <a:solidFill>
              <a:srgbClr val="93C47D"/>
            </a:solidFill>
            <a:prstDash val="solid"/>
            <a:round/>
            <a:headEnd len="med" w="med" type="none"/>
            <a:tailEnd len="med" w="med" type="none"/>
          </a:ln>
        </p:spPr>
      </p:cxnSp>
      <p:sp>
        <p:nvSpPr>
          <p:cNvPr id="1349" name="Google Shape;1349;p110"/>
          <p:cNvSpPr txBox="1"/>
          <p:nvPr/>
        </p:nvSpPr>
        <p:spPr>
          <a:xfrm>
            <a:off x="3201150" y="4743300"/>
            <a:ext cx="2741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u="sng">
                <a:solidFill>
                  <a:schemeClr val="hlink"/>
                </a:solidFill>
                <a:latin typeface="Roboto"/>
                <a:ea typeface="Roboto"/>
                <a:cs typeface="Roboto"/>
                <a:sym typeface="Roboto"/>
                <a:hlinkClick action="ppaction://hlinksldjump" r:id="rId3"/>
              </a:rPr>
              <a:t>Slide 50: Quick Links - General</a:t>
            </a:r>
            <a:endParaRPr>
              <a:latin typeface="Roboto"/>
              <a:ea typeface="Roboto"/>
              <a:cs typeface="Roboto"/>
              <a:sym typeface="Roboto"/>
            </a:endParaRPr>
          </a:p>
        </p:txBody>
      </p:sp>
      <p:sp>
        <p:nvSpPr>
          <p:cNvPr id="1350" name="Google Shape;1350;p110"/>
          <p:cNvSpPr txBox="1"/>
          <p:nvPr>
            <p:ph type="title"/>
          </p:nvPr>
        </p:nvSpPr>
        <p:spPr>
          <a:xfrm>
            <a:off x="844200" y="2187000"/>
            <a:ext cx="7455600" cy="769500"/>
          </a:xfrm>
          <a:prstGeom prst="rect">
            <a:avLst/>
          </a:prstGeom>
        </p:spPr>
        <p:txBody>
          <a:bodyPr anchorCtr="0" anchor="b" bIns="0" lIns="91425" spcFirstLastPara="1" rIns="91425" wrap="square" tIns="0">
            <a:spAutoFit/>
          </a:bodyPr>
          <a:lstStyle/>
          <a:p>
            <a:pPr indent="0" lvl="0" marL="0" rtl="0" algn="ctr">
              <a:spcBef>
                <a:spcPts val="0"/>
              </a:spcBef>
              <a:spcAft>
                <a:spcPts val="0"/>
              </a:spcAft>
              <a:buSzPts val="990"/>
              <a:buNone/>
            </a:pPr>
            <a:r>
              <a:rPr lang="en" sz="5000"/>
              <a:t>Thermal</a:t>
            </a:r>
            <a:endParaRPr sz="5000"/>
          </a:p>
        </p:txBody>
      </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4" name="Shape 1354"/>
        <p:cNvGrpSpPr/>
        <p:nvPr/>
      </p:nvGrpSpPr>
      <p:grpSpPr>
        <a:xfrm>
          <a:off x="0" y="0"/>
          <a:ext cx="0" cy="0"/>
          <a:chOff x="0" y="0"/>
          <a:chExt cx="0" cy="0"/>
        </a:xfrm>
      </p:grpSpPr>
      <p:sp>
        <p:nvSpPr>
          <p:cNvPr id="1355" name="Google Shape;1355;p111"/>
          <p:cNvSpPr txBox="1"/>
          <p:nvPr>
            <p:ph type="title"/>
          </p:nvPr>
        </p:nvSpPr>
        <p:spPr>
          <a:xfrm>
            <a:off x="311725" y="500925"/>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Thermal </a:t>
            </a:r>
            <a:r>
              <a:rPr lang="en"/>
              <a:t>Assumptions</a:t>
            </a:r>
            <a:endParaRPr/>
          </a:p>
        </p:txBody>
      </p:sp>
      <p:sp>
        <p:nvSpPr>
          <p:cNvPr id="1356" name="Google Shape;1356;p111"/>
          <p:cNvSpPr txBox="1"/>
          <p:nvPr>
            <p:ph idx="1" type="body"/>
          </p:nvPr>
        </p:nvSpPr>
        <p:spPr>
          <a:xfrm>
            <a:off x="311700" y="1505700"/>
            <a:ext cx="3999900" cy="343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1400">
                <a:solidFill>
                  <a:srgbClr val="000000"/>
                </a:solidFill>
              </a:rPr>
              <a:t>Worst-Case Scenario Assumptions</a:t>
            </a:r>
            <a:endParaRPr b="1" sz="1400">
              <a:solidFill>
                <a:srgbClr val="000000"/>
              </a:solidFill>
            </a:endParaRPr>
          </a:p>
          <a:p>
            <a:pPr indent="-304800" lvl="0" marL="457200" rtl="0" algn="l">
              <a:spcBef>
                <a:spcPts val="0"/>
              </a:spcBef>
              <a:spcAft>
                <a:spcPts val="0"/>
              </a:spcAft>
              <a:buClr>
                <a:srgbClr val="000000"/>
              </a:buClr>
              <a:buSzPts val="1200"/>
              <a:buChar char="●"/>
            </a:pPr>
            <a:r>
              <a:rPr lang="en" sz="1200">
                <a:solidFill>
                  <a:srgbClr val="000000"/>
                </a:solidFill>
              </a:rPr>
              <a:t>Balloon remains at -55°C for 24 hours</a:t>
            </a:r>
            <a:endParaRPr sz="1200">
              <a:solidFill>
                <a:srgbClr val="000000"/>
              </a:solidFill>
            </a:endParaRPr>
          </a:p>
          <a:p>
            <a:pPr indent="-304800" lvl="0" marL="457200" rtl="0" algn="l">
              <a:spcBef>
                <a:spcPts val="0"/>
              </a:spcBef>
              <a:spcAft>
                <a:spcPts val="0"/>
              </a:spcAft>
              <a:buClr>
                <a:srgbClr val="000000"/>
              </a:buClr>
              <a:buSzPts val="1200"/>
              <a:buChar char="●"/>
            </a:pPr>
            <a:r>
              <a:rPr lang="en" sz="1200">
                <a:solidFill>
                  <a:srgbClr val="000000"/>
                </a:solidFill>
              </a:rPr>
              <a:t>No heat contribution from electronics</a:t>
            </a:r>
            <a:endParaRPr sz="1200">
              <a:solidFill>
                <a:srgbClr val="000000"/>
              </a:solidFill>
            </a:endParaRPr>
          </a:p>
        </p:txBody>
      </p:sp>
      <p:sp>
        <p:nvSpPr>
          <p:cNvPr id="1357" name="Google Shape;1357;p111"/>
          <p:cNvSpPr txBox="1"/>
          <p:nvPr>
            <p:ph idx="2" type="body"/>
          </p:nvPr>
        </p:nvSpPr>
        <p:spPr>
          <a:xfrm>
            <a:off x="4832400" y="1505700"/>
            <a:ext cx="3999900" cy="343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1400">
                <a:solidFill>
                  <a:srgbClr val="000000"/>
                </a:solidFill>
              </a:rPr>
              <a:t>Simplifying Assumptions</a:t>
            </a:r>
            <a:endParaRPr b="1" sz="1400">
              <a:solidFill>
                <a:srgbClr val="000000"/>
              </a:solidFill>
            </a:endParaRPr>
          </a:p>
          <a:p>
            <a:pPr indent="-304800" lvl="0" marL="457200" rtl="0" algn="l">
              <a:spcBef>
                <a:spcPts val="0"/>
              </a:spcBef>
              <a:spcAft>
                <a:spcPts val="0"/>
              </a:spcAft>
              <a:buClr>
                <a:srgbClr val="000000"/>
              </a:buClr>
              <a:buSzPts val="1200"/>
              <a:buChar char="●"/>
            </a:pPr>
            <a:r>
              <a:rPr lang="en" sz="1200">
                <a:solidFill>
                  <a:srgbClr val="000000"/>
                </a:solidFill>
              </a:rPr>
              <a:t>Heat from solar radiation is negligible</a:t>
            </a:r>
            <a:endParaRPr sz="1200">
              <a:solidFill>
                <a:srgbClr val="000000"/>
              </a:solidFill>
            </a:endParaRPr>
          </a:p>
          <a:p>
            <a:pPr indent="-304800" lvl="0" marL="457200" rtl="0" algn="l">
              <a:spcBef>
                <a:spcPts val="0"/>
              </a:spcBef>
              <a:spcAft>
                <a:spcPts val="0"/>
              </a:spcAft>
              <a:buClr>
                <a:srgbClr val="000000"/>
              </a:buClr>
              <a:buSzPts val="1200"/>
              <a:buChar char="●"/>
            </a:pPr>
            <a:r>
              <a:rPr lang="en" sz="1200">
                <a:solidFill>
                  <a:srgbClr val="000000"/>
                </a:solidFill>
              </a:rPr>
              <a:t>Air is heated uniformly</a:t>
            </a:r>
            <a:endParaRPr sz="1200">
              <a:solidFill>
                <a:srgbClr val="000000"/>
              </a:solidFill>
            </a:endParaRPr>
          </a:p>
          <a:p>
            <a:pPr indent="-304800" lvl="0" marL="457200" rtl="0" algn="l">
              <a:spcBef>
                <a:spcPts val="0"/>
              </a:spcBef>
              <a:spcAft>
                <a:spcPts val="0"/>
              </a:spcAft>
              <a:buClr>
                <a:srgbClr val="000000"/>
              </a:buClr>
              <a:buSzPts val="1200"/>
              <a:buChar char="●"/>
            </a:pPr>
            <a:r>
              <a:rPr lang="en" sz="1200">
                <a:solidFill>
                  <a:srgbClr val="000000"/>
                </a:solidFill>
              </a:rPr>
              <a:t>Heater turns on and off instantaneously</a:t>
            </a:r>
            <a:endParaRPr sz="1200">
              <a:solidFill>
                <a:srgbClr val="000000"/>
              </a:solidFill>
            </a:endParaRPr>
          </a:p>
          <a:p>
            <a:pPr indent="-304800" lvl="0" marL="457200" rtl="0" algn="l">
              <a:spcBef>
                <a:spcPts val="0"/>
              </a:spcBef>
              <a:spcAft>
                <a:spcPts val="0"/>
              </a:spcAft>
              <a:buClr>
                <a:srgbClr val="000000"/>
              </a:buClr>
              <a:buSzPts val="1200"/>
              <a:buChar char="●"/>
            </a:pPr>
            <a:r>
              <a:rPr lang="en" sz="1200">
                <a:solidFill>
                  <a:srgbClr val="000000"/>
                </a:solidFill>
              </a:rPr>
              <a:t>Standard atmospheric air properties</a:t>
            </a:r>
            <a:endParaRPr sz="1200">
              <a:solidFill>
                <a:srgbClr val="000000"/>
              </a:solidFill>
            </a:endParaRPr>
          </a:p>
          <a:p>
            <a:pPr indent="-304800" lvl="0" marL="457200" rtl="0" algn="l">
              <a:spcBef>
                <a:spcPts val="0"/>
              </a:spcBef>
              <a:spcAft>
                <a:spcPts val="0"/>
              </a:spcAft>
              <a:buClr>
                <a:srgbClr val="000000"/>
              </a:buClr>
              <a:buSzPts val="1200"/>
              <a:buChar char="●"/>
            </a:pPr>
            <a:r>
              <a:rPr lang="en" sz="1200">
                <a:solidFill>
                  <a:srgbClr val="000000"/>
                </a:solidFill>
              </a:rPr>
              <a:t>Constant specific heat of air</a:t>
            </a:r>
            <a:endParaRPr sz="1200">
              <a:solidFill>
                <a:srgbClr val="000000"/>
              </a:solidFill>
            </a:endParaRPr>
          </a:p>
          <a:p>
            <a:pPr indent="-304800" lvl="0" marL="457200" rtl="0" algn="l">
              <a:spcBef>
                <a:spcPts val="0"/>
              </a:spcBef>
              <a:spcAft>
                <a:spcPts val="0"/>
              </a:spcAft>
              <a:buClr>
                <a:srgbClr val="000000"/>
              </a:buClr>
              <a:buSzPts val="1200"/>
              <a:buChar char="●"/>
            </a:pPr>
            <a:r>
              <a:rPr lang="en" sz="1200">
                <a:solidFill>
                  <a:srgbClr val="000000"/>
                </a:solidFill>
              </a:rPr>
              <a:t>Closed system</a:t>
            </a:r>
            <a:endParaRPr sz="1200">
              <a:solidFill>
                <a:srgbClr val="000000"/>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