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51"/>
  </p:notesMasterIdLst>
  <p:sldIdLst>
    <p:sldId id="256" r:id="rId4"/>
    <p:sldId id="257" r:id="rId5"/>
    <p:sldId id="421" r:id="rId6"/>
    <p:sldId id="422" r:id="rId7"/>
    <p:sldId id="42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ato" panose="020B0604020202020204" charset="0"/>
      <p:regular r:id="rId56"/>
      <p:bold r:id="rId57"/>
      <p:italic r:id="rId58"/>
      <p:boldItalic r:id="rId59"/>
    </p:embeddedFont>
    <p:embeddedFont>
      <p:font typeface="Montserrat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0F17C-4416-4C9F-A168-B543D2DD6ACD}" v="3" dt="2020-03-02T07:37:29.778"/>
  </p1510:revLst>
</p1510:revInfo>
</file>

<file path=ppt/tableStyles.xml><?xml version="1.0" encoding="utf-8"?>
<a:tblStyleLst xmlns:a="http://schemas.openxmlformats.org/drawingml/2006/main" def="{814C55C7-8E7B-4291-8E16-8594B496E1DF}">
  <a:tblStyle styleId="{814C55C7-8E7B-4291-8E16-8594B496E1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Dellsite" userId="dcf86183-a7da-4b67-a38b-a57ba60abe30" providerId="ADAL" clId="{C970F17C-4416-4C9F-A168-B543D2DD6ACD}"/>
    <pc:docChg chg="addSld delSld modSld">
      <pc:chgData name="Andrew Dellsite" userId="dcf86183-a7da-4b67-a38b-a57ba60abe30" providerId="ADAL" clId="{C970F17C-4416-4C9F-A168-B543D2DD6ACD}" dt="2020-03-02T07:37:29.778" v="9" actId="207"/>
      <pc:docMkLst>
        <pc:docMk/>
      </pc:docMkLst>
      <pc:sldChg chg="del">
        <pc:chgData name="Andrew Dellsite" userId="dcf86183-a7da-4b67-a38b-a57ba60abe30" providerId="ADAL" clId="{C970F17C-4416-4C9F-A168-B543D2DD6ACD}" dt="2020-03-02T07:34:18.426" v="0" actId="47"/>
        <pc:sldMkLst>
          <pc:docMk/>
          <pc:sldMk cId="0" sldId="258"/>
        </pc:sldMkLst>
      </pc:sldChg>
      <pc:sldChg chg="del">
        <pc:chgData name="Andrew Dellsite" userId="dcf86183-a7da-4b67-a38b-a57ba60abe30" providerId="ADAL" clId="{C970F17C-4416-4C9F-A168-B543D2DD6ACD}" dt="2020-03-02T07:34:19.502" v="1" actId="47"/>
        <pc:sldMkLst>
          <pc:docMk/>
          <pc:sldMk cId="0" sldId="259"/>
        </pc:sldMkLst>
      </pc:sldChg>
      <pc:sldChg chg="del">
        <pc:chgData name="Andrew Dellsite" userId="dcf86183-a7da-4b67-a38b-a57ba60abe30" providerId="ADAL" clId="{C970F17C-4416-4C9F-A168-B543D2DD6ACD}" dt="2020-03-02T07:34:20.884" v="2" actId="47"/>
        <pc:sldMkLst>
          <pc:docMk/>
          <pc:sldMk cId="0" sldId="260"/>
        </pc:sldMkLst>
      </pc:sldChg>
      <pc:sldChg chg="modSp">
        <pc:chgData name="Andrew Dellsite" userId="dcf86183-a7da-4b67-a38b-a57ba60abe30" providerId="ADAL" clId="{C970F17C-4416-4C9F-A168-B543D2DD6ACD}" dt="2020-03-02T07:36:29.504" v="7" actId="1076"/>
        <pc:sldMkLst>
          <pc:docMk/>
          <pc:sldMk cId="0" sldId="272"/>
        </pc:sldMkLst>
        <pc:spChg chg="mod">
          <ac:chgData name="Andrew Dellsite" userId="dcf86183-a7da-4b67-a38b-a57ba60abe30" providerId="ADAL" clId="{C970F17C-4416-4C9F-A168-B543D2DD6ACD}" dt="2020-03-02T07:36:10.020" v="5" actId="1076"/>
          <ac:spMkLst>
            <pc:docMk/>
            <pc:sldMk cId="0" sldId="272"/>
            <ac:spMk id="659" creationId="{00000000-0000-0000-0000-000000000000}"/>
          </ac:spMkLst>
        </pc:spChg>
        <pc:spChg chg="mod">
          <ac:chgData name="Andrew Dellsite" userId="dcf86183-a7da-4b67-a38b-a57ba60abe30" providerId="ADAL" clId="{C970F17C-4416-4C9F-A168-B543D2DD6ACD}" dt="2020-03-02T07:36:29.504" v="7" actId="1076"/>
          <ac:spMkLst>
            <pc:docMk/>
            <pc:sldMk cId="0" sldId="272"/>
            <ac:spMk id="662" creationId="{00000000-0000-0000-0000-000000000000}"/>
          </ac:spMkLst>
        </pc:spChg>
        <pc:grpChg chg="mod">
          <ac:chgData name="Andrew Dellsite" userId="dcf86183-a7da-4b67-a38b-a57ba60abe30" providerId="ADAL" clId="{C970F17C-4416-4C9F-A168-B543D2DD6ACD}" dt="2020-03-02T07:35:59.100" v="4" actId="14100"/>
          <ac:grpSpMkLst>
            <pc:docMk/>
            <pc:sldMk cId="0" sldId="272"/>
            <ac:grpSpMk id="658" creationId="{00000000-0000-0000-0000-000000000000}"/>
          </ac:grpSpMkLst>
        </pc:grpChg>
      </pc:sldChg>
      <pc:sldChg chg="modSp">
        <pc:chgData name="Andrew Dellsite" userId="dcf86183-a7da-4b67-a38b-a57ba60abe30" providerId="ADAL" clId="{C970F17C-4416-4C9F-A168-B543D2DD6ACD}" dt="2020-03-02T07:37:24.261" v="8" actId="207"/>
        <pc:sldMkLst>
          <pc:docMk/>
          <pc:sldMk cId="0" sldId="279"/>
        </pc:sldMkLst>
        <pc:spChg chg="mod">
          <ac:chgData name="Andrew Dellsite" userId="dcf86183-a7da-4b67-a38b-a57ba60abe30" providerId="ADAL" clId="{C970F17C-4416-4C9F-A168-B543D2DD6ACD}" dt="2020-03-02T07:37:24.261" v="8" actId="207"/>
          <ac:spMkLst>
            <pc:docMk/>
            <pc:sldMk cId="0" sldId="279"/>
            <ac:spMk id="783" creationId="{00000000-0000-0000-0000-000000000000}"/>
          </ac:spMkLst>
        </pc:spChg>
      </pc:sldChg>
      <pc:sldChg chg="modSp">
        <pc:chgData name="Andrew Dellsite" userId="dcf86183-a7da-4b67-a38b-a57ba60abe30" providerId="ADAL" clId="{C970F17C-4416-4C9F-A168-B543D2DD6ACD}" dt="2020-03-02T07:37:29.778" v="9" actId="207"/>
        <pc:sldMkLst>
          <pc:docMk/>
          <pc:sldMk cId="0" sldId="280"/>
        </pc:sldMkLst>
        <pc:spChg chg="mod">
          <ac:chgData name="Andrew Dellsite" userId="dcf86183-a7da-4b67-a38b-a57ba60abe30" providerId="ADAL" clId="{C970F17C-4416-4C9F-A168-B543D2DD6ACD}" dt="2020-03-02T07:37:29.778" v="9" actId="207"/>
          <ac:spMkLst>
            <pc:docMk/>
            <pc:sldMk cId="0" sldId="280"/>
            <ac:spMk id="801" creationId="{00000000-0000-0000-0000-000000000000}"/>
          </ac:spMkLst>
        </pc:spChg>
      </pc:sldChg>
      <pc:sldChg chg="add">
        <pc:chgData name="Andrew Dellsite" userId="dcf86183-a7da-4b67-a38b-a57ba60abe30" providerId="ADAL" clId="{C970F17C-4416-4C9F-A168-B543D2DD6ACD}" dt="2020-03-02T07:34:23.844" v="3"/>
        <pc:sldMkLst>
          <pc:docMk/>
          <pc:sldMk cId="0" sldId="421"/>
        </pc:sldMkLst>
      </pc:sldChg>
      <pc:sldChg chg="add">
        <pc:chgData name="Andrew Dellsite" userId="dcf86183-a7da-4b67-a38b-a57ba60abe30" providerId="ADAL" clId="{C970F17C-4416-4C9F-A168-B543D2DD6ACD}" dt="2020-03-02T07:34:23.844" v="3"/>
        <pc:sldMkLst>
          <pc:docMk/>
          <pc:sldMk cId="0" sldId="422"/>
        </pc:sldMkLst>
      </pc:sldChg>
      <pc:sldChg chg="add">
        <pc:chgData name="Andrew Dellsite" userId="dcf86183-a7da-4b67-a38b-a57ba60abe30" providerId="ADAL" clId="{C970F17C-4416-4C9F-A168-B543D2DD6ACD}" dt="2020-03-02T07:34:23.844" v="3"/>
        <pc:sldMkLst>
          <pc:docMk/>
          <pc:sldMk cId="0" sldId="423"/>
        </pc:sldMkLst>
      </pc:sldChg>
      <pc:sldMasterChg chg="delSldLayout">
        <pc:chgData name="Andrew Dellsite" userId="dcf86183-a7da-4b67-a38b-a57ba60abe30" providerId="ADAL" clId="{C970F17C-4416-4C9F-A168-B543D2DD6ACD}" dt="2020-03-02T07:34:20.884" v="2" actId="47"/>
        <pc:sldMasterMkLst>
          <pc:docMk/>
          <pc:sldMasterMk cId="0" sldId="2147483685"/>
        </pc:sldMasterMkLst>
        <pc:sldLayoutChg chg="del">
          <pc:chgData name="Andrew Dellsite" userId="dcf86183-a7da-4b67-a38b-a57ba60abe30" providerId="ADAL" clId="{C970F17C-4416-4C9F-A168-B543D2DD6ACD}" dt="2020-03-02T07:34:20.884" v="2" actId="47"/>
          <pc:sldLayoutMkLst>
            <pc:docMk/>
            <pc:sldMasterMk cId="0" sldId="2147483685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43ff6c30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43ff6c30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Jarrod: 6-13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Anastasia: 25-28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Corey: 1-5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Brendan: 20-24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Nate: 29-36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Andrew: 14-19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e7ed520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e7ed520b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e7ed520b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7e7ed520b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e9dd43b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e9dd43b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e7ed520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e7ed520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43ff6c30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43ff6c30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description of design with respect to CDR, major changes to design, review of critical project elements and critical issues since CDR/FFR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e9dd43b9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7e9dd43b9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and SDR have government implications for ordering and at least 3 weeks lead time. We have 1 backup SDR and 1 backup battery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7e9dd43b94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7e9dd43b94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d2ce7ac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7d2ce7ac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-Schedule covers what was done since MSR and what is currently being worked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-Subteam Colors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-Critical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-Where we are at &amp; Float/slack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 Milestones!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7cea9a6cfa_1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g7cea9a6cfa_1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-Critical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-Slack time for each testing phase - 3 total weeks of float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-On track?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r>
              <a:rPr lang="en"/>
              <a:t>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a7154d448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a7154d448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43ff6c308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43ff6c308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7c7da110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7c7da110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Preliminary Test 1 was component-level, involving a power-on and basic operation test.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7e92490fc6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7e92490fc6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e92490f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e92490f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e7ed520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7e7ed520b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e92490fc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e92490fc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e92490fc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e92490fc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7e92490fc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7e92490fc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7e92490fc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7e92490fc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e92490fc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e92490fc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7e92490f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7e92490fc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fb013e5d0_5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6fb013e5d0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7e7ed520b6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7e7ed520b6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7e7ed520b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7e7ed520b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7e7ed520b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7e7ed520b6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7e92490fc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7e92490fc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7901a13366_1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7901a13366_1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793477bd27_6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793477bd27_6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43ff6c308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43ff6c308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there any questions?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cea9a6cfa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cea9a6cfa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7cea9a6cfa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7cea9a6cfa_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7cea9a6cfa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7cea9a6cfa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fb013e5d0_5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6fb013e5d0_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7cea9a6cfa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7cea9a6cfa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7cea9a6cfa_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7cea9a6cfa_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7cea9a6cfa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7cea9a6cfa_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7cea9a6cfa_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7cea9a6cfa_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cea9a6cfa_5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cea9a6cfa_5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7cea9a6cfa_5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7cea9a6cfa_5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7cea9a6cfa_5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7cea9a6cfa_5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80e190dc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80e190dc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fb013e5d0_5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6fb013e5d0_5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e9dd43b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e9dd43b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description of design with respect to CDR, major changes to design, review of critical project elements and critical issues since CDR/FFR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7e9dd43b94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7e9dd43b94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a7154d448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a7154d448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901a13366_2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7901a13366_2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Hunter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rgbClr val="EBCC6A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48775" y="2932825"/>
            <a:ext cx="3470700" cy="50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698" y="4406525"/>
            <a:ext cx="3197325" cy="6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8700" y="3770351"/>
            <a:ext cx="3322032" cy="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5" name="Google Shape;115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flipH="1">
              <a:off x="6222001" y="1443945"/>
              <a:ext cx="1494900" cy="14343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-5400000">
              <a:off x="6913158" y="2167445"/>
              <a:ext cx="1420500" cy="1429500"/>
            </a:xfrm>
            <a:prstGeom prst="diagStripe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61700" y="53375"/>
            <a:ext cx="4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098" y="4164700"/>
            <a:ext cx="3197325" cy="65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3"/>
          <p:cNvGrpSpPr/>
          <p:nvPr/>
        </p:nvGrpSpPr>
        <p:grpSpPr>
          <a:xfrm>
            <a:off x="4406400" y="213"/>
            <a:ext cx="4737600" cy="5143065"/>
            <a:chOff x="4406400" y="0"/>
            <a:chExt cx="4737600" cy="5143065"/>
          </a:xfrm>
        </p:grpSpPr>
        <p:sp>
          <p:nvSpPr>
            <p:cNvPr id="26" name="Google Shape;26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5400000">
              <a:off x="4728750" y="123075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34745" flipH="1">
              <a:off x="4645901" y="148219"/>
              <a:ext cx="1607735" cy="1780361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842191" y="32016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7066074" y="311714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273577">
              <a:off x="5402387" y="1017955"/>
              <a:ext cx="1403449" cy="1463486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6"/>
          <p:cNvGrpSpPr/>
          <p:nvPr/>
        </p:nvGrpSpPr>
        <p:grpSpPr>
          <a:xfrm>
            <a:off x="0" y="105001"/>
            <a:ext cx="1037850" cy="1016288"/>
            <a:chOff x="0" y="381001"/>
            <a:chExt cx="1037850" cy="1016288"/>
          </a:xfrm>
        </p:grpSpPr>
        <p:sp>
          <p:nvSpPr>
            <p:cNvPr id="221" name="Google Shape;221;p2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1220425" y="11630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26">
            <a:hlinkClick r:id="" action="ppaction://hlinkshowjump?jump=firstslide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5850" y="105000"/>
            <a:ext cx="1852450" cy="3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8"/>
          <p:cNvGrpSpPr/>
          <p:nvPr/>
        </p:nvGrpSpPr>
        <p:grpSpPr>
          <a:xfrm>
            <a:off x="0" y="105001"/>
            <a:ext cx="1037850" cy="1016288"/>
            <a:chOff x="0" y="381001"/>
            <a:chExt cx="1037850" cy="1016288"/>
          </a:xfrm>
        </p:grpSpPr>
        <p:sp>
          <p:nvSpPr>
            <p:cNvPr id="233" name="Google Shape;233;p2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1310625" y="156102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1220426" y="1163026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28">
            <a:hlinkClick r:id="" action="ppaction://hlinkshowjump?jump=firstslide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5850" y="105002"/>
            <a:ext cx="1852450" cy="3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 rot="5400000">
            <a:off x="7500301" y="506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89675" tIns="89675" rIns="89675" bIns="89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9"/>
          <p:cNvGrpSpPr/>
          <p:nvPr/>
        </p:nvGrpSpPr>
        <p:grpSpPr>
          <a:xfrm>
            <a:off x="1" y="491"/>
            <a:ext cx="5153705" cy="5134399"/>
            <a:chOff x="0" y="75"/>
            <a:chExt cx="5153705" cy="5152950"/>
          </a:xfrm>
        </p:grpSpPr>
        <p:sp>
          <p:nvSpPr>
            <p:cNvPr id="242" name="Google Shape;242;p29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rgbClr val="EBCC6A">
                <a:alpha val="55294"/>
              </a:srgb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9"/>
          <p:cNvSpPr txBox="1">
            <a:spLocks noGrp="1"/>
          </p:cNvSpPr>
          <p:nvPr>
            <p:ph type="ctrTitle"/>
          </p:nvPr>
        </p:nvSpPr>
        <p:spPr>
          <a:xfrm>
            <a:off x="3537151" y="1578402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1"/>
          </p:nvPr>
        </p:nvSpPr>
        <p:spPr>
          <a:xfrm>
            <a:off x="3648776" y="2932827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99" y="4406527"/>
            <a:ext cx="3197325" cy="6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108701" y="3770353"/>
            <a:ext cx="3322031" cy="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823850" y="2053001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100" y="4164702"/>
            <a:ext cx="3197325" cy="65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0"/>
          <p:cNvGrpSpPr/>
          <p:nvPr/>
        </p:nvGrpSpPr>
        <p:grpSpPr>
          <a:xfrm>
            <a:off x="4406400" y="216"/>
            <a:ext cx="4737600" cy="5143065"/>
            <a:chOff x="4406400" y="0"/>
            <a:chExt cx="4737600" cy="5143065"/>
          </a:xfrm>
        </p:grpSpPr>
        <p:sp>
          <p:nvSpPr>
            <p:cNvPr id="256" name="Google Shape;256;p3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 rot="5400000">
              <a:off x="4728750" y="123075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-134745" flipH="1">
              <a:off x="4645901" y="148219"/>
              <a:ext cx="1607735" cy="1780361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 flipH="1">
              <a:off x="7842191" y="32016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 rot="-5400000">
              <a:off x="7066074" y="311714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 rot="-5273577">
              <a:off x="5402387" y="1017955"/>
              <a:ext cx="1403449" cy="1463486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1"/>
          <p:cNvGrpSpPr/>
          <p:nvPr/>
        </p:nvGrpSpPr>
        <p:grpSpPr>
          <a:xfrm>
            <a:off x="0" y="381002"/>
            <a:ext cx="1037850" cy="1016288"/>
            <a:chOff x="0" y="381001"/>
            <a:chExt cx="1037850" cy="1016288"/>
          </a:xfrm>
        </p:grpSpPr>
        <p:sp>
          <p:nvSpPr>
            <p:cNvPr id="274" name="Google Shape;274;p3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1297501" y="393752"/>
            <a:ext cx="7038900" cy="9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1297500" y="1567553"/>
            <a:ext cx="3403200" cy="29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body" idx="2"/>
          </p:nvPr>
        </p:nvSpPr>
        <p:spPr>
          <a:xfrm>
            <a:off x="4933221" y="1567553"/>
            <a:ext cx="3403200" cy="29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4525" y="157652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2"/>
          <p:cNvGrpSpPr/>
          <p:nvPr/>
        </p:nvGrpSpPr>
        <p:grpSpPr>
          <a:xfrm>
            <a:off x="0" y="381002"/>
            <a:ext cx="1037850" cy="1016288"/>
            <a:chOff x="0" y="381001"/>
            <a:chExt cx="1037850" cy="1016288"/>
          </a:xfrm>
        </p:grpSpPr>
        <p:sp>
          <p:nvSpPr>
            <p:cNvPr id="283" name="Google Shape;283;p3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1297501" y="393752"/>
            <a:ext cx="7038900" cy="9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4525" y="157652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3"/>
          <p:cNvGrpSpPr/>
          <p:nvPr/>
        </p:nvGrpSpPr>
        <p:grpSpPr>
          <a:xfrm>
            <a:off x="0" y="381002"/>
            <a:ext cx="1037850" cy="1016288"/>
            <a:chOff x="0" y="381001"/>
            <a:chExt cx="1037850" cy="1016288"/>
          </a:xfrm>
        </p:grpSpPr>
        <p:sp>
          <p:nvSpPr>
            <p:cNvPr id="290" name="Google Shape;290;p3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1297501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1"/>
          </p:nvPr>
        </p:nvSpPr>
        <p:spPr>
          <a:xfrm>
            <a:off x="1297501" y="1972552"/>
            <a:ext cx="3798900" cy="241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4525" y="157652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0" y="105001"/>
            <a:ext cx="1037850" cy="1016287"/>
            <a:chOff x="0" y="381001"/>
            <a:chExt cx="1037850" cy="1016287"/>
          </a:xfrm>
        </p:grpSpPr>
        <p:sp>
          <p:nvSpPr>
            <p:cNvPr id="44" name="Google Shape;44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220425" y="1163025"/>
            <a:ext cx="7038900" cy="291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4">
            <a:hlinkClick r:id="" action="ppaction://hlinkshowjump?jump=firstslide"/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25850" y="105000"/>
            <a:ext cx="1852450" cy="3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4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298" name="Google Shape;298;p3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 rot="-452903" flipH="1">
              <a:off x="6658617" y="1526610"/>
              <a:ext cx="1374814" cy="1788532"/>
            </a:xfrm>
            <a:prstGeom prst="diagStripe">
              <a:avLst>
                <a:gd name="adj" fmla="val 46168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4"/>
            <p:cNvSpPr/>
            <p:nvPr/>
          </p:nvSpPr>
          <p:spPr>
            <a:xfrm rot="-5400000">
              <a:off x="7272458" y="2482308"/>
              <a:ext cx="1420800" cy="14124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823850" y="866776"/>
            <a:ext cx="4587000" cy="35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4525" y="157652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0" y="381002"/>
            <a:ext cx="1037850" cy="1016288"/>
            <a:chOff x="0" y="381001"/>
            <a:chExt cx="1037850" cy="1016288"/>
          </a:xfrm>
        </p:grpSpPr>
        <p:sp>
          <p:nvSpPr>
            <p:cNvPr id="321" name="Google Shape;321;p3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1297501" y="1658327"/>
            <a:ext cx="3036300" cy="175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1"/>
          </p:nvPr>
        </p:nvSpPr>
        <p:spPr>
          <a:xfrm>
            <a:off x="1297501" y="3538002"/>
            <a:ext cx="3036300" cy="50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2"/>
          </p:nvPr>
        </p:nvSpPr>
        <p:spPr>
          <a:xfrm>
            <a:off x="4648200" y="1696601"/>
            <a:ext cx="3676800" cy="234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7" name="Google Shape;3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2352" y="163926"/>
            <a:ext cx="2298799" cy="4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6"/>
          <p:cNvGrpSpPr/>
          <p:nvPr/>
        </p:nvGrpSpPr>
        <p:grpSpPr>
          <a:xfrm>
            <a:off x="2" y="4128573"/>
            <a:ext cx="698925" cy="684657"/>
            <a:chOff x="0" y="3785672"/>
            <a:chExt cx="698925" cy="684657"/>
          </a:xfrm>
        </p:grpSpPr>
        <p:sp>
          <p:nvSpPr>
            <p:cNvPr id="330" name="Google Shape;330;p3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914400" lvl="1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4" name="Google Shape;3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2352" y="163926"/>
            <a:ext cx="2298799" cy="4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7"/>
          <p:cNvGrpSpPr/>
          <p:nvPr/>
        </p:nvGrpSpPr>
        <p:grpSpPr>
          <a:xfrm>
            <a:off x="4406400" y="3"/>
            <a:ext cx="4737600" cy="5143065"/>
            <a:chOff x="4406400" y="0"/>
            <a:chExt cx="4737600" cy="5143065"/>
          </a:xfrm>
        </p:grpSpPr>
        <p:sp>
          <p:nvSpPr>
            <p:cNvPr id="337" name="Google Shape;337;p3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7"/>
            <p:cNvSpPr/>
            <p:nvPr/>
          </p:nvSpPr>
          <p:spPr>
            <a:xfrm flipH="1">
              <a:off x="6222001" y="1443945"/>
              <a:ext cx="1494900" cy="14343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 rot="-5400000">
              <a:off x="6913158" y="2167445"/>
              <a:ext cx="1420500" cy="1429500"/>
            </a:xfrm>
            <a:prstGeom prst="diagStripe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64275" tIns="64275" rIns="64275" bIns="6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823850" y="1284677"/>
            <a:ext cx="4776000" cy="13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7800"/>
            </a:lvl9pPr>
          </a:lstStyle>
          <a:p>
            <a:endParaRPr/>
          </a:p>
        </p:txBody>
      </p:sp>
      <p:sp>
        <p:nvSpPr>
          <p:cNvPr id="356" name="Google Shape;356;p37"/>
          <p:cNvSpPr txBox="1">
            <a:spLocks noGrp="1"/>
          </p:cNvSpPr>
          <p:nvPr>
            <p:ph type="body" idx="1"/>
          </p:nvPr>
        </p:nvSpPr>
        <p:spPr>
          <a:xfrm>
            <a:off x="823850" y="2643126"/>
            <a:ext cx="47760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lvl="0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362" name="Google Shape;362;p3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100"/>
            </a:lvl1pPr>
            <a:lvl2pPr marL="914400" lvl="1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100"/>
            </a:lvl2pPr>
            <a:lvl3pPr marL="1371600" lvl="2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dt" idx="10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9"/>
          <p:cNvSpPr txBox="1">
            <a:spLocks noGrp="1"/>
          </p:cNvSpPr>
          <p:nvPr>
            <p:ph type="ftr" idx="11"/>
          </p:nvPr>
        </p:nvSpPr>
        <p:spPr>
          <a:xfrm>
            <a:off x="3028952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sldNum" idx="12"/>
          </p:nvPr>
        </p:nvSpPr>
        <p:spPr>
          <a:xfrm>
            <a:off x="61701" y="53377"/>
            <a:ext cx="4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100"/>
              <a:buFont typeface="Lato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525" y="157650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1" name="Google Shape;61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525" y="157650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8" name="Google Shape;68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525" y="157650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6" name="Google Shape;76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452903" flipH="1">
              <a:off x="6658617" y="1526610"/>
              <a:ext cx="1374814" cy="1788532"/>
            </a:xfrm>
            <a:prstGeom prst="diagStripe">
              <a:avLst>
                <a:gd name="adj" fmla="val 46168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-5400000">
              <a:off x="7272458" y="2482308"/>
              <a:ext cx="1420800" cy="14124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525" y="157650"/>
            <a:ext cx="2486625" cy="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9" name="Google Shape;99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B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2350" y="163925"/>
            <a:ext cx="2298799" cy="4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8" name="Google Shape;108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2350" y="163925"/>
            <a:ext cx="2298799" cy="4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  <a:defRPr sz="1300"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○"/>
              <a:defRPr sz="1100"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■"/>
              <a:defRPr sz="1100"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●"/>
              <a:defRPr sz="1100"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○"/>
              <a:defRPr sz="1100"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■"/>
              <a:defRPr sz="1100"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●"/>
              <a:defRPr sz="1100"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ato"/>
              <a:buChar char="○"/>
              <a:defRPr sz="1100"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ato"/>
              <a:buChar char="■"/>
              <a:defRPr sz="11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Lato"/>
              <a:buChar char="●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○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■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●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○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■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●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Char char="○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800"/>
              <a:buFont typeface="Lato"/>
              <a:buChar char="■"/>
              <a:defRPr sz="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9" y="-8"/>
            <a:ext cx="5487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buClr>
                <a:schemeClr val="dk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/>
        </p:nvSpPr>
        <p:spPr>
          <a:xfrm>
            <a:off x="2922950" y="2742025"/>
            <a:ext cx="63087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dvanced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racking of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rbital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otion for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nter-satellite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lusters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4494449" y="4225087"/>
            <a:ext cx="52509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Andrew Dellsite, Adam Farmer, Camilla Hallin, Corey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5047166" y="4818900"/>
            <a:ext cx="3675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Erin Shimoda, Emily Webb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4631676" y="4422707"/>
            <a:ext cx="56208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Huffman, Nate Lee, Brendan Lutes, Jamison McGinley,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4856219" y="4621123"/>
            <a:ext cx="55374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Anastasia Muszynski, Hunter Peery, Jarrod Puseman,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475" y="247425"/>
            <a:ext cx="2849661" cy="24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9"/>
          <p:cNvPicPr preferRelativeResize="0"/>
          <p:nvPr/>
        </p:nvPicPr>
        <p:blipFill rotWithShape="1">
          <a:blip r:embed="rId3">
            <a:alphaModFix/>
          </a:blip>
          <a:srcRect l="45428" t="21406" r="31426" b="23179"/>
          <a:stretch/>
        </p:blipFill>
        <p:spPr>
          <a:xfrm>
            <a:off x="6673425" y="677501"/>
            <a:ext cx="2178898" cy="402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9"/>
          <p:cNvPicPr preferRelativeResize="0"/>
          <p:nvPr/>
        </p:nvPicPr>
        <p:blipFill rotWithShape="1">
          <a:blip r:embed="rId4">
            <a:alphaModFix/>
          </a:blip>
          <a:srcRect l="46304" t="10994" r="33200" b="6155"/>
          <a:stretch/>
        </p:blipFill>
        <p:spPr>
          <a:xfrm>
            <a:off x="291675" y="948300"/>
            <a:ext cx="2193024" cy="37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9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Structural Design</a:t>
            </a:r>
            <a:endParaRPr/>
          </a:p>
        </p:txBody>
      </p:sp>
      <p:sp>
        <p:nvSpPr>
          <p:cNvPr id="533" name="Google Shape;533;p49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34" name="Google Shape;534;p49"/>
          <p:cNvSpPr txBox="1"/>
          <p:nvPr/>
        </p:nvSpPr>
        <p:spPr>
          <a:xfrm>
            <a:off x="3739675" y="1064263"/>
            <a:ext cx="1357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Receiving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(Rx) Antenna(s)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5" name="Google Shape;535;p49"/>
          <p:cNvSpPr txBox="1"/>
          <p:nvPr/>
        </p:nvSpPr>
        <p:spPr>
          <a:xfrm>
            <a:off x="3739675" y="3901750"/>
            <a:ext cx="13575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Battery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6" name="Google Shape;536;p49"/>
          <p:cNvSpPr txBox="1"/>
          <p:nvPr/>
        </p:nvSpPr>
        <p:spPr>
          <a:xfrm>
            <a:off x="3739675" y="2594450"/>
            <a:ext cx="1357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Raspberry Pi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PiCAN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7" name="Google Shape;537;p49"/>
          <p:cNvSpPr txBox="1"/>
          <p:nvPr/>
        </p:nvSpPr>
        <p:spPr>
          <a:xfrm>
            <a:off x="3739675" y="4355025"/>
            <a:ext cx="1357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GPS Device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8" name="Google Shape;538;p49"/>
          <p:cNvSpPr txBox="1"/>
          <p:nvPr/>
        </p:nvSpPr>
        <p:spPr>
          <a:xfrm>
            <a:off x="3739675" y="3572625"/>
            <a:ext cx="1357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LimeSDR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9" name="Google Shape;539;p49"/>
          <p:cNvCxnSpPr>
            <a:stCxn id="536" idx="3"/>
          </p:cNvCxnSpPr>
          <p:nvPr/>
        </p:nvCxnSpPr>
        <p:spPr>
          <a:xfrm>
            <a:off x="5097175" y="2824850"/>
            <a:ext cx="2777700" cy="41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49"/>
          <p:cNvCxnSpPr>
            <a:stCxn id="536" idx="1"/>
          </p:cNvCxnSpPr>
          <p:nvPr/>
        </p:nvCxnSpPr>
        <p:spPr>
          <a:xfrm flipH="1">
            <a:off x="1542175" y="2824850"/>
            <a:ext cx="2197500" cy="38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1" name="Google Shape;541;p49"/>
          <p:cNvCxnSpPr>
            <a:stCxn id="534" idx="1"/>
          </p:cNvCxnSpPr>
          <p:nvPr/>
        </p:nvCxnSpPr>
        <p:spPr>
          <a:xfrm rot="10800000">
            <a:off x="1692175" y="1180963"/>
            <a:ext cx="2047500" cy="11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2" name="Google Shape;542;p49"/>
          <p:cNvCxnSpPr>
            <a:stCxn id="534" idx="3"/>
          </p:cNvCxnSpPr>
          <p:nvPr/>
        </p:nvCxnSpPr>
        <p:spPr>
          <a:xfrm>
            <a:off x="5097175" y="1294663"/>
            <a:ext cx="2753400" cy="31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3" name="Google Shape;543;p49"/>
          <p:cNvCxnSpPr>
            <a:stCxn id="538" idx="3"/>
          </p:cNvCxnSpPr>
          <p:nvPr/>
        </p:nvCxnSpPr>
        <p:spPr>
          <a:xfrm>
            <a:off x="5097175" y="3803025"/>
            <a:ext cx="2178900" cy="11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" name="Google Shape;544;p49"/>
          <p:cNvCxnSpPr>
            <a:stCxn id="538" idx="1"/>
          </p:cNvCxnSpPr>
          <p:nvPr/>
        </p:nvCxnSpPr>
        <p:spPr>
          <a:xfrm flipH="1">
            <a:off x="916975" y="3803025"/>
            <a:ext cx="2822700" cy="3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5" name="Google Shape;545;p49"/>
          <p:cNvCxnSpPr>
            <a:stCxn id="537" idx="3"/>
          </p:cNvCxnSpPr>
          <p:nvPr/>
        </p:nvCxnSpPr>
        <p:spPr>
          <a:xfrm rot="10800000" flipH="1">
            <a:off x="5097175" y="4343025"/>
            <a:ext cx="3191700" cy="24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6" name="Google Shape;546;p49"/>
          <p:cNvCxnSpPr>
            <a:stCxn id="537" idx="1"/>
          </p:cNvCxnSpPr>
          <p:nvPr/>
        </p:nvCxnSpPr>
        <p:spPr>
          <a:xfrm rot="10800000">
            <a:off x="2070775" y="4307625"/>
            <a:ext cx="1668900" cy="27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7" name="Google Shape;547;p49"/>
          <p:cNvCxnSpPr>
            <a:stCxn id="535" idx="1"/>
          </p:cNvCxnSpPr>
          <p:nvPr/>
        </p:nvCxnSpPr>
        <p:spPr>
          <a:xfrm rot="10800000">
            <a:off x="731275" y="4071550"/>
            <a:ext cx="3008400" cy="4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8" name="Google Shape;548;p49"/>
          <p:cNvCxnSpPr>
            <a:stCxn id="535" idx="3"/>
          </p:cNvCxnSpPr>
          <p:nvPr/>
        </p:nvCxnSpPr>
        <p:spPr>
          <a:xfrm rot="10800000" flipH="1">
            <a:off x="5097175" y="4087450"/>
            <a:ext cx="1923300" cy="2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9" name="Google Shape;549;p49"/>
          <p:cNvSpPr txBox="1"/>
          <p:nvPr/>
        </p:nvSpPr>
        <p:spPr>
          <a:xfrm>
            <a:off x="3739675" y="1784200"/>
            <a:ext cx="13575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Transmitting (Tx) Antenna(s)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49"/>
          <p:cNvSpPr txBox="1"/>
          <p:nvPr/>
        </p:nvSpPr>
        <p:spPr>
          <a:xfrm>
            <a:off x="3739675" y="3052100"/>
            <a:ext cx="1357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Power Board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1" name="Google Shape;551;p49"/>
          <p:cNvCxnSpPr>
            <a:stCxn id="549" idx="1"/>
          </p:cNvCxnSpPr>
          <p:nvPr/>
        </p:nvCxnSpPr>
        <p:spPr>
          <a:xfrm rot="10800000">
            <a:off x="1498375" y="1498150"/>
            <a:ext cx="2241300" cy="559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49"/>
          <p:cNvCxnSpPr>
            <a:stCxn id="549" idx="3"/>
          </p:cNvCxnSpPr>
          <p:nvPr/>
        </p:nvCxnSpPr>
        <p:spPr>
          <a:xfrm>
            <a:off x="5097175" y="2057950"/>
            <a:ext cx="2482800" cy="3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49"/>
          <p:cNvCxnSpPr>
            <a:stCxn id="550" idx="3"/>
          </p:cNvCxnSpPr>
          <p:nvPr/>
        </p:nvCxnSpPr>
        <p:spPr>
          <a:xfrm>
            <a:off x="5097175" y="3312800"/>
            <a:ext cx="2425500" cy="30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" name="Google Shape;554;p49"/>
          <p:cNvCxnSpPr>
            <a:stCxn id="550" idx="1"/>
          </p:cNvCxnSpPr>
          <p:nvPr/>
        </p:nvCxnSpPr>
        <p:spPr>
          <a:xfrm flipH="1">
            <a:off x="923575" y="3312800"/>
            <a:ext cx="2816100" cy="21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500" y="3082550"/>
            <a:ext cx="2044214" cy="14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0"/>
          <p:cNvSpPr txBox="1">
            <a:spLocks noGrp="1"/>
          </p:cNvSpPr>
          <p:nvPr>
            <p:ph type="title"/>
          </p:nvPr>
        </p:nvSpPr>
        <p:spPr>
          <a:xfrm>
            <a:off x="1310625" y="209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Software Solution</a:t>
            </a:r>
            <a:endParaRPr sz="3000"/>
          </a:p>
        </p:txBody>
      </p:sp>
      <p:sp>
        <p:nvSpPr>
          <p:cNvPr id="561" name="Google Shape;561;p50"/>
          <p:cNvSpPr txBox="1">
            <a:spLocks noGrp="1"/>
          </p:cNvSpPr>
          <p:nvPr>
            <p:ph type="body" idx="1"/>
          </p:nvPr>
        </p:nvSpPr>
        <p:spPr>
          <a:xfrm>
            <a:off x="1310625" y="850225"/>
            <a:ext cx="5388000" cy="20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Component Breakdown: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LimeSDR with pre-programmed open source firmware.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Raspberry Pi 4 running stripped down OS to execute Python scripts via shell scripting.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Flight Computer with Windows, Mac OS, or Linux, and serial connection to report nominal path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WIG-12772 data logger from SparkFun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GPS 15005 GPS Module from SparkFun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62" name="Google Shape;562;p50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63" name="Google Shape;563;p50"/>
          <p:cNvSpPr txBox="1"/>
          <p:nvPr/>
        </p:nvSpPr>
        <p:spPr>
          <a:xfrm>
            <a:off x="3795700" y="4079650"/>
            <a:ext cx="1017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Ras. Pi, PiCAN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4" name="Google Shape;56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1763" y="2701541"/>
            <a:ext cx="1721101" cy="1671958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0"/>
          <p:cNvSpPr txBox="1"/>
          <p:nvPr/>
        </p:nvSpPr>
        <p:spPr>
          <a:xfrm>
            <a:off x="7647471" y="4079650"/>
            <a:ext cx="1272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 Logger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6" name="Google Shape;566;p50"/>
          <p:cNvSpPr txBox="1"/>
          <p:nvPr/>
        </p:nvSpPr>
        <p:spPr>
          <a:xfrm>
            <a:off x="414850" y="4103500"/>
            <a:ext cx="1167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Lime SDR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7" name="Google Shape;56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8" y="3154021"/>
            <a:ext cx="2044225" cy="11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2913" y="938475"/>
            <a:ext cx="1410776" cy="1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0"/>
          <p:cNvSpPr txBox="1"/>
          <p:nvPr/>
        </p:nvSpPr>
        <p:spPr>
          <a:xfrm>
            <a:off x="7524175" y="838075"/>
            <a:ext cx="1328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GPS 15005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50"/>
          <p:cNvSpPr/>
          <p:nvPr/>
        </p:nvSpPr>
        <p:spPr>
          <a:xfrm>
            <a:off x="7757700" y="2043100"/>
            <a:ext cx="628500" cy="953100"/>
          </a:xfrm>
          <a:prstGeom prst="up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0"/>
          <p:cNvSpPr txBox="1"/>
          <p:nvPr/>
        </p:nvSpPr>
        <p:spPr>
          <a:xfrm rot="-5400000">
            <a:off x="7878563" y="2279650"/>
            <a:ext cx="4725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I2C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2" name="Google Shape;572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2488" y="2996212"/>
            <a:ext cx="1836406" cy="13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0"/>
          <p:cNvSpPr txBox="1"/>
          <p:nvPr/>
        </p:nvSpPr>
        <p:spPr>
          <a:xfrm>
            <a:off x="5362575" y="4152900"/>
            <a:ext cx="152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Flight Computer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4" name="Google Shape;574;p50"/>
          <p:cNvSpPr/>
          <p:nvPr/>
        </p:nvSpPr>
        <p:spPr>
          <a:xfrm>
            <a:off x="4450550" y="3555200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0"/>
          <p:cNvSpPr/>
          <p:nvPr/>
        </p:nvSpPr>
        <p:spPr>
          <a:xfrm>
            <a:off x="2007375" y="3631000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0"/>
          <p:cNvSpPr txBox="1"/>
          <p:nvPr/>
        </p:nvSpPr>
        <p:spPr>
          <a:xfrm>
            <a:off x="2206800" y="3685700"/>
            <a:ext cx="5787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p50"/>
          <p:cNvSpPr txBox="1"/>
          <p:nvPr/>
        </p:nvSpPr>
        <p:spPr>
          <a:xfrm>
            <a:off x="4622044" y="3593769"/>
            <a:ext cx="6285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8" name="Google Shape;578;p50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50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0" name="Google Shape;580;p50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 txBox="1">
            <a:spLocks noGrp="1"/>
          </p:cNvSpPr>
          <p:nvPr>
            <p:ph type="title"/>
          </p:nvPr>
        </p:nvSpPr>
        <p:spPr>
          <a:xfrm>
            <a:off x="1214200" y="1846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Progress Since MSR</a:t>
            </a:r>
            <a:endParaRPr sz="3000"/>
          </a:p>
        </p:txBody>
      </p:sp>
      <p:sp>
        <p:nvSpPr>
          <p:cNvPr id="586" name="Google Shape;586;p5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87" name="Google Shape;587;p51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p51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51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51"/>
          <p:cNvSpPr txBox="1"/>
          <p:nvPr/>
        </p:nvSpPr>
        <p:spPr>
          <a:xfrm>
            <a:off x="644625" y="1511650"/>
            <a:ext cx="2685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51"/>
          <p:cNvSpPr txBox="1"/>
          <p:nvPr/>
        </p:nvSpPr>
        <p:spPr>
          <a:xfrm>
            <a:off x="756725" y="1195175"/>
            <a:ext cx="2685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2" name="Google Shape;592;p51"/>
          <p:cNvSpPr txBox="1"/>
          <p:nvPr/>
        </p:nvSpPr>
        <p:spPr>
          <a:xfrm>
            <a:off x="379538" y="1098750"/>
            <a:ext cx="2772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Lato"/>
                <a:ea typeface="Lato"/>
                <a:cs typeface="Lato"/>
                <a:sym typeface="Lato"/>
              </a:rPr>
              <a:t>Electrical: </a:t>
            </a:r>
            <a:endParaRPr sz="1800" b="1" u="sng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Received custom PCB, soldered all necessary electrical components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Completed power output tests on board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Completed SDR to computer through board communication test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51"/>
          <p:cNvSpPr txBox="1"/>
          <p:nvPr/>
        </p:nvSpPr>
        <p:spPr>
          <a:xfrm>
            <a:off x="3015588" y="1098750"/>
            <a:ext cx="2946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Lato"/>
                <a:ea typeface="Lato"/>
                <a:cs typeface="Lato"/>
                <a:sym typeface="Lato"/>
              </a:rPr>
              <a:t>Hardware: </a:t>
            </a:r>
            <a:endParaRPr sz="1800" b="1" u="sng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Received additional standoffs, fasteners and completed housing packages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Completed full systems power test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Received all necessary backup hardware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Completed preliminary test 1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4" name="Google Shape;594;p51"/>
          <p:cNvSpPr txBox="1"/>
          <p:nvPr/>
        </p:nvSpPr>
        <p:spPr>
          <a:xfrm>
            <a:off x="6053063" y="1098738"/>
            <a:ext cx="2685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Lato"/>
                <a:ea typeface="Lato"/>
                <a:cs typeface="Lato"/>
                <a:sym typeface="Lato"/>
              </a:rPr>
              <a:t>Software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Completed software skeleton code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Continuing work on implementing extended Kalman filter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2"/>
          <p:cNvSpPr txBox="1">
            <a:spLocks noGrp="1"/>
          </p:cNvSpPr>
          <p:nvPr>
            <p:ph type="title"/>
          </p:nvPr>
        </p:nvSpPr>
        <p:spPr>
          <a:xfrm>
            <a:off x="1096300" y="1239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Critical Issues</a:t>
            </a:r>
            <a:endParaRPr sz="3000"/>
          </a:p>
        </p:txBody>
      </p:sp>
      <p:sp>
        <p:nvSpPr>
          <p:cNvPr id="600" name="Google Shape;600;p5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601" name="Google Shape;601;p52"/>
          <p:cNvGraphicFramePr/>
          <p:nvPr/>
        </p:nvGraphicFramePr>
        <p:xfrm>
          <a:off x="548700" y="918350"/>
          <a:ext cx="7938250" cy="3835500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22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Critical Project Elements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Update Pertinent Issues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Two-Way Range Finding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N/A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Interferometry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Recall: Purchase RF switch.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Update: Hardware obtained, tested switching with Pi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Data Handling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Recall: PiCAN working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Update: Not actually working. Sends continuous message, not discrete bytes.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Recall: SDR architecture planned at high level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Update: Beginning to make progress, but still not finished.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Electrical Components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Short on power board found during initial inspection. Fixed via resoldering some components.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Testing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Recall: RTK Constraints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Update: Marshall Mesa Drive and Costco for Phases 3/4.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 txBox="1">
            <a:spLocks noGrp="1"/>
          </p:cNvSpPr>
          <p:nvPr>
            <p:ph type="title"/>
          </p:nvPr>
        </p:nvSpPr>
        <p:spPr>
          <a:xfrm>
            <a:off x="295600" y="1349350"/>
            <a:ext cx="50055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Project Schedule and Budget</a:t>
            </a:r>
            <a:endParaRPr sz="3600"/>
          </a:p>
        </p:txBody>
      </p:sp>
      <p:sp>
        <p:nvSpPr>
          <p:cNvPr id="607" name="Google Shape;607;p53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08" name="Google Shape;608;p53"/>
          <p:cNvSpPr/>
          <p:nvPr/>
        </p:nvSpPr>
        <p:spPr>
          <a:xfrm>
            <a:off x="5760200" y="2485675"/>
            <a:ext cx="3384000" cy="9108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53"/>
          <p:cNvSpPr/>
          <p:nvPr/>
        </p:nvSpPr>
        <p:spPr>
          <a:xfrm>
            <a:off x="0" y="2485675"/>
            <a:ext cx="3289800" cy="9108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Overview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0" name="Google Shape;610;p53"/>
          <p:cNvSpPr/>
          <p:nvPr/>
        </p:nvSpPr>
        <p:spPr>
          <a:xfrm>
            <a:off x="2818200" y="2485675"/>
            <a:ext cx="3445800" cy="9108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762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4"/>
          <p:cNvSpPr txBox="1">
            <a:spLocks noGrp="1"/>
          </p:cNvSpPr>
          <p:nvPr>
            <p:ph type="title"/>
          </p:nvPr>
        </p:nvSpPr>
        <p:spPr>
          <a:xfrm>
            <a:off x="1255850" y="150025"/>
            <a:ext cx="5688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Parts/Material Procurement</a:t>
            </a:r>
            <a:endParaRPr sz="3000"/>
          </a:p>
        </p:txBody>
      </p:sp>
      <p:sp>
        <p:nvSpPr>
          <p:cNvPr id="616" name="Google Shape;616;p54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617" name="Google Shape;617;p54"/>
          <p:cNvGraphicFramePr/>
          <p:nvPr/>
        </p:nvGraphicFramePr>
        <p:xfrm>
          <a:off x="343138" y="1119888"/>
          <a:ext cx="3985825" cy="3474450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16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Important Parts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Status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SDR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Linear Antennas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GPS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GPS Antenna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Data Logger and Serial Breakout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PiCAN 2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USB to CAN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Battery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18" name="Google Shape;618;p54"/>
          <p:cNvGraphicFramePr/>
          <p:nvPr/>
        </p:nvGraphicFramePr>
        <p:xfrm>
          <a:off x="4592788" y="1119850"/>
          <a:ext cx="4154325" cy="3455450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177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Important Parts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Status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Housing Material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Roof Rack Fiberglass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Nuts/Screws/Bolts etc.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Raspberry Pi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Cables and Power Hubs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Custom PCB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Board Components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Received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9" name="Google Shape;619;p54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0" name="Google Shape;620;p54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1" name="Google Shape;621;p54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2" name="Google Shape;622;p54"/>
          <p:cNvSpPr txBox="1"/>
          <p:nvPr/>
        </p:nvSpPr>
        <p:spPr>
          <a:xfrm>
            <a:off x="7168750" y="574775"/>
            <a:ext cx="1854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Red</a:t>
            </a:r>
            <a:r>
              <a:rPr lang="en" sz="1200" b="1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Large Risk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Orange</a:t>
            </a:r>
            <a:r>
              <a:rPr lang="en" sz="1200" b="1"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Small Risk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1255850" y="150025"/>
            <a:ext cx="5688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Financial Status/Budget</a:t>
            </a:r>
            <a:endParaRPr sz="3000"/>
          </a:p>
        </p:txBody>
      </p:sp>
      <p:sp>
        <p:nvSpPr>
          <p:cNvPr id="628" name="Google Shape;628;p5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29" name="Google Shape;629;p55"/>
          <p:cNvSpPr txBox="1"/>
          <p:nvPr/>
        </p:nvSpPr>
        <p:spPr>
          <a:xfrm>
            <a:off x="225075" y="1108825"/>
            <a:ext cx="32724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Atomic Budget Breakdown: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Confirmed Purchases: $3,259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___________________________________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Expected Future Costs: $500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Total Budget: $6,000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Total Expense: $3,759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___________________________________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Expected Margin: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$2,241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Note: Additional backup components and new antennas may decrease the expected margin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0" name="Google Shape;630;p55" title="Points scored"/>
          <p:cNvPicPr preferRelativeResize="0"/>
          <p:nvPr/>
        </p:nvPicPr>
        <p:blipFill rotWithShape="1">
          <a:blip r:embed="rId3">
            <a:alphaModFix/>
          </a:blip>
          <a:srcRect l="2780" r="2638"/>
          <a:stretch/>
        </p:blipFill>
        <p:spPr>
          <a:xfrm>
            <a:off x="3317025" y="759425"/>
            <a:ext cx="5769825" cy="37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5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55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55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6"/>
          <p:cNvSpPr/>
          <p:nvPr/>
        </p:nvSpPr>
        <p:spPr>
          <a:xfrm>
            <a:off x="0" y="0"/>
            <a:ext cx="1141200" cy="11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6"/>
          <p:cNvSpPr txBox="1">
            <a:spLocks noGrp="1"/>
          </p:cNvSpPr>
          <p:nvPr>
            <p:ph type="sldNum" idx="12"/>
          </p:nvPr>
        </p:nvSpPr>
        <p:spPr>
          <a:xfrm>
            <a:off x="87595" y="49260"/>
            <a:ext cx="538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89675" rIns="89675" bIns="896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</a:rPr>
              <a:t>17</a:t>
            </a:fld>
            <a:endParaRPr sz="1000">
              <a:solidFill>
                <a:srgbClr val="000000"/>
              </a:solidFill>
            </a:endParaRPr>
          </a:p>
        </p:txBody>
      </p:sp>
      <p:sp>
        <p:nvSpPr>
          <p:cNvPr id="640" name="Google Shape;640;p56"/>
          <p:cNvSpPr txBox="1"/>
          <p:nvPr/>
        </p:nvSpPr>
        <p:spPr>
          <a:xfrm>
            <a:off x="1034138" y="134965"/>
            <a:ext cx="6054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89675" rIns="89675" bIns="89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Spring Gantt Chart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p56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56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56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4" name="Google Shape;644;p56"/>
          <p:cNvGrpSpPr/>
          <p:nvPr/>
        </p:nvGrpSpPr>
        <p:grpSpPr>
          <a:xfrm>
            <a:off x="-2787" y="1026214"/>
            <a:ext cx="9149575" cy="2694648"/>
            <a:chOff x="-5550" y="1207189"/>
            <a:chExt cx="9149575" cy="2694648"/>
          </a:xfrm>
        </p:grpSpPr>
        <p:pic>
          <p:nvPicPr>
            <p:cNvPr id="645" name="Google Shape;645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" y="1207189"/>
              <a:ext cx="9144000" cy="2694648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6" name="Google Shape;646;p56"/>
            <p:cNvSpPr/>
            <p:nvPr/>
          </p:nvSpPr>
          <p:spPr>
            <a:xfrm>
              <a:off x="6024525" y="1916563"/>
              <a:ext cx="1141200" cy="192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7" name="Google Shape;647;p56"/>
            <p:cNvCxnSpPr/>
            <p:nvPr/>
          </p:nvCxnSpPr>
          <p:spPr>
            <a:xfrm>
              <a:off x="5819886" y="2214889"/>
              <a:ext cx="69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56"/>
            <p:cNvCxnSpPr/>
            <p:nvPr/>
          </p:nvCxnSpPr>
          <p:spPr>
            <a:xfrm>
              <a:off x="5888789" y="2214901"/>
              <a:ext cx="0" cy="177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56"/>
            <p:cNvCxnSpPr/>
            <p:nvPr/>
          </p:nvCxnSpPr>
          <p:spPr>
            <a:xfrm>
              <a:off x="5888789" y="2457793"/>
              <a:ext cx="0" cy="102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56"/>
            <p:cNvCxnSpPr/>
            <p:nvPr/>
          </p:nvCxnSpPr>
          <p:spPr>
            <a:xfrm>
              <a:off x="5888789" y="2633934"/>
              <a:ext cx="0" cy="102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56"/>
            <p:cNvCxnSpPr/>
            <p:nvPr/>
          </p:nvCxnSpPr>
          <p:spPr>
            <a:xfrm>
              <a:off x="5888789" y="2832254"/>
              <a:ext cx="0" cy="120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56"/>
            <p:cNvCxnSpPr/>
            <p:nvPr/>
          </p:nvCxnSpPr>
          <p:spPr>
            <a:xfrm flipH="1">
              <a:off x="5878589" y="3044656"/>
              <a:ext cx="10200" cy="152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56"/>
            <p:cNvCxnSpPr/>
            <p:nvPr/>
          </p:nvCxnSpPr>
          <p:spPr>
            <a:xfrm rot="10800000">
              <a:off x="5888892" y="3184845"/>
              <a:ext cx="1020000" cy="2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56"/>
            <p:cNvCxnSpPr/>
            <p:nvPr/>
          </p:nvCxnSpPr>
          <p:spPr>
            <a:xfrm>
              <a:off x="7515481" y="3184861"/>
              <a:ext cx="51900" cy="2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56"/>
            <p:cNvCxnSpPr/>
            <p:nvPr/>
          </p:nvCxnSpPr>
          <p:spPr>
            <a:xfrm flipH="1">
              <a:off x="7559807" y="3184853"/>
              <a:ext cx="3300" cy="331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56"/>
            <p:cNvCxnSpPr/>
            <p:nvPr/>
          </p:nvCxnSpPr>
          <p:spPr>
            <a:xfrm flipH="1">
              <a:off x="7559901" y="3631168"/>
              <a:ext cx="300" cy="2661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56"/>
            <p:cNvCxnSpPr/>
            <p:nvPr/>
          </p:nvCxnSpPr>
          <p:spPr>
            <a:xfrm rot="10800000">
              <a:off x="-5550" y="2023300"/>
              <a:ext cx="319500" cy="2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8" name="Google Shape;658;p56"/>
          <p:cNvGrpSpPr/>
          <p:nvPr/>
        </p:nvGrpSpPr>
        <p:grpSpPr>
          <a:xfrm>
            <a:off x="1397938" y="3808725"/>
            <a:ext cx="6900935" cy="754500"/>
            <a:chOff x="198864" y="3894600"/>
            <a:chExt cx="6211374" cy="754500"/>
          </a:xfrm>
        </p:grpSpPr>
        <p:sp>
          <p:nvSpPr>
            <p:cNvPr id="659" name="Google Shape;659;p56"/>
            <p:cNvSpPr txBox="1"/>
            <p:nvPr/>
          </p:nvSpPr>
          <p:spPr>
            <a:xfrm>
              <a:off x="198864" y="3894600"/>
              <a:ext cx="5713800" cy="754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 dirty="0">
                  <a:latin typeface="Lato"/>
                  <a:ea typeface="Lato"/>
                  <a:cs typeface="Lato"/>
                  <a:sym typeface="Lato"/>
                </a:rPr>
                <a:t>Key</a:t>
              </a:r>
              <a:endParaRPr b="1" u="sng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Green</a:t>
              </a:r>
              <a:r>
                <a:rPr lang="en" b="1" dirty="0">
                  <a:latin typeface="Lato"/>
                  <a:ea typeface="Lato"/>
                  <a:cs typeface="Lato"/>
                  <a:sym typeface="Lato"/>
                </a:rPr>
                <a:t>: </a:t>
              </a:r>
              <a:r>
                <a:rPr lang="en" dirty="0">
                  <a:latin typeface="Lato"/>
                  <a:ea typeface="Lato"/>
                  <a:cs typeface="Lato"/>
                  <a:sym typeface="Lato"/>
                </a:rPr>
                <a:t>Testing Subteam	</a:t>
              </a:r>
              <a:r>
                <a:rPr lang="en" b="1" dirty="0">
                  <a:solidFill>
                    <a:srgbClr val="2E96C3"/>
                  </a:solidFill>
                  <a:latin typeface="Lato"/>
                  <a:ea typeface="Lato"/>
                  <a:cs typeface="Lato"/>
                  <a:sym typeface="Lato"/>
                </a:rPr>
                <a:t>Blue</a:t>
              </a:r>
              <a:r>
                <a:rPr lang="en" b="1" dirty="0">
                  <a:latin typeface="Lato"/>
                  <a:ea typeface="Lato"/>
                  <a:cs typeface="Lato"/>
                  <a:sym typeface="Lato"/>
                </a:rPr>
                <a:t>:</a:t>
              </a:r>
              <a:r>
                <a:rPr lang="en" dirty="0">
                  <a:latin typeface="Lato"/>
                  <a:ea typeface="Lato"/>
                  <a:cs typeface="Lato"/>
                  <a:sym typeface="Lato"/>
                </a:rPr>
                <a:t> System Level Testing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Orange</a:t>
              </a:r>
              <a:r>
                <a:rPr lang="en" b="1" dirty="0">
                  <a:latin typeface="Lato"/>
                  <a:ea typeface="Lato"/>
                  <a:cs typeface="Lato"/>
                  <a:sym typeface="Lato"/>
                </a:rPr>
                <a:t>: </a:t>
              </a:r>
              <a:r>
                <a:rPr lang="en" dirty="0">
                  <a:latin typeface="Lato"/>
                  <a:ea typeface="Lato"/>
                  <a:cs typeface="Lato"/>
                  <a:sym typeface="Lato"/>
                </a:rPr>
                <a:t>Hardware Subteam	</a:t>
              </a:r>
              <a:r>
                <a:rPr lang="en" b="1" dirty="0">
                  <a:solidFill>
                    <a:srgbClr val="B814D9"/>
                  </a:solidFill>
                  <a:latin typeface="Lato"/>
                  <a:ea typeface="Lato"/>
                  <a:cs typeface="Lato"/>
                  <a:sym typeface="Lato"/>
                </a:rPr>
                <a:t>Pink</a:t>
              </a:r>
              <a:r>
                <a:rPr lang="en" b="1" dirty="0">
                  <a:latin typeface="Lato"/>
                  <a:ea typeface="Lato"/>
                  <a:cs typeface="Lato"/>
                  <a:sym typeface="Lato"/>
                </a:rPr>
                <a:t>: </a:t>
              </a:r>
              <a:r>
                <a:rPr lang="en" dirty="0">
                  <a:latin typeface="Lato"/>
                  <a:ea typeface="Lato"/>
                  <a:cs typeface="Lato"/>
                  <a:sym typeface="Lato"/>
                </a:rPr>
                <a:t>Software Subteam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660" name="Google Shape;660;p56"/>
            <p:cNvGrpSpPr/>
            <p:nvPr/>
          </p:nvGrpSpPr>
          <p:grpSpPr>
            <a:xfrm>
              <a:off x="4838538" y="4167827"/>
              <a:ext cx="1571700" cy="315123"/>
              <a:chOff x="6694163" y="4110777"/>
              <a:chExt cx="1571700" cy="315123"/>
            </a:xfrm>
          </p:grpSpPr>
          <p:cxnSp>
            <p:nvCxnSpPr>
              <p:cNvPr id="661" name="Google Shape;661;p56"/>
              <p:cNvCxnSpPr/>
              <p:nvPr/>
            </p:nvCxnSpPr>
            <p:spPr>
              <a:xfrm>
                <a:off x="6735725" y="4149600"/>
                <a:ext cx="0" cy="276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62" name="Google Shape;662;p56"/>
              <p:cNvSpPr txBox="1"/>
              <p:nvPr/>
            </p:nvSpPr>
            <p:spPr>
              <a:xfrm>
                <a:off x="6694163" y="4110777"/>
                <a:ext cx="1571700" cy="27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latin typeface="Lato"/>
                    <a:ea typeface="Lato"/>
                    <a:cs typeface="Lato"/>
                    <a:sym typeface="Lato"/>
                  </a:rPr>
                  <a:t>: Critical Path</a:t>
                </a:r>
                <a:endParaRPr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7"/>
          <p:cNvSpPr/>
          <p:nvPr/>
        </p:nvSpPr>
        <p:spPr>
          <a:xfrm>
            <a:off x="0" y="0"/>
            <a:ext cx="1109700" cy="12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ldNum" idx="12"/>
          </p:nvPr>
        </p:nvSpPr>
        <p:spPr>
          <a:xfrm>
            <a:off x="288523" y="49249"/>
            <a:ext cx="337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89675" rIns="89675" bIns="896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</a:rPr>
              <a:t>18</a:t>
            </a:fld>
            <a:endParaRPr sz="1000">
              <a:solidFill>
                <a:srgbClr val="000000"/>
              </a:solidFill>
            </a:endParaRPr>
          </a:p>
        </p:txBody>
      </p:sp>
      <p:sp>
        <p:nvSpPr>
          <p:cNvPr id="669" name="Google Shape;669;p57"/>
          <p:cNvSpPr txBox="1"/>
          <p:nvPr/>
        </p:nvSpPr>
        <p:spPr>
          <a:xfrm>
            <a:off x="1077563" y="100565"/>
            <a:ext cx="6054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89675" rIns="89675" bIns="89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Testing Schedule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0" name="Google Shape;670;p57"/>
          <p:cNvGrpSpPr/>
          <p:nvPr/>
        </p:nvGrpSpPr>
        <p:grpSpPr>
          <a:xfrm>
            <a:off x="486768" y="806768"/>
            <a:ext cx="8170475" cy="4148710"/>
            <a:chOff x="631000" y="1145425"/>
            <a:chExt cx="7881994" cy="3810000"/>
          </a:xfrm>
        </p:grpSpPr>
        <p:pic>
          <p:nvPicPr>
            <p:cNvPr id="671" name="Google Shape;671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000" y="1145425"/>
              <a:ext cx="7881994" cy="38100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672" name="Google Shape;672;p57"/>
            <p:cNvCxnSpPr/>
            <p:nvPr/>
          </p:nvCxnSpPr>
          <p:spPr>
            <a:xfrm>
              <a:off x="633425" y="1830400"/>
              <a:ext cx="387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57"/>
            <p:cNvCxnSpPr/>
            <p:nvPr/>
          </p:nvCxnSpPr>
          <p:spPr>
            <a:xfrm>
              <a:off x="2380450" y="1832775"/>
              <a:ext cx="33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57"/>
            <p:cNvCxnSpPr/>
            <p:nvPr/>
          </p:nvCxnSpPr>
          <p:spPr>
            <a:xfrm>
              <a:off x="2409025" y="1818475"/>
              <a:ext cx="0" cy="12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57"/>
            <p:cNvCxnSpPr/>
            <p:nvPr/>
          </p:nvCxnSpPr>
          <p:spPr>
            <a:xfrm>
              <a:off x="2409025" y="2023275"/>
              <a:ext cx="0" cy="12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57"/>
            <p:cNvCxnSpPr/>
            <p:nvPr/>
          </p:nvCxnSpPr>
          <p:spPr>
            <a:xfrm>
              <a:off x="2409025" y="2137675"/>
              <a:ext cx="2976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57"/>
            <p:cNvCxnSpPr/>
            <p:nvPr/>
          </p:nvCxnSpPr>
          <p:spPr>
            <a:xfrm>
              <a:off x="2921000" y="2137675"/>
              <a:ext cx="309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57"/>
            <p:cNvCxnSpPr/>
            <p:nvPr/>
          </p:nvCxnSpPr>
          <p:spPr>
            <a:xfrm>
              <a:off x="2951900" y="2123300"/>
              <a:ext cx="0" cy="145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57"/>
            <p:cNvCxnSpPr/>
            <p:nvPr/>
          </p:nvCxnSpPr>
          <p:spPr>
            <a:xfrm>
              <a:off x="2951900" y="2347175"/>
              <a:ext cx="0" cy="76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57"/>
            <p:cNvCxnSpPr/>
            <p:nvPr/>
          </p:nvCxnSpPr>
          <p:spPr>
            <a:xfrm>
              <a:off x="2951900" y="2495550"/>
              <a:ext cx="0" cy="76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57"/>
            <p:cNvCxnSpPr/>
            <p:nvPr/>
          </p:nvCxnSpPr>
          <p:spPr>
            <a:xfrm>
              <a:off x="2950375" y="2669375"/>
              <a:ext cx="1500" cy="914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57"/>
            <p:cNvCxnSpPr/>
            <p:nvPr/>
          </p:nvCxnSpPr>
          <p:spPr>
            <a:xfrm rot="-10739161" flipH="1">
              <a:off x="2938399" y="3578129"/>
              <a:ext cx="440769" cy="5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57"/>
            <p:cNvCxnSpPr/>
            <p:nvPr/>
          </p:nvCxnSpPr>
          <p:spPr>
            <a:xfrm>
              <a:off x="3836200" y="3585375"/>
              <a:ext cx="477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57"/>
            <p:cNvCxnSpPr/>
            <p:nvPr/>
          </p:nvCxnSpPr>
          <p:spPr>
            <a:xfrm>
              <a:off x="3869525" y="3585375"/>
              <a:ext cx="1500" cy="316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57"/>
            <p:cNvCxnSpPr/>
            <p:nvPr/>
          </p:nvCxnSpPr>
          <p:spPr>
            <a:xfrm rot="-10738145" flipH="1">
              <a:off x="3854428" y="3899806"/>
              <a:ext cx="116719" cy="2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57"/>
            <p:cNvCxnSpPr/>
            <p:nvPr/>
          </p:nvCxnSpPr>
          <p:spPr>
            <a:xfrm rot="10511791">
              <a:off x="4424386" y="3899507"/>
              <a:ext cx="35826" cy="3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57"/>
            <p:cNvCxnSpPr/>
            <p:nvPr/>
          </p:nvCxnSpPr>
          <p:spPr>
            <a:xfrm>
              <a:off x="4462272" y="3886100"/>
              <a:ext cx="1500" cy="183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57"/>
            <p:cNvCxnSpPr/>
            <p:nvPr/>
          </p:nvCxnSpPr>
          <p:spPr>
            <a:xfrm rot="-10738145" flipH="1">
              <a:off x="4463753" y="4054581"/>
              <a:ext cx="116719" cy="2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57"/>
            <p:cNvCxnSpPr/>
            <p:nvPr/>
          </p:nvCxnSpPr>
          <p:spPr>
            <a:xfrm rot="10511791">
              <a:off x="5010161" y="4066932"/>
              <a:ext cx="35826" cy="3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57"/>
            <p:cNvCxnSpPr/>
            <p:nvPr/>
          </p:nvCxnSpPr>
          <p:spPr>
            <a:xfrm>
              <a:off x="5048047" y="4053525"/>
              <a:ext cx="1500" cy="173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57"/>
            <p:cNvCxnSpPr/>
            <p:nvPr/>
          </p:nvCxnSpPr>
          <p:spPr>
            <a:xfrm rot="-10748694" flipH="1">
              <a:off x="5045907" y="4211556"/>
              <a:ext cx="100511" cy="2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2" name="Google Shape;692;p57"/>
          <p:cNvSpPr/>
          <p:nvPr/>
        </p:nvSpPr>
        <p:spPr>
          <a:xfrm>
            <a:off x="2561025" y="1285775"/>
            <a:ext cx="1066200" cy="192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7"/>
          <p:cNvSpPr txBox="1"/>
          <p:nvPr/>
        </p:nvSpPr>
        <p:spPr>
          <a:xfrm>
            <a:off x="2925375" y="2518175"/>
            <a:ext cx="1553700" cy="19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8"/>
          <p:cNvSpPr txBox="1">
            <a:spLocks noGrp="1"/>
          </p:cNvSpPr>
          <p:nvPr>
            <p:ph type="title"/>
          </p:nvPr>
        </p:nvSpPr>
        <p:spPr>
          <a:xfrm>
            <a:off x="1148700" y="107150"/>
            <a:ext cx="27495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Test Plan</a:t>
            </a:r>
            <a:endParaRPr sz="3000"/>
          </a:p>
        </p:txBody>
      </p:sp>
      <p:sp>
        <p:nvSpPr>
          <p:cNvPr id="699" name="Google Shape;699;p58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700" name="Google Shape;700;p58"/>
          <p:cNvGraphicFramePr/>
          <p:nvPr/>
        </p:nvGraphicFramePr>
        <p:xfrm>
          <a:off x="1148688" y="769900"/>
          <a:ext cx="6525175" cy="3505000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167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Test ID 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Approx. Testing Date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Location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BCC6A">
                        <a:alpha val="553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Preliminary Level 1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Late January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Aerospace Building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Preliminary Level 2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Late January - Late February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Aerospace Building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Preliminary Level 3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Early March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Aerospace Building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One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Mid March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Aerospace Building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Two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Early April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Marshall Drive/Discovery Drive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Three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Mid April 2020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Discovery Drive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Four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Mid-Late April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Superior Costco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GA Thermal Test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Late April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General Atomics, Centennial CO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1" name="Google Shape;701;p58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2" name="Google Shape;702;p58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3" name="Google Shape;703;p58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4" name="Google Shape;704;p58"/>
          <p:cNvSpPr txBox="1"/>
          <p:nvPr/>
        </p:nvSpPr>
        <p:spPr>
          <a:xfrm>
            <a:off x="7673875" y="4125525"/>
            <a:ext cx="1470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Green: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Completed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Yellow: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In progress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1"/>
          <p:cNvPicPr preferRelativeResize="0"/>
          <p:nvPr/>
        </p:nvPicPr>
        <p:blipFill rotWithShape="1">
          <a:blip r:embed="rId3">
            <a:alphaModFix/>
          </a:blip>
          <a:srcRect t="839" r="2353" b="15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1"/>
          <p:cNvSpPr/>
          <p:nvPr/>
        </p:nvSpPr>
        <p:spPr>
          <a:xfrm>
            <a:off x="5968600" y="4843475"/>
            <a:ext cx="2025300" cy="22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9"/>
          <p:cNvSpPr txBox="1">
            <a:spLocks noGrp="1"/>
          </p:cNvSpPr>
          <p:nvPr>
            <p:ph type="title"/>
          </p:nvPr>
        </p:nvSpPr>
        <p:spPr>
          <a:xfrm>
            <a:off x="143200" y="1196950"/>
            <a:ext cx="50055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Test Readiness</a:t>
            </a:r>
            <a:endParaRPr sz="3600"/>
          </a:p>
        </p:txBody>
      </p:sp>
      <p:sp>
        <p:nvSpPr>
          <p:cNvPr id="710" name="Google Shape;710;p59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11" name="Google Shape;711;p59"/>
          <p:cNvSpPr/>
          <p:nvPr/>
        </p:nvSpPr>
        <p:spPr>
          <a:xfrm>
            <a:off x="0" y="2485675"/>
            <a:ext cx="3289800" cy="9108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Overview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2" name="Google Shape;712;p59"/>
          <p:cNvSpPr/>
          <p:nvPr/>
        </p:nvSpPr>
        <p:spPr>
          <a:xfrm>
            <a:off x="2818200" y="2485675"/>
            <a:ext cx="3445800" cy="9108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3" name="Google Shape;713;p59"/>
          <p:cNvSpPr/>
          <p:nvPr/>
        </p:nvSpPr>
        <p:spPr>
          <a:xfrm>
            <a:off x="5760200" y="2485675"/>
            <a:ext cx="3384000" cy="9108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762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0"/>
          <p:cNvSpPr txBox="1">
            <a:spLocks noGrp="1"/>
          </p:cNvSpPr>
          <p:nvPr>
            <p:ph type="title"/>
          </p:nvPr>
        </p:nvSpPr>
        <p:spPr>
          <a:xfrm>
            <a:off x="1135275" y="1678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Test Procedure Development</a:t>
            </a:r>
            <a:endParaRPr sz="3000"/>
          </a:p>
        </p:txBody>
      </p:sp>
      <p:sp>
        <p:nvSpPr>
          <p:cNvPr id="719" name="Google Shape;719;p60"/>
          <p:cNvSpPr txBox="1">
            <a:spLocks noGrp="1"/>
          </p:cNvSpPr>
          <p:nvPr>
            <p:ph type="body" idx="1"/>
          </p:nvPr>
        </p:nvSpPr>
        <p:spPr>
          <a:xfrm>
            <a:off x="177150" y="1418425"/>
            <a:ext cx="3431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Desire to standardized testing procedures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Designated lead from test team for each test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 cards with sign-off on each task for accountability</a:t>
            </a:r>
            <a:endParaRPr sz="1800"/>
          </a:p>
        </p:txBody>
      </p:sp>
      <p:sp>
        <p:nvSpPr>
          <p:cNvPr id="720" name="Google Shape;720;p60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21" name="Google Shape;7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675" y="1332500"/>
            <a:ext cx="5156362" cy="2911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2" name="Google Shape;722;p60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3" name="Google Shape;723;p60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4" name="Google Shape;724;p60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1"/>
          <p:cNvSpPr txBox="1">
            <a:spLocks noGrp="1"/>
          </p:cNvSpPr>
          <p:nvPr>
            <p:ph type="title"/>
          </p:nvPr>
        </p:nvSpPr>
        <p:spPr>
          <a:xfrm>
            <a:off x="912600" y="2194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Preliminary Level 2 Testing Status </a:t>
            </a:r>
            <a:endParaRPr sz="3000"/>
          </a:p>
        </p:txBody>
      </p:sp>
      <p:sp>
        <p:nvSpPr>
          <p:cNvPr id="730" name="Google Shape;730;p6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731" name="Google Shape;731;p61"/>
          <p:cNvGraphicFramePr/>
          <p:nvPr/>
        </p:nvGraphicFramePr>
        <p:xfrm>
          <a:off x="887350" y="993597"/>
          <a:ext cx="6000125" cy="4096830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40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CC6A">
                        <a:alpha val="55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Status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CC6A">
                        <a:alpha val="553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1 - Integrating SDR and Pi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In Progress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2 - Pi to PiCAN 2 to Flight computer integration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3 - SDR Tx and Rx verification (cabled)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 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4 - SDR Tx and Rx verification (RF)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 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5 - GPS and data logger integration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6 - Power Board Test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7 - RF Switch Test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Completed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D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8 - Software Test: Position Calculation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In Progress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9 - Software Full Integration Test - Full Data Flow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In Progress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32" name="Google Shape;732;p61"/>
          <p:cNvCxnSpPr/>
          <p:nvPr/>
        </p:nvCxnSpPr>
        <p:spPr>
          <a:xfrm>
            <a:off x="7364975" y="4238550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61"/>
          <p:cNvCxnSpPr/>
          <p:nvPr/>
        </p:nvCxnSpPr>
        <p:spPr>
          <a:xfrm>
            <a:off x="7364975" y="3781800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61"/>
          <p:cNvCxnSpPr/>
          <p:nvPr/>
        </p:nvCxnSpPr>
        <p:spPr>
          <a:xfrm>
            <a:off x="7364975" y="2923188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5" name="Google Shape;735;p61"/>
          <p:cNvSpPr txBox="1"/>
          <p:nvPr/>
        </p:nvSpPr>
        <p:spPr>
          <a:xfrm>
            <a:off x="7465275" y="1272450"/>
            <a:ext cx="1261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February 1st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6" name="Google Shape;736;p61"/>
          <p:cNvSpPr txBox="1"/>
          <p:nvPr/>
        </p:nvSpPr>
        <p:spPr>
          <a:xfrm>
            <a:off x="7465275" y="2227100"/>
            <a:ext cx="11373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March 1st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7" name="Google Shape;737;p61"/>
          <p:cNvSpPr txBox="1"/>
          <p:nvPr/>
        </p:nvSpPr>
        <p:spPr>
          <a:xfrm>
            <a:off x="7465275" y="4128000"/>
            <a:ext cx="10803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March 8th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38" name="Google Shape;738;p61"/>
          <p:cNvGrpSpPr/>
          <p:nvPr/>
        </p:nvGrpSpPr>
        <p:grpSpPr>
          <a:xfrm>
            <a:off x="7271600" y="1364861"/>
            <a:ext cx="241225" cy="3265398"/>
            <a:chOff x="7003250" y="1058100"/>
            <a:chExt cx="241225" cy="3472350"/>
          </a:xfrm>
        </p:grpSpPr>
        <p:cxnSp>
          <p:nvCxnSpPr>
            <p:cNvPr id="739" name="Google Shape;739;p61"/>
            <p:cNvCxnSpPr/>
            <p:nvPr/>
          </p:nvCxnSpPr>
          <p:spPr>
            <a:xfrm flipH="1">
              <a:off x="7102425" y="1847850"/>
              <a:ext cx="9900" cy="2682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0" name="Google Shape;740;p61"/>
            <p:cNvCxnSpPr/>
            <p:nvPr/>
          </p:nvCxnSpPr>
          <p:spPr>
            <a:xfrm rot="10800000" flipH="1">
              <a:off x="7117075" y="1058100"/>
              <a:ext cx="3000" cy="542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1" name="Google Shape;741;p61"/>
            <p:cNvSpPr/>
            <p:nvPr/>
          </p:nvSpPr>
          <p:spPr>
            <a:xfrm>
              <a:off x="7003250" y="1579625"/>
              <a:ext cx="241225" cy="287900"/>
            </a:xfrm>
            <a:custGeom>
              <a:avLst/>
              <a:gdLst/>
              <a:ahLst/>
              <a:cxnLst/>
              <a:rect l="l" t="t" r="r" b="b"/>
              <a:pathLst>
                <a:path w="9649" h="11516" extrusionOk="0">
                  <a:moveTo>
                    <a:pt x="4669" y="11516"/>
                  </a:moveTo>
                  <a:lnTo>
                    <a:pt x="9649" y="11516"/>
                  </a:lnTo>
                  <a:lnTo>
                    <a:pt x="0" y="622"/>
                  </a:lnTo>
                  <a:lnTo>
                    <a:pt x="4669" y="622"/>
                  </a:lnTo>
                  <a:lnTo>
                    <a:pt x="4669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42" name="Google Shape;742;p61"/>
          <p:cNvSpPr/>
          <p:nvPr/>
        </p:nvSpPr>
        <p:spPr>
          <a:xfrm>
            <a:off x="7296963" y="1318650"/>
            <a:ext cx="190500" cy="18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1"/>
          <p:cNvSpPr/>
          <p:nvPr/>
        </p:nvSpPr>
        <p:spPr>
          <a:xfrm>
            <a:off x="7296950" y="2734600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1"/>
          <p:cNvSpPr/>
          <p:nvPr/>
        </p:nvSpPr>
        <p:spPr>
          <a:xfrm>
            <a:off x="7296963" y="2825713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1"/>
          <p:cNvSpPr/>
          <p:nvPr/>
        </p:nvSpPr>
        <p:spPr>
          <a:xfrm>
            <a:off x="7296938" y="3658688"/>
            <a:ext cx="190500" cy="18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1"/>
          <p:cNvSpPr/>
          <p:nvPr/>
        </p:nvSpPr>
        <p:spPr>
          <a:xfrm>
            <a:off x="7296938" y="4104350"/>
            <a:ext cx="190500" cy="18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7" name="Google Shape;747;p61"/>
          <p:cNvCxnSpPr/>
          <p:nvPr/>
        </p:nvCxnSpPr>
        <p:spPr>
          <a:xfrm>
            <a:off x="7364975" y="2337650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8" name="Google Shape;748;p61"/>
          <p:cNvSpPr/>
          <p:nvPr/>
        </p:nvSpPr>
        <p:spPr>
          <a:xfrm>
            <a:off x="7296950" y="2220225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9" name="Google Shape;749;p61"/>
          <p:cNvCxnSpPr/>
          <p:nvPr/>
        </p:nvCxnSpPr>
        <p:spPr>
          <a:xfrm>
            <a:off x="7364975" y="3209400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61"/>
          <p:cNvCxnSpPr/>
          <p:nvPr/>
        </p:nvCxnSpPr>
        <p:spPr>
          <a:xfrm>
            <a:off x="7364975" y="2630425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61"/>
          <p:cNvCxnSpPr/>
          <p:nvPr/>
        </p:nvCxnSpPr>
        <p:spPr>
          <a:xfrm>
            <a:off x="7364975" y="3495588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61"/>
          <p:cNvCxnSpPr/>
          <p:nvPr/>
        </p:nvCxnSpPr>
        <p:spPr>
          <a:xfrm>
            <a:off x="7364975" y="4010175"/>
            <a:ext cx="1812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61"/>
          <p:cNvSpPr txBox="1"/>
          <p:nvPr/>
        </p:nvSpPr>
        <p:spPr>
          <a:xfrm>
            <a:off x="7055775" y="130230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1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4" name="Google Shape;754;p61"/>
          <p:cNvSpPr txBox="1"/>
          <p:nvPr/>
        </p:nvSpPr>
        <p:spPr>
          <a:xfrm>
            <a:off x="7055775" y="2203875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2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5" name="Google Shape;755;p61"/>
          <p:cNvSpPr txBox="1"/>
          <p:nvPr/>
        </p:nvSpPr>
        <p:spPr>
          <a:xfrm>
            <a:off x="7055775" y="252870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3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Google Shape;756;p61"/>
          <p:cNvSpPr txBox="1"/>
          <p:nvPr/>
        </p:nvSpPr>
        <p:spPr>
          <a:xfrm>
            <a:off x="7055775" y="2703325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4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7" name="Google Shape;757;p61"/>
          <p:cNvSpPr txBox="1"/>
          <p:nvPr/>
        </p:nvSpPr>
        <p:spPr>
          <a:xfrm>
            <a:off x="7055775" y="286170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6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8" name="Google Shape;758;p61"/>
          <p:cNvSpPr txBox="1"/>
          <p:nvPr/>
        </p:nvSpPr>
        <p:spPr>
          <a:xfrm>
            <a:off x="7055775" y="309370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7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9" name="Google Shape;759;p61"/>
          <p:cNvSpPr/>
          <p:nvPr/>
        </p:nvSpPr>
        <p:spPr>
          <a:xfrm>
            <a:off x="7296975" y="1641250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1"/>
          <p:cNvSpPr txBox="1"/>
          <p:nvPr/>
        </p:nvSpPr>
        <p:spPr>
          <a:xfrm>
            <a:off x="7030400" y="161905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5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1" name="Google Shape;761;p61"/>
          <p:cNvSpPr/>
          <p:nvPr/>
        </p:nvSpPr>
        <p:spPr>
          <a:xfrm>
            <a:off x="7296938" y="2542750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1"/>
          <p:cNvSpPr/>
          <p:nvPr/>
        </p:nvSpPr>
        <p:spPr>
          <a:xfrm>
            <a:off x="7296963" y="3100713"/>
            <a:ext cx="190500" cy="188700"/>
          </a:xfrm>
          <a:prstGeom prst="ellipse">
            <a:avLst/>
          </a:prstGeom>
          <a:solidFill>
            <a:srgbClr val="40DB5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1"/>
          <p:cNvSpPr txBox="1"/>
          <p:nvPr/>
        </p:nvSpPr>
        <p:spPr>
          <a:xfrm>
            <a:off x="7055775" y="365870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8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4" name="Google Shape;764;p61"/>
          <p:cNvSpPr txBox="1"/>
          <p:nvPr/>
        </p:nvSpPr>
        <p:spPr>
          <a:xfrm>
            <a:off x="7055775" y="4104350"/>
            <a:ext cx="241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9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"/>
          <p:cNvSpPr txBox="1">
            <a:spLocks noGrp="1"/>
          </p:cNvSpPr>
          <p:nvPr>
            <p:ph type="title"/>
          </p:nvPr>
        </p:nvSpPr>
        <p:spPr>
          <a:xfrm>
            <a:off x="1127475" y="123850"/>
            <a:ext cx="4605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Test Level 2: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SDR and Pi Integration</a:t>
            </a:r>
            <a:endParaRPr/>
          </a:p>
        </p:txBody>
      </p:sp>
      <p:sp>
        <p:nvSpPr>
          <p:cNvPr id="770" name="Google Shape;770;p62"/>
          <p:cNvSpPr txBox="1">
            <a:spLocks noGrp="1"/>
          </p:cNvSpPr>
          <p:nvPr>
            <p:ph type="body" idx="1"/>
          </p:nvPr>
        </p:nvSpPr>
        <p:spPr>
          <a:xfrm>
            <a:off x="473825" y="1178150"/>
            <a:ext cx="38223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Verify that the Raspberry Pi can effectively communicate and integrate with the SDR.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Correct Pi and SDR communication will be vital to mission operation and data collection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Ann and H.J. Smead Aerospace Building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Raspberry Pi, SDR, USB Cables, Mouse, Keyboard, Screen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6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772" name="Google Shape;772;p62"/>
          <p:cNvSpPr txBox="1"/>
          <p:nvPr/>
        </p:nvSpPr>
        <p:spPr>
          <a:xfrm>
            <a:off x="4972100" y="1037950"/>
            <a:ext cx="3745200" cy="21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Generate GNU Companion Block Flow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Create Python Code from GNU Companion and load to Pi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Connect Hardware to the SDR and Pi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Allow the Pi to run the SDR and collect Data</a:t>
            </a:r>
            <a:endParaRPr sz="12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proper data collection and storage on Pi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3" name="Google Shape;77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455" y="3676550"/>
            <a:ext cx="1620345" cy="11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2"/>
          <p:cNvSpPr/>
          <p:nvPr/>
        </p:nvSpPr>
        <p:spPr>
          <a:xfrm>
            <a:off x="6169425" y="4089338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2"/>
          <p:cNvSpPr txBox="1"/>
          <p:nvPr/>
        </p:nvSpPr>
        <p:spPr>
          <a:xfrm>
            <a:off x="6372850" y="4128788"/>
            <a:ext cx="624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6" name="Google Shape;776;p62"/>
          <p:cNvSpPr txBox="1"/>
          <p:nvPr/>
        </p:nvSpPr>
        <p:spPr>
          <a:xfrm>
            <a:off x="7510378" y="4542554"/>
            <a:ext cx="1004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Lime SDR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7" name="Google Shape;77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800" y="3801437"/>
            <a:ext cx="1757751" cy="8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62"/>
          <p:cNvSpPr txBox="1"/>
          <p:nvPr/>
        </p:nvSpPr>
        <p:spPr>
          <a:xfrm>
            <a:off x="5354950" y="4610950"/>
            <a:ext cx="1017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Rasp. Pi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3"/>
          <p:cNvSpPr txBox="1">
            <a:spLocks noGrp="1"/>
          </p:cNvSpPr>
          <p:nvPr>
            <p:ph type="title"/>
          </p:nvPr>
        </p:nvSpPr>
        <p:spPr>
          <a:xfrm>
            <a:off x="1159700" y="176300"/>
            <a:ext cx="75810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Test Level 2: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 to PiCan to Test Computer </a:t>
            </a:r>
            <a:r>
              <a:rPr lang="en" sz="18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✅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784" name="Google Shape;784;p63"/>
          <p:cNvSpPr txBox="1">
            <a:spLocks noGrp="1"/>
          </p:cNvSpPr>
          <p:nvPr>
            <p:ph type="body" idx="1"/>
          </p:nvPr>
        </p:nvSpPr>
        <p:spPr>
          <a:xfrm>
            <a:off x="602275" y="1203150"/>
            <a:ext cx="3708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Pi can communicate with the flight computer via the PiCAN 2 bus.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Proper PiCan operation is required for successful operation of the alarm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Ann and H.J. Smead Aerospace Building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Raspberry Pi, PiCan, Test Computer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Google Shape;785;p63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86" name="Google Shape;786;p63"/>
          <p:cNvSpPr txBox="1"/>
          <p:nvPr/>
        </p:nvSpPr>
        <p:spPr>
          <a:xfrm>
            <a:off x="5017750" y="1154700"/>
            <a:ext cx="36159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Connect Pi, PiCan, and Test Computer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Proper code installation onto test computer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Download and copy CAN test programs to Pi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Send a CAN message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specified in User Guide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data appears on CAN-View on flight computer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7" name="Google Shape;78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775" y="3830088"/>
            <a:ext cx="1213929" cy="11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125" y="3773329"/>
            <a:ext cx="1684400" cy="121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63"/>
          <p:cNvSpPr/>
          <p:nvPr/>
        </p:nvSpPr>
        <p:spPr>
          <a:xfrm>
            <a:off x="4857200" y="4074888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3"/>
          <p:cNvSpPr txBox="1"/>
          <p:nvPr/>
        </p:nvSpPr>
        <p:spPr>
          <a:xfrm>
            <a:off x="5060625" y="4114338"/>
            <a:ext cx="624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1" name="Google Shape;79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1348" y="3855923"/>
            <a:ext cx="1213926" cy="91044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63"/>
          <p:cNvSpPr/>
          <p:nvPr/>
        </p:nvSpPr>
        <p:spPr>
          <a:xfrm>
            <a:off x="6734150" y="4074888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3"/>
          <p:cNvSpPr txBox="1"/>
          <p:nvPr/>
        </p:nvSpPr>
        <p:spPr>
          <a:xfrm>
            <a:off x="6937575" y="4114338"/>
            <a:ext cx="624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4063050" y="4610950"/>
            <a:ext cx="1017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Rasp. Pi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5" name="Google Shape;795;p63"/>
          <p:cNvSpPr txBox="1"/>
          <p:nvPr/>
        </p:nvSpPr>
        <p:spPr>
          <a:xfrm>
            <a:off x="5852200" y="4652150"/>
            <a:ext cx="1017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PiCAN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6" name="Google Shape;796;p63"/>
          <p:cNvSpPr txBox="1"/>
          <p:nvPr/>
        </p:nvSpPr>
        <p:spPr>
          <a:xfrm>
            <a:off x="7422525" y="4676000"/>
            <a:ext cx="152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Flight Computer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4"/>
          <p:cNvSpPr txBox="1">
            <a:spLocks noGrp="1"/>
          </p:cNvSpPr>
          <p:nvPr>
            <p:ph type="title"/>
          </p:nvPr>
        </p:nvSpPr>
        <p:spPr>
          <a:xfrm>
            <a:off x="1249925" y="143525"/>
            <a:ext cx="4343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Test Level 2: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SDR Tx/Rx Verification </a:t>
            </a:r>
            <a:r>
              <a:rPr lang="en" sz="18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✅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802" name="Google Shape;802;p64"/>
          <p:cNvSpPr txBox="1">
            <a:spLocks noGrp="1"/>
          </p:cNvSpPr>
          <p:nvPr>
            <p:ph type="body" idx="1"/>
          </p:nvPr>
        </p:nvSpPr>
        <p:spPr>
          <a:xfrm>
            <a:off x="599925" y="1170550"/>
            <a:ext cx="4084200" cy="3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SDRs are able to communicate and successfully send and receive RF signals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Proper RF Tx/Rx operation is required for all the position measurements needed for mission success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Ann and H.J. Smead Aerospace Building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SDRs, Pis, Test Computer, Antennas, USBs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3" name="Google Shape;803;p64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04" name="Google Shape;804;p64"/>
          <p:cNvSpPr txBox="1"/>
          <p:nvPr/>
        </p:nvSpPr>
        <p:spPr>
          <a:xfrm>
            <a:off x="4875000" y="1057625"/>
            <a:ext cx="3959100" cy="2489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Connect Tx/Rx ports between the SDRs and connect SDRs to Pi’s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Upload GNU Companion Tx/Rx code to appropriate Pi’s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Allow both Pis to run code, </a:t>
            </a: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transmitting and receiving predetermined signals</a:t>
            </a:r>
            <a:endParaRPr sz="12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Rx SDR and collected and stored the correct signal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Switch the SDR’s to verify Tx/Rx capabilities of both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5" name="Google Shape;805;p64"/>
          <p:cNvSpPr txBox="1"/>
          <p:nvPr/>
        </p:nvSpPr>
        <p:spPr>
          <a:xfrm>
            <a:off x="7633653" y="4614454"/>
            <a:ext cx="1004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Lime SDR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6" name="Google Shape;80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075" y="3873337"/>
            <a:ext cx="1757751" cy="8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4"/>
          <p:cNvSpPr txBox="1"/>
          <p:nvPr/>
        </p:nvSpPr>
        <p:spPr>
          <a:xfrm>
            <a:off x="4871853" y="4614454"/>
            <a:ext cx="1004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Lime SDR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8" name="Google Shape;80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275" y="3873337"/>
            <a:ext cx="1757751" cy="876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p64"/>
          <p:cNvGrpSpPr/>
          <p:nvPr/>
        </p:nvGrpSpPr>
        <p:grpSpPr>
          <a:xfrm>
            <a:off x="6309748" y="4088953"/>
            <a:ext cx="1089600" cy="444900"/>
            <a:chOff x="6081423" y="3763703"/>
            <a:chExt cx="1089600" cy="444900"/>
          </a:xfrm>
        </p:grpSpPr>
        <p:sp>
          <p:nvSpPr>
            <p:cNvPr id="810" name="Google Shape;810;p64"/>
            <p:cNvSpPr/>
            <p:nvPr/>
          </p:nvSpPr>
          <p:spPr>
            <a:xfrm>
              <a:off x="6081431" y="3763703"/>
              <a:ext cx="883500" cy="444900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4"/>
            <p:cNvSpPr txBox="1"/>
            <p:nvPr/>
          </p:nvSpPr>
          <p:spPr>
            <a:xfrm>
              <a:off x="6081423" y="3810200"/>
              <a:ext cx="10896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RF Signal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5"/>
          <p:cNvSpPr txBox="1">
            <a:spLocks noGrp="1"/>
          </p:cNvSpPr>
          <p:nvPr>
            <p:ph type="title"/>
          </p:nvPr>
        </p:nvSpPr>
        <p:spPr>
          <a:xfrm>
            <a:off x="1148975" y="188150"/>
            <a:ext cx="43374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Test Level 2: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Full Integration</a:t>
            </a:r>
            <a:endParaRPr/>
          </a:p>
        </p:txBody>
      </p:sp>
      <p:sp>
        <p:nvSpPr>
          <p:cNvPr id="817" name="Google Shape;817;p65"/>
          <p:cNvSpPr txBox="1">
            <a:spLocks noGrp="1"/>
          </p:cNvSpPr>
          <p:nvPr>
            <p:ph type="body" idx="1"/>
          </p:nvPr>
        </p:nvSpPr>
        <p:spPr>
          <a:xfrm>
            <a:off x="1052550" y="1163025"/>
            <a:ext cx="3875700" cy="30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Verify that all of the code functions we have written operate correctly and pass the correct data and variables between each section in our code skeleton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It's important to separately verify the code is functioning before integrating with hardware, to aid in troubleshooting in later testing.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Ann and H.J. Smead Aerospace Building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 Computer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p6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19" name="Google Shape;819;p65"/>
          <p:cNvSpPr txBox="1"/>
          <p:nvPr/>
        </p:nvSpPr>
        <p:spPr>
          <a:xfrm>
            <a:off x="5079200" y="1102250"/>
            <a:ext cx="3568200" cy="161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Pass the fully assembled code skeleton a test input RF signal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</a:t>
            </a: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code operates on the signal correctly, calculating the correct position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and outputting it correctly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0" name="Google Shape;82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200" y="2780700"/>
            <a:ext cx="3150399" cy="23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6"/>
          <p:cNvSpPr txBox="1">
            <a:spLocks noGrp="1"/>
          </p:cNvSpPr>
          <p:nvPr>
            <p:ph type="title"/>
          </p:nvPr>
        </p:nvSpPr>
        <p:spPr>
          <a:xfrm>
            <a:off x="1094225" y="182750"/>
            <a:ext cx="79464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Test Level 3: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Full-Power by Battery</a:t>
            </a:r>
            <a:endParaRPr/>
          </a:p>
        </p:txBody>
      </p:sp>
      <p:sp>
        <p:nvSpPr>
          <p:cNvPr id="826" name="Google Shape;826;p66"/>
          <p:cNvSpPr txBox="1">
            <a:spLocks noGrp="1"/>
          </p:cNvSpPr>
          <p:nvPr>
            <p:ph type="body" idx="1"/>
          </p:nvPr>
        </p:nvSpPr>
        <p:spPr>
          <a:xfrm>
            <a:off x="803675" y="1219000"/>
            <a:ext cx="3835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Verify that the fully assembled beacon and sensor can be powered remotely by the onboard batteries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Powering the sensor and beacon during test is essential to testing levels 1-4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Ann and H.J. Smead Aerospace Building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Fully integrated sensor and beacon packages, battery, power board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7" name="Google Shape;827;p66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28" name="Google Shape;828;p66"/>
          <p:cNvSpPr txBox="1"/>
          <p:nvPr/>
        </p:nvSpPr>
        <p:spPr>
          <a:xfrm>
            <a:off x="4935375" y="1096850"/>
            <a:ext cx="3487800" cy="199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Fully assemble the sensor and beacon packages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Connect all components to onboard battery power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all </a:t>
            </a: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components of both packages are fully powered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and operating nominally using indicator LEDs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9" name="Google Shape;82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950" y="3948100"/>
            <a:ext cx="1014050" cy="9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227" y="3664950"/>
            <a:ext cx="1192649" cy="12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66"/>
          <p:cNvSpPr/>
          <p:nvPr/>
        </p:nvSpPr>
        <p:spPr>
          <a:xfrm>
            <a:off x="4670600" y="4065025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66"/>
          <p:cNvSpPr txBox="1"/>
          <p:nvPr/>
        </p:nvSpPr>
        <p:spPr>
          <a:xfrm>
            <a:off x="4793500" y="4104488"/>
            <a:ext cx="7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28.8V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3" name="Google Shape;833;p66"/>
          <p:cNvPicPr preferRelativeResize="0"/>
          <p:nvPr/>
        </p:nvPicPr>
        <p:blipFill rotWithShape="1">
          <a:blip r:embed="rId5">
            <a:alphaModFix/>
          </a:blip>
          <a:srcRect l="46304" t="10994" r="33200" b="6155"/>
          <a:stretch/>
        </p:blipFill>
        <p:spPr>
          <a:xfrm>
            <a:off x="7860075" y="3200475"/>
            <a:ext cx="1089614" cy="17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6"/>
          <p:cNvSpPr/>
          <p:nvPr/>
        </p:nvSpPr>
        <p:spPr>
          <a:xfrm>
            <a:off x="6801875" y="4130200"/>
            <a:ext cx="907200" cy="4725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66"/>
          <p:cNvSpPr txBox="1"/>
          <p:nvPr/>
        </p:nvSpPr>
        <p:spPr>
          <a:xfrm>
            <a:off x="7003925" y="4169638"/>
            <a:ext cx="7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3.3V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7"/>
          <p:cNvSpPr txBox="1">
            <a:spLocks noGrp="1"/>
          </p:cNvSpPr>
          <p:nvPr>
            <p:ph type="title"/>
          </p:nvPr>
        </p:nvSpPr>
        <p:spPr>
          <a:xfrm>
            <a:off x="1046000" y="58450"/>
            <a:ext cx="5340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Test Level 3: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Sensor and Beacon Tx/Rx RF Test </a:t>
            </a:r>
            <a:endParaRPr/>
          </a:p>
        </p:txBody>
      </p:sp>
      <p:sp>
        <p:nvSpPr>
          <p:cNvPr id="841" name="Google Shape;841;p67"/>
          <p:cNvSpPr txBox="1">
            <a:spLocks noGrp="1"/>
          </p:cNvSpPr>
          <p:nvPr>
            <p:ph type="body" idx="1"/>
          </p:nvPr>
        </p:nvSpPr>
        <p:spPr>
          <a:xfrm>
            <a:off x="548700" y="1096100"/>
            <a:ext cx="398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beacon and the sensor are able to function nominally as entire packages, collecting and storing position data over time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This is the final system level test before testing levels 1-4. This will verify that our packages are working correctly before putting them on cars for our levels of success tests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Ann and H.J. Smead Aerospace Building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Facilities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Costco Parking Lot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Fully integrated sensor and beacon packages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2" name="Google Shape;842;p67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843" name="Google Shape;843;p67"/>
          <p:cNvSpPr txBox="1"/>
          <p:nvPr/>
        </p:nvSpPr>
        <p:spPr>
          <a:xfrm>
            <a:off x="4458375" y="926525"/>
            <a:ext cx="4540500" cy="221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Fully assemble the sensor and beacon packages and upload flight code.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Connect all components to onboard battery power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Allow sensor to transmit to beacon, and beacon to reply. Sensor will collect position data.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Move beacon package in linear and then in circular pattern away from sensor.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that the sensor was able to correctly catalog the beacon’s position.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4" name="Google Shape;844;p67"/>
          <p:cNvPicPr preferRelativeResize="0"/>
          <p:nvPr/>
        </p:nvPicPr>
        <p:blipFill rotWithShape="1">
          <a:blip r:embed="rId3">
            <a:alphaModFix/>
          </a:blip>
          <a:srcRect l="46304" t="10994" r="33200" b="6155"/>
          <a:stretch/>
        </p:blipFill>
        <p:spPr>
          <a:xfrm>
            <a:off x="4853100" y="3211250"/>
            <a:ext cx="1089614" cy="173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67"/>
          <p:cNvPicPr preferRelativeResize="0"/>
          <p:nvPr/>
        </p:nvPicPr>
        <p:blipFill rotWithShape="1">
          <a:blip r:embed="rId4">
            <a:alphaModFix/>
          </a:blip>
          <a:srcRect l="45428" t="21406" r="31426" b="23179"/>
          <a:stretch/>
        </p:blipFill>
        <p:spPr>
          <a:xfrm>
            <a:off x="7059038" y="3211250"/>
            <a:ext cx="1009838" cy="17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67"/>
          <p:cNvSpPr txBox="1"/>
          <p:nvPr/>
        </p:nvSpPr>
        <p:spPr>
          <a:xfrm>
            <a:off x="7881650" y="4832000"/>
            <a:ext cx="939300" cy="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Sensor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7" name="Google Shape;847;p67"/>
          <p:cNvSpPr txBox="1"/>
          <p:nvPr/>
        </p:nvSpPr>
        <p:spPr>
          <a:xfrm>
            <a:off x="5625575" y="4832000"/>
            <a:ext cx="8319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Beacon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48" name="Google Shape;848;p67"/>
          <p:cNvGrpSpPr/>
          <p:nvPr/>
        </p:nvGrpSpPr>
        <p:grpSpPr>
          <a:xfrm>
            <a:off x="6081423" y="3763703"/>
            <a:ext cx="1089600" cy="444900"/>
            <a:chOff x="6081423" y="3763703"/>
            <a:chExt cx="1089600" cy="444900"/>
          </a:xfrm>
        </p:grpSpPr>
        <p:sp>
          <p:nvSpPr>
            <p:cNvPr id="849" name="Google Shape;849;p67"/>
            <p:cNvSpPr/>
            <p:nvPr/>
          </p:nvSpPr>
          <p:spPr>
            <a:xfrm>
              <a:off x="6081431" y="3763703"/>
              <a:ext cx="883500" cy="444900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7"/>
            <p:cNvSpPr txBox="1"/>
            <p:nvPr/>
          </p:nvSpPr>
          <p:spPr>
            <a:xfrm>
              <a:off x="6081423" y="3810200"/>
              <a:ext cx="10896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RF Signal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8"/>
          <p:cNvSpPr txBox="1">
            <a:spLocks noGrp="1"/>
          </p:cNvSpPr>
          <p:nvPr>
            <p:ph type="title"/>
          </p:nvPr>
        </p:nvSpPr>
        <p:spPr>
          <a:xfrm>
            <a:off x="1052550" y="1525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 Phase 1: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Stationary Location Finding</a:t>
            </a:r>
            <a:endParaRPr/>
          </a:p>
        </p:txBody>
      </p:sp>
      <p:sp>
        <p:nvSpPr>
          <p:cNvPr id="856" name="Google Shape;856;p68"/>
          <p:cNvSpPr txBox="1">
            <a:spLocks noGrp="1"/>
          </p:cNvSpPr>
          <p:nvPr>
            <p:ph type="body" idx="1"/>
          </p:nvPr>
        </p:nvSpPr>
        <p:spPr>
          <a:xfrm>
            <a:off x="502475" y="1286075"/>
            <a:ext cx="3708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Sensor and beacon will have fixed positions and test location finding functionality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To check the location finding ability of the sensor and beacon package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CU Boulder Aerospace Building North lawn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Project Atomic Test Equipment. No special equipment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7" name="Google Shape;857;p68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858" name="Google Shape;858;p68"/>
          <p:cNvSpPr txBox="1"/>
          <p:nvPr/>
        </p:nvSpPr>
        <p:spPr>
          <a:xfrm>
            <a:off x="4468400" y="1138175"/>
            <a:ext cx="4545900" cy="1362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Test/Safety Leads Briefing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Hardware Check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Sensor and beacon begin transmitting and receiving RF signals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correct data collection, filtering, and storage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9" name="Google Shape;859;p68"/>
          <p:cNvGrpSpPr/>
          <p:nvPr/>
        </p:nvGrpSpPr>
        <p:grpSpPr>
          <a:xfrm>
            <a:off x="5647174" y="2668091"/>
            <a:ext cx="2232893" cy="2296849"/>
            <a:chOff x="6292325" y="2571750"/>
            <a:chExt cx="2277300" cy="2392800"/>
          </a:xfrm>
        </p:grpSpPr>
        <p:sp>
          <p:nvSpPr>
            <p:cNvPr id="860" name="Google Shape;860;p68"/>
            <p:cNvSpPr/>
            <p:nvPr/>
          </p:nvSpPr>
          <p:spPr>
            <a:xfrm>
              <a:off x="6292325" y="2571750"/>
              <a:ext cx="2277300" cy="239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8"/>
            <p:cNvSpPr txBox="1"/>
            <p:nvPr/>
          </p:nvSpPr>
          <p:spPr>
            <a:xfrm>
              <a:off x="6507124" y="2690937"/>
              <a:ext cx="18477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latin typeface="Lato"/>
                  <a:ea typeface="Lato"/>
                  <a:cs typeface="Lato"/>
                  <a:sym typeface="Lato"/>
                </a:rPr>
                <a:t>Stationary</a:t>
              </a:r>
              <a:endParaRPr b="1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862" name="Google Shape;862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6288268" y="3643391"/>
              <a:ext cx="1138853" cy="8801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3" name="Google Shape;863;p68"/>
            <p:cNvGrpSpPr/>
            <p:nvPr/>
          </p:nvGrpSpPr>
          <p:grpSpPr>
            <a:xfrm>
              <a:off x="7519767" y="3514166"/>
              <a:ext cx="880188" cy="1138924"/>
              <a:chOff x="1563750" y="2252450"/>
              <a:chExt cx="987200" cy="1370051"/>
            </a:xfrm>
          </p:grpSpPr>
          <p:pic>
            <p:nvPicPr>
              <p:cNvPr id="864" name="Google Shape;864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5400000">
                <a:off x="1372324" y="2443875"/>
                <a:ext cx="1370051" cy="98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5" name="Google Shape;865;p68"/>
              <p:cNvSpPr/>
              <p:nvPr/>
            </p:nvSpPr>
            <p:spPr>
              <a:xfrm>
                <a:off x="1872203" y="3013392"/>
                <a:ext cx="444000" cy="61200"/>
              </a:xfrm>
              <a:prstGeom prst="rect">
                <a:avLst/>
              </a:prstGeom>
              <a:solidFill>
                <a:srgbClr val="666666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68"/>
              <p:cNvSpPr/>
              <p:nvPr/>
            </p:nvSpPr>
            <p:spPr>
              <a:xfrm>
                <a:off x="2055497" y="3013392"/>
                <a:ext cx="77700" cy="61200"/>
              </a:xfrm>
              <a:prstGeom prst="rect">
                <a:avLst/>
              </a:prstGeom>
              <a:solidFill>
                <a:srgbClr val="31B7F3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68"/>
            <p:cNvSpPr/>
            <p:nvPr/>
          </p:nvSpPr>
          <p:spPr>
            <a:xfrm>
              <a:off x="6701179" y="4146580"/>
              <a:ext cx="396000" cy="507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8"/>
            <p:cNvSpPr/>
            <p:nvPr/>
          </p:nvSpPr>
          <p:spPr>
            <a:xfrm>
              <a:off x="6864601" y="4146580"/>
              <a:ext cx="69600" cy="507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/>
          <p:nvPr/>
        </p:nvSpPr>
        <p:spPr>
          <a:xfrm>
            <a:off x="2845525" y="2286257"/>
            <a:ext cx="359100" cy="340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5"/>
          <p:cNvSpPr/>
          <p:nvPr/>
        </p:nvSpPr>
        <p:spPr>
          <a:xfrm>
            <a:off x="6800992" y="1705403"/>
            <a:ext cx="359100" cy="340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35"/>
          <p:cNvGrpSpPr/>
          <p:nvPr/>
        </p:nvGrpSpPr>
        <p:grpSpPr>
          <a:xfrm rot="-516913">
            <a:off x="3462237" y="2040817"/>
            <a:ext cx="3026012" cy="190063"/>
            <a:chOff x="885851" y="4655760"/>
            <a:chExt cx="7517257" cy="434400"/>
          </a:xfrm>
        </p:grpSpPr>
        <p:grpSp>
          <p:nvGrpSpPr>
            <p:cNvPr id="343" name="Google Shape;343;p35"/>
            <p:cNvGrpSpPr/>
            <p:nvPr/>
          </p:nvGrpSpPr>
          <p:grpSpPr>
            <a:xfrm>
              <a:off x="3158568" y="4655760"/>
              <a:ext cx="1485900" cy="434400"/>
              <a:chOff x="3846274" y="2571690"/>
              <a:chExt cx="1485900" cy="434400"/>
            </a:xfrm>
          </p:grpSpPr>
          <p:cxnSp>
            <p:nvCxnSpPr>
              <p:cNvPr id="344" name="Google Shape;344;p35"/>
              <p:cNvCxnSpPr/>
              <p:nvPr/>
            </p:nvCxnSpPr>
            <p:spPr>
              <a:xfrm rot="10800000" flipH="1">
                <a:off x="38462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35"/>
              <p:cNvCxnSpPr/>
              <p:nvPr/>
            </p:nvCxnSpPr>
            <p:spPr>
              <a:xfrm rot="10800000">
                <a:off x="4589374" y="2571690"/>
                <a:ext cx="742800" cy="434400"/>
              </a:xfrm>
              <a:prstGeom prst="bentConnector3">
                <a:avLst>
                  <a:gd name="adj1" fmla="val -72564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6" name="Google Shape;346;p35"/>
            <p:cNvGrpSpPr/>
            <p:nvPr/>
          </p:nvGrpSpPr>
          <p:grpSpPr>
            <a:xfrm>
              <a:off x="1783159" y="4655760"/>
              <a:ext cx="1375410" cy="434400"/>
              <a:chOff x="2470864" y="2571690"/>
              <a:chExt cx="1375410" cy="434400"/>
            </a:xfrm>
          </p:grpSpPr>
          <p:cxnSp>
            <p:nvCxnSpPr>
              <p:cNvPr id="347" name="Google Shape;347;p35"/>
              <p:cNvCxnSpPr/>
              <p:nvPr/>
            </p:nvCxnSpPr>
            <p:spPr>
              <a:xfrm rot="10800000" flipH="1">
                <a:off x="247086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35"/>
              <p:cNvCxnSpPr/>
              <p:nvPr/>
            </p:nvCxnSpPr>
            <p:spPr>
              <a:xfrm rot="10800000">
                <a:off x="31034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9" name="Google Shape;349;p35"/>
            <p:cNvGrpSpPr/>
            <p:nvPr/>
          </p:nvGrpSpPr>
          <p:grpSpPr>
            <a:xfrm>
              <a:off x="885851" y="4655760"/>
              <a:ext cx="897186" cy="434400"/>
              <a:chOff x="1139269" y="3428940"/>
              <a:chExt cx="1485900" cy="434400"/>
            </a:xfrm>
          </p:grpSpPr>
          <p:cxnSp>
            <p:nvCxnSpPr>
              <p:cNvPr id="350" name="Google Shape;350;p35"/>
              <p:cNvCxnSpPr/>
              <p:nvPr/>
            </p:nvCxnSpPr>
            <p:spPr>
              <a:xfrm rot="10800000" flipH="1">
                <a:off x="11392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35"/>
              <p:cNvCxnSpPr/>
              <p:nvPr/>
            </p:nvCxnSpPr>
            <p:spPr>
              <a:xfrm rot="10800000">
                <a:off x="18823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2" name="Google Shape;352;p35"/>
            <p:cNvGrpSpPr/>
            <p:nvPr/>
          </p:nvGrpSpPr>
          <p:grpSpPr>
            <a:xfrm>
              <a:off x="6917209" y="4655760"/>
              <a:ext cx="1485900" cy="434400"/>
              <a:chOff x="3846274" y="2571690"/>
              <a:chExt cx="1485900" cy="434400"/>
            </a:xfrm>
          </p:grpSpPr>
          <p:cxnSp>
            <p:nvCxnSpPr>
              <p:cNvPr id="353" name="Google Shape;353;p35"/>
              <p:cNvCxnSpPr/>
              <p:nvPr/>
            </p:nvCxnSpPr>
            <p:spPr>
              <a:xfrm rot="10800000" flipH="1">
                <a:off x="38462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" name="Google Shape;354;p35"/>
              <p:cNvCxnSpPr/>
              <p:nvPr/>
            </p:nvCxnSpPr>
            <p:spPr>
              <a:xfrm rot="10800000">
                <a:off x="4589374" y="2571690"/>
                <a:ext cx="742800" cy="434400"/>
              </a:xfrm>
              <a:prstGeom prst="bentConnector3">
                <a:avLst>
                  <a:gd name="adj1" fmla="val 433343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5" name="Google Shape;355;p35"/>
            <p:cNvGrpSpPr/>
            <p:nvPr/>
          </p:nvGrpSpPr>
          <p:grpSpPr>
            <a:xfrm>
              <a:off x="5541800" y="4655760"/>
              <a:ext cx="1375410" cy="434400"/>
              <a:chOff x="2470864" y="2571690"/>
              <a:chExt cx="1375410" cy="434400"/>
            </a:xfrm>
          </p:grpSpPr>
          <p:cxnSp>
            <p:nvCxnSpPr>
              <p:cNvPr id="356" name="Google Shape;356;p35"/>
              <p:cNvCxnSpPr/>
              <p:nvPr/>
            </p:nvCxnSpPr>
            <p:spPr>
              <a:xfrm rot="10800000" flipH="1">
                <a:off x="247086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35"/>
              <p:cNvCxnSpPr/>
              <p:nvPr/>
            </p:nvCxnSpPr>
            <p:spPr>
              <a:xfrm rot="10800000">
                <a:off x="31034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8" name="Google Shape;358;p35"/>
            <p:cNvGrpSpPr/>
            <p:nvPr/>
          </p:nvGrpSpPr>
          <p:grpSpPr>
            <a:xfrm>
              <a:off x="4644493" y="4655760"/>
              <a:ext cx="897186" cy="434400"/>
              <a:chOff x="1139269" y="3428940"/>
              <a:chExt cx="1485900" cy="434400"/>
            </a:xfrm>
          </p:grpSpPr>
          <p:cxnSp>
            <p:nvCxnSpPr>
              <p:cNvPr id="359" name="Google Shape;359;p35"/>
              <p:cNvCxnSpPr/>
              <p:nvPr/>
            </p:nvCxnSpPr>
            <p:spPr>
              <a:xfrm rot="10800000" flipH="1">
                <a:off x="11392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35"/>
              <p:cNvCxnSpPr/>
              <p:nvPr/>
            </p:nvCxnSpPr>
            <p:spPr>
              <a:xfrm rot="10800000">
                <a:off x="18823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61" name="Google Shape;361;p35"/>
          <p:cNvSpPr/>
          <p:nvPr/>
        </p:nvSpPr>
        <p:spPr>
          <a:xfrm>
            <a:off x="2150020" y="1532413"/>
            <a:ext cx="1806600" cy="18066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5"/>
          <p:cNvSpPr/>
          <p:nvPr/>
        </p:nvSpPr>
        <p:spPr>
          <a:xfrm>
            <a:off x="2446716" y="1824350"/>
            <a:ext cx="1222800" cy="12228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5"/>
          <p:cNvSpPr/>
          <p:nvPr/>
        </p:nvSpPr>
        <p:spPr>
          <a:xfrm>
            <a:off x="2677436" y="2048462"/>
            <a:ext cx="761400" cy="7614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5"/>
          <p:cNvSpPr/>
          <p:nvPr/>
        </p:nvSpPr>
        <p:spPr>
          <a:xfrm>
            <a:off x="1453724" y="887271"/>
            <a:ext cx="3138000" cy="31380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5"/>
          <p:cNvSpPr/>
          <p:nvPr/>
        </p:nvSpPr>
        <p:spPr>
          <a:xfrm>
            <a:off x="181384" y="-403775"/>
            <a:ext cx="5741400" cy="57414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5"/>
          <p:cNvSpPr/>
          <p:nvPr/>
        </p:nvSpPr>
        <p:spPr>
          <a:xfrm>
            <a:off x="-1595644" y="-2186650"/>
            <a:ext cx="9285900" cy="92859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2373122" y="2666925"/>
            <a:ext cx="1273200" cy="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endParaRPr sz="1100"/>
          </a:p>
        </p:txBody>
      </p:sp>
      <p:sp>
        <p:nvSpPr>
          <p:cNvPr id="368" name="Google Shape;368;p35"/>
          <p:cNvSpPr txBox="1"/>
          <p:nvPr/>
        </p:nvSpPr>
        <p:spPr>
          <a:xfrm>
            <a:off x="6284799" y="2137558"/>
            <a:ext cx="1372200" cy="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BEACON</a:t>
            </a:r>
            <a:endParaRPr sz="1100"/>
          </a:p>
        </p:txBody>
      </p:sp>
      <p:sp>
        <p:nvSpPr>
          <p:cNvPr id="369" name="Google Shape;369;p35"/>
          <p:cNvSpPr txBox="1"/>
          <p:nvPr/>
        </p:nvSpPr>
        <p:spPr>
          <a:xfrm>
            <a:off x="2184014" y="1482417"/>
            <a:ext cx="1618500" cy="43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EMITS PROBE SIGNAL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1774645" y="1472433"/>
            <a:ext cx="342900" cy="342900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371" name="Google Shape;371;p35"/>
          <p:cNvSpPr txBox="1"/>
          <p:nvPr/>
        </p:nvSpPr>
        <p:spPr>
          <a:xfrm>
            <a:off x="6138185" y="1102322"/>
            <a:ext cx="1618500" cy="43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BEACON RECEIVES PROBE SIGNAL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5728815" y="1092338"/>
            <a:ext cx="342900" cy="342900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373" name="Google Shape;373;p35"/>
          <p:cNvSpPr txBox="1"/>
          <p:nvPr/>
        </p:nvSpPr>
        <p:spPr>
          <a:xfrm rot="-574862">
            <a:off x="4474874" y="2355157"/>
            <a:ext cx="1618577" cy="6234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BEACON REPLIES WITH UNIQUE REPLY SEQUENCE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 rot="-568234">
            <a:off x="4074100" y="2482111"/>
            <a:ext cx="342772" cy="342772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375" name="Google Shape;375;p35"/>
          <p:cNvSpPr txBox="1"/>
          <p:nvPr/>
        </p:nvSpPr>
        <p:spPr>
          <a:xfrm>
            <a:off x="1928813" y="208795"/>
            <a:ext cx="2507400" cy="76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CONSISTS OF SENSOR PACKAGE AND BEACON PACKAGE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/>
          <p:nvPr/>
        </p:nvSpPr>
        <p:spPr>
          <a:xfrm rot="926932">
            <a:off x="1629679" y="2353342"/>
            <a:ext cx="1299375" cy="261136"/>
          </a:xfrm>
          <a:custGeom>
            <a:avLst/>
            <a:gdLst/>
            <a:ahLst/>
            <a:cxnLst/>
            <a:rect l="l" t="t" r="r" b="b"/>
            <a:pathLst>
              <a:path w="1821712" h="364877" extrusionOk="0">
                <a:moveTo>
                  <a:pt x="0" y="306441"/>
                </a:moveTo>
                <a:cubicBezTo>
                  <a:pt x="145902" y="349562"/>
                  <a:pt x="291805" y="392683"/>
                  <a:pt x="418214" y="341883"/>
                </a:cubicBezTo>
                <a:cubicBezTo>
                  <a:pt x="544623" y="291083"/>
                  <a:pt x="576521" y="24087"/>
                  <a:pt x="758456" y="1641"/>
                </a:cubicBezTo>
                <a:cubicBezTo>
                  <a:pt x="940391" y="-20805"/>
                  <a:pt x="1332615" y="194209"/>
                  <a:pt x="1509824" y="207204"/>
                </a:cubicBezTo>
                <a:cubicBezTo>
                  <a:pt x="1687033" y="220199"/>
                  <a:pt x="1821712" y="79613"/>
                  <a:pt x="1821712" y="79613"/>
                </a:cubicBezTo>
                <a:lnTo>
                  <a:pt x="1821712" y="79613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5"/>
          <p:cNvGrpSpPr/>
          <p:nvPr/>
        </p:nvGrpSpPr>
        <p:grpSpPr>
          <a:xfrm>
            <a:off x="823200" y="1741585"/>
            <a:ext cx="837527" cy="868187"/>
            <a:chOff x="1379946" y="4195054"/>
            <a:chExt cx="1116703" cy="1157582"/>
          </a:xfrm>
        </p:grpSpPr>
        <p:sp>
          <p:nvSpPr>
            <p:cNvPr id="378" name="Google Shape;378;p35"/>
            <p:cNvSpPr/>
            <p:nvPr/>
          </p:nvSpPr>
          <p:spPr>
            <a:xfrm>
              <a:off x="1379946" y="4452098"/>
              <a:ext cx="711600" cy="49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9" name="Google Shape;379;p35" descr="Comput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9947" y="4195054"/>
              <a:ext cx="1116702" cy="11575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DCF21B1-FC2F-4DDC-A958-C8A86F3A0C40}"/>
              </a:ext>
            </a:extLst>
          </p:cNvPr>
          <p:cNvSpPr/>
          <p:nvPr/>
        </p:nvSpPr>
        <p:spPr>
          <a:xfrm>
            <a:off x="6243705" y="1160890"/>
            <a:ext cx="1479026" cy="4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C76A7-CDF8-45D4-93EB-A083CA78D6A0}"/>
              </a:ext>
            </a:extLst>
          </p:cNvPr>
          <p:cNvSpPr/>
          <p:nvPr/>
        </p:nvSpPr>
        <p:spPr>
          <a:xfrm>
            <a:off x="6243705" y="1887770"/>
            <a:ext cx="1480545" cy="45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Google Shape;380;p35"/>
          <p:cNvGrpSpPr/>
          <p:nvPr/>
        </p:nvGrpSpPr>
        <p:grpSpPr>
          <a:xfrm>
            <a:off x="1089956" y="-571037"/>
            <a:ext cx="7078779" cy="6983695"/>
            <a:chOff x="1379946" y="4195054"/>
            <a:chExt cx="1116703" cy="1157582"/>
          </a:xfrm>
        </p:grpSpPr>
        <p:sp>
          <p:nvSpPr>
            <p:cNvPr id="381" name="Google Shape;381;p35"/>
            <p:cNvSpPr/>
            <p:nvPr/>
          </p:nvSpPr>
          <p:spPr>
            <a:xfrm>
              <a:off x="1379946" y="4452098"/>
              <a:ext cx="711600" cy="49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2" name="Google Shape;382;p35" descr="Comput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9947" y="4195054"/>
              <a:ext cx="1116702" cy="11575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1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1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1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1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1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1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499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1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1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1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1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1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8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9"/>
          <p:cNvSpPr txBox="1">
            <a:spLocks noGrp="1"/>
          </p:cNvSpPr>
          <p:nvPr>
            <p:ph type="title"/>
          </p:nvPr>
        </p:nvSpPr>
        <p:spPr>
          <a:xfrm>
            <a:off x="1052550" y="1644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 Phase 2: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Beacon Motion Test</a:t>
            </a:r>
            <a:endParaRPr/>
          </a:p>
        </p:txBody>
      </p:sp>
      <p:sp>
        <p:nvSpPr>
          <p:cNvPr id="874" name="Google Shape;874;p69"/>
          <p:cNvSpPr txBox="1">
            <a:spLocks noGrp="1"/>
          </p:cNvSpPr>
          <p:nvPr>
            <p:ph type="body" idx="1"/>
          </p:nvPr>
        </p:nvSpPr>
        <p:spPr>
          <a:xfrm>
            <a:off x="548700" y="1184450"/>
            <a:ext cx="3708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Sensor will be fixed, beacon will be translated along path with vehicle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To test the location finding abilities of the sensor under beacon motion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Marshall Drive Boulder CO/Discovery Drive Boulder CO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Project Atomic Test Equipment. No special equipment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5" name="Google Shape;875;p69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876" name="Google Shape;876;p69"/>
          <p:cNvSpPr txBox="1"/>
          <p:nvPr/>
        </p:nvSpPr>
        <p:spPr>
          <a:xfrm>
            <a:off x="4832750" y="955225"/>
            <a:ext cx="3808500" cy="179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Test/Safety Lead Briefing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Hardware Check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Beacon begins to translate  at 10 mph then 15 mph, transmitting and receiving RF signals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correct data collection, filtering and storage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7" name="Google Shape;877;p69"/>
          <p:cNvGrpSpPr/>
          <p:nvPr/>
        </p:nvGrpSpPr>
        <p:grpSpPr>
          <a:xfrm>
            <a:off x="5856200" y="2837325"/>
            <a:ext cx="1761600" cy="2257500"/>
            <a:chOff x="7102500" y="2719350"/>
            <a:chExt cx="1761600" cy="2257500"/>
          </a:xfrm>
        </p:grpSpPr>
        <p:sp>
          <p:nvSpPr>
            <p:cNvPr id="878" name="Google Shape;878;p69"/>
            <p:cNvSpPr txBox="1"/>
            <p:nvPr/>
          </p:nvSpPr>
          <p:spPr>
            <a:xfrm>
              <a:off x="7265610" y="2785952"/>
              <a:ext cx="1428900" cy="3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latin typeface="Lato"/>
                  <a:ea typeface="Lato"/>
                  <a:cs typeface="Lato"/>
                  <a:sym typeface="Lato"/>
                </a:rPr>
                <a:t>Beacon Moving</a:t>
              </a:r>
              <a:endParaRPr b="1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879" name="Google Shape;879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895933" y="3507740"/>
              <a:ext cx="883125" cy="680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0" name="Google Shape;880;p69"/>
            <p:cNvSpPr/>
            <p:nvPr/>
          </p:nvSpPr>
          <p:spPr>
            <a:xfrm>
              <a:off x="8209829" y="3897030"/>
              <a:ext cx="306000" cy="393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9"/>
            <p:cNvSpPr/>
            <p:nvPr/>
          </p:nvSpPr>
          <p:spPr>
            <a:xfrm>
              <a:off x="8336217" y="3897030"/>
              <a:ext cx="53400" cy="393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2" name="Google Shape;882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122669" y="3992957"/>
              <a:ext cx="883125" cy="680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3" name="Google Shape;883;p69"/>
            <p:cNvSpPr/>
            <p:nvPr/>
          </p:nvSpPr>
          <p:spPr>
            <a:xfrm>
              <a:off x="7436565" y="4382246"/>
              <a:ext cx="306000" cy="393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9"/>
            <p:cNvSpPr/>
            <p:nvPr/>
          </p:nvSpPr>
          <p:spPr>
            <a:xfrm>
              <a:off x="7562953" y="4382246"/>
              <a:ext cx="53400" cy="393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9"/>
            <p:cNvSpPr/>
            <p:nvPr/>
          </p:nvSpPr>
          <p:spPr>
            <a:xfrm>
              <a:off x="8303734" y="3092286"/>
              <a:ext cx="118500" cy="3144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9"/>
            <p:cNvSpPr/>
            <p:nvPr/>
          </p:nvSpPr>
          <p:spPr>
            <a:xfrm>
              <a:off x="7102500" y="2719350"/>
              <a:ext cx="1761600" cy="225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0"/>
          <p:cNvSpPr txBox="1">
            <a:spLocks noGrp="1"/>
          </p:cNvSpPr>
          <p:nvPr>
            <p:ph type="title"/>
          </p:nvPr>
        </p:nvSpPr>
        <p:spPr>
          <a:xfrm>
            <a:off x="1052550" y="1751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 Phase 3: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Motion Test</a:t>
            </a:r>
            <a:endParaRPr/>
          </a:p>
        </p:txBody>
      </p:sp>
      <p:sp>
        <p:nvSpPr>
          <p:cNvPr id="892" name="Google Shape;892;p70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893" name="Google Shape;893;p70"/>
          <p:cNvSpPr txBox="1">
            <a:spLocks noGrp="1"/>
          </p:cNvSpPr>
          <p:nvPr>
            <p:ph type="body" idx="1"/>
          </p:nvPr>
        </p:nvSpPr>
        <p:spPr>
          <a:xfrm>
            <a:off x="261850" y="1171775"/>
            <a:ext cx="3708000" cy="3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Sensor and  beacon will translate along known path and system will find location of beacon from sensor. Will test </a:t>
            </a:r>
            <a:r>
              <a:rPr lang="en" sz="1200" i="1">
                <a:latin typeface="Montserrat"/>
                <a:ea typeface="Montserrat"/>
                <a:cs typeface="Montserrat"/>
                <a:sym typeface="Montserrat"/>
              </a:rPr>
              <a:t>tracking ability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on linear dynamics*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To test the location finding abilities of the sensor under sensor and beacon motion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Discovery Drive Boulder CO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Project Atomic Test Equipment. No special equipment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4" name="Google Shape;894;p70"/>
          <p:cNvSpPr txBox="1"/>
          <p:nvPr/>
        </p:nvSpPr>
        <p:spPr>
          <a:xfrm>
            <a:off x="4481125" y="1089225"/>
            <a:ext cx="4461600" cy="13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Test/Safety Lead Briefing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Hardware Check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Cars begin to translate at 10 mph then 15 mph, transmitting and receiving RF signals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correct data collection, filtering and storage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5" name="Google Shape;895;p70"/>
          <p:cNvGrpSpPr/>
          <p:nvPr/>
        </p:nvGrpSpPr>
        <p:grpSpPr>
          <a:xfrm>
            <a:off x="5750875" y="2703450"/>
            <a:ext cx="1922100" cy="2257500"/>
            <a:chOff x="7022250" y="2668325"/>
            <a:chExt cx="1922100" cy="2257500"/>
          </a:xfrm>
        </p:grpSpPr>
        <p:pic>
          <p:nvPicPr>
            <p:cNvPr id="896" name="Google Shape;896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990233" y="3737790"/>
              <a:ext cx="883125" cy="680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7" name="Google Shape;897;p70"/>
            <p:cNvSpPr/>
            <p:nvPr/>
          </p:nvSpPr>
          <p:spPr>
            <a:xfrm>
              <a:off x="8304129" y="4127080"/>
              <a:ext cx="306000" cy="393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0"/>
            <p:cNvSpPr/>
            <p:nvPr/>
          </p:nvSpPr>
          <p:spPr>
            <a:xfrm>
              <a:off x="8430517" y="4127080"/>
              <a:ext cx="53400" cy="393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99" name="Google Shape;899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184119" y="4047332"/>
              <a:ext cx="883125" cy="680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70"/>
            <p:cNvSpPr/>
            <p:nvPr/>
          </p:nvSpPr>
          <p:spPr>
            <a:xfrm>
              <a:off x="7498015" y="4436621"/>
              <a:ext cx="306000" cy="393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0"/>
            <p:cNvSpPr/>
            <p:nvPr/>
          </p:nvSpPr>
          <p:spPr>
            <a:xfrm>
              <a:off x="7624403" y="4436621"/>
              <a:ext cx="53400" cy="393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0"/>
            <p:cNvSpPr/>
            <p:nvPr/>
          </p:nvSpPr>
          <p:spPr>
            <a:xfrm>
              <a:off x="7102500" y="2668325"/>
              <a:ext cx="1761600" cy="225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3" name="Google Shape;903;p70"/>
            <p:cNvCxnSpPr/>
            <p:nvPr/>
          </p:nvCxnSpPr>
          <p:spPr>
            <a:xfrm rot="10800000">
              <a:off x="7651100" y="3586463"/>
              <a:ext cx="0" cy="421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4" name="Google Shape;904;p70"/>
            <p:cNvCxnSpPr/>
            <p:nvPr/>
          </p:nvCxnSpPr>
          <p:spPr>
            <a:xfrm rot="10800000">
              <a:off x="8457125" y="3245850"/>
              <a:ext cx="0" cy="421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05" name="Google Shape;905;p70"/>
            <p:cNvSpPr txBox="1"/>
            <p:nvPr/>
          </p:nvSpPr>
          <p:spPr>
            <a:xfrm>
              <a:off x="7022250" y="2719350"/>
              <a:ext cx="1922100" cy="5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latin typeface="Lato"/>
                  <a:ea typeface="Lato"/>
                  <a:cs typeface="Lato"/>
                  <a:sym typeface="Lato"/>
                </a:rPr>
                <a:t>Beacon &amp; Sensor Moving</a:t>
              </a:r>
              <a:endParaRPr b="1" u="sng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71"/>
          <p:cNvSpPr txBox="1">
            <a:spLocks noGrp="1"/>
          </p:cNvSpPr>
          <p:nvPr>
            <p:ph type="title"/>
          </p:nvPr>
        </p:nvSpPr>
        <p:spPr>
          <a:xfrm>
            <a:off x="1127575" y="1751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 Phase 4: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Nonlinear Dynamics</a:t>
            </a:r>
            <a:endParaRPr/>
          </a:p>
        </p:txBody>
      </p:sp>
      <p:sp>
        <p:nvSpPr>
          <p:cNvPr id="911" name="Google Shape;911;p71"/>
          <p:cNvSpPr txBox="1">
            <a:spLocks noGrp="1"/>
          </p:cNvSpPr>
          <p:nvPr>
            <p:ph type="body" idx="1"/>
          </p:nvPr>
        </p:nvSpPr>
        <p:spPr>
          <a:xfrm>
            <a:off x="709650" y="1228525"/>
            <a:ext cx="3708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Vehicles will drive in adjacent circles in a parking lot.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To test nonlinear dynamics and its effect on the position determination with the EKF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Superior Costco Parking Lot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No special equipment required. Project Atomic test equipment.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2" name="Google Shape;912;p7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913" name="Google Shape;913;p71"/>
          <p:cNvSpPr txBox="1"/>
          <p:nvPr/>
        </p:nvSpPr>
        <p:spPr>
          <a:xfrm>
            <a:off x="4752900" y="629375"/>
            <a:ext cx="3505200" cy="208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 Lead Briefing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Safety Briefing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Hardware Check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Cars begin to translate on path at 10 mph then 15 mph, transmitting and receiving RF signals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Verify correct data collection, filtering and storage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4" name="Google Shape;914;p71"/>
          <p:cNvGrpSpPr/>
          <p:nvPr/>
        </p:nvGrpSpPr>
        <p:grpSpPr>
          <a:xfrm>
            <a:off x="4463775" y="2709438"/>
            <a:ext cx="4083455" cy="2152200"/>
            <a:chOff x="4752900" y="2698713"/>
            <a:chExt cx="4083455" cy="2152200"/>
          </a:xfrm>
        </p:grpSpPr>
        <p:sp>
          <p:nvSpPr>
            <p:cNvPr id="915" name="Google Shape;915;p71"/>
            <p:cNvSpPr/>
            <p:nvPr/>
          </p:nvSpPr>
          <p:spPr>
            <a:xfrm rot="10800000" flipH="1">
              <a:off x="7296912" y="3760725"/>
              <a:ext cx="1168800" cy="1063500"/>
            </a:xfrm>
            <a:prstGeom prst="uturnArrow">
              <a:avLst>
                <a:gd name="adj1" fmla="val 5132"/>
                <a:gd name="adj2" fmla="val 6677"/>
                <a:gd name="adj3" fmla="val 25000"/>
                <a:gd name="adj4" fmla="val 50000"/>
                <a:gd name="adj5" fmla="val 75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 rot="10800000">
              <a:off x="5505725" y="3760725"/>
              <a:ext cx="1164600" cy="1063500"/>
            </a:xfrm>
            <a:prstGeom prst="uturnArrow">
              <a:avLst>
                <a:gd name="adj1" fmla="val 5132"/>
                <a:gd name="adj2" fmla="val 6677"/>
                <a:gd name="adj3" fmla="val 25000"/>
                <a:gd name="adj4" fmla="val 50000"/>
                <a:gd name="adj5" fmla="val 75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 flipH="1">
              <a:off x="7247625" y="2855025"/>
              <a:ext cx="1180800" cy="1138800"/>
            </a:xfrm>
            <a:prstGeom prst="uturnArrow">
              <a:avLst>
                <a:gd name="adj1" fmla="val 5132"/>
                <a:gd name="adj2" fmla="val 6677"/>
                <a:gd name="adj3" fmla="val 25000"/>
                <a:gd name="adj4" fmla="val 50000"/>
                <a:gd name="adj5" fmla="val 75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1"/>
            <p:cNvSpPr/>
            <p:nvPr/>
          </p:nvSpPr>
          <p:spPr>
            <a:xfrm>
              <a:off x="5547525" y="2855025"/>
              <a:ext cx="1180800" cy="1138800"/>
            </a:xfrm>
            <a:prstGeom prst="uturnArrow">
              <a:avLst>
                <a:gd name="adj1" fmla="val 5132"/>
                <a:gd name="adj2" fmla="val 6677"/>
                <a:gd name="adj3" fmla="val 25000"/>
                <a:gd name="adj4" fmla="val 50000"/>
                <a:gd name="adj5" fmla="val 75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1"/>
            <p:cNvSpPr/>
            <p:nvPr/>
          </p:nvSpPr>
          <p:spPr>
            <a:xfrm>
              <a:off x="4752900" y="2698713"/>
              <a:ext cx="4056300" cy="21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0" name="Google Shape;920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5075968" y="3388316"/>
              <a:ext cx="1138853" cy="8801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1" name="Google Shape;921;p71"/>
            <p:cNvGrpSpPr/>
            <p:nvPr/>
          </p:nvGrpSpPr>
          <p:grpSpPr>
            <a:xfrm>
              <a:off x="7956167" y="3205354"/>
              <a:ext cx="880188" cy="1138924"/>
              <a:chOff x="1563750" y="2252450"/>
              <a:chExt cx="987200" cy="1370051"/>
            </a:xfrm>
          </p:grpSpPr>
          <p:pic>
            <p:nvPicPr>
              <p:cNvPr id="922" name="Google Shape;922;p7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5400000">
                <a:off x="1372324" y="2443875"/>
                <a:ext cx="1370051" cy="98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3" name="Google Shape;923;p71"/>
              <p:cNvSpPr/>
              <p:nvPr/>
            </p:nvSpPr>
            <p:spPr>
              <a:xfrm>
                <a:off x="1872203" y="3013392"/>
                <a:ext cx="444000" cy="61200"/>
              </a:xfrm>
              <a:prstGeom prst="rect">
                <a:avLst/>
              </a:prstGeom>
              <a:solidFill>
                <a:srgbClr val="666666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1"/>
              <p:cNvSpPr/>
              <p:nvPr/>
            </p:nvSpPr>
            <p:spPr>
              <a:xfrm>
                <a:off x="2055497" y="3013392"/>
                <a:ext cx="77700" cy="61200"/>
              </a:xfrm>
              <a:prstGeom prst="rect">
                <a:avLst/>
              </a:prstGeom>
              <a:solidFill>
                <a:srgbClr val="31B7F3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5" name="Google Shape;925;p71"/>
            <p:cNvSpPr/>
            <p:nvPr/>
          </p:nvSpPr>
          <p:spPr>
            <a:xfrm>
              <a:off x="5488879" y="3891505"/>
              <a:ext cx="396000" cy="507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1"/>
            <p:cNvSpPr/>
            <p:nvPr/>
          </p:nvSpPr>
          <p:spPr>
            <a:xfrm>
              <a:off x="5652301" y="3891505"/>
              <a:ext cx="69600" cy="50700"/>
            </a:xfrm>
            <a:prstGeom prst="rect">
              <a:avLst/>
            </a:prstGeom>
            <a:solidFill>
              <a:srgbClr val="31B7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2"/>
          <p:cNvSpPr txBox="1">
            <a:spLocks noGrp="1"/>
          </p:cNvSpPr>
          <p:nvPr>
            <p:ph type="title"/>
          </p:nvPr>
        </p:nvSpPr>
        <p:spPr>
          <a:xfrm>
            <a:off x="1052550" y="1525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GA Thermal Test</a:t>
            </a:r>
            <a:endParaRPr sz="3000"/>
          </a:p>
        </p:txBody>
      </p:sp>
      <p:sp>
        <p:nvSpPr>
          <p:cNvPr id="932" name="Google Shape;932;p72"/>
          <p:cNvSpPr txBox="1">
            <a:spLocks noGrp="1"/>
          </p:cNvSpPr>
          <p:nvPr>
            <p:ph type="body" idx="1"/>
          </p:nvPr>
        </p:nvSpPr>
        <p:spPr>
          <a:xfrm>
            <a:off x="1135850" y="946800"/>
            <a:ext cx="3921900" cy="32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Test Overview: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The sensor and Beacon will tested for operation in a thermal chamber with their Tx/Rx pins connected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Rationale: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To verify the temperature requirements in FR5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General Atomics Thermal Chamber in Centennial, Colorado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Facilities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GA thermal chamber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Equipment Required: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Thermal chamber specific hardware. Project Atomic testing hardware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3" name="Google Shape;933;p7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934" name="Google Shape;934;p72"/>
          <p:cNvSpPr txBox="1"/>
          <p:nvPr/>
        </p:nvSpPr>
        <p:spPr>
          <a:xfrm>
            <a:off x="5786450" y="1111200"/>
            <a:ext cx="2442900" cy="16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Procedure: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Clean off hardware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Run cables through throughput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Start thermal chamber and range temperature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Check operation throughout temperature range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5" name="Google Shape;935;p72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6" name="Google Shape;936;p72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7" name="Google Shape;937;p72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3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4213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Next Steps</a:t>
            </a:r>
            <a:endParaRPr sz="3600"/>
          </a:p>
        </p:txBody>
      </p:sp>
      <p:sp>
        <p:nvSpPr>
          <p:cNvPr id="943" name="Google Shape;943;p73"/>
          <p:cNvSpPr txBox="1">
            <a:spLocks noGrp="1"/>
          </p:cNvSpPr>
          <p:nvPr>
            <p:ph type="body" idx="1"/>
          </p:nvPr>
        </p:nvSpPr>
        <p:spPr>
          <a:xfrm>
            <a:off x="1170325" y="933400"/>
            <a:ext cx="70389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Hardware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Program the SDR with GNU Radio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Transmit/Receive/Demodulate signals with SDR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Test timing on SDR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Software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Finish Nonlinear Filtering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Integrate Pi with PiCAN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Integrate with the SDR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Ground Station Computer Nominal Path Software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Testing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Finish Preliminary Level Testing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Begin field tests</a:t>
            </a:r>
            <a:endParaRPr sz="1400"/>
          </a:p>
        </p:txBody>
      </p:sp>
      <p:sp>
        <p:nvSpPr>
          <p:cNvPr id="944" name="Google Shape;944;p73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945" name="Google Shape;945;p73"/>
          <p:cNvSpPr/>
          <p:nvPr/>
        </p:nvSpPr>
        <p:spPr>
          <a:xfrm>
            <a:off x="-100" y="4673675"/>
            <a:ext cx="3043500" cy="393600"/>
          </a:xfrm>
          <a:prstGeom prst="homePlate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Solution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6" name="Google Shape;946;p73"/>
          <p:cNvSpPr/>
          <p:nvPr/>
        </p:nvSpPr>
        <p:spPr>
          <a:xfrm>
            <a:off x="2785500" y="4673700"/>
            <a:ext cx="3547500" cy="3936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7" name="Google Shape;947;p73"/>
          <p:cNvSpPr/>
          <p:nvPr/>
        </p:nvSpPr>
        <p:spPr>
          <a:xfrm>
            <a:off x="5977000" y="4673675"/>
            <a:ext cx="3167100" cy="393600"/>
          </a:xfrm>
          <a:prstGeom prst="chevron">
            <a:avLst>
              <a:gd name="adj" fmla="val 50000"/>
            </a:avLst>
          </a:prstGeom>
          <a:solidFill>
            <a:srgbClr val="EBCC6A"/>
          </a:solidFill>
          <a:ln w="381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4"/>
          <p:cNvSpPr txBox="1">
            <a:spLocks noGrp="1"/>
          </p:cNvSpPr>
          <p:nvPr>
            <p:ph type="body" idx="1"/>
          </p:nvPr>
        </p:nvSpPr>
        <p:spPr>
          <a:xfrm>
            <a:off x="2134200" y="262500"/>
            <a:ext cx="48756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Acknowledgements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3" name="Google Shape;953;p74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954" name="Google Shape;954;p74"/>
          <p:cNvSpPr txBox="1"/>
          <p:nvPr/>
        </p:nvSpPr>
        <p:spPr>
          <a:xfrm>
            <a:off x="3007500" y="1103700"/>
            <a:ext cx="3129000" cy="3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Thank you to...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General Atomics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600">
                <a:latin typeface="Lato"/>
                <a:ea typeface="Lato"/>
                <a:cs typeface="Lato"/>
                <a:sym typeface="Lato"/>
              </a:rPr>
              <a:t>Ben Kragt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Tommy Romano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Zach Koch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CU Boulder</a:t>
            </a:r>
            <a:endParaRPr sz="2000">
              <a:solidFill>
                <a:srgbClr val="C0A75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Dr. Neogi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Dr. Rainville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Matt Rhode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Dr. Lahijanian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…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And all members of the PAB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5"/>
          <p:cNvSpPr txBox="1">
            <a:spLocks noGrp="1"/>
          </p:cNvSpPr>
          <p:nvPr>
            <p:ph type="body" idx="1"/>
          </p:nvPr>
        </p:nvSpPr>
        <p:spPr>
          <a:xfrm>
            <a:off x="2134200" y="316050"/>
            <a:ext cx="48756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0" name="Google Shape;960;p7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961" name="Google Shape;961;p75"/>
          <p:cNvSpPr txBox="1"/>
          <p:nvPr/>
        </p:nvSpPr>
        <p:spPr>
          <a:xfrm>
            <a:off x="1455000" y="3987325"/>
            <a:ext cx="63087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dvanced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racking of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rbital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otion for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nter-satellite </a:t>
            </a:r>
            <a:r>
              <a:rPr lang="en" sz="2500">
                <a:solidFill>
                  <a:srgbClr val="C0A757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lusters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2" name="Google Shape;96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525" y="1259775"/>
            <a:ext cx="2849661" cy="24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6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968" name="Google Shape;968;p76"/>
          <p:cNvSpPr txBox="1">
            <a:spLocks noGrp="1"/>
          </p:cNvSpPr>
          <p:nvPr>
            <p:ph type="title"/>
          </p:nvPr>
        </p:nvSpPr>
        <p:spPr>
          <a:xfrm>
            <a:off x="396450" y="2053000"/>
            <a:ext cx="6933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ATOMIC Appendix: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Completed Test Cards and Test Plans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77"/>
          <p:cNvPicPr preferRelativeResize="0"/>
          <p:nvPr/>
        </p:nvPicPr>
        <p:blipFill rotWithShape="1">
          <a:blip r:embed="rId3">
            <a:alphaModFix/>
          </a:blip>
          <a:srcRect l="5107" t="-1832" r="24251"/>
          <a:stretch/>
        </p:blipFill>
        <p:spPr>
          <a:xfrm>
            <a:off x="1206025" y="792950"/>
            <a:ext cx="7725998" cy="43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77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975" name="Google Shape;975;p77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 Wall Panel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8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981" name="Google Shape;981;p78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Wall Panel</a:t>
            </a:r>
            <a:endParaRPr/>
          </a:p>
        </p:txBody>
      </p:sp>
      <p:pic>
        <p:nvPicPr>
          <p:cNvPr id="982" name="Google Shape;982;p78"/>
          <p:cNvPicPr preferRelativeResize="0"/>
          <p:nvPr/>
        </p:nvPicPr>
        <p:blipFill rotWithShape="1">
          <a:blip r:embed="rId3">
            <a:alphaModFix/>
          </a:blip>
          <a:srcRect l="14867" t="16697" r="16966" b="8625"/>
          <a:stretch/>
        </p:blipFill>
        <p:spPr>
          <a:xfrm>
            <a:off x="1698327" y="770150"/>
            <a:ext cx="6263485" cy="42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>
            <a:off x="1089955" y="-605339"/>
            <a:ext cx="7090214" cy="6983695"/>
            <a:chOff x="1379946" y="4202630"/>
            <a:chExt cx="1118507" cy="1157582"/>
          </a:xfrm>
        </p:grpSpPr>
        <p:sp>
          <p:nvSpPr>
            <p:cNvPr id="388" name="Google Shape;388;p36"/>
            <p:cNvSpPr/>
            <p:nvPr/>
          </p:nvSpPr>
          <p:spPr>
            <a:xfrm>
              <a:off x="1379946" y="4452098"/>
              <a:ext cx="711600" cy="49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9" name="Google Shape;389;p36" descr="Comput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1751" y="4202630"/>
              <a:ext cx="1116702" cy="11575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36"/>
          <p:cNvSpPr txBox="1"/>
          <p:nvPr/>
        </p:nvSpPr>
        <p:spPr>
          <a:xfrm>
            <a:off x="682502" y="4115061"/>
            <a:ext cx="1516200" cy="43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Flight Computer Analog</a:t>
            </a:r>
            <a:endParaRPr sz="1100"/>
          </a:p>
        </p:txBody>
      </p:sp>
      <p:sp>
        <p:nvSpPr>
          <p:cNvPr id="391" name="Google Shape;391;p36"/>
          <p:cNvSpPr txBox="1"/>
          <p:nvPr/>
        </p:nvSpPr>
        <p:spPr>
          <a:xfrm>
            <a:off x="682502" y="71803"/>
            <a:ext cx="2178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calculates relative position of Beacon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331874" y="88602"/>
            <a:ext cx="342900" cy="342900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393" name="Google Shape;393;p36"/>
          <p:cNvSpPr/>
          <p:nvPr/>
        </p:nvSpPr>
        <p:spPr>
          <a:xfrm>
            <a:off x="1706174" y="2233897"/>
            <a:ext cx="3505800" cy="9321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Alarm Flag Status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Alarm Trigger: Position varies from expected path by &gt;</a:t>
            </a:r>
            <a:r>
              <a:rPr lang="en" sz="1500" dirty="0">
                <a:solidFill>
                  <a:schemeClr val="lt1"/>
                </a:solidFill>
              </a:rPr>
              <a:t> 10% of range</a:t>
            </a:r>
            <a:endParaRPr sz="1100" dirty="0"/>
          </a:p>
          <a:p>
            <a:pPr marL="2540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2306249" y="1432098"/>
            <a:ext cx="2305800" cy="7215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Position (Range and Heading)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9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988" name="Google Shape;988;p79"/>
          <p:cNvSpPr txBox="1">
            <a:spLocks noGrp="1"/>
          </p:cNvSpPr>
          <p:nvPr>
            <p:ph type="title"/>
          </p:nvPr>
        </p:nvSpPr>
        <p:spPr>
          <a:xfrm>
            <a:off x="12204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Floor Piece</a:t>
            </a:r>
            <a:endParaRPr/>
          </a:p>
        </p:txBody>
      </p:sp>
      <p:pic>
        <p:nvPicPr>
          <p:cNvPr id="989" name="Google Shape;98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728625"/>
            <a:ext cx="7173472" cy="441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0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995" name="Google Shape;995;p80"/>
          <p:cNvSpPr txBox="1">
            <a:spLocks noGrp="1"/>
          </p:cNvSpPr>
          <p:nvPr>
            <p:ph type="title"/>
          </p:nvPr>
        </p:nvSpPr>
        <p:spPr>
          <a:xfrm>
            <a:off x="1127175" y="1102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Panel</a:t>
            </a:r>
            <a:endParaRPr/>
          </a:p>
        </p:txBody>
      </p:sp>
      <p:pic>
        <p:nvPicPr>
          <p:cNvPr id="996" name="Google Shape;99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325" y="698000"/>
            <a:ext cx="7223202" cy="44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1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1002" name="Google Shape;1002;p81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Antenna Bracket</a:t>
            </a:r>
            <a:endParaRPr/>
          </a:p>
        </p:txBody>
      </p:sp>
      <p:pic>
        <p:nvPicPr>
          <p:cNvPr id="1003" name="Google Shape;100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50" y="434850"/>
            <a:ext cx="7854450" cy="48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82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1009" name="Google Shape;1009;p82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Bracket</a:t>
            </a:r>
            <a:endParaRPr/>
          </a:p>
        </p:txBody>
      </p:sp>
      <p:pic>
        <p:nvPicPr>
          <p:cNvPr id="1010" name="Google Shape;1010;p82"/>
          <p:cNvPicPr preferRelativeResize="0"/>
          <p:nvPr/>
        </p:nvPicPr>
        <p:blipFill rotWithShape="1">
          <a:blip r:embed="rId3">
            <a:alphaModFix/>
          </a:blip>
          <a:srcRect l="10603" t="11684" r="35792" b="30611"/>
          <a:stretch/>
        </p:blipFill>
        <p:spPr>
          <a:xfrm>
            <a:off x="2563925" y="724075"/>
            <a:ext cx="3392051" cy="22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82"/>
          <p:cNvPicPr preferRelativeResize="0"/>
          <p:nvPr/>
        </p:nvPicPr>
        <p:blipFill rotWithShape="1">
          <a:blip r:embed="rId4">
            <a:alphaModFix/>
          </a:blip>
          <a:srcRect r="22420" b="19159"/>
          <a:stretch/>
        </p:blipFill>
        <p:spPr>
          <a:xfrm>
            <a:off x="5261650" y="2653650"/>
            <a:ext cx="3882352" cy="24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9075" y="3007725"/>
            <a:ext cx="3470270" cy="21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3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1018" name="Google Shape;1018;p83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Mounting Plate</a:t>
            </a:r>
            <a:endParaRPr/>
          </a:p>
        </p:txBody>
      </p:sp>
      <p:pic>
        <p:nvPicPr>
          <p:cNvPr id="1019" name="Google Shape;1019;p83"/>
          <p:cNvPicPr preferRelativeResize="0"/>
          <p:nvPr/>
        </p:nvPicPr>
        <p:blipFill rotWithShape="1">
          <a:blip r:embed="rId3">
            <a:alphaModFix/>
          </a:blip>
          <a:srcRect t="9861" r="19826"/>
          <a:stretch/>
        </p:blipFill>
        <p:spPr>
          <a:xfrm>
            <a:off x="1243613" y="537300"/>
            <a:ext cx="6656784" cy="46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4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1025" name="Google Shape;1025;p84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Mounting Tube</a:t>
            </a:r>
            <a:endParaRPr/>
          </a:p>
        </p:txBody>
      </p:sp>
      <p:pic>
        <p:nvPicPr>
          <p:cNvPr id="1026" name="Google Shape;1026;p84"/>
          <p:cNvPicPr preferRelativeResize="0"/>
          <p:nvPr/>
        </p:nvPicPr>
        <p:blipFill rotWithShape="1">
          <a:blip r:embed="rId3">
            <a:alphaModFix/>
          </a:blip>
          <a:srcRect l="6305" t="-1606" r="16235" b="4819"/>
          <a:stretch/>
        </p:blipFill>
        <p:spPr>
          <a:xfrm>
            <a:off x="1448200" y="574552"/>
            <a:ext cx="5941726" cy="4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8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1032" name="Google Shape;1032;p85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Mid-level Mounting Deck</a:t>
            </a:r>
            <a:endParaRPr/>
          </a:p>
        </p:txBody>
      </p:sp>
      <p:pic>
        <p:nvPicPr>
          <p:cNvPr id="1033" name="Google Shape;103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000" y="660027"/>
            <a:ext cx="7633599" cy="469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6"/>
          <p:cNvSpPr txBox="1">
            <a:spLocks noGrp="1"/>
          </p:cNvSpPr>
          <p:nvPr>
            <p:ph type="title"/>
          </p:nvPr>
        </p:nvSpPr>
        <p:spPr>
          <a:xfrm>
            <a:off x="1310625" y="1561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Testing Configuration</a:t>
            </a:r>
            <a:endParaRPr sz="3000"/>
          </a:p>
        </p:txBody>
      </p:sp>
      <p:sp>
        <p:nvSpPr>
          <p:cNvPr id="1039" name="Google Shape;1039;p86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1040" name="Google Shape;1040;p86"/>
          <p:cNvSpPr txBox="1"/>
          <p:nvPr/>
        </p:nvSpPr>
        <p:spPr>
          <a:xfrm>
            <a:off x="548700" y="1158050"/>
            <a:ext cx="4389000" cy="29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Fastening/Construction: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Beacon and sensor both mount via ¼-20 SHCS to the mounting plate attached to the fiberglass tube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Mounting Methods: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½-20 x 4” bolts used to tighten clamps on ends to existing rails on team members’ cars.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1" name="Google Shape;104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925" y="856400"/>
            <a:ext cx="4304678" cy="332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/>
          <p:nvPr/>
        </p:nvSpPr>
        <p:spPr>
          <a:xfrm>
            <a:off x="2845525" y="2286257"/>
            <a:ext cx="359100" cy="340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2150020" y="1532413"/>
            <a:ext cx="1806600" cy="18066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/>
          <p:nvPr/>
        </p:nvSpPr>
        <p:spPr>
          <a:xfrm>
            <a:off x="2446716" y="1824350"/>
            <a:ext cx="1222800" cy="12228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2677436" y="2048462"/>
            <a:ext cx="761400" cy="7614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1453724" y="887271"/>
            <a:ext cx="3138000" cy="31380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181384" y="-403775"/>
            <a:ext cx="5741400" cy="57414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-1595644" y="-2186650"/>
            <a:ext cx="9285900" cy="9285900"/>
          </a:xfrm>
          <a:prstGeom prst="ellipse">
            <a:avLst/>
          </a:prstGeom>
          <a:noFill/>
          <a:ln w="28575" cap="flat" cmpd="sng">
            <a:solidFill>
              <a:srgbClr val="002060">
                <a:alpha val="521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2373122" y="2666925"/>
            <a:ext cx="1273200" cy="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endParaRPr sz="1100"/>
          </a:p>
        </p:txBody>
      </p:sp>
      <p:grpSp>
        <p:nvGrpSpPr>
          <p:cNvPr id="407" name="Google Shape;407;p37"/>
          <p:cNvGrpSpPr/>
          <p:nvPr/>
        </p:nvGrpSpPr>
        <p:grpSpPr>
          <a:xfrm>
            <a:off x="6106546" y="1729461"/>
            <a:ext cx="1372275" cy="1062411"/>
            <a:chOff x="8142062" y="2305948"/>
            <a:chExt cx="1829700" cy="1416548"/>
          </a:xfrm>
        </p:grpSpPr>
        <p:pic>
          <p:nvPicPr>
            <p:cNvPr id="408" name="Google Shape;408;p37" descr="Image result for subaru forest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198074" y="2540172"/>
              <a:ext cx="1717702" cy="972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37"/>
            <p:cNvSpPr/>
            <p:nvPr/>
          </p:nvSpPr>
          <p:spPr>
            <a:xfrm>
              <a:off x="9146616" y="2305948"/>
              <a:ext cx="357300" cy="338700"/>
            </a:xfrm>
            <a:prstGeom prst="cube">
              <a:avLst>
                <a:gd name="adj" fmla="val 25000"/>
              </a:avLst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12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 txBox="1"/>
            <p:nvPr/>
          </p:nvSpPr>
          <p:spPr>
            <a:xfrm>
              <a:off x="8142062" y="3383796"/>
              <a:ext cx="1829700" cy="3387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BEACON</a:t>
              </a:r>
              <a:endParaRPr sz="1100"/>
            </a:p>
          </p:txBody>
        </p:sp>
      </p:grpSp>
      <p:sp>
        <p:nvSpPr>
          <p:cNvPr id="411" name="Google Shape;411;p37"/>
          <p:cNvSpPr/>
          <p:nvPr/>
        </p:nvSpPr>
        <p:spPr>
          <a:xfrm rot="926932">
            <a:off x="1629679" y="2353342"/>
            <a:ext cx="1299375" cy="261136"/>
          </a:xfrm>
          <a:custGeom>
            <a:avLst/>
            <a:gdLst/>
            <a:ahLst/>
            <a:cxnLst/>
            <a:rect l="l" t="t" r="r" b="b"/>
            <a:pathLst>
              <a:path w="1821712" h="364877" extrusionOk="0">
                <a:moveTo>
                  <a:pt x="0" y="306441"/>
                </a:moveTo>
                <a:cubicBezTo>
                  <a:pt x="145902" y="349562"/>
                  <a:pt x="291805" y="392683"/>
                  <a:pt x="418214" y="341883"/>
                </a:cubicBezTo>
                <a:cubicBezTo>
                  <a:pt x="544623" y="291083"/>
                  <a:pt x="576521" y="24087"/>
                  <a:pt x="758456" y="1641"/>
                </a:cubicBezTo>
                <a:cubicBezTo>
                  <a:pt x="940391" y="-20805"/>
                  <a:pt x="1332615" y="194209"/>
                  <a:pt x="1509824" y="207204"/>
                </a:cubicBezTo>
                <a:cubicBezTo>
                  <a:pt x="1687033" y="220199"/>
                  <a:pt x="1821712" y="79613"/>
                  <a:pt x="1821712" y="79613"/>
                </a:cubicBezTo>
                <a:lnTo>
                  <a:pt x="1821712" y="79613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37"/>
          <p:cNvGrpSpPr/>
          <p:nvPr/>
        </p:nvGrpSpPr>
        <p:grpSpPr>
          <a:xfrm>
            <a:off x="823200" y="1741585"/>
            <a:ext cx="837527" cy="868187"/>
            <a:chOff x="1379946" y="4195054"/>
            <a:chExt cx="1116703" cy="1157582"/>
          </a:xfrm>
        </p:grpSpPr>
        <p:sp>
          <p:nvSpPr>
            <p:cNvPr id="413" name="Google Shape;413;p37"/>
            <p:cNvSpPr/>
            <p:nvPr/>
          </p:nvSpPr>
          <p:spPr>
            <a:xfrm>
              <a:off x="1379946" y="4452098"/>
              <a:ext cx="711600" cy="49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4" name="Google Shape;414;p37" descr="Compute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9947" y="4195054"/>
              <a:ext cx="1116702" cy="11575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5" name="Google Shape;415;p37"/>
          <p:cNvGrpSpPr/>
          <p:nvPr/>
        </p:nvGrpSpPr>
        <p:grpSpPr>
          <a:xfrm rot="851494">
            <a:off x="3775302" y="2890935"/>
            <a:ext cx="3026345" cy="190066"/>
            <a:chOff x="885851" y="4655760"/>
            <a:chExt cx="7517257" cy="434400"/>
          </a:xfrm>
        </p:grpSpPr>
        <p:grpSp>
          <p:nvGrpSpPr>
            <p:cNvPr id="416" name="Google Shape;416;p37"/>
            <p:cNvGrpSpPr/>
            <p:nvPr/>
          </p:nvGrpSpPr>
          <p:grpSpPr>
            <a:xfrm>
              <a:off x="3158568" y="4655760"/>
              <a:ext cx="1485900" cy="434400"/>
              <a:chOff x="3846274" y="2571690"/>
              <a:chExt cx="1485900" cy="434400"/>
            </a:xfrm>
          </p:grpSpPr>
          <p:cxnSp>
            <p:nvCxnSpPr>
              <p:cNvPr id="417" name="Google Shape;417;p37"/>
              <p:cNvCxnSpPr/>
              <p:nvPr/>
            </p:nvCxnSpPr>
            <p:spPr>
              <a:xfrm rot="10800000" flipH="1">
                <a:off x="38462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37"/>
              <p:cNvCxnSpPr/>
              <p:nvPr/>
            </p:nvCxnSpPr>
            <p:spPr>
              <a:xfrm rot="10800000">
                <a:off x="4589374" y="2571690"/>
                <a:ext cx="742800" cy="434400"/>
              </a:xfrm>
              <a:prstGeom prst="bentConnector3">
                <a:avLst>
                  <a:gd name="adj1" fmla="val -72564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19" name="Google Shape;419;p37"/>
            <p:cNvGrpSpPr/>
            <p:nvPr/>
          </p:nvGrpSpPr>
          <p:grpSpPr>
            <a:xfrm>
              <a:off x="1783159" y="4655760"/>
              <a:ext cx="1375410" cy="434400"/>
              <a:chOff x="2470864" y="2571690"/>
              <a:chExt cx="1375410" cy="434400"/>
            </a:xfrm>
          </p:grpSpPr>
          <p:cxnSp>
            <p:nvCxnSpPr>
              <p:cNvPr id="420" name="Google Shape;420;p37"/>
              <p:cNvCxnSpPr/>
              <p:nvPr/>
            </p:nvCxnSpPr>
            <p:spPr>
              <a:xfrm rot="10800000" flipH="1">
                <a:off x="247086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37"/>
              <p:cNvCxnSpPr/>
              <p:nvPr/>
            </p:nvCxnSpPr>
            <p:spPr>
              <a:xfrm rot="10800000">
                <a:off x="31034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2" name="Google Shape;422;p37"/>
            <p:cNvGrpSpPr/>
            <p:nvPr/>
          </p:nvGrpSpPr>
          <p:grpSpPr>
            <a:xfrm>
              <a:off x="885851" y="4655760"/>
              <a:ext cx="897186" cy="434400"/>
              <a:chOff x="1139269" y="3428940"/>
              <a:chExt cx="1485900" cy="434400"/>
            </a:xfrm>
          </p:grpSpPr>
          <p:cxnSp>
            <p:nvCxnSpPr>
              <p:cNvPr id="423" name="Google Shape;423;p37"/>
              <p:cNvCxnSpPr/>
              <p:nvPr/>
            </p:nvCxnSpPr>
            <p:spPr>
              <a:xfrm rot="10800000" flipH="1">
                <a:off x="11392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37"/>
              <p:cNvCxnSpPr/>
              <p:nvPr/>
            </p:nvCxnSpPr>
            <p:spPr>
              <a:xfrm rot="10800000">
                <a:off x="18823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5" name="Google Shape;425;p37"/>
            <p:cNvGrpSpPr/>
            <p:nvPr/>
          </p:nvGrpSpPr>
          <p:grpSpPr>
            <a:xfrm>
              <a:off x="6917209" y="4655760"/>
              <a:ext cx="1485900" cy="434400"/>
              <a:chOff x="3846274" y="2571690"/>
              <a:chExt cx="1485900" cy="434400"/>
            </a:xfrm>
          </p:grpSpPr>
          <p:cxnSp>
            <p:nvCxnSpPr>
              <p:cNvPr id="426" name="Google Shape;426;p37"/>
              <p:cNvCxnSpPr/>
              <p:nvPr/>
            </p:nvCxnSpPr>
            <p:spPr>
              <a:xfrm rot="10800000" flipH="1">
                <a:off x="38462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37"/>
              <p:cNvCxnSpPr/>
              <p:nvPr/>
            </p:nvCxnSpPr>
            <p:spPr>
              <a:xfrm rot="10800000">
                <a:off x="4589374" y="2571690"/>
                <a:ext cx="742800" cy="434400"/>
              </a:xfrm>
              <a:prstGeom prst="bentConnector3">
                <a:avLst>
                  <a:gd name="adj1" fmla="val 433343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8" name="Google Shape;428;p37"/>
            <p:cNvGrpSpPr/>
            <p:nvPr/>
          </p:nvGrpSpPr>
          <p:grpSpPr>
            <a:xfrm>
              <a:off x="5541800" y="4655760"/>
              <a:ext cx="1375410" cy="434400"/>
              <a:chOff x="2470864" y="2571690"/>
              <a:chExt cx="1375410" cy="434400"/>
            </a:xfrm>
          </p:grpSpPr>
          <p:cxnSp>
            <p:nvCxnSpPr>
              <p:cNvPr id="429" name="Google Shape;429;p37"/>
              <p:cNvCxnSpPr/>
              <p:nvPr/>
            </p:nvCxnSpPr>
            <p:spPr>
              <a:xfrm rot="10800000" flipH="1">
                <a:off x="247086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37"/>
              <p:cNvCxnSpPr/>
              <p:nvPr/>
            </p:nvCxnSpPr>
            <p:spPr>
              <a:xfrm rot="10800000">
                <a:off x="3103474" y="257169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31" name="Google Shape;431;p37"/>
            <p:cNvGrpSpPr/>
            <p:nvPr/>
          </p:nvGrpSpPr>
          <p:grpSpPr>
            <a:xfrm>
              <a:off x="4644493" y="4655760"/>
              <a:ext cx="897186" cy="434400"/>
              <a:chOff x="1139269" y="3428940"/>
              <a:chExt cx="1485900" cy="434400"/>
            </a:xfrm>
          </p:grpSpPr>
          <p:cxnSp>
            <p:nvCxnSpPr>
              <p:cNvPr id="432" name="Google Shape;432;p37"/>
              <p:cNvCxnSpPr/>
              <p:nvPr/>
            </p:nvCxnSpPr>
            <p:spPr>
              <a:xfrm rot="10800000" flipH="1">
                <a:off x="11392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37"/>
              <p:cNvCxnSpPr/>
              <p:nvPr/>
            </p:nvCxnSpPr>
            <p:spPr>
              <a:xfrm rot="10800000">
                <a:off x="1882369" y="3428940"/>
                <a:ext cx="742800" cy="43440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1B7F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34" name="Google Shape;434;p37"/>
          <p:cNvSpPr/>
          <p:nvPr/>
        </p:nvSpPr>
        <p:spPr>
          <a:xfrm>
            <a:off x="1660727" y="3883749"/>
            <a:ext cx="3505800" cy="9321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Alarm Flag Status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Alarm Trigger: Position varies from expected path by &gt;10% of range</a:t>
            </a:r>
            <a:endParaRPr sz="1100" dirty="0"/>
          </a:p>
          <a:p>
            <a:pPr marL="2540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1689180" y="3041582"/>
            <a:ext cx="2305800" cy="7215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Position (Range and Heading)</a:t>
            </a:r>
            <a:endParaRPr sz="1100" dirty="0"/>
          </a:p>
        </p:txBody>
      </p:sp>
      <p:sp>
        <p:nvSpPr>
          <p:cNvPr id="436" name="Google Shape;436;p37"/>
          <p:cNvSpPr/>
          <p:nvPr/>
        </p:nvSpPr>
        <p:spPr>
          <a:xfrm rot="-1564961">
            <a:off x="5888390" y="2005542"/>
            <a:ext cx="2868530" cy="1851798"/>
          </a:xfrm>
          <a:prstGeom prst="arc">
            <a:avLst>
              <a:gd name="adj1" fmla="val 18083365"/>
              <a:gd name="adj2" fmla="val 5471512"/>
            </a:avLst>
          </a:prstGeom>
          <a:noFill/>
          <a:ln w="57150" cap="flat" cmpd="sng">
            <a:solidFill>
              <a:srgbClr val="002060"/>
            </a:solidFill>
            <a:prstDash val="dash"/>
            <a:miter lim="800000"/>
            <a:headEnd type="none" w="sm" len="sm"/>
            <a:tailEnd type="triangl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6335636" y="1187828"/>
            <a:ext cx="342900" cy="342900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/>
          </a:p>
        </p:txBody>
      </p:sp>
      <p:sp>
        <p:nvSpPr>
          <p:cNvPr id="438" name="Google Shape;438;p37"/>
          <p:cNvSpPr txBox="1"/>
          <p:nvPr/>
        </p:nvSpPr>
        <p:spPr>
          <a:xfrm>
            <a:off x="6734526" y="1181025"/>
            <a:ext cx="2043600" cy="43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BEACON TRANSLATES THROUGH KNOWN PATH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65336" y="2915021"/>
            <a:ext cx="342900" cy="342900"/>
          </a:xfrm>
          <a:prstGeom prst="roundRect">
            <a:avLst>
              <a:gd name="adj" fmla="val 16667"/>
            </a:avLst>
          </a:prstGeom>
          <a:solidFill>
            <a:srgbClr val="CCB26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00" dirty="0"/>
          </a:p>
        </p:txBody>
      </p:sp>
      <p:sp>
        <p:nvSpPr>
          <p:cNvPr id="440" name="Google Shape;440;p37"/>
          <p:cNvSpPr txBox="1"/>
          <p:nvPr/>
        </p:nvSpPr>
        <p:spPr>
          <a:xfrm>
            <a:off x="464225" y="2908218"/>
            <a:ext cx="989400" cy="623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ONGOING: SYSTEM OUTPUTS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6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accel="50222" decel="4977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17284E-7 L 0.10365 0.09444 C 0.12813 0.11389 0.13681 0.14383 0.13681 0.17531 C 0.13681 0.21111 0.12813 0.23951 0.10365 0.25895 L -2.77778E-7 0.35432 " pathEditMode="relative" rAng="0" ptsTypes="AAAAA">
                                      <p:cBhvr>
                                        <p:cTn id="20" dur="2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1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51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52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8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52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295600" y="1349350"/>
            <a:ext cx="50055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Design Overview</a:t>
            </a:r>
            <a:endParaRPr sz="3600"/>
          </a:p>
        </p:txBody>
      </p:sp>
      <p:sp>
        <p:nvSpPr>
          <p:cNvPr id="498" name="Google Shape;498;p45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99" name="Google Shape;499;p45"/>
          <p:cNvSpPr/>
          <p:nvPr/>
        </p:nvSpPr>
        <p:spPr>
          <a:xfrm>
            <a:off x="5760200" y="2485675"/>
            <a:ext cx="3384000" cy="9108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Readiness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45"/>
          <p:cNvSpPr/>
          <p:nvPr/>
        </p:nvSpPr>
        <p:spPr>
          <a:xfrm>
            <a:off x="2818200" y="2485675"/>
            <a:ext cx="3445800" cy="910800"/>
          </a:xfrm>
          <a:prstGeom prst="chevron">
            <a:avLst>
              <a:gd name="adj" fmla="val 50000"/>
            </a:avLst>
          </a:prstGeom>
          <a:solidFill>
            <a:srgbClr val="EDDCA5"/>
          </a:solidFill>
          <a:ln w="1905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Project Schedule and Budget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p45"/>
          <p:cNvSpPr/>
          <p:nvPr/>
        </p:nvSpPr>
        <p:spPr>
          <a:xfrm>
            <a:off x="0" y="2485675"/>
            <a:ext cx="3289800" cy="910800"/>
          </a:xfrm>
          <a:prstGeom prst="homePlate">
            <a:avLst>
              <a:gd name="adj" fmla="val 50000"/>
            </a:avLst>
          </a:prstGeom>
          <a:solidFill>
            <a:srgbClr val="EBCC6A"/>
          </a:solidFill>
          <a:ln w="76200" cap="flat" cmpd="sng">
            <a:solidFill>
              <a:srgbClr val="C0A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Design Overview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"/>
          <p:cNvSpPr txBox="1">
            <a:spLocks noGrp="1"/>
          </p:cNvSpPr>
          <p:nvPr>
            <p:ph type="title"/>
          </p:nvPr>
        </p:nvSpPr>
        <p:spPr>
          <a:xfrm>
            <a:off x="1052550" y="2712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Critical Project Elements</a:t>
            </a:r>
            <a:endParaRPr sz="3600"/>
          </a:p>
        </p:txBody>
      </p:sp>
      <p:sp>
        <p:nvSpPr>
          <p:cNvPr id="507" name="Google Shape;507;p46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08" name="Google Shape;508;p46"/>
          <p:cNvGraphicFramePr/>
          <p:nvPr/>
        </p:nvGraphicFramePr>
        <p:xfrm>
          <a:off x="466325" y="1096400"/>
          <a:ext cx="8323850" cy="3548875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11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Designation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CPE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Critical Characteristics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D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CPE-1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Two-way Range Finding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Range finding is the first  of two critical components necessary for the sensor package to accurately determine the beacon’s relative position.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CPE-2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Interferometry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Heading calculations are the second of two critical components necessary for the sensor package to accurately determine the beacon’s relative position.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CPE-3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Data Flow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Accurate models for the data flow rates are necessary to improve range and heading calculations.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CPE-4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Electrical Components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 All electrical components must operate within the temperature constraints defined by FR5.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CPE-5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Testing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Testing will need to verify and validate that each functional requirement is met.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7"/>
          <p:cNvSpPr txBox="1">
            <a:spLocks noGrp="1"/>
          </p:cNvSpPr>
          <p:nvPr>
            <p:ph type="title"/>
          </p:nvPr>
        </p:nvSpPr>
        <p:spPr>
          <a:xfrm>
            <a:off x="1181025" y="179625"/>
            <a:ext cx="56877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Success Criteria</a:t>
            </a:r>
            <a:endParaRPr sz="3600"/>
          </a:p>
        </p:txBody>
      </p:sp>
      <p:sp>
        <p:nvSpPr>
          <p:cNvPr id="514" name="Google Shape;514;p47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15" name="Google Shape;515;p47"/>
          <p:cNvGraphicFramePr/>
          <p:nvPr/>
        </p:nvGraphicFramePr>
        <p:xfrm>
          <a:off x="663200" y="1162625"/>
          <a:ext cx="8117025" cy="3970575"/>
        </p:xfrm>
        <a:graphic>
          <a:graphicData uri="http://schemas.openxmlformats.org/drawingml/2006/table">
            <a:tbl>
              <a:tblPr>
                <a:noFill/>
                <a:tableStyleId>{814C55C7-8E7B-4291-8E16-8594B496E1DF}</a:tableStyleId>
              </a:tblPr>
              <a:tblGrid>
                <a:gridCol w="22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Critical Project Elements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Level 1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Level 2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Level 3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EDD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Two-Way Range Finding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Compute range.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Range to within 2%.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Calculate and filter position estimates implementing filtering.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Interferometry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Calculate heading.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Compute position of beacon to within 2%.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Data Handling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Beacon and sensor can individually complete all software processes, on Pi.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Beacon and sensor individually complete all software, including SDR programs.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Sensor and Beacon communicate with each other.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Electrical Components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Operable given power and environmental constraints.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N/A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N/A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Testing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1 -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Stationary Test.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2 -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Relative Motion Test &amp; Phase 3 - Cluster Motion Test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Phase 4 -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Non-Linear Cluster Motion Test.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8"/>
          <p:cNvSpPr txBox="1">
            <a:spLocks noGrp="1"/>
          </p:cNvSpPr>
          <p:nvPr>
            <p:ph type="title"/>
          </p:nvPr>
        </p:nvSpPr>
        <p:spPr>
          <a:xfrm>
            <a:off x="1106125" y="172075"/>
            <a:ext cx="15513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FBD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48"/>
          <p:cNvSpPr txBox="1">
            <a:spLocks noGrp="1"/>
          </p:cNvSpPr>
          <p:nvPr>
            <p:ph type="sldNum" idx="12"/>
          </p:nvPr>
        </p:nvSpPr>
        <p:spPr>
          <a:xfrm>
            <a:off x="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</a:rPr>
              <a:t>9</a:t>
            </a:fld>
            <a:endParaRPr sz="1000">
              <a:solidFill>
                <a:srgbClr val="000000"/>
              </a:solidFill>
            </a:endParaRPr>
          </a:p>
        </p:txBody>
      </p:sp>
      <p:sp>
        <p:nvSpPr>
          <p:cNvPr id="522" name="Google Shape;522;p48"/>
          <p:cNvSpPr/>
          <p:nvPr/>
        </p:nvSpPr>
        <p:spPr>
          <a:xfrm>
            <a:off x="630225" y="1100925"/>
            <a:ext cx="3918300" cy="249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8"/>
          <p:cNvSpPr/>
          <p:nvPr/>
        </p:nvSpPr>
        <p:spPr>
          <a:xfrm>
            <a:off x="5070350" y="1100925"/>
            <a:ext cx="3456900" cy="249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8"/>
          <p:cNvSpPr/>
          <p:nvPr/>
        </p:nvSpPr>
        <p:spPr>
          <a:xfrm>
            <a:off x="753525" y="3813600"/>
            <a:ext cx="2096100" cy="1329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5" name="Google Shape;5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13" y="1160125"/>
            <a:ext cx="7642974" cy="39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2709</Words>
  <Application>Microsoft Office PowerPoint</Application>
  <PresentationFormat>On-screen Show (16:9)</PresentationFormat>
  <Paragraphs>544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Lato</vt:lpstr>
      <vt:lpstr>Arial</vt:lpstr>
      <vt:lpstr>Montserrat</vt:lpstr>
      <vt:lpstr>Focus</vt:lpstr>
      <vt:lpstr>Office Theme</vt:lpstr>
      <vt:lpstr>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Overview</vt:lpstr>
      <vt:lpstr>Critical Project Elements</vt:lpstr>
      <vt:lpstr>Success Criteria</vt:lpstr>
      <vt:lpstr>FBD</vt:lpstr>
      <vt:lpstr>Review of Structural Design</vt:lpstr>
      <vt:lpstr>Software Solution</vt:lpstr>
      <vt:lpstr>Progress Since MSR</vt:lpstr>
      <vt:lpstr>Critical Issues</vt:lpstr>
      <vt:lpstr>Project Schedule and Budget</vt:lpstr>
      <vt:lpstr>Parts/Material Procurement</vt:lpstr>
      <vt:lpstr>Financial Status/Budget</vt:lpstr>
      <vt:lpstr>PowerPoint Presentation</vt:lpstr>
      <vt:lpstr>PowerPoint Presentation</vt:lpstr>
      <vt:lpstr>Test Plan</vt:lpstr>
      <vt:lpstr>Test Readiness</vt:lpstr>
      <vt:lpstr>Test Procedure Development</vt:lpstr>
      <vt:lpstr>Preliminary Level 2 Testing Status </vt:lpstr>
      <vt:lpstr>Preliminary Test Level 2: SDR and Pi Integration</vt:lpstr>
      <vt:lpstr>Preliminary Test Level 2: Pi to PiCan to Test Computer ✅</vt:lpstr>
      <vt:lpstr>Preliminary Test Level 2: SDR Tx/Rx Verification ✅</vt:lpstr>
      <vt:lpstr>Preliminary Test Level 2: Software Full Integration</vt:lpstr>
      <vt:lpstr>Preliminary Test Level 3: System Full-Power by Battery</vt:lpstr>
      <vt:lpstr>Preliminary Test Level 3:  Sensor and Beacon Tx/Rx RF Test </vt:lpstr>
      <vt:lpstr>Field Test Phase 1: Stationary Location Finding</vt:lpstr>
      <vt:lpstr>Field Test Phase 2:  Beacon Motion Test</vt:lpstr>
      <vt:lpstr>Field Test Phase 3: Cluster Motion Test</vt:lpstr>
      <vt:lpstr>Field Test Phase 4: Nonlinear Dynamics</vt:lpstr>
      <vt:lpstr>GA Thermal Test</vt:lpstr>
      <vt:lpstr>Next Steps</vt:lpstr>
      <vt:lpstr>PowerPoint Presentation</vt:lpstr>
      <vt:lpstr>PowerPoint Presentation</vt:lpstr>
      <vt:lpstr>ATOMIC Appendix:  Completed Test Cards and Test Plans</vt:lpstr>
      <vt:lpstr>Smaller Wall Panel</vt:lpstr>
      <vt:lpstr>Larger Wall Panel</vt:lpstr>
      <vt:lpstr>Floor Piece</vt:lpstr>
      <vt:lpstr>Top Panel</vt:lpstr>
      <vt:lpstr>Antenna Bracket</vt:lpstr>
      <vt:lpstr>Battery Bracket</vt:lpstr>
      <vt:lpstr>Test Mounting Plate</vt:lpstr>
      <vt:lpstr>Test Mounting Tube</vt:lpstr>
      <vt:lpstr>Mid-level Mounting Deck</vt:lpstr>
      <vt:lpstr>Testing Configuration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Dellsite</cp:lastModifiedBy>
  <cp:revision>1</cp:revision>
  <dcterms:modified xsi:type="dcterms:W3CDTF">2020-03-02T07:37:34Z</dcterms:modified>
</cp:coreProperties>
</file>