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1"/>
    <p:sldMasterId id="2147483673" r:id="rId2"/>
  </p:sldMasterIdLst>
  <p:notesMasterIdLst>
    <p:notesMasterId r:id="rId91"/>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4" r:id="rId90"/>
  </p:sldIdLst>
  <p:sldSz cx="9144000" cy="5143500" type="screen16x9"/>
  <p:notesSz cx="6858000" cy="9144000"/>
  <p:embeddedFontLst>
    <p:embeddedFont>
      <p:font typeface="Calibri" panose="020F0502020204030204" pitchFamily="34" charset="0"/>
      <p:regular r:id="rId92"/>
      <p:bold r:id="rId93"/>
      <p:italic r:id="rId94"/>
      <p:boldItalic r:id="rId95"/>
    </p:embeddedFont>
    <p:embeddedFont>
      <p:font typeface="Caveat" panose="020B0604020202020204" charset="0"/>
      <p:regular r:id="rId96"/>
      <p:bold r:id="rId97"/>
    </p:embeddedFont>
    <p:embeddedFont>
      <p:font typeface="Lato" panose="020B0604020202020204" charset="0"/>
      <p:regular r:id="rId98"/>
      <p:bold r:id="rId99"/>
      <p:italic r:id="rId100"/>
      <p:boldItalic r:id="rId101"/>
    </p:embeddedFont>
    <p:embeddedFont>
      <p:font typeface="Montserrat" panose="020B0604020202020204" charset="0"/>
      <p:regular r:id="rId102"/>
      <p:bold r:id="rId103"/>
      <p:italic r:id="rId104"/>
      <p:boldItalic r:id="rId10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ED2021-A570-424E-996B-426B0001C9A1}" v="2" dt="2020-04-20T00:32:09.696"/>
  </p1510:revLst>
</p1510:revInfo>
</file>

<file path=ppt/tableStyles.xml><?xml version="1.0" encoding="utf-8"?>
<a:tblStyleLst xmlns:a="http://schemas.openxmlformats.org/drawingml/2006/main" def="{4942666D-C6F8-4483-AE18-66D01D52A841}">
  <a:tblStyle styleId="{4942666D-C6F8-4483-AE18-66D01D52A84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2805" autoAdjust="0"/>
  </p:normalViewPr>
  <p:slideViewPr>
    <p:cSldViewPr snapToGrid="0">
      <p:cViewPr varScale="1">
        <p:scale>
          <a:sx n="72" d="100"/>
          <a:sy n="72" d="100"/>
        </p:scale>
        <p:origin x="1766" y="43"/>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07" Type="http://schemas.openxmlformats.org/officeDocument/2006/relationships/viewProps" Target="viewProps.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font" Target="fonts/font11.fntdata"/><Relationship Id="rId110" Type="http://schemas.microsoft.com/office/2016/11/relationships/changesInfo" Target="changesInfos/changesInfo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font" Target="fonts/font4.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font" Target="fonts/font9.fntdata"/><Relationship Id="rId105" Type="http://schemas.openxmlformats.org/officeDocument/2006/relationships/font" Target="fonts/font14.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font" Target="fonts/font2.fntdata"/><Relationship Id="rId98" Type="http://schemas.openxmlformats.org/officeDocument/2006/relationships/font" Target="fonts/font7.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font" Target="fonts/font12.fntdata"/><Relationship Id="rId108"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notesMaster" Target="notesMasters/notesMaster1.xml"/><Relationship Id="rId96" Type="http://schemas.openxmlformats.org/officeDocument/2006/relationships/font" Target="fonts/font5.fntdata"/><Relationship Id="rId11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font" Target="fonts/font3.fntdata"/><Relationship Id="rId99" Type="http://schemas.openxmlformats.org/officeDocument/2006/relationships/font" Target="fonts/font8.fntdata"/><Relationship Id="rId101" Type="http://schemas.openxmlformats.org/officeDocument/2006/relationships/font" Target="fonts/font10.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tableStyles" Target="tableStyles.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font" Target="fonts/font6.fntdata"/><Relationship Id="rId104" Type="http://schemas.openxmlformats.org/officeDocument/2006/relationships/font" Target="fonts/font13.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font" Target="fonts/font1.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w Dellsite" userId="dcf86183-a7da-4b67-a38b-a57ba60abe30" providerId="ADAL" clId="{87ED2021-A570-424E-996B-426B0001C9A1}"/>
    <pc:docChg chg="undo custSel delSld modSld sldOrd">
      <pc:chgData name="Andrew Dellsite" userId="dcf86183-a7da-4b67-a38b-a57ba60abe30" providerId="ADAL" clId="{87ED2021-A570-424E-996B-426B0001C9A1}" dt="2020-04-20T00:32:19.360" v="231" actId="167"/>
      <pc:docMkLst>
        <pc:docMk/>
      </pc:docMkLst>
      <pc:sldChg chg="modNotesTx">
        <pc:chgData name="Andrew Dellsite" userId="dcf86183-a7da-4b67-a38b-a57ba60abe30" providerId="ADAL" clId="{87ED2021-A570-424E-996B-426B0001C9A1}" dt="2020-04-20T00:24:40.737" v="0" actId="20577"/>
        <pc:sldMkLst>
          <pc:docMk/>
          <pc:sldMk cId="0" sldId="267"/>
        </pc:sldMkLst>
      </pc:sldChg>
      <pc:sldChg chg="modNotesTx">
        <pc:chgData name="Andrew Dellsite" userId="dcf86183-a7da-4b67-a38b-a57ba60abe30" providerId="ADAL" clId="{87ED2021-A570-424E-996B-426B0001C9A1}" dt="2020-04-20T00:24:46.473" v="1" actId="20577"/>
        <pc:sldMkLst>
          <pc:docMk/>
          <pc:sldMk cId="0" sldId="268"/>
        </pc:sldMkLst>
      </pc:sldChg>
      <pc:sldChg chg="modNotesTx">
        <pc:chgData name="Andrew Dellsite" userId="dcf86183-a7da-4b67-a38b-a57ba60abe30" providerId="ADAL" clId="{87ED2021-A570-424E-996B-426B0001C9A1}" dt="2020-04-20T00:24:53.318" v="2" actId="20577"/>
        <pc:sldMkLst>
          <pc:docMk/>
          <pc:sldMk cId="0" sldId="269"/>
        </pc:sldMkLst>
      </pc:sldChg>
      <pc:sldChg chg="modNotesTx">
        <pc:chgData name="Andrew Dellsite" userId="dcf86183-a7da-4b67-a38b-a57ba60abe30" providerId="ADAL" clId="{87ED2021-A570-424E-996B-426B0001C9A1}" dt="2020-04-20T00:24:56.866" v="3" actId="20577"/>
        <pc:sldMkLst>
          <pc:docMk/>
          <pc:sldMk cId="0" sldId="270"/>
        </pc:sldMkLst>
      </pc:sldChg>
      <pc:sldChg chg="modNotesTx">
        <pc:chgData name="Andrew Dellsite" userId="dcf86183-a7da-4b67-a38b-a57ba60abe30" providerId="ADAL" clId="{87ED2021-A570-424E-996B-426B0001C9A1}" dt="2020-04-20T00:25:00.391" v="4" actId="20577"/>
        <pc:sldMkLst>
          <pc:docMk/>
          <pc:sldMk cId="0" sldId="271"/>
        </pc:sldMkLst>
      </pc:sldChg>
      <pc:sldChg chg="modNotesTx">
        <pc:chgData name="Andrew Dellsite" userId="dcf86183-a7da-4b67-a38b-a57ba60abe30" providerId="ADAL" clId="{87ED2021-A570-424E-996B-426B0001C9A1}" dt="2020-04-20T00:25:04.053" v="5" actId="20577"/>
        <pc:sldMkLst>
          <pc:docMk/>
          <pc:sldMk cId="0" sldId="272"/>
        </pc:sldMkLst>
      </pc:sldChg>
      <pc:sldChg chg="modNotesTx">
        <pc:chgData name="Andrew Dellsite" userId="dcf86183-a7da-4b67-a38b-a57ba60abe30" providerId="ADAL" clId="{87ED2021-A570-424E-996B-426B0001C9A1}" dt="2020-04-20T00:25:08.939" v="6" actId="20577"/>
        <pc:sldMkLst>
          <pc:docMk/>
          <pc:sldMk cId="0" sldId="273"/>
        </pc:sldMkLst>
      </pc:sldChg>
      <pc:sldChg chg="modNotesTx">
        <pc:chgData name="Andrew Dellsite" userId="dcf86183-a7da-4b67-a38b-a57ba60abe30" providerId="ADAL" clId="{87ED2021-A570-424E-996B-426B0001C9A1}" dt="2020-04-20T00:25:12.084" v="7" actId="20577"/>
        <pc:sldMkLst>
          <pc:docMk/>
          <pc:sldMk cId="0" sldId="274"/>
        </pc:sldMkLst>
      </pc:sldChg>
      <pc:sldChg chg="modNotesTx">
        <pc:chgData name="Andrew Dellsite" userId="dcf86183-a7da-4b67-a38b-a57ba60abe30" providerId="ADAL" clId="{87ED2021-A570-424E-996B-426B0001C9A1}" dt="2020-04-20T00:25:15.740" v="8" actId="20577"/>
        <pc:sldMkLst>
          <pc:docMk/>
          <pc:sldMk cId="0" sldId="275"/>
        </pc:sldMkLst>
      </pc:sldChg>
      <pc:sldChg chg="modNotesTx">
        <pc:chgData name="Andrew Dellsite" userId="dcf86183-a7da-4b67-a38b-a57ba60abe30" providerId="ADAL" clId="{87ED2021-A570-424E-996B-426B0001C9A1}" dt="2020-04-20T00:25:20.749" v="9" actId="20577"/>
        <pc:sldMkLst>
          <pc:docMk/>
          <pc:sldMk cId="0" sldId="276"/>
        </pc:sldMkLst>
      </pc:sldChg>
      <pc:sldChg chg="modNotesTx">
        <pc:chgData name="Andrew Dellsite" userId="dcf86183-a7da-4b67-a38b-a57ba60abe30" providerId="ADAL" clId="{87ED2021-A570-424E-996B-426B0001C9A1}" dt="2020-04-20T00:25:24.388" v="10" actId="20577"/>
        <pc:sldMkLst>
          <pc:docMk/>
          <pc:sldMk cId="0" sldId="277"/>
        </pc:sldMkLst>
      </pc:sldChg>
      <pc:sldChg chg="modNotesTx">
        <pc:chgData name="Andrew Dellsite" userId="dcf86183-a7da-4b67-a38b-a57ba60abe30" providerId="ADAL" clId="{87ED2021-A570-424E-996B-426B0001C9A1}" dt="2020-04-20T00:25:29.665" v="11" actId="20577"/>
        <pc:sldMkLst>
          <pc:docMk/>
          <pc:sldMk cId="0" sldId="278"/>
        </pc:sldMkLst>
      </pc:sldChg>
      <pc:sldChg chg="addSp modSp">
        <pc:chgData name="Andrew Dellsite" userId="dcf86183-a7da-4b67-a38b-a57ba60abe30" providerId="ADAL" clId="{87ED2021-A570-424E-996B-426B0001C9A1}" dt="2020-04-20T00:32:19.360" v="231" actId="167"/>
        <pc:sldMkLst>
          <pc:docMk/>
          <pc:sldMk cId="0" sldId="279"/>
        </pc:sldMkLst>
        <pc:spChg chg="mod">
          <ac:chgData name="Andrew Dellsite" userId="dcf86183-a7da-4b67-a38b-a57ba60abe30" providerId="ADAL" clId="{87ED2021-A570-424E-996B-426B0001C9A1}" dt="2020-04-20T00:31:03.154" v="217" actId="1076"/>
          <ac:spMkLst>
            <pc:docMk/>
            <pc:sldMk cId="0" sldId="279"/>
            <ac:spMk id="549" creationId="{00000000-0000-0000-0000-000000000000}"/>
          </ac:spMkLst>
        </pc:spChg>
        <pc:spChg chg="mod">
          <ac:chgData name="Andrew Dellsite" userId="dcf86183-a7da-4b67-a38b-a57ba60abe30" providerId="ADAL" clId="{87ED2021-A570-424E-996B-426B0001C9A1}" dt="2020-04-20T00:32:09.696" v="229" actId="164"/>
          <ac:spMkLst>
            <pc:docMk/>
            <pc:sldMk cId="0" sldId="279"/>
            <ac:spMk id="571" creationId="{00000000-0000-0000-0000-000000000000}"/>
          </ac:spMkLst>
        </pc:spChg>
        <pc:spChg chg="mod">
          <ac:chgData name="Andrew Dellsite" userId="dcf86183-a7da-4b67-a38b-a57ba60abe30" providerId="ADAL" clId="{87ED2021-A570-424E-996B-426B0001C9A1}" dt="2020-04-20T00:32:09.696" v="229" actId="164"/>
          <ac:spMkLst>
            <pc:docMk/>
            <pc:sldMk cId="0" sldId="279"/>
            <ac:spMk id="572" creationId="{00000000-0000-0000-0000-000000000000}"/>
          </ac:spMkLst>
        </pc:spChg>
        <pc:spChg chg="mod">
          <ac:chgData name="Andrew Dellsite" userId="dcf86183-a7da-4b67-a38b-a57ba60abe30" providerId="ADAL" clId="{87ED2021-A570-424E-996B-426B0001C9A1}" dt="2020-04-20T00:32:09.696" v="229" actId="164"/>
          <ac:spMkLst>
            <pc:docMk/>
            <pc:sldMk cId="0" sldId="279"/>
            <ac:spMk id="573" creationId="{00000000-0000-0000-0000-000000000000}"/>
          </ac:spMkLst>
        </pc:spChg>
        <pc:grpChg chg="add mod">
          <ac:chgData name="Andrew Dellsite" userId="dcf86183-a7da-4b67-a38b-a57ba60abe30" providerId="ADAL" clId="{87ED2021-A570-424E-996B-426B0001C9A1}" dt="2020-04-20T00:32:09.696" v="229" actId="164"/>
          <ac:grpSpMkLst>
            <pc:docMk/>
            <pc:sldMk cId="0" sldId="279"/>
            <ac:grpSpMk id="2" creationId="{304750BF-5FD9-4677-B7AE-32779567205E}"/>
          </ac:grpSpMkLst>
        </pc:grpChg>
        <pc:graphicFrameChg chg="mod ord modGraphic">
          <ac:chgData name="Andrew Dellsite" userId="dcf86183-a7da-4b67-a38b-a57ba60abe30" providerId="ADAL" clId="{87ED2021-A570-424E-996B-426B0001C9A1}" dt="2020-04-20T00:32:19.360" v="231" actId="167"/>
          <ac:graphicFrameMkLst>
            <pc:docMk/>
            <pc:sldMk cId="0" sldId="279"/>
            <ac:graphicFrameMk id="564" creationId="{00000000-0000-0000-0000-000000000000}"/>
          </ac:graphicFrameMkLst>
        </pc:graphicFrameChg>
      </pc:sldChg>
      <pc:sldChg chg="modNotesTx">
        <pc:chgData name="Andrew Dellsite" userId="dcf86183-a7da-4b67-a38b-a57ba60abe30" providerId="ADAL" clId="{87ED2021-A570-424E-996B-426B0001C9A1}" dt="2020-04-20T00:25:38.865" v="12" actId="20577"/>
        <pc:sldMkLst>
          <pc:docMk/>
          <pc:sldMk cId="0" sldId="282"/>
        </pc:sldMkLst>
      </pc:sldChg>
      <pc:sldChg chg="modNotesTx">
        <pc:chgData name="Andrew Dellsite" userId="dcf86183-a7da-4b67-a38b-a57ba60abe30" providerId="ADAL" clId="{87ED2021-A570-424E-996B-426B0001C9A1}" dt="2020-04-20T00:25:44.281" v="13" actId="20577"/>
        <pc:sldMkLst>
          <pc:docMk/>
          <pc:sldMk cId="0" sldId="285"/>
        </pc:sldMkLst>
      </pc:sldChg>
      <pc:sldChg chg="modNotesTx">
        <pc:chgData name="Andrew Dellsite" userId="dcf86183-a7da-4b67-a38b-a57ba60abe30" providerId="ADAL" clId="{87ED2021-A570-424E-996B-426B0001C9A1}" dt="2020-04-20T00:25:54.323" v="14" actId="20577"/>
        <pc:sldMkLst>
          <pc:docMk/>
          <pc:sldMk cId="0" sldId="291"/>
        </pc:sldMkLst>
      </pc:sldChg>
      <pc:sldChg chg="modNotesTx">
        <pc:chgData name="Andrew Dellsite" userId="dcf86183-a7da-4b67-a38b-a57ba60abe30" providerId="ADAL" clId="{87ED2021-A570-424E-996B-426B0001C9A1}" dt="2020-04-20T00:26:00.542" v="16" actId="20577"/>
        <pc:sldMkLst>
          <pc:docMk/>
          <pc:sldMk cId="0" sldId="292"/>
        </pc:sldMkLst>
      </pc:sldChg>
      <pc:sldChg chg="modNotesTx">
        <pc:chgData name="Andrew Dellsite" userId="dcf86183-a7da-4b67-a38b-a57ba60abe30" providerId="ADAL" clId="{87ED2021-A570-424E-996B-426B0001C9A1}" dt="2020-04-20T00:26:05.823" v="17" actId="20577"/>
        <pc:sldMkLst>
          <pc:docMk/>
          <pc:sldMk cId="0" sldId="293"/>
        </pc:sldMkLst>
      </pc:sldChg>
      <pc:sldChg chg="modNotesTx">
        <pc:chgData name="Andrew Dellsite" userId="dcf86183-a7da-4b67-a38b-a57ba60abe30" providerId="ADAL" clId="{87ED2021-A570-424E-996B-426B0001C9A1}" dt="2020-04-20T00:26:11.288" v="18" actId="20577"/>
        <pc:sldMkLst>
          <pc:docMk/>
          <pc:sldMk cId="0" sldId="295"/>
        </pc:sldMkLst>
      </pc:sldChg>
      <pc:sldChg chg="modNotesTx">
        <pc:chgData name="Andrew Dellsite" userId="dcf86183-a7da-4b67-a38b-a57ba60abe30" providerId="ADAL" clId="{87ED2021-A570-424E-996B-426B0001C9A1}" dt="2020-04-20T00:26:16.982" v="20" actId="20577"/>
        <pc:sldMkLst>
          <pc:docMk/>
          <pc:sldMk cId="0" sldId="297"/>
        </pc:sldMkLst>
      </pc:sldChg>
      <pc:sldChg chg="modNotesTx">
        <pc:chgData name="Andrew Dellsite" userId="dcf86183-a7da-4b67-a38b-a57ba60abe30" providerId="ADAL" clId="{87ED2021-A570-424E-996B-426B0001C9A1}" dt="2020-04-20T00:26:20.948" v="21" actId="20577"/>
        <pc:sldMkLst>
          <pc:docMk/>
          <pc:sldMk cId="0" sldId="298"/>
        </pc:sldMkLst>
      </pc:sldChg>
      <pc:sldChg chg="modNotesTx">
        <pc:chgData name="Andrew Dellsite" userId="dcf86183-a7da-4b67-a38b-a57ba60abe30" providerId="ADAL" clId="{87ED2021-A570-424E-996B-426B0001C9A1}" dt="2020-04-20T00:26:24.509" v="22" actId="20577"/>
        <pc:sldMkLst>
          <pc:docMk/>
          <pc:sldMk cId="0" sldId="299"/>
        </pc:sldMkLst>
      </pc:sldChg>
      <pc:sldChg chg="modNotesTx">
        <pc:chgData name="Andrew Dellsite" userId="dcf86183-a7da-4b67-a38b-a57ba60abe30" providerId="ADAL" clId="{87ED2021-A570-424E-996B-426B0001C9A1}" dt="2020-04-20T00:26:27.778" v="23" actId="20577"/>
        <pc:sldMkLst>
          <pc:docMk/>
          <pc:sldMk cId="0" sldId="300"/>
        </pc:sldMkLst>
      </pc:sldChg>
      <pc:sldChg chg="modNotesTx">
        <pc:chgData name="Andrew Dellsite" userId="dcf86183-a7da-4b67-a38b-a57ba60abe30" providerId="ADAL" clId="{87ED2021-A570-424E-996B-426B0001C9A1}" dt="2020-04-20T00:26:34.398" v="24" actId="20577"/>
        <pc:sldMkLst>
          <pc:docMk/>
          <pc:sldMk cId="0" sldId="301"/>
        </pc:sldMkLst>
      </pc:sldChg>
      <pc:sldChg chg="modNotesTx">
        <pc:chgData name="Andrew Dellsite" userId="dcf86183-a7da-4b67-a38b-a57ba60abe30" providerId="ADAL" clId="{87ED2021-A570-424E-996B-426B0001C9A1}" dt="2020-04-20T00:26:37.589" v="25" actId="20577"/>
        <pc:sldMkLst>
          <pc:docMk/>
          <pc:sldMk cId="0" sldId="302"/>
        </pc:sldMkLst>
      </pc:sldChg>
      <pc:sldChg chg="modNotesTx">
        <pc:chgData name="Andrew Dellsite" userId="dcf86183-a7da-4b67-a38b-a57ba60abe30" providerId="ADAL" clId="{87ED2021-A570-424E-996B-426B0001C9A1}" dt="2020-04-20T00:26:41.265" v="26" actId="20577"/>
        <pc:sldMkLst>
          <pc:docMk/>
          <pc:sldMk cId="0" sldId="303"/>
        </pc:sldMkLst>
      </pc:sldChg>
      <pc:sldChg chg="modNotesTx">
        <pc:chgData name="Andrew Dellsite" userId="dcf86183-a7da-4b67-a38b-a57ba60abe30" providerId="ADAL" clId="{87ED2021-A570-424E-996B-426B0001C9A1}" dt="2020-04-20T00:27:04.520" v="203" actId="5793"/>
        <pc:sldMkLst>
          <pc:docMk/>
          <pc:sldMk cId="0" sldId="305"/>
        </pc:sldMkLst>
      </pc:sldChg>
      <pc:sldChg chg="modNotesTx">
        <pc:chgData name="Andrew Dellsite" userId="dcf86183-a7da-4b67-a38b-a57ba60abe30" providerId="ADAL" clId="{87ED2021-A570-424E-996B-426B0001C9A1}" dt="2020-04-20T00:27:01.219" v="202" actId="20577"/>
        <pc:sldMkLst>
          <pc:docMk/>
          <pc:sldMk cId="0" sldId="306"/>
        </pc:sldMkLst>
      </pc:sldChg>
      <pc:sldChg chg="modNotesTx">
        <pc:chgData name="Andrew Dellsite" userId="dcf86183-a7da-4b67-a38b-a57ba60abe30" providerId="ADAL" clId="{87ED2021-A570-424E-996B-426B0001C9A1}" dt="2020-04-20T00:27:26.896" v="204" actId="20577"/>
        <pc:sldMkLst>
          <pc:docMk/>
          <pc:sldMk cId="0" sldId="315"/>
        </pc:sldMkLst>
      </pc:sldChg>
      <pc:sldChg chg="modNotesTx">
        <pc:chgData name="Andrew Dellsite" userId="dcf86183-a7da-4b67-a38b-a57ba60abe30" providerId="ADAL" clId="{87ED2021-A570-424E-996B-426B0001C9A1}" dt="2020-04-20T00:27:31.706" v="205" actId="20577"/>
        <pc:sldMkLst>
          <pc:docMk/>
          <pc:sldMk cId="0" sldId="316"/>
        </pc:sldMkLst>
      </pc:sldChg>
      <pc:sldChg chg="modSp">
        <pc:chgData name="Andrew Dellsite" userId="dcf86183-a7da-4b67-a38b-a57ba60abe30" providerId="ADAL" clId="{87ED2021-A570-424E-996B-426B0001C9A1}" dt="2020-04-20T00:30:34.934" v="212" actId="1076"/>
        <pc:sldMkLst>
          <pc:docMk/>
          <pc:sldMk cId="0" sldId="319"/>
        </pc:sldMkLst>
        <pc:spChg chg="mod">
          <ac:chgData name="Andrew Dellsite" userId="dcf86183-a7da-4b67-a38b-a57ba60abe30" providerId="ADAL" clId="{87ED2021-A570-424E-996B-426B0001C9A1}" dt="2020-04-20T00:30:34.934" v="212" actId="1076"/>
          <ac:spMkLst>
            <pc:docMk/>
            <pc:sldMk cId="0" sldId="319"/>
            <ac:spMk id="1228" creationId="{00000000-0000-0000-0000-000000000000}"/>
          </ac:spMkLst>
        </pc:spChg>
      </pc:sldChg>
      <pc:sldChg chg="modNotesTx">
        <pc:chgData name="Andrew Dellsite" userId="dcf86183-a7da-4b67-a38b-a57ba60abe30" providerId="ADAL" clId="{87ED2021-A570-424E-996B-426B0001C9A1}" dt="2020-04-20T00:27:45.830" v="206" actId="20577"/>
        <pc:sldMkLst>
          <pc:docMk/>
          <pc:sldMk cId="0" sldId="336"/>
        </pc:sldMkLst>
      </pc:sldChg>
      <pc:sldChg chg="del ord">
        <pc:chgData name="Andrew Dellsite" userId="dcf86183-a7da-4b67-a38b-a57ba60abe30" providerId="ADAL" clId="{87ED2021-A570-424E-996B-426B0001C9A1}" dt="2020-04-20T00:27:58.740" v="210" actId="47"/>
        <pc:sldMkLst>
          <pc:docMk/>
          <pc:sldMk cId="0" sldId="343"/>
        </pc:sldMkLst>
      </pc:sldChg>
      <pc:sldChg chg="modNotesTx">
        <pc:chgData name="Andrew Dellsite" userId="dcf86183-a7da-4b67-a38b-a57ba60abe30" providerId="ADAL" clId="{87ED2021-A570-424E-996B-426B0001C9A1}" dt="2020-04-20T00:27:55.635" v="207" actId="20577"/>
        <pc:sldMkLst>
          <pc:docMk/>
          <pc:sldMk cId="0" sldId="34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743ff6c308_0_1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743ff6c308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72e6122ed5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72e6122ed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7a7154d448_3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7a7154d448_3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72e6122ed5_0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72e6122ed5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79337a81b1_0_2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79337a81b1_0_2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7901a13366_27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6" name="Google Shape;346;g7901a13366_27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7a68f33ba4_2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7a68f33ba4_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830648bcd9_0_2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830648bcd9_0_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830648bcd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830648bcd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830648bcd9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830648bcd9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833e8ea753_13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833e8ea753_13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72e6122ed5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72e6122ed5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83a6ea5841_17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 name="Google Shape;483;g83a6ea5841_17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83a6ea5841_17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 name="Google Shape;501;g83a6ea5841_17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83a6ea5841_17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8" name="Google Shape;518;g83a6ea5841_17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83a6ea5841_14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83a6ea5841_14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83b2e58c24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 name="Google Shape;547;g83b2e58c24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7fbcc2ac97_0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6" name="Google Shape;576;g7fbcc2ac97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7fbcc2ac97_0_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5" name="Google Shape;605;g7fbcc2ac97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g72e6122ed5_0_2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4" name="Google Shape;634;g72e6122ed5_0_2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g830648bcd9_0_2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6" name="Google Shape;646;g830648bcd9_0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833e8ea753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833e8ea753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72e6122ed5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72e6122ed5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g830648bcd9_0_4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8" name="Google Shape;678;g830648bcd9_0_4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830648bcd9_0_4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830648bcd9_0_4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830648bcd9_0_4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830648bcd9_0_4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g830648bcd9_0_4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6" name="Google Shape;766;g830648bcd9_0_4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g8311c8381c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6" name="Google Shape;776;g8311c8381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g72e6122ed5_0_2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 name="Google Shape;789;g72e6122ed5_0_2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g831ddd098b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1" name="Google Shape;801;g831ddd098b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g833e8ea753_6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 name="Google Shape;816;g833e8ea753_6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838959051d_6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0" name="Google Shape;830;g838959051d_6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Google Shape;858;g831ddd098b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9" name="Google Shape;859;g831ddd098b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743ff6c308_0_5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743ff6c308_0_5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g830d35c9c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8" name="Google Shape;868;g830d35c9c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g838959051d_15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5" name="Google Shape;885;g838959051d_15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Google Shape;915;g833e8ea753_4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6" name="Google Shape;916;g833e8ea753_4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
        <p:cNvGrpSpPr/>
        <p:nvPr/>
      </p:nvGrpSpPr>
      <p:grpSpPr>
        <a:xfrm>
          <a:off x="0" y="0"/>
          <a:ext cx="0" cy="0"/>
          <a:chOff x="0" y="0"/>
          <a:chExt cx="0" cy="0"/>
        </a:xfrm>
      </p:grpSpPr>
      <p:sp>
        <p:nvSpPr>
          <p:cNvPr id="923" name="Google Shape;923;g833e8ea753_4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4" name="Google Shape;924;g833e8ea753_4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
        <p:cNvGrpSpPr/>
        <p:nvPr/>
      </p:nvGrpSpPr>
      <p:grpSpPr>
        <a:xfrm>
          <a:off x="0" y="0"/>
          <a:ext cx="0" cy="0"/>
          <a:chOff x="0" y="0"/>
          <a:chExt cx="0" cy="0"/>
        </a:xfrm>
      </p:grpSpPr>
      <p:sp>
        <p:nvSpPr>
          <p:cNvPr id="938" name="Google Shape;938;g73cb00372c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9" name="Google Shape;939;g73cb00372c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
        <p:cNvGrpSpPr/>
        <p:nvPr/>
      </p:nvGrpSpPr>
      <p:grpSpPr>
        <a:xfrm>
          <a:off x="0" y="0"/>
          <a:ext cx="0" cy="0"/>
          <a:chOff x="0" y="0"/>
          <a:chExt cx="0" cy="0"/>
        </a:xfrm>
      </p:grpSpPr>
      <p:sp>
        <p:nvSpPr>
          <p:cNvPr id="969" name="Google Shape;969;g831ddd098b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0" name="Google Shape;970;g831ddd098b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Google Shape;984;g833e8ea753_13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5" name="Google Shape;985;g833e8ea753_13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0"/>
        <p:cNvGrpSpPr/>
        <p:nvPr/>
      </p:nvGrpSpPr>
      <p:grpSpPr>
        <a:xfrm>
          <a:off x="0" y="0"/>
          <a:ext cx="0" cy="0"/>
          <a:chOff x="0" y="0"/>
          <a:chExt cx="0" cy="0"/>
        </a:xfrm>
      </p:grpSpPr>
      <p:sp>
        <p:nvSpPr>
          <p:cNvPr id="991" name="Google Shape;991;g831ddd098b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2" name="Google Shape;992;g831ddd098b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3"/>
        <p:cNvGrpSpPr/>
        <p:nvPr/>
      </p:nvGrpSpPr>
      <p:grpSpPr>
        <a:xfrm>
          <a:off x="0" y="0"/>
          <a:ext cx="0" cy="0"/>
          <a:chOff x="0" y="0"/>
          <a:chExt cx="0" cy="0"/>
        </a:xfrm>
      </p:grpSpPr>
      <p:sp>
        <p:nvSpPr>
          <p:cNvPr id="1004" name="Google Shape;1004;g72e6122ed5_0_2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5" name="Google Shape;1005;g72e6122ed5_0_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5"/>
        <p:cNvGrpSpPr/>
        <p:nvPr/>
      </p:nvGrpSpPr>
      <p:grpSpPr>
        <a:xfrm>
          <a:off x="0" y="0"/>
          <a:ext cx="0" cy="0"/>
          <a:chOff x="0" y="0"/>
          <a:chExt cx="0" cy="0"/>
        </a:xfrm>
      </p:grpSpPr>
      <p:sp>
        <p:nvSpPr>
          <p:cNvPr id="1016" name="Google Shape;1016;g830648bcd9_0_10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7" name="Google Shape;1017;g830648bcd9_0_1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838959051d_12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838959051d_12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g833e8ea753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6" name="Google Shape;1026;g833e8ea753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lvl="0" indent="0" algn="l" rtl="0">
              <a:spcBef>
                <a:spcPts val="0"/>
              </a:spcBef>
              <a:spcAft>
                <a:spcPts val="0"/>
              </a:spcAft>
              <a:buSzPts val="1100"/>
              <a:buNone/>
            </a:pPr>
            <a:endParaRPr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
        <p:cNvGrpSpPr/>
        <p:nvPr/>
      </p:nvGrpSpPr>
      <p:grpSpPr>
        <a:xfrm>
          <a:off x="0" y="0"/>
          <a:ext cx="0" cy="0"/>
          <a:chOff x="0" y="0"/>
          <a:chExt cx="0" cy="0"/>
        </a:xfrm>
      </p:grpSpPr>
      <p:sp>
        <p:nvSpPr>
          <p:cNvPr id="1038" name="Google Shape;1038;g833e8ea753_3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9" name="Google Shape;1039;g833e8ea753_3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400" dirty="0">
              <a:latin typeface="Lato"/>
              <a:ea typeface="Lato"/>
              <a:cs typeface="Lato"/>
              <a:sym typeface="Lato"/>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g833e8ea753_3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3" name="Google Shape;1053;g833e8ea753_3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5"/>
        <p:cNvGrpSpPr/>
        <p:nvPr/>
      </p:nvGrpSpPr>
      <p:grpSpPr>
        <a:xfrm>
          <a:off x="0" y="0"/>
          <a:ext cx="0" cy="0"/>
          <a:chOff x="0" y="0"/>
          <a:chExt cx="0" cy="0"/>
        </a:xfrm>
      </p:grpSpPr>
      <p:sp>
        <p:nvSpPr>
          <p:cNvPr id="1066" name="Google Shape;1066;g833e8ea753_3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7" name="Google Shape;1067;g833e8ea753_3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5"/>
        <p:cNvGrpSpPr/>
        <p:nvPr/>
      </p:nvGrpSpPr>
      <p:grpSpPr>
        <a:xfrm>
          <a:off x="0" y="0"/>
          <a:ext cx="0" cy="0"/>
          <a:chOff x="0" y="0"/>
          <a:chExt cx="0" cy="0"/>
        </a:xfrm>
      </p:grpSpPr>
      <p:sp>
        <p:nvSpPr>
          <p:cNvPr id="1086" name="Google Shape;1086;g72e6122ed5_0_2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7" name="Google Shape;1087;g72e6122ed5_0_2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7"/>
        <p:cNvGrpSpPr/>
        <p:nvPr/>
      </p:nvGrpSpPr>
      <p:grpSpPr>
        <a:xfrm>
          <a:off x="0" y="0"/>
          <a:ext cx="0" cy="0"/>
          <a:chOff x="0" y="0"/>
          <a:chExt cx="0" cy="0"/>
        </a:xfrm>
      </p:grpSpPr>
      <p:sp>
        <p:nvSpPr>
          <p:cNvPr id="1098" name="Google Shape;1098;g8341094fe3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9" name="Google Shape;1099;g8341094fe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0"/>
        <p:cNvGrpSpPr/>
        <p:nvPr/>
      </p:nvGrpSpPr>
      <p:grpSpPr>
        <a:xfrm>
          <a:off x="0" y="0"/>
          <a:ext cx="0" cy="0"/>
          <a:chOff x="0" y="0"/>
          <a:chExt cx="0" cy="0"/>
        </a:xfrm>
      </p:grpSpPr>
      <p:sp>
        <p:nvSpPr>
          <p:cNvPr id="1121" name="Google Shape;1121;g8341094fe3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2" name="Google Shape;1122;g8341094fe3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3"/>
        <p:cNvGrpSpPr/>
        <p:nvPr/>
      </p:nvGrpSpPr>
      <p:grpSpPr>
        <a:xfrm>
          <a:off x="0" y="0"/>
          <a:ext cx="0" cy="0"/>
          <a:chOff x="0" y="0"/>
          <a:chExt cx="0" cy="0"/>
        </a:xfrm>
      </p:grpSpPr>
      <p:sp>
        <p:nvSpPr>
          <p:cNvPr id="1134" name="Google Shape;1134;g833e8ea753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5" name="Google Shape;1135;g833e8ea75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7"/>
        <p:cNvGrpSpPr/>
        <p:nvPr/>
      </p:nvGrpSpPr>
      <p:grpSpPr>
        <a:xfrm>
          <a:off x="0" y="0"/>
          <a:ext cx="0" cy="0"/>
          <a:chOff x="0" y="0"/>
          <a:chExt cx="0" cy="0"/>
        </a:xfrm>
      </p:grpSpPr>
      <p:sp>
        <p:nvSpPr>
          <p:cNvPr id="1148" name="Google Shape;1148;g83a6ea5841_0_1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9" name="Google Shape;1149;g83a6ea5841_0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7"/>
        <p:cNvGrpSpPr/>
        <p:nvPr/>
      </p:nvGrpSpPr>
      <p:grpSpPr>
        <a:xfrm>
          <a:off x="0" y="0"/>
          <a:ext cx="0" cy="0"/>
          <a:chOff x="0" y="0"/>
          <a:chExt cx="0" cy="0"/>
        </a:xfrm>
      </p:grpSpPr>
      <p:sp>
        <p:nvSpPr>
          <p:cNvPr id="1158" name="Google Shape;1158;g833e8ea753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9" name="Google Shape;1159;g833e8ea753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838959051d_12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838959051d_12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9"/>
        <p:cNvGrpSpPr/>
        <p:nvPr/>
      </p:nvGrpSpPr>
      <p:grpSpPr>
        <a:xfrm>
          <a:off x="0" y="0"/>
          <a:ext cx="0" cy="0"/>
          <a:chOff x="0" y="0"/>
          <a:chExt cx="0" cy="0"/>
        </a:xfrm>
      </p:grpSpPr>
      <p:sp>
        <p:nvSpPr>
          <p:cNvPr id="1180" name="Google Shape;1180;g793477bd27_6_3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1" name="Google Shape;1181;g793477bd27_6_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6"/>
        <p:cNvGrpSpPr/>
        <p:nvPr/>
      </p:nvGrpSpPr>
      <p:grpSpPr>
        <a:xfrm>
          <a:off x="0" y="0"/>
          <a:ext cx="0" cy="0"/>
          <a:chOff x="0" y="0"/>
          <a:chExt cx="0" cy="0"/>
        </a:xfrm>
      </p:grpSpPr>
      <p:sp>
        <p:nvSpPr>
          <p:cNvPr id="1187" name="Google Shape;1187;g743ff6c308_0_7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8" name="Google Shape;1188;g743ff6c308_0_7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4"/>
        <p:cNvGrpSpPr/>
        <p:nvPr/>
      </p:nvGrpSpPr>
      <p:grpSpPr>
        <a:xfrm>
          <a:off x="0" y="0"/>
          <a:ext cx="0" cy="0"/>
          <a:chOff x="0" y="0"/>
          <a:chExt cx="0" cy="0"/>
        </a:xfrm>
      </p:grpSpPr>
      <p:sp>
        <p:nvSpPr>
          <p:cNvPr id="1195" name="Google Shape;1195;g7cea9a6cfa_5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6" name="Google Shape;1196;g7cea9a6cfa_5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0"/>
        <p:cNvGrpSpPr/>
        <p:nvPr/>
      </p:nvGrpSpPr>
      <p:grpSpPr>
        <a:xfrm>
          <a:off x="0" y="0"/>
          <a:ext cx="0" cy="0"/>
          <a:chOff x="0" y="0"/>
          <a:chExt cx="0" cy="0"/>
        </a:xfrm>
      </p:grpSpPr>
      <p:sp>
        <p:nvSpPr>
          <p:cNvPr id="1201" name="Google Shape;1201;g838959051d_15_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2" name="Google Shape;1202;g838959051d_15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5"/>
        <p:cNvGrpSpPr/>
        <p:nvPr/>
      </p:nvGrpSpPr>
      <p:grpSpPr>
        <a:xfrm>
          <a:off x="0" y="0"/>
          <a:ext cx="0" cy="0"/>
          <a:chOff x="0" y="0"/>
          <a:chExt cx="0" cy="0"/>
        </a:xfrm>
      </p:grpSpPr>
      <p:sp>
        <p:nvSpPr>
          <p:cNvPr id="1216" name="Google Shape;1216;g838959051d_17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7" name="Google Shape;1217;g838959051d_17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1"/>
        <p:cNvGrpSpPr/>
        <p:nvPr/>
      </p:nvGrpSpPr>
      <p:grpSpPr>
        <a:xfrm>
          <a:off x="0" y="0"/>
          <a:ext cx="0" cy="0"/>
          <a:chOff x="0" y="0"/>
          <a:chExt cx="0" cy="0"/>
        </a:xfrm>
      </p:grpSpPr>
      <p:sp>
        <p:nvSpPr>
          <p:cNvPr id="1232" name="Google Shape;1232;g838959051d_17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3" name="Google Shape;1233;g838959051d_17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9"/>
        <p:cNvGrpSpPr/>
        <p:nvPr/>
      </p:nvGrpSpPr>
      <p:grpSpPr>
        <a:xfrm>
          <a:off x="0" y="0"/>
          <a:ext cx="0" cy="0"/>
          <a:chOff x="0" y="0"/>
          <a:chExt cx="0" cy="0"/>
        </a:xfrm>
      </p:grpSpPr>
      <p:sp>
        <p:nvSpPr>
          <p:cNvPr id="1240" name="Google Shape;1240;g838959051d_17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1" name="Google Shape;1241;g838959051d_17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7"/>
        <p:cNvGrpSpPr/>
        <p:nvPr/>
      </p:nvGrpSpPr>
      <p:grpSpPr>
        <a:xfrm>
          <a:off x="0" y="0"/>
          <a:ext cx="0" cy="0"/>
          <a:chOff x="0" y="0"/>
          <a:chExt cx="0" cy="0"/>
        </a:xfrm>
      </p:grpSpPr>
      <p:sp>
        <p:nvSpPr>
          <p:cNvPr id="1248" name="Google Shape;1248;g838959051d_17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9" name="Google Shape;1249;g838959051d_17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Even with range and position error 20 points were sufficient </a:t>
            </a:r>
            <a:endParaRPr/>
          </a:p>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6"/>
        <p:cNvGrpSpPr/>
        <p:nvPr/>
      </p:nvGrpSpPr>
      <p:grpSpPr>
        <a:xfrm>
          <a:off x="0" y="0"/>
          <a:ext cx="0" cy="0"/>
          <a:chOff x="0" y="0"/>
          <a:chExt cx="0" cy="0"/>
        </a:xfrm>
      </p:grpSpPr>
      <p:sp>
        <p:nvSpPr>
          <p:cNvPr id="1257" name="Google Shape;1257;g838959051d_17_1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8" name="Google Shape;1258;g838959051d_17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3"/>
        <p:cNvGrpSpPr/>
        <p:nvPr/>
      </p:nvGrpSpPr>
      <p:grpSpPr>
        <a:xfrm>
          <a:off x="0" y="0"/>
          <a:ext cx="0" cy="0"/>
          <a:chOff x="0" y="0"/>
          <a:chExt cx="0" cy="0"/>
        </a:xfrm>
      </p:grpSpPr>
      <p:sp>
        <p:nvSpPr>
          <p:cNvPr id="1264" name="Google Shape;1264;g833b81dedc_1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5" name="Google Shape;1265;g833b81dedc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838959051d_12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838959051d_12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0"/>
        <p:cNvGrpSpPr/>
        <p:nvPr/>
      </p:nvGrpSpPr>
      <p:grpSpPr>
        <a:xfrm>
          <a:off x="0" y="0"/>
          <a:ext cx="0" cy="0"/>
          <a:chOff x="0" y="0"/>
          <a:chExt cx="0" cy="0"/>
        </a:xfrm>
      </p:grpSpPr>
      <p:sp>
        <p:nvSpPr>
          <p:cNvPr id="1271" name="Google Shape;1271;g833b81dedc_1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2" name="Google Shape;1272;g833b81dedc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9"/>
        <p:cNvGrpSpPr/>
        <p:nvPr/>
      </p:nvGrpSpPr>
      <p:grpSpPr>
        <a:xfrm>
          <a:off x="0" y="0"/>
          <a:ext cx="0" cy="0"/>
          <a:chOff x="0" y="0"/>
          <a:chExt cx="0" cy="0"/>
        </a:xfrm>
      </p:grpSpPr>
      <p:sp>
        <p:nvSpPr>
          <p:cNvPr id="1280" name="Google Shape;1280;g83a6ea5841_8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1" name="Google Shape;1281;g83a6ea5841_8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5"/>
        <p:cNvGrpSpPr/>
        <p:nvPr/>
      </p:nvGrpSpPr>
      <p:grpSpPr>
        <a:xfrm>
          <a:off x="0" y="0"/>
          <a:ext cx="0" cy="0"/>
          <a:chOff x="0" y="0"/>
          <a:chExt cx="0" cy="0"/>
        </a:xfrm>
      </p:grpSpPr>
      <p:sp>
        <p:nvSpPr>
          <p:cNvPr id="1296" name="Google Shape;1296;g83a6ea5841_8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7" name="Google Shape;1297;g83a6ea5841_8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8"/>
        <p:cNvGrpSpPr/>
        <p:nvPr/>
      </p:nvGrpSpPr>
      <p:grpSpPr>
        <a:xfrm>
          <a:off x="0" y="0"/>
          <a:ext cx="0" cy="0"/>
          <a:chOff x="0" y="0"/>
          <a:chExt cx="0" cy="0"/>
        </a:xfrm>
      </p:grpSpPr>
      <p:sp>
        <p:nvSpPr>
          <p:cNvPr id="1309" name="Google Shape;1309;g83a6ea5841_8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0" name="Google Shape;1310;g83a6ea5841_8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1"/>
        <p:cNvGrpSpPr/>
        <p:nvPr/>
      </p:nvGrpSpPr>
      <p:grpSpPr>
        <a:xfrm>
          <a:off x="0" y="0"/>
          <a:ext cx="0" cy="0"/>
          <a:chOff x="0" y="0"/>
          <a:chExt cx="0" cy="0"/>
        </a:xfrm>
      </p:grpSpPr>
      <p:sp>
        <p:nvSpPr>
          <p:cNvPr id="1322" name="Google Shape;1322;g83a6ea5841_8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3" name="Google Shape;1323;g83a6ea5841_8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4"/>
        <p:cNvGrpSpPr/>
        <p:nvPr/>
      </p:nvGrpSpPr>
      <p:grpSpPr>
        <a:xfrm>
          <a:off x="0" y="0"/>
          <a:ext cx="0" cy="0"/>
          <a:chOff x="0" y="0"/>
          <a:chExt cx="0" cy="0"/>
        </a:xfrm>
      </p:grpSpPr>
      <p:sp>
        <p:nvSpPr>
          <p:cNvPr id="1335" name="Google Shape;1335;g83a6ea5841_8_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6" name="Google Shape;1336;g83a6ea5841_8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7"/>
        <p:cNvGrpSpPr/>
        <p:nvPr/>
      </p:nvGrpSpPr>
      <p:grpSpPr>
        <a:xfrm>
          <a:off x="0" y="0"/>
          <a:ext cx="0" cy="0"/>
          <a:chOff x="0" y="0"/>
          <a:chExt cx="0" cy="0"/>
        </a:xfrm>
      </p:grpSpPr>
      <p:sp>
        <p:nvSpPr>
          <p:cNvPr id="1348" name="Google Shape;1348;g83a6ea5841_8_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9" name="Google Shape;1349;g83a6ea5841_8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0"/>
        <p:cNvGrpSpPr/>
        <p:nvPr/>
      </p:nvGrpSpPr>
      <p:grpSpPr>
        <a:xfrm>
          <a:off x="0" y="0"/>
          <a:ext cx="0" cy="0"/>
          <a:chOff x="0" y="0"/>
          <a:chExt cx="0" cy="0"/>
        </a:xfrm>
      </p:grpSpPr>
      <p:sp>
        <p:nvSpPr>
          <p:cNvPr id="1361" name="Google Shape;1361;g83a6ea5841_8_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2" name="Google Shape;1362;g83a6ea5841_8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6"/>
        <p:cNvGrpSpPr/>
        <p:nvPr/>
      </p:nvGrpSpPr>
      <p:grpSpPr>
        <a:xfrm>
          <a:off x="0" y="0"/>
          <a:ext cx="0" cy="0"/>
          <a:chOff x="0" y="0"/>
          <a:chExt cx="0" cy="0"/>
        </a:xfrm>
      </p:grpSpPr>
      <p:sp>
        <p:nvSpPr>
          <p:cNvPr id="1377" name="Google Shape;1377;g83a6ea5841_8_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8" name="Google Shape;1378;g83a6ea5841_8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9"/>
        <p:cNvGrpSpPr/>
        <p:nvPr/>
      </p:nvGrpSpPr>
      <p:grpSpPr>
        <a:xfrm>
          <a:off x="0" y="0"/>
          <a:ext cx="0" cy="0"/>
          <a:chOff x="0" y="0"/>
          <a:chExt cx="0" cy="0"/>
        </a:xfrm>
      </p:grpSpPr>
      <p:sp>
        <p:nvSpPr>
          <p:cNvPr id="1390" name="Google Shape;1390;g83a6ea5841_8_1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1" name="Google Shape;1391;g83a6ea5841_8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838959051d_12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838959051d_12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2"/>
        <p:cNvGrpSpPr/>
        <p:nvPr/>
      </p:nvGrpSpPr>
      <p:grpSpPr>
        <a:xfrm>
          <a:off x="0" y="0"/>
          <a:ext cx="0" cy="0"/>
          <a:chOff x="0" y="0"/>
          <a:chExt cx="0" cy="0"/>
        </a:xfrm>
      </p:grpSpPr>
      <p:sp>
        <p:nvSpPr>
          <p:cNvPr id="1403" name="Google Shape;1403;g83a6ea5841_8_1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4" name="Google Shape;1404;g83a6ea5841_8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5"/>
        <p:cNvGrpSpPr/>
        <p:nvPr/>
      </p:nvGrpSpPr>
      <p:grpSpPr>
        <a:xfrm>
          <a:off x="0" y="0"/>
          <a:ext cx="0" cy="0"/>
          <a:chOff x="0" y="0"/>
          <a:chExt cx="0" cy="0"/>
        </a:xfrm>
      </p:grpSpPr>
      <p:sp>
        <p:nvSpPr>
          <p:cNvPr id="1416" name="Google Shape;1416;g83a6ea5841_8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7" name="Google Shape;1417;g83a6ea5841_8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8"/>
        <p:cNvGrpSpPr/>
        <p:nvPr/>
      </p:nvGrpSpPr>
      <p:grpSpPr>
        <a:xfrm>
          <a:off x="0" y="0"/>
          <a:ext cx="0" cy="0"/>
          <a:chOff x="0" y="0"/>
          <a:chExt cx="0" cy="0"/>
        </a:xfrm>
      </p:grpSpPr>
      <p:sp>
        <p:nvSpPr>
          <p:cNvPr id="1429" name="Google Shape;1429;g83a6ea5841_8_1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0" name="Google Shape;1430;g83a6ea5841_8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1"/>
        <p:cNvGrpSpPr/>
        <p:nvPr/>
      </p:nvGrpSpPr>
      <p:grpSpPr>
        <a:xfrm>
          <a:off x="0" y="0"/>
          <a:ext cx="0" cy="0"/>
          <a:chOff x="0" y="0"/>
          <a:chExt cx="0" cy="0"/>
        </a:xfrm>
      </p:grpSpPr>
      <p:sp>
        <p:nvSpPr>
          <p:cNvPr id="1442" name="Google Shape;1442;g83a6ea5841_8_1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3" name="Google Shape;1443;g83a6ea5841_8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4"/>
        <p:cNvGrpSpPr/>
        <p:nvPr/>
      </p:nvGrpSpPr>
      <p:grpSpPr>
        <a:xfrm>
          <a:off x="0" y="0"/>
          <a:ext cx="0" cy="0"/>
          <a:chOff x="0" y="0"/>
          <a:chExt cx="0" cy="0"/>
        </a:xfrm>
      </p:grpSpPr>
      <p:sp>
        <p:nvSpPr>
          <p:cNvPr id="1455" name="Google Shape;1455;g83a6ea5841_8_1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6" name="Google Shape;1456;g83a6ea5841_8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7"/>
        <p:cNvGrpSpPr/>
        <p:nvPr/>
      </p:nvGrpSpPr>
      <p:grpSpPr>
        <a:xfrm>
          <a:off x="0" y="0"/>
          <a:ext cx="0" cy="0"/>
          <a:chOff x="0" y="0"/>
          <a:chExt cx="0" cy="0"/>
        </a:xfrm>
      </p:grpSpPr>
      <p:sp>
        <p:nvSpPr>
          <p:cNvPr id="1468" name="Google Shape;1468;g833e8ea753_1_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9" name="Google Shape;1469;g833e8ea753_1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5"/>
        <p:cNvGrpSpPr/>
        <p:nvPr/>
      </p:nvGrpSpPr>
      <p:grpSpPr>
        <a:xfrm>
          <a:off x="0" y="0"/>
          <a:ext cx="0" cy="0"/>
          <a:chOff x="0" y="0"/>
          <a:chExt cx="0" cy="0"/>
        </a:xfrm>
      </p:grpSpPr>
      <p:sp>
        <p:nvSpPr>
          <p:cNvPr id="1516" name="Google Shape;1516;g833e8ea753_11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7" name="Google Shape;1517;g833e8ea753_1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3"/>
        <p:cNvGrpSpPr/>
        <p:nvPr/>
      </p:nvGrpSpPr>
      <p:grpSpPr>
        <a:xfrm>
          <a:off x="0" y="0"/>
          <a:ext cx="0" cy="0"/>
          <a:chOff x="0" y="0"/>
          <a:chExt cx="0" cy="0"/>
        </a:xfrm>
      </p:grpSpPr>
      <p:sp>
        <p:nvSpPr>
          <p:cNvPr id="1524" name="Google Shape;1524;g833e8ea753_1_1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5" name="Google Shape;1525;g833e8ea753_1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4"/>
        <p:cNvGrpSpPr/>
        <p:nvPr/>
      </p:nvGrpSpPr>
      <p:grpSpPr>
        <a:xfrm>
          <a:off x="0" y="0"/>
          <a:ext cx="0" cy="0"/>
          <a:chOff x="0" y="0"/>
          <a:chExt cx="0" cy="0"/>
        </a:xfrm>
      </p:grpSpPr>
      <p:sp>
        <p:nvSpPr>
          <p:cNvPr id="1545" name="Google Shape;1545;g83a6ea5841_7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6" name="Google Shape;1546;g83a6ea5841_7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838959051d_12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838959051d_12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rot="5400000">
            <a:off x="7500300" y="505"/>
            <a:ext cx="1643700" cy="1643700"/>
          </a:xfrm>
          <a:prstGeom prst="diagStripe">
            <a:avLst>
              <a:gd name="adj" fmla="val 0"/>
            </a:avLst>
          </a:prstGeom>
          <a:solidFill>
            <a:schemeClr val="lt1">
              <a:alpha val="30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0" y="490"/>
            <a:ext cx="5153705" cy="5134399"/>
            <a:chOff x="0" y="75"/>
            <a:chExt cx="5153705" cy="5152950"/>
          </a:xfrm>
        </p:grpSpPr>
        <p:sp>
          <p:nvSpPr>
            <p:cNvPr id="12" name="Google Shape;12;p2"/>
            <p:cNvSpPr/>
            <p:nvPr/>
          </p:nvSpPr>
          <p:spPr>
            <a:xfrm rot="-5400000">
              <a:off x="455" y="-225"/>
              <a:ext cx="5152800" cy="5153700"/>
            </a:xfrm>
            <a:prstGeom prst="diagStripe">
              <a:avLst>
                <a:gd name="adj" fmla="val 50000"/>
              </a:avLst>
            </a:prstGeom>
            <a:solidFill>
              <a:srgbClr val="EBCC6A">
                <a:alpha val="55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5400000">
              <a:off x="150" y="1145825"/>
              <a:ext cx="3996600" cy="3996900"/>
            </a:xfrm>
            <a:prstGeom prst="diagStripe">
              <a:avLst>
                <a:gd name="adj" fmla="val 58774"/>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5400000">
              <a:off x="1646" y="-75"/>
              <a:ext cx="2299800" cy="2300100"/>
            </a:xfrm>
            <a:prstGeom prst="diagStripe">
              <a:avLst>
                <a:gd name="adj" fmla="val 50000"/>
              </a:avLst>
            </a:pr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flipH="1">
              <a:off x="652821" y="590035"/>
              <a:ext cx="2300100" cy="2299800"/>
            </a:xfrm>
            <a:prstGeom prst="diagStripe">
              <a:avLst>
                <a:gd name="adj" fmla="val 50000"/>
              </a:avLst>
            </a:prstGeom>
            <a:solidFill>
              <a:srgbClr val="EBCC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txBox="1">
            <a:spLocks noGrp="1"/>
          </p:cNvSpPr>
          <p:nvPr>
            <p:ph type="ctrTitle"/>
          </p:nvPr>
        </p:nvSpPr>
        <p:spPr>
          <a:xfrm>
            <a:off x="3537150" y="1578400"/>
            <a:ext cx="5017500" cy="1578900"/>
          </a:xfrm>
          <a:prstGeom prst="rect">
            <a:avLst/>
          </a:prstGeom>
          <a:noFill/>
        </p:spPr>
        <p:txBody>
          <a:bodyPr spcFirstLastPara="1" wrap="square" lIns="91425" tIns="91425" rIns="91425" bIns="91425" anchor="t" anchorCtr="0">
            <a:no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17" name="Google Shape;17;p2"/>
          <p:cNvSpPr txBox="1">
            <a:spLocks noGrp="1"/>
          </p:cNvSpPr>
          <p:nvPr>
            <p:ph type="subTitle" idx="1"/>
          </p:nvPr>
        </p:nvSpPr>
        <p:spPr>
          <a:xfrm>
            <a:off x="3648775" y="2932825"/>
            <a:ext cx="3470700" cy="506100"/>
          </a:xfrm>
          <a:prstGeom prst="rect">
            <a:avLst/>
          </a:prstGeom>
          <a:noFill/>
        </p:spPr>
        <p:txBody>
          <a:bodyPr spcFirstLastPara="1" wrap="square" lIns="91425" tIns="91425" rIns="91425" bIns="91425" anchor="t" anchorCtr="0">
            <a:no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a:endParaRPr/>
          </a:p>
        </p:txBody>
      </p:sp>
      <p:sp>
        <p:nvSpPr>
          <p:cNvPr id="18" name="Google Shape;18;p2"/>
          <p:cNvSpPr txBox="1">
            <a:spLocks noGrp="1"/>
          </p:cNvSpPr>
          <p:nvPr>
            <p:ph type="sldNum" idx="12"/>
          </p:nvPr>
        </p:nvSpPr>
        <p:spPr>
          <a:xfrm>
            <a:off x="8" y="-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9" name="Google Shape;19;p2"/>
          <p:cNvPicPr preferRelativeResize="0"/>
          <p:nvPr/>
        </p:nvPicPr>
        <p:blipFill>
          <a:blip r:embed="rId2">
            <a:alphaModFix/>
          </a:blip>
          <a:stretch>
            <a:fillRect/>
          </a:stretch>
        </p:blipFill>
        <p:spPr>
          <a:xfrm>
            <a:off x="108698" y="4406525"/>
            <a:ext cx="3197325" cy="650300"/>
          </a:xfrm>
          <a:prstGeom prst="rect">
            <a:avLst/>
          </a:prstGeom>
          <a:noFill/>
          <a:ln>
            <a:noFill/>
          </a:ln>
        </p:spPr>
      </p:pic>
      <p:pic>
        <p:nvPicPr>
          <p:cNvPr id="20" name="Google Shape;20;p2"/>
          <p:cNvPicPr preferRelativeResize="0"/>
          <p:nvPr/>
        </p:nvPicPr>
        <p:blipFill>
          <a:blip r:embed="rId3">
            <a:alphaModFix amt="70000"/>
          </a:blip>
          <a:stretch>
            <a:fillRect/>
          </a:stretch>
        </p:blipFill>
        <p:spPr>
          <a:xfrm>
            <a:off x="108700" y="3770351"/>
            <a:ext cx="3322032" cy="5061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13"/>
        <p:cNvGrpSpPr/>
        <p:nvPr/>
      </p:nvGrpSpPr>
      <p:grpSpPr>
        <a:xfrm>
          <a:off x="0" y="0"/>
          <a:ext cx="0" cy="0"/>
          <a:chOff x="0" y="0"/>
          <a:chExt cx="0" cy="0"/>
        </a:xfrm>
      </p:grpSpPr>
      <p:grpSp>
        <p:nvGrpSpPr>
          <p:cNvPr id="114" name="Google Shape;114;p11"/>
          <p:cNvGrpSpPr/>
          <p:nvPr/>
        </p:nvGrpSpPr>
        <p:grpSpPr>
          <a:xfrm>
            <a:off x="4406400" y="0"/>
            <a:ext cx="4737600" cy="5143065"/>
            <a:chOff x="4406400" y="0"/>
            <a:chExt cx="4737600" cy="5143065"/>
          </a:xfrm>
        </p:grpSpPr>
        <p:sp>
          <p:nvSpPr>
            <p:cNvPr id="115" name="Google Shape;115;p11"/>
            <p:cNvSpPr/>
            <p:nvPr/>
          </p:nvSpPr>
          <p:spPr>
            <a:xfrm rot="5400000">
              <a:off x="4408200" y="-1800"/>
              <a:ext cx="4734000" cy="4737600"/>
            </a:xfrm>
            <a:prstGeom prst="diagStripe">
              <a:avLst>
                <a:gd name="adj" fmla="val 49469"/>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1"/>
            <p:cNvSpPr/>
            <p:nvPr/>
          </p:nvSpPr>
          <p:spPr>
            <a:xfrm rot="5400000">
              <a:off x="4841125" y="5700"/>
              <a:ext cx="4298100" cy="4286700"/>
            </a:xfrm>
            <a:prstGeom prst="diagStripe">
              <a:avLst>
                <a:gd name="adj" fmla="val 0"/>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1"/>
            <p:cNvSpPr/>
            <p:nvPr/>
          </p:nvSpPr>
          <p:spPr>
            <a:xfrm rot="-5400000">
              <a:off x="5618399" y="123646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1"/>
            <p:cNvSpPr/>
            <p:nvPr/>
          </p:nvSpPr>
          <p:spPr>
            <a:xfrm flipH="1">
              <a:off x="5849857" y="14439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1"/>
            <p:cNvSpPr/>
            <p:nvPr/>
          </p:nvSpPr>
          <p:spPr>
            <a:xfrm rot="-5400000">
              <a:off x="5987081" y="24694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1"/>
            <p:cNvSpPr/>
            <p:nvPr/>
          </p:nvSpPr>
          <p:spPr>
            <a:xfrm flipH="1">
              <a:off x="6222115" y="267695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1"/>
            <p:cNvSpPr/>
            <p:nvPr/>
          </p:nvSpPr>
          <p:spPr>
            <a:xfrm rot="-5400000">
              <a:off x="6675341" y="186201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1"/>
            <p:cNvSpPr/>
            <p:nvPr/>
          </p:nvSpPr>
          <p:spPr>
            <a:xfrm flipH="1">
              <a:off x="6222001" y="1443945"/>
              <a:ext cx="1494900" cy="1434300"/>
            </a:xfrm>
            <a:prstGeom prst="diagStripe">
              <a:avLst>
                <a:gd name="adj" fmla="val 50000"/>
              </a:avLst>
            </a:prstGeom>
            <a:solidFill>
              <a:srgbClr val="EBCC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1"/>
            <p:cNvSpPr/>
            <p:nvPr/>
          </p:nvSpPr>
          <p:spPr>
            <a:xfrm rot="-5400000">
              <a:off x="6861141" y="247781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1"/>
            <p:cNvSpPr/>
            <p:nvPr/>
          </p:nvSpPr>
          <p:spPr>
            <a:xfrm flipH="1">
              <a:off x="7965266" y="269296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1"/>
            <p:cNvSpPr/>
            <p:nvPr/>
          </p:nvSpPr>
          <p:spPr>
            <a:xfrm flipH="1">
              <a:off x="8145082" y="330875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1"/>
            <p:cNvSpPr/>
            <p:nvPr/>
          </p:nvSpPr>
          <p:spPr>
            <a:xfrm rot="-5400000">
              <a:off x="7047599" y="309501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1"/>
            <p:cNvSpPr/>
            <p:nvPr/>
          </p:nvSpPr>
          <p:spPr>
            <a:xfrm flipH="1">
              <a:off x="7276649" y="330250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1"/>
            <p:cNvSpPr/>
            <p:nvPr/>
          </p:nvSpPr>
          <p:spPr>
            <a:xfrm rot="-5400000">
              <a:off x="6913158" y="2167445"/>
              <a:ext cx="1420500" cy="1429500"/>
            </a:xfrm>
            <a:prstGeom prst="diagStripe">
              <a:avLst>
                <a:gd name="adj" fmla="val 50000"/>
              </a:avLst>
            </a:pr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1"/>
            <p:cNvSpPr/>
            <p:nvPr/>
          </p:nvSpPr>
          <p:spPr>
            <a:xfrm flipH="1">
              <a:off x="7462448" y="3918294"/>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1"/>
            <p:cNvSpPr/>
            <p:nvPr/>
          </p:nvSpPr>
          <p:spPr>
            <a:xfrm rot="-5400000">
              <a:off x="8102491" y="371847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1"/>
            <p:cNvSpPr/>
            <p:nvPr/>
          </p:nvSpPr>
          <p:spPr>
            <a:xfrm flipH="1">
              <a:off x="8334533" y="392596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1"/>
            <p:cNvSpPr/>
            <p:nvPr/>
          </p:nvSpPr>
          <p:spPr>
            <a:xfrm rot="-5400000">
              <a:off x="8288290" y="43342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3" name="Google Shape;133;p11"/>
          <p:cNvSpPr txBox="1">
            <a:spLocks noGrp="1"/>
          </p:cNvSpPr>
          <p:nvPr>
            <p:ph type="title" hasCustomPrompt="1"/>
          </p:nvPr>
        </p:nvSpPr>
        <p:spPr>
          <a:xfrm>
            <a:off x="823850" y="1284675"/>
            <a:ext cx="4776000" cy="1300800"/>
          </a:xfrm>
          <a:prstGeom prst="rect">
            <a:avLst/>
          </a:prstGeom>
        </p:spPr>
        <p:txBody>
          <a:bodyPr spcFirstLastPara="1" wrap="square" lIns="91425" tIns="91425" rIns="91425" bIns="91425" anchor="t" anchorCtr="0">
            <a:noAutofit/>
          </a:bodyPr>
          <a:lstStyle>
            <a:lvl1pPr lvl="0">
              <a:spcBef>
                <a:spcPts val="0"/>
              </a:spcBef>
              <a:spcAft>
                <a:spcPts val="0"/>
              </a:spcAft>
              <a:buSzPts val="8000"/>
              <a:buNone/>
              <a:defRPr sz="8000"/>
            </a:lvl1pPr>
            <a:lvl2pPr lvl="1">
              <a:spcBef>
                <a:spcPts val="0"/>
              </a:spcBef>
              <a:spcAft>
                <a:spcPts val="0"/>
              </a:spcAft>
              <a:buSzPts val="8000"/>
              <a:buNone/>
              <a:defRPr sz="8000"/>
            </a:lvl2pPr>
            <a:lvl3pPr lvl="2">
              <a:spcBef>
                <a:spcPts val="0"/>
              </a:spcBef>
              <a:spcAft>
                <a:spcPts val="0"/>
              </a:spcAft>
              <a:buSzPts val="8000"/>
              <a:buNone/>
              <a:defRPr sz="8000"/>
            </a:lvl3pPr>
            <a:lvl4pPr lvl="3">
              <a:spcBef>
                <a:spcPts val="0"/>
              </a:spcBef>
              <a:spcAft>
                <a:spcPts val="0"/>
              </a:spcAft>
              <a:buSzPts val="8000"/>
              <a:buNone/>
              <a:defRPr sz="8000"/>
            </a:lvl4pPr>
            <a:lvl5pPr lvl="4">
              <a:spcBef>
                <a:spcPts val="0"/>
              </a:spcBef>
              <a:spcAft>
                <a:spcPts val="0"/>
              </a:spcAft>
              <a:buSzPts val="8000"/>
              <a:buNone/>
              <a:defRPr sz="8000"/>
            </a:lvl5pPr>
            <a:lvl6pPr lvl="5">
              <a:spcBef>
                <a:spcPts val="0"/>
              </a:spcBef>
              <a:spcAft>
                <a:spcPts val="0"/>
              </a:spcAft>
              <a:buSzPts val="8000"/>
              <a:buNone/>
              <a:defRPr sz="8000"/>
            </a:lvl6pPr>
            <a:lvl7pPr lvl="6">
              <a:spcBef>
                <a:spcPts val="0"/>
              </a:spcBef>
              <a:spcAft>
                <a:spcPts val="0"/>
              </a:spcAft>
              <a:buSzPts val="8000"/>
              <a:buNone/>
              <a:defRPr sz="8000"/>
            </a:lvl7pPr>
            <a:lvl8pPr lvl="7">
              <a:spcBef>
                <a:spcPts val="0"/>
              </a:spcBef>
              <a:spcAft>
                <a:spcPts val="0"/>
              </a:spcAft>
              <a:buSzPts val="8000"/>
              <a:buNone/>
              <a:defRPr sz="8000"/>
            </a:lvl8pPr>
            <a:lvl9pPr lvl="8">
              <a:spcBef>
                <a:spcPts val="0"/>
              </a:spcBef>
              <a:spcAft>
                <a:spcPts val="0"/>
              </a:spcAft>
              <a:buSzPts val="8000"/>
              <a:buNone/>
              <a:defRPr sz="8000"/>
            </a:lvl9pPr>
          </a:lstStyle>
          <a:p>
            <a:r>
              <a:t>xx%</a:t>
            </a:r>
          </a:p>
        </p:txBody>
      </p:sp>
      <p:sp>
        <p:nvSpPr>
          <p:cNvPr id="134" name="Google Shape;134;p11"/>
          <p:cNvSpPr txBox="1">
            <a:spLocks noGrp="1"/>
          </p:cNvSpPr>
          <p:nvPr>
            <p:ph type="body" idx="1"/>
          </p:nvPr>
        </p:nvSpPr>
        <p:spPr>
          <a:xfrm>
            <a:off x="823850" y="2643124"/>
            <a:ext cx="4776000" cy="12189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35" name="Google Shape;135;p11"/>
          <p:cNvSpPr txBox="1">
            <a:spLocks noGrp="1"/>
          </p:cNvSpPr>
          <p:nvPr>
            <p:ph type="sldNum" idx="12"/>
          </p:nvPr>
        </p:nvSpPr>
        <p:spPr>
          <a:xfrm>
            <a:off x="8" y="-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6"/>
        <p:cNvGrpSpPr/>
        <p:nvPr/>
      </p:nvGrpSpPr>
      <p:grpSpPr>
        <a:xfrm>
          <a:off x="0" y="0"/>
          <a:ext cx="0" cy="0"/>
          <a:chOff x="0" y="0"/>
          <a:chExt cx="0" cy="0"/>
        </a:xfrm>
      </p:grpSpPr>
      <p:sp>
        <p:nvSpPr>
          <p:cNvPr id="137" name="Google Shape;137;p12"/>
          <p:cNvSpPr txBox="1">
            <a:spLocks noGrp="1"/>
          </p:cNvSpPr>
          <p:nvPr>
            <p:ph type="sldNum" idx="12"/>
          </p:nvPr>
        </p:nvSpPr>
        <p:spPr>
          <a:xfrm>
            <a:off x="8" y="-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38"/>
        <p:cNvGrpSpPr/>
        <p:nvPr/>
      </p:nvGrpSpPr>
      <p:grpSpPr>
        <a:xfrm>
          <a:off x="0" y="0"/>
          <a:ext cx="0" cy="0"/>
          <a:chOff x="0" y="0"/>
          <a:chExt cx="0" cy="0"/>
        </a:xfrm>
      </p:grpSpPr>
      <p:sp>
        <p:nvSpPr>
          <p:cNvPr id="139" name="Google Shape;139;p1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sz="1100"/>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a:endParaRPr/>
          </a:p>
        </p:txBody>
      </p:sp>
      <p:sp>
        <p:nvSpPr>
          <p:cNvPr id="140" name="Google Shape;140;p1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sz="1100"/>
            </a:lvl1pPr>
            <a:lvl2pPr marL="914400" lvl="1" indent="-317500" algn="l">
              <a:lnSpc>
                <a:spcPct val="90000"/>
              </a:lnSpc>
              <a:spcBef>
                <a:spcPts val="1600"/>
              </a:spcBef>
              <a:spcAft>
                <a:spcPts val="0"/>
              </a:spcAft>
              <a:buClr>
                <a:schemeClr val="dk1"/>
              </a:buClr>
              <a:buSzPts val="1400"/>
              <a:buChar char="○"/>
              <a:defRPr sz="1100"/>
            </a:lvl2pPr>
            <a:lvl3pPr marL="1371600" lvl="2" indent="-317500" algn="l">
              <a:lnSpc>
                <a:spcPct val="90000"/>
              </a:lnSpc>
              <a:spcBef>
                <a:spcPts val="1600"/>
              </a:spcBef>
              <a:spcAft>
                <a:spcPts val="0"/>
              </a:spcAft>
              <a:buClr>
                <a:schemeClr val="dk1"/>
              </a:buClr>
              <a:buSzPts val="1400"/>
              <a:buChar char="■"/>
              <a:defRPr sz="1100"/>
            </a:lvl3pPr>
            <a:lvl4pPr marL="1828800" lvl="3" indent="-317500" algn="l">
              <a:lnSpc>
                <a:spcPct val="90000"/>
              </a:lnSpc>
              <a:spcBef>
                <a:spcPts val="1600"/>
              </a:spcBef>
              <a:spcAft>
                <a:spcPts val="0"/>
              </a:spcAft>
              <a:buClr>
                <a:schemeClr val="dk1"/>
              </a:buClr>
              <a:buSzPts val="1400"/>
              <a:buChar char="●"/>
              <a:defRPr sz="1100"/>
            </a:lvl4pPr>
            <a:lvl5pPr marL="2286000" lvl="4" indent="-317500" algn="l">
              <a:lnSpc>
                <a:spcPct val="90000"/>
              </a:lnSpc>
              <a:spcBef>
                <a:spcPts val="1600"/>
              </a:spcBef>
              <a:spcAft>
                <a:spcPts val="0"/>
              </a:spcAft>
              <a:buClr>
                <a:schemeClr val="dk1"/>
              </a:buClr>
              <a:buSzPts val="1400"/>
              <a:buChar char="○"/>
              <a:defRPr sz="1100"/>
            </a:lvl5pPr>
            <a:lvl6pPr marL="2743200" lvl="5" indent="-317500" algn="l">
              <a:lnSpc>
                <a:spcPct val="90000"/>
              </a:lnSpc>
              <a:spcBef>
                <a:spcPts val="1600"/>
              </a:spcBef>
              <a:spcAft>
                <a:spcPts val="0"/>
              </a:spcAft>
              <a:buClr>
                <a:schemeClr val="dk1"/>
              </a:buClr>
              <a:buSzPts val="1400"/>
              <a:buChar char="■"/>
              <a:defRPr sz="1100"/>
            </a:lvl6pPr>
            <a:lvl7pPr marL="3200400" lvl="6" indent="-317500" algn="l">
              <a:lnSpc>
                <a:spcPct val="90000"/>
              </a:lnSpc>
              <a:spcBef>
                <a:spcPts val="1600"/>
              </a:spcBef>
              <a:spcAft>
                <a:spcPts val="0"/>
              </a:spcAft>
              <a:buClr>
                <a:schemeClr val="dk1"/>
              </a:buClr>
              <a:buSzPts val="1400"/>
              <a:buChar char="●"/>
              <a:defRPr sz="1100"/>
            </a:lvl7pPr>
            <a:lvl8pPr marL="3657600" lvl="7" indent="-317500" algn="l">
              <a:lnSpc>
                <a:spcPct val="90000"/>
              </a:lnSpc>
              <a:spcBef>
                <a:spcPts val="1600"/>
              </a:spcBef>
              <a:spcAft>
                <a:spcPts val="0"/>
              </a:spcAft>
              <a:buClr>
                <a:schemeClr val="dk1"/>
              </a:buClr>
              <a:buSzPts val="1400"/>
              <a:buChar char="○"/>
              <a:defRPr sz="1100"/>
            </a:lvl8pPr>
            <a:lvl9pPr marL="4114800" lvl="8" indent="-317500" algn="l">
              <a:lnSpc>
                <a:spcPct val="90000"/>
              </a:lnSpc>
              <a:spcBef>
                <a:spcPts val="1600"/>
              </a:spcBef>
              <a:spcAft>
                <a:spcPts val="1600"/>
              </a:spcAft>
              <a:buClr>
                <a:schemeClr val="dk1"/>
              </a:buClr>
              <a:buSzPts val="1400"/>
              <a:buChar char="■"/>
              <a:defRPr sz="1100"/>
            </a:lvl9pPr>
          </a:lstStyle>
          <a:p>
            <a:endParaRPr/>
          </a:p>
        </p:txBody>
      </p:sp>
      <p:sp>
        <p:nvSpPr>
          <p:cNvPr id="141" name="Google Shape;141;p1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a:endParaRPr/>
          </a:p>
        </p:txBody>
      </p:sp>
      <p:sp>
        <p:nvSpPr>
          <p:cNvPr id="142" name="Google Shape;142;p1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a:endParaRPr/>
          </a:p>
        </p:txBody>
      </p:sp>
      <p:sp>
        <p:nvSpPr>
          <p:cNvPr id="143" name="Google Shape;143;p13"/>
          <p:cNvSpPr txBox="1">
            <a:spLocks noGrp="1"/>
          </p:cNvSpPr>
          <p:nvPr>
            <p:ph type="sldNum" idx="12"/>
          </p:nvPr>
        </p:nvSpPr>
        <p:spPr>
          <a:xfrm>
            <a:off x="61700" y="53375"/>
            <a:ext cx="4695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1100"/>
            </a:lvl1pPr>
            <a:lvl2pPr marL="0" lvl="1" indent="0" algn="r">
              <a:spcBef>
                <a:spcPts val="0"/>
              </a:spcBef>
              <a:buNone/>
              <a:defRPr sz="1100"/>
            </a:lvl2pPr>
            <a:lvl3pPr marL="0" lvl="2" indent="0" algn="r">
              <a:spcBef>
                <a:spcPts val="0"/>
              </a:spcBef>
              <a:buNone/>
              <a:defRPr sz="1100"/>
            </a:lvl3pPr>
            <a:lvl4pPr marL="0" lvl="3" indent="0" algn="r">
              <a:spcBef>
                <a:spcPts val="0"/>
              </a:spcBef>
              <a:buNone/>
              <a:defRPr sz="1100"/>
            </a:lvl4pPr>
            <a:lvl5pPr marL="0" lvl="4" indent="0" algn="r">
              <a:spcBef>
                <a:spcPts val="0"/>
              </a:spcBef>
              <a:buNone/>
              <a:defRPr sz="1100"/>
            </a:lvl5pPr>
            <a:lvl6pPr marL="0" lvl="5" indent="0" algn="r">
              <a:spcBef>
                <a:spcPts val="0"/>
              </a:spcBef>
              <a:buNone/>
              <a:defRPr sz="1100"/>
            </a:lvl6pPr>
            <a:lvl7pPr marL="0" lvl="6" indent="0" algn="r">
              <a:spcBef>
                <a:spcPts val="0"/>
              </a:spcBef>
              <a:buNone/>
              <a:defRPr sz="1100"/>
            </a:lvl7pPr>
            <a:lvl8pPr marL="0" lvl="7" indent="0" algn="r">
              <a:spcBef>
                <a:spcPts val="0"/>
              </a:spcBef>
              <a:buNone/>
              <a:defRPr sz="1100"/>
            </a:lvl8pPr>
            <a:lvl9pPr marL="0" lvl="8" indent="0" algn="r">
              <a:spcBef>
                <a:spcPts val="0"/>
              </a:spcBef>
              <a:buNone/>
              <a:defRPr sz="11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0"/>
        <p:cNvGrpSpPr/>
        <p:nvPr/>
      </p:nvGrpSpPr>
      <p:grpSpPr>
        <a:xfrm>
          <a:off x="0" y="0"/>
          <a:ext cx="0" cy="0"/>
          <a:chOff x="0" y="0"/>
          <a:chExt cx="0" cy="0"/>
        </a:xfrm>
      </p:grpSpPr>
      <p:sp>
        <p:nvSpPr>
          <p:cNvPr id="151" name="Google Shape;151;p15"/>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2" name="Google Shape;152;p15"/>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3" name="Google Shape;153;p15"/>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4"/>
        <p:cNvGrpSpPr/>
        <p:nvPr/>
      </p:nvGrpSpPr>
      <p:grpSpPr>
        <a:xfrm>
          <a:off x="0" y="0"/>
          <a:ext cx="0" cy="0"/>
          <a:chOff x="0" y="0"/>
          <a:chExt cx="0" cy="0"/>
        </a:xfrm>
      </p:grpSpPr>
      <p:sp>
        <p:nvSpPr>
          <p:cNvPr id="155" name="Google Shape;155;p16"/>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56" name="Google Shape;156;p16"/>
          <p:cNvSpPr txBox="1">
            <a:spLocks noGrp="1"/>
          </p:cNvSpPr>
          <p:nvPr>
            <p:ph type="subTitle" idx="1"/>
          </p:nvPr>
        </p:nvSpPr>
        <p:spPr>
          <a:xfrm>
            <a:off x="1143000" y="2701528"/>
            <a:ext cx="6858000" cy="1241821"/>
          </a:xfrm>
          <a:prstGeom prst="rect">
            <a:avLst/>
          </a:prstGeom>
          <a:noFill/>
          <a:ln>
            <a:noFill/>
          </a:ln>
        </p:spPr>
        <p:txBody>
          <a:bodyPr spcFirstLastPara="1" wrap="square" lIns="68575" tIns="34275" rIns="68575" bIns="34275" anchor="t" anchorCtr="0">
            <a:no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157" name="Google Shape;157;p16"/>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8" name="Google Shape;158;p16"/>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9" name="Google Shape;159;p16"/>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60"/>
        <p:cNvGrpSpPr/>
        <p:nvPr/>
      </p:nvGrpSpPr>
      <p:grpSpPr>
        <a:xfrm>
          <a:off x="0" y="0"/>
          <a:ext cx="0" cy="0"/>
          <a:chOff x="0" y="0"/>
          <a:chExt cx="0" cy="0"/>
        </a:xfrm>
      </p:grpSpPr>
      <p:sp>
        <p:nvSpPr>
          <p:cNvPr id="161" name="Google Shape;161;p17"/>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62" name="Google Shape;162;p17"/>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63" name="Google Shape;163;p17"/>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64" name="Google Shape;164;p17"/>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65" name="Google Shape;165;p17"/>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6"/>
        <p:cNvGrpSpPr/>
        <p:nvPr/>
      </p:nvGrpSpPr>
      <p:grpSpPr>
        <a:xfrm>
          <a:off x="0" y="0"/>
          <a:ext cx="0" cy="0"/>
          <a:chOff x="0" y="0"/>
          <a:chExt cx="0" cy="0"/>
        </a:xfrm>
      </p:grpSpPr>
      <p:sp>
        <p:nvSpPr>
          <p:cNvPr id="167" name="Google Shape;167;p18"/>
          <p:cNvSpPr txBox="1">
            <a:spLocks noGrp="1"/>
          </p:cNvSpPr>
          <p:nvPr>
            <p:ph type="title"/>
          </p:nvPr>
        </p:nvSpPr>
        <p:spPr>
          <a:xfrm>
            <a:off x="623888" y="1282304"/>
            <a:ext cx="7886700" cy="2139553"/>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68" name="Google Shape;168;p18"/>
          <p:cNvSpPr txBox="1">
            <a:spLocks noGrp="1"/>
          </p:cNvSpPr>
          <p:nvPr>
            <p:ph type="body" idx="1"/>
          </p:nvPr>
        </p:nvSpPr>
        <p:spPr>
          <a:xfrm>
            <a:off x="623888" y="3442097"/>
            <a:ext cx="7886700" cy="112514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169" name="Google Shape;169;p18"/>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70" name="Google Shape;170;p18"/>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71" name="Google Shape;171;p18"/>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72"/>
        <p:cNvGrpSpPr/>
        <p:nvPr/>
      </p:nvGrpSpPr>
      <p:grpSpPr>
        <a:xfrm>
          <a:off x="0" y="0"/>
          <a:ext cx="0" cy="0"/>
          <a:chOff x="0" y="0"/>
          <a:chExt cx="0" cy="0"/>
        </a:xfrm>
      </p:grpSpPr>
      <p:sp>
        <p:nvSpPr>
          <p:cNvPr id="173" name="Google Shape;173;p19"/>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74" name="Google Shape;174;p19"/>
          <p:cNvSpPr txBox="1">
            <a:spLocks noGrp="1"/>
          </p:cNvSpPr>
          <p:nvPr>
            <p:ph type="body" idx="1"/>
          </p:nvPr>
        </p:nvSpPr>
        <p:spPr>
          <a:xfrm>
            <a:off x="628650" y="1369219"/>
            <a:ext cx="3886200" cy="3263504"/>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75" name="Google Shape;175;p19"/>
          <p:cNvSpPr txBox="1">
            <a:spLocks noGrp="1"/>
          </p:cNvSpPr>
          <p:nvPr>
            <p:ph type="body" idx="2"/>
          </p:nvPr>
        </p:nvSpPr>
        <p:spPr>
          <a:xfrm>
            <a:off x="4629150" y="1369219"/>
            <a:ext cx="3886200" cy="3263504"/>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76" name="Google Shape;176;p19"/>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77" name="Google Shape;177;p19"/>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78" name="Google Shape;178;p19"/>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79"/>
        <p:cNvGrpSpPr/>
        <p:nvPr/>
      </p:nvGrpSpPr>
      <p:grpSpPr>
        <a:xfrm>
          <a:off x="0" y="0"/>
          <a:ext cx="0" cy="0"/>
          <a:chOff x="0" y="0"/>
          <a:chExt cx="0" cy="0"/>
        </a:xfrm>
      </p:grpSpPr>
      <p:sp>
        <p:nvSpPr>
          <p:cNvPr id="180" name="Google Shape;180;p20"/>
          <p:cNvSpPr txBox="1">
            <a:spLocks noGrp="1"/>
          </p:cNvSpPr>
          <p:nvPr>
            <p:ph type="title"/>
          </p:nvPr>
        </p:nvSpPr>
        <p:spPr>
          <a:xfrm>
            <a:off x="629841"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81" name="Google Shape;181;p20"/>
          <p:cNvSpPr txBox="1">
            <a:spLocks noGrp="1"/>
          </p:cNvSpPr>
          <p:nvPr>
            <p:ph type="body" idx="1"/>
          </p:nvPr>
        </p:nvSpPr>
        <p:spPr>
          <a:xfrm>
            <a:off x="629841" y="1260872"/>
            <a:ext cx="3868340" cy="617934"/>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82" name="Google Shape;182;p20"/>
          <p:cNvSpPr txBox="1">
            <a:spLocks noGrp="1"/>
          </p:cNvSpPr>
          <p:nvPr>
            <p:ph type="body" idx="2"/>
          </p:nvPr>
        </p:nvSpPr>
        <p:spPr>
          <a:xfrm>
            <a:off x="629841" y="1878806"/>
            <a:ext cx="3868340" cy="2763441"/>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83" name="Google Shape;183;p20"/>
          <p:cNvSpPr txBox="1">
            <a:spLocks noGrp="1"/>
          </p:cNvSpPr>
          <p:nvPr>
            <p:ph type="body" idx="3"/>
          </p:nvPr>
        </p:nvSpPr>
        <p:spPr>
          <a:xfrm>
            <a:off x="4629150" y="1260872"/>
            <a:ext cx="3887391" cy="617934"/>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84" name="Google Shape;184;p20"/>
          <p:cNvSpPr txBox="1">
            <a:spLocks noGrp="1"/>
          </p:cNvSpPr>
          <p:nvPr>
            <p:ph type="body" idx="4"/>
          </p:nvPr>
        </p:nvSpPr>
        <p:spPr>
          <a:xfrm>
            <a:off x="4629150" y="1878806"/>
            <a:ext cx="3887391" cy="2763441"/>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85" name="Google Shape;185;p20"/>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86" name="Google Shape;186;p20"/>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87" name="Google Shape;187;p20"/>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88"/>
        <p:cNvGrpSpPr/>
        <p:nvPr/>
      </p:nvGrpSpPr>
      <p:grpSpPr>
        <a:xfrm>
          <a:off x="0" y="0"/>
          <a:ext cx="0" cy="0"/>
          <a:chOff x="0" y="0"/>
          <a:chExt cx="0" cy="0"/>
        </a:xfrm>
      </p:grpSpPr>
      <p:sp>
        <p:nvSpPr>
          <p:cNvPr id="189" name="Google Shape;189;p21"/>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90" name="Google Shape;190;p21"/>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91" name="Google Shape;191;p21"/>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92" name="Google Shape;192;p21"/>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823850" y="2053000"/>
            <a:ext cx="4587000" cy="1148700"/>
          </a:xfrm>
          <a:prstGeom prst="rect">
            <a:avLst/>
          </a:prstGeom>
          <a:noFill/>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3" name="Google Shape;23;p3"/>
          <p:cNvSpPr txBox="1">
            <a:spLocks noGrp="1"/>
          </p:cNvSpPr>
          <p:nvPr>
            <p:ph type="sldNum" idx="12"/>
          </p:nvPr>
        </p:nvSpPr>
        <p:spPr>
          <a:xfrm>
            <a:off x="8" y="-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24" name="Google Shape;24;p3"/>
          <p:cNvPicPr preferRelativeResize="0"/>
          <p:nvPr/>
        </p:nvPicPr>
        <p:blipFill>
          <a:blip r:embed="rId2">
            <a:alphaModFix/>
          </a:blip>
          <a:stretch>
            <a:fillRect/>
          </a:stretch>
        </p:blipFill>
        <p:spPr>
          <a:xfrm>
            <a:off x="261098" y="4164700"/>
            <a:ext cx="3197325" cy="650300"/>
          </a:xfrm>
          <a:prstGeom prst="rect">
            <a:avLst/>
          </a:prstGeom>
          <a:noFill/>
          <a:ln>
            <a:noFill/>
          </a:ln>
        </p:spPr>
      </p:pic>
      <p:grpSp>
        <p:nvGrpSpPr>
          <p:cNvPr id="25" name="Google Shape;25;p3"/>
          <p:cNvGrpSpPr/>
          <p:nvPr/>
        </p:nvGrpSpPr>
        <p:grpSpPr>
          <a:xfrm>
            <a:off x="4406400" y="213"/>
            <a:ext cx="4737600" cy="5143065"/>
            <a:chOff x="4406400" y="0"/>
            <a:chExt cx="4737600" cy="5143065"/>
          </a:xfrm>
        </p:grpSpPr>
        <p:sp>
          <p:nvSpPr>
            <p:cNvPr id="26" name="Google Shape;26;p3"/>
            <p:cNvSpPr/>
            <p:nvPr/>
          </p:nvSpPr>
          <p:spPr>
            <a:xfrm rot="5400000">
              <a:off x="4408200" y="-1800"/>
              <a:ext cx="4734000" cy="4737600"/>
            </a:xfrm>
            <a:prstGeom prst="diagStripe">
              <a:avLst>
                <a:gd name="adj" fmla="val 49469"/>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rot="5400000">
              <a:off x="4728750" y="123075"/>
              <a:ext cx="4298100" cy="4286700"/>
            </a:xfrm>
            <a:prstGeom prst="diagStripe">
              <a:avLst>
                <a:gd name="adj" fmla="val 0"/>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rot="-5400000">
              <a:off x="5618399" y="123646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flipH="1">
              <a:off x="5849857" y="14439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p:nvPr/>
          </p:nvSpPr>
          <p:spPr>
            <a:xfrm rot="-5400000">
              <a:off x="5987081" y="24694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flipH="1">
              <a:off x="6222115" y="267695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rot="-5400000">
              <a:off x="6675341" y="186201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rot="-134745" flipH="1">
              <a:off x="4645901" y="148219"/>
              <a:ext cx="1607735" cy="1780361"/>
            </a:xfrm>
            <a:prstGeom prst="diagStripe">
              <a:avLst>
                <a:gd name="adj" fmla="val 50000"/>
              </a:avLst>
            </a:prstGeom>
            <a:solidFill>
              <a:srgbClr val="EBCC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rot="-5400000">
              <a:off x="6861141" y="247781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flipH="1">
              <a:off x="7842191" y="320168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flipH="1">
              <a:off x="8145082" y="330875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rot="-5400000">
              <a:off x="7066074" y="311714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flipH="1">
              <a:off x="7276649" y="330250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3"/>
            <p:cNvSpPr/>
            <p:nvPr/>
          </p:nvSpPr>
          <p:spPr>
            <a:xfrm rot="-5273577">
              <a:off x="5402387" y="1017955"/>
              <a:ext cx="1403449" cy="1463486"/>
            </a:xfrm>
            <a:prstGeom prst="diagStripe">
              <a:avLst>
                <a:gd name="adj" fmla="val 50000"/>
              </a:avLst>
            </a:pr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flipH="1">
              <a:off x="8334533" y="392596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rot="-5400000">
              <a:off x="8288290" y="43342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93"/>
        <p:cNvGrpSpPr/>
        <p:nvPr/>
      </p:nvGrpSpPr>
      <p:grpSpPr>
        <a:xfrm>
          <a:off x="0" y="0"/>
          <a:ext cx="0" cy="0"/>
          <a:chOff x="0" y="0"/>
          <a:chExt cx="0" cy="0"/>
        </a:xfrm>
      </p:grpSpPr>
      <p:sp>
        <p:nvSpPr>
          <p:cNvPr id="194" name="Google Shape;194;p22"/>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95" name="Google Shape;195;p22"/>
          <p:cNvSpPr txBox="1">
            <a:spLocks noGrp="1"/>
          </p:cNvSpPr>
          <p:nvPr>
            <p:ph type="body" idx="1"/>
          </p:nvPr>
        </p:nvSpPr>
        <p:spPr>
          <a:xfrm>
            <a:off x="3887391" y="740569"/>
            <a:ext cx="4629150" cy="3655219"/>
          </a:xfrm>
          <a:prstGeom prst="rect">
            <a:avLst/>
          </a:prstGeom>
          <a:noFill/>
          <a:ln>
            <a:noFill/>
          </a:ln>
        </p:spPr>
        <p:txBody>
          <a:bodyPr spcFirstLastPara="1" wrap="square" lIns="68575" tIns="34275" rIns="68575" bIns="34275" anchor="t" anchorCtr="0">
            <a:no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196" name="Google Shape;196;p22"/>
          <p:cNvSpPr txBox="1">
            <a:spLocks noGrp="1"/>
          </p:cNvSpPr>
          <p:nvPr>
            <p:ph type="body" idx="2"/>
          </p:nvPr>
        </p:nvSpPr>
        <p:spPr>
          <a:xfrm>
            <a:off x="629841" y="1543050"/>
            <a:ext cx="2949178" cy="2858691"/>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97" name="Google Shape;197;p22"/>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98" name="Google Shape;198;p22"/>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99" name="Google Shape;199;p22"/>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00"/>
        <p:cNvGrpSpPr/>
        <p:nvPr/>
      </p:nvGrpSpPr>
      <p:grpSpPr>
        <a:xfrm>
          <a:off x="0" y="0"/>
          <a:ext cx="0" cy="0"/>
          <a:chOff x="0" y="0"/>
          <a:chExt cx="0" cy="0"/>
        </a:xfrm>
      </p:grpSpPr>
      <p:sp>
        <p:nvSpPr>
          <p:cNvPr id="201" name="Google Shape;201;p23"/>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02" name="Google Shape;202;p23"/>
          <p:cNvSpPr>
            <a:spLocks noGrp="1"/>
          </p:cNvSpPr>
          <p:nvPr>
            <p:ph type="pic" idx="2"/>
          </p:nvPr>
        </p:nvSpPr>
        <p:spPr>
          <a:xfrm>
            <a:off x="3887391" y="740569"/>
            <a:ext cx="4629150" cy="3655219"/>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203" name="Google Shape;203;p23"/>
          <p:cNvSpPr txBox="1">
            <a:spLocks noGrp="1"/>
          </p:cNvSpPr>
          <p:nvPr>
            <p:ph type="body" idx="1"/>
          </p:nvPr>
        </p:nvSpPr>
        <p:spPr>
          <a:xfrm>
            <a:off x="629841" y="1543050"/>
            <a:ext cx="2949178" cy="2858691"/>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204" name="Google Shape;204;p2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05" name="Google Shape;205;p2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06" name="Google Shape;206;p2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07"/>
        <p:cNvGrpSpPr/>
        <p:nvPr/>
      </p:nvGrpSpPr>
      <p:grpSpPr>
        <a:xfrm>
          <a:off x="0" y="0"/>
          <a:ext cx="0" cy="0"/>
          <a:chOff x="0" y="0"/>
          <a:chExt cx="0" cy="0"/>
        </a:xfrm>
      </p:grpSpPr>
      <p:sp>
        <p:nvSpPr>
          <p:cNvPr id="208" name="Google Shape;208;p24"/>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09" name="Google Shape;209;p24"/>
          <p:cNvSpPr txBox="1">
            <a:spLocks noGrp="1"/>
          </p:cNvSpPr>
          <p:nvPr>
            <p:ph type="body" idx="1"/>
          </p:nvPr>
        </p:nvSpPr>
        <p:spPr>
          <a:xfrm rot="5400000">
            <a:off x="2940248" y="-942379"/>
            <a:ext cx="3263504" cy="78867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10" name="Google Shape;210;p2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11" name="Google Shape;211;p2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12" name="Google Shape;212;p2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13"/>
        <p:cNvGrpSpPr/>
        <p:nvPr/>
      </p:nvGrpSpPr>
      <p:grpSpPr>
        <a:xfrm>
          <a:off x="0" y="0"/>
          <a:ext cx="0" cy="0"/>
          <a:chOff x="0" y="0"/>
          <a:chExt cx="0" cy="0"/>
        </a:xfrm>
      </p:grpSpPr>
      <p:sp>
        <p:nvSpPr>
          <p:cNvPr id="214" name="Google Shape;214;p25"/>
          <p:cNvSpPr txBox="1">
            <a:spLocks noGrp="1"/>
          </p:cNvSpPr>
          <p:nvPr>
            <p:ph type="title"/>
          </p:nvPr>
        </p:nvSpPr>
        <p:spPr>
          <a:xfrm rot="5400000">
            <a:off x="5350073" y="1467446"/>
            <a:ext cx="4358879" cy="1971675"/>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15" name="Google Shape;215;p25"/>
          <p:cNvSpPr txBox="1">
            <a:spLocks noGrp="1"/>
          </p:cNvSpPr>
          <p:nvPr>
            <p:ph type="body" idx="1"/>
          </p:nvPr>
        </p:nvSpPr>
        <p:spPr>
          <a:xfrm rot="5400000">
            <a:off x="1349573" y="-447079"/>
            <a:ext cx="4358879" cy="5800725"/>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16" name="Google Shape;216;p25"/>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17" name="Google Shape;217;p25"/>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18" name="Google Shape;218;p25"/>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19"/>
        <p:cNvGrpSpPr/>
        <p:nvPr/>
      </p:nvGrpSpPr>
      <p:grpSpPr>
        <a:xfrm>
          <a:off x="0" y="0"/>
          <a:ext cx="0" cy="0"/>
          <a:chOff x="0" y="0"/>
          <a:chExt cx="0" cy="0"/>
        </a:xfrm>
      </p:grpSpPr>
      <p:grpSp>
        <p:nvGrpSpPr>
          <p:cNvPr id="220" name="Google Shape;220;p26"/>
          <p:cNvGrpSpPr/>
          <p:nvPr/>
        </p:nvGrpSpPr>
        <p:grpSpPr>
          <a:xfrm>
            <a:off x="0" y="105001"/>
            <a:ext cx="1037850" cy="1016288"/>
            <a:chOff x="0" y="381001"/>
            <a:chExt cx="1037850" cy="1016288"/>
          </a:xfrm>
        </p:grpSpPr>
        <p:sp>
          <p:nvSpPr>
            <p:cNvPr id="221" name="Google Shape;221;p26"/>
            <p:cNvSpPr/>
            <p:nvPr/>
          </p:nvSpPr>
          <p:spPr>
            <a:xfrm rot="-5400000">
              <a:off x="0" y="381001"/>
              <a:ext cx="808800" cy="808800"/>
            </a:xfrm>
            <a:prstGeom prst="diagStripe">
              <a:avLst>
                <a:gd name="adj" fmla="val 50000"/>
              </a:avLst>
            </a:prstGeom>
            <a:solidFill>
              <a:srgbClr val="B7B7B7"/>
            </a:solidFill>
            <a:ln>
              <a:noFill/>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22" name="Google Shape;222;p26"/>
            <p:cNvSpPr/>
            <p:nvPr/>
          </p:nvSpPr>
          <p:spPr>
            <a:xfrm flipH="1">
              <a:off x="229050" y="588489"/>
              <a:ext cx="808800" cy="808800"/>
            </a:xfrm>
            <a:prstGeom prst="diagStripe">
              <a:avLst>
                <a:gd name="adj" fmla="val 50000"/>
              </a:avLst>
            </a:prstGeom>
            <a:solidFill>
              <a:srgbClr val="EBCC6A"/>
            </a:solidFill>
            <a:ln>
              <a:noFill/>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223" name="Google Shape;223;p26"/>
          <p:cNvSpPr txBox="1">
            <a:spLocks noGrp="1"/>
          </p:cNvSpPr>
          <p:nvPr>
            <p:ph type="title"/>
          </p:nvPr>
        </p:nvSpPr>
        <p:spPr>
          <a:xfrm>
            <a:off x="1310625" y="156100"/>
            <a:ext cx="7038900" cy="914100"/>
          </a:xfrm>
          <a:prstGeom prst="rect">
            <a:avLst/>
          </a:prstGeom>
          <a:noFill/>
          <a:ln>
            <a:noFill/>
          </a:ln>
        </p:spPr>
        <p:txBody>
          <a:bodyPr spcFirstLastPara="1" wrap="square" lIns="68575" tIns="68575" rIns="68575" bIns="68575" anchor="t" anchorCtr="0">
            <a:noAutofit/>
          </a:bodyPr>
          <a:lstStyle>
            <a:lvl1pPr lvl="0" algn="l">
              <a:lnSpc>
                <a:spcPct val="90000"/>
              </a:lnSpc>
              <a:spcBef>
                <a:spcPts val="0"/>
              </a:spcBef>
              <a:spcAft>
                <a:spcPts val="0"/>
              </a:spcAft>
              <a:buClr>
                <a:schemeClr val="dk1"/>
              </a:buClr>
              <a:buSzPts val="1800"/>
              <a:buFont typeface="Calibri"/>
              <a:buNone/>
              <a:defRPr sz="2400"/>
            </a:lvl1pPr>
            <a:lvl2pPr lvl="1">
              <a:spcBef>
                <a:spcPts val="0"/>
              </a:spcBef>
              <a:spcAft>
                <a:spcPts val="0"/>
              </a:spcAft>
              <a:buSzPts val="1800"/>
              <a:buNone/>
              <a:defRPr sz="2400"/>
            </a:lvl2pPr>
            <a:lvl3pPr lvl="2">
              <a:spcBef>
                <a:spcPts val="0"/>
              </a:spcBef>
              <a:spcAft>
                <a:spcPts val="0"/>
              </a:spcAft>
              <a:buSzPts val="1800"/>
              <a:buNone/>
              <a:defRPr sz="2400"/>
            </a:lvl3pPr>
            <a:lvl4pPr lvl="3">
              <a:spcBef>
                <a:spcPts val="0"/>
              </a:spcBef>
              <a:spcAft>
                <a:spcPts val="0"/>
              </a:spcAft>
              <a:buSzPts val="1800"/>
              <a:buNone/>
              <a:defRPr sz="2400"/>
            </a:lvl4pPr>
            <a:lvl5pPr lvl="4">
              <a:spcBef>
                <a:spcPts val="0"/>
              </a:spcBef>
              <a:spcAft>
                <a:spcPts val="0"/>
              </a:spcAft>
              <a:buSzPts val="1800"/>
              <a:buNone/>
              <a:defRPr sz="2400"/>
            </a:lvl5pPr>
            <a:lvl6pPr lvl="5">
              <a:spcBef>
                <a:spcPts val="0"/>
              </a:spcBef>
              <a:spcAft>
                <a:spcPts val="0"/>
              </a:spcAft>
              <a:buSzPts val="1800"/>
              <a:buNone/>
              <a:defRPr sz="2400"/>
            </a:lvl6pPr>
            <a:lvl7pPr lvl="6">
              <a:spcBef>
                <a:spcPts val="0"/>
              </a:spcBef>
              <a:spcAft>
                <a:spcPts val="0"/>
              </a:spcAft>
              <a:buSzPts val="1800"/>
              <a:buNone/>
              <a:defRPr sz="2400"/>
            </a:lvl7pPr>
            <a:lvl8pPr lvl="7">
              <a:spcBef>
                <a:spcPts val="0"/>
              </a:spcBef>
              <a:spcAft>
                <a:spcPts val="0"/>
              </a:spcAft>
              <a:buSzPts val="1800"/>
              <a:buNone/>
              <a:defRPr sz="2400"/>
            </a:lvl8pPr>
            <a:lvl9pPr lvl="8">
              <a:spcBef>
                <a:spcPts val="0"/>
              </a:spcBef>
              <a:spcAft>
                <a:spcPts val="0"/>
              </a:spcAft>
              <a:buSzPts val="1800"/>
              <a:buNone/>
              <a:defRPr sz="2400"/>
            </a:lvl9pPr>
          </a:lstStyle>
          <a:p>
            <a:endParaRPr/>
          </a:p>
        </p:txBody>
      </p:sp>
      <p:sp>
        <p:nvSpPr>
          <p:cNvPr id="224" name="Google Shape;224;p26"/>
          <p:cNvSpPr txBox="1">
            <a:spLocks noGrp="1"/>
          </p:cNvSpPr>
          <p:nvPr>
            <p:ph type="body" idx="1"/>
          </p:nvPr>
        </p:nvSpPr>
        <p:spPr>
          <a:xfrm>
            <a:off x="1220425" y="1163025"/>
            <a:ext cx="7038900" cy="2911200"/>
          </a:xfrm>
          <a:prstGeom prst="rect">
            <a:avLst/>
          </a:prstGeom>
          <a:noFill/>
          <a:ln>
            <a:noFill/>
          </a:ln>
        </p:spPr>
        <p:txBody>
          <a:bodyPr spcFirstLastPara="1" wrap="square" lIns="68575" tIns="68575" rIns="68575" bIns="68575" anchor="t" anchorCtr="0">
            <a:noAutofit/>
          </a:bodyPr>
          <a:lstStyle>
            <a:lvl1pPr marL="457200" lvl="0" indent="-292100" algn="l">
              <a:lnSpc>
                <a:spcPct val="90000"/>
              </a:lnSpc>
              <a:spcBef>
                <a:spcPts val="0"/>
              </a:spcBef>
              <a:spcAft>
                <a:spcPts val="0"/>
              </a:spcAft>
              <a:buClr>
                <a:schemeClr val="dk1"/>
              </a:buClr>
              <a:buSzPts val="1000"/>
              <a:buChar char="●"/>
              <a:defRPr/>
            </a:lvl1pPr>
            <a:lvl2pPr marL="914400" lvl="1" indent="-279400" algn="l">
              <a:lnSpc>
                <a:spcPct val="90000"/>
              </a:lnSpc>
              <a:spcBef>
                <a:spcPts val="1600"/>
              </a:spcBef>
              <a:spcAft>
                <a:spcPts val="0"/>
              </a:spcAft>
              <a:buClr>
                <a:schemeClr val="dk1"/>
              </a:buClr>
              <a:buSzPts val="800"/>
              <a:buChar char="○"/>
              <a:defRPr/>
            </a:lvl2pPr>
            <a:lvl3pPr marL="1371600" lvl="2" indent="-279400" algn="l">
              <a:lnSpc>
                <a:spcPct val="90000"/>
              </a:lnSpc>
              <a:spcBef>
                <a:spcPts val="1600"/>
              </a:spcBef>
              <a:spcAft>
                <a:spcPts val="0"/>
              </a:spcAft>
              <a:buClr>
                <a:schemeClr val="dk1"/>
              </a:buClr>
              <a:buSzPts val="800"/>
              <a:buChar char="■"/>
              <a:defRPr/>
            </a:lvl3pPr>
            <a:lvl4pPr marL="1828800" lvl="3" indent="-279400" algn="l">
              <a:lnSpc>
                <a:spcPct val="90000"/>
              </a:lnSpc>
              <a:spcBef>
                <a:spcPts val="1600"/>
              </a:spcBef>
              <a:spcAft>
                <a:spcPts val="0"/>
              </a:spcAft>
              <a:buClr>
                <a:schemeClr val="dk1"/>
              </a:buClr>
              <a:buSzPts val="800"/>
              <a:buChar char="●"/>
              <a:defRPr/>
            </a:lvl4pPr>
            <a:lvl5pPr marL="2286000" lvl="4" indent="-279400" algn="l">
              <a:lnSpc>
                <a:spcPct val="90000"/>
              </a:lnSpc>
              <a:spcBef>
                <a:spcPts val="1600"/>
              </a:spcBef>
              <a:spcAft>
                <a:spcPts val="0"/>
              </a:spcAft>
              <a:buClr>
                <a:schemeClr val="dk1"/>
              </a:buClr>
              <a:buSzPts val="800"/>
              <a:buChar char="○"/>
              <a:defRPr/>
            </a:lvl5pPr>
            <a:lvl6pPr marL="2743200" lvl="5" indent="-279400" algn="l">
              <a:lnSpc>
                <a:spcPct val="90000"/>
              </a:lnSpc>
              <a:spcBef>
                <a:spcPts val="1600"/>
              </a:spcBef>
              <a:spcAft>
                <a:spcPts val="0"/>
              </a:spcAft>
              <a:buClr>
                <a:schemeClr val="dk1"/>
              </a:buClr>
              <a:buSzPts val="800"/>
              <a:buChar char="■"/>
              <a:defRPr/>
            </a:lvl6pPr>
            <a:lvl7pPr marL="3200400" lvl="6" indent="-279400" algn="l">
              <a:lnSpc>
                <a:spcPct val="90000"/>
              </a:lnSpc>
              <a:spcBef>
                <a:spcPts val="1600"/>
              </a:spcBef>
              <a:spcAft>
                <a:spcPts val="0"/>
              </a:spcAft>
              <a:buClr>
                <a:schemeClr val="dk1"/>
              </a:buClr>
              <a:buSzPts val="800"/>
              <a:buChar char="●"/>
              <a:defRPr/>
            </a:lvl7pPr>
            <a:lvl8pPr marL="3657600" lvl="7" indent="-279400" algn="l">
              <a:lnSpc>
                <a:spcPct val="90000"/>
              </a:lnSpc>
              <a:spcBef>
                <a:spcPts val="1600"/>
              </a:spcBef>
              <a:spcAft>
                <a:spcPts val="0"/>
              </a:spcAft>
              <a:buClr>
                <a:schemeClr val="dk1"/>
              </a:buClr>
              <a:buSzPts val="800"/>
              <a:buChar char="○"/>
              <a:defRPr/>
            </a:lvl8pPr>
            <a:lvl9pPr marL="4114800" lvl="8" indent="-279400" algn="l">
              <a:lnSpc>
                <a:spcPct val="90000"/>
              </a:lnSpc>
              <a:spcBef>
                <a:spcPts val="1600"/>
              </a:spcBef>
              <a:spcAft>
                <a:spcPts val="1600"/>
              </a:spcAft>
              <a:buClr>
                <a:schemeClr val="dk1"/>
              </a:buClr>
              <a:buSzPts val="800"/>
              <a:buChar char="■"/>
              <a:defRPr/>
            </a:lvl9pPr>
          </a:lstStyle>
          <a:p>
            <a:endParaRPr/>
          </a:p>
        </p:txBody>
      </p:sp>
      <p:sp>
        <p:nvSpPr>
          <p:cNvPr id="225" name="Google Shape;225;p26"/>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Autofit/>
          </a:bodyPr>
          <a:lstStyle>
            <a:lvl1pPr marL="0" lvl="0" indent="0" algn="r">
              <a:buClr>
                <a:srgbClr val="888888"/>
              </a:buClr>
              <a:buSzPts val="900"/>
              <a:buFont typeface="Arial"/>
              <a:buNone/>
              <a:defRPr sz="900" b="0" i="0" u="none" strike="noStrike" cap="none">
                <a:solidFill>
                  <a:srgbClr val="888888"/>
                </a:solidFill>
                <a:latin typeface="Arial"/>
                <a:ea typeface="Arial"/>
                <a:cs typeface="Arial"/>
                <a:sym typeface="Arial"/>
              </a:defRPr>
            </a:lvl1pPr>
            <a:lvl2pPr marL="0" lvl="1" indent="0" algn="r">
              <a:buClr>
                <a:srgbClr val="888888"/>
              </a:buClr>
              <a:buSzPts val="900"/>
              <a:buFont typeface="Arial"/>
              <a:buNone/>
              <a:defRPr sz="900" b="0" i="0" u="none" strike="noStrike" cap="none">
                <a:solidFill>
                  <a:srgbClr val="888888"/>
                </a:solidFill>
                <a:latin typeface="Arial"/>
                <a:ea typeface="Arial"/>
                <a:cs typeface="Arial"/>
                <a:sym typeface="Arial"/>
              </a:defRPr>
            </a:lvl2pPr>
            <a:lvl3pPr marL="0" lvl="2" indent="0" algn="r">
              <a:buClr>
                <a:srgbClr val="888888"/>
              </a:buClr>
              <a:buSzPts val="900"/>
              <a:buFont typeface="Arial"/>
              <a:buNone/>
              <a:defRPr sz="900" b="0" i="0" u="none" strike="noStrike" cap="none">
                <a:solidFill>
                  <a:srgbClr val="888888"/>
                </a:solidFill>
                <a:latin typeface="Arial"/>
                <a:ea typeface="Arial"/>
                <a:cs typeface="Arial"/>
                <a:sym typeface="Arial"/>
              </a:defRPr>
            </a:lvl3pPr>
            <a:lvl4pPr marL="0" lvl="3" indent="0" algn="r">
              <a:buClr>
                <a:srgbClr val="888888"/>
              </a:buClr>
              <a:buSzPts val="900"/>
              <a:buFont typeface="Arial"/>
              <a:buNone/>
              <a:defRPr sz="900" b="0" i="0" u="none" strike="noStrike" cap="none">
                <a:solidFill>
                  <a:srgbClr val="888888"/>
                </a:solidFill>
                <a:latin typeface="Arial"/>
                <a:ea typeface="Arial"/>
                <a:cs typeface="Arial"/>
                <a:sym typeface="Arial"/>
              </a:defRPr>
            </a:lvl4pPr>
            <a:lvl5pPr marL="0" lvl="4" indent="0" algn="r">
              <a:buClr>
                <a:srgbClr val="888888"/>
              </a:buClr>
              <a:buSzPts val="900"/>
              <a:buFont typeface="Arial"/>
              <a:buNone/>
              <a:defRPr sz="900" b="0" i="0" u="none" strike="noStrike" cap="none">
                <a:solidFill>
                  <a:srgbClr val="888888"/>
                </a:solidFill>
                <a:latin typeface="Arial"/>
                <a:ea typeface="Arial"/>
                <a:cs typeface="Arial"/>
                <a:sym typeface="Arial"/>
              </a:defRPr>
            </a:lvl5pPr>
            <a:lvl6pPr marL="0" lvl="5" indent="0" algn="r">
              <a:buClr>
                <a:srgbClr val="888888"/>
              </a:buClr>
              <a:buSzPts val="900"/>
              <a:buFont typeface="Arial"/>
              <a:buNone/>
              <a:defRPr sz="900" b="0" i="0" u="none" strike="noStrike" cap="none">
                <a:solidFill>
                  <a:srgbClr val="888888"/>
                </a:solidFill>
                <a:latin typeface="Arial"/>
                <a:ea typeface="Arial"/>
                <a:cs typeface="Arial"/>
                <a:sym typeface="Arial"/>
              </a:defRPr>
            </a:lvl6pPr>
            <a:lvl7pPr marL="0" lvl="6" indent="0" algn="r">
              <a:buClr>
                <a:srgbClr val="888888"/>
              </a:buClr>
              <a:buSzPts val="900"/>
              <a:buFont typeface="Arial"/>
              <a:buNone/>
              <a:defRPr sz="900" b="0" i="0" u="none" strike="noStrike" cap="none">
                <a:solidFill>
                  <a:srgbClr val="888888"/>
                </a:solidFill>
                <a:latin typeface="Arial"/>
                <a:ea typeface="Arial"/>
                <a:cs typeface="Arial"/>
                <a:sym typeface="Arial"/>
              </a:defRPr>
            </a:lvl7pPr>
            <a:lvl8pPr marL="0" lvl="7" indent="0" algn="r">
              <a:buClr>
                <a:srgbClr val="888888"/>
              </a:buClr>
              <a:buSzPts val="900"/>
              <a:buFont typeface="Arial"/>
              <a:buNone/>
              <a:defRPr sz="900" b="0" i="0" u="none" strike="noStrike" cap="none">
                <a:solidFill>
                  <a:srgbClr val="888888"/>
                </a:solidFill>
                <a:latin typeface="Arial"/>
                <a:ea typeface="Arial"/>
                <a:cs typeface="Arial"/>
                <a:sym typeface="Arial"/>
              </a:defRPr>
            </a:lvl8pPr>
            <a:lvl9pPr marL="0" lvl="8" indent="0" algn="r">
              <a:buClr>
                <a:srgbClr val="888888"/>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226" name="Google Shape;226;p26">
            <a:hlinkClick r:id="" action="ppaction://hlinkshowjump?jump=firstslide"/>
          </p:cNvPr>
          <p:cNvPicPr preferRelativeResize="0"/>
          <p:nvPr/>
        </p:nvPicPr>
        <p:blipFill rotWithShape="1">
          <a:blip r:embed="rId2">
            <a:alphaModFix/>
          </a:blip>
          <a:srcRect/>
          <a:stretch/>
        </p:blipFill>
        <p:spPr>
          <a:xfrm>
            <a:off x="7225850" y="105000"/>
            <a:ext cx="1852450" cy="32845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2"/>
        <p:cNvGrpSpPr/>
        <p:nvPr/>
      </p:nvGrpSpPr>
      <p:grpSpPr>
        <a:xfrm>
          <a:off x="0" y="0"/>
          <a:ext cx="0" cy="0"/>
          <a:chOff x="0" y="0"/>
          <a:chExt cx="0" cy="0"/>
        </a:xfrm>
      </p:grpSpPr>
      <p:grpSp>
        <p:nvGrpSpPr>
          <p:cNvPr id="43" name="Google Shape;43;p4"/>
          <p:cNvGrpSpPr/>
          <p:nvPr/>
        </p:nvGrpSpPr>
        <p:grpSpPr>
          <a:xfrm>
            <a:off x="0" y="105001"/>
            <a:ext cx="1037850" cy="1016287"/>
            <a:chOff x="0" y="381001"/>
            <a:chExt cx="1037850" cy="1016287"/>
          </a:xfrm>
        </p:grpSpPr>
        <p:sp>
          <p:nvSpPr>
            <p:cNvPr id="44" name="Google Shape;44;p4"/>
            <p:cNvSpPr/>
            <p:nvPr/>
          </p:nvSpPr>
          <p:spPr>
            <a:xfrm rot="-5400000">
              <a:off x="0" y="381001"/>
              <a:ext cx="808800" cy="808800"/>
            </a:xfrm>
            <a:prstGeom prst="diagStripe">
              <a:avLst>
                <a:gd name="adj" fmla="val 50000"/>
              </a:avLst>
            </a:pr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4"/>
            <p:cNvSpPr/>
            <p:nvPr/>
          </p:nvSpPr>
          <p:spPr>
            <a:xfrm flipH="1">
              <a:off x="229050" y="588489"/>
              <a:ext cx="808800" cy="808800"/>
            </a:xfrm>
            <a:prstGeom prst="diagStripe">
              <a:avLst>
                <a:gd name="adj" fmla="val 50000"/>
              </a:avLst>
            </a:prstGeom>
            <a:solidFill>
              <a:srgbClr val="EBCC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Google Shape;46;p4"/>
          <p:cNvSpPr txBox="1">
            <a:spLocks noGrp="1"/>
          </p:cNvSpPr>
          <p:nvPr>
            <p:ph type="title"/>
          </p:nvPr>
        </p:nvSpPr>
        <p:spPr>
          <a:xfrm>
            <a:off x="1310625" y="156100"/>
            <a:ext cx="7038900" cy="914100"/>
          </a:xfrm>
          <a:prstGeom prst="rect">
            <a:avLst/>
          </a:prstGeom>
          <a:noFill/>
        </p:spPr>
        <p:txBody>
          <a:bodyPr spcFirstLastPara="1" wrap="square" lIns="91425" tIns="91425" rIns="91425" bIns="91425" anchor="t"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7" name="Google Shape;47;p4"/>
          <p:cNvSpPr txBox="1">
            <a:spLocks noGrp="1"/>
          </p:cNvSpPr>
          <p:nvPr>
            <p:ph type="body" idx="1"/>
          </p:nvPr>
        </p:nvSpPr>
        <p:spPr>
          <a:xfrm>
            <a:off x="1220425" y="1163025"/>
            <a:ext cx="7038900" cy="2911200"/>
          </a:xfrm>
          <a:prstGeom prst="rect">
            <a:avLst/>
          </a:prstGeom>
          <a:noFill/>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48" name="Google Shape;48;p4"/>
          <p:cNvSpPr txBox="1">
            <a:spLocks noGrp="1"/>
          </p:cNvSpPr>
          <p:nvPr>
            <p:ph type="sldNum" idx="12"/>
          </p:nvPr>
        </p:nvSpPr>
        <p:spPr>
          <a:xfrm>
            <a:off x="8" y="-8"/>
            <a:ext cx="548700" cy="393600"/>
          </a:xfrm>
          <a:prstGeom prst="rect">
            <a:avLst/>
          </a:prstGeom>
          <a:noFill/>
        </p:spPr>
        <p:txBody>
          <a:bodyPr spcFirstLastPara="1" wrap="square" lIns="91425" tIns="91425" rIns="91425" bIns="91425" anchor="ctr" anchorCtr="0">
            <a:noAutofit/>
          </a:bodyPr>
          <a:lstStyle>
            <a:lvl1pPr lvl="0">
              <a:buNone/>
              <a:defRPr>
                <a:latin typeface="Arial"/>
                <a:ea typeface="Arial"/>
                <a:cs typeface="Arial"/>
                <a:sym typeface="Arial"/>
              </a:defRPr>
            </a:lvl1pPr>
            <a:lvl2pPr lvl="1">
              <a:buNone/>
              <a:defRPr>
                <a:latin typeface="Arial"/>
                <a:ea typeface="Arial"/>
                <a:cs typeface="Arial"/>
                <a:sym typeface="Arial"/>
              </a:defRPr>
            </a:lvl2pPr>
            <a:lvl3pPr lvl="2">
              <a:buNone/>
              <a:defRPr>
                <a:latin typeface="Arial"/>
                <a:ea typeface="Arial"/>
                <a:cs typeface="Arial"/>
                <a:sym typeface="Arial"/>
              </a:defRPr>
            </a:lvl3pPr>
            <a:lvl4pPr lvl="3">
              <a:buNone/>
              <a:defRPr>
                <a:latin typeface="Arial"/>
                <a:ea typeface="Arial"/>
                <a:cs typeface="Arial"/>
                <a:sym typeface="Arial"/>
              </a:defRPr>
            </a:lvl4pPr>
            <a:lvl5pPr lvl="4">
              <a:buNone/>
              <a:defRPr>
                <a:latin typeface="Arial"/>
                <a:ea typeface="Arial"/>
                <a:cs typeface="Arial"/>
                <a:sym typeface="Arial"/>
              </a:defRPr>
            </a:lvl5pPr>
            <a:lvl6pPr lvl="5">
              <a:buNone/>
              <a:defRPr>
                <a:latin typeface="Arial"/>
                <a:ea typeface="Arial"/>
                <a:cs typeface="Arial"/>
                <a:sym typeface="Arial"/>
              </a:defRPr>
            </a:lvl6pPr>
            <a:lvl7pPr lvl="6">
              <a:buNone/>
              <a:defRPr>
                <a:latin typeface="Arial"/>
                <a:ea typeface="Arial"/>
                <a:cs typeface="Arial"/>
                <a:sym typeface="Arial"/>
              </a:defRPr>
            </a:lvl7pPr>
            <a:lvl8pPr lvl="7">
              <a:buNone/>
              <a:defRPr>
                <a:latin typeface="Arial"/>
                <a:ea typeface="Arial"/>
                <a:cs typeface="Arial"/>
                <a:sym typeface="Arial"/>
              </a:defRPr>
            </a:lvl8pPr>
            <a:lvl9pPr lvl="8">
              <a:buNone/>
              <a:defRPr>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49" name="Google Shape;49;p4">
            <a:hlinkClick r:id="" action="ppaction://hlinkshowjump?jump=firstslide"/>
          </p:cNvPr>
          <p:cNvPicPr preferRelativeResize="0"/>
          <p:nvPr/>
        </p:nvPicPr>
        <p:blipFill>
          <a:blip r:embed="rId2">
            <a:alphaModFix/>
          </a:blip>
          <a:stretch>
            <a:fillRect/>
          </a:stretch>
        </p:blipFill>
        <p:spPr>
          <a:xfrm>
            <a:off x="7225850" y="105000"/>
            <a:ext cx="1852450" cy="32845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0"/>
        <p:cNvGrpSpPr/>
        <p:nvPr/>
      </p:nvGrpSpPr>
      <p:grpSpPr>
        <a:xfrm>
          <a:off x="0" y="0"/>
          <a:ext cx="0" cy="0"/>
          <a:chOff x="0" y="0"/>
          <a:chExt cx="0" cy="0"/>
        </a:xfrm>
      </p:grpSpPr>
      <p:grpSp>
        <p:nvGrpSpPr>
          <p:cNvPr id="51" name="Google Shape;51;p5"/>
          <p:cNvGrpSpPr/>
          <p:nvPr/>
        </p:nvGrpSpPr>
        <p:grpSpPr>
          <a:xfrm>
            <a:off x="0" y="381001"/>
            <a:ext cx="1037850" cy="1016287"/>
            <a:chOff x="0" y="381001"/>
            <a:chExt cx="1037850" cy="1016287"/>
          </a:xfrm>
        </p:grpSpPr>
        <p:sp>
          <p:nvSpPr>
            <p:cNvPr id="52" name="Google Shape;52;p5"/>
            <p:cNvSpPr/>
            <p:nvPr/>
          </p:nvSpPr>
          <p:spPr>
            <a:xfrm rot="-5400000">
              <a:off x="0" y="381001"/>
              <a:ext cx="808800" cy="808800"/>
            </a:xfrm>
            <a:prstGeom prst="diagStripe">
              <a:avLst>
                <a:gd name="adj" fmla="val 50000"/>
              </a:avLst>
            </a:pr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5"/>
            <p:cNvSpPr/>
            <p:nvPr/>
          </p:nvSpPr>
          <p:spPr>
            <a:xfrm flipH="1">
              <a:off x="229050" y="588489"/>
              <a:ext cx="808800" cy="808800"/>
            </a:xfrm>
            <a:prstGeom prst="diagStripe">
              <a:avLst>
                <a:gd name="adj" fmla="val 50000"/>
              </a:avLst>
            </a:prstGeom>
            <a:solidFill>
              <a:srgbClr val="EBCC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 name="Google Shape;54;p5"/>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55" name="Google Shape;55;p5"/>
          <p:cNvSpPr txBox="1">
            <a:spLocks noGrp="1"/>
          </p:cNvSpPr>
          <p:nvPr>
            <p:ph type="body" idx="1"/>
          </p:nvPr>
        </p:nvSpPr>
        <p:spPr>
          <a:xfrm>
            <a:off x="1297500" y="1567550"/>
            <a:ext cx="3403200" cy="29112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56" name="Google Shape;56;p5"/>
          <p:cNvSpPr txBox="1">
            <a:spLocks noGrp="1"/>
          </p:cNvSpPr>
          <p:nvPr>
            <p:ph type="body" idx="2"/>
          </p:nvPr>
        </p:nvSpPr>
        <p:spPr>
          <a:xfrm>
            <a:off x="4933221" y="1567550"/>
            <a:ext cx="3403200" cy="29112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57" name="Google Shape;57;p5"/>
          <p:cNvSpPr txBox="1">
            <a:spLocks noGrp="1"/>
          </p:cNvSpPr>
          <p:nvPr>
            <p:ph type="sldNum" idx="12"/>
          </p:nvPr>
        </p:nvSpPr>
        <p:spPr>
          <a:xfrm>
            <a:off x="8" y="-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58" name="Google Shape;58;p5"/>
          <p:cNvPicPr preferRelativeResize="0"/>
          <p:nvPr/>
        </p:nvPicPr>
        <p:blipFill>
          <a:blip r:embed="rId2">
            <a:alphaModFix/>
          </a:blip>
          <a:stretch>
            <a:fillRect/>
          </a:stretch>
        </p:blipFill>
        <p:spPr>
          <a:xfrm>
            <a:off x="6534525" y="157650"/>
            <a:ext cx="2486625" cy="50575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9"/>
        <p:cNvGrpSpPr/>
        <p:nvPr/>
      </p:nvGrpSpPr>
      <p:grpSpPr>
        <a:xfrm>
          <a:off x="0" y="0"/>
          <a:ext cx="0" cy="0"/>
          <a:chOff x="0" y="0"/>
          <a:chExt cx="0" cy="0"/>
        </a:xfrm>
      </p:grpSpPr>
      <p:grpSp>
        <p:nvGrpSpPr>
          <p:cNvPr id="60" name="Google Shape;60;p6"/>
          <p:cNvGrpSpPr/>
          <p:nvPr/>
        </p:nvGrpSpPr>
        <p:grpSpPr>
          <a:xfrm>
            <a:off x="0" y="381001"/>
            <a:ext cx="1037850" cy="1016287"/>
            <a:chOff x="0" y="381001"/>
            <a:chExt cx="1037850" cy="1016287"/>
          </a:xfrm>
        </p:grpSpPr>
        <p:sp>
          <p:nvSpPr>
            <p:cNvPr id="61" name="Google Shape;61;p6"/>
            <p:cNvSpPr/>
            <p:nvPr/>
          </p:nvSpPr>
          <p:spPr>
            <a:xfrm rot="-5400000">
              <a:off x="0" y="381001"/>
              <a:ext cx="808800" cy="808800"/>
            </a:xfrm>
            <a:prstGeom prst="diagStripe">
              <a:avLst>
                <a:gd name="adj" fmla="val 50000"/>
              </a:avLst>
            </a:pr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6"/>
            <p:cNvSpPr/>
            <p:nvPr/>
          </p:nvSpPr>
          <p:spPr>
            <a:xfrm flipH="1">
              <a:off x="229050" y="588489"/>
              <a:ext cx="808800" cy="808800"/>
            </a:xfrm>
            <a:prstGeom prst="diagStripe">
              <a:avLst>
                <a:gd name="adj" fmla="val 50000"/>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 name="Google Shape;63;p6"/>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64" name="Google Shape;64;p6"/>
          <p:cNvSpPr txBox="1">
            <a:spLocks noGrp="1"/>
          </p:cNvSpPr>
          <p:nvPr>
            <p:ph type="sldNum" idx="12"/>
          </p:nvPr>
        </p:nvSpPr>
        <p:spPr>
          <a:xfrm>
            <a:off x="8" y="-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65" name="Google Shape;65;p6"/>
          <p:cNvPicPr preferRelativeResize="0"/>
          <p:nvPr/>
        </p:nvPicPr>
        <p:blipFill>
          <a:blip r:embed="rId2">
            <a:alphaModFix/>
          </a:blip>
          <a:stretch>
            <a:fillRect/>
          </a:stretch>
        </p:blipFill>
        <p:spPr>
          <a:xfrm>
            <a:off x="6534525" y="157650"/>
            <a:ext cx="2486625" cy="50575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6"/>
        <p:cNvGrpSpPr/>
        <p:nvPr/>
      </p:nvGrpSpPr>
      <p:grpSpPr>
        <a:xfrm>
          <a:off x="0" y="0"/>
          <a:ext cx="0" cy="0"/>
          <a:chOff x="0" y="0"/>
          <a:chExt cx="0" cy="0"/>
        </a:xfrm>
      </p:grpSpPr>
      <p:grpSp>
        <p:nvGrpSpPr>
          <p:cNvPr id="67" name="Google Shape;67;p7"/>
          <p:cNvGrpSpPr/>
          <p:nvPr/>
        </p:nvGrpSpPr>
        <p:grpSpPr>
          <a:xfrm>
            <a:off x="0" y="381001"/>
            <a:ext cx="1037850" cy="1016287"/>
            <a:chOff x="0" y="381001"/>
            <a:chExt cx="1037850" cy="1016287"/>
          </a:xfrm>
        </p:grpSpPr>
        <p:sp>
          <p:nvSpPr>
            <p:cNvPr id="68" name="Google Shape;68;p7"/>
            <p:cNvSpPr/>
            <p:nvPr/>
          </p:nvSpPr>
          <p:spPr>
            <a:xfrm rot="-5400000">
              <a:off x="0" y="381001"/>
              <a:ext cx="808800" cy="808800"/>
            </a:xfrm>
            <a:prstGeom prst="diagStripe">
              <a:avLst>
                <a:gd name="adj" fmla="val 50000"/>
              </a:avLst>
            </a:pr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7"/>
            <p:cNvSpPr/>
            <p:nvPr/>
          </p:nvSpPr>
          <p:spPr>
            <a:xfrm flipH="1">
              <a:off x="229050" y="588489"/>
              <a:ext cx="808800" cy="808800"/>
            </a:xfrm>
            <a:prstGeom prst="diagStripe">
              <a:avLst>
                <a:gd name="adj" fmla="val 50000"/>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 name="Google Shape;70;p7"/>
          <p:cNvSpPr txBox="1">
            <a:spLocks noGrp="1"/>
          </p:cNvSpPr>
          <p:nvPr>
            <p:ph type="title"/>
          </p:nvPr>
        </p:nvSpPr>
        <p:spPr>
          <a:xfrm>
            <a:off x="1297500" y="393750"/>
            <a:ext cx="3798900" cy="1493100"/>
          </a:xfrm>
          <a:prstGeom prst="rect">
            <a:avLst/>
          </a:prstGeom>
          <a:noFill/>
        </p:spPr>
        <p:txBody>
          <a:bodyPr spcFirstLastPara="1" wrap="square" lIns="91425" tIns="91425" rIns="91425" bIns="91425" anchor="t"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71" name="Google Shape;71;p7"/>
          <p:cNvSpPr txBox="1">
            <a:spLocks noGrp="1"/>
          </p:cNvSpPr>
          <p:nvPr>
            <p:ph type="body" idx="1"/>
          </p:nvPr>
        </p:nvSpPr>
        <p:spPr>
          <a:xfrm>
            <a:off x="1297500" y="1972550"/>
            <a:ext cx="3798900" cy="24159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72" name="Google Shape;72;p7"/>
          <p:cNvSpPr txBox="1">
            <a:spLocks noGrp="1"/>
          </p:cNvSpPr>
          <p:nvPr>
            <p:ph type="sldNum" idx="12"/>
          </p:nvPr>
        </p:nvSpPr>
        <p:spPr>
          <a:xfrm>
            <a:off x="8" y="-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73" name="Google Shape;73;p7"/>
          <p:cNvPicPr preferRelativeResize="0"/>
          <p:nvPr/>
        </p:nvPicPr>
        <p:blipFill>
          <a:blip r:embed="rId2">
            <a:alphaModFix/>
          </a:blip>
          <a:stretch>
            <a:fillRect/>
          </a:stretch>
        </p:blipFill>
        <p:spPr>
          <a:xfrm>
            <a:off x="6534525" y="157650"/>
            <a:ext cx="2486625" cy="50575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4"/>
        <p:cNvGrpSpPr/>
        <p:nvPr/>
      </p:nvGrpSpPr>
      <p:grpSpPr>
        <a:xfrm>
          <a:off x="0" y="0"/>
          <a:ext cx="0" cy="0"/>
          <a:chOff x="0" y="0"/>
          <a:chExt cx="0" cy="0"/>
        </a:xfrm>
      </p:grpSpPr>
      <p:grpSp>
        <p:nvGrpSpPr>
          <p:cNvPr id="75" name="Google Shape;75;p8"/>
          <p:cNvGrpSpPr/>
          <p:nvPr/>
        </p:nvGrpSpPr>
        <p:grpSpPr>
          <a:xfrm>
            <a:off x="4406400" y="0"/>
            <a:ext cx="4737600" cy="5143500"/>
            <a:chOff x="4406400" y="0"/>
            <a:chExt cx="4737600" cy="5143500"/>
          </a:xfrm>
        </p:grpSpPr>
        <p:sp>
          <p:nvSpPr>
            <p:cNvPr id="76" name="Google Shape;76;p8"/>
            <p:cNvSpPr/>
            <p:nvPr/>
          </p:nvSpPr>
          <p:spPr>
            <a:xfrm rot="5400000">
              <a:off x="4407900" y="-1500"/>
              <a:ext cx="4734600" cy="4737600"/>
            </a:xfrm>
            <a:prstGeom prst="diagStripe">
              <a:avLst>
                <a:gd name="adj" fmla="val 49469"/>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8"/>
            <p:cNvSpPr/>
            <p:nvPr/>
          </p:nvSpPr>
          <p:spPr>
            <a:xfrm rot="5400000">
              <a:off x="4840825" y="6000"/>
              <a:ext cx="4298700" cy="4286700"/>
            </a:xfrm>
            <a:prstGeom prst="diagStripe">
              <a:avLst>
                <a:gd name="adj" fmla="val 0"/>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8"/>
            <p:cNvSpPr/>
            <p:nvPr/>
          </p:nvSpPr>
          <p:spPr>
            <a:xfrm rot="-5400000">
              <a:off x="5618399" y="1236641"/>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flipH="1">
              <a:off x="5849857" y="144407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8"/>
            <p:cNvSpPr/>
            <p:nvPr/>
          </p:nvSpPr>
          <p:spPr>
            <a:xfrm rot="-5400000">
              <a:off x="5987081" y="246974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8"/>
            <p:cNvSpPr/>
            <p:nvPr/>
          </p:nvSpPr>
          <p:spPr>
            <a:xfrm flipH="1">
              <a:off x="6222115" y="2677179"/>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8"/>
            <p:cNvSpPr/>
            <p:nvPr/>
          </p:nvSpPr>
          <p:spPr>
            <a:xfrm rot="-5400000">
              <a:off x="6675341" y="1862244"/>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8"/>
            <p:cNvSpPr/>
            <p:nvPr/>
          </p:nvSpPr>
          <p:spPr>
            <a:xfrm rot="-452903" flipH="1">
              <a:off x="6658617" y="1526610"/>
              <a:ext cx="1374814" cy="1788532"/>
            </a:xfrm>
            <a:prstGeom prst="diagStripe">
              <a:avLst>
                <a:gd name="adj" fmla="val 46168"/>
              </a:avLst>
            </a:prstGeom>
            <a:solidFill>
              <a:srgbClr val="EBCC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8"/>
            <p:cNvSpPr/>
            <p:nvPr/>
          </p:nvSpPr>
          <p:spPr>
            <a:xfrm rot="-5400000">
              <a:off x="6861141" y="247808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8"/>
            <p:cNvSpPr/>
            <p:nvPr/>
          </p:nvSpPr>
          <p:spPr>
            <a:xfrm flipH="1">
              <a:off x="7965266" y="2693191"/>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8"/>
            <p:cNvSpPr/>
            <p:nvPr/>
          </p:nvSpPr>
          <p:spPr>
            <a:xfrm flipH="1">
              <a:off x="8145082" y="330903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8"/>
            <p:cNvSpPr/>
            <p:nvPr/>
          </p:nvSpPr>
          <p:spPr>
            <a:xfrm rot="-5400000">
              <a:off x="7047599" y="309534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8"/>
            <p:cNvSpPr/>
            <p:nvPr/>
          </p:nvSpPr>
          <p:spPr>
            <a:xfrm flipH="1">
              <a:off x="7276649" y="3302781"/>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8"/>
            <p:cNvSpPr/>
            <p:nvPr/>
          </p:nvSpPr>
          <p:spPr>
            <a:xfrm rot="-5400000">
              <a:off x="7272458" y="2482308"/>
              <a:ext cx="1420800" cy="1412400"/>
            </a:xfrm>
            <a:prstGeom prst="diagStripe">
              <a:avLst>
                <a:gd name="adj" fmla="val 50000"/>
              </a:avLst>
            </a:pr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8"/>
            <p:cNvSpPr/>
            <p:nvPr/>
          </p:nvSpPr>
          <p:spPr>
            <a:xfrm flipH="1">
              <a:off x="7462448" y="391862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8"/>
            <p:cNvSpPr/>
            <p:nvPr/>
          </p:nvSpPr>
          <p:spPr>
            <a:xfrm rot="-5400000">
              <a:off x="8102491" y="37188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8"/>
            <p:cNvSpPr/>
            <p:nvPr/>
          </p:nvSpPr>
          <p:spPr>
            <a:xfrm flipH="1">
              <a:off x="8334533" y="392629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8"/>
            <p:cNvSpPr/>
            <p:nvPr/>
          </p:nvSpPr>
          <p:spPr>
            <a:xfrm rot="-5400000">
              <a:off x="8288290" y="433470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 name="Google Shape;94;p8"/>
          <p:cNvSpPr txBox="1">
            <a:spLocks noGrp="1"/>
          </p:cNvSpPr>
          <p:nvPr>
            <p:ph type="title"/>
          </p:nvPr>
        </p:nvSpPr>
        <p:spPr>
          <a:xfrm>
            <a:off x="823850" y="866775"/>
            <a:ext cx="4587000" cy="35211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5" name="Google Shape;95;p8"/>
          <p:cNvSpPr txBox="1">
            <a:spLocks noGrp="1"/>
          </p:cNvSpPr>
          <p:nvPr>
            <p:ph type="sldNum" idx="12"/>
          </p:nvPr>
        </p:nvSpPr>
        <p:spPr>
          <a:xfrm>
            <a:off x="8" y="-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96" name="Google Shape;96;p8"/>
          <p:cNvPicPr preferRelativeResize="0"/>
          <p:nvPr/>
        </p:nvPicPr>
        <p:blipFill>
          <a:blip r:embed="rId2">
            <a:alphaModFix/>
          </a:blip>
          <a:stretch>
            <a:fillRect/>
          </a:stretch>
        </p:blipFill>
        <p:spPr>
          <a:xfrm>
            <a:off x="6534525" y="157650"/>
            <a:ext cx="2486625" cy="50575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7"/>
        <p:cNvGrpSpPr/>
        <p:nvPr/>
      </p:nvGrpSpPr>
      <p:grpSpPr>
        <a:xfrm>
          <a:off x="0" y="0"/>
          <a:ext cx="0" cy="0"/>
          <a:chOff x="0" y="0"/>
          <a:chExt cx="0" cy="0"/>
        </a:xfrm>
      </p:grpSpPr>
      <p:grpSp>
        <p:nvGrpSpPr>
          <p:cNvPr id="98" name="Google Shape;98;p9"/>
          <p:cNvGrpSpPr/>
          <p:nvPr/>
        </p:nvGrpSpPr>
        <p:grpSpPr>
          <a:xfrm>
            <a:off x="0" y="381001"/>
            <a:ext cx="1037850" cy="1016287"/>
            <a:chOff x="0" y="381001"/>
            <a:chExt cx="1037850" cy="1016287"/>
          </a:xfrm>
        </p:grpSpPr>
        <p:sp>
          <p:nvSpPr>
            <p:cNvPr id="99" name="Google Shape;99;p9"/>
            <p:cNvSpPr/>
            <p:nvPr/>
          </p:nvSpPr>
          <p:spPr>
            <a:xfrm rot="-5400000">
              <a:off x="0" y="381001"/>
              <a:ext cx="808800" cy="808800"/>
            </a:xfrm>
            <a:prstGeom prst="diagStripe">
              <a:avLst>
                <a:gd name="adj" fmla="val 50000"/>
              </a:avLst>
            </a:pr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9"/>
            <p:cNvSpPr/>
            <p:nvPr/>
          </p:nvSpPr>
          <p:spPr>
            <a:xfrm flipH="1">
              <a:off x="229050" y="588489"/>
              <a:ext cx="808800" cy="808800"/>
            </a:xfrm>
            <a:prstGeom prst="diagStripe">
              <a:avLst>
                <a:gd name="adj" fmla="val 50000"/>
              </a:avLst>
            </a:prstGeom>
            <a:solidFill>
              <a:srgbClr val="EBCC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 name="Google Shape;101;p9"/>
          <p:cNvSpPr txBox="1">
            <a:spLocks noGrp="1"/>
          </p:cNvSpPr>
          <p:nvPr>
            <p:ph type="title"/>
          </p:nvPr>
        </p:nvSpPr>
        <p:spPr>
          <a:xfrm>
            <a:off x="1297500" y="1658325"/>
            <a:ext cx="3036300" cy="17517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02" name="Google Shape;102;p9"/>
          <p:cNvSpPr txBox="1">
            <a:spLocks noGrp="1"/>
          </p:cNvSpPr>
          <p:nvPr>
            <p:ph type="subTitle" idx="1"/>
          </p:nvPr>
        </p:nvSpPr>
        <p:spPr>
          <a:xfrm>
            <a:off x="1297500" y="3538000"/>
            <a:ext cx="3036300" cy="5061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a:endParaRPr/>
          </a:p>
        </p:txBody>
      </p:sp>
      <p:sp>
        <p:nvSpPr>
          <p:cNvPr id="103" name="Google Shape;103;p9"/>
          <p:cNvSpPr txBox="1">
            <a:spLocks noGrp="1"/>
          </p:cNvSpPr>
          <p:nvPr>
            <p:ph type="body" idx="2"/>
          </p:nvPr>
        </p:nvSpPr>
        <p:spPr>
          <a:xfrm>
            <a:off x="4648200" y="1696600"/>
            <a:ext cx="3676800" cy="23475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04" name="Google Shape;104;p9"/>
          <p:cNvSpPr txBox="1">
            <a:spLocks noGrp="1"/>
          </p:cNvSpPr>
          <p:nvPr>
            <p:ph type="sldNum" idx="12"/>
          </p:nvPr>
        </p:nvSpPr>
        <p:spPr>
          <a:xfrm>
            <a:off x="8" y="-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05" name="Google Shape;105;p9"/>
          <p:cNvPicPr preferRelativeResize="0"/>
          <p:nvPr/>
        </p:nvPicPr>
        <p:blipFill>
          <a:blip r:embed="rId2">
            <a:alphaModFix/>
          </a:blip>
          <a:stretch>
            <a:fillRect/>
          </a:stretch>
        </p:blipFill>
        <p:spPr>
          <a:xfrm>
            <a:off x="6722350" y="163925"/>
            <a:ext cx="2298799" cy="46562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06"/>
        <p:cNvGrpSpPr/>
        <p:nvPr/>
      </p:nvGrpSpPr>
      <p:grpSpPr>
        <a:xfrm>
          <a:off x="0" y="0"/>
          <a:ext cx="0" cy="0"/>
          <a:chOff x="0" y="0"/>
          <a:chExt cx="0" cy="0"/>
        </a:xfrm>
      </p:grpSpPr>
      <p:grpSp>
        <p:nvGrpSpPr>
          <p:cNvPr id="107" name="Google Shape;107;p10"/>
          <p:cNvGrpSpPr/>
          <p:nvPr/>
        </p:nvGrpSpPr>
        <p:grpSpPr>
          <a:xfrm>
            <a:off x="0" y="4128572"/>
            <a:ext cx="698925" cy="684657"/>
            <a:chOff x="0" y="3785672"/>
            <a:chExt cx="698925" cy="684657"/>
          </a:xfrm>
        </p:grpSpPr>
        <p:sp>
          <p:nvSpPr>
            <p:cNvPr id="108" name="Google Shape;108;p10"/>
            <p:cNvSpPr/>
            <p:nvPr/>
          </p:nvSpPr>
          <p:spPr>
            <a:xfrm rot="-5400000">
              <a:off x="0" y="3785672"/>
              <a:ext cx="544800" cy="544800"/>
            </a:xfrm>
            <a:prstGeom prst="diagStripe">
              <a:avLst>
                <a:gd name="adj" fmla="val 50000"/>
              </a:avLst>
            </a:prstGeom>
            <a:solidFill>
              <a:schemeClr val="lt1">
                <a:alpha val="96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0"/>
            <p:cNvSpPr/>
            <p:nvPr/>
          </p:nvSpPr>
          <p:spPr>
            <a:xfrm flipH="1">
              <a:off x="154125" y="3925529"/>
              <a:ext cx="544800" cy="544800"/>
            </a:xfrm>
            <a:prstGeom prst="diagStripe">
              <a:avLst>
                <a:gd name="adj" fmla="val 50000"/>
              </a:avLst>
            </a:prstGeom>
            <a:solidFill>
              <a:schemeClr val="lt1">
                <a:alpha val="96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 name="Google Shape;110;p10"/>
          <p:cNvSpPr txBox="1">
            <a:spLocks noGrp="1"/>
          </p:cNvSpPr>
          <p:nvPr>
            <p:ph type="body" idx="1"/>
          </p:nvPr>
        </p:nvSpPr>
        <p:spPr>
          <a:xfrm>
            <a:off x="812725" y="4305375"/>
            <a:ext cx="6936000" cy="5238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300"/>
              <a:buNone/>
              <a:defRPr/>
            </a:lvl1pPr>
          </a:lstStyle>
          <a:p>
            <a:endParaRPr/>
          </a:p>
        </p:txBody>
      </p:sp>
      <p:sp>
        <p:nvSpPr>
          <p:cNvPr id="111" name="Google Shape;111;p10"/>
          <p:cNvSpPr txBox="1">
            <a:spLocks noGrp="1"/>
          </p:cNvSpPr>
          <p:nvPr>
            <p:ph type="sldNum" idx="12"/>
          </p:nvPr>
        </p:nvSpPr>
        <p:spPr>
          <a:xfrm>
            <a:off x="8" y="-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12" name="Google Shape;112;p10"/>
          <p:cNvPicPr preferRelativeResize="0"/>
          <p:nvPr/>
        </p:nvPicPr>
        <p:blipFill>
          <a:blip r:embed="rId2">
            <a:alphaModFix/>
          </a:blip>
          <a:stretch>
            <a:fillRect/>
          </a:stretch>
        </p:blipFill>
        <p:spPr>
          <a:xfrm>
            <a:off x="6722350" y="163925"/>
            <a:ext cx="2298799" cy="46562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focus">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solidFill>
            <a:srgbClr val="FFFFFF"/>
          </a:solidFill>
          <a:ln>
            <a:noFill/>
          </a:ln>
        </p:spPr>
        <p:txBody>
          <a:bodyPr spcFirstLastPara="1" wrap="square" lIns="91425" tIns="91425" rIns="91425" bIns="91425" anchor="t" anchorCtr="0">
            <a:noAutofit/>
          </a:bodyPr>
          <a:lstStyle>
            <a:lvl1pPr lvl="0">
              <a:spcBef>
                <a:spcPts val="0"/>
              </a:spcBef>
              <a:spcAft>
                <a:spcPts val="0"/>
              </a:spcAft>
              <a:buSzPts val="2800"/>
              <a:buFont typeface="Montserrat"/>
              <a:buNone/>
              <a:defRPr sz="2800">
                <a:latin typeface="Montserrat"/>
                <a:ea typeface="Montserrat"/>
                <a:cs typeface="Montserrat"/>
                <a:sym typeface="Montserrat"/>
              </a:defRPr>
            </a:lvl1pPr>
            <a:lvl2pPr lvl="1">
              <a:spcBef>
                <a:spcPts val="0"/>
              </a:spcBef>
              <a:spcAft>
                <a:spcPts val="0"/>
              </a:spcAft>
              <a:buSzPts val="2800"/>
              <a:buFont typeface="Montserrat"/>
              <a:buNone/>
              <a:defRPr sz="2800">
                <a:latin typeface="Montserrat"/>
                <a:ea typeface="Montserrat"/>
                <a:cs typeface="Montserrat"/>
                <a:sym typeface="Montserrat"/>
              </a:defRPr>
            </a:lvl2pPr>
            <a:lvl3pPr lvl="2">
              <a:spcBef>
                <a:spcPts val="0"/>
              </a:spcBef>
              <a:spcAft>
                <a:spcPts val="0"/>
              </a:spcAft>
              <a:buSzPts val="2800"/>
              <a:buFont typeface="Montserrat"/>
              <a:buNone/>
              <a:defRPr sz="2800">
                <a:latin typeface="Montserrat"/>
                <a:ea typeface="Montserrat"/>
                <a:cs typeface="Montserrat"/>
                <a:sym typeface="Montserrat"/>
              </a:defRPr>
            </a:lvl3pPr>
            <a:lvl4pPr lvl="3">
              <a:spcBef>
                <a:spcPts val="0"/>
              </a:spcBef>
              <a:spcAft>
                <a:spcPts val="0"/>
              </a:spcAft>
              <a:buSzPts val="2800"/>
              <a:buFont typeface="Montserrat"/>
              <a:buNone/>
              <a:defRPr sz="2800">
                <a:latin typeface="Montserrat"/>
                <a:ea typeface="Montserrat"/>
                <a:cs typeface="Montserrat"/>
                <a:sym typeface="Montserrat"/>
              </a:defRPr>
            </a:lvl4pPr>
            <a:lvl5pPr lvl="4">
              <a:spcBef>
                <a:spcPts val="0"/>
              </a:spcBef>
              <a:spcAft>
                <a:spcPts val="0"/>
              </a:spcAft>
              <a:buSzPts val="2800"/>
              <a:buFont typeface="Montserrat"/>
              <a:buNone/>
              <a:defRPr sz="2800">
                <a:latin typeface="Montserrat"/>
                <a:ea typeface="Montserrat"/>
                <a:cs typeface="Montserrat"/>
                <a:sym typeface="Montserrat"/>
              </a:defRPr>
            </a:lvl5pPr>
            <a:lvl6pPr lvl="5">
              <a:spcBef>
                <a:spcPts val="0"/>
              </a:spcBef>
              <a:spcAft>
                <a:spcPts val="0"/>
              </a:spcAft>
              <a:buSzPts val="2800"/>
              <a:buFont typeface="Montserrat"/>
              <a:buNone/>
              <a:defRPr sz="2800">
                <a:latin typeface="Montserrat"/>
                <a:ea typeface="Montserrat"/>
                <a:cs typeface="Montserrat"/>
                <a:sym typeface="Montserrat"/>
              </a:defRPr>
            </a:lvl6pPr>
            <a:lvl7pPr lvl="6">
              <a:spcBef>
                <a:spcPts val="0"/>
              </a:spcBef>
              <a:spcAft>
                <a:spcPts val="0"/>
              </a:spcAft>
              <a:buSzPts val="2800"/>
              <a:buFont typeface="Montserrat"/>
              <a:buNone/>
              <a:defRPr sz="2800">
                <a:latin typeface="Montserrat"/>
                <a:ea typeface="Montserrat"/>
                <a:cs typeface="Montserrat"/>
                <a:sym typeface="Montserrat"/>
              </a:defRPr>
            </a:lvl7pPr>
            <a:lvl8pPr lvl="7">
              <a:spcBef>
                <a:spcPts val="0"/>
              </a:spcBef>
              <a:spcAft>
                <a:spcPts val="0"/>
              </a:spcAft>
              <a:buSzPts val="2800"/>
              <a:buFont typeface="Montserrat"/>
              <a:buNone/>
              <a:defRPr sz="2800">
                <a:latin typeface="Montserrat"/>
                <a:ea typeface="Montserrat"/>
                <a:cs typeface="Montserrat"/>
                <a:sym typeface="Montserrat"/>
              </a:defRPr>
            </a:lvl8pPr>
            <a:lvl9pPr lvl="8">
              <a:spcBef>
                <a:spcPts val="0"/>
              </a:spcBef>
              <a:spcAft>
                <a:spcPts val="0"/>
              </a:spcAft>
              <a:buSzPts val="2800"/>
              <a:buFont typeface="Montserrat"/>
              <a:buNone/>
              <a:defRPr sz="2800">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solidFill>
            <a:srgbClr val="FFFFFF"/>
          </a:solidFill>
          <a:ln>
            <a:noFill/>
          </a:ln>
        </p:spPr>
        <p:txBody>
          <a:bodyPr spcFirstLastPara="1" wrap="square" lIns="91425" tIns="91425" rIns="91425" bIns="91425" anchor="t" anchorCtr="0">
            <a:noAutofit/>
          </a:bodyPr>
          <a:lstStyle>
            <a:lvl1pPr marL="457200" lvl="0" indent="-311150">
              <a:lnSpc>
                <a:spcPct val="115000"/>
              </a:lnSpc>
              <a:spcBef>
                <a:spcPts val="0"/>
              </a:spcBef>
              <a:spcAft>
                <a:spcPts val="0"/>
              </a:spcAft>
              <a:buSzPts val="1300"/>
              <a:buFont typeface="Lato"/>
              <a:buChar char="●"/>
              <a:defRPr sz="1300">
                <a:latin typeface="Lato"/>
                <a:ea typeface="Lato"/>
                <a:cs typeface="Lato"/>
                <a:sym typeface="Lato"/>
              </a:defRPr>
            </a:lvl1pPr>
            <a:lvl2pPr marL="914400" lvl="1" indent="-298450">
              <a:lnSpc>
                <a:spcPct val="115000"/>
              </a:lnSpc>
              <a:spcBef>
                <a:spcPts val="1600"/>
              </a:spcBef>
              <a:spcAft>
                <a:spcPts val="0"/>
              </a:spcAft>
              <a:buSzPts val="1100"/>
              <a:buFont typeface="Lato"/>
              <a:buChar char="○"/>
              <a:defRPr sz="1100">
                <a:latin typeface="Lato"/>
                <a:ea typeface="Lato"/>
                <a:cs typeface="Lato"/>
                <a:sym typeface="Lato"/>
              </a:defRPr>
            </a:lvl2pPr>
            <a:lvl3pPr marL="1371600" lvl="2" indent="-298450">
              <a:lnSpc>
                <a:spcPct val="115000"/>
              </a:lnSpc>
              <a:spcBef>
                <a:spcPts val="1600"/>
              </a:spcBef>
              <a:spcAft>
                <a:spcPts val="0"/>
              </a:spcAft>
              <a:buSzPts val="1100"/>
              <a:buFont typeface="Lato"/>
              <a:buChar char="■"/>
              <a:defRPr sz="1100">
                <a:latin typeface="Lato"/>
                <a:ea typeface="Lato"/>
                <a:cs typeface="Lato"/>
                <a:sym typeface="Lato"/>
              </a:defRPr>
            </a:lvl3pPr>
            <a:lvl4pPr marL="1828800" lvl="3" indent="-298450">
              <a:lnSpc>
                <a:spcPct val="115000"/>
              </a:lnSpc>
              <a:spcBef>
                <a:spcPts val="1600"/>
              </a:spcBef>
              <a:spcAft>
                <a:spcPts val="0"/>
              </a:spcAft>
              <a:buSzPts val="1100"/>
              <a:buFont typeface="Lato"/>
              <a:buChar char="●"/>
              <a:defRPr sz="1100">
                <a:latin typeface="Lato"/>
                <a:ea typeface="Lato"/>
                <a:cs typeface="Lato"/>
                <a:sym typeface="Lato"/>
              </a:defRPr>
            </a:lvl4pPr>
            <a:lvl5pPr marL="2286000" lvl="4" indent="-298450">
              <a:lnSpc>
                <a:spcPct val="115000"/>
              </a:lnSpc>
              <a:spcBef>
                <a:spcPts val="1600"/>
              </a:spcBef>
              <a:spcAft>
                <a:spcPts val="0"/>
              </a:spcAft>
              <a:buSzPts val="1100"/>
              <a:buFont typeface="Lato"/>
              <a:buChar char="○"/>
              <a:defRPr sz="1100">
                <a:latin typeface="Lato"/>
                <a:ea typeface="Lato"/>
                <a:cs typeface="Lato"/>
                <a:sym typeface="Lato"/>
              </a:defRPr>
            </a:lvl5pPr>
            <a:lvl6pPr marL="2743200" lvl="5" indent="-298450">
              <a:lnSpc>
                <a:spcPct val="115000"/>
              </a:lnSpc>
              <a:spcBef>
                <a:spcPts val="1600"/>
              </a:spcBef>
              <a:spcAft>
                <a:spcPts val="0"/>
              </a:spcAft>
              <a:buSzPts val="1100"/>
              <a:buFont typeface="Lato"/>
              <a:buChar char="■"/>
              <a:defRPr sz="1100">
                <a:latin typeface="Lato"/>
                <a:ea typeface="Lato"/>
                <a:cs typeface="Lato"/>
                <a:sym typeface="Lato"/>
              </a:defRPr>
            </a:lvl6pPr>
            <a:lvl7pPr marL="3200400" lvl="6" indent="-298450">
              <a:lnSpc>
                <a:spcPct val="115000"/>
              </a:lnSpc>
              <a:spcBef>
                <a:spcPts val="1600"/>
              </a:spcBef>
              <a:spcAft>
                <a:spcPts val="0"/>
              </a:spcAft>
              <a:buSzPts val="1100"/>
              <a:buFont typeface="Lato"/>
              <a:buChar char="●"/>
              <a:defRPr sz="1100">
                <a:latin typeface="Lato"/>
                <a:ea typeface="Lato"/>
                <a:cs typeface="Lato"/>
                <a:sym typeface="Lato"/>
              </a:defRPr>
            </a:lvl7pPr>
            <a:lvl8pPr marL="3657600" lvl="7" indent="-298450">
              <a:lnSpc>
                <a:spcPct val="115000"/>
              </a:lnSpc>
              <a:spcBef>
                <a:spcPts val="1600"/>
              </a:spcBef>
              <a:spcAft>
                <a:spcPts val="0"/>
              </a:spcAft>
              <a:buSzPts val="1100"/>
              <a:buFont typeface="Lato"/>
              <a:buChar char="○"/>
              <a:defRPr sz="1100">
                <a:latin typeface="Lato"/>
                <a:ea typeface="Lato"/>
                <a:cs typeface="Lato"/>
                <a:sym typeface="Lato"/>
              </a:defRPr>
            </a:lvl8pPr>
            <a:lvl9pPr marL="4114800" lvl="8" indent="-298450">
              <a:lnSpc>
                <a:spcPct val="115000"/>
              </a:lnSpc>
              <a:spcBef>
                <a:spcPts val="1600"/>
              </a:spcBef>
              <a:spcAft>
                <a:spcPts val="1600"/>
              </a:spcAft>
              <a:buSzPts val="1100"/>
              <a:buFont typeface="Lato"/>
              <a:buChar char="■"/>
              <a:defRPr sz="1100">
                <a:latin typeface="Lato"/>
                <a:ea typeface="Lato"/>
                <a:cs typeface="Lato"/>
                <a:sym typeface="Lato"/>
              </a:defRPr>
            </a:lvl9pPr>
          </a:lstStyle>
          <a:p>
            <a:endParaRPr/>
          </a:p>
        </p:txBody>
      </p:sp>
      <p:sp>
        <p:nvSpPr>
          <p:cNvPr id="8" name="Google Shape;8;p1"/>
          <p:cNvSpPr txBox="1">
            <a:spLocks noGrp="1"/>
          </p:cNvSpPr>
          <p:nvPr>
            <p:ph type="sldNum" idx="12"/>
          </p:nvPr>
        </p:nvSpPr>
        <p:spPr>
          <a:xfrm>
            <a:off x="8" y="-8"/>
            <a:ext cx="548700" cy="393600"/>
          </a:xfrm>
          <a:prstGeom prst="rect">
            <a:avLst/>
          </a:prstGeom>
          <a:solidFill>
            <a:srgbClr val="FFFFFF"/>
          </a:solidFill>
          <a:ln>
            <a:noFill/>
          </a:ln>
        </p:spPr>
        <p:txBody>
          <a:bodyPr spcFirstLastPara="1" wrap="square" lIns="91425" tIns="91425" rIns="91425" bIns="91425" anchor="ctr" anchorCtr="0">
            <a:noAutofit/>
          </a:bodyPr>
          <a:lstStyle>
            <a:lvl1pPr lvl="0" algn="r">
              <a:buNone/>
              <a:defRPr sz="1000">
                <a:latin typeface="Lato"/>
                <a:ea typeface="Lato"/>
                <a:cs typeface="Lato"/>
                <a:sym typeface="Lato"/>
              </a:defRPr>
            </a:lvl1pPr>
            <a:lvl2pPr lvl="1" algn="r">
              <a:buNone/>
              <a:defRPr sz="1000">
                <a:latin typeface="Lato"/>
                <a:ea typeface="Lato"/>
                <a:cs typeface="Lato"/>
                <a:sym typeface="Lato"/>
              </a:defRPr>
            </a:lvl2pPr>
            <a:lvl3pPr lvl="2" algn="r">
              <a:buNone/>
              <a:defRPr sz="1000">
                <a:latin typeface="Lato"/>
                <a:ea typeface="Lato"/>
                <a:cs typeface="Lato"/>
                <a:sym typeface="Lato"/>
              </a:defRPr>
            </a:lvl3pPr>
            <a:lvl4pPr lvl="3" algn="r">
              <a:buNone/>
              <a:defRPr sz="1000">
                <a:latin typeface="Lato"/>
                <a:ea typeface="Lato"/>
                <a:cs typeface="Lato"/>
                <a:sym typeface="Lato"/>
              </a:defRPr>
            </a:lvl4pPr>
            <a:lvl5pPr lvl="4" algn="r">
              <a:buNone/>
              <a:defRPr sz="1000">
                <a:latin typeface="Lato"/>
                <a:ea typeface="Lato"/>
                <a:cs typeface="Lato"/>
                <a:sym typeface="Lato"/>
              </a:defRPr>
            </a:lvl5pPr>
            <a:lvl6pPr lvl="5" algn="r">
              <a:buNone/>
              <a:defRPr sz="1000">
                <a:latin typeface="Lato"/>
                <a:ea typeface="Lato"/>
                <a:cs typeface="Lato"/>
                <a:sym typeface="Lato"/>
              </a:defRPr>
            </a:lvl6pPr>
            <a:lvl7pPr lvl="6" algn="r">
              <a:buNone/>
              <a:defRPr sz="1000">
                <a:latin typeface="Lato"/>
                <a:ea typeface="Lato"/>
                <a:cs typeface="Lato"/>
                <a:sym typeface="Lato"/>
              </a:defRPr>
            </a:lvl7pPr>
            <a:lvl8pPr lvl="7" algn="r">
              <a:buNone/>
              <a:defRPr sz="1000">
                <a:latin typeface="Lato"/>
                <a:ea typeface="Lato"/>
                <a:cs typeface="Lato"/>
                <a:sym typeface="Lato"/>
              </a:defRPr>
            </a:lvl8pPr>
            <a:lvl9pPr lvl="8" algn="r">
              <a:buNone/>
              <a:defRPr sz="1000">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4"/>
        <p:cNvGrpSpPr/>
        <p:nvPr/>
      </p:nvGrpSpPr>
      <p:grpSpPr>
        <a:xfrm>
          <a:off x="0" y="0"/>
          <a:ext cx="0" cy="0"/>
          <a:chOff x="0" y="0"/>
          <a:chExt cx="0" cy="0"/>
        </a:xfrm>
      </p:grpSpPr>
      <p:sp>
        <p:nvSpPr>
          <p:cNvPr id="145" name="Google Shape;145;p14"/>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46" name="Google Shape;146;p14"/>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47" name="Google Shape;147;p1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48" name="Google Shape;148;p1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49" name="Google Shape;149;p1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4.jp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hyperlink" Target="http://drive.google.com/file/d/1fkEXcquF5tJFKTwMpMdcyMhsGL_3JQb0/view" TargetMode="External"/><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slide" Target="slide63.xml"/><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slide" Target="slide63.xml"/><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slide" Target="slide6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33.jp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3.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63.xml"/><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64.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64.xml"/><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6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5.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6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6.xml"/><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6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0.xml"/><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7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1.xml"/><Relationship Id="rId1" Type="http://schemas.openxmlformats.org/officeDocument/2006/relationships/slideLayout" Target="../slideLayouts/slideLayout3.xml"/><Relationship Id="rId4" Type="http://schemas.openxmlformats.org/officeDocument/2006/relationships/image" Target="../media/image61.png"/></Relationships>
</file>

<file path=ppt/slides/_rels/slide7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7.xml"/><Relationship Id="rId1" Type="http://schemas.openxmlformats.org/officeDocument/2006/relationships/slideLayout" Target="../slideLayouts/slideLayout3.xml"/><Relationship Id="rId4" Type="http://schemas.openxmlformats.org/officeDocument/2006/relationships/image" Target="../media/image61.png"/></Relationships>
</file>

<file path=ppt/slides/_rels/slide7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7.xml"/><Relationship Id="rId1" Type="http://schemas.openxmlformats.org/officeDocument/2006/relationships/slideLayout" Target="../slideLayouts/slideLayout3.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88.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88.xml"/><Relationship Id="rId1" Type="http://schemas.openxmlformats.org/officeDocument/2006/relationships/slideLayout" Target="../slideLayouts/slideLayout3.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27"/>
          <p:cNvSpPr txBox="1"/>
          <p:nvPr/>
        </p:nvSpPr>
        <p:spPr>
          <a:xfrm>
            <a:off x="2922950" y="2742025"/>
            <a:ext cx="6308700" cy="921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500">
                <a:solidFill>
                  <a:srgbClr val="C0A757"/>
                </a:solidFill>
                <a:latin typeface="Lato"/>
                <a:ea typeface="Lato"/>
                <a:cs typeface="Lato"/>
                <a:sym typeface="Lato"/>
              </a:rPr>
              <a:t>A</a:t>
            </a:r>
            <a:r>
              <a:rPr lang="en" sz="2500">
                <a:latin typeface="Lato"/>
                <a:ea typeface="Lato"/>
                <a:cs typeface="Lato"/>
                <a:sym typeface="Lato"/>
              </a:rPr>
              <a:t>dvanced </a:t>
            </a:r>
            <a:r>
              <a:rPr lang="en" sz="2500">
                <a:solidFill>
                  <a:srgbClr val="C0A757"/>
                </a:solidFill>
                <a:latin typeface="Lato"/>
                <a:ea typeface="Lato"/>
                <a:cs typeface="Lato"/>
                <a:sym typeface="Lato"/>
              </a:rPr>
              <a:t>T</a:t>
            </a:r>
            <a:r>
              <a:rPr lang="en" sz="2500">
                <a:latin typeface="Lato"/>
                <a:ea typeface="Lato"/>
                <a:cs typeface="Lato"/>
                <a:sym typeface="Lato"/>
              </a:rPr>
              <a:t>racking of </a:t>
            </a:r>
            <a:r>
              <a:rPr lang="en" sz="2500">
                <a:solidFill>
                  <a:srgbClr val="C0A757"/>
                </a:solidFill>
                <a:latin typeface="Lato"/>
                <a:ea typeface="Lato"/>
                <a:cs typeface="Lato"/>
                <a:sym typeface="Lato"/>
              </a:rPr>
              <a:t>O</a:t>
            </a:r>
            <a:r>
              <a:rPr lang="en" sz="2500">
                <a:latin typeface="Lato"/>
                <a:ea typeface="Lato"/>
                <a:cs typeface="Lato"/>
                <a:sym typeface="Lato"/>
              </a:rPr>
              <a:t>rbital </a:t>
            </a:r>
            <a:r>
              <a:rPr lang="en" sz="2500">
                <a:solidFill>
                  <a:srgbClr val="C0A757"/>
                </a:solidFill>
                <a:latin typeface="Lato"/>
                <a:ea typeface="Lato"/>
                <a:cs typeface="Lato"/>
                <a:sym typeface="Lato"/>
              </a:rPr>
              <a:t>M</a:t>
            </a:r>
            <a:r>
              <a:rPr lang="en" sz="2500">
                <a:latin typeface="Lato"/>
                <a:ea typeface="Lato"/>
                <a:cs typeface="Lato"/>
                <a:sym typeface="Lato"/>
              </a:rPr>
              <a:t>otion for </a:t>
            </a:r>
            <a:r>
              <a:rPr lang="en" sz="2500">
                <a:solidFill>
                  <a:srgbClr val="C0A757"/>
                </a:solidFill>
                <a:latin typeface="Lato"/>
                <a:ea typeface="Lato"/>
                <a:cs typeface="Lato"/>
                <a:sym typeface="Lato"/>
              </a:rPr>
              <a:t>I</a:t>
            </a:r>
            <a:r>
              <a:rPr lang="en" sz="2500">
                <a:latin typeface="Lato"/>
                <a:ea typeface="Lato"/>
                <a:cs typeface="Lato"/>
                <a:sym typeface="Lato"/>
              </a:rPr>
              <a:t>nter-satellite </a:t>
            </a:r>
            <a:r>
              <a:rPr lang="en" sz="2500">
                <a:solidFill>
                  <a:srgbClr val="C0A757"/>
                </a:solidFill>
                <a:latin typeface="Lato"/>
                <a:ea typeface="Lato"/>
                <a:cs typeface="Lato"/>
                <a:sym typeface="Lato"/>
              </a:rPr>
              <a:t>C</a:t>
            </a:r>
            <a:r>
              <a:rPr lang="en" sz="2500">
                <a:latin typeface="Lato"/>
                <a:ea typeface="Lato"/>
                <a:cs typeface="Lato"/>
                <a:sym typeface="Lato"/>
              </a:rPr>
              <a:t>lusters</a:t>
            </a:r>
            <a:endParaRPr sz="2500">
              <a:latin typeface="Lato"/>
              <a:ea typeface="Lato"/>
              <a:cs typeface="Lato"/>
              <a:sym typeface="Lato"/>
            </a:endParaRPr>
          </a:p>
        </p:txBody>
      </p:sp>
      <p:sp>
        <p:nvSpPr>
          <p:cNvPr id="232" name="Google Shape;232;p27"/>
          <p:cNvSpPr txBox="1"/>
          <p:nvPr/>
        </p:nvSpPr>
        <p:spPr>
          <a:xfrm>
            <a:off x="4494450" y="4225056"/>
            <a:ext cx="5250900" cy="33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Andrew Dellsite, Adam Farmer, Camilla Hallin, Corey </a:t>
            </a:r>
            <a:endParaRPr>
              <a:latin typeface="Lato"/>
              <a:ea typeface="Lato"/>
              <a:cs typeface="Lato"/>
              <a:sym typeface="Lato"/>
            </a:endParaRPr>
          </a:p>
        </p:txBody>
      </p:sp>
      <p:sp>
        <p:nvSpPr>
          <p:cNvPr id="233" name="Google Shape;233;p27"/>
          <p:cNvSpPr txBox="1"/>
          <p:nvPr/>
        </p:nvSpPr>
        <p:spPr>
          <a:xfrm>
            <a:off x="5047166" y="4818900"/>
            <a:ext cx="3675600" cy="40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Erin Shimoda, Emily Webb</a:t>
            </a:r>
            <a:endParaRPr>
              <a:latin typeface="Lato"/>
              <a:ea typeface="Lato"/>
              <a:cs typeface="Lato"/>
              <a:sym typeface="Lato"/>
            </a:endParaRPr>
          </a:p>
        </p:txBody>
      </p:sp>
      <p:sp>
        <p:nvSpPr>
          <p:cNvPr id="234" name="Google Shape;234;p27"/>
          <p:cNvSpPr txBox="1"/>
          <p:nvPr/>
        </p:nvSpPr>
        <p:spPr>
          <a:xfrm>
            <a:off x="4631676" y="4422707"/>
            <a:ext cx="5620800" cy="40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Huffman, Nate Lee, Brendan Lutes, Jamison McGinley, </a:t>
            </a:r>
            <a:endParaRPr>
              <a:latin typeface="Lato"/>
              <a:ea typeface="Lato"/>
              <a:cs typeface="Lato"/>
              <a:sym typeface="Lato"/>
            </a:endParaRPr>
          </a:p>
        </p:txBody>
      </p:sp>
      <p:sp>
        <p:nvSpPr>
          <p:cNvPr id="235" name="Google Shape;235;p27"/>
          <p:cNvSpPr txBox="1"/>
          <p:nvPr/>
        </p:nvSpPr>
        <p:spPr>
          <a:xfrm>
            <a:off x="4856219" y="4621123"/>
            <a:ext cx="5537400" cy="40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Anastasia Muszynski, Hunter Peery, Jarrod Puseman,</a:t>
            </a:r>
            <a:endParaRPr>
              <a:latin typeface="Lato"/>
              <a:ea typeface="Lato"/>
              <a:cs typeface="Lato"/>
              <a:sym typeface="Lato"/>
            </a:endParaRPr>
          </a:p>
        </p:txBody>
      </p:sp>
      <p:pic>
        <p:nvPicPr>
          <p:cNvPr id="236" name="Google Shape;236;p27"/>
          <p:cNvPicPr preferRelativeResize="0"/>
          <p:nvPr/>
        </p:nvPicPr>
        <p:blipFill>
          <a:blip r:embed="rId3">
            <a:alphaModFix/>
          </a:blip>
          <a:stretch>
            <a:fillRect/>
          </a:stretch>
        </p:blipFill>
        <p:spPr>
          <a:xfrm>
            <a:off x="4652475" y="247425"/>
            <a:ext cx="2849661" cy="2437225"/>
          </a:xfrm>
          <a:prstGeom prst="rect">
            <a:avLst/>
          </a:prstGeom>
          <a:noFill/>
          <a:ln>
            <a:noFill/>
          </a:ln>
        </p:spPr>
      </p:pic>
      <p:sp>
        <p:nvSpPr>
          <p:cNvPr id="237" name="Google Shape;237;p27"/>
          <p:cNvSpPr txBox="1"/>
          <p:nvPr/>
        </p:nvSpPr>
        <p:spPr>
          <a:xfrm>
            <a:off x="4734050" y="3532475"/>
            <a:ext cx="2686500" cy="4386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SzPts val="1800"/>
              <a:buFont typeface="Lato"/>
              <a:buChar char="-"/>
            </a:pPr>
            <a:r>
              <a:rPr lang="en" sz="1800">
                <a:latin typeface="Lato"/>
                <a:ea typeface="Lato"/>
                <a:cs typeface="Lato"/>
                <a:sym typeface="Lato"/>
              </a:rPr>
              <a:t>Final Oral Review    - </a:t>
            </a:r>
            <a:endParaRPr sz="1800">
              <a:latin typeface="Lato"/>
              <a:ea typeface="Lato"/>
              <a:cs typeface="Lato"/>
              <a:sym typeface="Lat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36"/>
          <p:cNvSpPr txBox="1">
            <a:spLocks noGrp="1"/>
          </p:cNvSpPr>
          <p:nvPr>
            <p:ph type="title"/>
          </p:nvPr>
        </p:nvSpPr>
        <p:spPr>
          <a:xfrm>
            <a:off x="1267750" y="291775"/>
            <a:ext cx="5204400" cy="629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Functional Requirements</a:t>
            </a:r>
            <a:endParaRPr sz="3000"/>
          </a:p>
        </p:txBody>
      </p:sp>
      <p:sp>
        <p:nvSpPr>
          <p:cNvPr id="310" name="Google Shape;310;p36"/>
          <p:cNvSpPr txBox="1">
            <a:spLocks noGrp="1"/>
          </p:cNvSpPr>
          <p:nvPr>
            <p:ph type="body" idx="1"/>
          </p:nvPr>
        </p:nvSpPr>
        <p:spPr>
          <a:xfrm>
            <a:off x="471500" y="1116150"/>
            <a:ext cx="8358300" cy="2911200"/>
          </a:xfrm>
          <a:prstGeom prst="rect">
            <a:avLst/>
          </a:prstGeom>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SzPts val="1800"/>
              <a:buAutoNum type="arabicPeriod"/>
            </a:pPr>
            <a:r>
              <a:rPr lang="en" sz="1800"/>
              <a:t>The beacon shall transmit RF signals between 2 and 4 GHz (S-Band).</a:t>
            </a:r>
            <a:endParaRPr sz="1800"/>
          </a:p>
          <a:p>
            <a:pPr marL="457200" lvl="0" indent="-342900" algn="l" rtl="0">
              <a:lnSpc>
                <a:spcPct val="150000"/>
              </a:lnSpc>
              <a:spcBef>
                <a:spcPts val="0"/>
              </a:spcBef>
              <a:spcAft>
                <a:spcPts val="0"/>
              </a:spcAft>
              <a:buSzPts val="1800"/>
              <a:buAutoNum type="arabicPeriod"/>
            </a:pPr>
            <a:r>
              <a:rPr lang="en" sz="1800"/>
              <a:t>The sensor shall receive RF signals transmitted by the beacon.</a:t>
            </a:r>
            <a:endParaRPr sz="1800"/>
          </a:p>
          <a:p>
            <a:pPr marL="457200" lvl="0" indent="-342900" algn="l" rtl="0">
              <a:lnSpc>
                <a:spcPct val="150000"/>
              </a:lnSpc>
              <a:spcBef>
                <a:spcPts val="0"/>
              </a:spcBef>
              <a:spcAft>
                <a:spcPts val="0"/>
              </a:spcAft>
              <a:buSzPts val="1800"/>
              <a:buAutoNum type="arabicPeriod"/>
            </a:pPr>
            <a:r>
              <a:rPr lang="en" sz="1800"/>
              <a:t>The sensor shall track relative position of the beacon within a 2% error bound 66.7% of the time.</a:t>
            </a:r>
            <a:endParaRPr sz="1800"/>
          </a:p>
          <a:p>
            <a:pPr marL="457200" lvl="0" indent="-342900" algn="l" rtl="0">
              <a:lnSpc>
                <a:spcPct val="150000"/>
              </a:lnSpc>
              <a:spcBef>
                <a:spcPts val="0"/>
              </a:spcBef>
              <a:spcAft>
                <a:spcPts val="0"/>
              </a:spcAft>
              <a:buSzPts val="1800"/>
              <a:buAutoNum type="arabicPeriod"/>
            </a:pPr>
            <a:r>
              <a:rPr lang="en" sz="1800"/>
              <a:t>The tracking system shall alert the operator if the satellite drifts more than 10% of the range away from a predetermined notional path.</a:t>
            </a:r>
            <a:endParaRPr sz="1800"/>
          </a:p>
          <a:p>
            <a:pPr marL="457200" lvl="0" indent="-342900" algn="l" rtl="0">
              <a:lnSpc>
                <a:spcPct val="150000"/>
              </a:lnSpc>
              <a:spcBef>
                <a:spcPts val="0"/>
              </a:spcBef>
              <a:spcAft>
                <a:spcPts val="0"/>
              </a:spcAft>
              <a:buSzPts val="1800"/>
              <a:buAutoNum type="arabicPeriod"/>
            </a:pPr>
            <a:r>
              <a:rPr lang="en" sz="1800"/>
              <a:t>The beacon system shall operate between -20°C and 50°C, inclusive.</a:t>
            </a:r>
            <a:endParaRPr sz="1800"/>
          </a:p>
          <a:p>
            <a:pPr marL="457200" lvl="0" indent="-342900" algn="l" rtl="0">
              <a:lnSpc>
                <a:spcPct val="150000"/>
              </a:lnSpc>
              <a:spcBef>
                <a:spcPts val="0"/>
              </a:spcBef>
              <a:spcAft>
                <a:spcPts val="0"/>
              </a:spcAft>
              <a:buSzPts val="1800"/>
              <a:buAutoNum type="arabicPeriod"/>
            </a:pPr>
            <a:r>
              <a:rPr lang="en" sz="1800"/>
              <a:t>The beacon system shall be powered by a 28 ± 6V unregulated power supply.</a:t>
            </a:r>
            <a:endParaRPr sz="1800"/>
          </a:p>
        </p:txBody>
      </p:sp>
      <p:sp>
        <p:nvSpPr>
          <p:cNvPr id="311" name="Google Shape;311;p36"/>
          <p:cNvSpPr txBox="1">
            <a:spLocks noGrp="1"/>
          </p:cNvSpPr>
          <p:nvPr>
            <p:ph type="sldNum" idx="12"/>
          </p:nvPr>
        </p:nvSpPr>
        <p:spPr>
          <a:xfrm>
            <a:off x="8" y="-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a:t>
            </a:fld>
            <a:endParaRPr/>
          </a:p>
        </p:txBody>
      </p:sp>
      <p:sp>
        <p:nvSpPr>
          <p:cNvPr id="312" name="Google Shape;312;p36"/>
          <p:cNvSpPr/>
          <p:nvPr/>
        </p:nvSpPr>
        <p:spPr>
          <a:xfrm>
            <a:off x="1292038" y="4604000"/>
            <a:ext cx="20469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Design </a:t>
            </a:r>
            <a:endParaRPr sz="1200">
              <a:latin typeface="Lato"/>
              <a:ea typeface="Lato"/>
              <a:cs typeface="Lato"/>
              <a:sym typeface="Lato"/>
            </a:endParaRPr>
          </a:p>
          <a:p>
            <a:pPr marL="0" lvl="0" indent="0" algn="ctr" rtl="0">
              <a:spcBef>
                <a:spcPts val="0"/>
              </a:spcBef>
              <a:spcAft>
                <a:spcPts val="0"/>
              </a:spcAft>
              <a:buNone/>
            </a:pPr>
            <a:r>
              <a:rPr lang="en" sz="1200">
                <a:latin typeface="Lato"/>
                <a:ea typeface="Lato"/>
                <a:cs typeface="Lato"/>
                <a:sym typeface="Lato"/>
              </a:rPr>
              <a:t>Description</a:t>
            </a:r>
            <a:endParaRPr sz="1200">
              <a:latin typeface="Lato"/>
              <a:ea typeface="Lato"/>
              <a:cs typeface="Lato"/>
              <a:sym typeface="Lato"/>
            </a:endParaRPr>
          </a:p>
        </p:txBody>
      </p:sp>
      <p:sp>
        <p:nvSpPr>
          <p:cNvPr id="313" name="Google Shape;313;p36"/>
          <p:cNvSpPr/>
          <p:nvPr/>
        </p:nvSpPr>
        <p:spPr>
          <a:xfrm>
            <a:off x="6163" y="4609348"/>
            <a:ext cx="1742100" cy="382800"/>
          </a:xfrm>
          <a:prstGeom prst="homePlate">
            <a:avLst>
              <a:gd name="adj" fmla="val 50000"/>
            </a:avLst>
          </a:prstGeom>
          <a:solidFill>
            <a:srgbClr val="EBCC6A"/>
          </a:solidFill>
          <a:ln w="3810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Project Purpose and Objectives</a:t>
            </a:r>
            <a:endParaRPr sz="1200">
              <a:latin typeface="Lato"/>
              <a:ea typeface="Lato"/>
              <a:cs typeface="Lato"/>
              <a:sym typeface="Lato"/>
            </a:endParaRPr>
          </a:p>
        </p:txBody>
      </p:sp>
      <p:sp>
        <p:nvSpPr>
          <p:cNvPr id="314" name="Google Shape;314;p36"/>
          <p:cNvSpPr/>
          <p:nvPr/>
        </p:nvSpPr>
        <p:spPr>
          <a:xfrm>
            <a:off x="2877938" y="4604000"/>
            <a:ext cx="17421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Test Overview</a:t>
            </a:r>
            <a:endParaRPr sz="1200">
              <a:latin typeface="Lato"/>
              <a:ea typeface="Lato"/>
              <a:cs typeface="Lato"/>
              <a:sym typeface="Lato"/>
            </a:endParaRPr>
          </a:p>
        </p:txBody>
      </p:sp>
      <p:sp>
        <p:nvSpPr>
          <p:cNvPr id="315" name="Google Shape;315;p36"/>
          <p:cNvSpPr/>
          <p:nvPr/>
        </p:nvSpPr>
        <p:spPr>
          <a:xfrm>
            <a:off x="4353100" y="4604000"/>
            <a:ext cx="16953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Test Results</a:t>
            </a:r>
            <a:endParaRPr sz="1200">
              <a:latin typeface="Lato"/>
              <a:ea typeface="Lato"/>
              <a:cs typeface="Lato"/>
              <a:sym typeface="Lato"/>
            </a:endParaRPr>
          </a:p>
        </p:txBody>
      </p:sp>
      <p:sp>
        <p:nvSpPr>
          <p:cNvPr id="316" name="Google Shape;316;p36"/>
          <p:cNvSpPr/>
          <p:nvPr/>
        </p:nvSpPr>
        <p:spPr>
          <a:xfrm>
            <a:off x="7324938" y="4604000"/>
            <a:ext cx="1812900" cy="393600"/>
          </a:xfrm>
          <a:prstGeom prst="chevron">
            <a:avLst>
              <a:gd name="adj" fmla="val 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Project </a:t>
            </a:r>
            <a:endParaRPr sz="1200">
              <a:latin typeface="Lato"/>
              <a:ea typeface="Lato"/>
              <a:cs typeface="Lato"/>
              <a:sym typeface="Lato"/>
            </a:endParaRPr>
          </a:p>
          <a:p>
            <a:pPr marL="0" lvl="0" indent="0" algn="ctr" rtl="0">
              <a:spcBef>
                <a:spcPts val="0"/>
              </a:spcBef>
              <a:spcAft>
                <a:spcPts val="0"/>
              </a:spcAft>
              <a:buNone/>
            </a:pPr>
            <a:r>
              <a:rPr lang="en" sz="1200">
                <a:latin typeface="Lato"/>
                <a:ea typeface="Lato"/>
                <a:cs typeface="Lato"/>
                <a:sym typeface="Lato"/>
              </a:rPr>
              <a:t>Management</a:t>
            </a:r>
            <a:endParaRPr sz="1200">
              <a:latin typeface="Lato"/>
              <a:ea typeface="Lato"/>
              <a:cs typeface="Lato"/>
              <a:sym typeface="Lato"/>
            </a:endParaRPr>
          </a:p>
        </p:txBody>
      </p:sp>
      <p:sp>
        <p:nvSpPr>
          <p:cNvPr id="317" name="Google Shape;317;p36"/>
          <p:cNvSpPr/>
          <p:nvPr/>
        </p:nvSpPr>
        <p:spPr>
          <a:xfrm>
            <a:off x="5835463" y="4604000"/>
            <a:ext cx="17421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Systems Engineering</a:t>
            </a:r>
            <a:endParaRPr sz="1200">
              <a:latin typeface="Lato"/>
              <a:ea typeface="Lato"/>
              <a:cs typeface="Lato"/>
              <a:sym typeface="Lato"/>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37"/>
          <p:cNvSpPr txBox="1">
            <a:spLocks noGrp="1"/>
          </p:cNvSpPr>
          <p:nvPr>
            <p:ph type="title"/>
          </p:nvPr>
        </p:nvSpPr>
        <p:spPr>
          <a:xfrm>
            <a:off x="998850" y="126025"/>
            <a:ext cx="5687700" cy="585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t>Success Criteria</a:t>
            </a:r>
            <a:endParaRPr sz="3600"/>
          </a:p>
        </p:txBody>
      </p:sp>
      <p:sp>
        <p:nvSpPr>
          <p:cNvPr id="323" name="Google Shape;323;p37"/>
          <p:cNvSpPr txBox="1">
            <a:spLocks noGrp="1"/>
          </p:cNvSpPr>
          <p:nvPr>
            <p:ph type="sldNum" idx="12"/>
          </p:nvPr>
        </p:nvSpPr>
        <p:spPr>
          <a:xfrm>
            <a:off x="8" y="-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a:t>
            </a:fld>
            <a:endParaRPr/>
          </a:p>
        </p:txBody>
      </p:sp>
      <p:graphicFrame>
        <p:nvGraphicFramePr>
          <p:cNvPr id="324" name="Google Shape;324;p37"/>
          <p:cNvGraphicFramePr/>
          <p:nvPr/>
        </p:nvGraphicFramePr>
        <p:xfrm>
          <a:off x="513488" y="916150"/>
          <a:ext cx="8117025" cy="3970575"/>
        </p:xfrm>
        <a:graphic>
          <a:graphicData uri="http://schemas.openxmlformats.org/drawingml/2006/table">
            <a:tbl>
              <a:tblPr>
                <a:noFill/>
                <a:tableStyleId>{4942666D-C6F8-4483-AE18-66D01D52A841}</a:tableStyleId>
              </a:tblPr>
              <a:tblGrid>
                <a:gridCol w="2207700">
                  <a:extLst>
                    <a:ext uri="{9D8B030D-6E8A-4147-A177-3AD203B41FA5}">
                      <a16:colId xmlns:a16="http://schemas.microsoft.com/office/drawing/2014/main" val="20000"/>
                    </a:ext>
                  </a:extLst>
                </a:gridCol>
                <a:gridCol w="1932650">
                  <a:extLst>
                    <a:ext uri="{9D8B030D-6E8A-4147-A177-3AD203B41FA5}">
                      <a16:colId xmlns:a16="http://schemas.microsoft.com/office/drawing/2014/main" val="20001"/>
                    </a:ext>
                  </a:extLst>
                </a:gridCol>
                <a:gridCol w="2144350">
                  <a:extLst>
                    <a:ext uri="{9D8B030D-6E8A-4147-A177-3AD203B41FA5}">
                      <a16:colId xmlns:a16="http://schemas.microsoft.com/office/drawing/2014/main" val="20002"/>
                    </a:ext>
                  </a:extLst>
                </a:gridCol>
                <a:gridCol w="1832325">
                  <a:extLst>
                    <a:ext uri="{9D8B030D-6E8A-4147-A177-3AD203B41FA5}">
                      <a16:colId xmlns:a16="http://schemas.microsoft.com/office/drawing/2014/main" val="20003"/>
                    </a:ext>
                  </a:extLst>
                </a:gridCol>
              </a:tblGrid>
              <a:tr h="456125">
                <a:tc>
                  <a:txBody>
                    <a:bodyPr/>
                    <a:lstStyle/>
                    <a:p>
                      <a:pPr marL="0" lvl="0" indent="0" algn="l" rtl="0">
                        <a:spcBef>
                          <a:spcPts val="0"/>
                        </a:spcBef>
                        <a:spcAft>
                          <a:spcPts val="0"/>
                        </a:spcAft>
                        <a:buNone/>
                      </a:pPr>
                      <a:r>
                        <a:rPr lang="en" b="1">
                          <a:latin typeface="Lato"/>
                          <a:ea typeface="Lato"/>
                          <a:cs typeface="Lato"/>
                          <a:sym typeface="Lato"/>
                        </a:rPr>
                        <a:t>Critical Project Elements</a:t>
                      </a:r>
                      <a:endParaRPr b="1">
                        <a:latin typeface="Lato"/>
                        <a:ea typeface="Lato"/>
                        <a:cs typeface="Lato"/>
                        <a:sym typeface="Lato"/>
                      </a:endParaRPr>
                    </a:p>
                  </a:txBody>
                  <a:tcPr marL="91425" marR="91425" marT="91425" marB="91425">
                    <a:solidFill>
                      <a:srgbClr val="EDDCA5"/>
                    </a:solidFill>
                  </a:tcPr>
                </a:tc>
                <a:tc>
                  <a:txBody>
                    <a:bodyPr/>
                    <a:lstStyle/>
                    <a:p>
                      <a:pPr marL="0" lvl="0" indent="0" algn="l" rtl="0">
                        <a:spcBef>
                          <a:spcPts val="0"/>
                        </a:spcBef>
                        <a:spcAft>
                          <a:spcPts val="0"/>
                        </a:spcAft>
                        <a:buNone/>
                      </a:pPr>
                      <a:r>
                        <a:rPr lang="en" b="1">
                          <a:latin typeface="Lato"/>
                          <a:ea typeface="Lato"/>
                          <a:cs typeface="Lato"/>
                          <a:sym typeface="Lato"/>
                        </a:rPr>
                        <a:t>Level 1</a:t>
                      </a:r>
                      <a:endParaRPr b="1">
                        <a:latin typeface="Lato"/>
                        <a:ea typeface="Lato"/>
                        <a:cs typeface="Lato"/>
                        <a:sym typeface="Lato"/>
                      </a:endParaRPr>
                    </a:p>
                  </a:txBody>
                  <a:tcPr marL="91425" marR="91425" marT="91425" marB="91425">
                    <a:solidFill>
                      <a:srgbClr val="EDDCA5"/>
                    </a:solidFill>
                  </a:tcPr>
                </a:tc>
                <a:tc>
                  <a:txBody>
                    <a:bodyPr/>
                    <a:lstStyle/>
                    <a:p>
                      <a:pPr marL="0" lvl="0" indent="0" algn="l" rtl="0">
                        <a:spcBef>
                          <a:spcPts val="0"/>
                        </a:spcBef>
                        <a:spcAft>
                          <a:spcPts val="0"/>
                        </a:spcAft>
                        <a:buNone/>
                      </a:pPr>
                      <a:r>
                        <a:rPr lang="en" b="1">
                          <a:latin typeface="Lato"/>
                          <a:ea typeface="Lato"/>
                          <a:cs typeface="Lato"/>
                          <a:sym typeface="Lato"/>
                        </a:rPr>
                        <a:t>Level 2</a:t>
                      </a:r>
                      <a:endParaRPr b="1">
                        <a:latin typeface="Lato"/>
                        <a:ea typeface="Lato"/>
                        <a:cs typeface="Lato"/>
                        <a:sym typeface="Lato"/>
                      </a:endParaRPr>
                    </a:p>
                  </a:txBody>
                  <a:tcPr marL="91425" marR="91425" marT="91425" marB="91425">
                    <a:solidFill>
                      <a:srgbClr val="EDDCA5"/>
                    </a:solidFill>
                  </a:tcPr>
                </a:tc>
                <a:tc>
                  <a:txBody>
                    <a:bodyPr/>
                    <a:lstStyle/>
                    <a:p>
                      <a:pPr marL="0" lvl="0" indent="0" algn="l" rtl="0">
                        <a:spcBef>
                          <a:spcPts val="0"/>
                        </a:spcBef>
                        <a:spcAft>
                          <a:spcPts val="0"/>
                        </a:spcAft>
                        <a:buNone/>
                      </a:pPr>
                      <a:r>
                        <a:rPr lang="en" b="1">
                          <a:latin typeface="Lato"/>
                          <a:ea typeface="Lato"/>
                          <a:cs typeface="Lato"/>
                          <a:sym typeface="Lato"/>
                        </a:rPr>
                        <a:t>Level 3</a:t>
                      </a:r>
                      <a:endParaRPr b="1">
                        <a:latin typeface="Lato"/>
                        <a:ea typeface="Lato"/>
                        <a:cs typeface="Lato"/>
                        <a:sym typeface="Lato"/>
                      </a:endParaRPr>
                    </a:p>
                  </a:txBody>
                  <a:tcPr marL="91425" marR="91425" marT="91425" marB="91425">
                    <a:solidFill>
                      <a:srgbClr val="EDDCA5"/>
                    </a:solidFill>
                  </a:tcPr>
                </a:tc>
                <a:extLst>
                  <a:ext uri="{0D108BD9-81ED-4DB2-BD59-A6C34878D82A}">
                    <a16:rowId xmlns:a16="http://schemas.microsoft.com/office/drawing/2014/main" val="10000"/>
                  </a:ext>
                </a:extLst>
              </a:tr>
              <a:tr h="568550">
                <a:tc>
                  <a:txBody>
                    <a:bodyPr/>
                    <a:lstStyle/>
                    <a:p>
                      <a:pPr marL="0" lvl="0" indent="0" algn="l" rtl="0">
                        <a:spcBef>
                          <a:spcPts val="0"/>
                        </a:spcBef>
                        <a:spcAft>
                          <a:spcPts val="0"/>
                        </a:spcAft>
                        <a:buNone/>
                      </a:pPr>
                      <a:r>
                        <a:rPr lang="en" sz="1200">
                          <a:latin typeface="Lato"/>
                          <a:ea typeface="Lato"/>
                          <a:cs typeface="Lato"/>
                          <a:sym typeface="Lato"/>
                        </a:rPr>
                        <a:t>Two-Way Range Finding</a:t>
                      </a:r>
                      <a:endParaRPr sz="1200">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200">
                          <a:latin typeface="Lato"/>
                          <a:ea typeface="Lato"/>
                          <a:cs typeface="Lato"/>
                          <a:sym typeface="Lato"/>
                        </a:rPr>
                        <a:t>Compute range.</a:t>
                      </a:r>
                      <a:endParaRPr sz="1200">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200">
                          <a:latin typeface="Lato"/>
                          <a:ea typeface="Lato"/>
                          <a:cs typeface="Lato"/>
                          <a:sym typeface="Lato"/>
                        </a:rPr>
                        <a:t>Range to within 2%.</a:t>
                      </a:r>
                      <a:endParaRPr sz="1200">
                        <a:latin typeface="Lato"/>
                        <a:ea typeface="Lato"/>
                        <a:cs typeface="Lato"/>
                        <a:sym typeface="Lato"/>
                      </a:endParaRPr>
                    </a:p>
                  </a:txBody>
                  <a:tcPr marL="91425" marR="91425" marT="91425" marB="91425"/>
                </a:tc>
                <a:tc rowSpan="2">
                  <a:txBody>
                    <a:bodyPr/>
                    <a:lstStyle/>
                    <a:p>
                      <a:pPr marL="0" lvl="0" indent="0" algn="l" rtl="0">
                        <a:spcBef>
                          <a:spcPts val="0"/>
                        </a:spcBef>
                        <a:spcAft>
                          <a:spcPts val="0"/>
                        </a:spcAft>
                        <a:buNone/>
                      </a:pPr>
                      <a:endParaRPr sz="1200">
                        <a:latin typeface="Lato"/>
                        <a:ea typeface="Lato"/>
                        <a:cs typeface="Lato"/>
                        <a:sym typeface="Lato"/>
                      </a:endParaRPr>
                    </a:p>
                    <a:p>
                      <a:pPr marL="0" lvl="0" indent="0" algn="l" rtl="0">
                        <a:spcBef>
                          <a:spcPts val="0"/>
                        </a:spcBef>
                        <a:spcAft>
                          <a:spcPts val="0"/>
                        </a:spcAft>
                        <a:buNone/>
                      </a:pPr>
                      <a:r>
                        <a:rPr lang="en" sz="1200">
                          <a:latin typeface="Lato"/>
                          <a:ea typeface="Lato"/>
                          <a:cs typeface="Lato"/>
                          <a:sym typeface="Lato"/>
                        </a:rPr>
                        <a:t>Calculate and filter position estimates implementing filtering.</a:t>
                      </a:r>
                      <a:endParaRPr sz="1200">
                        <a:latin typeface="Lato"/>
                        <a:ea typeface="Lato"/>
                        <a:cs typeface="Lato"/>
                        <a:sym typeface="Lato"/>
                      </a:endParaRPr>
                    </a:p>
                  </a:txBody>
                  <a:tcPr marL="91425" marR="91425" marT="91425" marB="91425"/>
                </a:tc>
                <a:extLst>
                  <a:ext uri="{0D108BD9-81ED-4DB2-BD59-A6C34878D82A}">
                    <a16:rowId xmlns:a16="http://schemas.microsoft.com/office/drawing/2014/main" val="10001"/>
                  </a:ext>
                </a:extLst>
              </a:tr>
              <a:tr h="568550">
                <a:tc>
                  <a:txBody>
                    <a:bodyPr/>
                    <a:lstStyle/>
                    <a:p>
                      <a:pPr marL="0" lvl="0" indent="0" algn="l" rtl="0">
                        <a:spcBef>
                          <a:spcPts val="0"/>
                        </a:spcBef>
                        <a:spcAft>
                          <a:spcPts val="0"/>
                        </a:spcAft>
                        <a:buNone/>
                      </a:pPr>
                      <a:r>
                        <a:rPr lang="en" sz="1200">
                          <a:latin typeface="Lato"/>
                          <a:ea typeface="Lato"/>
                          <a:cs typeface="Lato"/>
                          <a:sym typeface="Lato"/>
                        </a:rPr>
                        <a:t>Phase Interferometry</a:t>
                      </a:r>
                      <a:endParaRPr sz="1200">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200">
                          <a:latin typeface="Lato"/>
                          <a:ea typeface="Lato"/>
                          <a:cs typeface="Lato"/>
                          <a:sym typeface="Lato"/>
                        </a:rPr>
                        <a:t>Calculate heading.</a:t>
                      </a:r>
                      <a:endParaRPr sz="1200">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200">
                          <a:latin typeface="Lato"/>
                          <a:ea typeface="Lato"/>
                          <a:cs typeface="Lato"/>
                          <a:sym typeface="Lato"/>
                        </a:rPr>
                        <a:t>Compute position of beacon to within 2%.</a:t>
                      </a:r>
                      <a:endParaRPr sz="1200">
                        <a:latin typeface="Lato"/>
                        <a:ea typeface="Lato"/>
                        <a:cs typeface="Lato"/>
                        <a:sym typeface="Lato"/>
                      </a:endParaRPr>
                    </a:p>
                  </a:txBody>
                  <a:tcPr marL="91425" marR="91425" marT="91425" marB="91425"/>
                </a:tc>
                <a:tc vMerge="1">
                  <a:txBody>
                    <a:bodyPr/>
                    <a:lstStyle/>
                    <a:p>
                      <a:endParaRPr lang="en-US"/>
                    </a:p>
                  </a:txBody>
                  <a:tcPr/>
                </a:tc>
                <a:extLst>
                  <a:ext uri="{0D108BD9-81ED-4DB2-BD59-A6C34878D82A}">
                    <a16:rowId xmlns:a16="http://schemas.microsoft.com/office/drawing/2014/main" val="10002"/>
                  </a:ext>
                </a:extLst>
              </a:tr>
              <a:tr h="568550">
                <a:tc>
                  <a:txBody>
                    <a:bodyPr/>
                    <a:lstStyle/>
                    <a:p>
                      <a:pPr marL="0" lvl="0" indent="0" algn="l" rtl="0">
                        <a:spcBef>
                          <a:spcPts val="0"/>
                        </a:spcBef>
                        <a:spcAft>
                          <a:spcPts val="0"/>
                        </a:spcAft>
                        <a:buNone/>
                      </a:pPr>
                      <a:r>
                        <a:rPr lang="en" sz="1200">
                          <a:latin typeface="Lato"/>
                          <a:ea typeface="Lato"/>
                          <a:cs typeface="Lato"/>
                          <a:sym typeface="Lato"/>
                        </a:rPr>
                        <a:t>Data Handling</a:t>
                      </a:r>
                      <a:endParaRPr sz="1200">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200">
                          <a:latin typeface="Lato"/>
                          <a:ea typeface="Lato"/>
                          <a:cs typeface="Lato"/>
                          <a:sym typeface="Lato"/>
                        </a:rPr>
                        <a:t>Beacon and sensor can individually complete all software processes, on Pi.</a:t>
                      </a:r>
                      <a:endParaRPr sz="1200">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200">
                          <a:latin typeface="Lato"/>
                          <a:ea typeface="Lato"/>
                          <a:cs typeface="Lato"/>
                          <a:sym typeface="Lato"/>
                        </a:rPr>
                        <a:t>Beacon and sensor individually complete all software, including SDR programs.</a:t>
                      </a:r>
                      <a:endParaRPr sz="1200">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200">
                          <a:latin typeface="Lato"/>
                          <a:ea typeface="Lato"/>
                          <a:cs typeface="Lato"/>
                          <a:sym typeface="Lato"/>
                        </a:rPr>
                        <a:t>Sensor and Beacon communicate with each other.</a:t>
                      </a:r>
                      <a:endParaRPr sz="1200">
                        <a:latin typeface="Lato"/>
                        <a:ea typeface="Lato"/>
                        <a:cs typeface="Lato"/>
                        <a:sym typeface="Lato"/>
                      </a:endParaRPr>
                    </a:p>
                  </a:txBody>
                  <a:tcPr marL="91425" marR="91425" marT="91425" marB="91425"/>
                </a:tc>
                <a:extLst>
                  <a:ext uri="{0D108BD9-81ED-4DB2-BD59-A6C34878D82A}">
                    <a16:rowId xmlns:a16="http://schemas.microsoft.com/office/drawing/2014/main" val="10003"/>
                  </a:ext>
                </a:extLst>
              </a:tr>
              <a:tr h="568550">
                <a:tc>
                  <a:txBody>
                    <a:bodyPr/>
                    <a:lstStyle/>
                    <a:p>
                      <a:pPr marL="0" lvl="0" indent="0" algn="l" rtl="0">
                        <a:spcBef>
                          <a:spcPts val="0"/>
                        </a:spcBef>
                        <a:spcAft>
                          <a:spcPts val="0"/>
                        </a:spcAft>
                        <a:buNone/>
                      </a:pPr>
                      <a:r>
                        <a:rPr lang="en" sz="1200">
                          <a:latin typeface="Lato"/>
                          <a:ea typeface="Lato"/>
                          <a:cs typeface="Lato"/>
                          <a:sym typeface="Lato"/>
                        </a:rPr>
                        <a:t>Electrical Components</a:t>
                      </a:r>
                      <a:endParaRPr sz="1200">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200">
                          <a:latin typeface="Lato"/>
                          <a:ea typeface="Lato"/>
                          <a:cs typeface="Lato"/>
                          <a:sym typeface="Lato"/>
                        </a:rPr>
                        <a:t>Operable given power and environmental constraints.</a:t>
                      </a:r>
                      <a:endParaRPr sz="1200">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200">
                          <a:latin typeface="Lato"/>
                          <a:ea typeface="Lato"/>
                          <a:cs typeface="Lato"/>
                          <a:sym typeface="Lato"/>
                        </a:rPr>
                        <a:t>N/A</a:t>
                      </a:r>
                      <a:endParaRPr sz="1200">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200">
                          <a:latin typeface="Lato"/>
                          <a:ea typeface="Lato"/>
                          <a:cs typeface="Lato"/>
                          <a:sym typeface="Lato"/>
                        </a:rPr>
                        <a:t>N/A</a:t>
                      </a:r>
                      <a:endParaRPr sz="1200">
                        <a:latin typeface="Lato"/>
                        <a:ea typeface="Lato"/>
                        <a:cs typeface="Lato"/>
                        <a:sym typeface="Lato"/>
                      </a:endParaRPr>
                    </a:p>
                  </a:txBody>
                  <a:tcPr marL="91425" marR="91425" marT="91425" marB="91425"/>
                </a:tc>
                <a:extLst>
                  <a:ext uri="{0D108BD9-81ED-4DB2-BD59-A6C34878D82A}">
                    <a16:rowId xmlns:a16="http://schemas.microsoft.com/office/drawing/2014/main" val="10004"/>
                  </a:ext>
                </a:extLst>
              </a:tr>
              <a:tr h="568550">
                <a:tc>
                  <a:txBody>
                    <a:bodyPr/>
                    <a:lstStyle/>
                    <a:p>
                      <a:pPr marL="0" lvl="0" indent="0" algn="l" rtl="0">
                        <a:spcBef>
                          <a:spcPts val="0"/>
                        </a:spcBef>
                        <a:spcAft>
                          <a:spcPts val="0"/>
                        </a:spcAft>
                        <a:buNone/>
                      </a:pPr>
                      <a:r>
                        <a:rPr lang="en" sz="1200">
                          <a:latin typeface="Lato"/>
                          <a:ea typeface="Lato"/>
                          <a:cs typeface="Lato"/>
                          <a:sym typeface="Lato"/>
                        </a:rPr>
                        <a:t>Testing</a:t>
                      </a:r>
                      <a:endParaRPr sz="1200">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200">
                          <a:latin typeface="Lato"/>
                          <a:ea typeface="Lato"/>
                          <a:cs typeface="Lato"/>
                          <a:sym typeface="Lato"/>
                        </a:rPr>
                        <a:t>Phase 1 - </a:t>
                      </a:r>
                      <a:endParaRPr sz="1200">
                        <a:latin typeface="Lato"/>
                        <a:ea typeface="Lato"/>
                        <a:cs typeface="Lato"/>
                        <a:sym typeface="Lato"/>
                      </a:endParaRPr>
                    </a:p>
                    <a:p>
                      <a:pPr marL="0" lvl="0" indent="0" algn="l" rtl="0">
                        <a:spcBef>
                          <a:spcPts val="0"/>
                        </a:spcBef>
                        <a:spcAft>
                          <a:spcPts val="0"/>
                        </a:spcAft>
                        <a:buNone/>
                      </a:pPr>
                      <a:r>
                        <a:rPr lang="en" sz="1200">
                          <a:latin typeface="Lato"/>
                          <a:ea typeface="Lato"/>
                          <a:cs typeface="Lato"/>
                          <a:sym typeface="Lato"/>
                        </a:rPr>
                        <a:t>Stationary Test.</a:t>
                      </a:r>
                      <a:endParaRPr sz="1200">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200">
                          <a:latin typeface="Lato"/>
                          <a:ea typeface="Lato"/>
                          <a:cs typeface="Lato"/>
                          <a:sym typeface="Lato"/>
                        </a:rPr>
                        <a:t>Phase 2 - </a:t>
                      </a:r>
                      <a:endParaRPr sz="1200">
                        <a:latin typeface="Lato"/>
                        <a:ea typeface="Lato"/>
                        <a:cs typeface="Lato"/>
                        <a:sym typeface="Lato"/>
                      </a:endParaRPr>
                    </a:p>
                    <a:p>
                      <a:pPr marL="0" lvl="0" indent="0" algn="l" rtl="0">
                        <a:spcBef>
                          <a:spcPts val="0"/>
                        </a:spcBef>
                        <a:spcAft>
                          <a:spcPts val="0"/>
                        </a:spcAft>
                        <a:buNone/>
                      </a:pPr>
                      <a:r>
                        <a:rPr lang="en" sz="1200">
                          <a:latin typeface="Lato"/>
                          <a:ea typeface="Lato"/>
                          <a:cs typeface="Lato"/>
                          <a:sym typeface="Lato"/>
                        </a:rPr>
                        <a:t>Relative Motion Test &amp; Phase 3 - Cluster Motion Test</a:t>
                      </a:r>
                      <a:endParaRPr sz="1200">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200">
                          <a:latin typeface="Lato"/>
                          <a:ea typeface="Lato"/>
                          <a:cs typeface="Lato"/>
                          <a:sym typeface="Lato"/>
                        </a:rPr>
                        <a:t>Phase 4 - </a:t>
                      </a:r>
                      <a:endParaRPr sz="1200">
                        <a:latin typeface="Lato"/>
                        <a:ea typeface="Lato"/>
                        <a:cs typeface="Lato"/>
                        <a:sym typeface="Lato"/>
                      </a:endParaRPr>
                    </a:p>
                    <a:p>
                      <a:pPr marL="0" lvl="0" indent="0" algn="l" rtl="0">
                        <a:spcBef>
                          <a:spcPts val="0"/>
                        </a:spcBef>
                        <a:spcAft>
                          <a:spcPts val="0"/>
                        </a:spcAft>
                        <a:buNone/>
                      </a:pPr>
                      <a:r>
                        <a:rPr lang="en" sz="1200">
                          <a:latin typeface="Lato"/>
                          <a:ea typeface="Lato"/>
                          <a:cs typeface="Lato"/>
                          <a:sym typeface="Lato"/>
                        </a:rPr>
                        <a:t>Non-Linear Cluster Motion Test.</a:t>
                      </a:r>
                      <a:endParaRPr sz="1200">
                        <a:latin typeface="Lato"/>
                        <a:ea typeface="Lato"/>
                        <a:cs typeface="Lato"/>
                        <a:sym typeface="Lato"/>
                      </a:endParaRPr>
                    </a:p>
                  </a:txBody>
                  <a:tcPr marL="91425" marR="91425" marT="91425" marB="91425"/>
                </a:tc>
                <a:extLst>
                  <a:ext uri="{0D108BD9-81ED-4DB2-BD59-A6C34878D82A}">
                    <a16:rowId xmlns:a16="http://schemas.microsoft.com/office/drawing/2014/main" val="10005"/>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38"/>
          <p:cNvSpPr txBox="1">
            <a:spLocks noGrp="1"/>
          </p:cNvSpPr>
          <p:nvPr>
            <p:ph type="title"/>
          </p:nvPr>
        </p:nvSpPr>
        <p:spPr>
          <a:xfrm>
            <a:off x="392050" y="1786975"/>
            <a:ext cx="5005500" cy="1148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600"/>
              <a:t>Design Description</a:t>
            </a:r>
            <a:endParaRPr sz="3600"/>
          </a:p>
        </p:txBody>
      </p:sp>
      <p:sp>
        <p:nvSpPr>
          <p:cNvPr id="330" name="Google Shape;330;p38"/>
          <p:cNvSpPr txBox="1">
            <a:spLocks noGrp="1"/>
          </p:cNvSpPr>
          <p:nvPr>
            <p:ph type="sldNum" idx="12"/>
          </p:nvPr>
        </p:nvSpPr>
        <p:spPr>
          <a:xfrm>
            <a:off x="8" y="-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12</a:t>
            </a:fld>
            <a:endParaRPr/>
          </a:p>
        </p:txBody>
      </p:sp>
      <p:sp>
        <p:nvSpPr>
          <p:cNvPr id="331" name="Google Shape;331;p38"/>
          <p:cNvSpPr/>
          <p:nvPr/>
        </p:nvSpPr>
        <p:spPr>
          <a:xfrm>
            <a:off x="2981950" y="2935675"/>
            <a:ext cx="1827900" cy="8832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Lato"/>
                <a:ea typeface="Lato"/>
                <a:cs typeface="Lato"/>
                <a:sym typeface="Lato"/>
              </a:rPr>
              <a:t>Test Overview</a:t>
            </a:r>
            <a:endParaRPr>
              <a:latin typeface="Lato"/>
              <a:ea typeface="Lato"/>
              <a:cs typeface="Lato"/>
              <a:sym typeface="Lato"/>
            </a:endParaRPr>
          </a:p>
        </p:txBody>
      </p:sp>
      <p:sp>
        <p:nvSpPr>
          <p:cNvPr id="332" name="Google Shape;332;p38"/>
          <p:cNvSpPr/>
          <p:nvPr/>
        </p:nvSpPr>
        <p:spPr>
          <a:xfrm>
            <a:off x="4353550" y="2935675"/>
            <a:ext cx="1827900" cy="8832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Lato"/>
                <a:ea typeface="Lato"/>
                <a:cs typeface="Lato"/>
                <a:sym typeface="Lato"/>
              </a:rPr>
              <a:t>Test Results</a:t>
            </a:r>
            <a:endParaRPr>
              <a:latin typeface="Lato"/>
              <a:ea typeface="Lato"/>
              <a:cs typeface="Lato"/>
              <a:sym typeface="Lato"/>
            </a:endParaRPr>
          </a:p>
        </p:txBody>
      </p:sp>
      <p:sp>
        <p:nvSpPr>
          <p:cNvPr id="333" name="Google Shape;333;p38"/>
          <p:cNvSpPr/>
          <p:nvPr/>
        </p:nvSpPr>
        <p:spPr>
          <a:xfrm>
            <a:off x="0" y="2940675"/>
            <a:ext cx="1783500" cy="883200"/>
          </a:xfrm>
          <a:prstGeom prst="homePlate">
            <a:avLst>
              <a:gd name="adj" fmla="val 49181"/>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Lato"/>
                <a:ea typeface="Lato"/>
                <a:cs typeface="Lato"/>
                <a:sym typeface="Lato"/>
              </a:rPr>
              <a:t>Project Purpose and Objectives</a:t>
            </a:r>
            <a:endParaRPr>
              <a:latin typeface="Lato"/>
              <a:ea typeface="Lato"/>
              <a:cs typeface="Lato"/>
              <a:sym typeface="Lato"/>
            </a:endParaRPr>
          </a:p>
        </p:txBody>
      </p:sp>
      <p:sp>
        <p:nvSpPr>
          <p:cNvPr id="334" name="Google Shape;334;p38"/>
          <p:cNvSpPr/>
          <p:nvPr/>
        </p:nvSpPr>
        <p:spPr>
          <a:xfrm>
            <a:off x="1346925" y="2935675"/>
            <a:ext cx="2079600" cy="883200"/>
          </a:xfrm>
          <a:prstGeom prst="chevron">
            <a:avLst>
              <a:gd name="adj" fmla="val 50000"/>
            </a:avLst>
          </a:prstGeom>
          <a:solidFill>
            <a:srgbClr val="EBCC6A"/>
          </a:solidFill>
          <a:ln w="7620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Lato"/>
                <a:ea typeface="Lato"/>
                <a:cs typeface="Lato"/>
                <a:sym typeface="Lato"/>
              </a:rPr>
              <a:t>Design Description</a:t>
            </a:r>
            <a:endParaRPr>
              <a:latin typeface="Lato"/>
              <a:ea typeface="Lato"/>
              <a:cs typeface="Lato"/>
              <a:sym typeface="Lato"/>
            </a:endParaRPr>
          </a:p>
        </p:txBody>
      </p:sp>
      <p:sp>
        <p:nvSpPr>
          <p:cNvPr id="335" name="Google Shape;335;p38"/>
          <p:cNvSpPr/>
          <p:nvPr/>
        </p:nvSpPr>
        <p:spPr>
          <a:xfrm>
            <a:off x="7318775" y="2935675"/>
            <a:ext cx="1812900" cy="883200"/>
          </a:xfrm>
          <a:prstGeom prst="chevron">
            <a:avLst>
              <a:gd name="adj" fmla="val 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Lato"/>
                <a:ea typeface="Lato"/>
                <a:cs typeface="Lato"/>
                <a:sym typeface="Lato"/>
              </a:rPr>
              <a:t>Project Management</a:t>
            </a:r>
            <a:endParaRPr>
              <a:latin typeface="Lato"/>
              <a:ea typeface="Lato"/>
              <a:cs typeface="Lato"/>
              <a:sym typeface="Lato"/>
            </a:endParaRPr>
          </a:p>
        </p:txBody>
      </p:sp>
      <p:sp>
        <p:nvSpPr>
          <p:cNvPr id="336" name="Google Shape;336;p38"/>
          <p:cNvSpPr/>
          <p:nvPr/>
        </p:nvSpPr>
        <p:spPr>
          <a:xfrm>
            <a:off x="5732850" y="2935675"/>
            <a:ext cx="1971600" cy="883200"/>
          </a:xfrm>
          <a:prstGeom prst="chevron">
            <a:avLst>
              <a:gd name="adj" fmla="val 40018"/>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Lato"/>
                <a:ea typeface="Lato"/>
                <a:cs typeface="Lato"/>
                <a:sym typeface="Lato"/>
              </a:rPr>
              <a:t>Systems Engineering</a:t>
            </a:r>
            <a:endParaRPr>
              <a:latin typeface="Lato"/>
              <a:ea typeface="Lato"/>
              <a:cs typeface="Lato"/>
              <a:sym typeface="Lato"/>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39"/>
          <p:cNvSpPr txBox="1">
            <a:spLocks noGrp="1"/>
          </p:cNvSpPr>
          <p:nvPr>
            <p:ph type="title"/>
          </p:nvPr>
        </p:nvSpPr>
        <p:spPr>
          <a:xfrm>
            <a:off x="1052550" y="271225"/>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t>Critical Project Elements</a:t>
            </a:r>
            <a:endParaRPr sz="3600"/>
          </a:p>
        </p:txBody>
      </p:sp>
      <p:sp>
        <p:nvSpPr>
          <p:cNvPr id="342" name="Google Shape;342;p39"/>
          <p:cNvSpPr txBox="1">
            <a:spLocks noGrp="1"/>
          </p:cNvSpPr>
          <p:nvPr>
            <p:ph type="sldNum" idx="12"/>
          </p:nvPr>
        </p:nvSpPr>
        <p:spPr>
          <a:xfrm>
            <a:off x="8" y="-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13</a:t>
            </a:fld>
            <a:endParaRPr/>
          </a:p>
        </p:txBody>
      </p:sp>
      <p:graphicFrame>
        <p:nvGraphicFramePr>
          <p:cNvPr id="343" name="Google Shape;343;p39"/>
          <p:cNvGraphicFramePr/>
          <p:nvPr/>
        </p:nvGraphicFramePr>
        <p:xfrm>
          <a:off x="466325" y="1096400"/>
          <a:ext cx="8323850" cy="3548875"/>
        </p:xfrm>
        <a:graphic>
          <a:graphicData uri="http://schemas.openxmlformats.org/drawingml/2006/table">
            <a:tbl>
              <a:tblPr>
                <a:noFill/>
                <a:tableStyleId>{4942666D-C6F8-4483-AE18-66D01D52A841}</a:tableStyleId>
              </a:tblPr>
              <a:tblGrid>
                <a:gridCol w="1151750">
                  <a:extLst>
                    <a:ext uri="{9D8B030D-6E8A-4147-A177-3AD203B41FA5}">
                      <a16:colId xmlns:a16="http://schemas.microsoft.com/office/drawing/2014/main" val="20000"/>
                    </a:ext>
                  </a:extLst>
                </a:gridCol>
                <a:gridCol w="1553725">
                  <a:extLst>
                    <a:ext uri="{9D8B030D-6E8A-4147-A177-3AD203B41FA5}">
                      <a16:colId xmlns:a16="http://schemas.microsoft.com/office/drawing/2014/main" val="20001"/>
                    </a:ext>
                  </a:extLst>
                </a:gridCol>
                <a:gridCol w="5618375">
                  <a:extLst>
                    <a:ext uri="{9D8B030D-6E8A-4147-A177-3AD203B41FA5}">
                      <a16:colId xmlns:a16="http://schemas.microsoft.com/office/drawing/2014/main" val="20002"/>
                    </a:ext>
                  </a:extLst>
                </a:gridCol>
              </a:tblGrid>
              <a:tr h="318000">
                <a:tc>
                  <a:txBody>
                    <a:bodyPr/>
                    <a:lstStyle/>
                    <a:p>
                      <a:pPr marL="0" lvl="0" indent="0" algn="l" rtl="0">
                        <a:spcBef>
                          <a:spcPts val="0"/>
                        </a:spcBef>
                        <a:spcAft>
                          <a:spcPts val="0"/>
                        </a:spcAft>
                        <a:buNone/>
                      </a:pPr>
                      <a:r>
                        <a:rPr lang="en" b="1">
                          <a:latin typeface="Lato"/>
                          <a:ea typeface="Lato"/>
                          <a:cs typeface="Lato"/>
                          <a:sym typeface="Lato"/>
                        </a:rPr>
                        <a:t>Designation</a:t>
                      </a:r>
                      <a:endParaRPr b="1">
                        <a:latin typeface="Lato"/>
                        <a:ea typeface="Lato"/>
                        <a:cs typeface="Lato"/>
                        <a:sym typeface="Lato"/>
                      </a:endParaRPr>
                    </a:p>
                  </a:txBody>
                  <a:tcPr marL="91425" marR="91425" marT="91425" marB="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DDCA5"/>
                    </a:solidFill>
                  </a:tcPr>
                </a:tc>
                <a:tc>
                  <a:txBody>
                    <a:bodyPr/>
                    <a:lstStyle/>
                    <a:p>
                      <a:pPr marL="0" lvl="0" indent="0" algn="l" rtl="0">
                        <a:spcBef>
                          <a:spcPts val="0"/>
                        </a:spcBef>
                        <a:spcAft>
                          <a:spcPts val="0"/>
                        </a:spcAft>
                        <a:buNone/>
                      </a:pPr>
                      <a:r>
                        <a:rPr lang="en" b="1">
                          <a:latin typeface="Lato"/>
                          <a:ea typeface="Lato"/>
                          <a:cs typeface="Lato"/>
                          <a:sym typeface="Lato"/>
                        </a:rPr>
                        <a:t>CPE</a:t>
                      </a:r>
                      <a:endParaRPr b="1">
                        <a:latin typeface="Lato"/>
                        <a:ea typeface="Lato"/>
                        <a:cs typeface="Lato"/>
                        <a:sym typeface="Lato"/>
                      </a:endParaRPr>
                    </a:p>
                  </a:txBody>
                  <a:tcPr marL="91425" marR="91425" marT="91425" marB="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DDCA5"/>
                    </a:solidFill>
                  </a:tcPr>
                </a:tc>
                <a:tc>
                  <a:txBody>
                    <a:bodyPr/>
                    <a:lstStyle/>
                    <a:p>
                      <a:pPr marL="0" lvl="0" indent="0" algn="l" rtl="0">
                        <a:spcBef>
                          <a:spcPts val="0"/>
                        </a:spcBef>
                        <a:spcAft>
                          <a:spcPts val="0"/>
                        </a:spcAft>
                        <a:buNone/>
                      </a:pPr>
                      <a:r>
                        <a:rPr lang="en" b="1">
                          <a:latin typeface="Lato"/>
                          <a:ea typeface="Lato"/>
                          <a:cs typeface="Lato"/>
                          <a:sym typeface="Lato"/>
                        </a:rPr>
                        <a:t>Critical Characteristics</a:t>
                      </a:r>
                      <a:endParaRPr b="1">
                        <a:latin typeface="Lato"/>
                        <a:ea typeface="Lato"/>
                        <a:cs typeface="Lato"/>
                        <a:sym typeface="Lato"/>
                      </a:endParaRPr>
                    </a:p>
                  </a:txBody>
                  <a:tcPr marL="91425" marR="91425" marT="91425" marB="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DDCA5"/>
                    </a:solidFill>
                  </a:tcPr>
                </a:tc>
                <a:extLst>
                  <a:ext uri="{0D108BD9-81ED-4DB2-BD59-A6C34878D82A}">
                    <a16:rowId xmlns:a16="http://schemas.microsoft.com/office/drawing/2014/main" val="10000"/>
                  </a:ext>
                </a:extLst>
              </a:tr>
              <a:tr h="740550">
                <a:tc>
                  <a:txBody>
                    <a:bodyPr/>
                    <a:lstStyle/>
                    <a:p>
                      <a:pPr marL="0" lvl="0" indent="0" algn="l" rtl="0">
                        <a:spcBef>
                          <a:spcPts val="0"/>
                        </a:spcBef>
                        <a:spcAft>
                          <a:spcPts val="0"/>
                        </a:spcAft>
                        <a:buNone/>
                      </a:pPr>
                      <a:r>
                        <a:rPr lang="en" sz="1200">
                          <a:latin typeface="Lato"/>
                          <a:ea typeface="Lato"/>
                          <a:cs typeface="Lato"/>
                          <a:sym typeface="Lato"/>
                        </a:rPr>
                        <a:t>CPE-1</a:t>
                      </a:r>
                      <a:endParaRPr sz="1200">
                        <a:latin typeface="Lato"/>
                        <a:ea typeface="Lato"/>
                        <a:cs typeface="Lato"/>
                        <a:sym typeface="Lato"/>
                      </a:endParaRPr>
                    </a:p>
                  </a:txBody>
                  <a:tcPr marL="91425" marR="91425" marT="91425" marB="0">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r>
                        <a:rPr lang="en" sz="1200">
                          <a:latin typeface="Lato"/>
                          <a:ea typeface="Lato"/>
                          <a:cs typeface="Lato"/>
                          <a:sym typeface="Lato"/>
                        </a:rPr>
                        <a:t>Two-way Range Finding</a:t>
                      </a:r>
                      <a:endParaRPr sz="1200">
                        <a:latin typeface="Lato"/>
                        <a:ea typeface="Lato"/>
                        <a:cs typeface="Lato"/>
                        <a:sym typeface="Lato"/>
                      </a:endParaRPr>
                    </a:p>
                  </a:txBody>
                  <a:tcPr marL="91425" marR="91425" marT="91425" marB="0">
                    <a:lnT w="9525" cap="flat" cmpd="sng">
                      <a:solidFill>
                        <a:srgbClr val="9E9E9E"/>
                      </a:solidFill>
                      <a:prstDash val="solid"/>
                      <a:round/>
                      <a:headEnd type="none" w="sm" len="sm"/>
                      <a:tailEnd type="none" w="sm" len="sm"/>
                    </a:lnT>
                  </a:tcPr>
                </a:tc>
                <a:tc>
                  <a:txBody>
                    <a:bodyPr/>
                    <a:lstStyle/>
                    <a:p>
                      <a:pPr marL="0" lvl="0" indent="0" algn="l" rtl="0">
                        <a:lnSpc>
                          <a:spcPct val="115000"/>
                        </a:lnSpc>
                        <a:spcBef>
                          <a:spcPts val="0"/>
                        </a:spcBef>
                        <a:spcAft>
                          <a:spcPts val="1000"/>
                        </a:spcAft>
                        <a:buNone/>
                      </a:pPr>
                      <a:r>
                        <a:rPr lang="en" sz="1200">
                          <a:latin typeface="Lato"/>
                          <a:ea typeface="Lato"/>
                          <a:cs typeface="Lato"/>
                          <a:sym typeface="Lato"/>
                        </a:rPr>
                        <a:t>Range finding is the first  of two critical components necessary for the sensor package to accurately determine the beacon’s relative position.</a:t>
                      </a:r>
                      <a:endParaRPr sz="1200">
                        <a:latin typeface="Lato"/>
                        <a:ea typeface="Lato"/>
                        <a:cs typeface="Lato"/>
                        <a:sym typeface="Lato"/>
                      </a:endParaRPr>
                    </a:p>
                  </a:txBody>
                  <a:tcPr marL="91425" marR="91425" marT="91425" marB="0">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1"/>
                  </a:ext>
                </a:extLst>
              </a:tr>
              <a:tr h="691125">
                <a:tc>
                  <a:txBody>
                    <a:bodyPr/>
                    <a:lstStyle/>
                    <a:p>
                      <a:pPr marL="0" lvl="0" indent="0" algn="l" rtl="0">
                        <a:spcBef>
                          <a:spcPts val="0"/>
                        </a:spcBef>
                        <a:spcAft>
                          <a:spcPts val="0"/>
                        </a:spcAft>
                        <a:buNone/>
                      </a:pPr>
                      <a:r>
                        <a:rPr lang="en" sz="1200">
                          <a:latin typeface="Lato"/>
                          <a:ea typeface="Lato"/>
                          <a:cs typeface="Lato"/>
                          <a:sym typeface="Lato"/>
                        </a:rPr>
                        <a:t>CPE-2</a:t>
                      </a:r>
                      <a:endParaRPr sz="1200">
                        <a:latin typeface="Lato"/>
                        <a:ea typeface="Lato"/>
                        <a:cs typeface="Lato"/>
                        <a:sym typeface="Lato"/>
                      </a:endParaRPr>
                    </a:p>
                  </a:txBody>
                  <a:tcPr marL="91425" marR="91425" marT="91425" marB="0"/>
                </a:tc>
                <a:tc>
                  <a:txBody>
                    <a:bodyPr/>
                    <a:lstStyle/>
                    <a:p>
                      <a:pPr marL="0" lvl="0" indent="0" algn="l" rtl="0">
                        <a:spcBef>
                          <a:spcPts val="0"/>
                        </a:spcBef>
                        <a:spcAft>
                          <a:spcPts val="0"/>
                        </a:spcAft>
                        <a:buNone/>
                      </a:pPr>
                      <a:r>
                        <a:rPr lang="en" sz="1200">
                          <a:latin typeface="Lato"/>
                          <a:ea typeface="Lato"/>
                          <a:cs typeface="Lato"/>
                          <a:sym typeface="Lato"/>
                        </a:rPr>
                        <a:t>Phase Interferometry</a:t>
                      </a:r>
                      <a:endParaRPr sz="1200">
                        <a:latin typeface="Lato"/>
                        <a:ea typeface="Lato"/>
                        <a:cs typeface="Lato"/>
                        <a:sym typeface="Lato"/>
                      </a:endParaRPr>
                    </a:p>
                  </a:txBody>
                  <a:tcPr marL="91425" marR="91425" marT="91425" marB="0"/>
                </a:tc>
                <a:tc>
                  <a:txBody>
                    <a:bodyPr/>
                    <a:lstStyle/>
                    <a:p>
                      <a:pPr marL="0" lvl="0" indent="0" algn="l" rtl="0">
                        <a:lnSpc>
                          <a:spcPct val="115000"/>
                        </a:lnSpc>
                        <a:spcBef>
                          <a:spcPts val="0"/>
                        </a:spcBef>
                        <a:spcAft>
                          <a:spcPts val="0"/>
                        </a:spcAft>
                        <a:buNone/>
                      </a:pPr>
                      <a:r>
                        <a:rPr lang="en" sz="1200">
                          <a:latin typeface="Lato"/>
                          <a:ea typeface="Lato"/>
                          <a:cs typeface="Lato"/>
                          <a:sym typeface="Lato"/>
                        </a:rPr>
                        <a:t>Heading calculations are the second of two critical components necessary for the sensor package to accurately determine the beacon’s relative position.</a:t>
                      </a:r>
                      <a:endParaRPr sz="1200">
                        <a:latin typeface="Lato"/>
                        <a:ea typeface="Lato"/>
                        <a:cs typeface="Lato"/>
                        <a:sym typeface="Lato"/>
                      </a:endParaRPr>
                    </a:p>
                  </a:txBody>
                  <a:tcPr marL="91425" marR="91425" marT="91425" marB="0"/>
                </a:tc>
                <a:extLst>
                  <a:ext uri="{0D108BD9-81ED-4DB2-BD59-A6C34878D82A}">
                    <a16:rowId xmlns:a16="http://schemas.microsoft.com/office/drawing/2014/main" val="10002"/>
                  </a:ext>
                </a:extLst>
              </a:tr>
              <a:tr h="691125">
                <a:tc>
                  <a:txBody>
                    <a:bodyPr/>
                    <a:lstStyle/>
                    <a:p>
                      <a:pPr marL="0" lvl="0" indent="0" algn="l" rtl="0">
                        <a:spcBef>
                          <a:spcPts val="0"/>
                        </a:spcBef>
                        <a:spcAft>
                          <a:spcPts val="0"/>
                        </a:spcAft>
                        <a:buNone/>
                      </a:pPr>
                      <a:r>
                        <a:rPr lang="en" sz="1200">
                          <a:latin typeface="Lato"/>
                          <a:ea typeface="Lato"/>
                          <a:cs typeface="Lato"/>
                          <a:sym typeface="Lato"/>
                        </a:rPr>
                        <a:t>CPE-3</a:t>
                      </a:r>
                      <a:endParaRPr sz="1200">
                        <a:latin typeface="Lato"/>
                        <a:ea typeface="Lato"/>
                        <a:cs typeface="Lato"/>
                        <a:sym typeface="Lato"/>
                      </a:endParaRPr>
                    </a:p>
                  </a:txBody>
                  <a:tcPr marL="91425" marR="91425" marT="91425" marB="0"/>
                </a:tc>
                <a:tc>
                  <a:txBody>
                    <a:bodyPr/>
                    <a:lstStyle/>
                    <a:p>
                      <a:pPr marL="0" lvl="0" indent="0" algn="l" rtl="0">
                        <a:spcBef>
                          <a:spcPts val="0"/>
                        </a:spcBef>
                        <a:spcAft>
                          <a:spcPts val="0"/>
                        </a:spcAft>
                        <a:buNone/>
                      </a:pPr>
                      <a:r>
                        <a:rPr lang="en" sz="1200">
                          <a:latin typeface="Lato"/>
                          <a:ea typeface="Lato"/>
                          <a:cs typeface="Lato"/>
                          <a:sym typeface="Lato"/>
                        </a:rPr>
                        <a:t>Data Flow</a:t>
                      </a:r>
                      <a:endParaRPr sz="1200">
                        <a:latin typeface="Lato"/>
                        <a:ea typeface="Lato"/>
                        <a:cs typeface="Lato"/>
                        <a:sym typeface="Lato"/>
                      </a:endParaRPr>
                    </a:p>
                  </a:txBody>
                  <a:tcPr marL="91425" marR="91425" marT="91425" marB="0"/>
                </a:tc>
                <a:tc>
                  <a:txBody>
                    <a:bodyPr/>
                    <a:lstStyle/>
                    <a:p>
                      <a:pPr marL="0" lvl="0" indent="0" algn="l" rtl="0">
                        <a:lnSpc>
                          <a:spcPct val="115000"/>
                        </a:lnSpc>
                        <a:spcBef>
                          <a:spcPts val="0"/>
                        </a:spcBef>
                        <a:spcAft>
                          <a:spcPts val="0"/>
                        </a:spcAft>
                        <a:buNone/>
                      </a:pPr>
                      <a:r>
                        <a:rPr lang="en" sz="1200">
                          <a:latin typeface="Lato"/>
                          <a:ea typeface="Lato"/>
                          <a:cs typeface="Lato"/>
                          <a:sym typeface="Lato"/>
                        </a:rPr>
                        <a:t>Accurate models for the data flow rates are necessary to improve range and heading calculations.</a:t>
                      </a:r>
                      <a:endParaRPr sz="1200">
                        <a:latin typeface="Lato"/>
                        <a:ea typeface="Lato"/>
                        <a:cs typeface="Lato"/>
                        <a:sym typeface="Lato"/>
                      </a:endParaRPr>
                    </a:p>
                  </a:txBody>
                  <a:tcPr marL="91425" marR="91425" marT="91425" marB="0"/>
                </a:tc>
                <a:extLst>
                  <a:ext uri="{0D108BD9-81ED-4DB2-BD59-A6C34878D82A}">
                    <a16:rowId xmlns:a16="http://schemas.microsoft.com/office/drawing/2014/main" val="10003"/>
                  </a:ext>
                </a:extLst>
              </a:tr>
              <a:tr h="690300">
                <a:tc>
                  <a:txBody>
                    <a:bodyPr/>
                    <a:lstStyle/>
                    <a:p>
                      <a:pPr marL="0" lvl="0" indent="0" algn="l" rtl="0">
                        <a:spcBef>
                          <a:spcPts val="0"/>
                        </a:spcBef>
                        <a:spcAft>
                          <a:spcPts val="0"/>
                        </a:spcAft>
                        <a:buNone/>
                      </a:pPr>
                      <a:r>
                        <a:rPr lang="en" sz="1200">
                          <a:latin typeface="Lato"/>
                          <a:ea typeface="Lato"/>
                          <a:cs typeface="Lato"/>
                          <a:sym typeface="Lato"/>
                        </a:rPr>
                        <a:t>CPE-4</a:t>
                      </a:r>
                      <a:endParaRPr sz="1200">
                        <a:latin typeface="Lato"/>
                        <a:ea typeface="Lato"/>
                        <a:cs typeface="Lato"/>
                        <a:sym typeface="Lato"/>
                      </a:endParaRPr>
                    </a:p>
                  </a:txBody>
                  <a:tcPr marL="91425" marR="91425" marT="91425" marB="0"/>
                </a:tc>
                <a:tc>
                  <a:txBody>
                    <a:bodyPr/>
                    <a:lstStyle/>
                    <a:p>
                      <a:pPr marL="0" lvl="0" indent="0" algn="l" rtl="0">
                        <a:spcBef>
                          <a:spcPts val="0"/>
                        </a:spcBef>
                        <a:spcAft>
                          <a:spcPts val="0"/>
                        </a:spcAft>
                        <a:buNone/>
                      </a:pPr>
                      <a:r>
                        <a:rPr lang="en" sz="1200">
                          <a:latin typeface="Lato"/>
                          <a:ea typeface="Lato"/>
                          <a:cs typeface="Lato"/>
                          <a:sym typeface="Lato"/>
                        </a:rPr>
                        <a:t>Electrical Components</a:t>
                      </a:r>
                      <a:endParaRPr sz="1200">
                        <a:latin typeface="Lato"/>
                        <a:ea typeface="Lato"/>
                        <a:cs typeface="Lato"/>
                        <a:sym typeface="Lato"/>
                      </a:endParaRPr>
                    </a:p>
                  </a:txBody>
                  <a:tcPr marL="91425" marR="91425" marT="91425" marB="0"/>
                </a:tc>
                <a:tc>
                  <a:txBody>
                    <a:bodyPr/>
                    <a:lstStyle/>
                    <a:p>
                      <a:pPr marL="0" lvl="0" indent="0" algn="l" rtl="0">
                        <a:lnSpc>
                          <a:spcPct val="115000"/>
                        </a:lnSpc>
                        <a:spcBef>
                          <a:spcPts val="0"/>
                        </a:spcBef>
                        <a:spcAft>
                          <a:spcPts val="0"/>
                        </a:spcAft>
                        <a:buNone/>
                      </a:pPr>
                      <a:r>
                        <a:rPr lang="en" sz="1200">
                          <a:latin typeface="Lato"/>
                          <a:ea typeface="Lato"/>
                          <a:cs typeface="Lato"/>
                          <a:sym typeface="Lato"/>
                        </a:rPr>
                        <a:t> All electrical components must operate within the temperature constraints defined by FR5.</a:t>
                      </a:r>
                      <a:endParaRPr sz="1200">
                        <a:latin typeface="Lato"/>
                        <a:ea typeface="Lato"/>
                        <a:cs typeface="Lato"/>
                        <a:sym typeface="Lato"/>
                      </a:endParaRPr>
                    </a:p>
                  </a:txBody>
                  <a:tcPr marL="91425" marR="91425" marT="91425" marB="0"/>
                </a:tc>
                <a:extLst>
                  <a:ext uri="{0D108BD9-81ED-4DB2-BD59-A6C34878D82A}">
                    <a16:rowId xmlns:a16="http://schemas.microsoft.com/office/drawing/2014/main" val="10004"/>
                  </a:ext>
                </a:extLst>
              </a:tr>
              <a:tr h="417775">
                <a:tc>
                  <a:txBody>
                    <a:bodyPr/>
                    <a:lstStyle/>
                    <a:p>
                      <a:pPr marL="0" lvl="0" indent="0" algn="l" rtl="0">
                        <a:spcBef>
                          <a:spcPts val="0"/>
                        </a:spcBef>
                        <a:spcAft>
                          <a:spcPts val="0"/>
                        </a:spcAft>
                        <a:buNone/>
                      </a:pPr>
                      <a:r>
                        <a:rPr lang="en" sz="1200">
                          <a:latin typeface="Lato"/>
                          <a:ea typeface="Lato"/>
                          <a:cs typeface="Lato"/>
                          <a:sym typeface="Lato"/>
                        </a:rPr>
                        <a:t>CPE-5</a:t>
                      </a:r>
                      <a:endParaRPr sz="1200">
                        <a:latin typeface="Lato"/>
                        <a:ea typeface="Lato"/>
                        <a:cs typeface="Lato"/>
                        <a:sym typeface="Lato"/>
                      </a:endParaRPr>
                    </a:p>
                  </a:txBody>
                  <a:tcPr marL="91425" marR="91425" marT="91425" marB="0"/>
                </a:tc>
                <a:tc>
                  <a:txBody>
                    <a:bodyPr/>
                    <a:lstStyle/>
                    <a:p>
                      <a:pPr marL="0" lvl="0" indent="0" algn="l" rtl="0">
                        <a:spcBef>
                          <a:spcPts val="0"/>
                        </a:spcBef>
                        <a:spcAft>
                          <a:spcPts val="0"/>
                        </a:spcAft>
                        <a:buNone/>
                      </a:pPr>
                      <a:r>
                        <a:rPr lang="en" sz="1200">
                          <a:latin typeface="Lato"/>
                          <a:ea typeface="Lato"/>
                          <a:cs typeface="Lato"/>
                          <a:sym typeface="Lato"/>
                        </a:rPr>
                        <a:t>Testing</a:t>
                      </a:r>
                      <a:endParaRPr sz="1200">
                        <a:latin typeface="Lato"/>
                        <a:ea typeface="Lato"/>
                        <a:cs typeface="Lato"/>
                        <a:sym typeface="Lato"/>
                      </a:endParaRPr>
                    </a:p>
                  </a:txBody>
                  <a:tcPr marL="91425" marR="91425" marT="91425" marB="0"/>
                </a:tc>
                <a:tc>
                  <a:txBody>
                    <a:bodyPr/>
                    <a:lstStyle/>
                    <a:p>
                      <a:pPr marL="0" lvl="0" indent="0" algn="l" rtl="0">
                        <a:lnSpc>
                          <a:spcPct val="115000"/>
                        </a:lnSpc>
                        <a:spcBef>
                          <a:spcPts val="0"/>
                        </a:spcBef>
                        <a:spcAft>
                          <a:spcPts val="0"/>
                        </a:spcAft>
                        <a:buNone/>
                      </a:pPr>
                      <a:r>
                        <a:rPr lang="en" sz="1200">
                          <a:latin typeface="Lato"/>
                          <a:ea typeface="Lato"/>
                          <a:cs typeface="Lato"/>
                          <a:sym typeface="Lato"/>
                        </a:rPr>
                        <a:t>Testing will need to verify and validate that each functional requirement is met.</a:t>
                      </a:r>
                      <a:endParaRPr sz="1200">
                        <a:latin typeface="Lato"/>
                        <a:ea typeface="Lato"/>
                        <a:cs typeface="Lato"/>
                        <a:sym typeface="Lato"/>
                      </a:endParaRPr>
                    </a:p>
                  </a:txBody>
                  <a:tcPr marL="91425" marR="91425" marT="91425" marB="0"/>
                </a:tc>
                <a:extLst>
                  <a:ext uri="{0D108BD9-81ED-4DB2-BD59-A6C34878D82A}">
                    <a16:rowId xmlns:a16="http://schemas.microsoft.com/office/drawing/2014/main" val="10005"/>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40"/>
          <p:cNvSpPr txBox="1">
            <a:spLocks noGrp="1"/>
          </p:cNvSpPr>
          <p:nvPr>
            <p:ph type="title"/>
          </p:nvPr>
        </p:nvSpPr>
        <p:spPr>
          <a:xfrm>
            <a:off x="1106125" y="172075"/>
            <a:ext cx="1551300" cy="6426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800"/>
              <a:buFont typeface="Calibri"/>
              <a:buNone/>
            </a:pPr>
            <a:r>
              <a:rPr lang="en" sz="4000">
                <a:latin typeface="Montserrat"/>
                <a:ea typeface="Montserrat"/>
                <a:cs typeface="Montserrat"/>
                <a:sym typeface="Montserrat"/>
              </a:rPr>
              <a:t>FBD</a:t>
            </a:r>
            <a:endParaRPr sz="4000">
              <a:latin typeface="Montserrat"/>
              <a:ea typeface="Montserrat"/>
              <a:cs typeface="Montserrat"/>
              <a:sym typeface="Montserrat"/>
            </a:endParaRPr>
          </a:p>
        </p:txBody>
      </p:sp>
      <p:sp>
        <p:nvSpPr>
          <p:cNvPr id="349" name="Google Shape;349;p40"/>
          <p:cNvSpPr txBox="1">
            <a:spLocks noGrp="1"/>
          </p:cNvSpPr>
          <p:nvPr>
            <p:ph type="sldNum" idx="12"/>
          </p:nvPr>
        </p:nvSpPr>
        <p:spPr>
          <a:xfrm>
            <a:off x="8" y="-8"/>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888888"/>
              </a:buClr>
              <a:buSzPts val="900"/>
              <a:buFont typeface="Arial"/>
              <a:buNone/>
            </a:pPr>
            <a:fld id="{00000000-1234-1234-1234-123412341234}" type="slidenum">
              <a:rPr lang="en" sz="1000">
                <a:solidFill>
                  <a:srgbClr val="000000"/>
                </a:solidFill>
              </a:rPr>
              <a:t>14</a:t>
            </a:fld>
            <a:endParaRPr sz="1000">
              <a:solidFill>
                <a:srgbClr val="000000"/>
              </a:solidFill>
            </a:endParaRPr>
          </a:p>
        </p:txBody>
      </p:sp>
      <p:sp>
        <p:nvSpPr>
          <p:cNvPr id="350" name="Google Shape;350;p40"/>
          <p:cNvSpPr/>
          <p:nvPr/>
        </p:nvSpPr>
        <p:spPr>
          <a:xfrm>
            <a:off x="630225" y="1100925"/>
            <a:ext cx="3918300" cy="2492400"/>
          </a:xfrm>
          <a:prstGeom prst="rect">
            <a:avLst/>
          </a:prstGeom>
          <a:noFill/>
          <a:ln w="38100" cap="flat" cmpd="sng">
            <a:solidFill>
              <a:srgbClr val="000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40"/>
          <p:cNvSpPr/>
          <p:nvPr/>
        </p:nvSpPr>
        <p:spPr>
          <a:xfrm>
            <a:off x="5070350" y="1100925"/>
            <a:ext cx="3456900" cy="2492400"/>
          </a:xfrm>
          <a:prstGeom prst="rect">
            <a:avLst/>
          </a:prstGeom>
          <a:noFill/>
          <a:ln w="38100" cap="flat" cmpd="sng">
            <a:solidFill>
              <a:srgbClr val="000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40"/>
          <p:cNvSpPr/>
          <p:nvPr/>
        </p:nvSpPr>
        <p:spPr>
          <a:xfrm>
            <a:off x="753525" y="3813600"/>
            <a:ext cx="2096100" cy="1329900"/>
          </a:xfrm>
          <a:prstGeom prst="rect">
            <a:avLst/>
          </a:prstGeom>
          <a:noFill/>
          <a:ln w="38100" cap="flat" cmpd="sng">
            <a:solidFill>
              <a:srgbClr val="000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3" name="Google Shape;353;p40"/>
          <p:cNvPicPr preferRelativeResize="0"/>
          <p:nvPr/>
        </p:nvPicPr>
        <p:blipFill>
          <a:blip r:embed="rId3">
            <a:alphaModFix/>
          </a:blip>
          <a:stretch>
            <a:fillRect/>
          </a:stretch>
        </p:blipFill>
        <p:spPr>
          <a:xfrm>
            <a:off x="750513" y="1160125"/>
            <a:ext cx="7642974" cy="39324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50"/>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35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351"/>
                                        </p:tgtEl>
                                        <p:attrNameLst>
                                          <p:attrName>style.visibility</p:attrName>
                                        </p:attrNameLst>
                                      </p:cBhvr>
                                      <p:to>
                                        <p:strVal val="hidden"/>
                                      </p:to>
                                    </p:set>
                                  </p:childTnLst>
                                </p:cTn>
                              </p:par>
                            </p:childTnLst>
                          </p:cTn>
                        </p:par>
                        <p:par>
                          <p:cTn id="18" fill="hold">
                            <p:stCondLst>
                              <p:cond delay="0"/>
                            </p:stCondLst>
                            <p:childTnLst>
                              <p:par>
                                <p:cTn id="19" presetID="1" presetClass="entr" presetSubtype="0" fill="hold" nodeType="afterEffect">
                                  <p:stCondLst>
                                    <p:cond delay="0"/>
                                  </p:stCondLst>
                                  <p:childTnLst>
                                    <p:set>
                                      <p:cBhvr>
                                        <p:cTn id="20" dur="1" fill="hold">
                                          <p:stCondLst>
                                            <p:cond delay="0"/>
                                          </p:stCondLst>
                                        </p:cTn>
                                        <p:tgtEl>
                                          <p:spTgt spid="35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350"/>
                                        </p:tgtEl>
                                        <p:attrNameLst>
                                          <p:attrName>style.visibility</p:attrName>
                                        </p:attrNameLst>
                                      </p:cBhvr>
                                      <p:to>
                                        <p:strVal val="hidden"/>
                                      </p:to>
                                    </p:set>
                                  </p:childTnLst>
                                </p:cTn>
                              </p:par>
                            </p:childTnLst>
                          </p:cTn>
                        </p:par>
                        <p:par>
                          <p:cTn id="25" fill="hold">
                            <p:stCondLst>
                              <p:cond delay="0"/>
                            </p:stCondLst>
                            <p:childTnLst>
                              <p:par>
                                <p:cTn id="26" presetID="1" presetClass="entr" presetSubtype="0" fill="hold" nodeType="afterEffect">
                                  <p:stCondLst>
                                    <p:cond delay="0"/>
                                  </p:stCondLst>
                                  <p:childTnLst>
                                    <p:set>
                                      <p:cBhvr>
                                        <p:cTn id="27" dur="1" fill="hold">
                                          <p:stCondLst>
                                            <p:cond delay="0"/>
                                          </p:stCondLst>
                                        </p:cTn>
                                        <p:tgtEl>
                                          <p:spTgt spid="3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pic>
        <p:nvPicPr>
          <p:cNvPr id="358" name="Google Shape;358;p41"/>
          <p:cNvPicPr preferRelativeResize="0"/>
          <p:nvPr/>
        </p:nvPicPr>
        <p:blipFill rotWithShape="1">
          <a:blip r:embed="rId3">
            <a:alphaModFix/>
          </a:blip>
          <a:srcRect l="45428" t="21406" r="31426" b="23179"/>
          <a:stretch/>
        </p:blipFill>
        <p:spPr>
          <a:xfrm>
            <a:off x="6673425" y="677501"/>
            <a:ext cx="2178898" cy="4029285"/>
          </a:xfrm>
          <a:prstGeom prst="rect">
            <a:avLst/>
          </a:prstGeom>
          <a:noFill/>
          <a:ln>
            <a:noFill/>
          </a:ln>
        </p:spPr>
      </p:pic>
      <p:pic>
        <p:nvPicPr>
          <p:cNvPr id="359" name="Google Shape;359;p41"/>
          <p:cNvPicPr preferRelativeResize="0"/>
          <p:nvPr/>
        </p:nvPicPr>
        <p:blipFill rotWithShape="1">
          <a:blip r:embed="rId4">
            <a:alphaModFix/>
          </a:blip>
          <a:srcRect l="46304" t="10994" r="33200" b="6155"/>
          <a:stretch/>
        </p:blipFill>
        <p:spPr>
          <a:xfrm>
            <a:off x="265775" y="945625"/>
            <a:ext cx="2193024" cy="3758450"/>
          </a:xfrm>
          <a:prstGeom prst="rect">
            <a:avLst/>
          </a:prstGeom>
          <a:noFill/>
          <a:ln>
            <a:noFill/>
          </a:ln>
        </p:spPr>
      </p:pic>
      <p:sp>
        <p:nvSpPr>
          <p:cNvPr id="360" name="Google Shape;360;p41"/>
          <p:cNvSpPr txBox="1">
            <a:spLocks noGrp="1"/>
          </p:cNvSpPr>
          <p:nvPr>
            <p:ph type="title"/>
          </p:nvPr>
        </p:nvSpPr>
        <p:spPr>
          <a:xfrm>
            <a:off x="1310625" y="156100"/>
            <a:ext cx="7038900" cy="52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Review of Structural Design</a:t>
            </a:r>
            <a:endParaRPr/>
          </a:p>
        </p:txBody>
      </p:sp>
      <p:sp>
        <p:nvSpPr>
          <p:cNvPr id="361" name="Google Shape;361;p41"/>
          <p:cNvSpPr txBox="1">
            <a:spLocks noGrp="1"/>
          </p:cNvSpPr>
          <p:nvPr>
            <p:ph type="sldNum" idx="12"/>
          </p:nvPr>
        </p:nvSpPr>
        <p:spPr>
          <a:xfrm>
            <a:off x="8" y="-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15</a:t>
            </a:fld>
            <a:endParaRPr/>
          </a:p>
        </p:txBody>
      </p:sp>
      <p:sp>
        <p:nvSpPr>
          <p:cNvPr id="362" name="Google Shape;362;p41"/>
          <p:cNvSpPr txBox="1"/>
          <p:nvPr/>
        </p:nvSpPr>
        <p:spPr>
          <a:xfrm>
            <a:off x="3739675" y="1064263"/>
            <a:ext cx="1357500" cy="46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Lato"/>
                <a:ea typeface="Lato"/>
                <a:cs typeface="Lato"/>
                <a:sym typeface="Lato"/>
              </a:rPr>
              <a:t>Receiving </a:t>
            </a:r>
            <a:endParaRPr>
              <a:latin typeface="Lato"/>
              <a:ea typeface="Lato"/>
              <a:cs typeface="Lato"/>
              <a:sym typeface="Lato"/>
            </a:endParaRPr>
          </a:p>
          <a:p>
            <a:pPr marL="0" lvl="0" indent="0" algn="ctr" rtl="0">
              <a:spcBef>
                <a:spcPts val="0"/>
              </a:spcBef>
              <a:spcAft>
                <a:spcPts val="0"/>
              </a:spcAft>
              <a:buNone/>
            </a:pPr>
            <a:r>
              <a:rPr lang="en">
                <a:latin typeface="Lato"/>
                <a:ea typeface="Lato"/>
                <a:cs typeface="Lato"/>
                <a:sym typeface="Lato"/>
              </a:rPr>
              <a:t>(Rx) Antenna(s)</a:t>
            </a:r>
            <a:endParaRPr>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p:txBody>
      </p:sp>
      <p:sp>
        <p:nvSpPr>
          <p:cNvPr id="363" name="Google Shape;363;p41"/>
          <p:cNvSpPr txBox="1"/>
          <p:nvPr/>
        </p:nvSpPr>
        <p:spPr>
          <a:xfrm>
            <a:off x="3739675" y="3901750"/>
            <a:ext cx="1357500" cy="423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Lato"/>
                <a:ea typeface="Lato"/>
                <a:cs typeface="Lato"/>
                <a:sym typeface="Lato"/>
              </a:rPr>
              <a:t>Battery</a:t>
            </a:r>
            <a:endParaRPr>
              <a:latin typeface="Lato"/>
              <a:ea typeface="Lato"/>
              <a:cs typeface="Lato"/>
              <a:sym typeface="Lato"/>
            </a:endParaRPr>
          </a:p>
        </p:txBody>
      </p:sp>
      <p:sp>
        <p:nvSpPr>
          <p:cNvPr id="364" name="Google Shape;364;p41"/>
          <p:cNvSpPr txBox="1"/>
          <p:nvPr/>
        </p:nvSpPr>
        <p:spPr>
          <a:xfrm>
            <a:off x="3739675" y="2594450"/>
            <a:ext cx="1357500" cy="46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Lato"/>
                <a:ea typeface="Lato"/>
                <a:cs typeface="Lato"/>
                <a:sym typeface="Lato"/>
              </a:rPr>
              <a:t>Raspberry Pi</a:t>
            </a:r>
            <a:endParaRPr>
              <a:latin typeface="Lato"/>
              <a:ea typeface="Lato"/>
              <a:cs typeface="Lato"/>
              <a:sym typeface="Lato"/>
            </a:endParaRPr>
          </a:p>
          <a:p>
            <a:pPr marL="0" lvl="0" indent="0" algn="ctr" rtl="0">
              <a:spcBef>
                <a:spcPts val="0"/>
              </a:spcBef>
              <a:spcAft>
                <a:spcPts val="0"/>
              </a:spcAft>
              <a:buNone/>
            </a:pPr>
            <a:r>
              <a:rPr lang="en">
                <a:latin typeface="Lato"/>
                <a:ea typeface="Lato"/>
                <a:cs typeface="Lato"/>
                <a:sym typeface="Lato"/>
              </a:rPr>
              <a:t>PiCAN 2</a:t>
            </a:r>
            <a:endParaRPr>
              <a:latin typeface="Lato"/>
              <a:ea typeface="Lato"/>
              <a:cs typeface="Lato"/>
              <a:sym typeface="Lato"/>
            </a:endParaRPr>
          </a:p>
        </p:txBody>
      </p:sp>
      <p:sp>
        <p:nvSpPr>
          <p:cNvPr id="365" name="Google Shape;365;p41"/>
          <p:cNvSpPr txBox="1"/>
          <p:nvPr/>
        </p:nvSpPr>
        <p:spPr>
          <a:xfrm>
            <a:off x="3739675" y="4355025"/>
            <a:ext cx="1357500" cy="46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Lato"/>
                <a:ea typeface="Lato"/>
                <a:cs typeface="Lato"/>
                <a:sym typeface="Lato"/>
              </a:rPr>
              <a:t>GPS Device</a:t>
            </a:r>
            <a:endParaRPr>
              <a:latin typeface="Lato"/>
              <a:ea typeface="Lato"/>
              <a:cs typeface="Lato"/>
              <a:sym typeface="Lato"/>
            </a:endParaRPr>
          </a:p>
        </p:txBody>
      </p:sp>
      <p:sp>
        <p:nvSpPr>
          <p:cNvPr id="366" name="Google Shape;366;p41"/>
          <p:cNvSpPr txBox="1"/>
          <p:nvPr/>
        </p:nvSpPr>
        <p:spPr>
          <a:xfrm>
            <a:off x="3739675" y="3572625"/>
            <a:ext cx="1357500" cy="46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Lato"/>
                <a:ea typeface="Lato"/>
                <a:cs typeface="Lato"/>
                <a:sym typeface="Lato"/>
              </a:rPr>
              <a:t>LimeSDR</a:t>
            </a:r>
            <a:endParaRPr>
              <a:latin typeface="Lato"/>
              <a:ea typeface="Lato"/>
              <a:cs typeface="Lato"/>
              <a:sym typeface="Lato"/>
            </a:endParaRPr>
          </a:p>
        </p:txBody>
      </p:sp>
      <p:cxnSp>
        <p:nvCxnSpPr>
          <p:cNvPr id="367" name="Google Shape;367;p41"/>
          <p:cNvCxnSpPr>
            <a:stCxn id="364" idx="3"/>
          </p:cNvCxnSpPr>
          <p:nvPr/>
        </p:nvCxnSpPr>
        <p:spPr>
          <a:xfrm>
            <a:off x="5097175" y="2824850"/>
            <a:ext cx="2777700" cy="417300"/>
          </a:xfrm>
          <a:prstGeom prst="straightConnector1">
            <a:avLst/>
          </a:prstGeom>
          <a:noFill/>
          <a:ln w="19050" cap="flat" cmpd="sng">
            <a:solidFill>
              <a:srgbClr val="000000"/>
            </a:solidFill>
            <a:prstDash val="solid"/>
            <a:round/>
            <a:headEnd type="none" w="med" len="med"/>
            <a:tailEnd type="triangle" w="med" len="med"/>
          </a:ln>
        </p:spPr>
      </p:cxnSp>
      <p:cxnSp>
        <p:nvCxnSpPr>
          <p:cNvPr id="368" name="Google Shape;368;p41"/>
          <p:cNvCxnSpPr>
            <a:stCxn id="364" idx="1"/>
          </p:cNvCxnSpPr>
          <p:nvPr/>
        </p:nvCxnSpPr>
        <p:spPr>
          <a:xfrm flipH="1">
            <a:off x="1542175" y="2824850"/>
            <a:ext cx="2197500" cy="381900"/>
          </a:xfrm>
          <a:prstGeom prst="straightConnector1">
            <a:avLst/>
          </a:prstGeom>
          <a:noFill/>
          <a:ln w="19050" cap="flat" cmpd="sng">
            <a:solidFill>
              <a:srgbClr val="000000"/>
            </a:solidFill>
            <a:prstDash val="solid"/>
            <a:round/>
            <a:headEnd type="none" w="med" len="med"/>
            <a:tailEnd type="triangle" w="med" len="med"/>
          </a:ln>
        </p:spPr>
      </p:cxnSp>
      <p:cxnSp>
        <p:nvCxnSpPr>
          <p:cNvPr id="369" name="Google Shape;369;p41"/>
          <p:cNvCxnSpPr>
            <a:stCxn id="362" idx="1"/>
          </p:cNvCxnSpPr>
          <p:nvPr/>
        </p:nvCxnSpPr>
        <p:spPr>
          <a:xfrm rot="10800000">
            <a:off x="1692175" y="1180963"/>
            <a:ext cx="2047500" cy="113700"/>
          </a:xfrm>
          <a:prstGeom prst="straightConnector1">
            <a:avLst/>
          </a:prstGeom>
          <a:noFill/>
          <a:ln w="19050" cap="flat" cmpd="sng">
            <a:solidFill>
              <a:srgbClr val="000000"/>
            </a:solidFill>
            <a:prstDash val="solid"/>
            <a:round/>
            <a:headEnd type="none" w="med" len="med"/>
            <a:tailEnd type="triangle" w="med" len="med"/>
          </a:ln>
        </p:spPr>
      </p:cxnSp>
      <p:cxnSp>
        <p:nvCxnSpPr>
          <p:cNvPr id="370" name="Google Shape;370;p41"/>
          <p:cNvCxnSpPr>
            <a:stCxn id="362" idx="3"/>
          </p:cNvCxnSpPr>
          <p:nvPr/>
        </p:nvCxnSpPr>
        <p:spPr>
          <a:xfrm>
            <a:off x="5097175" y="1294663"/>
            <a:ext cx="2495700" cy="599700"/>
          </a:xfrm>
          <a:prstGeom prst="straightConnector1">
            <a:avLst/>
          </a:prstGeom>
          <a:noFill/>
          <a:ln w="19050" cap="flat" cmpd="sng">
            <a:solidFill>
              <a:srgbClr val="000000"/>
            </a:solidFill>
            <a:prstDash val="solid"/>
            <a:round/>
            <a:headEnd type="none" w="med" len="med"/>
            <a:tailEnd type="triangle" w="med" len="med"/>
          </a:ln>
        </p:spPr>
      </p:cxnSp>
      <p:cxnSp>
        <p:nvCxnSpPr>
          <p:cNvPr id="371" name="Google Shape;371;p41"/>
          <p:cNvCxnSpPr>
            <a:stCxn id="366" idx="3"/>
          </p:cNvCxnSpPr>
          <p:nvPr/>
        </p:nvCxnSpPr>
        <p:spPr>
          <a:xfrm>
            <a:off x="5097175" y="3803025"/>
            <a:ext cx="2178900" cy="11400"/>
          </a:xfrm>
          <a:prstGeom prst="straightConnector1">
            <a:avLst/>
          </a:prstGeom>
          <a:noFill/>
          <a:ln w="19050" cap="flat" cmpd="sng">
            <a:solidFill>
              <a:srgbClr val="000000"/>
            </a:solidFill>
            <a:prstDash val="solid"/>
            <a:round/>
            <a:headEnd type="none" w="med" len="med"/>
            <a:tailEnd type="triangle" w="med" len="med"/>
          </a:ln>
        </p:spPr>
      </p:cxnSp>
      <p:cxnSp>
        <p:nvCxnSpPr>
          <p:cNvPr id="372" name="Google Shape;372;p41"/>
          <p:cNvCxnSpPr>
            <a:stCxn id="366" idx="1"/>
          </p:cNvCxnSpPr>
          <p:nvPr/>
        </p:nvCxnSpPr>
        <p:spPr>
          <a:xfrm flipH="1">
            <a:off x="916975" y="3803025"/>
            <a:ext cx="2822700" cy="37800"/>
          </a:xfrm>
          <a:prstGeom prst="straightConnector1">
            <a:avLst/>
          </a:prstGeom>
          <a:noFill/>
          <a:ln w="19050" cap="flat" cmpd="sng">
            <a:solidFill>
              <a:srgbClr val="000000"/>
            </a:solidFill>
            <a:prstDash val="solid"/>
            <a:round/>
            <a:headEnd type="none" w="med" len="med"/>
            <a:tailEnd type="triangle" w="med" len="med"/>
          </a:ln>
        </p:spPr>
      </p:cxnSp>
      <p:cxnSp>
        <p:nvCxnSpPr>
          <p:cNvPr id="373" name="Google Shape;373;p41"/>
          <p:cNvCxnSpPr>
            <a:stCxn id="365" idx="3"/>
          </p:cNvCxnSpPr>
          <p:nvPr/>
        </p:nvCxnSpPr>
        <p:spPr>
          <a:xfrm rot="10800000" flipH="1">
            <a:off x="5097175" y="4343025"/>
            <a:ext cx="3191700" cy="242400"/>
          </a:xfrm>
          <a:prstGeom prst="straightConnector1">
            <a:avLst/>
          </a:prstGeom>
          <a:noFill/>
          <a:ln w="19050" cap="flat" cmpd="sng">
            <a:solidFill>
              <a:srgbClr val="000000"/>
            </a:solidFill>
            <a:prstDash val="solid"/>
            <a:round/>
            <a:headEnd type="none" w="med" len="med"/>
            <a:tailEnd type="triangle" w="med" len="med"/>
          </a:ln>
        </p:spPr>
      </p:cxnSp>
      <p:cxnSp>
        <p:nvCxnSpPr>
          <p:cNvPr id="374" name="Google Shape;374;p41"/>
          <p:cNvCxnSpPr>
            <a:stCxn id="365" idx="1"/>
          </p:cNvCxnSpPr>
          <p:nvPr/>
        </p:nvCxnSpPr>
        <p:spPr>
          <a:xfrm rot="10800000">
            <a:off x="2070775" y="4307625"/>
            <a:ext cx="1668900" cy="277800"/>
          </a:xfrm>
          <a:prstGeom prst="straightConnector1">
            <a:avLst/>
          </a:prstGeom>
          <a:noFill/>
          <a:ln w="19050" cap="flat" cmpd="sng">
            <a:solidFill>
              <a:srgbClr val="000000"/>
            </a:solidFill>
            <a:prstDash val="solid"/>
            <a:round/>
            <a:headEnd type="none" w="med" len="med"/>
            <a:tailEnd type="triangle" w="med" len="med"/>
          </a:ln>
        </p:spPr>
      </p:cxnSp>
      <p:cxnSp>
        <p:nvCxnSpPr>
          <p:cNvPr id="375" name="Google Shape;375;p41"/>
          <p:cNvCxnSpPr>
            <a:stCxn id="363" idx="1"/>
          </p:cNvCxnSpPr>
          <p:nvPr/>
        </p:nvCxnSpPr>
        <p:spPr>
          <a:xfrm rot="10800000">
            <a:off x="731275" y="4071550"/>
            <a:ext cx="3008400" cy="41700"/>
          </a:xfrm>
          <a:prstGeom prst="straightConnector1">
            <a:avLst/>
          </a:prstGeom>
          <a:noFill/>
          <a:ln w="19050" cap="flat" cmpd="sng">
            <a:solidFill>
              <a:srgbClr val="000000"/>
            </a:solidFill>
            <a:prstDash val="solid"/>
            <a:round/>
            <a:headEnd type="none" w="med" len="med"/>
            <a:tailEnd type="triangle" w="med" len="med"/>
          </a:ln>
        </p:spPr>
      </p:cxnSp>
      <p:cxnSp>
        <p:nvCxnSpPr>
          <p:cNvPr id="376" name="Google Shape;376;p41"/>
          <p:cNvCxnSpPr>
            <a:stCxn id="363" idx="3"/>
          </p:cNvCxnSpPr>
          <p:nvPr/>
        </p:nvCxnSpPr>
        <p:spPr>
          <a:xfrm rot="10800000" flipH="1">
            <a:off x="5097175" y="4087450"/>
            <a:ext cx="1923300" cy="25800"/>
          </a:xfrm>
          <a:prstGeom prst="straightConnector1">
            <a:avLst/>
          </a:prstGeom>
          <a:noFill/>
          <a:ln w="19050" cap="flat" cmpd="sng">
            <a:solidFill>
              <a:srgbClr val="000000"/>
            </a:solidFill>
            <a:prstDash val="solid"/>
            <a:round/>
            <a:headEnd type="none" w="med" len="med"/>
            <a:tailEnd type="triangle" w="med" len="med"/>
          </a:ln>
        </p:spPr>
      </p:cxnSp>
      <p:sp>
        <p:nvSpPr>
          <p:cNvPr id="377" name="Google Shape;377;p41"/>
          <p:cNvSpPr txBox="1"/>
          <p:nvPr/>
        </p:nvSpPr>
        <p:spPr>
          <a:xfrm>
            <a:off x="3739675" y="1784200"/>
            <a:ext cx="1357500" cy="547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Lato"/>
                <a:ea typeface="Lato"/>
                <a:cs typeface="Lato"/>
                <a:sym typeface="Lato"/>
              </a:rPr>
              <a:t>Transmitting (Tx) Antenna(s)</a:t>
            </a:r>
            <a:endParaRPr>
              <a:latin typeface="Lato"/>
              <a:ea typeface="Lato"/>
              <a:cs typeface="Lato"/>
              <a:sym typeface="Lato"/>
            </a:endParaRPr>
          </a:p>
        </p:txBody>
      </p:sp>
      <p:sp>
        <p:nvSpPr>
          <p:cNvPr id="378" name="Google Shape;378;p41"/>
          <p:cNvSpPr txBox="1"/>
          <p:nvPr/>
        </p:nvSpPr>
        <p:spPr>
          <a:xfrm>
            <a:off x="3739675" y="3052100"/>
            <a:ext cx="1357500" cy="521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Lato"/>
                <a:ea typeface="Lato"/>
                <a:cs typeface="Lato"/>
                <a:sym typeface="Lato"/>
              </a:rPr>
              <a:t>Power Board</a:t>
            </a:r>
            <a:endParaRPr>
              <a:latin typeface="Lato"/>
              <a:ea typeface="Lato"/>
              <a:cs typeface="Lato"/>
              <a:sym typeface="Lato"/>
            </a:endParaRPr>
          </a:p>
        </p:txBody>
      </p:sp>
      <p:cxnSp>
        <p:nvCxnSpPr>
          <p:cNvPr id="379" name="Google Shape;379;p41"/>
          <p:cNvCxnSpPr>
            <a:stCxn id="377" idx="1"/>
          </p:cNvCxnSpPr>
          <p:nvPr/>
        </p:nvCxnSpPr>
        <p:spPr>
          <a:xfrm rot="10800000">
            <a:off x="1498375" y="1498150"/>
            <a:ext cx="2241300" cy="559800"/>
          </a:xfrm>
          <a:prstGeom prst="straightConnector1">
            <a:avLst/>
          </a:prstGeom>
          <a:noFill/>
          <a:ln w="19050" cap="flat" cmpd="sng">
            <a:solidFill>
              <a:srgbClr val="000000"/>
            </a:solidFill>
            <a:prstDash val="solid"/>
            <a:round/>
            <a:headEnd type="none" w="med" len="med"/>
            <a:tailEnd type="triangle" w="med" len="med"/>
          </a:ln>
        </p:spPr>
      </p:cxnSp>
      <p:cxnSp>
        <p:nvCxnSpPr>
          <p:cNvPr id="380" name="Google Shape;380;p41"/>
          <p:cNvCxnSpPr>
            <a:stCxn id="377" idx="3"/>
          </p:cNvCxnSpPr>
          <p:nvPr/>
        </p:nvCxnSpPr>
        <p:spPr>
          <a:xfrm rot="10800000" flipH="1">
            <a:off x="5097175" y="1612750"/>
            <a:ext cx="2275500" cy="445200"/>
          </a:xfrm>
          <a:prstGeom prst="straightConnector1">
            <a:avLst/>
          </a:prstGeom>
          <a:noFill/>
          <a:ln w="19050" cap="flat" cmpd="sng">
            <a:solidFill>
              <a:srgbClr val="000000"/>
            </a:solidFill>
            <a:prstDash val="solid"/>
            <a:round/>
            <a:headEnd type="none" w="med" len="med"/>
            <a:tailEnd type="triangle" w="med" len="med"/>
          </a:ln>
        </p:spPr>
      </p:cxnSp>
      <p:cxnSp>
        <p:nvCxnSpPr>
          <p:cNvPr id="381" name="Google Shape;381;p41"/>
          <p:cNvCxnSpPr>
            <a:stCxn id="378" idx="3"/>
          </p:cNvCxnSpPr>
          <p:nvPr/>
        </p:nvCxnSpPr>
        <p:spPr>
          <a:xfrm>
            <a:off x="5097175" y="3312800"/>
            <a:ext cx="2425500" cy="307800"/>
          </a:xfrm>
          <a:prstGeom prst="straightConnector1">
            <a:avLst/>
          </a:prstGeom>
          <a:noFill/>
          <a:ln w="19050" cap="flat" cmpd="sng">
            <a:solidFill>
              <a:srgbClr val="000000"/>
            </a:solidFill>
            <a:prstDash val="solid"/>
            <a:round/>
            <a:headEnd type="none" w="med" len="med"/>
            <a:tailEnd type="triangle" w="med" len="med"/>
          </a:ln>
        </p:spPr>
      </p:cxnSp>
      <p:cxnSp>
        <p:nvCxnSpPr>
          <p:cNvPr id="382" name="Google Shape;382;p41"/>
          <p:cNvCxnSpPr>
            <a:stCxn id="378" idx="1"/>
          </p:cNvCxnSpPr>
          <p:nvPr/>
        </p:nvCxnSpPr>
        <p:spPr>
          <a:xfrm flipH="1">
            <a:off x="923575" y="3312800"/>
            <a:ext cx="2816100" cy="218400"/>
          </a:xfrm>
          <a:prstGeom prst="straightConnector1">
            <a:avLst/>
          </a:prstGeom>
          <a:noFill/>
          <a:ln w="19050" cap="flat" cmpd="sng">
            <a:solidFill>
              <a:srgbClr val="000000"/>
            </a:solidFill>
            <a:prstDash val="solid"/>
            <a:round/>
            <a:headEnd type="none" w="med" len="med"/>
            <a:tailEnd type="triangle" w="med" len="med"/>
          </a:ln>
        </p:spPr>
      </p:cxnSp>
      <p:sp>
        <p:nvSpPr>
          <p:cNvPr id="383" name="Google Shape;383;p41"/>
          <p:cNvSpPr txBox="1"/>
          <p:nvPr/>
        </p:nvSpPr>
        <p:spPr>
          <a:xfrm>
            <a:off x="838925" y="4653600"/>
            <a:ext cx="2047500" cy="38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Lato"/>
                <a:ea typeface="Lato"/>
                <a:cs typeface="Lato"/>
                <a:sym typeface="Lato"/>
              </a:rPr>
              <a:t>Beacon</a:t>
            </a:r>
            <a:endParaRPr b="1">
              <a:latin typeface="Lato"/>
              <a:ea typeface="Lato"/>
              <a:cs typeface="Lato"/>
              <a:sym typeface="Lato"/>
            </a:endParaRPr>
          </a:p>
        </p:txBody>
      </p:sp>
      <p:sp>
        <p:nvSpPr>
          <p:cNvPr id="384" name="Google Shape;384;p41"/>
          <p:cNvSpPr txBox="1"/>
          <p:nvPr/>
        </p:nvSpPr>
        <p:spPr>
          <a:xfrm>
            <a:off x="7230850" y="4647750"/>
            <a:ext cx="12885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Lato"/>
                <a:ea typeface="Lato"/>
                <a:cs typeface="Lato"/>
                <a:sym typeface="Lato"/>
              </a:rPr>
              <a:t>Sensor</a:t>
            </a:r>
            <a:endParaRPr b="1">
              <a:latin typeface="Lato"/>
              <a:ea typeface="Lato"/>
              <a:cs typeface="Lato"/>
              <a:sym typeface="Lato"/>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42"/>
          <p:cNvSpPr txBox="1">
            <a:spLocks noGrp="1"/>
          </p:cNvSpPr>
          <p:nvPr>
            <p:ph type="body" idx="1"/>
          </p:nvPr>
        </p:nvSpPr>
        <p:spPr>
          <a:xfrm>
            <a:off x="76200" y="957219"/>
            <a:ext cx="5115000" cy="3622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700"/>
              <a:t>Hardware: Removed part of the structure </a:t>
            </a:r>
            <a:endParaRPr sz="1700"/>
          </a:p>
          <a:p>
            <a:pPr marL="457200" lvl="0" indent="-323850" algn="l" rtl="0">
              <a:spcBef>
                <a:spcPts val="1000"/>
              </a:spcBef>
              <a:spcAft>
                <a:spcPts val="0"/>
              </a:spcAft>
              <a:buSzPts val="1500"/>
              <a:buChar char="-"/>
            </a:pPr>
            <a:r>
              <a:rPr lang="en" sz="1500"/>
              <a:t>Found that the structure limited space for cables</a:t>
            </a:r>
            <a:endParaRPr sz="1500"/>
          </a:p>
          <a:p>
            <a:pPr marL="457200" lvl="0" indent="-323850" algn="l" rtl="0">
              <a:spcBef>
                <a:spcPts val="0"/>
              </a:spcBef>
              <a:spcAft>
                <a:spcPts val="0"/>
              </a:spcAft>
              <a:buSzPts val="1500"/>
              <a:buChar char="-"/>
            </a:pPr>
            <a:r>
              <a:rPr lang="en" sz="1500" b="1"/>
              <a:t>Allowed for ease of cable management </a:t>
            </a:r>
            <a:endParaRPr sz="1500" b="1"/>
          </a:p>
          <a:p>
            <a:pPr marL="0" lvl="0" indent="0" algn="l" rtl="0">
              <a:lnSpc>
                <a:spcPct val="115000"/>
              </a:lnSpc>
              <a:spcBef>
                <a:spcPts val="1000"/>
              </a:spcBef>
              <a:spcAft>
                <a:spcPts val="0"/>
              </a:spcAft>
              <a:buNone/>
            </a:pPr>
            <a:r>
              <a:rPr lang="en" sz="1700"/>
              <a:t>Software: Switched from GNURadio to SoapySDR for programing the SDR to improve timing accuracy</a:t>
            </a:r>
            <a:endParaRPr sz="1700"/>
          </a:p>
          <a:p>
            <a:pPr marL="457200" lvl="0" indent="-323850" algn="l" rtl="0">
              <a:lnSpc>
                <a:spcPct val="115000"/>
              </a:lnSpc>
              <a:spcBef>
                <a:spcPts val="1000"/>
              </a:spcBef>
              <a:spcAft>
                <a:spcPts val="0"/>
              </a:spcAft>
              <a:buSzPts val="1500"/>
              <a:buChar char="-"/>
            </a:pPr>
            <a:r>
              <a:rPr lang="en" sz="1500"/>
              <a:t>GNURadio:  SDR  development toolkit that generates signal processing blocks in python</a:t>
            </a:r>
            <a:endParaRPr sz="1500"/>
          </a:p>
          <a:p>
            <a:pPr marL="457200" lvl="0" indent="-323850" algn="l" rtl="0">
              <a:lnSpc>
                <a:spcPct val="115000"/>
              </a:lnSpc>
              <a:spcBef>
                <a:spcPts val="0"/>
              </a:spcBef>
              <a:spcAft>
                <a:spcPts val="0"/>
              </a:spcAft>
              <a:buSzPts val="1500"/>
              <a:buChar char="-"/>
            </a:pPr>
            <a:r>
              <a:rPr lang="en" sz="1500"/>
              <a:t>SoapySDR: C++ Application Programming Interface (API)  with C and Python wrappers</a:t>
            </a:r>
            <a:endParaRPr sz="1500"/>
          </a:p>
          <a:p>
            <a:pPr marL="914400" lvl="1" indent="-323850" algn="l" rtl="0">
              <a:lnSpc>
                <a:spcPct val="115000"/>
              </a:lnSpc>
              <a:spcBef>
                <a:spcPts val="0"/>
              </a:spcBef>
              <a:spcAft>
                <a:spcPts val="0"/>
              </a:spcAft>
              <a:buSzPts val="1500"/>
              <a:buChar char="-"/>
            </a:pPr>
            <a:r>
              <a:rPr lang="en" sz="1500"/>
              <a:t>Increased flexibility of metadata retrieval </a:t>
            </a:r>
            <a:endParaRPr sz="1500"/>
          </a:p>
          <a:p>
            <a:pPr marL="914400" lvl="1" indent="-323850" algn="l" rtl="0">
              <a:lnSpc>
                <a:spcPct val="115000"/>
              </a:lnSpc>
              <a:spcBef>
                <a:spcPts val="0"/>
              </a:spcBef>
              <a:spcAft>
                <a:spcPts val="0"/>
              </a:spcAft>
              <a:buSzPts val="1500"/>
              <a:buChar char="-"/>
            </a:pPr>
            <a:r>
              <a:rPr lang="en" sz="1500" b="1"/>
              <a:t>Could retrieve timestamps directly from SDR</a:t>
            </a:r>
            <a:endParaRPr sz="1500" b="1"/>
          </a:p>
        </p:txBody>
      </p:sp>
      <p:sp>
        <p:nvSpPr>
          <p:cNvPr id="390" name="Google Shape;390;p42"/>
          <p:cNvSpPr txBox="1">
            <a:spLocks noGrp="1"/>
          </p:cNvSpPr>
          <p:nvPr>
            <p:ph type="title"/>
          </p:nvPr>
        </p:nvSpPr>
        <p:spPr>
          <a:xfrm>
            <a:off x="1310625" y="15610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Changes Since TRR</a:t>
            </a:r>
            <a:endParaRPr sz="3000"/>
          </a:p>
        </p:txBody>
      </p:sp>
      <p:sp>
        <p:nvSpPr>
          <p:cNvPr id="391" name="Google Shape;391;p42"/>
          <p:cNvSpPr txBox="1">
            <a:spLocks noGrp="1"/>
          </p:cNvSpPr>
          <p:nvPr>
            <p:ph type="sldNum" idx="12"/>
          </p:nvPr>
        </p:nvSpPr>
        <p:spPr>
          <a:xfrm>
            <a:off x="8" y="-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16</a:t>
            </a:fld>
            <a:endParaRPr/>
          </a:p>
        </p:txBody>
      </p:sp>
      <p:sp>
        <p:nvSpPr>
          <p:cNvPr id="392" name="Google Shape;392;p42"/>
          <p:cNvSpPr/>
          <p:nvPr/>
        </p:nvSpPr>
        <p:spPr>
          <a:xfrm>
            <a:off x="6163" y="4609348"/>
            <a:ext cx="1742100" cy="382800"/>
          </a:xfrm>
          <a:prstGeom prst="homePlate">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Project Purpose and Objectives</a:t>
            </a:r>
            <a:endParaRPr sz="1200">
              <a:latin typeface="Lato"/>
              <a:ea typeface="Lato"/>
              <a:cs typeface="Lato"/>
              <a:sym typeface="Lato"/>
            </a:endParaRPr>
          </a:p>
        </p:txBody>
      </p:sp>
      <p:sp>
        <p:nvSpPr>
          <p:cNvPr id="393" name="Google Shape;393;p42"/>
          <p:cNvSpPr/>
          <p:nvPr/>
        </p:nvSpPr>
        <p:spPr>
          <a:xfrm>
            <a:off x="2877938" y="4604000"/>
            <a:ext cx="17421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Test Overview</a:t>
            </a:r>
            <a:endParaRPr sz="1200">
              <a:latin typeface="Lato"/>
              <a:ea typeface="Lato"/>
              <a:cs typeface="Lato"/>
              <a:sym typeface="Lato"/>
            </a:endParaRPr>
          </a:p>
        </p:txBody>
      </p:sp>
      <p:sp>
        <p:nvSpPr>
          <p:cNvPr id="394" name="Google Shape;394;p42"/>
          <p:cNvSpPr/>
          <p:nvPr/>
        </p:nvSpPr>
        <p:spPr>
          <a:xfrm>
            <a:off x="4353100" y="4604000"/>
            <a:ext cx="16953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Test Results</a:t>
            </a:r>
            <a:endParaRPr sz="1200">
              <a:latin typeface="Lato"/>
              <a:ea typeface="Lato"/>
              <a:cs typeface="Lato"/>
              <a:sym typeface="Lato"/>
            </a:endParaRPr>
          </a:p>
        </p:txBody>
      </p:sp>
      <p:sp>
        <p:nvSpPr>
          <p:cNvPr id="395" name="Google Shape;395;p42"/>
          <p:cNvSpPr/>
          <p:nvPr/>
        </p:nvSpPr>
        <p:spPr>
          <a:xfrm>
            <a:off x="7324938" y="4604000"/>
            <a:ext cx="1812900" cy="393600"/>
          </a:xfrm>
          <a:prstGeom prst="chevron">
            <a:avLst>
              <a:gd name="adj" fmla="val 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Project </a:t>
            </a:r>
            <a:endParaRPr sz="1200">
              <a:latin typeface="Lato"/>
              <a:ea typeface="Lato"/>
              <a:cs typeface="Lato"/>
              <a:sym typeface="Lato"/>
            </a:endParaRPr>
          </a:p>
          <a:p>
            <a:pPr marL="0" lvl="0" indent="0" algn="ctr" rtl="0">
              <a:spcBef>
                <a:spcPts val="0"/>
              </a:spcBef>
              <a:spcAft>
                <a:spcPts val="0"/>
              </a:spcAft>
              <a:buNone/>
            </a:pPr>
            <a:r>
              <a:rPr lang="en" sz="1200">
                <a:latin typeface="Lato"/>
                <a:ea typeface="Lato"/>
                <a:cs typeface="Lato"/>
                <a:sym typeface="Lato"/>
              </a:rPr>
              <a:t>Management</a:t>
            </a:r>
            <a:endParaRPr sz="1200">
              <a:latin typeface="Lato"/>
              <a:ea typeface="Lato"/>
              <a:cs typeface="Lato"/>
              <a:sym typeface="Lato"/>
            </a:endParaRPr>
          </a:p>
        </p:txBody>
      </p:sp>
      <p:sp>
        <p:nvSpPr>
          <p:cNvPr id="396" name="Google Shape;396;p42"/>
          <p:cNvSpPr/>
          <p:nvPr/>
        </p:nvSpPr>
        <p:spPr>
          <a:xfrm>
            <a:off x="5835463" y="4604000"/>
            <a:ext cx="17421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Systems Engineering</a:t>
            </a:r>
            <a:endParaRPr sz="1200">
              <a:latin typeface="Lato"/>
              <a:ea typeface="Lato"/>
              <a:cs typeface="Lato"/>
              <a:sym typeface="Lato"/>
            </a:endParaRPr>
          </a:p>
        </p:txBody>
      </p:sp>
      <p:sp>
        <p:nvSpPr>
          <p:cNvPr id="397" name="Google Shape;397;p42"/>
          <p:cNvSpPr/>
          <p:nvPr/>
        </p:nvSpPr>
        <p:spPr>
          <a:xfrm>
            <a:off x="1553775" y="4603950"/>
            <a:ext cx="1609200" cy="393600"/>
          </a:xfrm>
          <a:prstGeom prst="chevron">
            <a:avLst>
              <a:gd name="adj" fmla="val 50000"/>
            </a:avLst>
          </a:prstGeom>
          <a:solidFill>
            <a:srgbClr val="EBCC6A"/>
          </a:solidFill>
          <a:ln w="3810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Design </a:t>
            </a:r>
            <a:endParaRPr sz="1200">
              <a:latin typeface="Lato"/>
              <a:ea typeface="Lato"/>
              <a:cs typeface="Lato"/>
              <a:sym typeface="Lato"/>
            </a:endParaRPr>
          </a:p>
          <a:p>
            <a:pPr marL="0" lvl="0" indent="0" algn="ctr" rtl="0">
              <a:spcBef>
                <a:spcPts val="0"/>
              </a:spcBef>
              <a:spcAft>
                <a:spcPts val="0"/>
              </a:spcAft>
              <a:buNone/>
            </a:pPr>
            <a:r>
              <a:rPr lang="en" sz="1200">
                <a:latin typeface="Lato"/>
                <a:ea typeface="Lato"/>
                <a:cs typeface="Lato"/>
                <a:sym typeface="Lato"/>
              </a:rPr>
              <a:t>Description</a:t>
            </a:r>
            <a:endParaRPr sz="1200">
              <a:latin typeface="Lato"/>
              <a:ea typeface="Lato"/>
              <a:cs typeface="Lato"/>
              <a:sym typeface="Lato"/>
            </a:endParaRPr>
          </a:p>
        </p:txBody>
      </p:sp>
      <p:grpSp>
        <p:nvGrpSpPr>
          <p:cNvPr id="398" name="Google Shape;398;p42"/>
          <p:cNvGrpSpPr/>
          <p:nvPr/>
        </p:nvGrpSpPr>
        <p:grpSpPr>
          <a:xfrm>
            <a:off x="5363700" y="812225"/>
            <a:ext cx="2651455" cy="3519050"/>
            <a:chOff x="5548100" y="830225"/>
            <a:chExt cx="2651455" cy="3519050"/>
          </a:xfrm>
        </p:grpSpPr>
        <p:sp>
          <p:nvSpPr>
            <p:cNvPr id="399" name="Google Shape;399;p42"/>
            <p:cNvSpPr/>
            <p:nvPr/>
          </p:nvSpPr>
          <p:spPr>
            <a:xfrm rot="-5400000">
              <a:off x="5158400" y="1466150"/>
              <a:ext cx="2262000" cy="1482600"/>
            </a:xfrm>
            <a:prstGeom prst="rect">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200">
                <a:latin typeface="Lato"/>
                <a:ea typeface="Lato"/>
                <a:cs typeface="Lato"/>
                <a:sym typeface="Lato"/>
              </a:endParaRPr>
            </a:p>
          </p:txBody>
        </p:sp>
        <p:sp>
          <p:nvSpPr>
            <p:cNvPr id="400" name="Google Shape;400;p42"/>
            <p:cNvSpPr/>
            <p:nvPr/>
          </p:nvSpPr>
          <p:spPr>
            <a:xfrm>
              <a:off x="5756900" y="3966475"/>
              <a:ext cx="1065000" cy="382800"/>
            </a:xfrm>
            <a:prstGeom prst="rect">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Raspberry Pi</a:t>
              </a:r>
              <a:endParaRPr sz="1200">
                <a:latin typeface="Lato"/>
                <a:ea typeface="Lato"/>
                <a:cs typeface="Lato"/>
                <a:sym typeface="Lato"/>
              </a:endParaRPr>
            </a:p>
          </p:txBody>
        </p:sp>
        <p:pic>
          <p:nvPicPr>
            <p:cNvPr id="401" name="Google Shape;401;p42"/>
            <p:cNvPicPr preferRelativeResize="0"/>
            <p:nvPr/>
          </p:nvPicPr>
          <p:blipFill rotWithShape="1">
            <a:blip r:embed="rId3">
              <a:alphaModFix/>
            </a:blip>
            <a:srcRect l="4228" r="4237"/>
            <a:stretch/>
          </p:blipFill>
          <p:spPr>
            <a:xfrm>
              <a:off x="5620850" y="830225"/>
              <a:ext cx="1337100" cy="3136249"/>
            </a:xfrm>
            <a:prstGeom prst="rect">
              <a:avLst/>
            </a:prstGeom>
            <a:noFill/>
            <a:ln>
              <a:noFill/>
            </a:ln>
          </p:spPr>
        </p:pic>
        <p:sp>
          <p:nvSpPr>
            <p:cNvPr id="402" name="Google Shape;402;p42"/>
            <p:cNvSpPr/>
            <p:nvPr/>
          </p:nvSpPr>
          <p:spPr>
            <a:xfrm rot="-5400000">
              <a:off x="5265000" y="2175200"/>
              <a:ext cx="884700" cy="244800"/>
            </a:xfrm>
            <a:prstGeom prst="rect">
              <a:avLst/>
            </a:prstGeom>
            <a:solidFill>
              <a:srgbClr val="EDDCA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Lime  SDR</a:t>
              </a:r>
              <a:endParaRPr sz="1200">
                <a:latin typeface="Lato"/>
                <a:ea typeface="Lato"/>
                <a:cs typeface="Lato"/>
                <a:sym typeface="Lato"/>
              </a:endParaRPr>
            </a:p>
          </p:txBody>
        </p:sp>
        <p:cxnSp>
          <p:nvCxnSpPr>
            <p:cNvPr id="403" name="Google Shape;403;p42"/>
            <p:cNvCxnSpPr/>
            <p:nvPr/>
          </p:nvCxnSpPr>
          <p:spPr>
            <a:xfrm>
              <a:off x="5787900" y="1855250"/>
              <a:ext cx="2201100" cy="11100"/>
            </a:xfrm>
            <a:prstGeom prst="straightConnector1">
              <a:avLst/>
            </a:prstGeom>
            <a:noFill/>
            <a:ln w="28575" cap="flat" cmpd="sng">
              <a:solidFill>
                <a:srgbClr val="980000"/>
              </a:solidFill>
              <a:prstDash val="dash"/>
              <a:round/>
              <a:headEnd type="none" w="med" len="med"/>
              <a:tailEnd type="none" w="med" len="med"/>
            </a:ln>
          </p:spPr>
        </p:cxnSp>
        <p:sp>
          <p:nvSpPr>
            <p:cNvPr id="404" name="Google Shape;404;p42"/>
            <p:cNvSpPr txBox="1"/>
            <p:nvPr/>
          </p:nvSpPr>
          <p:spPr>
            <a:xfrm>
              <a:off x="6991155" y="1166176"/>
              <a:ext cx="1208400" cy="65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Lato"/>
                  <a:ea typeface="Lato"/>
                  <a:cs typeface="Lato"/>
                  <a:sym typeface="Lato"/>
                </a:rPr>
                <a:t>Timing synchronized up to this line</a:t>
              </a:r>
              <a:endParaRPr sz="1200">
                <a:latin typeface="Lato"/>
                <a:ea typeface="Lato"/>
                <a:cs typeface="Lato"/>
                <a:sym typeface="Lato"/>
              </a:endParaRPr>
            </a:p>
          </p:txBody>
        </p:sp>
        <p:cxnSp>
          <p:nvCxnSpPr>
            <p:cNvPr id="405" name="Google Shape;405;p42"/>
            <p:cNvCxnSpPr>
              <a:stCxn id="400" idx="3"/>
              <a:endCxn id="406" idx="1"/>
            </p:cNvCxnSpPr>
            <p:nvPr/>
          </p:nvCxnSpPr>
          <p:spPr>
            <a:xfrm rot="10800000" flipH="1">
              <a:off x="6821900" y="4153075"/>
              <a:ext cx="1202100" cy="4800"/>
            </a:xfrm>
            <a:prstGeom prst="straightConnector1">
              <a:avLst/>
            </a:prstGeom>
            <a:noFill/>
            <a:ln w="28575" cap="flat" cmpd="sng">
              <a:solidFill>
                <a:srgbClr val="980000"/>
              </a:solidFill>
              <a:prstDash val="dash"/>
              <a:round/>
              <a:headEnd type="none" w="med" len="med"/>
              <a:tailEnd type="none" w="med" len="med"/>
            </a:ln>
          </p:spPr>
        </p:cxnSp>
        <p:sp>
          <p:nvSpPr>
            <p:cNvPr id="407" name="Google Shape;407;p42"/>
            <p:cNvSpPr txBox="1"/>
            <p:nvPr/>
          </p:nvSpPr>
          <p:spPr>
            <a:xfrm>
              <a:off x="7196013" y="2173900"/>
              <a:ext cx="877800" cy="65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Lato"/>
                  <a:ea typeface="Lato"/>
                  <a:cs typeface="Lato"/>
                  <a:sym typeface="Lato"/>
                </a:rPr>
                <a:t>Timing worsens as we progress</a:t>
              </a:r>
              <a:endParaRPr sz="1200">
                <a:latin typeface="Lato"/>
                <a:ea typeface="Lato"/>
                <a:cs typeface="Lato"/>
                <a:sym typeface="Lato"/>
              </a:endParaRPr>
            </a:p>
          </p:txBody>
        </p:sp>
        <p:sp>
          <p:nvSpPr>
            <p:cNvPr id="408" name="Google Shape;408;p42"/>
            <p:cNvSpPr txBox="1"/>
            <p:nvPr/>
          </p:nvSpPr>
          <p:spPr>
            <a:xfrm>
              <a:off x="6302548" y="3368053"/>
              <a:ext cx="1777500" cy="578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200">
                  <a:latin typeface="Lato"/>
                  <a:ea typeface="Lato"/>
                  <a:cs typeface="Lato"/>
                  <a:sym typeface="Lato"/>
                </a:rPr>
                <a:t>Timing extremely inconsistent over USB</a:t>
              </a:r>
              <a:endParaRPr sz="1200">
                <a:latin typeface="Lato"/>
                <a:ea typeface="Lato"/>
                <a:cs typeface="Lato"/>
                <a:sym typeface="Lato"/>
              </a:endParaRPr>
            </a:p>
          </p:txBody>
        </p:sp>
        <p:cxnSp>
          <p:nvCxnSpPr>
            <p:cNvPr id="409" name="Google Shape;409;p42"/>
            <p:cNvCxnSpPr/>
            <p:nvPr/>
          </p:nvCxnSpPr>
          <p:spPr>
            <a:xfrm>
              <a:off x="7173163" y="1983900"/>
              <a:ext cx="900" cy="1364700"/>
            </a:xfrm>
            <a:prstGeom prst="straightConnector1">
              <a:avLst/>
            </a:prstGeom>
            <a:noFill/>
            <a:ln w="9525" cap="flat" cmpd="sng">
              <a:solidFill>
                <a:srgbClr val="000000"/>
              </a:solidFill>
              <a:prstDash val="solid"/>
              <a:round/>
              <a:headEnd type="none" w="med" len="med"/>
              <a:tailEnd type="triangle" w="med" len="med"/>
            </a:ln>
          </p:spPr>
        </p:cxnSp>
      </p:grpSp>
      <p:sp>
        <p:nvSpPr>
          <p:cNvPr id="410" name="Google Shape;410;p42"/>
          <p:cNvSpPr txBox="1"/>
          <p:nvPr/>
        </p:nvSpPr>
        <p:spPr>
          <a:xfrm>
            <a:off x="7813800" y="1434600"/>
            <a:ext cx="1082100" cy="91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Lato"/>
                <a:ea typeface="Lato"/>
                <a:cs typeface="Lato"/>
                <a:sym typeface="Lato"/>
              </a:rPr>
              <a:t>SoapySDR: obtains timestamps from here</a:t>
            </a:r>
            <a:endParaRPr sz="1200" b="1">
              <a:latin typeface="Lato"/>
              <a:ea typeface="Lato"/>
              <a:cs typeface="Lato"/>
              <a:sym typeface="Lato"/>
            </a:endParaRPr>
          </a:p>
        </p:txBody>
      </p:sp>
      <p:sp>
        <p:nvSpPr>
          <p:cNvPr id="406" name="Google Shape;406;p42"/>
          <p:cNvSpPr txBox="1"/>
          <p:nvPr/>
        </p:nvSpPr>
        <p:spPr>
          <a:xfrm>
            <a:off x="7839525" y="3678153"/>
            <a:ext cx="1267800" cy="91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Lato"/>
                <a:ea typeface="Lato"/>
                <a:cs typeface="Lato"/>
                <a:sym typeface="Lato"/>
              </a:rPr>
              <a:t>GNURadio: generates timestamps here</a:t>
            </a:r>
            <a:endParaRPr sz="1200" b="1">
              <a:latin typeface="Lato"/>
              <a:ea typeface="Lato"/>
              <a:cs typeface="Lato"/>
              <a:sym typeface="Lato"/>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43"/>
          <p:cNvSpPr txBox="1">
            <a:spLocks noGrp="1"/>
          </p:cNvSpPr>
          <p:nvPr>
            <p:ph type="title"/>
          </p:nvPr>
        </p:nvSpPr>
        <p:spPr>
          <a:xfrm>
            <a:off x="1052550" y="188250"/>
            <a:ext cx="56232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Hardware Solutions:</a:t>
            </a:r>
            <a:endParaRPr sz="3000"/>
          </a:p>
        </p:txBody>
      </p:sp>
      <p:sp>
        <p:nvSpPr>
          <p:cNvPr id="416" name="Google Shape;416;p43"/>
          <p:cNvSpPr txBox="1">
            <a:spLocks noGrp="1"/>
          </p:cNvSpPr>
          <p:nvPr>
            <p:ph type="sldNum" idx="12"/>
          </p:nvPr>
        </p:nvSpPr>
        <p:spPr>
          <a:xfrm>
            <a:off x="8" y="-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17</a:t>
            </a:fld>
            <a:endParaRPr/>
          </a:p>
        </p:txBody>
      </p:sp>
      <p:sp>
        <p:nvSpPr>
          <p:cNvPr id="417" name="Google Shape;417;p43"/>
          <p:cNvSpPr txBox="1"/>
          <p:nvPr/>
        </p:nvSpPr>
        <p:spPr>
          <a:xfrm>
            <a:off x="5844275" y="3390075"/>
            <a:ext cx="2614200" cy="1047000"/>
          </a:xfrm>
          <a:prstGeom prst="rect">
            <a:avLst/>
          </a:prstGeom>
          <a:noFill/>
          <a:ln>
            <a:noFill/>
          </a:ln>
        </p:spPr>
        <p:txBody>
          <a:bodyPr spcFirstLastPara="1" wrap="square" lIns="91425" tIns="91425" rIns="91425" bIns="91425" anchor="t" anchorCtr="0">
            <a:noAutofit/>
          </a:bodyPr>
          <a:lstStyle/>
          <a:p>
            <a:pPr marL="457200" lvl="0" indent="0" algn="l" rtl="0">
              <a:spcBef>
                <a:spcPts val="0"/>
              </a:spcBef>
              <a:spcAft>
                <a:spcPts val="0"/>
              </a:spcAft>
              <a:buNone/>
            </a:pPr>
            <a:r>
              <a:rPr lang="en" sz="1800" b="1">
                <a:latin typeface="Lato"/>
                <a:ea typeface="Lato"/>
                <a:cs typeface="Lato"/>
                <a:sym typeface="Lato"/>
              </a:rPr>
              <a:t>Beacon</a:t>
            </a:r>
            <a:endParaRPr sz="1800" b="1">
              <a:latin typeface="Lato"/>
              <a:ea typeface="Lato"/>
              <a:cs typeface="Lato"/>
              <a:sym typeface="Lato"/>
            </a:endParaRPr>
          </a:p>
          <a:p>
            <a:pPr marL="457200" lvl="0" indent="-323850" algn="l" rtl="0">
              <a:spcBef>
                <a:spcPts val="1000"/>
              </a:spcBef>
              <a:spcAft>
                <a:spcPts val="0"/>
              </a:spcAft>
              <a:buSzPts val="1500"/>
              <a:buFont typeface="Lato"/>
              <a:buChar char="-"/>
            </a:pPr>
            <a:r>
              <a:rPr lang="en" sz="1500">
                <a:latin typeface="Lato"/>
                <a:ea typeface="Lato"/>
                <a:cs typeface="Lato"/>
                <a:sym typeface="Lato"/>
              </a:rPr>
              <a:t>Mass:  2.036 kg</a:t>
            </a:r>
            <a:endParaRPr sz="1500">
              <a:latin typeface="Lato"/>
              <a:ea typeface="Lato"/>
              <a:cs typeface="Lato"/>
              <a:sym typeface="Lato"/>
            </a:endParaRPr>
          </a:p>
          <a:p>
            <a:pPr marL="457200" lvl="0" indent="-323850" algn="l" rtl="0">
              <a:spcBef>
                <a:spcPts val="0"/>
              </a:spcBef>
              <a:spcAft>
                <a:spcPts val="0"/>
              </a:spcAft>
              <a:buSzPts val="1500"/>
              <a:buFont typeface="Lato"/>
              <a:buChar char="-"/>
            </a:pPr>
            <a:r>
              <a:rPr lang="en" sz="1500">
                <a:latin typeface="Lato"/>
                <a:ea typeface="Lato"/>
                <a:cs typeface="Lato"/>
                <a:sym typeface="Lato"/>
              </a:rPr>
              <a:t>Material: ABS Plastic</a:t>
            </a:r>
            <a:endParaRPr sz="1500">
              <a:latin typeface="Lato"/>
              <a:ea typeface="Lato"/>
              <a:cs typeface="Lato"/>
              <a:sym typeface="Lato"/>
            </a:endParaRPr>
          </a:p>
          <a:p>
            <a:pPr marL="914400" lvl="0" indent="0" algn="l" rtl="0">
              <a:spcBef>
                <a:spcPts val="1000"/>
              </a:spcBef>
              <a:spcAft>
                <a:spcPts val="0"/>
              </a:spcAft>
              <a:buNone/>
            </a:pPr>
            <a:endParaRPr sz="1500">
              <a:latin typeface="Lato"/>
              <a:ea typeface="Lato"/>
              <a:cs typeface="Lato"/>
              <a:sym typeface="Lato"/>
            </a:endParaRPr>
          </a:p>
          <a:p>
            <a:pPr marL="457200" lvl="0" indent="0" algn="l" rtl="0">
              <a:spcBef>
                <a:spcPts val="1000"/>
              </a:spcBef>
              <a:spcAft>
                <a:spcPts val="1000"/>
              </a:spcAft>
              <a:buNone/>
            </a:pPr>
            <a:endParaRPr sz="1500">
              <a:latin typeface="Lato"/>
              <a:ea typeface="Lato"/>
              <a:cs typeface="Lato"/>
              <a:sym typeface="Lato"/>
            </a:endParaRPr>
          </a:p>
        </p:txBody>
      </p:sp>
      <p:pic>
        <p:nvPicPr>
          <p:cNvPr id="418" name="Google Shape;418;p43"/>
          <p:cNvPicPr preferRelativeResize="0"/>
          <p:nvPr/>
        </p:nvPicPr>
        <p:blipFill rotWithShape="1">
          <a:blip r:embed="rId3">
            <a:alphaModFix/>
          </a:blip>
          <a:srcRect l="27669" r="18235"/>
          <a:stretch/>
        </p:blipFill>
        <p:spPr>
          <a:xfrm>
            <a:off x="6061511" y="651322"/>
            <a:ext cx="1730251" cy="2541786"/>
          </a:xfrm>
          <a:prstGeom prst="rect">
            <a:avLst/>
          </a:prstGeom>
          <a:noFill/>
          <a:ln>
            <a:noFill/>
          </a:ln>
        </p:spPr>
      </p:pic>
      <p:cxnSp>
        <p:nvCxnSpPr>
          <p:cNvPr id="419" name="Google Shape;419;p43"/>
          <p:cNvCxnSpPr/>
          <p:nvPr/>
        </p:nvCxnSpPr>
        <p:spPr>
          <a:xfrm>
            <a:off x="7601640" y="2002360"/>
            <a:ext cx="6300" cy="833100"/>
          </a:xfrm>
          <a:prstGeom prst="straightConnector1">
            <a:avLst/>
          </a:prstGeom>
          <a:noFill/>
          <a:ln w="9525" cap="flat" cmpd="sng">
            <a:solidFill>
              <a:srgbClr val="000000"/>
            </a:solidFill>
            <a:prstDash val="solid"/>
            <a:round/>
            <a:headEnd type="triangle" w="med" len="med"/>
            <a:tailEnd type="triangle" w="med" len="med"/>
          </a:ln>
        </p:spPr>
      </p:cxnSp>
      <p:cxnSp>
        <p:nvCxnSpPr>
          <p:cNvPr id="420" name="Google Shape;420;p43"/>
          <p:cNvCxnSpPr/>
          <p:nvPr/>
        </p:nvCxnSpPr>
        <p:spPr>
          <a:xfrm flipH="1">
            <a:off x="6847593" y="2927286"/>
            <a:ext cx="715200" cy="302100"/>
          </a:xfrm>
          <a:prstGeom prst="straightConnector1">
            <a:avLst/>
          </a:prstGeom>
          <a:noFill/>
          <a:ln w="9525" cap="flat" cmpd="sng">
            <a:solidFill>
              <a:srgbClr val="000000"/>
            </a:solidFill>
            <a:prstDash val="solid"/>
            <a:round/>
            <a:headEnd type="triangle" w="med" len="med"/>
            <a:tailEnd type="triangle" w="med" len="med"/>
          </a:ln>
        </p:spPr>
      </p:cxnSp>
      <p:cxnSp>
        <p:nvCxnSpPr>
          <p:cNvPr id="421" name="Google Shape;421;p43"/>
          <p:cNvCxnSpPr/>
          <p:nvPr/>
        </p:nvCxnSpPr>
        <p:spPr>
          <a:xfrm rot="10800000">
            <a:off x="6117114" y="2940320"/>
            <a:ext cx="478800" cy="276000"/>
          </a:xfrm>
          <a:prstGeom prst="straightConnector1">
            <a:avLst/>
          </a:prstGeom>
          <a:noFill/>
          <a:ln w="9525" cap="flat" cmpd="sng">
            <a:solidFill>
              <a:srgbClr val="000000"/>
            </a:solidFill>
            <a:prstDash val="solid"/>
            <a:round/>
            <a:headEnd type="triangle" w="med" len="med"/>
            <a:tailEnd type="triangle" w="med" len="med"/>
          </a:ln>
        </p:spPr>
      </p:cxnSp>
      <p:cxnSp>
        <p:nvCxnSpPr>
          <p:cNvPr id="422" name="Google Shape;422;p43"/>
          <p:cNvCxnSpPr/>
          <p:nvPr/>
        </p:nvCxnSpPr>
        <p:spPr>
          <a:xfrm flipH="1">
            <a:off x="7147485" y="731985"/>
            <a:ext cx="7800" cy="1047000"/>
          </a:xfrm>
          <a:prstGeom prst="straightConnector1">
            <a:avLst/>
          </a:prstGeom>
          <a:noFill/>
          <a:ln w="9525" cap="flat" cmpd="sng">
            <a:solidFill>
              <a:srgbClr val="000000"/>
            </a:solidFill>
            <a:prstDash val="solid"/>
            <a:round/>
            <a:headEnd type="triangle" w="med" len="med"/>
            <a:tailEnd type="triangle" w="med" len="med"/>
          </a:ln>
        </p:spPr>
      </p:cxnSp>
      <p:sp>
        <p:nvSpPr>
          <p:cNvPr id="423" name="Google Shape;423;p43"/>
          <p:cNvSpPr txBox="1"/>
          <p:nvPr/>
        </p:nvSpPr>
        <p:spPr>
          <a:xfrm>
            <a:off x="7157002" y="1062275"/>
            <a:ext cx="989100" cy="30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10.67 cm</a:t>
            </a:r>
            <a:endParaRPr>
              <a:latin typeface="Lato"/>
              <a:ea typeface="Lato"/>
              <a:cs typeface="Lato"/>
              <a:sym typeface="Lato"/>
            </a:endParaRPr>
          </a:p>
        </p:txBody>
      </p:sp>
      <p:sp>
        <p:nvSpPr>
          <p:cNvPr id="424" name="Google Shape;424;p43"/>
          <p:cNvSpPr txBox="1"/>
          <p:nvPr/>
        </p:nvSpPr>
        <p:spPr>
          <a:xfrm>
            <a:off x="5637575" y="2971575"/>
            <a:ext cx="1028700" cy="30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15.24 cm</a:t>
            </a:r>
            <a:endParaRPr>
              <a:latin typeface="Lato"/>
              <a:ea typeface="Lato"/>
              <a:cs typeface="Lato"/>
              <a:sym typeface="Lato"/>
            </a:endParaRPr>
          </a:p>
        </p:txBody>
      </p:sp>
      <p:sp>
        <p:nvSpPr>
          <p:cNvPr id="425" name="Google Shape;425;p43"/>
          <p:cNvSpPr txBox="1"/>
          <p:nvPr/>
        </p:nvSpPr>
        <p:spPr>
          <a:xfrm>
            <a:off x="7091780" y="3072850"/>
            <a:ext cx="1101000" cy="30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15.24 cm</a:t>
            </a:r>
            <a:endParaRPr>
              <a:latin typeface="Lato"/>
              <a:ea typeface="Lato"/>
              <a:cs typeface="Lato"/>
              <a:sym typeface="Lato"/>
            </a:endParaRPr>
          </a:p>
        </p:txBody>
      </p:sp>
      <p:sp>
        <p:nvSpPr>
          <p:cNvPr id="426" name="Google Shape;426;p43"/>
          <p:cNvSpPr txBox="1"/>
          <p:nvPr/>
        </p:nvSpPr>
        <p:spPr>
          <a:xfrm>
            <a:off x="7507050" y="2271200"/>
            <a:ext cx="1101000" cy="30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15.24 cm</a:t>
            </a:r>
            <a:endParaRPr>
              <a:latin typeface="Lato"/>
              <a:ea typeface="Lato"/>
              <a:cs typeface="Lato"/>
              <a:sym typeface="Lato"/>
            </a:endParaRPr>
          </a:p>
        </p:txBody>
      </p:sp>
      <p:sp>
        <p:nvSpPr>
          <p:cNvPr id="427" name="Google Shape;427;p43"/>
          <p:cNvSpPr/>
          <p:nvPr/>
        </p:nvSpPr>
        <p:spPr>
          <a:xfrm>
            <a:off x="6163" y="4609348"/>
            <a:ext cx="1742100" cy="382800"/>
          </a:xfrm>
          <a:prstGeom prst="homePlate">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Project Purpose and Objectives</a:t>
            </a:r>
            <a:endParaRPr sz="1200">
              <a:latin typeface="Lato"/>
              <a:ea typeface="Lato"/>
              <a:cs typeface="Lato"/>
              <a:sym typeface="Lato"/>
            </a:endParaRPr>
          </a:p>
        </p:txBody>
      </p:sp>
      <p:sp>
        <p:nvSpPr>
          <p:cNvPr id="428" name="Google Shape;428;p43"/>
          <p:cNvSpPr/>
          <p:nvPr/>
        </p:nvSpPr>
        <p:spPr>
          <a:xfrm>
            <a:off x="2877938" y="4604000"/>
            <a:ext cx="17421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Test Overview</a:t>
            </a:r>
            <a:endParaRPr sz="1200">
              <a:latin typeface="Lato"/>
              <a:ea typeface="Lato"/>
              <a:cs typeface="Lato"/>
              <a:sym typeface="Lato"/>
            </a:endParaRPr>
          </a:p>
        </p:txBody>
      </p:sp>
      <p:sp>
        <p:nvSpPr>
          <p:cNvPr id="429" name="Google Shape;429;p43"/>
          <p:cNvSpPr/>
          <p:nvPr/>
        </p:nvSpPr>
        <p:spPr>
          <a:xfrm>
            <a:off x="4353100" y="4604000"/>
            <a:ext cx="16953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Test Results</a:t>
            </a:r>
            <a:endParaRPr sz="1200">
              <a:latin typeface="Lato"/>
              <a:ea typeface="Lato"/>
              <a:cs typeface="Lato"/>
              <a:sym typeface="Lato"/>
            </a:endParaRPr>
          </a:p>
        </p:txBody>
      </p:sp>
      <p:sp>
        <p:nvSpPr>
          <p:cNvPr id="430" name="Google Shape;430;p43"/>
          <p:cNvSpPr/>
          <p:nvPr/>
        </p:nvSpPr>
        <p:spPr>
          <a:xfrm>
            <a:off x="7324938" y="4604000"/>
            <a:ext cx="1812900" cy="393600"/>
          </a:xfrm>
          <a:prstGeom prst="chevron">
            <a:avLst>
              <a:gd name="adj" fmla="val 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Project </a:t>
            </a:r>
            <a:endParaRPr sz="1200">
              <a:latin typeface="Lato"/>
              <a:ea typeface="Lato"/>
              <a:cs typeface="Lato"/>
              <a:sym typeface="Lato"/>
            </a:endParaRPr>
          </a:p>
          <a:p>
            <a:pPr marL="0" lvl="0" indent="0" algn="ctr" rtl="0">
              <a:spcBef>
                <a:spcPts val="0"/>
              </a:spcBef>
              <a:spcAft>
                <a:spcPts val="0"/>
              </a:spcAft>
              <a:buNone/>
            </a:pPr>
            <a:r>
              <a:rPr lang="en" sz="1200">
                <a:latin typeface="Lato"/>
                <a:ea typeface="Lato"/>
                <a:cs typeface="Lato"/>
                <a:sym typeface="Lato"/>
              </a:rPr>
              <a:t>Management</a:t>
            </a:r>
            <a:endParaRPr sz="1200">
              <a:latin typeface="Lato"/>
              <a:ea typeface="Lato"/>
              <a:cs typeface="Lato"/>
              <a:sym typeface="Lato"/>
            </a:endParaRPr>
          </a:p>
        </p:txBody>
      </p:sp>
      <p:sp>
        <p:nvSpPr>
          <p:cNvPr id="431" name="Google Shape;431;p43"/>
          <p:cNvSpPr/>
          <p:nvPr/>
        </p:nvSpPr>
        <p:spPr>
          <a:xfrm>
            <a:off x="5835463" y="4604000"/>
            <a:ext cx="17421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Systems Engineering</a:t>
            </a:r>
            <a:endParaRPr sz="1200">
              <a:latin typeface="Lato"/>
              <a:ea typeface="Lato"/>
              <a:cs typeface="Lato"/>
              <a:sym typeface="Lato"/>
            </a:endParaRPr>
          </a:p>
        </p:txBody>
      </p:sp>
      <p:sp>
        <p:nvSpPr>
          <p:cNvPr id="432" name="Google Shape;432;p43"/>
          <p:cNvSpPr/>
          <p:nvPr/>
        </p:nvSpPr>
        <p:spPr>
          <a:xfrm>
            <a:off x="1553775" y="4603950"/>
            <a:ext cx="1609200" cy="393600"/>
          </a:xfrm>
          <a:prstGeom prst="chevron">
            <a:avLst>
              <a:gd name="adj" fmla="val 50000"/>
            </a:avLst>
          </a:prstGeom>
          <a:solidFill>
            <a:srgbClr val="EBCC6A"/>
          </a:solidFill>
          <a:ln w="3810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Design </a:t>
            </a:r>
            <a:endParaRPr sz="1200">
              <a:latin typeface="Lato"/>
              <a:ea typeface="Lato"/>
              <a:cs typeface="Lato"/>
              <a:sym typeface="Lato"/>
            </a:endParaRPr>
          </a:p>
          <a:p>
            <a:pPr marL="0" lvl="0" indent="0" algn="ctr" rtl="0">
              <a:spcBef>
                <a:spcPts val="0"/>
              </a:spcBef>
              <a:spcAft>
                <a:spcPts val="0"/>
              </a:spcAft>
              <a:buNone/>
            </a:pPr>
            <a:r>
              <a:rPr lang="en" sz="1200">
                <a:latin typeface="Lato"/>
                <a:ea typeface="Lato"/>
                <a:cs typeface="Lato"/>
                <a:sym typeface="Lato"/>
              </a:rPr>
              <a:t>Description</a:t>
            </a:r>
            <a:endParaRPr sz="1200">
              <a:latin typeface="Lato"/>
              <a:ea typeface="Lato"/>
              <a:cs typeface="Lato"/>
              <a:sym typeface="Lato"/>
            </a:endParaRPr>
          </a:p>
        </p:txBody>
      </p:sp>
      <p:pic>
        <p:nvPicPr>
          <p:cNvPr id="433" name="Google Shape;433;p43"/>
          <p:cNvPicPr preferRelativeResize="0"/>
          <p:nvPr/>
        </p:nvPicPr>
        <p:blipFill rotWithShape="1">
          <a:blip r:embed="rId4">
            <a:alphaModFix/>
          </a:blip>
          <a:srcRect l="24949" r="25811"/>
          <a:stretch/>
        </p:blipFill>
        <p:spPr>
          <a:xfrm>
            <a:off x="39975" y="1310325"/>
            <a:ext cx="1783365" cy="2693896"/>
          </a:xfrm>
          <a:prstGeom prst="rect">
            <a:avLst/>
          </a:prstGeom>
          <a:noFill/>
          <a:ln>
            <a:noFill/>
          </a:ln>
        </p:spPr>
      </p:pic>
      <p:cxnSp>
        <p:nvCxnSpPr>
          <p:cNvPr id="434" name="Google Shape;434;p43"/>
          <p:cNvCxnSpPr/>
          <p:nvPr/>
        </p:nvCxnSpPr>
        <p:spPr>
          <a:xfrm rot="10800000">
            <a:off x="1677261" y="2769186"/>
            <a:ext cx="6300" cy="780900"/>
          </a:xfrm>
          <a:prstGeom prst="straightConnector1">
            <a:avLst/>
          </a:prstGeom>
          <a:noFill/>
          <a:ln w="9525" cap="flat" cmpd="sng">
            <a:solidFill>
              <a:srgbClr val="000000"/>
            </a:solidFill>
            <a:prstDash val="solid"/>
            <a:round/>
            <a:headEnd type="triangle" w="med" len="med"/>
            <a:tailEnd type="triangle" w="med" len="med"/>
          </a:ln>
        </p:spPr>
      </p:cxnSp>
      <p:cxnSp>
        <p:nvCxnSpPr>
          <p:cNvPr id="435" name="Google Shape;435;p43"/>
          <p:cNvCxnSpPr/>
          <p:nvPr/>
        </p:nvCxnSpPr>
        <p:spPr>
          <a:xfrm flipH="1">
            <a:off x="1213286" y="3638819"/>
            <a:ext cx="406200" cy="316200"/>
          </a:xfrm>
          <a:prstGeom prst="straightConnector1">
            <a:avLst/>
          </a:prstGeom>
          <a:noFill/>
          <a:ln w="9525" cap="flat" cmpd="sng">
            <a:solidFill>
              <a:srgbClr val="000000"/>
            </a:solidFill>
            <a:prstDash val="solid"/>
            <a:round/>
            <a:headEnd type="triangle" w="med" len="med"/>
            <a:tailEnd type="triangle" w="med" len="med"/>
          </a:ln>
        </p:spPr>
      </p:cxnSp>
      <p:cxnSp>
        <p:nvCxnSpPr>
          <p:cNvPr id="436" name="Google Shape;436;p43"/>
          <p:cNvCxnSpPr/>
          <p:nvPr/>
        </p:nvCxnSpPr>
        <p:spPr>
          <a:xfrm rot="10800000">
            <a:off x="281885" y="3736566"/>
            <a:ext cx="758400" cy="183900"/>
          </a:xfrm>
          <a:prstGeom prst="straightConnector1">
            <a:avLst/>
          </a:prstGeom>
          <a:noFill/>
          <a:ln w="9525" cap="flat" cmpd="sng">
            <a:solidFill>
              <a:srgbClr val="000000"/>
            </a:solidFill>
            <a:prstDash val="solid"/>
            <a:round/>
            <a:headEnd type="triangle" w="med" len="med"/>
            <a:tailEnd type="triangle" w="med" len="med"/>
          </a:ln>
        </p:spPr>
      </p:cxnSp>
      <p:cxnSp>
        <p:nvCxnSpPr>
          <p:cNvPr id="437" name="Google Shape;437;p43"/>
          <p:cNvCxnSpPr/>
          <p:nvPr/>
        </p:nvCxnSpPr>
        <p:spPr>
          <a:xfrm>
            <a:off x="1644660" y="1874969"/>
            <a:ext cx="6300" cy="773700"/>
          </a:xfrm>
          <a:prstGeom prst="straightConnector1">
            <a:avLst/>
          </a:prstGeom>
          <a:noFill/>
          <a:ln w="9525" cap="flat" cmpd="sng">
            <a:solidFill>
              <a:srgbClr val="000000"/>
            </a:solidFill>
            <a:prstDash val="solid"/>
            <a:round/>
            <a:headEnd type="triangle" w="med" len="med"/>
            <a:tailEnd type="triangle" w="med" len="med"/>
          </a:ln>
        </p:spPr>
      </p:cxnSp>
      <p:sp>
        <p:nvSpPr>
          <p:cNvPr id="438" name="Google Shape;438;p43"/>
          <p:cNvSpPr txBox="1"/>
          <p:nvPr/>
        </p:nvSpPr>
        <p:spPr>
          <a:xfrm>
            <a:off x="1644646" y="2039825"/>
            <a:ext cx="1101000" cy="28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10.67 cm</a:t>
            </a:r>
            <a:endParaRPr>
              <a:latin typeface="Lato"/>
              <a:ea typeface="Lato"/>
              <a:cs typeface="Lato"/>
              <a:sym typeface="Lato"/>
            </a:endParaRPr>
          </a:p>
        </p:txBody>
      </p:sp>
      <p:sp>
        <p:nvSpPr>
          <p:cNvPr id="439" name="Google Shape;439;p43"/>
          <p:cNvSpPr txBox="1"/>
          <p:nvPr/>
        </p:nvSpPr>
        <p:spPr>
          <a:xfrm>
            <a:off x="136952" y="3785625"/>
            <a:ext cx="1101000" cy="28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15.24 cm</a:t>
            </a:r>
            <a:endParaRPr>
              <a:latin typeface="Lato"/>
              <a:ea typeface="Lato"/>
              <a:cs typeface="Lato"/>
              <a:sym typeface="Lato"/>
            </a:endParaRPr>
          </a:p>
        </p:txBody>
      </p:sp>
      <p:cxnSp>
        <p:nvCxnSpPr>
          <p:cNvPr id="440" name="Google Shape;440;p43"/>
          <p:cNvCxnSpPr/>
          <p:nvPr/>
        </p:nvCxnSpPr>
        <p:spPr>
          <a:xfrm>
            <a:off x="1034321" y="1531803"/>
            <a:ext cx="78300" cy="1083600"/>
          </a:xfrm>
          <a:prstGeom prst="straightConnector1">
            <a:avLst/>
          </a:prstGeom>
          <a:noFill/>
          <a:ln w="9525" cap="flat" cmpd="sng">
            <a:solidFill>
              <a:srgbClr val="000000"/>
            </a:solidFill>
            <a:prstDash val="solid"/>
            <a:round/>
            <a:headEnd type="triangle" w="med" len="med"/>
            <a:tailEnd type="triangle" w="med" len="med"/>
          </a:ln>
        </p:spPr>
      </p:cxnSp>
      <p:sp>
        <p:nvSpPr>
          <p:cNvPr id="441" name="Google Shape;441;p43"/>
          <p:cNvSpPr txBox="1"/>
          <p:nvPr/>
        </p:nvSpPr>
        <p:spPr>
          <a:xfrm>
            <a:off x="1046198" y="1371725"/>
            <a:ext cx="989100" cy="28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16.59 cm</a:t>
            </a:r>
            <a:endParaRPr>
              <a:latin typeface="Lato"/>
              <a:ea typeface="Lato"/>
              <a:cs typeface="Lato"/>
              <a:sym typeface="Lato"/>
            </a:endParaRPr>
          </a:p>
        </p:txBody>
      </p:sp>
      <p:sp>
        <p:nvSpPr>
          <p:cNvPr id="442" name="Google Shape;442;p43"/>
          <p:cNvSpPr txBox="1"/>
          <p:nvPr/>
        </p:nvSpPr>
        <p:spPr>
          <a:xfrm>
            <a:off x="1340827" y="3736525"/>
            <a:ext cx="1064400" cy="28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15.24 cm</a:t>
            </a:r>
            <a:endParaRPr>
              <a:latin typeface="Lato"/>
              <a:ea typeface="Lato"/>
              <a:cs typeface="Lato"/>
              <a:sym typeface="Lato"/>
            </a:endParaRPr>
          </a:p>
        </p:txBody>
      </p:sp>
      <p:sp>
        <p:nvSpPr>
          <p:cNvPr id="443" name="Google Shape;443;p43"/>
          <p:cNvSpPr txBox="1"/>
          <p:nvPr/>
        </p:nvSpPr>
        <p:spPr>
          <a:xfrm>
            <a:off x="1677273" y="3060275"/>
            <a:ext cx="989100" cy="28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15.24 cm</a:t>
            </a:r>
            <a:endParaRPr>
              <a:latin typeface="Lato"/>
              <a:ea typeface="Lato"/>
              <a:cs typeface="Lato"/>
              <a:sym typeface="Lato"/>
            </a:endParaRPr>
          </a:p>
        </p:txBody>
      </p:sp>
      <p:sp>
        <p:nvSpPr>
          <p:cNvPr id="444" name="Google Shape;444;p43"/>
          <p:cNvSpPr txBox="1"/>
          <p:nvPr/>
        </p:nvSpPr>
        <p:spPr>
          <a:xfrm>
            <a:off x="2402800" y="1216400"/>
            <a:ext cx="2859000" cy="2922000"/>
          </a:xfrm>
          <a:prstGeom prst="rect">
            <a:avLst/>
          </a:prstGeom>
          <a:noFill/>
          <a:ln>
            <a:noFill/>
          </a:ln>
        </p:spPr>
        <p:txBody>
          <a:bodyPr spcFirstLastPara="1" wrap="square" lIns="91425" tIns="91425" rIns="91425" bIns="91425" anchor="t" anchorCtr="0">
            <a:noAutofit/>
          </a:bodyPr>
          <a:lstStyle/>
          <a:p>
            <a:pPr marL="0" lvl="0" indent="457200" algn="l" rtl="0">
              <a:spcBef>
                <a:spcPts val="0"/>
              </a:spcBef>
              <a:spcAft>
                <a:spcPts val="0"/>
              </a:spcAft>
              <a:buNone/>
            </a:pPr>
            <a:r>
              <a:rPr lang="en" sz="1800" b="1">
                <a:latin typeface="Lato"/>
                <a:ea typeface="Lato"/>
                <a:cs typeface="Lato"/>
                <a:sym typeface="Lato"/>
              </a:rPr>
              <a:t>Sensor</a:t>
            </a:r>
            <a:endParaRPr sz="1800" b="1">
              <a:latin typeface="Lato"/>
              <a:ea typeface="Lato"/>
              <a:cs typeface="Lato"/>
              <a:sym typeface="Lato"/>
            </a:endParaRPr>
          </a:p>
          <a:p>
            <a:pPr marL="457200" lvl="0" indent="-323850" algn="l" rtl="0">
              <a:spcBef>
                <a:spcPts val="1000"/>
              </a:spcBef>
              <a:spcAft>
                <a:spcPts val="0"/>
              </a:spcAft>
              <a:buSzPts val="1500"/>
              <a:buFont typeface="Lato"/>
              <a:buChar char="-"/>
            </a:pPr>
            <a:r>
              <a:rPr lang="en" sz="1500">
                <a:latin typeface="Lato"/>
                <a:ea typeface="Lato"/>
                <a:cs typeface="Lato"/>
                <a:sym typeface="Lato"/>
              </a:rPr>
              <a:t>Mass: 2.390 kg</a:t>
            </a:r>
            <a:endParaRPr sz="1500">
              <a:latin typeface="Lato"/>
              <a:ea typeface="Lato"/>
              <a:cs typeface="Lato"/>
              <a:sym typeface="Lato"/>
            </a:endParaRPr>
          </a:p>
          <a:p>
            <a:pPr marL="457200" lvl="0" indent="-323850" algn="l" rtl="0">
              <a:spcBef>
                <a:spcPts val="1000"/>
              </a:spcBef>
              <a:spcAft>
                <a:spcPts val="0"/>
              </a:spcAft>
              <a:buSzPts val="1500"/>
              <a:buFont typeface="Lato"/>
              <a:buChar char="-"/>
            </a:pPr>
            <a:r>
              <a:rPr lang="en" sz="1500">
                <a:latin typeface="Lato"/>
                <a:ea typeface="Lato"/>
                <a:cs typeface="Lato"/>
                <a:sym typeface="Lato"/>
              </a:rPr>
              <a:t>Additional SDR: one for range finding, one for heading</a:t>
            </a:r>
            <a:endParaRPr sz="1500">
              <a:latin typeface="Lato"/>
              <a:ea typeface="Lato"/>
              <a:cs typeface="Lato"/>
              <a:sym typeface="Lato"/>
            </a:endParaRPr>
          </a:p>
          <a:p>
            <a:pPr marL="457200" lvl="0" indent="-323850" algn="l" rtl="0">
              <a:spcBef>
                <a:spcPts val="1000"/>
              </a:spcBef>
              <a:spcAft>
                <a:spcPts val="0"/>
              </a:spcAft>
              <a:buSzPts val="1500"/>
              <a:buFont typeface="Lato"/>
              <a:buChar char="-"/>
            </a:pPr>
            <a:r>
              <a:rPr lang="en" sz="1500">
                <a:latin typeface="Lato"/>
                <a:ea typeface="Lato"/>
                <a:cs typeface="Lato"/>
                <a:sym typeface="Lato"/>
              </a:rPr>
              <a:t>6 Antennas: 1 Range Tx + 1 Range Rx + 4 Heading Rx</a:t>
            </a:r>
            <a:endParaRPr sz="1500">
              <a:latin typeface="Lato"/>
              <a:ea typeface="Lato"/>
              <a:cs typeface="Lato"/>
              <a:sym typeface="Lato"/>
            </a:endParaRPr>
          </a:p>
          <a:p>
            <a:pPr marL="457200" lvl="0" indent="-323850" algn="l" rtl="0">
              <a:spcBef>
                <a:spcPts val="1000"/>
              </a:spcBef>
              <a:spcAft>
                <a:spcPts val="1000"/>
              </a:spcAft>
              <a:buSzPts val="1500"/>
              <a:buFont typeface="Lato"/>
              <a:buChar char="-"/>
            </a:pPr>
            <a:r>
              <a:rPr lang="en" sz="1500">
                <a:latin typeface="Lato"/>
                <a:ea typeface="Lato"/>
                <a:cs typeface="Lato"/>
                <a:sym typeface="Lato"/>
              </a:rPr>
              <a:t>Material: ABS Plastic</a:t>
            </a:r>
            <a:endParaRPr sz="1500">
              <a:latin typeface="Lato"/>
              <a:ea typeface="Lato"/>
              <a:cs typeface="Lato"/>
              <a:sym typeface="Lato"/>
            </a:endParaRPr>
          </a:p>
        </p:txBody>
      </p:sp>
      <p:sp>
        <p:nvSpPr>
          <p:cNvPr id="445" name="Google Shape;445;p43"/>
          <p:cNvSpPr/>
          <p:nvPr/>
        </p:nvSpPr>
        <p:spPr>
          <a:xfrm>
            <a:off x="136950" y="1216400"/>
            <a:ext cx="5210100" cy="3038400"/>
          </a:xfrm>
          <a:prstGeom prst="rect">
            <a:avLst/>
          </a:prstGeom>
          <a:no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43"/>
          <p:cNvSpPr/>
          <p:nvPr/>
        </p:nvSpPr>
        <p:spPr>
          <a:xfrm>
            <a:off x="5549075" y="606900"/>
            <a:ext cx="3204600" cy="3929700"/>
          </a:xfrm>
          <a:prstGeom prst="rect">
            <a:avLst/>
          </a:prstGeom>
          <a:no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44"/>
          <p:cNvSpPr txBox="1">
            <a:spLocks noGrp="1"/>
          </p:cNvSpPr>
          <p:nvPr>
            <p:ph type="title"/>
          </p:nvPr>
        </p:nvSpPr>
        <p:spPr>
          <a:xfrm>
            <a:off x="1310625" y="15610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Hardware Solution</a:t>
            </a:r>
            <a:endParaRPr sz="3000"/>
          </a:p>
        </p:txBody>
      </p:sp>
      <p:sp>
        <p:nvSpPr>
          <p:cNvPr id="452" name="Google Shape;452;p44"/>
          <p:cNvSpPr txBox="1">
            <a:spLocks noGrp="1"/>
          </p:cNvSpPr>
          <p:nvPr>
            <p:ph type="sldNum" idx="12"/>
          </p:nvPr>
        </p:nvSpPr>
        <p:spPr>
          <a:xfrm>
            <a:off x="8" y="-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18</a:t>
            </a:fld>
            <a:endParaRPr/>
          </a:p>
        </p:txBody>
      </p:sp>
      <p:sp>
        <p:nvSpPr>
          <p:cNvPr id="453" name="Google Shape;453;p44"/>
          <p:cNvSpPr txBox="1"/>
          <p:nvPr/>
        </p:nvSpPr>
        <p:spPr>
          <a:xfrm>
            <a:off x="548700" y="1158050"/>
            <a:ext cx="4389000" cy="2944200"/>
          </a:xfrm>
          <a:prstGeom prst="rect">
            <a:avLst/>
          </a:prstGeom>
          <a:noFill/>
          <a:ln>
            <a:noFill/>
          </a:ln>
        </p:spPr>
        <p:txBody>
          <a:bodyPr spcFirstLastPara="1" wrap="square" lIns="91425" tIns="91425" rIns="91425" bIns="91425" anchor="t" anchorCtr="0">
            <a:noAutofit/>
          </a:bodyPr>
          <a:lstStyle/>
          <a:p>
            <a:pPr marL="457200" lvl="0" indent="-330200" algn="l" rtl="0">
              <a:spcBef>
                <a:spcPts val="0"/>
              </a:spcBef>
              <a:spcAft>
                <a:spcPts val="0"/>
              </a:spcAft>
              <a:buSzPts val="1600"/>
              <a:buFont typeface="Lato"/>
              <a:buChar char="-"/>
            </a:pPr>
            <a:r>
              <a:rPr lang="en" sz="1600" b="1">
                <a:latin typeface="Lato"/>
                <a:ea typeface="Lato"/>
                <a:cs typeface="Lato"/>
                <a:sym typeface="Lato"/>
              </a:rPr>
              <a:t>System Mass:</a:t>
            </a:r>
            <a:r>
              <a:rPr lang="en" sz="1600">
                <a:latin typeface="Lato"/>
                <a:ea typeface="Lato"/>
                <a:cs typeface="Lato"/>
                <a:sym typeface="Lato"/>
              </a:rPr>
              <a:t> </a:t>
            </a:r>
            <a:endParaRPr sz="1600">
              <a:latin typeface="Lato"/>
              <a:ea typeface="Lato"/>
              <a:cs typeface="Lato"/>
              <a:sym typeface="Lato"/>
            </a:endParaRPr>
          </a:p>
          <a:p>
            <a:pPr marL="914400" lvl="0" indent="-330200" algn="l" rtl="0">
              <a:spcBef>
                <a:spcPts val="0"/>
              </a:spcBef>
              <a:spcAft>
                <a:spcPts val="0"/>
              </a:spcAft>
              <a:buSzPts val="1600"/>
              <a:buFont typeface="Lato"/>
              <a:buChar char="-"/>
            </a:pPr>
            <a:r>
              <a:rPr lang="en" sz="1600">
                <a:latin typeface="Lato"/>
                <a:ea typeface="Lato"/>
                <a:cs typeface="Lato"/>
                <a:sym typeface="Lato"/>
              </a:rPr>
              <a:t>Sensor:   	5.65 kg</a:t>
            </a:r>
            <a:endParaRPr sz="1600">
              <a:latin typeface="Lato"/>
              <a:ea typeface="Lato"/>
              <a:cs typeface="Lato"/>
              <a:sym typeface="Lato"/>
            </a:endParaRPr>
          </a:p>
          <a:p>
            <a:pPr marL="914400" lvl="0" indent="-330200" algn="l" rtl="0">
              <a:spcBef>
                <a:spcPts val="0"/>
              </a:spcBef>
              <a:spcAft>
                <a:spcPts val="0"/>
              </a:spcAft>
              <a:buSzPts val="1600"/>
              <a:buFont typeface="Lato"/>
              <a:buChar char="-"/>
            </a:pPr>
            <a:r>
              <a:rPr lang="en" sz="1600">
                <a:latin typeface="Lato"/>
                <a:ea typeface="Lato"/>
                <a:cs typeface="Lato"/>
                <a:sym typeface="Lato"/>
              </a:rPr>
              <a:t>Beacon: 	5.30 kg</a:t>
            </a:r>
            <a:endParaRPr sz="1600">
              <a:latin typeface="Lato"/>
              <a:ea typeface="Lato"/>
              <a:cs typeface="Lato"/>
              <a:sym typeface="Lato"/>
            </a:endParaRPr>
          </a:p>
          <a:p>
            <a:pPr marL="914400" lvl="0" indent="-330200" algn="l" rtl="0">
              <a:spcBef>
                <a:spcPts val="0"/>
              </a:spcBef>
              <a:spcAft>
                <a:spcPts val="0"/>
              </a:spcAft>
              <a:buSzPts val="1600"/>
              <a:buFont typeface="Lato"/>
              <a:buChar char="-"/>
            </a:pPr>
            <a:r>
              <a:rPr lang="en" sz="1600">
                <a:latin typeface="Lato"/>
                <a:ea typeface="Lato"/>
                <a:cs typeface="Lato"/>
                <a:sym typeface="Lato"/>
              </a:rPr>
              <a:t>Test Mount Alone: 3.26 kg</a:t>
            </a:r>
            <a:endParaRPr sz="1600">
              <a:latin typeface="Lato"/>
              <a:ea typeface="Lato"/>
              <a:cs typeface="Lato"/>
              <a:sym typeface="Lato"/>
            </a:endParaRPr>
          </a:p>
          <a:p>
            <a:pPr marL="0" lvl="0" indent="0" algn="l" rtl="0">
              <a:spcBef>
                <a:spcPts val="0"/>
              </a:spcBef>
              <a:spcAft>
                <a:spcPts val="0"/>
              </a:spcAft>
              <a:buNone/>
            </a:pPr>
            <a:endParaRPr sz="1600">
              <a:latin typeface="Lato"/>
              <a:ea typeface="Lato"/>
              <a:cs typeface="Lato"/>
              <a:sym typeface="Lato"/>
            </a:endParaRPr>
          </a:p>
          <a:p>
            <a:pPr marL="457200" lvl="0" indent="-330200" algn="l" rtl="0">
              <a:spcBef>
                <a:spcPts val="0"/>
              </a:spcBef>
              <a:spcAft>
                <a:spcPts val="0"/>
              </a:spcAft>
              <a:buSzPts val="1600"/>
              <a:buFont typeface="Lato"/>
              <a:buChar char="-"/>
            </a:pPr>
            <a:r>
              <a:rPr lang="en" sz="1600" b="1">
                <a:latin typeface="Lato"/>
                <a:ea typeface="Lato"/>
                <a:cs typeface="Lato"/>
                <a:sym typeface="Lato"/>
              </a:rPr>
              <a:t>Fastening/Construction:</a:t>
            </a:r>
            <a:r>
              <a:rPr lang="en" sz="1600">
                <a:latin typeface="Lato"/>
                <a:ea typeface="Lato"/>
                <a:cs typeface="Lato"/>
                <a:sym typeface="Lato"/>
              </a:rPr>
              <a:t> Beacon and sensor both mount to the mounting plate attached to the fiberglass tube</a:t>
            </a:r>
            <a:endParaRPr sz="1600">
              <a:latin typeface="Lato"/>
              <a:ea typeface="Lato"/>
              <a:cs typeface="Lato"/>
              <a:sym typeface="Lato"/>
            </a:endParaRPr>
          </a:p>
          <a:p>
            <a:pPr marL="457200" lvl="0" indent="0" algn="l" rtl="0">
              <a:spcBef>
                <a:spcPts val="0"/>
              </a:spcBef>
              <a:spcAft>
                <a:spcPts val="0"/>
              </a:spcAft>
              <a:buNone/>
            </a:pPr>
            <a:endParaRPr sz="1600">
              <a:latin typeface="Lato"/>
              <a:ea typeface="Lato"/>
              <a:cs typeface="Lato"/>
              <a:sym typeface="Lato"/>
            </a:endParaRPr>
          </a:p>
          <a:p>
            <a:pPr marL="457200" lvl="0" indent="-330200" algn="l" rtl="0">
              <a:spcBef>
                <a:spcPts val="0"/>
              </a:spcBef>
              <a:spcAft>
                <a:spcPts val="0"/>
              </a:spcAft>
              <a:buSzPts val="1600"/>
              <a:buFont typeface="Lato"/>
              <a:buChar char="-"/>
            </a:pPr>
            <a:r>
              <a:rPr lang="en" sz="1600">
                <a:latin typeface="Lato"/>
                <a:ea typeface="Lato"/>
                <a:cs typeface="Lato"/>
                <a:sym typeface="Lato"/>
              </a:rPr>
              <a:t>Test mount clamps to existing roof rack rails of team members’ vehicles</a:t>
            </a:r>
            <a:endParaRPr sz="1600">
              <a:latin typeface="Lato"/>
              <a:ea typeface="Lato"/>
              <a:cs typeface="Lato"/>
              <a:sym typeface="Lato"/>
            </a:endParaRPr>
          </a:p>
        </p:txBody>
      </p:sp>
      <p:pic>
        <p:nvPicPr>
          <p:cNvPr id="454" name="Google Shape;454;p44"/>
          <p:cNvPicPr preferRelativeResize="0"/>
          <p:nvPr/>
        </p:nvPicPr>
        <p:blipFill>
          <a:blip r:embed="rId3">
            <a:alphaModFix/>
          </a:blip>
          <a:stretch>
            <a:fillRect/>
          </a:stretch>
        </p:blipFill>
        <p:spPr>
          <a:xfrm>
            <a:off x="4685925" y="856400"/>
            <a:ext cx="4304678" cy="3326128"/>
          </a:xfrm>
          <a:prstGeom prst="rect">
            <a:avLst/>
          </a:prstGeom>
          <a:noFill/>
          <a:ln>
            <a:noFill/>
          </a:ln>
        </p:spPr>
      </p:pic>
      <p:sp>
        <p:nvSpPr>
          <p:cNvPr id="455" name="Google Shape;455;p44"/>
          <p:cNvSpPr/>
          <p:nvPr/>
        </p:nvSpPr>
        <p:spPr>
          <a:xfrm>
            <a:off x="6163" y="4609348"/>
            <a:ext cx="1742100" cy="382800"/>
          </a:xfrm>
          <a:prstGeom prst="homePlate">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Project Purpose and Objectives</a:t>
            </a:r>
            <a:endParaRPr sz="1200">
              <a:latin typeface="Lato"/>
              <a:ea typeface="Lato"/>
              <a:cs typeface="Lato"/>
              <a:sym typeface="Lato"/>
            </a:endParaRPr>
          </a:p>
        </p:txBody>
      </p:sp>
      <p:sp>
        <p:nvSpPr>
          <p:cNvPr id="456" name="Google Shape;456;p44"/>
          <p:cNvSpPr/>
          <p:nvPr/>
        </p:nvSpPr>
        <p:spPr>
          <a:xfrm>
            <a:off x="2877938" y="4604000"/>
            <a:ext cx="17421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Test Overview</a:t>
            </a:r>
            <a:endParaRPr sz="1200">
              <a:latin typeface="Lato"/>
              <a:ea typeface="Lato"/>
              <a:cs typeface="Lato"/>
              <a:sym typeface="Lato"/>
            </a:endParaRPr>
          </a:p>
        </p:txBody>
      </p:sp>
      <p:sp>
        <p:nvSpPr>
          <p:cNvPr id="457" name="Google Shape;457;p44"/>
          <p:cNvSpPr/>
          <p:nvPr/>
        </p:nvSpPr>
        <p:spPr>
          <a:xfrm>
            <a:off x="4353100" y="4604000"/>
            <a:ext cx="16953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Test Results</a:t>
            </a:r>
            <a:endParaRPr sz="1200">
              <a:latin typeface="Lato"/>
              <a:ea typeface="Lato"/>
              <a:cs typeface="Lato"/>
              <a:sym typeface="Lato"/>
            </a:endParaRPr>
          </a:p>
        </p:txBody>
      </p:sp>
      <p:sp>
        <p:nvSpPr>
          <p:cNvPr id="458" name="Google Shape;458;p44"/>
          <p:cNvSpPr/>
          <p:nvPr/>
        </p:nvSpPr>
        <p:spPr>
          <a:xfrm>
            <a:off x="7324938" y="4604000"/>
            <a:ext cx="1812900" cy="393600"/>
          </a:xfrm>
          <a:prstGeom prst="chevron">
            <a:avLst>
              <a:gd name="adj" fmla="val 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Project </a:t>
            </a:r>
            <a:endParaRPr sz="1200">
              <a:latin typeface="Lato"/>
              <a:ea typeface="Lato"/>
              <a:cs typeface="Lato"/>
              <a:sym typeface="Lato"/>
            </a:endParaRPr>
          </a:p>
          <a:p>
            <a:pPr marL="0" lvl="0" indent="0" algn="ctr" rtl="0">
              <a:spcBef>
                <a:spcPts val="0"/>
              </a:spcBef>
              <a:spcAft>
                <a:spcPts val="0"/>
              </a:spcAft>
              <a:buNone/>
            </a:pPr>
            <a:r>
              <a:rPr lang="en" sz="1200">
                <a:latin typeface="Lato"/>
                <a:ea typeface="Lato"/>
                <a:cs typeface="Lato"/>
                <a:sym typeface="Lato"/>
              </a:rPr>
              <a:t>Management</a:t>
            </a:r>
            <a:endParaRPr sz="1200">
              <a:latin typeface="Lato"/>
              <a:ea typeface="Lato"/>
              <a:cs typeface="Lato"/>
              <a:sym typeface="Lato"/>
            </a:endParaRPr>
          </a:p>
        </p:txBody>
      </p:sp>
      <p:sp>
        <p:nvSpPr>
          <p:cNvPr id="459" name="Google Shape;459;p44"/>
          <p:cNvSpPr/>
          <p:nvPr/>
        </p:nvSpPr>
        <p:spPr>
          <a:xfrm>
            <a:off x="5835463" y="4604000"/>
            <a:ext cx="17421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Systems Engineering</a:t>
            </a:r>
            <a:endParaRPr sz="1200">
              <a:latin typeface="Lato"/>
              <a:ea typeface="Lato"/>
              <a:cs typeface="Lato"/>
              <a:sym typeface="Lato"/>
            </a:endParaRPr>
          </a:p>
        </p:txBody>
      </p:sp>
      <p:sp>
        <p:nvSpPr>
          <p:cNvPr id="460" name="Google Shape;460;p44"/>
          <p:cNvSpPr/>
          <p:nvPr/>
        </p:nvSpPr>
        <p:spPr>
          <a:xfrm>
            <a:off x="1553775" y="4603950"/>
            <a:ext cx="1609200" cy="393600"/>
          </a:xfrm>
          <a:prstGeom prst="chevron">
            <a:avLst>
              <a:gd name="adj" fmla="val 50000"/>
            </a:avLst>
          </a:prstGeom>
          <a:solidFill>
            <a:srgbClr val="EBCC6A"/>
          </a:solidFill>
          <a:ln w="3810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Design </a:t>
            </a:r>
            <a:endParaRPr sz="1200">
              <a:latin typeface="Lato"/>
              <a:ea typeface="Lato"/>
              <a:cs typeface="Lato"/>
              <a:sym typeface="Lato"/>
            </a:endParaRPr>
          </a:p>
          <a:p>
            <a:pPr marL="0" lvl="0" indent="0" algn="ctr" rtl="0">
              <a:spcBef>
                <a:spcPts val="0"/>
              </a:spcBef>
              <a:spcAft>
                <a:spcPts val="0"/>
              </a:spcAft>
              <a:buNone/>
            </a:pPr>
            <a:r>
              <a:rPr lang="en" sz="1200">
                <a:latin typeface="Lato"/>
                <a:ea typeface="Lato"/>
                <a:cs typeface="Lato"/>
                <a:sym typeface="Lato"/>
              </a:rPr>
              <a:t>Description</a:t>
            </a:r>
            <a:endParaRPr sz="1200">
              <a:latin typeface="Lato"/>
              <a:ea typeface="Lato"/>
              <a:cs typeface="Lato"/>
              <a:sym typeface="Lato"/>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45"/>
          <p:cNvSpPr txBox="1">
            <a:spLocks noGrp="1"/>
          </p:cNvSpPr>
          <p:nvPr>
            <p:ph type="title"/>
          </p:nvPr>
        </p:nvSpPr>
        <p:spPr>
          <a:xfrm>
            <a:off x="1310625" y="15610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Powerboard Solution</a:t>
            </a:r>
            <a:endParaRPr sz="3000"/>
          </a:p>
        </p:txBody>
      </p:sp>
      <p:sp>
        <p:nvSpPr>
          <p:cNvPr id="466" name="Google Shape;466;p45"/>
          <p:cNvSpPr txBox="1">
            <a:spLocks noGrp="1"/>
          </p:cNvSpPr>
          <p:nvPr>
            <p:ph type="sldNum" idx="12"/>
          </p:nvPr>
        </p:nvSpPr>
        <p:spPr>
          <a:xfrm>
            <a:off x="8" y="-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19</a:t>
            </a:fld>
            <a:endParaRPr/>
          </a:p>
        </p:txBody>
      </p:sp>
      <p:sp>
        <p:nvSpPr>
          <p:cNvPr id="467" name="Google Shape;467;p45"/>
          <p:cNvSpPr txBox="1"/>
          <p:nvPr/>
        </p:nvSpPr>
        <p:spPr>
          <a:xfrm>
            <a:off x="370900" y="1313575"/>
            <a:ext cx="4389000" cy="2944200"/>
          </a:xfrm>
          <a:prstGeom prst="rect">
            <a:avLst/>
          </a:prstGeom>
          <a:noFill/>
          <a:ln>
            <a:noFill/>
          </a:ln>
        </p:spPr>
        <p:txBody>
          <a:bodyPr spcFirstLastPara="1" wrap="square" lIns="91425" tIns="91425" rIns="91425" bIns="91425" anchor="t" anchorCtr="0">
            <a:noAutofit/>
          </a:bodyPr>
          <a:lstStyle/>
          <a:p>
            <a:pPr marL="457200" lvl="0" indent="-330200" algn="l" rtl="0">
              <a:spcBef>
                <a:spcPts val="0"/>
              </a:spcBef>
              <a:spcAft>
                <a:spcPts val="0"/>
              </a:spcAft>
              <a:buSzPts val="1600"/>
              <a:buFont typeface="Lato"/>
              <a:buChar char="-"/>
            </a:pPr>
            <a:r>
              <a:rPr lang="en" sz="1600">
                <a:latin typeface="Lato"/>
                <a:ea typeface="Lato"/>
                <a:cs typeface="Lato"/>
                <a:sym typeface="Lato"/>
              </a:rPr>
              <a:t>Programmable DC-DC Power converter from 28 +/- 6V to 5V</a:t>
            </a:r>
            <a:endParaRPr sz="1600">
              <a:latin typeface="Lato"/>
              <a:ea typeface="Lato"/>
              <a:cs typeface="Lato"/>
              <a:sym typeface="Lato"/>
            </a:endParaRPr>
          </a:p>
          <a:p>
            <a:pPr marL="457200" lvl="0" indent="0" algn="l" rtl="0">
              <a:spcBef>
                <a:spcPts val="0"/>
              </a:spcBef>
              <a:spcAft>
                <a:spcPts val="0"/>
              </a:spcAft>
              <a:buNone/>
            </a:pPr>
            <a:endParaRPr sz="1600">
              <a:latin typeface="Lato"/>
              <a:ea typeface="Lato"/>
              <a:cs typeface="Lato"/>
              <a:sym typeface="Lato"/>
            </a:endParaRPr>
          </a:p>
          <a:p>
            <a:pPr marL="457200" lvl="0" indent="-330200" algn="l" rtl="0">
              <a:spcBef>
                <a:spcPts val="0"/>
              </a:spcBef>
              <a:spcAft>
                <a:spcPts val="0"/>
              </a:spcAft>
              <a:buSzPts val="1600"/>
              <a:buFont typeface="Lato"/>
              <a:buChar char="-"/>
            </a:pPr>
            <a:r>
              <a:rPr lang="en" sz="1600">
                <a:latin typeface="Lato"/>
                <a:ea typeface="Lato"/>
                <a:cs typeface="Lato"/>
                <a:sym typeface="Lato"/>
              </a:rPr>
              <a:t>Toggle Switches and indicator LEDs for unit testing and control</a:t>
            </a:r>
            <a:endParaRPr sz="1600">
              <a:latin typeface="Lato"/>
              <a:ea typeface="Lato"/>
              <a:cs typeface="Lato"/>
              <a:sym typeface="Lato"/>
            </a:endParaRPr>
          </a:p>
          <a:p>
            <a:pPr marL="457200" lvl="0" indent="0" algn="l" rtl="0">
              <a:spcBef>
                <a:spcPts val="0"/>
              </a:spcBef>
              <a:spcAft>
                <a:spcPts val="0"/>
              </a:spcAft>
              <a:buNone/>
            </a:pPr>
            <a:endParaRPr sz="1600">
              <a:latin typeface="Lato"/>
              <a:ea typeface="Lato"/>
              <a:cs typeface="Lato"/>
              <a:sym typeface="Lato"/>
            </a:endParaRPr>
          </a:p>
          <a:p>
            <a:pPr marL="457200" lvl="0" indent="-330200" algn="l" rtl="0">
              <a:spcBef>
                <a:spcPts val="0"/>
              </a:spcBef>
              <a:spcAft>
                <a:spcPts val="0"/>
              </a:spcAft>
              <a:buSzPts val="1600"/>
              <a:buFont typeface="Lato"/>
              <a:buChar char="-"/>
            </a:pPr>
            <a:r>
              <a:rPr lang="en" sz="1600" b="1">
                <a:latin typeface="Lato"/>
                <a:ea typeface="Lato"/>
                <a:cs typeface="Lato"/>
                <a:sym typeface="Lato"/>
              </a:rPr>
              <a:t>USB3.0 high speed data bypass</a:t>
            </a:r>
            <a:r>
              <a:rPr lang="en" sz="1600">
                <a:latin typeface="Lato"/>
                <a:ea typeface="Lato"/>
                <a:cs typeface="Lato"/>
                <a:sym typeface="Lato"/>
              </a:rPr>
              <a:t> - required iteration and revision with guidance from a professional electrical engineer.</a:t>
            </a:r>
            <a:endParaRPr sz="1600">
              <a:latin typeface="Lato"/>
              <a:ea typeface="Lato"/>
              <a:cs typeface="Lato"/>
              <a:sym typeface="Lato"/>
            </a:endParaRPr>
          </a:p>
        </p:txBody>
      </p:sp>
      <p:sp>
        <p:nvSpPr>
          <p:cNvPr id="468" name="Google Shape;468;p45"/>
          <p:cNvSpPr/>
          <p:nvPr/>
        </p:nvSpPr>
        <p:spPr>
          <a:xfrm>
            <a:off x="6163" y="4609348"/>
            <a:ext cx="1742100" cy="382800"/>
          </a:xfrm>
          <a:prstGeom prst="homePlate">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Project Purpose and Objectives</a:t>
            </a:r>
            <a:endParaRPr sz="1200">
              <a:latin typeface="Lato"/>
              <a:ea typeface="Lato"/>
              <a:cs typeface="Lato"/>
              <a:sym typeface="Lato"/>
            </a:endParaRPr>
          </a:p>
        </p:txBody>
      </p:sp>
      <p:sp>
        <p:nvSpPr>
          <p:cNvPr id="469" name="Google Shape;469;p45"/>
          <p:cNvSpPr/>
          <p:nvPr/>
        </p:nvSpPr>
        <p:spPr>
          <a:xfrm>
            <a:off x="2877938" y="4604000"/>
            <a:ext cx="17421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Test Overview</a:t>
            </a:r>
            <a:endParaRPr sz="1200">
              <a:latin typeface="Lato"/>
              <a:ea typeface="Lato"/>
              <a:cs typeface="Lato"/>
              <a:sym typeface="Lato"/>
            </a:endParaRPr>
          </a:p>
        </p:txBody>
      </p:sp>
      <p:sp>
        <p:nvSpPr>
          <p:cNvPr id="470" name="Google Shape;470;p45"/>
          <p:cNvSpPr/>
          <p:nvPr/>
        </p:nvSpPr>
        <p:spPr>
          <a:xfrm>
            <a:off x="4353100" y="4604000"/>
            <a:ext cx="16953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Test Results</a:t>
            </a:r>
            <a:endParaRPr sz="1200">
              <a:latin typeface="Lato"/>
              <a:ea typeface="Lato"/>
              <a:cs typeface="Lato"/>
              <a:sym typeface="Lato"/>
            </a:endParaRPr>
          </a:p>
        </p:txBody>
      </p:sp>
      <p:sp>
        <p:nvSpPr>
          <p:cNvPr id="471" name="Google Shape;471;p45"/>
          <p:cNvSpPr/>
          <p:nvPr/>
        </p:nvSpPr>
        <p:spPr>
          <a:xfrm>
            <a:off x="7324938" y="4604000"/>
            <a:ext cx="1812900" cy="393600"/>
          </a:xfrm>
          <a:prstGeom prst="chevron">
            <a:avLst>
              <a:gd name="adj" fmla="val 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Project </a:t>
            </a:r>
            <a:endParaRPr sz="1200">
              <a:latin typeface="Lato"/>
              <a:ea typeface="Lato"/>
              <a:cs typeface="Lato"/>
              <a:sym typeface="Lato"/>
            </a:endParaRPr>
          </a:p>
          <a:p>
            <a:pPr marL="0" lvl="0" indent="0" algn="ctr" rtl="0">
              <a:spcBef>
                <a:spcPts val="0"/>
              </a:spcBef>
              <a:spcAft>
                <a:spcPts val="0"/>
              </a:spcAft>
              <a:buNone/>
            </a:pPr>
            <a:r>
              <a:rPr lang="en" sz="1200">
                <a:latin typeface="Lato"/>
                <a:ea typeface="Lato"/>
                <a:cs typeface="Lato"/>
                <a:sym typeface="Lato"/>
              </a:rPr>
              <a:t>Management</a:t>
            </a:r>
            <a:endParaRPr sz="1200">
              <a:latin typeface="Lato"/>
              <a:ea typeface="Lato"/>
              <a:cs typeface="Lato"/>
              <a:sym typeface="Lato"/>
            </a:endParaRPr>
          </a:p>
        </p:txBody>
      </p:sp>
      <p:sp>
        <p:nvSpPr>
          <p:cNvPr id="472" name="Google Shape;472;p45"/>
          <p:cNvSpPr/>
          <p:nvPr/>
        </p:nvSpPr>
        <p:spPr>
          <a:xfrm>
            <a:off x="5835463" y="4604000"/>
            <a:ext cx="17421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Systems Engineering</a:t>
            </a:r>
            <a:endParaRPr sz="1200">
              <a:latin typeface="Lato"/>
              <a:ea typeface="Lato"/>
              <a:cs typeface="Lato"/>
              <a:sym typeface="Lato"/>
            </a:endParaRPr>
          </a:p>
        </p:txBody>
      </p:sp>
      <p:sp>
        <p:nvSpPr>
          <p:cNvPr id="473" name="Google Shape;473;p45"/>
          <p:cNvSpPr/>
          <p:nvPr/>
        </p:nvSpPr>
        <p:spPr>
          <a:xfrm>
            <a:off x="1553775" y="4603950"/>
            <a:ext cx="1609200" cy="393600"/>
          </a:xfrm>
          <a:prstGeom prst="chevron">
            <a:avLst>
              <a:gd name="adj" fmla="val 50000"/>
            </a:avLst>
          </a:prstGeom>
          <a:solidFill>
            <a:srgbClr val="EBCC6A"/>
          </a:solidFill>
          <a:ln w="3810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Design </a:t>
            </a:r>
            <a:endParaRPr sz="1200">
              <a:latin typeface="Lato"/>
              <a:ea typeface="Lato"/>
              <a:cs typeface="Lato"/>
              <a:sym typeface="Lato"/>
            </a:endParaRPr>
          </a:p>
          <a:p>
            <a:pPr marL="0" lvl="0" indent="0" algn="ctr" rtl="0">
              <a:spcBef>
                <a:spcPts val="0"/>
              </a:spcBef>
              <a:spcAft>
                <a:spcPts val="0"/>
              </a:spcAft>
              <a:buNone/>
            </a:pPr>
            <a:r>
              <a:rPr lang="en" sz="1200">
                <a:latin typeface="Lato"/>
                <a:ea typeface="Lato"/>
                <a:cs typeface="Lato"/>
                <a:sym typeface="Lato"/>
              </a:rPr>
              <a:t>Description</a:t>
            </a:r>
            <a:endParaRPr sz="1200">
              <a:latin typeface="Lato"/>
              <a:ea typeface="Lato"/>
              <a:cs typeface="Lato"/>
              <a:sym typeface="Lato"/>
            </a:endParaRPr>
          </a:p>
        </p:txBody>
      </p:sp>
      <p:pic>
        <p:nvPicPr>
          <p:cNvPr id="474" name="Google Shape;474;p45"/>
          <p:cNvPicPr preferRelativeResize="0"/>
          <p:nvPr/>
        </p:nvPicPr>
        <p:blipFill>
          <a:blip r:embed="rId3">
            <a:alphaModFix/>
          </a:blip>
          <a:stretch>
            <a:fillRect/>
          </a:stretch>
        </p:blipFill>
        <p:spPr>
          <a:xfrm>
            <a:off x="5665000" y="957250"/>
            <a:ext cx="2906982" cy="3229000"/>
          </a:xfrm>
          <a:prstGeom prst="rect">
            <a:avLst/>
          </a:prstGeom>
          <a:noFill/>
          <a:ln>
            <a:noFill/>
          </a:ln>
        </p:spPr>
      </p:pic>
      <p:cxnSp>
        <p:nvCxnSpPr>
          <p:cNvPr id="475" name="Google Shape;475;p45"/>
          <p:cNvCxnSpPr/>
          <p:nvPr/>
        </p:nvCxnSpPr>
        <p:spPr>
          <a:xfrm rot="10800000" flipH="1">
            <a:off x="5569775" y="1176725"/>
            <a:ext cx="7500" cy="2775300"/>
          </a:xfrm>
          <a:prstGeom prst="straightConnector1">
            <a:avLst/>
          </a:prstGeom>
          <a:noFill/>
          <a:ln w="9525" cap="flat" cmpd="sng">
            <a:solidFill>
              <a:srgbClr val="000000"/>
            </a:solidFill>
            <a:prstDash val="solid"/>
            <a:round/>
            <a:headEnd type="none" w="med" len="med"/>
            <a:tailEnd type="triangle" w="med" len="med"/>
          </a:ln>
        </p:spPr>
      </p:cxnSp>
      <p:cxnSp>
        <p:nvCxnSpPr>
          <p:cNvPr id="476" name="Google Shape;476;p45"/>
          <p:cNvCxnSpPr/>
          <p:nvPr/>
        </p:nvCxnSpPr>
        <p:spPr>
          <a:xfrm flipH="1">
            <a:off x="5570500" y="1265125"/>
            <a:ext cx="10200" cy="2713500"/>
          </a:xfrm>
          <a:prstGeom prst="straightConnector1">
            <a:avLst/>
          </a:prstGeom>
          <a:noFill/>
          <a:ln w="9525" cap="flat" cmpd="sng">
            <a:solidFill>
              <a:srgbClr val="000000"/>
            </a:solidFill>
            <a:prstDash val="solid"/>
            <a:round/>
            <a:headEnd type="none" w="med" len="med"/>
            <a:tailEnd type="triangle" w="med" len="med"/>
          </a:ln>
        </p:spPr>
      </p:cxnSp>
      <p:sp>
        <p:nvSpPr>
          <p:cNvPr id="477" name="Google Shape;477;p45"/>
          <p:cNvSpPr txBox="1"/>
          <p:nvPr/>
        </p:nvSpPr>
        <p:spPr>
          <a:xfrm rot="-5400000">
            <a:off x="5013073" y="2275571"/>
            <a:ext cx="799200" cy="32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3.00 in</a:t>
            </a:r>
            <a:endParaRPr>
              <a:latin typeface="Lato"/>
              <a:ea typeface="Lato"/>
              <a:cs typeface="Lato"/>
              <a:sym typeface="Lato"/>
            </a:endParaRPr>
          </a:p>
        </p:txBody>
      </p:sp>
      <p:cxnSp>
        <p:nvCxnSpPr>
          <p:cNvPr id="478" name="Google Shape;478;p45"/>
          <p:cNvCxnSpPr/>
          <p:nvPr/>
        </p:nvCxnSpPr>
        <p:spPr>
          <a:xfrm rot="10800000" flipH="1">
            <a:off x="5719748" y="875989"/>
            <a:ext cx="2794500" cy="16200"/>
          </a:xfrm>
          <a:prstGeom prst="straightConnector1">
            <a:avLst/>
          </a:prstGeom>
          <a:noFill/>
          <a:ln w="9525" cap="flat" cmpd="sng">
            <a:solidFill>
              <a:srgbClr val="000000"/>
            </a:solidFill>
            <a:prstDash val="solid"/>
            <a:round/>
            <a:headEnd type="none" w="med" len="med"/>
            <a:tailEnd type="triangle" w="med" len="med"/>
          </a:ln>
        </p:spPr>
      </p:cxnSp>
      <p:cxnSp>
        <p:nvCxnSpPr>
          <p:cNvPr id="479" name="Google Shape;479;p45"/>
          <p:cNvCxnSpPr/>
          <p:nvPr/>
        </p:nvCxnSpPr>
        <p:spPr>
          <a:xfrm flipH="1">
            <a:off x="5698350" y="881125"/>
            <a:ext cx="2759700" cy="10200"/>
          </a:xfrm>
          <a:prstGeom prst="straightConnector1">
            <a:avLst/>
          </a:prstGeom>
          <a:noFill/>
          <a:ln w="9525" cap="flat" cmpd="sng">
            <a:solidFill>
              <a:srgbClr val="000000"/>
            </a:solidFill>
            <a:prstDash val="solid"/>
            <a:round/>
            <a:headEnd type="none" w="med" len="med"/>
            <a:tailEnd type="triangle" w="med" len="med"/>
          </a:ln>
        </p:spPr>
      </p:cxnSp>
      <p:sp>
        <p:nvSpPr>
          <p:cNvPr id="480" name="Google Shape;480;p45"/>
          <p:cNvSpPr txBox="1"/>
          <p:nvPr/>
        </p:nvSpPr>
        <p:spPr>
          <a:xfrm>
            <a:off x="6859140" y="564937"/>
            <a:ext cx="799200" cy="32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3.00 in</a:t>
            </a:r>
            <a:endParaRPr>
              <a:latin typeface="Lato"/>
              <a:ea typeface="Lato"/>
              <a:cs typeface="Lato"/>
              <a:sym typeface="Lat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28"/>
          <p:cNvSpPr txBox="1">
            <a:spLocks noGrp="1"/>
          </p:cNvSpPr>
          <p:nvPr>
            <p:ph type="title"/>
          </p:nvPr>
        </p:nvSpPr>
        <p:spPr>
          <a:xfrm>
            <a:off x="392050" y="1628875"/>
            <a:ext cx="5005500" cy="1318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600"/>
              <a:t>Project Purpose and Objectives</a:t>
            </a:r>
            <a:endParaRPr sz="3600"/>
          </a:p>
        </p:txBody>
      </p:sp>
      <p:sp>
        <p:nvSpPr>
          <p:cNvPr id="243" name="Google Shape;243;p28"/>
          <p:cNvSpPr txBox="1">
            <a:spLocks noGrp="1"/>
          </p:cNvSpPr>
          <p:nvPr>
            <p:ph type="sldNum" idx="12"/>
          </p:nvPr>
        </p:nvSpPr>
        <p:spPr>
          <a:xfrm>
            <a:off x="8" y="-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a:t>
            </a:fld>
            <a:endParaRPr/>
          </a:p>
        </p:txBody>
      </p:sp>
      <p:sp>
        <p:nvSpPr>
          <p:cNvPr id="244" name="Google Shape;244;p28"/>
          <p:cNvSpPr/>
          <p:nvPr/>
        </p:nvSpPr>
        <p:spPr>
          <a:xfrm>
            <a:off x="1285875" y="2935675"/>
            <a:ext cx="2046900" cy="8832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Lato"/>
                <a:ea typeface="Lato"/>
                <a:cs typeface="Lato"/>
                <a:sym typeface="Lato"/>
              </a:rPr>
              <a:t>Design Description</a:t>
            </a:r>
            <a:endParaRPr>
              <a:latin typeface="Lato"/>
              <a:ea typeface="Lato"/>
              <a:cs typeface="Lato"/>
              <a:sym typeface="Lato"/>
            </a:endParaRPr>
          </a:p>
        </p:txBody>
      </p:sp>
      <p:sp>
        <p:nvSpPr>
          <p:cNvPr id="245" name="Google Shape;245;p28"/>
          <p:cNvSpPr/>
          <p:nvPr/>
        </p:nvSpPr>
        <p:spPr>
          <a:xfrm>
            <a:off x="0" y="2947675"/>
            <a:ext cx="1742100" cy="859200"/>
          </a:xfrm>
          <a:prstGeom prst="homePlate">
            <a:avLst>
              <a:gd name="adj" fmla="val 50000"/>
            </a:avLst>
          </a:prstGeom>
          <a:solidFill>
            <a:srgbClr val="EBCC6A"/>
          </a:solidFill>
          <a:ln w="7620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Lato"/>
                <a:ea typeface="Lato"/>
                <a:cs typeface="Lato"/>
                <a:sym typeface="Lato"/>
              </a:rPr>
              <a:t>Project Purpose and Objectives</a:t>
            </a:r>
            <a:endParaRPr>
              <a:latin typeface="Lato"/>
              <a:ea typeface="Lato"/>
              <a:cs typeface="Lato"/>
              <a:sym typeface="Lato"/>
            </a:endParaRPr>
          </a:p>
        </p:txBody>
      </p:sp>
      <p:sp>
        <p:nvSpPr>
          <p:cNvPr id="246" name="Google Shape;246;p28"/>
          <p:cNvSpPr/>
          <p:nvPr/>
        </p:nvSpPr>
        <p:spPr>
          <a:xfrm>
            <a:off x="2871775" y="2935675"/>
            <a:ext cx="1971900" cy="8832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Lato"/>
                <a:ea typeface="Lato"/>
                <a:cs typeface="Lato"/>
                <a:sym typeface="Lato"/>
              </a:rPr>
              <a:t>Test Overview</a:t>
            </a:r>
            <a:endParaRPr>
              <a:latin typeface="Lato"/>
              <a:ea typeface="Lato"/>
              <a:cs typeface="Lato"/>
              <a:sym typeface="Lato"/>
            </a:endParaRPr>
          </a:p>
        </p:txBody>
      </p:sp>
      <p:sp>
        <p:nvSpPr>
          <p:cNvPr id="247" name="Google Shape;247;p28"/>
          <p:cNvSpPr/>
          <p:nvPr/>
        </p:nvSpPr>
        <p:spPr>
          <a:xfrm>
            <a:off x="4346938" y="2935675"/>
            <a:ext cx="1695300" cy="8832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Lato"/>
                <a:ea typeface="Lato"/>
                <a:cs typeface="Lato"/>
                <a:sym typeface="Lato"/>
              </a:rPr>
              <a:t>Test Results</a:t>
            </a:r>
            <a:endParaRPr>
              <a:latin typeface="Lato"/>
              <a:ea typeface="Lato"/>
              <a:cs typeface="Lato"/>
              <a:sym typeface="Lato"/>
            </a:endParaRPr>
          </a:p>
        </p:txBody>
      </p:sp>
      <p:sp>
        <p:nvSpPr>
          <p:cNvPr id="248" name="Google Shape;248;p28"/>
          <p:cNvSpPr/>
          <p:nvPr/>
        </p:nvSpPr>
        <p:spPr>
          <a:xfrm>
            <a:off x="7318775" y="2935675"/>
            <a:ext cx="1812900" cy="883200"/>
          </a:xfrm>
          <a:prstGeom prst="chevron">
            <a:avLst>
              <a:gd name="adj" fmla="val 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Lato"/>
                <a:ea typeface="Lato"/>
                <a:cs typeface="Lato"/>
                <a:sym typeface="Lato"/>
              </a:rPr>
              <a:t>Project Management</a:t>
            </a:r>
            <a:endParaRPr>
              <a:latin typeface="Lato"/>
              <a:ea typeface="Lato"/>
              <a:cs typeface="Lato"/>
              <a:sym typeface="Lato"/>
            </a:endParaRPr>
          </a:p>
        </p:txBody>
      </p:sp>
      <p:sp>
        <p:nvSpPr>
          <p:cNvPr id="249" name="Google Shape;249;p28"/>
          <p:cNvSpPr/>
          <p:nvPr/>
        </p:nvSpPr>
        <p:spPr>
          <a:xfrm>
            <a:off x="5593550" y="2935675"/>
            <a:ext cx="2110800" cy="883200"/>
          </a:xfrm>
          <a:prstGeom prst="chevron">
            <a:avLst>
              <a:gd name="adj" fmla="val 40018"/>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Lato"/>
                <a:ea typeface="Lato"/>
                <a:cs typeface="Lato"/>
                <a:sym typeface="Lato"/>
              </a:rPr>
              <a:t>Systems Engineering</a:t>
            </a:r>
            <a:endParaRPr>
              <a:latin typeface="Lato"/>
              <a:ea typeface="Lato"/>
              <a:cs typeface="Lato"/>
              <a:sym typeface="Lato"/>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46"/>
          <p:cNvSpPr txBox="1">
            <a:spLocks noGrp="1"/>
          </p:cNvSpPr>
          <p:nvPr>
            <p:ph type="sldNum" idx="12"/>
          </p:nvPr>
        </p:nvSpPr>
        <p:spPr>
          <a:xfrm>
            <a:off x="8" y="-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20</a:t>
            </a:fld>
            <a:endParaRPr/>
          </a:p>
        </p:txBody>
      </p:sp>
      <p:pic>
        <p:nvPicPr>
          <p:cNvPr id="486" name="Google Shape;486;p46"/>
          <p:cNvPicPr preferRelativeResize="0"/>
          <p:nvPr/>
        </p:nvPicPr>
        <p:blipFill>
          <a:blip r:embed="rId3">
            <a:alphaModFix/>
          </a:blip>
          <a:stretch>
            <a:fillRect/>
          </a:stretch>
        </p:blipFill>
        <p:spPr>
          <a:xfrm>
            <a:off x="1137327" y="848950"/>
            <a:ext cx="1942625" cy="3831401"/>
          </a:xfrm>
          <a:prstGeom prst="rect">
            <a:avLst/>
          </a:prstGeom>
          <a:noFill/>
          <a:ln>
            <a:noFill/>
          </a:ln>
        </p:spPr>
      </p:pic>
      <p:sp>
        <p:nvSpPr>
          <p:cNvPr id="487" name="Google Shape;487;p46"/>
          <p:cNvSpPr txBox="1"/>
          <p:nvPr/>
        </p:nvSpPr>
        <p:spPr>
          <a:xfrm>
            <a:off x="3687200" y="1676900"/>
            <a:ext cx="5304300" cy="1168200"/>
          </a:xfrm>
          <a:prstGeom prst="rect">
            <a:avLst/>
          </a:prstGeom>
          <a:noFill/>
          <a:ln>
            <a:noFill/>
          </a:ln>
        </p:spPr>
        <p:txBody>
          <a:bodyPr spcFirstLastPara="1" wrap="square" lIns="91425" tIns="91425" rIns="91425" bIns="91425" anchor="t" anchorCtr="0">
            <a:noAutofit/>
          </a:bodyPr>
          <a:lstStyle/>
          <a:p>
            <a:pPr marL="457200" lvl="0" indent="-330200" algn="l" rtl="0">
              <a:spcBef>
                <a:spcPts val="0"/>
              </a:spcBef>
              <a:spcAft>
                <a:spcPts val="0"/>
              </a:spcAft>
              <a:buSzPts val="1600"/>
              <a:buFont typeface="Lato"/>
              <a:buChar char="●"/>
            </a:pPr>
            <a:r>
              <a:rPr lang="en" sz="1600">
                <a:latin typeface="Lato"/>
                <a:ea typeface="Lato"/>
                <a:cs typeface="Lato"/>
                <a:sym typeface="Lato"/>
              </a:rPr>
              <a:t>Monolithic mEZDPD3603A DC-DC converter used</a:t>
            </a:r>
            <a:endParaRPr sz="1600">
              <a:latin typeface="Lato"/>
              <a:ea typeface="Lato"/>
              <a:cs typeface="Lato"/>
              <a:sym typeface="Lato"/>
            </a:endParaRPr>
          </a:p>
          <a:p>
            <a:pPr marL="457200" lvl="0" indent="-330200" algn="l" rtl="0">
              <a:spcBef>
                <a:spcPts val="0"/>
              </a:spcBef>
              <a:spcAft>
                <a:spcPts val="0"/>
              </a:spcAft>
              <a:buSzPts val="1600"/>
              <a:buFont typeface="Lato"/>
              <a:buChar char="●"/>
            </a:pPr>
            <a:r>
              <a:rPr lang="en" sz="1600">
                <a:latin typeface="Lato"/>
                <a:ea typeface="Lato"/>
                <a:cs typeface="Lato"/>
                <a:sym typeface="Lato"/>
              </a:rPr>
              <a:t>Toggle switch for complete system control</a:t>
            </a:r>
            <a:endParaRPr sz="1600">
              <a:latin typeface="Lato"/>
              <a:ea typeface="Lato"/>
              <a:cs typeface="Lato"/>
              <a:sym typeface="Lato"/>
            </a:endParaRPr>
          </a:p>
          <a:p>
            <a:pPr marL="457200" lvl="0" indent="-330200" algn="l" rtl="0">
              <a:spcBef>
                <a:spcPts val="0"/>
              </a:spcBef>
              <a:spcAft>
                <a:spcPts val="0"/>
              </a:spcAft>
              <a:buSzPts val="1600"/>
              <a:buFont typeface="Lato"/>
              <a:buChar char="●"/>
            </a:pPr>
            <a:r>
              <a:rPr lang="en" sz="1600">
                <a:latin typeface="Lato"/>
                <a:ea typeface="Lato"/>
                <a:cs typeface="Lato"/>
                <a:sym typeface="Lato"/>
              </a:rPr>
              <a:t>Red “on” indicator LED</a:t>
            </a:r>
            <a:endParaRPr sz="1600">
              <a:latin typeface="Lato"/>
              <a:ea typeface="Lato"/>
              <a:cs typeface="Lato"/>
              <a:sym typeface="Lato"/>
            </a:endParaRPr>
          </a:p>
          <a:p>
            <a:pPr marL="457200" lvl="0" indent="-330200" algn="l" rtl="0">
              <a:spcBef>
                <a:spcPts val="0"/>
              </a:spcBef>
              <a:spcAft>
                <a:spcPts val="0"/>
              </a:spcAft>
              <a:buSzPts val="1600"/>
              <a:buFont typeface="Lato"/>
              <a:buChar char="●"/>
            </a:pPr>
            <a:r>
              <a:rPr lang="en" sz="1600">
                <a:latin typeface="Lato"/>
                <a:ea typeface="Lato"/>
                <a:cs typeface="Lato"/>
                <a:sym typeface="Lato"/>
              </a:rPr>
              <a:t>1A fast burning fuse for current protection</a:t>
            </a:r>
            <a:endParaRPr sz="1600">
              <a:latin typeface="Lato"/>
              <a:ea typeface="Lato"/>
              <a:cs typeface="Lato"/>
              <a:sym typeface="Lato"/>
            </a:endParaRPr>
          </a:p>
          <a:p>
            <a:pPr marL="457200" lvl="0" indent="0" algn="l" rtl="0">
              <a:spcBef>
                <a:spcPts val="0"/>
              </a:spcBef>
              <a:spcAft>
                <a:spcPts val="0"/>
              </a:spcAft>
              <a:buNone/>
            </a:pPr>
            <a:endParaRPr sz="1600">
              <a:latin typeface="Lato"/>
              <a:ea typeface="Lato"/>
              <a:cs typeface="Lato"/>
              <a:sym typeface="Lato"/>
            </a:endParaRPr>
          </a:p>
        </p:txBody>
      </p:sp>
      <p:sp>
        <p:nvSpPr>
          <p:cNvPr id="488" name="Google Shape;488;p46"/>
          <p:cNvSpPr txBox="1">
            <a:spLocks noGrp="1"/>
          </p:cNvSpPr>
          <p:nvPr>
            <p:ph type="title"/>
          </p:nvPr>
        </p:nvSpPr>
        <p:spPr>
          <a:xfrm>
            <a:off x="1299900" y="166800"/>
            <a:ext cx="7038900" cy="60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Powerboard: Regulator</a:t>
            </a:r>
            <a:endParaRPr sz="3000"/>
          </a:p>
          <a:p>
            <a:pPr marL="0" lvl="0" indent="0" algn="l" rtl="0">
              <a:spcBef>
                <a:spcPts val="0"/>
              </a:spcBef>
              <a:spcAft>
                <a:spcPts val="0"/>
              </a:spcAft>
              <a:buNone/>
            </a:pPr>
            <a:endParaRPr sz="3000"/>
          </a:p>
        </p:txBody>
      </p:sp>
      <p:cxnSp>
        <p:nvCxnSpPr>
          <p:cNvPr id="489" name="Google Shape;489;p46"/>
          <p:cNvCxnSpPr/>
          <p:nvPr/>
        </p:nvCxnSpPr>
        <p:spPr>
          <a:xfrm rot="10800000">
            <a:off x="1595425" y="1636925"/>
            <a:ext cx="2354400" cy="271500"/>
          </a:xfrm>
          <a:prstGeom prst="straightConnector1">
            <a:avLst/>
          </a:prstGeom>
          <a:noFill/>
          <a:ln w="19050" cap="flat" cmpd="sng">
            <a:solidFill>
              <a:srgbClr val="000000"/>
            </a:solidFill>
            <a:prstDash val="solid"/>
            <a:round/>
            <a:headEnd type="none" w="med" len="med"/>
            <a:tailEnd type="triangle" w="med" len="med"/>
          </a:ln>
        </p:spPr>
      </p:cxnSp>
      <p:cxnSp>
        <p:nvCxnSpPr>
          <p:cNvPr id="490" name="Google Shape;490;p46"/>
          <p:cNvCxnSpPr/>
          <p:nvPr/>
        </p:nvCxnSpPr>
        <p:spPr>
          <a:xfrm flipH="1">
            <a:off x="1848925" y="2168638"/>
            <a:ext cx="2062800" cy="609000"/>
          </a:xfrm>
          <a:prstGeom prst="straightConnector1">
            <a:avLst/>
          </a:prstGeom>
          <a:noFill/>
          <a:ln w="19050" cap="flat" cmpd="sng">
            <a:solidFill>
              <a:srgbClr val="000000"/>
            </a:solidFill>
            <a:prstDash val="solid"/>
            <a:round/>
            <a:headEnd type="none" w="med" len="med"/>
            <a:tailEnd type="triangle" w="med" len="med"/>
          </a:ln>
        </p:spPr>
      </p:cxnSp>
      <p:cxnSp>
        <p:nvCxnSpPr>
          <p:cNvPr id="491" name="Google Shape;491;p46"/>
          <p:cNvCxnSpPr/>
          <p:nvPr/>
        </p:nvCxnSpPr>
        <p:spPr>
          <a:xfrm flipH="1">
            <a:off x="1423475" y="2397425"/>
            <a:ext cx="2517300" cy="715500"/>
          </a:xfrm>
          <a:prstGeom prst="straightConnector1">
            <a:avLst/>
          </a:prstGeom>
          <a:noFill/>
          <a:ln w="19050" cap="flat" cmpd="sng">
            <a:solidFill>
              <a:srgbClr val="000000"/>
            </a:solidFill>
            <a:prstDash val="solid"/>
            <a:round/>
            <a:headEnd type="none" w="med" len="med"/>
            <a:tailEnd type="triangle" w="med" len="med"/>
          </a:ln>
        </p:spPr>
      </p:cxnSp>
      <p:cxnSp>
        <p:nvCxnSpPr>
          <p:cNvPr id="492" name="Google Shape;492;p46"/>
          <p:cNvCxnSpPr/>
          <p:nvPr/>
        </p:nvCxnSpPr>
        <p:spPr>
          <a:xfrm flipH="1">
            <a:off x="1713275" y="2645488"/>
            <a:ext cx="2227500" cy="494400"/>
          </a:xfrm>
          <a:prstGeom prst="straightConnector1">
            <a:avLst/>
          </a:prstGeom>
          <a:noFill/>
          <a:ln w="19050" cap="flat" cmpd="sng">
            <a:solidFill>
              <a:srgbClr val="000000"/>
            </a:solidFill>
            <a:prstDash val="solid"/>
            <a:round/>
            <a:headEnd type="none" w="med" len="med"/>
            <a:tailEnd type="triangle" w="med" len="med"/>
          </a:ln>
        </p:spPr>
      </p:cxnSp>
      <p:sp>
        <p:nvSpPr>
          <p:cNvPr id="493" name="Google Shape;493;p46"/>
          <p:cNvSpPr/>
          <p:nvPr/>
        </p:nvSpPr>
        <p:spPr>
          <a:xfrm>
            <a:off x="6163" y="4609348"/>
            <a:ext cx="1742100" cy="382800"/>
          </a:xfrm>
          <a:prstGeom prst="homePlate">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Project Purpose and Objectives</a:t>
            </a:r>
            <a:endParaRPr sz="1200">
              <a:latin typeface="Lato"/>
              <a:ea typeface="Lato"/>
              <a:cs typeface="Lato"/>
              <a:sym typeface="Lato"/>
            </a:endParaRPr>
          </a:p>
        </p:txBody>
      </p:sp>
      <p:sp>
        <p:nvSpPr>
          <p:cNvPr id="494" name="Google Shape;494;p46"/>
          <p:cNvSpPr/>
          <p:nvPr/>
        </p:nvSpPr>
        <p:spPr>
          <a:xfrm>
            <a:off x="2877938" y="4604000"/>
            <a:ext cx="17421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Test Overview</a:t>
            </a:r>
            <a:endParaRPr sz="1200">
              <a:latin typeface="Lato"/>
              <a:ea typeface="Lato"/>
              <a:cs typeface="Lato"/>
              <a:sym typeface="Lato"/>
            </a:endParaRPr>
          </a:p>
        </p:txBody>
      </p:sp>
      <p:sp>
        <p:nvSpPr>
          <p:cNvPr id="495" name="Google Shape;495;p46"/>
          <p:cNvSpPr/>
          <p:nvPr/>
        </p:nvSpPr>
        <p:spPr>
          <a:xfrm>
            <a:off x="4353100" y="4604000"/>
            <a:ext cx="16953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Test Results</a:t>
            </a:r>
            <a:endParaRPr sz="1200">
              <a:latin typeface="Lato"/>
              <a:ea typeface="Lato"/>
              <a:cs typeface="Lato"/>
              <a:sym typeface="Lato"/>
            </a:endParaRPr>
          </a:p>
        </p:txBody>
      </p:sp>
      <p:sp>
        <p:nvSpPr>
          <p:cNvPr id="496" name="Google Shape;496;p46"/>
          <p:cNvSpPr/>
          <p:nvPr/>
        </p:nvSpPr>
        <p:spPr>
          <a:xfrm>
            <a:off x="7324938" y="4604000"/>
            <a:ext cx="1812900" cy="393600"/>
          </a:xfrm>
          <a:prstGeom prst="chevron">
            <a:avLst>
              <a:gd name="adj" fmla="val 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Project </a:t>
            </a:r>
            <a:endParaRPr sz="1200">
              <a:latin typeface="Lato"/>
              <a:ea typeface="Lato"/>
              <a:cs typeface="Lato"/>
              <a:sym typeface="Lato"/>
            </a:endParaRPr>
          </a:p>
          <a:p>
            <a:pPr marL="0" lvl="0" indent="0" algn="ctr" rtl="0">
              <a:spcBef>
                <a:spcPts val="0"/>
              </a:spcBef>
              <a:spcAft>
                <a:spcPts val="0"/>
              </a:spcAft>
              <a:buNone/>
            </a:pPr>
            <a:r>
              <a:rPr lang="en" sz="1200">
                <a:latin typeface="Lato"/>
                <a:ea typeface="Lato"/>
                <a:cs typeface="Lato"/>
                <a:sym typeface="Lato"/>
              </a:rPr>
              <a:t>Management</a:t>
            </a:r>
            <a:endParaRPr sz="1200">
              <a:latin typeface="Lato"/>
              <a:ea typeface="Lato"/>
              <a:cs typeface="Lato"/>
              <a:sym typeface="Lato"/>
            </a:endParaRPr>
          </a:p>
        </p:txBody>
      </p:sp>
      <p:sp>
        <p:nvSpPr>
          <p:cNvPr id="497" name="Google Shape;497;p46"/>
          <p:cNvSpPr/>
          <p:nvPr/>
        </p:nvSpPr>
        <p:spPr>
          <a:xfrm>
            <a:off x="5835463" y="4604000"/>
            <a:ext cx="17421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Systems Engineering</a:t>
            </a:r>
            <a:endParaRPr sz="1200">
              <a:latin typeface="Lato"/>
              <a:ea typeface="Lato"/>
              <a:cs typeface="Lato"/>
              <a:sym typeface="Lato"/>
            </a:endParaRPr>
          </a:p>
        </p:txBody>
      </p:sp>
      <p:sp>
        <p:nvSpPr>
          <p:cNvPr id="498" name="Google Shape;498;p46"/>
          <p:cNvSpPr/>
          <p:nvPr/>
        </p:nvSpPr>
        <p:spPr>
          <a:xfrm>
            <a:off x="1553775" y="4603950"/>
            <a:ext cx="1609200" cy="393600"/>
          </a:xfrm>
          <a:prstGeom prst="chevron">
            <a:avLst>
              <a:gd name="adj" fmla="val 50000"/>
            </a:avLst>
          </a:prstGeom>
          <a:solidFill>
            <a:srgbClr val="EBCC6A"/>
          </a:solidFill>
          <a:ln w="3810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Design </a:t>
            </a:r>
            <a:endParaRPr sz="1200">
              <a:latin typeface="Lato"/>
              <a:ea typeface="Lato"/>
              <a:cs typeface="Lato"/>
              <a:sym typeface="Lato"/>
            </a:endParaRPr>
          </a:p>
          <a:p>
            <a:pPr marL="0" lvl="0" indent="0" algn="ctr" rtl="0">
              <a:spcBef>
                <a:spcPts val="0"/>
              </a:spcBef>
              <a:spcAft>
                <a:spcPts val="0"/>
              </a:spcAft>
              <a:buNone/>
            </a:pPr>
            <a:r>
              <a:rPr lang="en" sz="1200">
                <a:latin typeface="Lato"/>
                <a:ea typeface="Lato"/>
                <a:cs typeface="Lato"/>
                <a:sym typeface="Lato"/>
              </a:rPr>
              <a:t>Description</a:t>
            </a:r>
            <a:endParaRPr sz="1200">
              <a:latin typeface="Lato"/>
              <a:ea typeface="Lato"/>
              <a:cs typeface="Lato"/>
              <a:sym typeface="Lato"/>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47"/>
          <p:cNvSpPr txBox="1">
            <a:spLocks noGrp="1"/>
          </p:cNvSpPr>
          <p:nvPr>
            <p:ph type="sldNum" idx="12"/>
          </p:nvPr>
        </p:nvSpPr>
        <p:spPr>
          <a:xfrm>
            <a:off x="8" y="-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21</a:t>
            </a:fld>
            <a:endParaRPr/>
          </a:p>
        </p:txBody>
      </p:sp>
      <p:pic>
        <p:nvPicPr>
          <p:cNvPr id="504" name="Google Shape;504;p47"/>
          <p:cNvPicPr preferRelativeResize="0"/>
          <p:nvPr/>
        </p:nvPicPr>
        <p:blipFill rotWithShape="1">
          <a:blip r:embed="rId3">
            <a:alphaModFix/>
          </a:blip>
          <a:srcRect r="12195"/>
          <a:stretch/>
        </p:blipFill>
        <p:spPr>
          <a:xfrm>
            <a:off x="210750" y="1318022"/>
            <a:ext cx="4218830" cy="2062175"/>
          </a:xfrm>
          <a:prstGeom prst="rect">
            <a:avLst/>
          </a:prstGeom>
          <a:noFill/>
          <a:ln>
            <a:noFill/>
          </a:ln>
        </p:spPr>
      </p:pic>
      <p:sp>
        <p:nvSpPr>
          <p:cNvPr id="505" name="Google Shape;505;p47"/>
          <p:cNvSpPr txBox="1">
            <a:spLocks noGrp="1"/>
          </p:cNvSpPr>
          <p:nvPr>
            <p:ph type="title"/>
          </p:nvPr>
        </p:nvSpPr>
        <p:spPr>
          <a:xfrm>
            <a:off x="1310625" y="15610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Powerboard: Pi Power</a:t>
            </a:r>
            <a:endParaRPr sz="3000"/>
          </a:p>
        </p:txBody>
      </p:sp>
      <p:sp>
        <p:nvSpPr>
          <p:cNvPr id="506" name="Google Shape;506;p47"/>
          <p:cNvSpPr txBox="1"/>
          <p:nvPr/>
        </p:nvSpPr>
        <p:spPr>
          <a:xfrm>
            <a:off x="4317450" y="1604175"/>
            <a:ext cx="4615800" cy="1489800"/>
          </a:xfrm>
          <a:prstGeom prst="rect">
            <a:avLst/>
          </a:prstGeom>
          <a:noFill/>
          <a:ln>
            <a:noFill/>
          </a:ln>
        </p:spPr>
        <p:txBody>
          <a:bodyPr spcFirstLastPara="1" wrap="square" lIns="91425" tIns="91425" rIns="91425" bIns="91425" anchor="t" anchorCtr="0">
            <a:noAutofit/>
          </a:bodyPr>
          <a:lstStyle/>
          <a:p>
            <a:pPr marL="457200" lvl="0" indent="-330200" algn="l" rtl="0">
              <a:spcBef>
                <a:spcPts val="0"/>
              </a:spcBef>
              <a:spcAft>
                <a:spcPts val="0"/>
              </a:spcAft>
              <a:buSzPts val="1600"/>
              <a:buFont typeface="Lato"/>
              <a:buChar char="●"/>
            </a:pPr>
            <a:r>
              <a:rPr lang="en" sz="1600">
                <a:latin typeface="Lato"/>
                <a:ea typeface="Lato"/>
                <a:cs typeface="Lato"/>
                <a:sym typeface="Lato"/>
              </a:rPr>
              <a:t>Richtek RT9728BHGE HotSwap used for over- current protection</a:t>
            </a:r>
            <a:endParaRPr sz="1600">
              <a:latin typeface="Lato"/>
              <a:ea typeface="Lato"/>
              <a:cs typeface="Lato"/>
              <a:sym typeface="Lato"/>
            </a:endParaRPr>
          </a:p>
          <a:p>
            <a:pPr marL="457200" lvl="0" indent="-330200" algn="l" rtl="0">
              <a:spcBef>
                <a:spcPts val="0"/>
              </a:spcBef>
              <a:spcAft>
                <a:spcPts val="0"/>
              </a:spcAft>
              <a:buSzPts val="1600"/>
              <a:buFont typeface="Lato"/>
              <a:buChar char="●"/>
            </a:pPr>
            <a:r>
              <a:rPr lang="en" sz="1600">
                <a:latin typeface="Lato"/>
                <a:ea typeface="Lato"/>
                <a:cs typeface="Lato"/>
                <a:sym typeface="Lato"/>
              </a:rPr>
              <a:t>Toggle switch for subsystem control</a:t>
            </a:r>
            <a:endParaRPr sz="1600">
              <a:latin typeface="Lato"/>
              <a:ea typeface="Lato"/>
              <a:cs typeface="Lato"/>
              <a:sym typeface="Lato"/>
            </a:endParaRPr>
          </a:p>
          <a:p>
            <a:pPr marL="457200" lvl="0" indent="-330200" algn="l" rtl="0">
              <a:spcBef>
                <a:spcPts val="0"/>
              </a:spcBef>
              <a:spcAft>
                <a:spcPts val="0"/>
              </a:spcAft>
              <a:buSzPts val="1600"/>
              <a:buFont typeface="Lato"/>
              <a:buChar char="●"/>
            </a:pPr>
            <a:r>
              <a:rPr lang="en" sz="1600">
                <a:latin typeface="Lato"/>
                <a:ea typeface="Lato"/>
                <a:cs typeface="Lato"/>
                <a:sym typeface="Lato"/>
              </a:rPr>
              <a:t>Red “Fault” indicator LED</a:t>
            </a:r>
            <a:endParaRPr sz="1600">
              <a:latin typeface="Lato"/>
              <a:ea typeface="Lato"/>
              <a:cs typeface="Lato"/>
              <a:sym typeface="Lato"/>
            </a:endParaRPr>
          </a:p>
        </p:txBody>
      </p:sp>
      <p:cxnSp>
        <p:nvCxnSpPr>
          <p:cNvPr id="507" name="Google Shape;507;p47"/>
          <p:cNvCxnSpPr/>
          <p:nvPr/>
        </p:nvCxnSpPr>
        <p:spPr>
          <a:xfrm flipH="1">
            <a:off x="1651500" y="1830575"/>
            <a:ext cx="2920500" cy="230700"/>
          </a:xfrm>
          <a:prstGeom prst="straightConnector1">
            <a:avLst/>
          </a:prstGeom>
          <a:noFill/>
          <a:ln w="19050" cap="flat" cmpd="sng">
            <a:solidFill>
              <a:srgbClr val="000000"/>
            </a:solidFill>
            <a:prstDash val="solid"/>
            <a:round/>
            <a:headEnd type="none" w="med" len="med"/>
            <a:tailEnd type="triangle" w="med" len="med"/>
          </a:ln>
        </p:spPr>
      </p:cxnSp>
      <p:cxnSp>
        <p:nvCxnSpPr>
          <p:cNvPr id="508" name="Google Shape;508;p47"/>
          <p:cNvCxnSpPr/>
          <p:nvPr/>
        </p:nvCxnSpPr>
        <p:spPr>
          <a:xfrm rot="10800000">
            <a:off x="514725" y="2257400"/>
            <a:ext cx="4068000" cy="76800"/>
          </a:xfrm>
          <a:prstGeom prst="straightConnector1">
            <a:avLst/>
          </a:prstGeom>
          <a:noFill/>
          <a:ln w="19050" cap="flat" cmpd="sng">
            <a:solidFill>
              <a:srgbClr val="000000"/>
            </a:solidFill>
            <a:prstDash val="solid"/>
            <a:round/>
            <a:headEnd type="none" w="med" len="med"/>
            <a:tailEnd type="triangle" w="med" len="med"/>
          </a:ln>
        </p:spPr>
      </p:cxnSp>
      <p:cxnSp>
        <p:nvCxnSpPr>
          <p:cNvPr id="509" name="Google Shape;509;p47"/>
          <p:cNvCxnSpPr/>
          <p:nvPr/>
        </p:nvCxnSpPr>
        <p:spPr>
          <a:xfrm flipH="1">
            <a:off x="2004450" y="2580650"/>
            <a:ext cx="2589000" cy="450600"/>
          </a:xfrm>
          <a:prstGeom prst="straightConnector1">
            <a:avLst/>
          </a:prstGeom>
          <a:noFill/>
          <a:ln w="19050" cap="flat" cmpd="sng">
            <a:solidFill>
              <a:srgbClr val="000000"/>
            </a:solidFill>
            <a:prstDash val="solid"/>
            <a:round/>
            <a:headEnd type="none" w="med" len="med"/>
            <a:tailEnd type="triangle" w="med" len="med"/>
          </a:ln>
        </p:spPr>
      </p:cxnSp>
      <p:sp>
        <p:nvSpPr>
          <p:cNvPr id="510" name="Google Shape;510;p47"/>
          <p:cNvSpPr/>
          <p:nvPr/>
        </p:nvSpPr>
        <p:spPr>
          <a:xfrm>
            <a:off x="6163" y="4609348"/>
            <a:ext cx="1742100" cy="382800"/>
          </a:xfrm>
          <a:prstGeom prst="homePlate">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Project Purpose and Objectives</a:t>
            </a:r>
            <a:endParaRPr sz="1200">
              <a:latin typeface="Lato"/>
              <a:ea typeface="Lato"/>
              <a:cs typeface="Lato"/>
              <a:sym typeface="Lato"/>
            </a:endParaRPr>
          </a:p>
        </p:txBody>
      </p:sp>
      <p:sp>
        <p:nvSpPr>
          <p:cNvPr id="511" name="Google Shape;511;p47"/>
          <p:cNvSpPr/>
          <p:nvPr/>
        </p:nvSpPr>
        <p:spPr>
          <a:xfrm>
            <a:off x="2877938" y="4604000"/>
            <a:ext cx="17421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Test Overview</a:t>
            </a:r>
            <a:endParaRPr sz="1200">
              <a:latin typeface="Lato"/>
              <a:ea typeface="Lato"/>
              <a:cs typeface="Lato"/>
              <a:sym typeface="Lato"/>
            </a:endParaRPr>
          </a:p>
        </p:txBody>
      </p:sp>
      <p:sp>
        <p:nvSpPr>
          <p:cNvPr id="512" name="Google Shape;512;p47"/>
          <p:cNvSpPr/>
          <p:nvPr/>
        </p:nvSpPr>
        <p:spPr>
          <a:xfrm>
            <a:off x="4353100" y="4604000"/>
            <a:ext cx="16953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Test Results</a:t>
            </a:r>
            <a:endParaRPr sz="1200">
              <a:latin typeface="Lato"/>
              <a:ea typeface="Lato"/>
              <a:cs typeface="Lato"/>
              <a:sym typeface="Lato"/>
            </a:endParaRPr>
          </a:p>
        </p:txBody>
      </p:sp>
      <p:sp>
        <p:nvSpPr>
          <p:cNvPr id="513" name="Google Shape;513;p47"/>
          <p:cNvSpPr/>
          <p:nvPr/>
        </p:nvSpPr>
        <p:spPr>
          <a:xfrm>
            <a:off x="7324938" y="4604000"/>
            <a:ext cx="1812900" cy="393600"/>
          </a:xfrm>
          <a:prstGeom prst="chevron">
            <a:avLst>
              <a:gd name="adj" fmla="val 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Project </a:t>
            </a:r>
            <a:endParaRPr sz="1200">
              <a:latin typeface="Lato"/>
              <a:ea typeface="Lato"/>
              <a:cs typeface="Lato"/>
              <a:sym typeface="Lato"/>
            </a:endParaRPr>
          </a:p>
          <a:p>
            <a:pPr marL="0" lvl="0" indent="0" algn="ctr" rtl="0">
              <a:spcBef>
                <a:spcPts val="0"/>
              </a:spcBef>
              <a:spcAft>
                <a:spcPts val="0"/>
              </a:spcAft>
              <a:buNone/>
            </a:pPr>
            <a:r>
              <a:rPr lang="en" sz="1200">
                <a:latin typeface="Lato"/>
                <a:ea typeface="Lato"/>
                <a:cs typeface="Lato"/>
                <a:sym typeface="Lato"/>
              </a:rPr>
              <a:t>Management</a:t>
            </a:r>
            <a:endParaRPr sz="1200">
              <a:latin typeface="Lato"/>
              <a:ea typeface="Lato"/>
              <a:cs typeface="Lato"/>
              <a:sym typeface="Lato"/>
            </a:endParaRPr>
          </a:p>
        </p:txBody>
      </p:sp>
      <p:sp>
        <p:nvSpPr>
          <p:cNvPr id="514" name="Google Shape;514;p47"/>
          <p:cNvSpPr/>
          <p:nvPr/>
        </p:nvSpPr>
        <p:spPr>
          <a:xfrm>
            <a:off x="5835463" y="4604000"/>
            <a:ext cx="17421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Systems Engineering</a:t>
            </a:r>
            <a:endParaRPr sz="1200">
              <a:latin typeface="Lato"/>
              <a:ea typeface="Lato"/>
              <a:cs typeface="Lato"/>
              <a:sym typeface="Lato"/>
            </a:endParaRPr>
          </a:p>
        </p:txBody>
      </p:sp>
      <p:sp>
        <p:nvSpPr>
          <p:cNvPr id="515" name="Google Shape;515;p47"/>
          <p:cNvSpPr/>
          <p:nvPr/>
        </p:nvSpPr>
        <p:spPr>
          <a:xfrm>
            <a:off x="1553775" y="4603950"/>
            <a:ext cx="1609200" cy="393600"/>
          </a:xfrm>
          <a:prstGeom prst="chevron">
            <a:avLst>
              <a:gd name="adj" fmla="val 50000"/>
            </a:avLst>
          </a:prstGeom>
          <a:solidFill>
            <a:srgbClr val="EBCC6A"/>
          </a:solidFill>
          <a:ln w="3810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Design </a:t>
            </a:r>
            <a:endParaRPr sz="1200">
              <a:latin typeface="Lato"/>
              <a:ea typeface="Lato"/>
              <a:cs typeface="Lato"/>
              <a:sym typeface="Lato"/>
            </a:endParaRPr>
          </a:p>
          <a:p>
            <a:pPr marL="0" lvl="0" indent="0" algn="ctr" rtl="0">
              <a:spcBef>
                <a:spcPts val="0"/>
              </a:spcBef>
              <a:spcAft>
                <a:spcPts val="0"/>
              </a:spcAft>
              <a:buNone/>
            </a:pPr>
            <a:r>
              <a:rPr lang="en" sz="1200">
                <a:latin typeface="Lato"/>
                <a:ea typeface="Lato"/>
                <a:cs typeface="Lato"/>
                <a:sym typeface="Lato"/>
              </a:rPr>
              <a:t>Description</a:t>
            </a:r>
            <a:endParaRPr sz="1200">
              <a:latin typeface="Lato"/>
              <a:ea typeface="Lato"/>
              <a:cs typeface="Lato"/>
              <a:sym typeface="Lato"/>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48"/>
          <p:cNvSpPr txBox="1">
            <a:spLocks noGrp="1"/>
          </p:cNvSpPr>
          <p:nvPr>
            <p:ph type="sldNum" idx="12"/>
          </p:nvPr>
        </p:nvSpPr>
        <p:spPr>
          <a:xfrm>
            <a:off x="8" y="-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22</a:t>
            </a:fld>
            <a:endParaRPr/>
          </a:p>
        </p:txBody>
      </p:sp>
      <p:pic>
        <p:nvPicPr>
          <p:cNvPr id="521" name="Google Shape;521;p48"/>
          <p:cNvPicPr preferRelativeResize="0"/>
          <p:nvPr/>
        </p:nvPicPr>
        <p:blipFill rotWithShape="1">
          <a:blip r:embed="rId3">
            <a:alphaModFix/>
          </a:blip>
          <a:srcRect r="10801"/>
          <a:stretch/>
        </p:blipFill>
        <p:spPr>
          <a:xfrm>
            <a:off x="0" y="1086275"/>
            <a:ext cx="3894000" cy="2970950"/>
          </a:xfrm>
          <a:prstGeom prst="rect">
            <a:avLst/>
          </a:prstGeom>
          <a:noFill/>
          <a:ln>
            <a:noFill/>
          </a:ln>
        </p:spPr>
      </p:pic>
      <p:sp>
        <p:nvSpPr>
          <p:cNvPr id="522" name="Google Shape;522;p48"/>
          <p:cNvSpPr txBox="1">
            <a:spLocks noGrp="1"/>
          </p:cNvSpPr>
          <p:nvPr>
            <p:ph type="title"/>
          </p:nvPr>
        </p:nvSpPr>
        <p:spPr>
          <a:xfrm>
            <a:off x="1310625" y="156100"/>
            <a:ext cx="58614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Powerboard: Lime Power and Data Bypass</a:t>
            </a:r>
            <a:endParaRPr sz="3000"/>
          </a:p>
        </p:txBody>
      </p:sp>
      <p:sp>
        <p:nvSpPr>
          <p:cNvPr id="523" name="Google Shape;523;p48"/>
          <p:cNvSpPr txBox="1"/>
          <p:nvPr/>
        </p:nvSpPr>
        <p:spPr>
          <a:xfrm>
            <a:off x="3839700" y="1760250"/>
            <a:ext cx="5304300" cy="1623000"/>
          </a:xfrm>
          <a:prstGeom prst="rect">
            <a:avLst/>
          </a:prstGeom>
          <a:noFill/>
          <a:ln>
            <a:noFill/>
          </a:ln>
        </p:spPr>
        <p:txBody>
          <a:bodyPr spcFirstLastPara="1" wrap="square" lIns="91425" tIns="91425" rIns="91425" bIns="91425" anchor="t" anchorCtr="0">
            <a:noAutofit/>
          </a:bodyPr>
          <a:lstStyle/>
          <a:p>
            <a:pPr marL="457200" lvl="0" indent="-330200" algn="l" rtl="0">
              <a:spcBef>
                <a:spcPts val="0"/>
              </a:spcBef>
              <a:spcAft>
                <a:spcPts val="0"/>
              </a:spcAft>
              <a:buSzPts val="1600"/>
              <a:buFont typeface="Lato"/>
              <a:buChar char="●"/>
            </a:pPr>
            <a:r>
              <a:rPr lang="en" sz="1600">
                <a:latin typeface="Lato"/>
                <a:ea typeface="Lato"/>
                <a:cs typeface="Lato"/>
                <a:sym typeface="Lato"/>
              </a:rPr>
              <a:t>Richtek RT9728BHGE HotSwap used for over- current protection</a:t>
            </a:r>
            <a:endParaRPr sz="1600">
              <a:latin typeface="Lato"/>
              <a:ea typeface="Lato"/>
              <a:cs typeface="Lato"/>
              <a:sym typeface="Lato"/>
            </a:endParaRPr>
          </a:p>
          <a:p>
            <a:pPr marL="457200" lvl="0" indent="-330200" algn="l" rtl="0">
              <a:spcBef>
                <a:spcPts val="0"/>
              </a:spcBef>
              <a:spcAft>
                <a:spcPts val="0"/>
              </a:spcAft>
              <a:buSzPts val="1600"/>
              <a:buFont typeface="Lato"/>
              <a:buChar char="●"/>
            </a:pPr>
            <a:r>
              <a:rPr lang="en" sz="1600">
                <a:latin typeface="Lato"/>
                <a:ea typeface="Lato"/>
                <a:cs typeface="Lato"/>
                <a:sym typeface="Lato"/>
              </a:rPr>
              <a:t>Toggle switch for subsystem control</a:t>
            </a:r>
            <a:endParaRPr sz="1600">
              <a:latin typeface="Lato"/>
              <a:ea typeface="Lato"/>
              <a:cs typeface="Lato"/>
              <a:sym typeface="Lato"/>
            </a:endParaRPr>
          </a:p>
          <a:p>
            <a:pPr marL="457200" lvl="0" indent="-330200" algn="l" rtl="0">
              <a:spcBef>
                <a:spcPts val="0"/>
              </a:spcBef>
              <a:spcAft>
                <a:spcPts val="0"/>
              </a:spcAft>
              <a:buSzPts val="1600"/>
              <a:buFont typeface="Lato"/>
              <a:buChar char="●"/>
            </a:pPr>
            <a:r>
              <a:rPr lang="en" sz="1600">
                <a:latin typeface="Lato"/>
                <a:ea typeface="Lato"/>
                <a:cs typeface="Lato"/>
                <a:sym typeface="Lato"/>
              </a:rPr>
              <a:t>Green “On” indicator LED for RPi</a:t>
            </a:r>
            <a:endParaRPr sz="1600">
              <a:latin typeface="Lato"/>
              <a:ea typeface="Lato"/>
              <a:cs typeface="Lato"/>
              <a:sym typeface="Lato"/>
            </a:endParaRPr>
          </a:p>
          <a:p>
            <a:pPr marL="457200" lvl="0" indent="-330200" algn="l" rtl="0">
              <a:spcBef>
                <a:spcPts val="0"/>
              </a:spcBef>
              <a:spcAft>
                <a:spcPts val="0"/>
              </a:spcAft>
              <a:buSzPts val="1600"/>
              <a:buFont typeface="Lato"/>
              <a:buChar char="●"/>
            </a:pPr>
            <a:r>
              <a:rPr lang="en" sz="1600">
                <a:latin typeface="Lato"/>
                <a:ea typeface="Lato"/>
                <a:cs typeface="Lato"/>
                <a:sym typeface="Lato"/>
              </a:rPr>
              <a:t>Red “Fault” indicator LED</a:t>
            </a:r>
            <a:endParaRPr sz="1600">
              <a:latin typeface="Lato"/>
              <a:ea typeface="Lato"/>
              <a:cs typeface="Lato"/>
              <a:sym typeface="Lato"/>
            </a:endParaRPr>
          </a:p>
          <a:p>
            <a:pPr marL="457200" lvl="0" indent="-330200" algn="l" rtl="0">
              <a:spcBef>
                <a:spcPts val="0"/>
              </a:spcBef>
              <a:spcAft>
                <a:spcPts val="0"/>
              </a:spcAft>
              <a:buSzPts val="1600"/>
              <a:buFont typeface="Lato"/>
              <a:buChar char="●"/>
            </a:pPr>
            <a:r>
              <a:rPr lang="en" sz="1600" b="1">
                <a:latin typeface="Lato"/>
                <a:ea typeface="Lato"/>
                <a:cs typeface="Lato"/>
                <a:sym typeface="Lato"/>
              </a:rPr>
              <a:t>Data pass through with high-speed USB3.0 protocol</a:t>
            </a:r>
            <a:endParaRPr sz="1600" b="1">
              <a:latin typeface="Lato"/>
              <a:ea typeface="Lato"/>
              <a:cs typeface="Lato"/>
              <a:sym typeface="Lato"/>
            </a:endParaRPr>
          </a:p>
        </p:txBody>
      </p:sp>
      <p:cxnSp>
        <p:nvCxnSpPr>
          <p:cNvPr id="524" name="Google Shape;524;p48"/>
          <p:cNvCxnSpPr/>
          <p:nvPr/>
        </p:nvCxnSpPr>
        <p:spPr>
          <a:xfrm rot="10800000">
            <a:off x="1304150" y="1648625"/>
            <a:ext cx="2798100" cy="335100"/>
          </a:xfrm>
          <a:prstGeom prst="straightConnector1">
            <a:avLst/>
          </a:prstGeom>
          <a:noFill/>
          <a:ln w="19050" cap="flat" cmpd="sng">
            <a:solidFill>
              <a:srgbClr val="000000"/>
            </a:solidFill>
            <a:prstDash val="solid"/>
            <a:round/>
            <a:headEnd type="none" w="med" len="med"/>
            <a:tailEnd type="triangle" w="med" len="med"/>
          </a:ln>
        </p:spPr>
      </p:cxnSp>
      <p:cxnSp>
        <p:nvCxnSpPr>
          <p:cNvPr id="525" name="Google Shape;525;p48"/>
          <p:cNvCxnSpPr/>
          <p:nvPr/>
        </p:nvCxnSpPr>
        <p:spPr>
          <a:xfrm rot="10800000">
            <a:off x="298875" y="1721050"/>
            <a:ext cx="3803400" cy="769800"/>
          </a:xfrm>
          <a:prstGeom prst="straightConnector1">
            <a:avLst/>
          </a:prstGeom>
          <a:noFill/>
          <a:ln w="19050" cap="flat" cmpd="sng">
            <a:solidFill>
              <a:srgbClr val="000000"/>
            </a:solidFill>
            <a:prstDash val="solid"/>
            <a:round/>
            <a:headEnd type="none" w="med" len="med"/>
            <a:tailEnd type="triangle" w="med" len="med"/>
          </a:ln>
        </p:spPr>
      </p:cxnSp>
      <p:cxnSp>
        <p:nvCxnSpPr>
          <p:cNvPr id="526" name="Google Shape;526;p48"/>
          <p:cNvCxnSpPr/>
          <p:nvPr/>
        </p:nvCxnSpPr>
        <p:spPr>
          <a:xfrm rot="10800000">
            <a:off x="3087975" y="2653950"/>
            <a:ext cx="1014300" cy="78300"/>
          </a:xfrm>
          <a:prstGeom prst="straightConnector1">
            <a:avLst/>
          </a:prstGeom>
          <a:noFill/>
          <a:ln w="19050" cap="flat" cmpd="sng">
            <a:solidFill>
              <a:srgbClr val="000000"/>
            </a:solidFill>
            <a:prstDash val="solid"/>
            <a:round/>
            <a:headEnd type="none" w="med" len="med"/>
            <a:tailEnd type="triangle" w="med" len="med"/>
          </a:ln>
        </p:spPr>
      </p:cxnSp>
      <p:cxnSp>
        <p:nvCxnSpPr>
          <p:cNvPr id="527" name="Google Shape;527;p48"/>
          <p:cNvCxnSpPr/>
          <p:nvPr/>
        </p:nvCxnSpPr>
        <p:spPr>
          <a:xfrm rot="10800000">
            <a:off x="1657400" y="2490775"/>
            <a:ext cx="2408700" cy="493500"/>
          </a:xfrm>
          <a:prstGeom prst="straightConnector1">
            <a:avLst/>
          </a:prstGeom>
          <a:noFill/>
          <a:ln w="19050" cap="flat" cmpd="sng">
            <a:solidFill>
              <a:srgbClr val="000000"/>
            </a:solidFill>
            <a:prstDash val="solid"/>
            <a:round/>
            <a:headEnd type="none" w="med" len="med"/>
            <a:tailEnd type="triangle" w="med" len="med"/>
          </a:ln>
        </p:spPr>
      </p:cxnSp>
      <p:cxnSp>
        <p:nvCxnSpPr>
          <p:cNvPr id="528" name="Google Shape;528;p48"/>
          <p:cNvCxnSpPr/>
          <p:nvPr/>
        </p:nvCxnSpPr>
        <p:spPr>
          <a:xfrm rot="10800000">
            <a:off x="2454200" y="2979950"/>
            <a:ext cx="1611900" cy="238200"/>
          </a:xfrm>
          <a:prstGeom prst="straightConnector1">
            <a:avLst/>
          </a:prstGeom>
          <a:noFill/>
          <a:ln w="19050" cap="flat" cmpd="sng">
            <a:solidFill>
              <a:srgbClr val="000000"/>
            </a:solidFill>
            <a:prstDash val="solid"/>
            <a:round/>
            <a:headEnd type="none" w="med" len="med"/>
            <a:tailEnd type="triangle" w="med" len="med"/>
          </a:ln>
        </p:spPr>
      </p:cxnSp>
      <p:sp>
        <p:nvSpPr>
          <p:cNvPr id="529" name="Google Shape;529;p48"/>
          <p:cNvSpPr/>
          <p:nvPr/>
        </p:nvSpPr>
        <p:spPr>
          <a:xfrm>
            <a:off x="6163" y="4609348"/>
            <a:ext cx="1742100" cy="382800"/>
          </a:xfrm>
          <a:prstGeom prst="homePlate">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Project Purpose and Objectives</a:t>
            </a:r>
            <a:endParaRPr sz="1200">
              <a:latin typeface="Lato"/>
              <a:ea typeface="Lato"/>
              <a:cs typeface="Lato"/>
              <a:sym typeface="Lato"/>
            </a:endParaRPr>
          </a:p>
        </p:txBody>
      </p:sp>
      <p:sp>
        <p:nvSpPr>
          <p:cNvPr id="530" name="Google Shape;530;p48"/>
          <p:cNvSpPr/>
          <p:nvPr/>
        </p:nvSpPr>
        <p:spPr>
          <a:xfrm>
            <a:off x="2877938" y="4604000"/>
            <a:ext cx="17421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Test Overview</a:t>
            </a:r>
            <a:endParaRPr sz="1200">
              <a:latin typeface="Lato"/>
              <a:ea typeface="Lato"/>
              <a:cs typeface="Lato"/>
              <a:sym typeface="Lato"/>
            </a:endParaRPr>
          </a:p>
        </p:txBody>
      </p:sp>
      <p:sp>
        <p:nvSpPr>
          <p:cNvPr id="531" name="Google Shape;531;p48"/>
          <p:cNvSpPr/>
          <p:nvPr/>
        </p:nvSpPr>
        <p:spPr>
          <a:xfrm>
            <a:off x="4353100" y="4604000"/>
            <a:ext cx="16953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Test Results</a:t>
            </a:r>
            <a:endParaRPr sz="1200">
              <a:latin typeface="Lato"/>
              <a:ea typeface="Lato"/>
              <a:cs typeface="Lato"/>
              <a:sym typeface="Lato"/>
            </a:endParaRPr>
          </a:p>
        </p:txBody>
      </p:sp>
      <p:sp>
        <p:nvSpPr>
          <p:cNvPr id="532" name="Google Shape;532;p48"/>
          <p:cNvSpPr/>
          <p:nvPr/>
        </p:nvSpPr>
        <p:spPr>
          <a:xfrm>
            <a:off x="7324938" y="4604000"/>
            <a:ext cx="1812900" cy="393600"/>
          </a:xfrm>
          <a:prstGeom prst="chevron">
            <a:avLst>
              <a:gd name="adj" fmla="val 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Project </a:t>
            </a:r>
            <a:endParaRPr sz="1200">
              <a:latin typeface="Lato"/>
              <a:ea typeface="Lato"/>
              <a:cs typeface="Lato"/>
              <a:sym typeface="Lato"/>
            </a:endParaRPr>
          </a:p>
          <a:p>
            <a:pPr marL="0" lvl="0" indent="0" algn="ctr" rtl="0">
              <a:spcBef>
                <a:spcPts val="0"/>
              </a:spcBef>
              <a:spcAft>
                <a:spcPts val="0"/>
              </a:spcAft>
              <a:buNone/>
            </a:pPr>
            <a:r>
              <a:rPr lang="en" sz="1200">
                <a:latin typeface="Lato"/>
                <a:ea typeface="Lato"/>
                <a:cs typeface="Lato"/>
                <a:sym typeface="Lato"/>
              </a:rPr>
              <a:t>Management</a:t>
            </a:r>
            <a:endParaRPr sz="1200">
              <a:latin typeface="Lato"/>
              <a:ea typeface="Lato"/>
              <a:cs typeface="Lato"/>
              <a:sym typeface="Lato"/>
            </a:endParaRPr>
          </a:p>
        </p:txBody>
      </p:sp>
      <p:sp>
        <p:nvSpPr>
          <p:cNvPr id="533" name="Google Shape;533;p48"/>
          <p:cNvSpPr/>
          <p:nvPr/>
        </p:nvSpPr>
        <p:spPr>
          <a:xfrm>
            <a:off x="5835463" y="4604000"/>
            <a:ext cx="17421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Systems Engineering</a:t>
            </a:r>
            <a:endParaRPr sz="1200">
              <a:latin typeface="Lato"/>
              <a:ea typeface="Lato"/>
              <a:cs typeface="Lato"/>
              <a:sym typeface="Lato"/>
            </a:endParaRPr>
          </a:p>
        </p:txBody>
      </p:sp>
      <p:sp>
        <p:nvSpPr>
          <p:cNvPr id="534" name="Google Shape;534;p48"/>
          <p:cNvSpPr/>
          <p:nvPr/>
        </p:nvSpPr>
        <p:spPr>
          <a:xfrm>
            <a:off x="1553775" y="4603950"/>
            <a:ext cx="1609200" cy="393600"/>
          </a:xfrm>
          <a:prstGeom prst="chevron">
            <a:avLst>
              <a:gd name="adj" fmla="val 50000"/>
            </a:avLst>
          </a:prstGeom>
          <a:solidFill>
            <a:srgbClr val="EBCC6A"/>
          </a:solidFill>
          <a:ln w="3810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Design </a:t>
            </a:r>
            <a:endParaRPr sz="1200">
              <a:latin typeface="Lato"/>
              <a:ea typeface="Lato"/>
              <a:cs typeface="Lato"/>
              <a:sym typeface="Lato"/>
            </a:endParaRPr>
          </a:p>
          <a:p>
            <a:pPr marL="0" lvl="0" indent="0" algn="ctr" rtl="0">
              <a:spcBef>
                <a:spcPts val="0"/>
              </a:spcBef>
              <a:spcAft>
                <a:spcPts val="0"/>
              </a:spcAft>
              <a:buNone/>
            </a:pPr>
            <a:r>
              <a:rPr lang="en" sz="1200">
                <a:latin typeface="Lato"/>
                <a:ea typeface="Lato"/>
                <a:cs typeface="Lato"/>
                <a:sym typeface="Lato"/>
              </a:rPr>
              <a:t>Description</a:t>
            </a:r>
            <a:endParaRPr sz="1200">
              <a:latin typeface="Lato"/>
              <a:ea typeface="Lato"/>
              <a:cs typeface="Lato"/>
              <a:sym typeface="Lato"/>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49"/>
          <p:cNvSpPr txBox="1">
            <a:spLocks noGrp="1"/>
          </p:cNvSpPr>
          <p:nvPr>
            <p:ph type="sldNum" idx="12"/>
          </p:nvPr>
        </p:nvSpPr>
        <p:spPr>
          <a:xfrm>
            <a:off x="8" y="-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23</a:t>
            </a:fld>
            <a:endParaRPr/>
          </a:p>
        </p:txBody>
      </p:sp>
      <p:pic>
        <p:nvPicPr>
          <p:cNvPr id="540" name="Google Shape;540;p49"/>
          <p:cNvPicPr preferRelativeResize="0"/>
          <p:nvPr/>
        </p:nvPicPr>
        <p:blipFill>
          <a:blip r:embed="rId3">
            <a:alphaModFix/>
          </a:blip>
          <a:stretch>
            <a:fillRect/>
          </a:stretch>
        </p:blipFill>
        <p:spPr>
          <a:xfrm>
            <a:off x="672920" y="1070200"/>
            <a:ext cx="3819525" cy="3771900"/>
          </a:xfrm>
          <a:prstGeom prst="rect">
            <a:avLst/>
          </a:prstGeom>
          <a:noFill/>
          <a:ln>
            <a:noFill/>
          </a:ln>
        </p:spPr>
      </p:pic>
      <p:sp>
        <p:nvSpPr>
          <p:cNvPr id="541" name="Google Shape;541;p49"/>
          <p:cNvSpPr txBox="1">
            <a:spLocks noGrp="1"/>
          </p:cNvSpPr>
          <p:nvPr>
            <p:ph type="title"/>
          </p:nvPr>
        </p:nvSpPr>
        <p:spPr>
          <a:xfrm>
            <a:off x="1310625" y="156100"/>
            <a:ext cx="58977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Powerboard: GPS and Data Logger Power</a:t>
            </a:r>
            <a:endParaRPr sz="3000"/>
          </a:p>
        </p:txBody>
      </p:sp>
      <p:sp>
        <p:nvSpPr>
          <p:cNvPr id="542" name="Google Shape;542;p49"/>
          <p:cNvSpPr txBox="1"/>
          <p:nvPr/>
        </p:nvSpPr>
        <p:spPr>
          <a:xfrm>
            <a:off x="4394900" y="2257800"/>
            <a:ext cx="4005000" cy="627900"/>
          </a:xfrm>
          <a:prstGeom prst="rect">
            <a:avLst/>
          </a:prstGeom>
          <a:noFill/>
          <a:ln>
            <a:noFill/>
          </a:ln>
        </p:spPr>
        <p:txBody>
          <a:bodyPr spcFirstLastPara="1" wrap="square" lIns="91425" tIns="91425" rIns="91425" bIns="91425" anchor="t" anchorCtr="0">
            <a:noAutofit/>
          </a:bodyPr>
          <a:lstStyle/>
          <a:p>
            <a:pPr marL="457200" lvl="0" indent="-330200" algn="l" rtl="0">
              <a:spcBef>
                <a:spcPts val="0"/>
              </a:spcBef>
              <a:spcAft>
                <a:spcPts val="0"/>
              </a:spcAft>
              <a:buSzPts val="1600"/>
              <a:buFont typeface="Lato"/>
              <a:buChar char="●"/>
            </a:pPr>
            <a:r>
              <a:rPr lang="en" sz="1600">
                <a:latin typeface="Lato"/>
                <a:ea typeface="Lato"/>
                <a:cs typeface="Lato"/>
                <a:sym typeface="Lato"/>
              </a:rPr>
              <a:t>Slide switch for subsystem control</a:t>
            </a:r>
            <a:endParaRPr sz="1600">
              <a:latin typeface="Lato"/>
              <a:ea typeface="Lato"/>
              <a:cs typeface="Lato"/>
              <a:sym typeface="Lato"/>
            </a:endParaRPr>
          </a:p>
          <a:p>
            <a:pPr marL="457200" lvl="0" indent="-330200" algn="l" rtl="0">
              <a:spcBef>
                <a:spcPts val="0"/>
              </a:spcBef>
              <a:spcAft>
                <a:spcPts val="0"/>
              </a:spcAft>
              <a:buSzPts val="1600"/>
              <a:buFont typeface="Lato"/>
              <a:buChar char="●"/>
            </a:pPr>
            <a:r>
              <a:rPr lang="en" sz="1600">
                <a:latin typeface="Lato"/>
                <a:ea typeface="Lato"/>
                <a:cs typeface="Lato"/>
                <a:sym typeface="Lato"/>
              </a:rPr>
              <a:t>Red “on” indicator LED</a:t>
            </a:r>
            <a:endParaRPr sz="1600">
              <a:latin typeface="Lato"/>
              <a:ea typeface="Lato"/>
              <a:cs typeface="Lato"/>
              <a:sym typeface="Lato"/>
            </a:endParaRPr>
          </a:p>
        </p:txBody>
      </p:sp>
      <p:cxnSp>
        <p:nvCxnSpPr>
          <p:cNvPr id="543" name="Google Shape;543;p49"/>
          <p:cNvCxnSpPr/>
          <p:nvPr/>
        </p:nvCxnSpPr>
        <p:spPr>
          <a:xfrm rot="10800000">
            <a:off x="3761025" y="1558075"/>
            <a:ext cx="878400" cy="923700"/>
          </a:xfrm>
          <a:prstGeom prst="straightConnector1">
            <a:avLst/>
          </a:prstGeom>
          <a:noFill/>
          <a:ln w="19050" cap="flat" cmpd="sng">
            <a:solidFill>
              <a:srgbClr val="000000"/>
            </a:solidFill>
            <a:prstDash val="solid"/>
            <a:round/>
            <a:headEnd type="none" w="med" len="med"/>
            <a:tailEnd type="triangle" w="med" len="med"/>
          </a:ln>
        </p:spPr>
      </p:cxnSp>
      <p:cxnSp>
        <p:nvCxnSpPr>
          <p:cNvPr id="544" name="Google Shape;544;p49"/>
          <p:cNvCxnSpPr/>
          <p:nvPr/>
        </p:nvCxnSpPr>
        <p:spPr>
          <a:xfrm rot="10800000">
            <a:off x="3244725" y="2264400"/>
            <a:ext cx="1394700" cy="474900"/>
          </a:xfrm>
          <a:prstGeom prst="straightConnector1">
            <a:avLst/>
          </a:prstGeom>
          <a:noFill/>
          <a:ln w="19050" cap="flat" cmpd="sng">
            <a:solidFill>
              <a:srgbClr val="000000"/>
            </a:solidFill>
            <a:prstDash val="solid"/>
            <a:round/>
            <a:headEnd type="none" w="med" len="med"/>
            <a:tailEnd type="triangle" w="med" len="med"/>
          </a:ln>
        </p:spPr>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graphicFrame>
        <p:nvGraphicFramePr>
          <p:cNvPr id="564" name="Google Shape;564;p50"/>
          <p:cNvGraphicFramePr/>
          <p:nvPr>
            <p:extLst>
              <p:ext uri="{D42A27DB-BD31-4B8C-83A1-F6EECF244321}">
                <p14:modId xmlns:p14="http://schemas.microsoft.com/office/powerpoint/2010/main" val="2156706804"/>
              </p:ext>
            </p:extLst>
          </p:nvPr>
        </p:nvGraphicFramePr>
        <p:xfrm>
          <a:off x="5274750" y="160900"/>
          <a:ext cx="2361150" cy="1205495"/>
        </p:xfrm>
        <a:graphic>
          <a:graphicData uri="http://schemas.openxmlformats.org/drawingml/2006/table">
            <a:tbl>
              <a:tblPr>
                <a:noFill/>
                <a:tableStyleId>{4942666D-C6F8-4483-AE18-66D01D52A841}</a:tableStyleId>
              </a:tblPr>
              <a:tblGrid>
                <a:gridCol w="382850">
                  <a:extLst>
                    <a:ext uri="{9D8B030D-6E8A-4147-A177-3AD203B41FA5}">
                      <a16:colId xmlns:a16="http://schemas.microsoft.com/office/drawing/2014/main" val="20000"/>
                    </a:ext>
                  </a:extLst>
                </a:gridCol>
                <a:gridCol w="1978300">
                  <a:extLst>
                    <a:ext uri="{9D8B030D-6E8A-4147-A177-3AD203B41FA5}">
                      <a16:colId xmlns:a16="http://schemas.microsoft.com/office/drawing/2014/main" val="20001"/>
                    </a:ext>
                  </a:extLst>
                </a:gridCol>
              </a:tblGrid>
              <a:tr h="241950">
                <a:tc>
                  <a:txBody>
                    <a:bodyPr/>
                    <a:lstStyle/>
                    <a:p>
                      <a:pPr marL="0" lvl="0" indent="0" algn="l" rtl="0">
                        <a:spcBef>
                          <a:spcPts val="0"/>
                        </a:spcBef>
                        <a:spcAft>
                          <a:spcPts val="0"/>
                        </a:spcAft>
                        <a:buNone/>
                      </a:pPr>
                      <a:endParaRPr>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100">
                          <a:latin typeface="Lato"/>
                          <a:ea typeface="Lato"/>
                          <a:cs typeface="Lato"/>
                          <a:sym typeface="Lato"/>
                        </a:rPr>
                        <a:t>Written/ Tested</a:t>
                      </a:r>
                      <a:endParaRPr sz="1100">
                        <a:latin typeface="Lato"/>
                        <a:ea typeface="Lato"/>
                        <a:cs typeface="Lato"/>
                        <a:sym typeface="Lato"/>
                      </a:endParaRPr>
                    </a:p>
                  </a:txBody>
                  <a:tcPr marL="91425" marR="91425" marT="91425" marB="91425"/>
                </a:tc>
                <a:extLst>
                  <a:ext uri="{0D108BD9-81ED-4DB2-BD59-A6C34878D82A}">
                    <a16:rowId xmlns:a16="http://schemas.microsoft.com/office/drawing/2014/main" val="10000"/>
                  </a:ext>
                </a:extLst>
              </a:tr>
              <a:tr h="279975">
                <a:tc>
                  <a:txBody>
                    <a:bodyPr/>
                    <a:lstStyle/>
                    <a:p>
                      <a:pPr marL="0" lvl="0" indent="0" algn="l" rtl="0">
                        <a:spcBef>
                          <a:spcPts val="0"/>
                        </a:spcBef>
                        <a:spcAft>
                          <a:spcPts val="0"/>
                        </a:spcAft>
                        <a:buNone/>
                      </a:pPr>
                      <a:endParaRPr>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100">
                          <a:latin typeface="Lato"/>
                          <a:ea typeface="Lato"/>
                          <a:cs typeface="Lato"/>
                          <a:sym typeface="Lato"/>
                        </a:rPr>
                        <a:t>In Progress/ Limited Testing</a:t>
                      </a:r>
                      <a:endParaRPr sz="1100">
                        <a:latin typeface="Lato"/>
                        <a:ea typeface="Lato"/>
                        <a:cs typeface="Lato"/>
                        <a:sym typeface="Lato"/>
                      </a:endParaRPr>
                    </a:p>
                  </a:txBody>
                  <a:tcPr marL="91425" marR="91425" marT="91425" marB="91425"/>
                </a:tc>
                <a:extLst>
                  <a:ext uri="{0D108BD9-81ED-4DB2-BD59-A6C34878D82A}">
                    <a16:rowId xmlns:a16="http://schemas.microsoft.com/office/drawing/2014/main" val="10001"/>
                  </a:ext>
                </a:extLst>
              </a:tr>
              <a:tr h="413075">
                <a:tc>
                  <a:txBody>
                    <a:bodyPr/>
                    <a:lstStyle/>
                    <a:p>
                      <a:pPr marL="0" lvl="0" indent="0" algn="l" rtl="0">
                        <a:spcBef>
                          <a:spcPts val="0"/>
                        </a:spcBef>
                        <a:spcAft>
                          <a:spcPts val="0"/>
                        </a:spcAft>
                        <a:buNone/>
                      </a:pPr>
                      <a:endParaRPr>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100" dirty="0">
                          <a:latin typeface="Lato"/>
                          <a:ea typeface="Lato"/>
                          <a:cs typeface="Lato"/>
                          <a:sym typeface="Lato"/>
                        </a:rPr>
                        <a:t>Not started/ Not Tested</a:t>
                      </a:r>
                      <a:endParaRPr sz="1100" dirty="0">
                        <a:latin typeface="Lato"/>
                        <a:ea typeface="Lato"/>
                        <a:cs typeface="Lato"/>
                        <a:sym typeface="Lato"/>
                      </a:endParaRPr>
                    </a:p>
                  </a:txBody>
                  <a:tcPr marL="91425" marR="91425" marT="91425" marB="91425"/>
                </a:tc>
                <a:extLst>
                  <a:ext uri="{0D108BD9-81ED-4DB2-BD59-A6C34878D82A}">
                    <a16:rowId xmlns:a16="http://schemas.microsoft.com/office/drawing/2014/main" val="10002"/>
                  </a:ext>
                </a:extLst>
              </a:tr>
            </a:tbl>
          </a:graphicData>
        </a:graphic>
      </p:graphicFrame>
      <p:sp>
        <p:nvSpPr>
          <p:cNvPr id="549" name="Google Shape;549;p50"/>
          <p:cNvSpPr txBox="1">
            <a:spLocks noGrp="1"/>
          </p:cNvSpPr>
          <p:nvPr>
            <p:ph type="title"/>
          </p:nvPr>
        </p:nvSpPr>
        <p:spPr>
          <a:xfrm>
            <a:off x="1310625" y="15610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Software Solution</a:t>
            </a:r>
            <a:endParaRPr/>
          </a:p>
        </p:txBody>
      </p:sp>
      <p:sp>
        <p:nvSpPr>
          <p:cNvPr id="550" name="Google Shape;550;p50"/>
          <p:cNvSpPr txBox="1">
            <a:spLocks noGrp="1"/>
          </p:cNvSpPr>
          <p:nvPr>
            <p:ph type="sldNum" idx="12"/>
          </p:nvPr>
        </p:nvSpPr>
        <p:spPr>
          <a:xfrm>
            <a:off x="8" y="-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24</a:t>
            </a:fld>
            <a:endParaRPr/>
          </a:p>
        </p:txBody>
      </p:sp>
      <p:sp>
        <p:nvSpPr>
          <p:cNvPr id="551" name="Google Shape;551;p50"/>
          <p:cNvSpPr txBox="1"/>
          <p:nvPr/>
        </p:nvSpPr>
        <p:spPr>
          <a:xfrm>
            <a:off x="1155150" y="719000"/>
            <a:ext cx="3871800" cy="509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300">
                <a:latin typeface="Lato"/>
                <a:ea typeface="Lato"/>
                <a:cs typeface="Lato"/>
                <a:sym typeface="Lato"/>
              </a:rPr>
              <a:t>Libraries used: RPi.GPIO, time, numpy, soapySDR, matplotlib (only for development)</a:t>
            </a:r>
            <a:endParaRPr sz="1300">
              <a:latin typeface="Lato"/>
              <a:ea typeface="Lato"/>
              <a:cs typeface="Lato"/>
              <a:sym typeface="Lato"/>
            </a:endParaRPr>
          </a:p>
          <a:p>
            <a:pPr marL="457200" lvl="0" indent="0" algn="l" rtl="0">
              <a:lnSpc>
                <a:spcPct val="115000"/>
              </a:lnSpc>
              <a:spcBef>
                <a:spcPts val="0"/>
              </a:spcBef>
              <a:spcAft>
                <a:spcPts val="1600"/>
              </a:spcAft>
              <a:buNone/>
            </a:pPr>
            <a:endParaRPr sz="1300">
              <a:latin typeface="Lato"/>
              <a:ea typeface="Lato"/>
              <a:cs typeface="Lato"/>
              <a:sym typeface="Lato"/>
            </a:endParaRPr>
          </a:p>
        </p:txBody>
      </p:sp>
      <p:sp>
        <p:nvSpPr>
          <p:cNvPr id="552" name="Google Shape;552;p50"/>
          <p:cNvSpPr/>
          <p:nvPr/>
        </p:nvSpPr>
        <p:spPr>
          <a:xfrm>
            <a:off x="183549" y="1970299"/>
            <a:ext cx="2788800" cy="738300"/>
          </a:xfrm>
          <a:prstGeom prst="roundRect">
            <a:avLst>
              <a:gd name="adj" fmla="val 7458"/>
            </a:avLst>
          </a:prstGeom>
          <a:solidFill>
            <a:srgbClr val="434343"/>
          </a:solid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300" b="1">
                <a:solidFill>
                  <a:srgbClr val="FFFFFF"/>
                </a:solidFill>
                <a:latin typeface="Lato"/>
                <a:ea typeface="Lato"/>
                <a:cs typeface="Lato"/>
                <a:sym typeface="Lato"/>
              </a:rPr>
              <a:t>Development:</a:t>
            </a:r>
            <a:endParaRPr sz="1300" b="1">
              <a:solidFill>
                <a:srgbClr val="FFFFFF"/>
              </a:solidFill>
              <a:latin typeface="Lato"/>
              <a:ea typeface="Lato"/>
              <a:cs typeface="Lato"/>
              <a:sym typeface="Lato"/>
            </a:endParaRPr>
          </a:p>
          <a:p>
            <a:pPr marL="0" lvl="0" indent="0" algn="l" rtl="0">
              <a:spcBef>
                <a:spcPts val="0"/>
              </a:spcBef>
              <a:spcAft>
                <a:spcPts val="0"/>
              </a:spcAft>
              <a:buNone/>
            </a:pPr>
            <a:r>
              <a:rPr lang="en" sz="1300" b="1">
                <a:solidFill>
                  <a:srgbClr val="FFFFFF"/>
                </a:solidFill>
                <a:latin typeface="Lato"/>
                <a:ea typeface="Lato"/>
                <a:cs typeface="Lato"/>
                <a:sym typeface="Lato"/>
              </a:rPr>
              <a:t>Testing: </a:t>
            </a:r>
            <a:endParaRPr sz="1300" b="1">
              <a:solidFill>
                <a:srgbClr val="FFFFFF"/>
              </a:solidFill>
              <a:latin typeface="Lato"/>
              <a:ea typeface="Lato"/>
              <a:cs typeface="Lato"/>
              <a:sym typeface="Lato"/>
            </a:endParaRPr>
          </a:p>
          <a:p>
            <a:pPr marL="0" lvl="0" indent="0" algn="l" rtl="0">
              <a:spcBef>
                <a:spcPts val="0"/>
              </a:spcBef>
              <a:spcAft>
                <a:spcPts val="0"/>
              </a:spcAft>
              <a:buNone/>
            </a:pPr>
            <a:r>
              <a:rPr lang="en" sz="1300" b="1">
                <a:solidFill>
                  <a:srgbClr val="FFFFFF"/>
                </a:solidFill>
                <a:latin typeface="Lato"/>
                <a:ea typeface="Lato"/>
                <a:cs typeface="Lato"/>
                <a:sym typeface="Lato"/>
              </a:rPr>
              <a:t>Packages: </a:t>
            </a:r>
            <a:r>
              <a:rPr lang="en" sz="1300">
                <a:solidFill>
                  <a:srgbClr val="FFFFFF"/>
                </a:solidFill>
                <a:latin typeface="Lato"/>
                <a:ea typeface="Lato"/>
                <a:cs typeface="Lato"/>
                <a:sym typeface="Lato"/>
              </a:rPr>
              <a:t>Sensor &amp; Beacon</a:t>
            </a:r>
            <a:endParaRPr sz="1300">
              <a:solidFill>
                <a:srgbClr val="FFFFFF"/>
              </a:solidFill>
              <a:latin typeface="Lato"/>
              <a:ea typeface="Lato"/>
              <a:cs typeface="Lato"/>
              <a:sym typeface="Lato"/>
            </a:endParaRPr>
          </a:p>
          <a:p>
            <a:pPr marL="0" lvl="0" indent="0" algn="ctr" rtl="0">
              <a:spcBef>
                <a:spcPts val="0"/>
              </a:spcBef>
              <a:spcAft>
                <a:spcPts val="0"/>
              </a:spcAft>
              <a:buNone/>
            </a:pPr>
            <a:endParaRPr sz="1300">
              <a:solidFill>
                <a:srgbClr val="FFFFFF"/>
              </a:solidFill>
              <a:latin typeface="Lato"/>
              <a:ea typeface="Lato"/>
              <a:cs typeface="Lato"/>
              <a:sym typeface="Lato"/>
            </a:endParaRPr>
          </a:p>
          <a:p>
            <a:pPr marL="0" lvl="0" indent="0" algn="l" rtl="0">
              <a:spcBef>
                <a:spcPts val="0"/>
              </a:spcBef>
              <a:spcAft>
                <a:spcPts val="0"/>
              </a:spcAft>
              <a:buNone/>
            </a:pPr>
            <a:endParaRPr sz="1300">
              <a:solidFill>
                <a:srgbClr val="FFFFFF"/>
              </a:solidFill>
              <a:latin typeface="Lato"/>
              <a:ea typeface="Lato"/>
              <a:cs typeface="Lato"/>
              <a:sym typeface="Lato"/>
            </a:endParaRPr>
          </a:p>
        </p:txBody>
      </p:sp>
      <p:sp>
        <p:nvSpPr>
          <p:cNvPr id="553" name="Google Shape;553;p50"/>
          <p:cNvSpPr/>
          <p:nvPr/>
        </p:nvSpPr>
        <p:spPr>
          <a:xfrm>
            <a:off x="183549" y="2796810"/>
            <a:ext cx="2788800" cy="1460700"/>
          </a:xfrm>
          <a:prstGeom prst="roundRect">
            <a:avLst>
              <a:gd name="adj" fmla="val 7458"/>
            </a:avLst>
          </a:prstGeom>
          <a:solidFill>
            <a:srgbClr val="434343"/>
          </a:solid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304800" algn="l" rtl="0">
              <a:spcBef>
                <a:spcPts val="0"/>
              </a:spcBef>
              <a:spcAft>
                <a:spcPts val="0"/>
              </a:spcAft>
              <a:buClr>
                <a:srgbClr val="FFFFFF"/>
              </a:buClr>
              <a:buSzPts val="1200"/>
              <a:buFont typeface="Lato"/>
              <a:buAutoNum type="arabicPeriod"/>
            </a:pPr>
            <a:r>
              <a:rPr lang="en" sz="1200">
                <a:solidFill>
                  <a:srgbClr val="FFFFFF"/>
                </a:solidFill>
                <a:latin typeface="Lato"/>
                <a:ea typeface="Lato"/>
                <a:cs typeface="Lato"/>
                <a:sym typeface="Lato"/>
              </a:rPr>
              <a:t>Create Soapy Device Object using Lime Drivers</a:t>
            </a:r>
            <a:endParaRPr sz="1200">
              <a:solidFill>
                <a:srgbClr val="FFFFFF"/>
              </a:solidFill>
              <a:latin typeface="Lato"/>
              <a:ea typeface="Lato"/>
              <a:cs typeface="Lato"/>
              <a:sym typeface="Lato"/>
            </a:endParaRPr>
          </a:p>
          <a:p>
            <a:pPr marL="457200" lvl="0" indent="-304800" algn="l" rtl="0">
              <a:spcBef>
                <a:spcPts val="0"/>
              </a:spcBef>
              <a:spcAft>
                <a:spcPts val="0"/>
              </a:spcAft>
              <a:buClr>
                <a:srgbClr val="FFFFFF"/>
              </a:buClr>
              <a:buSzPts val="1200"/>
              <a:buFont typeface="Lato"/>
              <a:buAutoNum type="arabicPeriod"/>
            </a:pPr>
            <a:r>
              <a:rPr lang="en" sz="1200">
                <a:solidFill>
                  <a:srgbClr val="FFFFFF"/>
                </a:solidFill>
                <a:latin typeface="Lato"/>
                <a:ea typeface="Lato"/>
                <a:cs typeface="Lato"/>
                <a:sym typeface="Lato"/>
              </a:rPr>
              <a:t>Set Frequency, Rx/Tx Channel, Bandwidth, Gains, Antenna, Sample Frequency</a:t>
            </a:r>
            <a:endParaRPr sz="1200">
              <a:solidFill>
                <a:srgbClr val="FFFFFF"/>
              </a:solidFill>
              <a:latin typeface="Lato"/>
              <a:ea typeface="Lato"/>
              <a:cs typeface="Lato"/>
              <a:sym typeface="Lato"/>
            </a:endParaRPr>
          </a:p>
          <a:p>
            <a:pPr marL="457200" lvl="0" indent="-304800" algn="l" rtl="0">
              <a:spcBef>
                <a:spcPts val="0"/>
              </a:spcBef>
              <a:spcAft>
                <a:spcPts val="0"/>
              </a:spcAft>
              <a:buClr>
                <a:srgbClr val="FFFFFF"/>
              </a:buClr>
              <a:buSzPts val="1200"/>
              <a:buFont typeface="Lato"/>
              <a:buAutoNum type="arabicPeriod"/>
            </a:pPr>
            <a:r>
              <a:rPr lang="en" sz="1200">
                <a:solidFill>
                  <a:srgbClr val="FFFFFF"/>
                </a:solidFill>
                <a:latin typeface="Lato"/>
                <a:ea typeface="Lato"/>
                <a:cs typeface="Lato"/>
                <a:sym typeface="Lato"/>
              </a:rPr>
              <a:t>Create Complex 32 bit Tx/ Rx Streams</a:t>
            </a:r>
            <a:endParaRPr sz="1200">
              <a:solidFill>
                <a:srgbClr val="FFFFFF"/>
              </a:solidFill>
              <a:latin typeface="Lato"/>
              <a:ea typeface="Lato"/>
              <a:cs typeface="Lato"/>
              <a:sym typeface="Lato"/>
            </a:endParaRPr>
          </a:p>
        </p:txBody>
      </p:sp>
      <p:sp>
        <p:nvSpPr>
          <p:cNvPr id="554" name="Google Shape;554;p50"/>
          <p:cNvSpPr/>
          <p:nvPr/>
        </p:nvSpPr>
        <p:spPr>
          <a:xfrm>
            <a:off x="3177594" y="2796810"/>
            <a:ext cx="2788800" cy="1460700"/>
          </a:xfrm>
          <a:prstGeom prst="roundRect">
            <a:avLst>
              <a:gd name="adj" fmla="val 7458"/>
            </a:avLst>
          </a:prstGeom>
          <a:solidFill>
            <a:srgbClr val="434343"/>
          </a:solid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304800" algn="l" rtl="0">
              <a:spcBef>
                <a:spcPts val="0"/>
              </a:spcBef>
              <a:spcAft>
                <a:spcPts val="0"/>
              </a:spcAft>
              <a:buClr>
                <a:srgbClr val="FFFFFF"/>
              </a:buClr>
              <a:buSzPts val="1200"/>
              <a:buFont typeface="Lato"/>
              <a:buAutoNum type="arabicPeriod"/>
            </a:pPr>
            <a:r>
              <a:rPr lang="en" sz="1200">
                <a:solidFill>
                  <a:srgbClr val="FFFFFF"/>
                </a:solidFill>
                <a:latin typeface="Lato"/>
                <a:ea typeface="Lato"/>
                <a:cs typeface="Lato"/>
                <a:sym typeface="Lato"/>
              </a:rPr>
              <a:t>Create Binary Data with correct samples per bit</a:t>
            </a:r>
            <a:endParaRPr sz="1200">
              <a:solidFill>
                <a:srgbClr val="FFFFFF"/>
              </a:solidFill>
              <a:latin typeface="Lato"/>
              <a:ea typeface="Lato"/>
              <a:cs typeface="Lato"/>
              <a:sym typeface="Lato"/>
            </a:endParaRPr>
          </a:p>
          <a:p>
            <a:pPr marL="457200" lvl="0" indent="-304800" algn="l" rtl="0">
              <a:spcBef>
                <a:spcPts val="0"/>
              </a:spcBef>
              <a:spcAft>
                <a:spcPts val="0"/>
              </a:spcAft>
              <a:buClr>
                <a:srgbClr val="FFFFFF"/>
              </a:buClr>
              <a:buSzPts val="1200"/>
              <a:buFont typeface="Lato"/>
              <a:buAutoNum type="arabicPeriod"/>
            </a:pPr>
            <a:r>
              <a:rPr lang="en" sz="1200">
                <a:solidFill>
                  <a:srgbClr val="FFFFFF"/>
                </a:solidFill>
                <a:latin typeface="Lato"/>
                <a:ea typeface="Lato"/>
                <a:cs typeface="Lato"/>
                <a:sym typeface="Lato"/>
              </a:rPr>
              <a:t>Create time vector for transmit length</a:t>
            </a:r>
            <a:endParaRPr sz="1200">
              <a:solidFill>
                <a:srgbClr val="FFFFFF"/>
              </a:solidFill>
              <a:latin typeface="Lato"/>
              <a:ea typeface="Lato"/>
              <a:cs typeface="Lato"/>
              <a:sym typeface="Lato"/>
            </a:endParaRPr>
          </a:p>
          <a:p>
            <a:pPr marL="457200" lvl="0" indent="-304800" algn="l" rtl="0">
              <a:spcBef>
                <a:spcPts val="0"/>
              </a:spcBef>
              <a:spcAft>
                <a:spcPts val="0"/>
              </a:spcAft>
              <a:buClr>
                <a:srgbClr val="FFFFFF"/>
              </a:buClr>
              <a:buSzPts val="1200"/>
              <a:buFont typeface="Lato"/>
              <a:buAutoNum type="arabicPeriod"/>
            </a:pPr>
            <a:r>
              <a:rPr lang="en" sz="1200">
                <a:solidFill>
                  <a:srgbClr val="FFFFFF"/>
                </a:solidFill>
                <a:latin typeface="Lato"/>
                <a:ea typeface="Lato"/>
                <a:cs typeface="Lato"/>
                <a:sym typeface="Lato"/>
              </a:rPr>
              <a:t>Create IQ data: </a:t>
            </a:r>
            <a:endParaRPr sz="1200">
              <a:solidFill>
                <a:srgbClr val="FFFFFF"/>
              </a:solidFill>
              <a:latin typeface="Lato"/>
              <a:ea typeface="Lato"/>
              <a:cs typeface="Lato"/>
              <a:sym typeface="Lato"/>
            </a:endParaRPr>
          </a:p>
          <a:p>
            <a:pPr marL="457200" lvl="0" indent="0" algn="l" rtl="0">
              <a:spcBef>
                <a:spcPts val="0"/>
              </a:spcBef>
              <a:spcAft>
                <a:spcPts val="0"/>
              </a:spcAft>
              <a:buNone/>
            </a:pPr>
            <a:r>
              <a:rPr lang="en" sz="1200">
                <a:solidFill>
                  <a:srgbClr val="FFFFFF"/>
                </a:solidFill>
                <a:latin typeface="Lato"/>
                <a:ea typeface="Lato"/>
                <a:cs typeface="Lato"/>
                <a:sym typeface="Lato"/>
              </a:rPr>
              <a:t>exp( </a:t>
            </a:r>
            <a:r>
              <a:rPr lang="en" sz="1200" i="1">
                <a:solidFill>
                  <a:srgbClr val="FFFFFF"/>
                </a:solidFill>
                <a:latin typeface="Lato"/>
                <a:ea typeface="Lato"/>
                <a:cs typeface="Lato"/>
                <a:sym typeface="Lato"/>
              </a:rPr>
              <a:t>f </a:t>
            </a:r>
            <a:r>
              <a:rPr lang="en" sz="1200">
                <a:solidFill>
                  <a:srgbClr val="FFFFFF"/>
                </a:solidFill>
                <a:latin typeface="Lato"/>
                <a:ea typeface="Lato"/>
                <a:cs typeface="Lato"/>
                <a:sym typeface="Lato"/>
              </a:rPr>
              <a:t>2 π t </a:t>
            </a:r>
            <a:r>
              <a:rPr lang="en" sz="1200" i="1">
                <a:solidFill>
                  <a:srgbClr val="FFFFFF"/>
                </a:solidFill>
                <a:latin typeface="Lato"/>
                <a:ea typeface="Lato"/>
                <a:cs typeface="Lato"/>
                <a:sym typeface="Lato"/>
              </a:rPr>
              <a:t>i </a:t>
            </a:r>
            <a:r>
              <a:rPr lang="en" sz="1200">
                <a:solidFill>
                  <a:srgbClr val="FFFFFF"/>
                </a:solidFill>
                <a:latin typeface="Lato"/>
                <a:ea typeface="Lato"/>
                <a:cs typeface="Lato"/>
                <a:sym typeface="Lato"/>
              </a:rPr>
              <a:t>+ BIN ⋅ π </a:t>
            </a:r>
            <a:r>
              <a:rPr lang="en" sz="1200" i="1">
                <a:solidFill>
                  <a:srgbClr val="FFFFFF"/>
                </a:solidFill>
                <a:latin typeface="Lato"/>
                <a:ea typeface="Lato"/>
                <a:cs typeface="Lato"/>
                <a:sym typeface="Lato"/>
              </a:rPr>
              <a:t>i</a:t>
            </a:r>
            <a:r>
              <a:rPr lang="en" sz="1200">
                <a:solidFill>
                  <a:srgbClr val="FFFFFF"/>
                </a:solidFill>
                <a:latin typeface="Lato"/>
                <a:ea typeface="Lato"/>
                <a:cs typeface="Lato"/>
                <a:sym typeface="Lato"/>
              </a:rPr>
              <a:t>)</a:t>
            </a:r>
            <a:endParaRPr sz="1200">
              <a:solidFill>
                <a:srgbClr val="FFFFFF"/>
              </a:solidFill>
              <a:latin typeface="Lato"/>
              <a:ea typeface="Lato"/>
              <a:cs typeface="Lato"/>
              <a:sym typeface="Lato"/>
            </a:endParaRPr>
          </a:p>
        </p:txBody>
      </p:sp>
      <p:sp>
        <p:nvSpPr>
          <p:cNvPr id="555" name="Google Shape;555;p50"/>
          <p:cNvSpPr/>
          <p:nvPr/>
        </p:nvSpPr>
        <p:spPr>
          <a:xfrm>
            <a:off x="3171324" y="4343601"/>
            <a:ext cx="2788800" cy="738300"/>
          </a:xfrm>
          <a:prstGeom prst="roundRect">
            <a:avLst>
              <a:gd name="adj" fmla="val 7458"/>
            </a:avLst>
          </a:prstGeom>
          <a:solidFill>
            <a:srgbClr val="434343"/>
          </a:solid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300" b="1">
                <a:solidFill>
                  <a:srgbClr val="FFFFFF"/>
                </a:solidFill>
                <a:latin typeface="Lato"/>
                <a:ea typeface="Lato"/>
                <a:cs typeface="Lato"/>
                <a:sym typeface="Lato"/>
              </a:rPr>
              <a:t>Tunable Parameters: </a:t>
            </a:r>
            <a:endParaRPr sz="1300" b="1">
              <a:solidFill>
                <a:srgbClr val="FFFFFF"/>
              </a:solidFill>
              <a:latin typeface="Lato"/>
              <a:ea typeface="Lato"/>
              <a:cs typeface="Lato"/>
              <a:sym typeface="Lato"/>
            </a:endParaRPr>
          </a:p>
          <a:p>
            <a:pPr marL="0" lvl="0" indent="0" algn="l" rtl="0">
              <a:spcBef>
                <a:spcPts val="0"/>
              </a:spcBef>
              <a:spcAft>
                <a:spcPts val="0"/>
              </a:spcAft>
              <a:buNone/>
            </a:pPr>
            <a:r>
              <a:rPr lang="en" sz="1300">
                <a:solidFill>
                  <a:srgbClr val="FFFFFF"/>
                </a:solidFill>
                <a:latin typeface="Lato"/>
                <a:ea typeface="Lato"/>
                <a:cs typeface="Lato"/>
                <a:sym typeface="Lato"/>
              </a:rPr>
              <a:t>Code length, “Amplitude”</a:t>
            </a:r>
            <a:endParaRPr sz="1300">
              <a:solidFill>
                <a:srgbClr val="FFFFFF"/>
              </a:solidFill>
              <a:latin typeface="Lato"/>
              <a:ea typeface="Lato"/>
              <a:cs typeface="Lato"/>
              <a:sym typeface="Lato"/>
            </a:endParaRPr>
          </a:p>
        </p:txBody>
      </p:sp>
      <p:sp>
        <p:nvSpPr>
          <p:cNvPr id="556" name="Google Shape;556;p50"/>
          <p:cNvSpPr/>
          <p:nvPr/>
        </p:nvSpPr>
        <p:spPr>
          <a:xfrm>
            <a:off x="183549" y="4343601"/>
            <a:ext cx="2788800" cy="738300"/>
          </a:xfrm>
          <a:prstGeom prst="roundRect">
            <a:avLst>
              <a:gd name="adj" fmla="val 7458"/>
            </a:avLst>
          </a:prstGeom>
          <a:solidFill>
            <a:srgbClr val="434343"/>
          </a:solid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300" b="1">
                <a:solidFill>
                  <a:srgbClr val="FFFFFF"/>
                </a:solidFill>
                <a:latin typeface="Lato"/>
                <a:ea typeface="Lato"/>
                <a:cs typeface="Lato"/>
                <a:sym typeface="Lato"/>
              </a:rPr>
              <a:t>Tunable Parameters: </a:t>
            </a:r>
            <a:endParaRPr sz="1300" b="1">
              <a:solidFill>
                <a:srgbClr val="FFFFFF"/>
              </a:solidFill>
              <a:latin typeface="Lato"/>
              <a:ea typeface="Lato"/>
              <a:cs typeface="Lato"/>
              <a:sym typeface="Lato"/>
            </a:endParaRPr>
          </a:p>
          <a:p>
            <a:pPr marL="0" lvl="0" indent="0" algn="l" rtl="0">
              <a:spcBef>
                <a:spcPts val="0"/>
              </a:spcBef>
              <a:spcAft>
                <a:spcPts val="0"/>
              </a:spcAft>
              <a:buNone/>
            </a:pPr>
            <a:r>
              <a:rPr lang="en" sz="1300">
                <a:solidFill>
                  <a:srgbClr val="FFFFFF"/>
                </a:solidFill>
                <a:latin typeface="Lato"/>
                <a:ea typeface="Lato"/>
                <a:cs typeface="Lato"/>
                <a:sym typeface="Lato"/>
              </a:rPr>
              <a:t>Gains, Lime Device Serial Number</a:t>
            </a:r>
            <a:endParaRPr sz="1300">
              <a:solidFill>
                <a:srgbClr val="FFFFFF"/>
              </a:solidFill>
              <a:latin typeface="Lato"/>
              <a:ea typeface="Lato"/>
              <a:cs typeface="Lato"/>
              <a:sym typeface="Lato"/>
            </a:endParaRPr>
          </a:p>
        </p:txBody>
      </p:sp>
      <p:sp>
        <p:nvSpPr>
          <p:cNvPr id="557" name="Google Shape;557;p50"/>
          <p:cNvSpPr/>
          <p:nvPr/>
        </p:nvSpPr>
        <p:spPr>
          <a:xfrm>
            <a:off x="183548" y="1454725"/>
            <a:ext cx="2788800" cy="427500"/>
          </a:xfrm>
          <a:prstGeom prst="roundRect">
            <a:avLst>
              <a:gd name="adj" fmla="val 7458"/>
            </a:avLst>
          </a:prstGeom>
          <a:solidFill>
            <a:srgbClr val="EDDCA5"/>
          </a:solidFill>
          <a:ln w="19050" cap="flat" cmpd="sng">
            <a:solidFill>
              <a:srgbClr val="999999"/>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Lato"/>
                <a:ea typeface="Lato"/>
                <a:cs typeface="Lato"/>
                <a:sym typeface="Lato"/>
              </a:rPr>
              <a:t>Initialize</a:t>
            </a:r>
            <a:endParaRPr>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p:txBody>
      </p:sp>
      <p:sp>
        <p:nvSpPr>
          <p:cNvPr id="558" name="Google Shape;558;p50"/>
          <p:cNvSpPr/>
          <p:nvPr/>
        </p:nvSpPr>
        <p:spPr>
          <a:xfrm>
            <a:off x="3171326" y="1454725"/>
            <a:ext cx="2788800" cy="427500"/>
          </a:xfrm>
          <a:prstGeom prst="roundRect">
            <a:avLst>
              <a:gd name="adj" fmla="val 7458"/>
            </a:avLst>
          </a:prstGeom>
          <a:solidFill>
            <a:srgbClr val="EDDCA5"/>
          </a:solidFill>
          <a:ln w="19050" cap="flat" cmpd="sng">
            <a:solidFill>
              <a:srgbClr val="999999"/>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Lato"/>
                <a:ea typeface="Lato"/>
                <a:cs typeface="Lato"/>
                <a:sym typeface="Lato"/>
              </a:rPr>
              <a:t>Generate Complex Msg</a:t>
            </a:r>
            <a:endParaRPr>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p:txBody>
      </p:sp>
      <p:sp>
        <p:nvSpPr>
          <p:cNvPr id="559" name="Google Shape;559;p50"/>
          <p:cNvSpPr/>
          <p:nvPr/>
        </p:nvSpPr>
        <p:spPr>
          <a:xfrm>
            <a:off x="6171652" y="2796810"/>
            <a:ext cx="2788800" cy="1460700"/>
          </a:xfrm>
          <a:prstGeom prst="roundRect">
            <a:avLst>
              <a:gd name="adj" fmla="val 7458"/>
            </a:avLst>
          </a:prstGeom>
          <a:solidFill>
            <a:srgbClr val="434343"/>
          </a:solid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304800" algn="l" rtl="0">
              <a:spcBef>
                <a:spcPts val="0"/>
              </a:spcBef>
              <a:spcAft>
                <a:spcPts val="0"/>
              </a:spcAft>
              <a:buClr>
                <a:srgbClr val="FFFFFF"/>
              </a:buClr>
              <a:buSzPts val="1200"/>
              <a:buFont typeface="Lato"/>
              <a:buAutoNum type="arabicPeriod"/>
            </a:pPr>
            <a:r>
              <a:rPr lang="en" sz="1200">
                <a:solidFill>
                  <a:srgbClr val="FFFFFF"/>
                </a:solidFill>
                <a:latin typeface="Lato"/>
                <a:ea typeface="Lato"/>
                <a:cs typeface="Lato"/>
                <a:sym typeface="Lato"/>
              </a:rPr>
              <a:t>Get current time from SDR</a:t>
            </a:r>
            <a:endParaRPr sz="1200">
              <a:solidFill>
                <a:srgbClr val="FFFFFF"/>
              </a:solidFill>
              <a:latin typeface="Lato"/>
              <a:ea typeface="Lato"/>
              <a:cs typeface="Lato"/>
              <a:sym typeface="Lato"/>
            </a:endParaRPr>
          </a:p>
          <a:p>
            <a:pPr marL="457200" lvl="0" indent="-304800" algn="l" rtl="0">
              <a:spcBef>
                <a:spcPts val="0"/>
              </a:spcBef>
              <a:spcAft>
                <a:spcPts val="0"/>
              </a:spcAft>
              <a:buClr>
                <a:srgbClr val="FFFFFF"/>
              </a:buClr>
              <a:buSzPts val="1200"/>
              <a:buFont typeface="Lato"/>
              <a:buAutoNum type="arabicPeriod"/>
            </a:pPr>
            <a:r>
              <a:rPr lang="en" sz="1200">
                <a:solidFill>
                  <a:srgbClr val="FFFFFF"/>
                </a:solidFill>
                <a:latin typeface="Lato"/>
                <a:ea typeface="Lato"/>
                <a:cs typeface="Lato"/>
                <a:sym typeface="Lato"/>
              </a:rPr>
              <a:t>Write to Tx Buffer</a:t>
            </a:r>
            <a:endParaRPr sz="1200">
              <a:solidFill>
                <a:srgbClr val="FFFFFF"/>
              </a:solidFill>
              <a:latin typeface="Lato"/>
              <a:ea typeface="Lato"/>
              <a:cs typeface="Lato"/>
              <a:sym typeface="Lato"/>
            </a:endParaRPr>
          </a:p>
          <a:p>
            <a:pPr marL="457200" lvl="0" indent="-304800" algn="l" rtl="0">
              <a:spcBef>
                <a:spcPts val="0"/>
              </a:spcBef>
              <a:spcAft>
                <a:spcPts val="0"/>
              </a:spcAft>
              <a:buClr>
                <a:srgbClr val="FFFFFF"/>
              </a:buClr>
              <a:buSzPts val="1200"/>
              <a:buFont typeface="Lato"/>
              <a:buAutoNum type="arabicPeriod"/>
            </a:pPr>
            <a:r>
              <a:rPr lang="en" sz="1200">
                <a:solidFill>
                  <a:srgbClr val="FFFFFF"/>
                </a:solidFill>
                <a:latin typeface="Lato"/>
                <a:ea typeface="Lato"/>
                <a:cs typeface="Lato"/>
                <a:sym typeface="Lato"/>
              </a:rPr>
              <a:t>Stream Scheduled to start at t_start= t0+10us</a:t>
            </a:r>
            <a:endParaRPr sz="1200">
              <a:solidFill>
                <a:srgbClr val="FFFFFF"/>
              </a:solidFill>
              <a:latin typeface="Lato"/>
              <a:ea typeface="Lato"/>
              <a:cs typeface="Lato"/>
              <a:sym typeface="Lato"/>
            </a:endParaRPr>
          </a:p>
          <a:p>
            <a:pPr marL="457200" lvl="0" indent="-304800" algn="l" rtl="0">
              <a:spcBef>
                <a:spcPts val="0"/>
              </a:spcBef>
              <a:spcAft>
                <a:spcPts val="0"/>
              </a:spcAft>
              <a:buClr>
                <a:srgbClr val="FFFFFF"/>
              </a:buClr>
              <a:buSzPts val="1200"/>
              <a:buFont typeface="Lato"/>
              <a:buAutoNum type="arabicPeriod"/>
            </a:pPr>
            <a:r>
              <a:rPr lang="en" sz="1200">
                <a:solidFill>
                  <a:srgbClr val="FFFFFF"/>
                </a:solidFill>
                <a:latin typeface="Lato"/>
                <a:ea typeface="Lato"/>
                <a:cs typeface="Lato"/>
                <a:sym typeface="Lato"/>
              </a:rPr>
              <a:t>Activate Tx Stream</a:t>
            </a:r>
            <a:endParaRPr sz="1200">
              <a:solidFill>
                <a:srgbClr val="FFFFFF"/>
              </a:solidFill>
              <a:latin typeface="Lato"/>
              <a:ea typeface="Lato"/>
              <a:cs typeface="Lato"/>
              <a:sym typeface="Lato"/>
            </a:endParaRPr>
          </a:p>
        </p:txBody>
      </p:sp>
      <p:sp>
        <p:nvSpPr>
          <p:cNvPr id="560" name="Google Shape;560;p50"/>
          <p:cNvSpPr/>
          <p:nvPr/>
        </p:nvSpPr>
        <p:spPr>
          <a:xfrm>
            <a:off x="6171649" y="4343601"/>
            <a:ext cx="2788800" cy="738300"/>
          </a:xfrm>
          <a:prstGeom prst="roundRect">
            <a:avLst>
              <a:gd name="adj" fmla="val 7458"/>
            </a:avLst>
          </a:prstGeom>
          <a:solidFill>
            <a:srgbClr val="434343"/>
          </a:solid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300" b="1">
                <a:solidFill>
                  <a:srgbClr val="FFFFFF"/>
                </a:solidFill>
                <a:latin typeface="Lato"/>
                <a:ea typeface="Lato"/>
                <a:cs typeface="Lato"/>
                <a:sym typeface="Lato"/>
              </a:rPr>
              <a:t>Tunable Parameters: </a:t>
            </a:r>
            <a:endParaRPr sz="1300" b="1">
              <a:solidFill>
                <a:srgbClr val="FFFFFF"/>
              </a:solidFill>
              <a:latin typeface="Lato"/>
              <a:ea typeface="Lato"/>
              <a:cs typeface="Lato"/>
              <a:sym typeface="Lato"/>
            </a:endParaRPr>
          </a:p>
          <a:p>
            <a:pPr marL="0" lvl="0" indent="0" algn="l" rtl="0">
              <a:spcBef>
                <a:spcPts val="0"/>
              </a:spcBef>
              <a:spcAft>
                <a:spcPts val="0"/>
              </a:spcAft>
              <a:buNone/>
            </a:pPr>
            <a:r>
              <a:rPr lang="en" sz="1300">
                <a:solidFill>
                  <a:srgbClr val="FFFFFF"/>
                </a:solidFill>
                <a:latin typeface="Lato"/>
                <a:ea typeface="Lato"/>
                <a:cs typeface="Lato"/>
                <a:sym typeface="Lato"/>
              </a:rPr>
              <a:t>Scheduled time difference</a:t>
            </a:r>
            <a:endParaRPr sz="1300">
              <a:solidFill>
                <a:srgbClr val="FFFFFF"/>
              </a:solidFill>
              <a:latin typeface="Lato"/>
              <a:ea typeface="Lato"/>
              <a:cs typeface="Lato"/>
              <a:sym typeface="Lato"/>
            </a:endParaRPr>
          </a:p>
        </p:txBody>
      </p:sp>
      <p:sp>
        <p:nvSpPr>
          <p:cNvPr id="561" name="Google Shape;561;p50"/>
          <p:cNvSpPr/>
          <p:nvPr/>
        </p:nvSpPr>
        <p:spPr>
          <a:xfrm>
            <a:off x="6171651" y="1454600"/>
            <a:ext cx="2788800" cy="427500"/>
          </a:xfrm>
          <a:prstGeom prst="roundRect">
            <a:avLst>
              <a:gd name="adj" fmla="val 7458"/>
            </a:avLst>
          </a:prstGeom>
          <a:solidFill>
            <a:srgbClr val="EDDCA5"/>
          </a:solidFill>
          <a:ln w="19050" cap="flat" cmpd="sng">
            <a:solidFill>
              <a:srgbClr val="999999"/>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Lato"/>
                <a:ea typeface="Lato"/>
                <a:cs typeface="Lato"/>
                <a:sym typeface="Lato"/>
              </a:rPr>
              <a:t>Transmit Poll/Identifier</a:t>
            </a:r>
            <a:endParaRPr>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p:txBody>
      </p:sp>
      <p:sp>
        <p:nvSpPr>
          <p:cNvPr id="562" name="Google Shape;562;p50"/>
          <p:cNvSpPr/>
          <p:nvPr/>
        </p:nvSpPr>
        <p:spPr>
          <a:xfrm>
            <a:off x="913349" y="2337450"/>
            <a:ext cx="122100" cy="122100"/>
          </a:xfrm>
          <a:prstGeom prst="ellipse">
            <a:avLst/>
          </a:prstGeom>
          <a:solidFill>
            <a:srgbClr val="93C47D"/>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50"/>
          <p:cNvSpPr/>
          <p:nvPr/>
        </p:nvSpPr>
        <p:spPr>
          <a:xfrm>
            <a:off x="1370549" y="2108850"/>
            <a:ext cx="122100" cy="122100"/>
          </a:xfrm>
          <a:prstGeom prst="ellipse">
            <a:avLst/>
          </a:prstGeom>
          <a:solidFill>
            <a:srgbClr val="93C47D"/>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50"/>
          <p:cNvSpPr/>
          <p:nvPr/>
        </p:nvSpPr>
        <p:spPr>
          <a:xfrm>
            <a:off x="3171324" y="1970362"/>
            <a:ext cx="2788800" cy="738300"/>
          </a:xfrm>
          <a:prstGeom prst="roundRect">
            <a:avLst>
              <a:gd name="adj" fmla="val 7458"/>
            </a:avLst>
          </a:prstGeom>
          <a:solidFill>
            <a:srgbClr val="434343"/>
          </a:solid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300" b="1">
                <a:solidFill>
                  <a:srgbClr val="FFFFFF"/>
                </a:solidFill>
                <a:latin typeface="Lato"/>
                <a:ea typeface="Lato"/>
                <a:cs typeface="Lato"/>
                <a:sym typeface="Lato"/>
              </a:rPr>
              <a:t>Development:</a:t>
            </a:r>
            <a:endParaRPr sz="1300" b="1">
              <a:solidFill>
                <a:srgbClr val="FFFFFF"/>
              </a:solidFill>
              <a:latin typeface="Lato"/>
              <a:ea typeface="Lato"/>
              <a:cs typeface="Lato"/>
              <a:sym typeface="Lato"/>
            </a:endParaRPr>
          </a:p>
          <a:p>
            <a:pPr marL="0" lvl="0" indent="0" algn="l" rtl="0">
              <a:spcBef>
                <a:spcPts val="0"/>
              </a:spcBef>
              <a:spcAft>
                <a:spcPts val="0"/>
              </a:spcAft>
              <a:buNone/>
            </a:pPr>
            <a:r>
              <a:rPr lang="en" sz="1300" b="1">
                <a:solidFill>
                  <a:srgbClr val="FFFFFF"/>
                </a:solidFill>
                <a:latin typeface="Lato"/>
                <a:ea typeface="Lato"/>
                <a:cs typeface="Lato"/>
                <a:sym typeface="Lato"/>
              </a:rPr>
              <a:t>Testing: </a:t>
            </a:r>
            <a:endParaRPr sz="1300" b="1">
              <a:solidFill>
                <a:srgbClr val="FFFFFF"/>
              </a:solidFill>
              <a:latin typeface="Lato"/>
              <a:ea typeface="Lato"/>
              <a:cs typeface="Lato"/>
              <a:sym typeface="Lato"/>
            </a:endParaRPr>
          </a:p>
          <a:p>
            <a:pPr marL="0" lvl="0" indent="0" algn="l" rtl="0">
              <a:spcBef>
                <a:spcPts val="0"/>
              </a:spcBef>
              <a:spcAft>
                <a:spcPts val="0"/>
              </a:spcAft>
              <a:buNone/>
            </a:pPr>
            <a:r>
              <a:rPr lang="en" sz="1300" b="1">
                <a:solidFill>
                  <a:srgbClr val="FFFFFF"/>
                </a:solidFill>
                <a:latin typeface="Lato"/>
                <a:ea typeface="Lato"/>
                <a:cs typeface="Lato"/>
                <a:sym typeface="Lato"/>
              </a:rPr>
              <a:t>Packages: </a:t>
            </a:r>
            <a:r>
              <a:rPr lang="en" sz="1300">
                <a:solidFill>
                  <a:srgbClr val="FFFFFF"/>
                </a:solidFill>
                <a:latin typeface="Lato"/>
                <a:ea typeface="Lato"/>
                <a:cs typeface="Lato"/>
                <a:sym typeface="Lato"/>
              </a:rPr>
              <a:t>Sensor &amp; Beacon</a:t>
            </a:r>
            <a:endParaRPr sz="1300">
              <a:solidFill>
                <a:srgbClr val="FFFFFF"/>
              </a:solidFill>
              <a:latin typeface="Lato"/>
              <a:ea typeface="Lato"/>
              <a:cs typeface="Lato"/>
              <a:sym typeface="Lato"/>
            </a:endParaRPr>
          </a:p>
          <a:p>
            <a:pPr marL="0" lvl="0" indent="0" algn="ctr" rtl="0">
              <a:spcBef>
                <a:spcPts val="0"/>
              </a:spcBef>
              <a:spcAft>
                <a:spcPts val="0"/>
              </a:spcAft>
              <a:buNone/>
            </a:pPr>
            <a:endParaRPr sz="1300">
              <a:solidFill>
                <a:srgbClr val="FFFFFF"/>
              </a:solidFill>
              <a:latin typeface="Lato"/>
              <a:ea typeface="Lato"/>
              <a:cs typeface="Lato"/>
              <a:sym typeface="Lato"/>
            </a:endParaRPr>
          </a:p>
          <a:p>
            <a:pPr marL="0" lvl="0" indent="0" algn="l" rtl="0">
              <a:spcBef>
                <a:spcPts val="0"/>
              </a:spcBef>
              <a:spcAft>
                <a:spcPts val="0"/>
              </a:spcAft>
              <a:buNone/>
            </a:pPr>
            <a:endParaRPr sz="1300">
              <a:solidFill>
                <a:srgbClr val="FFFFFF"/>
              </a:solidFill>
              <a:latin typeface="Lato"/>
              <a:ea typeface="Lato"/>
              <a:cs typeface="Lato"/>
              <a:sym typeface="Lato"/>
            </a:endParaRPr>
          </a:p>
        </p:txBody>
      </p:sp>
      <p:sp>
        <p:nvSpPr>
          <p:cNvPr id="566" name="Google Shape;566;p50"/>
          <p:cNvSpPr/>
          <p:nvPr/>
        </p:nvSpPr>
        <p:spPr>
          <a:xfrm>
            <a:off x="3901124" y="2337513"/>
            <a:ext cx="122100" cy="122100"/>
          </a:xfrm>
          <a:prstGeom prst="ellipse">
            <a:avLst/>
          </a:prstGeom>
          <a:solidFill>
            <a:srgbClr val="93C47D"/>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50"/>
          <p:cNvSpPr/>
          <p:nvPr/>
        </p:nvSpPr>
        <p:spPr>
          <a:xfrm>
            <a:off x="4358324" y="2108913"/>
            <a:ext cx="122100" cy="122100"/>
          </a:xfrm>
          <a:prstGeom prst="ellipse">
            <a:avLst/>
          </a:prstGeom>
          <a:solidFill>
            <a:srgbClr val="93C47D"/>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50"/>
          <p:cNvSpPr/>
          <p:nvPr/>
        </p:nvSpPr>
        <p:spPr>
          <a:xfrm>
            <a:off x="6171649" y="1970299"/>
            <a:ext cx="2788800" cy="738300"/>
          </a:xfrm>
          <a:prstGeom prst="roundRect">
            <a:avLst>
              <a:gd name="adj" fmla="val 7458"/>
            </a:avLst>
          </a:prstGeom>
          <a:solidFill>
            <a:srgbClr val="434343"/>
          </a:solid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300" b="1">
                <a:solidFill>
                  <a:srgbClr val="FFFFFF"/>
                </a:solidFill>
                <a:latin typeface="Lato"/>
                <a:ea typeface="Lato"/>
                <a:cs typeface="Lato"/>
                <a:sym typeface="Lato"/>
              </a:rPr>
              <a:t>Development:</a:t>
            </a:r>
            <a:endParaRPr sz="1300" b="1">
              <a:solidFill>
                <a:srgbClr val="FFFFFF"/>
              </a:solidFill>
              <a:latin typeface="Lato"/>
              <a:ea typeface="Lato"/>
              <a:cs typeface="Lato"/>
              <a:sym typeface="Lato"/>
            </a:endParaRPr>
          </a:p>
          <a:p>
            <a:pPr marL="0" lvl="0" indent="0" algn="l" rtl="0">
              <a:spcBef>
                <a:spcPts val="0"/>
              </a:spcBef>
              <a:spcAft>
                <a:spcPts val="0"/>
              </a:spcAft>
              <a:buNone/>
            </a:pPr>
            <a:r>
              <a:rPr lang="en" sz="1300" b="1">
                <a:solidFill>
                  <a:srgbClr val="FFFFFF"/>
                </a:solidFill>
                <a:latin typeface="Lato"/>
                <a:ea typeface="Lato"/>
                <a:cs typeface="Lato"/>
                <a:sym typeface="Lato"/>
              </a:rPr>
              <a:t>Testing: </a:t>
            </a:r>
            <a:endParaRPr sz="1300" b="1">
              <a:solidFill>
                <a:srgbClr val="FFFFFF"/>
              </a:solidFill>
              <a:latin typeface="Lato"/>
              <a:ea typeface="Lato"/>
              <a:cs typeface="Lato"/>
              <a:sym typeface="Lato"/>
            </a:endParaRPr>
          </a:p>
          <a:p>
            <a:pPr marL="0" lvl="0" indent="0" algn="l" rtl="0">
              <a:spcBef>
                <a:spcPts val="0"/>
              </a:spcBef>
              <a:spcAft>
                <a:spcPts val="0"/>
              </a:spcAft>
              <a:buNone/>
            </a:pPr>
            <a:r>
              <a:rPr lang="en" sz="1300" b="1">
                <a:solidFill>
                  <a:srgbClr val="FFFFFF"/>
                </a:solidFill>
                <a:latin typeface="Lato"/>
                <a:ea typeface="Lato"/>
                <a:cs typeface="Lato"/>
                <a:sym typeface="Lato"/>
              </a:rPr>
              <a:t>Packages: </a:t>
            </a:r>
            <a:r>
              <a:rPr lang="en" sz="1300">
                <a:solidFill>
                  <a:srgbClr val="FFFFFF"/>
                </a:solidFill>
                <a:latin typeface="Lato"/>
                <a:ea typeface="Lato"/>
                <a:cs typeface="Lato"/>
                <a:sym typeface="Lato"/>
              </a:rPr>
              <a:t>Sensor &amp; Beacon</a:t>
            </a:r>
            <a:endParaRPr sz="1300">
              <a:solidFill>
                <a:srgbClr val="FFFFFF"/>
              </a:solidFill>
              <a:latin typeface="Lato"/>
              <a:ea typeface="Lato"/>
              <a:cs typeface="Lato"/>
              <a:sym typeface="Lato"/>
            </a:endParaRPr>
          </a:p>
          <a:p>
            <a:pPr marL="0" lvl="0" indent="0" algn="ctr" rtl="0">
              <a:spcBef>
                <a:spcPts val="0"/>
              </a:spcBef>
              <a:spcAft>
                <a:spcPts val="0"/>
              </a:spcAft>
              <a:buNone/>
            </a:pPr>
            <a:endParaRPr sz="1300">
              <a:solidFill>
                <a:srgbClr val="FFFFFF"/>
              </a:solidFill>
              <a:latin typeface="Lato"/>
              <a:ea typeface="Lato"/>
              <a:cs typeface="Lato"/>
              <a:sym typeface="Lato"/>
            </a:endParaRPr>
          </a:p>
          <a:p>
            <a:pPr marL="0" lvl="0" indent="0" algn="l" rtl="0">
              <a:spcBef>
                <a:spcPts val="0"/>
              </a:spcBef>
              <a:spcAft>
                <a:spcPts val="0"/>
              </a:spcAft>
              <a:buNone/>
            </a:pPr>
            <a:endParaRPr sz="1300">
              <a:solidFill>
                <a:srgbClr val="FFFFFF"/>
              </a:solidFill>
              <a:latin typeface="Lato"/>
              <a:ea typeface="Lato"/>
              <a:cs typeface="Lato"/>
              <a:sym typeface="Lato"/>
            </a:endParaRPr>
          </a:p>
        </p:txBody>
      </p:sp>
      <p:sp>
        <p:nvSpPr>
          <p:cNvPr id="569" name="Google Shape;569;p50"/>
          <p:cNvSpPr/>
          <p:nvPr/>
        </p:nvSpPr>
        <p:spPr>
          <a:xfrm>
            <a:off x="6901449" y="2337450"/>
            <a:ext cx="122100" cy="122100"/>
          </a:xfrm>
          <a:prstGeom prst="ellipse">
            <a:avLst/>
          </a:prstGeom>
          <a:solidFill>
            <a:srgbClr val="FFD966"/>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50"/>
          <p:cNvSpPr/>
          <p:nvPr/>
        </p:nvSpPr>
        <p:spPr>
          <a:xfrm>
            <a:off x="7358649" y="2108850"/>
            <a:ext cx="122100" cy="122100"/>
          </a:xfrm>
          <a:prstGeom prst="ellipse">
            <a:avLst/>
          </a:prstGeom>
          <a:solidFill>
            <a:srgbClr val="93C47D"/>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50"/>
          <p:cNvSpPr/>
          <p:nvPr/>
        </p:nvSpPr>
        <p:spPr>
          <a:xfrm>
            <a:off x="5414724" y="280738"/>
            <a:ext cx="122100" cy="122100"/>
          </a:xfrm>
          <a:prstGeom prst="ellipse">
            <a:avLst/>
          </a:prstGeom>
          <a:solidFill>
            <a:srgbClr val="93C47D"/>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50"/>
          <p:cNvSpPr/>
          <p:nvPr/>
        </p:nvSpPr>
        <p:spPr>
          <a:xfrm>
            <a:off x="5414724" y="661738"/>
            <a:ext cx="122100" cy="122100"/>
          </a:xfrm>
          <a:prstGeom prst="ellipse">
            <a:avLst/>
          </a:prstGeom>
          <a:solidFill>
            <a:srgbClr val="FFD966"/>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50"/>
          <p:cNvSpPr/>
          <p:nvPr/>
        </p:nvSpPr>
        <p:spPr>
          <a:xfrm>
            <a:off x="5414724" y="1042738"/>
            <a:ext cx="122100" cy="122100"/>
          </a:xfrm>
          <a:prstGeom prst="ellipse">
            <a:avLst/>
          </a:prstGeom>
          <a:solidFill>
            <a:srgbClr val="E06666"/>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p51"/>
          <p:cNvSpPr txBox="1">
            <a:spLocks noGrp="1"/>
          </p:cNvSpPr>
          <p:nvPr>
            <p:ph type="sldNum" idx="12"/>
          </p:nvPr>
        </p:nvSpPr>
        <p:spPr>
          <a:xfrm>
            <a:off x="8" y="-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25</a:t>
            </a:fld>
            <a:endParaRPr/>
          </a:p>
        </p:txBody>
      </p:sp>
      <p:sp>
        <p:nvSpPr>
          <p:cNvPr id="579" name="Google Shape;579;p51"/>
          <p:cNvSpPr/>
          <p:nvPr/>
        </p:nvSpPr>
        <p:spPr>
          <a:xfrm>
            <a:off x="183549" y="1970299"/>
            <a:ext cx="2788800" cy="738300"/>
          </a:xfrm>
          <a:prstGeom prst="roundRect">
            <a:avLst>
              <a:gd name="adj" fmla="val 7458"/>
            </a:avLst>
          </a:prstGeom>
          <a:solidFill>
            <a:srgbClr val="434343"/>
          </a:solid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300" b="1">
                <a:solidFill>
                  <a:srgbClr val="FFFFFF"/>
                </a:solidFill>
                <a:latin typeface="Lato"/>
                <a:ea typeface="Lato"/>
                <a:cs typeface="Lato"/>
                <a:sym typeface="Lato"/>
              </a:rPr>
              <a:t>Development:</a:t>
            </a:r>
            <a:endParaRPr sz="1300" b="1">
              <a:solidFill>
                <a:srgbClr val="FFFFFF"/>
              </a:solidFill>
              <a:latin typeface="Lato"/>
              <a:ea typeface="Lato"/>
              <a:cs typeface="Lato"/>
              <a:sym typeface="Lato"/>
            </a:endParaRPr>
          </a:p>
          <a:p>
            <a:pPr marL="0" lvl="0" indent="0" algn="l" rtl="0">
              <a:spcBef>
                <a:spcPts val="0"/>
              </a:spcBef>
              <a:spcAft>
                <a:spcPts val="0"/>
              </a:spcAft>
              <a:buNone/>
            </a:pPr>
            <a:r>
              <a:rPr lang="en" sz="1300" b="1">
                <a:solidFill>
                  <a:srgbClr val="FFFFFF"/>
                </a:solidFill>
                <a:latin typeface="Lato"/>
                <a:ea typeface="Lato"/>
                <a:cs typeface="Lato"/>
                <a:sym typeface="Lato"/>
              </a:rPr>
              <a:t>Testing: </a:t>
            </a:r>
            <a:endParaRPr sz="1300" b="1">
              <a:solidFill>
                <a:srgbClr val="FFFFFF"/>
              </a:solidFill>
              <a:latin typeface="Lato"/>
              <a:ea typeface="Lato"/>
              <a:cs typeface="Lato"/>
              <a:sym typeface="Lato"/>
            </a:endParaRPr>
          </a:p>
          <a:p>
            <a:pPr marL="0" lvl="0" indent="0" algn="l" rtl="0">
              <a:spcBef>
                <a:spcPts val="0"/>
              </a:spcBef>
              <a:spcAft>
                <a:spcPts val="0"/>
              </a:spcAft>
              <a:buNone/>
            </a:pPr>
            <a:r>
              <a:rPr lang="en" sz="1300" b="1">
                <a:solidFill>
                  <a:srgbClr val="FFFFFF"/>
                </a:solidFill>
                <a:latin typeface="Lato"/>
                <a:ea typeface="Lato"/>
                <a:cs typeface="Lato"/>
                <a:sym typeface="Lato"/>
              </a:rPr>
              <a:t>Packages: </a:t>
            </a:r>
            <a:r>
              <a:rPr lang="en" sz="1300">
                <a:solidFill>
                  <a:srgbClr val="FFFFFF"/>
                </a:solidFill>
                <a:latin typeface="Lato"/>
                <a:ea typeface="Lato"/>
                <a:cs typeface="Lato"/>
                <a:sym typeface="Lato"/>
              </a:rPr>
              <a:t>Beacon</a:t>
            </a:r>
            <a:endParaRPr sz="1300">
              <a:solidFill>
                <a:srgbClr val="FFFFFF"/>
              </a:solidFill>
              <a:latin typeface="Lato"/>
              <a:ea typeface="Lato"/>
              <a:cs typeface="Lato"/>
              <a:sym typeface="Lato"/>
            </a:endParaRPr>
          </a:p>
          <a:p>
            <a:pPr marL="0" lvl="0" indent="0" algn="ctr" rtl="0">
              <a:spcBef>
                <a:spcPts val="0"/>
              </a:spcBef>
              <a:spcAft>
                <a:spcPts val="0"/>
              </a:spcAft>
              <a:buNone/>
            </a:pPr>
            <a:endParaRPr sz="1300">
              <a:solidFill>
                <a:srgbClr val="FFFFFF"/>
              </a:solidFill>
              <a:latin typeface="Lato"/>
              <a:ea typeface="Lato"/>
              <a:cs typeface="Lato"/>
              <a:sym typeface="Lato"/>
            </a:endParaRPr>
          </a:p>
          <a:p>
            <a:pPr marL="0" lvl="0" indent="0" algn="l" rtl="0">
              <a:spcBef>
                <a:spcPts val="0"/>
              </a:spcBef>
              <a:spcAft>
                <a:spcPts val="0"/>
              </a:spcAft>
              <a:buNone/>
            </a:pPr>
            <a:endParaRPr sz="1300">
              <a:solidFill>
                <a:srgbClr val="FFFFFF"/>
              </a:solidFill>
              <a:latin typeface="Lato"/>
              <a:ea typeface="Lato"/>
              <a:cs typeface="Lato"/>
              <a:sym typeface="Lato"/>
            </a:endParaRPr>
          </a:p>
        </p:txBody>
      </p:sp>
      <p:sp>
        <p:nvSpPr>
          <p:cNvPr id="580" name="Google Shape;580;p51"/>
          <p:cNvSpPr/>
          <p:nvPr/>
        </p:nvSpPr>
        <p:spPr>
          <a:xfrm>
            <a:off x="183549" y="2796810"/>
            <a:ext cx="2788800" cy="1460700"/>
          </a:xfrm>
          <a:prstGeom prst="roundRect">
            <a:avLst>
              <a:gd name="adj" fmla="val 7458"/>
            </a:avLst>
          </a:prstGeom>
          <a:solidFill>
            <a:srgbClr val="434343"/>
          </a:solid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304800" algn="l" rtl="0">
              <a:spcBef>
                <a:spcPts val="0"/>
              </a:spcBef>
              <a:spcAft>
                <a:spcPts val="0"/>
              </a:spcAft>
              <a:buClr>
                <a:srgbClr val="FFFFFF"/>
              </a:buClr>
              <a:buSzPts val="1200"/>
              <a:buFont typeface="Lato"/>
              <a:buAutoNum type="arabicPeriod"/>
            </a:pPr>
            <a:r>
              <a:rPr lang="en" sz="1200">
                <a:solidFill>
                  <a:srgbClr val="FFFFFF"/>
                </a:solidFill>
                <a:latin typeface="Lato"/>
                <a:ea typeface="Lato"/>
                <a:cs typeface="Lato"/>
                <a:sym typeface="Lato"/>
              </a:rPr>
              <a:t>Activate Rx Buffer</a:t>
            </a:r>
            <a:endParaRPr sz="1200">
              <a:solidFill>
                <a:srgbClr val="FFFFFF"/>
              </a:solidFill>
              <a:latin typeface="Lato"/>
              <a:ea typeface="Lato"/>
              <a:cs typeface="Lato"/>
              <a:sym typeface="Lato"/>
            </a:endParaRPr>
          </a:p>
          <a:p>
            <a:pPr marL="457200" lvl="0" indent="-304800" algn="l" rtl="0">
              <a:spcBef>
                <a:spcPts val="0"/>
              </a:spcBef>
              <a:spcAft>
                <a:spcPts val="0"/>
              </a:spcAft>
              <a:buClr>
                <a:srgbClr val="FFFFFF"/>
              </a:buClr>
              <a:buSzPts val="1200"/>
              <a:buFont typeface="Lato"/>
              <a:buAutoNum type="arabicPeriod"/>
            </a:pPr>
            <a:r>
              <a:rPr lang="en" sz="1200">
                <a:solidFill>
                  <a:srgbClr val="FFFFFF"/>
                </a:solidFill>
                <a:latin typeface="Lato"/>
                <a:ea typeface="Lato"/>
                <a:cs typeface="Lato"/>
                <a:sym typeface="Lato"/>
              </a:rPr>
              <a:t>Read buffer</a:t>
            </a:r>
            <a:endParaRPr sz="1200">
              <a:solidFill>
                <a:srgbClr val="FFFFFF"/>
              </a:solidFill>
              <a:latin typeface="Lato"/>
              <a:ea typeface="Lato"/>
              <a:cs typeface="Lato"/>
              <a:sym typeface="Lato"/>
            </a:endParaRPr>
          </a:p>
          <a:p>
            <a:pPr marL="457200" lvl="0" indent="-304800" algn="l" rtl="0">
              <a:spcBef>
                <a:spcPts val="0"/>
              </a:spcBef>
              <a:spcAft>
                <a:spcPts val="0"/>
              </a:spcAft>
              <a:buClr>
                <a:srgbClr val="FFFFFF"/>
              </a:buClr>
              <a:buSzPts val="1200"/>
              <a:buFont typeface="Lato"/>
              <a:buAutoNum type="arabicPeriod"/>
            </a:pPr>
            <a:r>
              <a:rPr lang="en" sz="1200">
                <a:solidFill>
                  <a:srgbClr val="FFFFFF"/>
                </a:solidFill>
                <a:latin typeface="Lato"/>
                <a:ea typeface="Lato"/>
                <a:cs typeface="Lato"/>
                <a:sym typeface="Lato"/>
              </a:rPr>
              <a:t>Get ns Time stamps</a:t>
            </a:r>
            <a:endParaRPr sz="1200">
              <a:solidFill>
                <a:srgbClr val="FFFFFF"/>
              </a:solidFill>
              <a:latin typeface="Lato"/>
              <a:ea typeface="Lato"/>
              <a:cs typeface="Lato"/>
              <a:sym typeface="Lato"/>
            </a:endParaRPr>
          </a:p>
          <a:p>
            <a:pPr marL="0" lvl="0" indent="0" algn="l" rtl="0">
              <a:spcBef>
                <a:spcPts val="0"/>
              </a:spcBef>
              <a:spcAft>
                <a:spcPts val="0"/>
              </a:spcAft>
              <a:buNone/>
            </a:pPr>
            <a:endParaRPr sz="1200">
              <a:solidFill>
                <a:srgbClr val="FFFFFF"/>
              </a:solidFill>
              <a:latin typeface="Lato"/>
              <a:ea typeface="Lato"/>
              <a:cs typeface="Lato"/>
              <a:sym typeface="Lato"/>
            </a:endParaRPr>
          </a:p>
        </p:txBody>
      </p:sp>
      <p:sp>
        <p:nvSpPr>
          <p:cNvPr id="581" name="Google Shape;581;p51"/>
          <p:cNvSpPr/>
          <p:nvPr/>
        </p:nvSpPr>
        <p:spPr>
          <a:xfrm>
            <a:off x="3177594" y="2796810"/>
            <a:ext cx="2788800" cy="1460700"/>
          </a:xfrm>
          <a:prstGeom prst="roundRect">
            <a:avLst>
              <a:gd name="adj" fmla="val 7458"/>
            </a:avLst>
          </a:prstGeom>
          <a:solidFill>
            <a:srgbClr val="434343"/>
          </a:solid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304800" algn="l" rtl="0">
              <a:spcBef>
                <a:spcPts val="0"/>
              </a:spcBef>
              <a:spcAft>
                <a:spcPts val="0"/>
              </a:spcAft>
              <a:buClr>
                <a:srgbClr val="FFFFFF"/>
              </a:buClr>
              <a:buSzPts val="1200"/>
              <a:buFont typeface="Lato"/>
              <a:buAutoNum type="arabicPeriod"/>
            </a:pPr>
            <a:r>
              <a:rPr lang="en" sz="1200">
                <a:solidFill>
                  <a:srgbClr val="FFFFFF"/>
                </a:solidFill>
                <a:latin typeface="Lato"/>
                <a:ea typeface="Lato"/>
                <a:cs typeface="Lato"/>
                <a:sym typeface="Lato"/>
              </a:rPr>
              <a:t>Use numpy.correlate to correlate Poll Msg (generated) to rx_buffer</a:t>
            </a:r>
            <a:endParaRPr sz="1200">
              <a:solidFill>
                <a:srgbClr val="FFFFFF"/>
              </a:solidFill>
              <a:latin typeface="Lato"/>
              <a:ea typeface="Lato"/>
              <a:cs typeface="Lato"/>
              <a:sym typeface="Lato"/>
            </a:endParaRPr>
          </a:p>
          <a:p>
            <a:pPr marL="457200" lvl="0" indent="-304800" algn="l" rtl="0">
              <a:spcBef>
                <a:spcPts val="0"/>
              </a:spcBef>
              <a:spcAft>
                <a:spcPts val="0"/>
              </a:spcAft>
              <a:buClr>
                <a:srgbClr val="FFFFFF"/>
              </a:buClr>
              <a:buSzPts val="1200"/>
              <a:buFont typeface="Lato"/>
              <a:buAutoNum type="arabicPeriod"/>
            </a:pPr>
            <a:r>
              <a:rPr lang="en" sz="1200">
                <a:solidFill>
                  <a:srgbClr val="FFFFFF"/>
                </a:solidFill>
                <a:latin typeface="Lato"/>
                <a:ea typeface="Lato"/>
                <a:cs typeface="Lato"/>
                <a:sym typeface="Lato"/>
              </a:rPr>
              <a:t>Find max argument</a:t>
            </a:r>
            <a:endParaRPr sz="1200">
              <a:solidFill>
                <a:srgbClr val="FFFFFF"/>
              </a:solidFill>
              <a:latin typeface="Lato"/>
              <a:ea typeface="Lato"/>
              <a:cs typeface="Lato"/>
              <a:sym typeface="Lato"/>
            </a:endParaRPr>
          </a:p>
          <a:p>
            <a:pPr marL="457200" lvl="0" indent="-304800" algn="l" rtl="0">
              <a:spcBef>
                <a:spcPts val="0"/>
              </a:spcBef>
              <a:spcAft>
                <a:spcPts val="0"/>
              </a:spcAft>
              <a:buClr>
                <a:srgbClr val="FFFFFF"/>
              </a:buClr>
              <a:buSzPts val="1200"/>
              <a:buFont typeface="Lato"/>
              <a:buAutoNum type="arabicPeriod"/>
            </a:pPr>
            <a:r>
              <a:rPr lang="en" sz="1200">
                <a:solidFill>
                  <a:srgbClr val="FFFFFF"/>
                </a:solidFill>
                <a:latin typeface="Lato"/>
                <a:ea typeface="Lato"/>
                <a:cs typeface="Lato"/>
                <a:sym typeface="Lato"/>
              </a:rPr>
              <a:t>Compare with threshold </a:t>
            </a:r>
            <a:endParaRPr sz="1200">
              <a:solidFill>
                <a:srgbClr val="FFFFFF"/>
              </a:solidFill>
              <a:latin typeface="Lato"/>
              <a:ea typeface="Lato"/>
              <a:cs typeface="Lato"/>
              <a:sym typeface="Lato"/>
            </a:endParaRPr>
          </a:p>
          <a:p>
            <a:pPr marL="457200" lvl="0" indent="-304800" algn="l" rtl="0">
              <a:spcBef>
                <a:spcPts val="0"/>
              </a:spcBef>
              <a:spcAft>
                <a:spcPts val="0"/>
              </a:spcAft>
              <a:buClr>
                <a:srgbClr val="FFFFFF"/>
              </a:buClr>
              <a:buSzPts val="1200"/>
              <a:buFont typeface="Lato"/>
              <a:buAutoNum type="arabicPeriod"/>
            </a:pPr>
            <a:r>
              <a:rPr lang="en" sz="1200">
                <a:solidFill>
                  <a:srgbClr val="FFFFFF"/>
                </a:solidFill>
                <a:latin typeface="Lato"/>
                <a:ea typeface="Lato"/>
                <a:cs typeface="Lato"/>
                <a:sym typeface="Lato"/>
              </a:rPr>
              <a:t>If met, send response</a:t>
            </a:r>
            <a:endParaRPr sz="1200">
              <a:solidFill>
                <a:srgbClr val="FFFFFF"/>
              </a:solidFill>
              <a:latin typeface="Lato"/>
              <a:ea typeface="Lato"/>
              <a:cs typeface="Lato"/>
              <a:sym typeface="Lato"/>
            </a:endParaRPr>
          </a:p>
        </p:txBody>
      </p:sp>
      <p:sp>
        <p:nvSpPr>
          <p:cNvPr id="582" name="Google Shape;582;p51"/>
          <p:cNvSpPr/>
          <p:nvPr/>
        </p:nvSpPr>
        <p:spPr>
          <a:xfrm>
            <a:off x="3171324" y="4343601"/>
            <a:ext cx="2788800" cy="738300"/>
          </a:xfrm>
          <a:prstGeom prst="roundRect">
            <a:avLst>
              <a:gd name="adj" fmla="val 7458"/>
            </a:avLst>
          </a:prstGeom>
          <a:solidFill>
            <a:srgbClr val="434343"/>
          </a:solid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300" b="1">
                <a:solidFill>
                  <a:srgbClr val="FFFFFF"/>
                </a:solidFill>
                <a:latin typeface="Lato"/>
                <a:ea typeface="Lato"/>
                <a:cs typeface="Lato"/>
                <a:sym typeface="Lato"/>
              </a:rPr>
              <a:t>Tunable Parameters: </a:t>
            </a:r>
            <a:endParaRPr sz="1300" b="1">
              <a:solidFill>
                <a:srgbClr val="FFFFFF"/>
              </a:solidFill>
              <a:latin typeface="Lato"/>
              <a:ea typeface="Lato"/>
              <a:cs typeface="Lato"/>
              <a:sym typeface="Lato"/>
            </a:endParaRPr>
          </a:p>
          <a:p>
            <a:pPr marL="0" lvl="0" indent="0" algn="l" rtl="0">
              <a:spcBef>
                <a:spcPts val="0"/>
              </a:spcBef>
              <a:spcAft>
                <a:spcPts val="0"/>
              </a:spcAft>
              <a:buNone/>
            </a:pPr>
            <a:r>
              <a:rPr lang="en" sz="1300">
                <a:solidFill>
                  <a:srgbClr val="FFFFFF"/>
                </a:solidFill>
                <a:latin typeface="Lato"/>
                <a:ea typeface="Lato"/>
                <a:cs typeface="Lato"/>
                <a:sym typeface="Lato"/>
              </a:rPr>
              <a:t>Threshold</a:t>
            </a:r>
            <a:endParaRPr sz="1300">
              <a:solidFill>
                <a:srgbClr val="FFFFFF"/>
              </a:solidFill>
              <a:latin typeface="Lato"/>
              <a:ea typeface="Lato"/>
              <a:cs typeface="Lato"/>
              <a:sym typeface="Lato"/>
            </a:endParaRPr>
          </a:p>
        </p:txBody>
      </p:sp>
      <p:sp>
        <p:nvSpPr>
          <p:cNvPr id="583" name="Google Shape;583;p51"/>
          <p:cNvSpPr/>
          <p:nvPr/>
        </p:nvSpPr>
        <p:spPr>
          <a:xfrm>
            <a:off x="183549" y="4343601"/>
            <a:ext cx="2788800" cy="738300"/>
          </a:xfrm>
          <a:prstGeom prst="roundRect">
            <a:avLst>
              <a:gd name="adj" fmla="val 7458"/>
            </a:avLst>
          </a:prstGeom>
          <a:solidFill>
            <a:srgbClr val="434343"/>
          </a:solid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300" b="1">
                <a:solidFill>
                  <a:srgbClr val="FFFFFF"/>
                </a:solidFill>
                <a:latin typeface="Lato"/>
                <a:ea typeface="Lato"/>
                <a:cs typeface="Lato"/>
                <a:sym typeface="Lato"/>
              </a:rPr>
              <a:t>Tunable Parameters: </a:t>
            </a:r>
            <a:endParaRPr sz="1300" b="1">
              <a:solidFill>
                <a:srgbClr val="FFFFFF"/>
              </a:solidFill>
              <a:latin typeface="Lato"/>
              <a:ea typeface="Lato"/>
              <a:cs typeface="Lato"/>
              <a:sym typeface="Lato"/>
            </a:endParaRPr>
          </a:p>
          <a:p>
            <a:pPr marL="0" lvl="0" indent="0" algn="l" rtl="0">
              <a:spcBef>
                <a:spcPts val="0"/>
              </a:spcBef>
              <a:spcAft>
                <a:spcPts val="0"/>
              </a:spcAft>
              <a:buNone/>
            </a:pPr>
            <a:r>
              <a:rPr lang="en" sz="1300">
                <a:solidFill>
                  <a:srgbClr val="FFFFFF"/>
                </a:solidFill>
                <a:latin typeface="Lato"/>
                <a:ea typeface="Lato"/>
                <a:cs typeface="Lato"/>
                <a:sym typeface="Lato"/>
              </a:rPr>
              <a:t>Buffer Length</a:t>
            </a:r>
            <a:endParaRPr sz="1300">
              <a:solidFill>
                <a:srgbClr val="FFFFFF"/>
              </a:solidFill>
              <a:latin typeface="Lato"/>
              <a:ea typeface="Lato"/>
              <a:cs typeface="Lato"/>
              <a:sym typeface="Lato"/>
            </a:endParaRPr>
          </a:p>
        </p:txBody>
      </p:sp>
      <p:sp>
        <p:nvSpPr>
          <p:cNvPr id="584" name="Google Shape;584;p51"/>
          <p:cNvSpPr/>
          <p:nvPr/>
        </p:nvSpPr>
        <p:spPr>
          <a:xfrm>
            <a:off x="183548" y="1454725"/>
            <a:ext cx="2788800" cy="427500"/>
          </a:xfrm>
          <a:prstGeom prst="roundRect">
            <a:avLst>
              <a:gd name="adj" fmla="val 7458"/>
            </a:avLst>
          </a:prstGeom>
          <a:solidFill>
            <a:srgbClr val="EDDCA5"/>
          </a:solidFill>
          <a:ln w="19050" cap="flat" cmpd="sng">
            <a:solidFill>
              <a:srgbClr val="999999"/>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Lato"/>
                <a:ea typeface="Lato"/>
                <a:cs typeface="Lato"/>
                <a:sym typeface="Lato"/>
              </a:rPr>
              <a:t>Beacon Receive </a:t>
            </a:r>
            <a:endParaRPr>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p:txBody>
      </p:sp>
      <p:sp>
        <p:nvSpPr>
          <p:cNvPr id="585" name="Google Shape;585;p51"/>
          <p:cNvSpPr/>
          <p:nvPr/>
        </p:nvSpPr>
        <p:spPr>
          <a:xfrm>
            <a:off x="3171326" y="1454725"/>
            <a:ext cx="2788800" cy="427500"/>
          </a:xfrm>
          <a:prstGeom prst="roundRect">
            <a:avLst>
              <a:gd name="adj" fmla="val 7458"/>
            </a:avLst>
          </a:prstGeom>
          <a:solidFill>
            <a:srgbClr val="EDDCA5"/>
          </a:solidFill>
          <a:ln w="19050" cap="flat" cmpd="sng">
            <a:solidFill>
              <a:srgbClr val="999999"/>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Lato"/>
                <a:ea typeface="Lato"/>
                <a:cs typeface="Lato"/>
                <a:sym typeface="Lato"/>
              </a:rPr>
              <a:t>Identify Poll Message</a:t>
            </a:r>
            <a:endParaRPr>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p:txBody>
      </p:sp>
      <p:sp>
        <p:nvSpPr>
          <p:cNvPr id="586" name="Google Shape;586;p51"/>
          <p:cNvSpPr/>
          <p:nvPr/>
        </p:nvSpPr>
        <p:spPr>
          <a:xfrm>
            <a:off x="6171652" y="2796810"/>
            <a:ext cx="2788800" cy="1460700"/>
          </a:xfrm>
          <a:prstGeom prst="roundRect">
            <a:avLst>
              <a:gd name="adj" fmla="val 7458"/>
            </a:avLst>
          </a:prstGeom>
          <a:solidFill>
            <a:srgbClr val="434343"/>
          </a:solid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304800" algn="l" rtl="0">
              <a:spcBef>
                <a:spcPts val="0"/>
              </a:spcBef>
              <a:spcAft>
                <a:spcPts val="0"/>
              </a:spcAft>
              <a:buClr>
                <a:srgbClr val="FFFFFF"/>
              </a:buClr>
              <a:buSzPts val="1200"/>
              <a:buFont typeface="Lato"/>
              <a:buAutoNum type="arabicPeriod"/>
            </a:pPr>
            <a:r>
              <a:rPr lang="en" sz="1200">
                <a:solidFill>
                  <a:srgbClr val="FFFFFF"/>
                </a:solidFill>
                <a:latin typeface="Lato"/>
                <a:ea typeface="Lato"/>
                <a:cs typeface="Lato"/>
                <a:sym typeface="Lato"/>
              </a:rPr>
              <a:t>Use numpy.correlate to correlate Poll Msg (generated) to rx_buffer</a:t>
            </a:r>
            <a:endParaRPr sz="1200">
              <a:solidFill>
                <a:srgbClr val="FFFFFF"/>
              </a:solidFill>
              <a:latin typeface="Lato"/>
              <a:ea typeface="Lato"/>
              <a:cs typeface="Lato"/>
              <a:sym typeface="Lato"/>
            </a:endParaRPr>
          </a:p>
          <a:p>
            <a:pPr marL="457200" lvl="0" indent="-304800" algn="l" rtl="0">
              <a:spcBef>
                <a:spcPts val="0"/>
              </a:spcBef>
              <a:spcAft>
                <a:spcPts val="0"/>
              </a:spcAft>
              <a:buClr>
                <a:srgbClr val="FFFFFF"/>
              </a:buClr>
              <a:buSzPts val="1200"/>
              <a:buFont typeface="Lato"/>
              <a:buAutoNum type="arabicPeriod"/>
            </a:pPr>
            <a:r>
              <a:rPr lang="en" sz="1200">
                <a:solidFill>
                  <a:srgbClr val="FFFFFF"/>
                </a:solidFill>
                <a:latin typeface="Lato"/>
                <a:ea typeface="Lato"/>
                <a:cs typeface="Lato"/>
                <a:sym typeface="Lato"/>
              </a:rPr>
              <a:t>Find max argument</a:t>
            </a:r>
            <a:endParaRPr sz="1200">
              <a:solidFill>
                <a:srgbClr val="FFFFFF"/>
              </a:solidFill>
              <a:latin typeface="Lato"/>
              <a:ea typeface="Lato"/>
              <a:cs typeface="Lato"/>
              <a:sym typeface="Lato"/>
            </a:endParaRPr>
          </a:p>
          <a:p>
            <a:pPr marL="457200" lvl="0" indent="-304800" algn="l" rtl="0">
              <a:spcBef>
                <a:spcPts val="0"/>
              </a:spcBef>
              <a:spcAft>
                <a:spcPts val="0"/>
              </a:spcAft>
              <a:buClr>
                <a:srgbClr val="FFFFFF"/>
              </a:buClr>
              <a:buSzPts val="1200"/>
              <a:buFont typeface="Lato"/>
              <a:buAutoNum type="arabicPeriod"/>
            </a:pPr>
            <a:r>
              <a:rPr lang="en" sz="1200">
                <a:solidFill>
                  <a:srgbClr val="FFFFFF"/>
                </a:solidFill>
                <a:latin typeface="Lato"/>
                <a:ea typeface="Lato"/>
                <a:cs typeface="Lato"/>
                <a:sym typeface="Lato"/>
              </a:rPr>
              <a:t>Get time of max arg</a:t>
            </a:r>
            <a:endParaRPr sz="1200">
              <a:solidFill>
                <a:srgbClr val="FFFFFF"/>
              </a:solidFill>
              <a:latin typeface="Lato"/>
              <a:ea typeface="Lato"/>
              <a:cs typeface="Lato"/>
              <a:sym typeface="Lato"/>
            </a:endParaRPr>
          </a:p>
          <a:p>
            <a:pPr marL="457200" lvl="0" indent="-304800" algn="l" rtl="0">
              <a:spcBef>
                <a:spcPts val="0"/>
              </a:spcBef>
              <a:spcAft>
                <a:spcPts val="0"/>
              </a:spcAft>
              <a:buClr>
                <a:srgbClr val="FFFFFF"/>
              </a:buClr>
              <a:buSzPts val="1200"/>
              <a:buFont typeface="Lato"/>
              <a:buAutoNum type="arabicPeriod"/>
            </a:pPr>
            <a:r>
              <a:rPr lang="en" sz="1200">
                <a:solidFill>
                  <a:srgbClr val="FFFFFF"/>
                </a:solidFill>
                <a:latin typeface="Lato"/>
                <a:ea typeface="Lato"/>
                <a:cs typeface="Lato"/>
                <a:sym typeface="Lato"/>
              </a:rPr>
              <a:t>Subtract Processing Time</a:t>
            </a:r>
            <a:endParaRPr sz="1200">
              <a:solidFill>
                <a:srgbClr val="FFFFFF"/>
              </a:solidFill>
              <a:latin typeface="Lato"/>
              <a:ea typeface="Lato"/>
              <a:cs typeface="Lato"/>
              <a:sym typeface="Lato"/>
            </a:endParaRPr>
          </a:p>
        </p:txBody>
      </p:sp>
      <p:sp>
        <p:nvSpPr>
          <p:cNvPr id="587" name="Google Shape;587;p51"/>
          <p:cNvSpPr/>
          <p:nvPr/>
        </p:nvSpPr>
        <p:spPr>
          <a:xfrm>
            <a:off x="6171649" y="4343601"/>
            <a:ext cx="2788800" cy="738300"/>
          </a:xfrm>
          <a:prstGeom prst="roundRect">
            <a:avLst>
              <a:gd name="adj" fmla="val 7458"/>
            </a:avLst>
          </a:prstGeom>
          <a:solidFill>
            <a:srgbClr val="434343"/>
          </a:solid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300" b="1">
                <a:solidFill>
                  <a:srgbClr val="FFFFFF"/>
                </a:solidFill>
                <a:latin typeface="Lato"/>
                <a:ea typeface="Lato"/>
                <a:cs typeface="Lato"/>
                <a:sym typeface="Lato"/>
              </a:rPr>
              <a:t>Tunable Parameters: </a:t>
            </a:r>
            <a:endParaRPr sz="1300" b="1">
              <a:solidFill>
                <a:srgbClr val="FFFFFF"/>
              </a:solidFill>
              <a:latin typeface="Lato"/>
              <a:ea typeface="Lato"/>
              <a:cs typeface="Lato"/>
              <a:sym typeface="Lato"/>
            </a:endParaRPr>
          </a:p>
          <a:p>
            <a:pPr marL="0" lvl="0" indent="0" algn="l" rtl="0">
              <a:spcBef>
                <a:spcPts val="0"/>
              </a:spcBef>
              <a:spcAft>
                <a:spcPts val="0"/>
              </a:spcAft>
              <a:buNone/>
            </a:pPr>
            <a:r>
              <a:rPr lang="en" sz="1300">
                <a:solidFill>
                  <a:srgbClr val="FFFFFF"/>
                </a:solidFill>
                <a:latin typeface="Lato"/>
                <a:ea typeface="Lato"/>
                <a:cs typeface="Lato"/>
                <a:sym typeface="Lato"/>
              </a:rPr>
              <a:t>Processing Time</a:t>
            </a:r>
            <a:endParaRPr sz="1300">
              <a:solidFill>
                <a:srgbClr val="FFFFFF"/>
              </a:solidFill>
              <a:latin typeface="Lato"/>
              <a:ea typeface="Lato"/>
              <a:cs typeface="Lato"/>
              <a:sym typeface="Lato"/>
            </a:endParaRPr>
          </a:p>
        </p:txBody>
      </p:sp>
      <p:sp>
        <p:nvSpPr>
          <p:cNvPr id="588" name="Google Shape;588;p51"/>
          <p:cNvSpPr/>
          <p:nvPr/>
        </p:nvSpPr>
        <p:spPr>
          <a:xfrm>
            <a:off x="6171651" y="1454600"/>
            <a:ext cx="2788800" cy="427500"/>
          </a:xfrm>
          <a:prstGeom prst="roundRect">
            <a:avLst>
              <a:gd name="adj" fmla="val 7458"/>
            </a:avLst>
          </a:prstGeom>
          <a:solidFill>
            <a:srgbClr val="EDDCA5"/>
          </a:solidFill>
          <a:ln w="19050" cap="flat" cmpd="sng">
            <a:solidFill>
              <a:srgbClr val="999999"/>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Lato"/>
                <a:ea typeface="Lato"/>
                <a:cs typeface="Lato"/>
                <a:sym typeface="Lato"/>
              </a:rPr>
              <a:t>Find TOF</a:t>
            </a:r>
            <a:endParaRPr>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p:txBody>
      </p:sp>
      <p:sp>
        <p:nvSpPr>
          <p:cNvPr id="589" name="Google Shape;589;p51"/>
          <p:cNvSpPr/>
          <p:nvPr/>
        </p:nvSpPr>
        <p:spPr>
          <a:xfrm>
            <a:off x="913349" y="2337450"/>
            <a:ext cx="122100" cy="122100"/>
          </a:xfrm>
          <a:prstGeom prst="ellipse">
            <a:avLst/>
          </a:prstGeom>
          <a:solidFill>
            <a:srgbClr val="FFD966"/>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90" name="Google Shape;590;p51"/>
          <p:cNvSpPr/>
          <p:nvPr/>
        </p:nvSpPr>
        <p:spPr>
          <a:xfrm>
            <a:off x="1370549" y="2108850"/>
            <a:ext cx="122100" cy="122100"/>
          </a:xfrm>
          <a:prstGeom prst="ellipse">
            <a:avLst/>
          </a:prstGeom>
          <a:solidFill>
            <a:srgbClr val="93C47D"/>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51"/>
          <p:cNvSpPr/>
          <p:nvPr/>
        </p:nvSpPr>
        <p:spPr>
          <a:xfrm>
            <a:off x="3171324" y="1970362"/>
            <a:ext cx="2788800" cy="738300"/>
          </a:xfrm>
          <a:prstGeom prst="roundRect">
            <a:avLst>
              <a:gd name="adj" fmla="val 7458"/>
            </a:avLst>
          </a:prstGeom>
          <a:solidFill>
            <a:srgbClr val="434343"/>
          </a:solid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300" b="1">
                <a:solidFill>
                  <a:srgbClr val="FFFFFF"/>
                </a:solidFill>
                <a:latin typeface="Lato"/>
                <a:ea typeface="Lato"/>
                <a:cs typeface="Lato"/>
                <a:sym typeface="Lato"/>
              </a:rPr>
              <a:t>Development:</a:t>
            </a:r>
            <a:endParaRPr sz="1300" b="1">
              <a:solidFill>
                <a:srgbClr val="FFFFFF"/>
              </a:solidFill>
              <a:latin typeface="Lato"/>
              <a:ea typeface="Lato"/>
              <a:cs typeface="Lato"/>
              <a:sym typeface="Lato"/>
            </a:endParaRPr>
          </a:p>
          <a:p>
            <a:pPr marL="0" lvl="0" indent="0" algn="l" rtl="0">
              <a:spcBef>
                <a:spcPts val="0"/>
              </a:spcBef>
              <a:spcAft>
                <a:spcPts val="0"/>
              </a:spcAft>
              <a:buNone/>
            </a:pPr>
            <a:r>
              <a:rPr lang="en" sz="1300" b="1">
                <a:solidFill>
                  <a:srgbClr val="FFFFFF"/>
                </a:solidFill>
                <a:latin typeface="Lato"/>
                <a:ea typeface="Lato"/>
                <a:cs typeface="Lato"/>
                <a:sym typeface="Lato"/>
              </a:rPr>
              <a:t>Testing: </a:t>
            </a:r>
            <a:endParaRPr sz="1300" b="1">
              <a:solidFill>
                <a:srgbClr val="FFFFFF"/>
              </a:solidFill>
              <a:latin typeface="Lato"/>
              <a:ea typeface="Lato"/>
              <a:cs typeface="Lato"/>
              <a:sym typeface="Lato"/>
            </a:endParaRPr>
          </a:p>
          <a:p>
            <a:pPr marL="0" lvl="0" indent="0" algn="l" rtl="0">
              <a:spcBef>
                <a:spcPts val="0"/>
              </a:spcBef>
              <a:spcAft>
                <a:spcPts val="0"/>
              </a:spcAft>
              <a:buNone/>
            </a:pPr>
            <a:r>
              <a:rPr lang="en" sz="1300" b="1">
                <a:solidFill>
                  <a:srgbClr val="FFFFFF"/>
                </a:solidFill>
                <a:latin typeface="Lato"/>
                <a:ea typeface="Lato"/>
                <a:cs typeface="Lato"/>
                <a:sym typeface="Lato"/>
              </a:rPr>
              <a:t>Packages: </a:t>
            </a:r>
            <a:r>
              <a:rPr lang="en" sz="1300">
                <a:solidFill>
                  <a:srgbClr val="FFFFFF"/>
                </a:solidFill>
                <a:latin typeface="Lato"/>
                <a:ea typeface="Lato"/>
                <a:cs typeface="Lato"/>
                <a:sym typeface="Lato"/>
              </a:rPr>
              <a:t>Beacon</a:t>
            </a:r>
            <a:endParaRPr sz="1300">
              <a:solidFill>
                <a:srgbClr val="FFFFFF"/>
              </a:solidFill>
              <a:latin typeface="Lato"/>
              <a:ea typeface="Lato"/>
              <a:cs typeface="Lato"/>
              <a:sym typeface="Lato"/>
            </a:endParaRPr>
          </a:p>
        </p:txBody>
      </p:sp>
      <p:sp>
        <p:nvSpPr>
          <p:cNvPr id="592" name="Google Shape;592;p51"/>
          <p:cNvSpPr/>
          <p:nvPr/>
        </p:nvSpPr>
        <p:spPr>
          <a:xfrm>
            <a:off x="3901124" y="2337513"/>
            <a:ext cx="122100" cy="122100"/>
          </a:xfrm>
          <a:prstGeom prst="ellipse">
            <a:avLst/>
          </a:prstGeom>
          <a:solidFill>
            <a:srgbClr val="E06666"/>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51"/>
          <p:cNvSpPr/>
          <p:nvPr/>
        </p:nvSpPr>
        <p:spPr>
          <a:xfrm>
            <a:off x="4358324" y="2108913"/>
            <a:ext cx="122100" cy="122100"/>
          </a:xfrm>
          <a:prstGeom prst="ellipse">
            <a:avLst/>
          </a:prstGeom>
          <a:solidFill>
            <a:srgbClr val="FFD966"/>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51"/>
          <p:cNvSpPr/>
          <p:nvPr/>
        </p:nvSpPr>
        <p:spPr>
          <a:xfrm>
            <a:off x="6171649" y="1970299"/>
            <a:ext cx="2788800" cy="738300"/>
          </a:xfrm>
          <a:prstGeom prst="roundRect">
            <a:avLst>
              <a:gd name="adj" fmla="val 7458"/>
            </a:avLst>
          </a:prstGeom>
          <a:solidFill>
            <a:srgbClr val="434343"/>
          </a:solid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300" b="1">
                <a:solidFill>
                  <a:srgbClr val="FFFFFF"/>
                </a:solidFill>
                <a:latin typeface="Lato"/>
                <a:ea typeface="Lato"/>
                <a:cs typeface="Lato"/>
                <a:sym typeface="Lato"/>
              </a:rPr>
              <a:t>Development:</a:t>
            </a:r>
            <a:endParaRPr sz="1300" b="1">
              <a:solidFill>
                <a:srgbClr val="FFFFFF"/>
              </a:solidFill>
              <a:latin typeface="Lato"/>
              <a:ea typeface="Lato"/>
              <a:cs typeface="Lato"/>
              <a:sym typeface="Lato"/>
            </a:endParaRPr>
          </a:p>
          <a:p>
            <a:pPr marL="0" lvl="0" indent="0" algn="l" rtl="0">
              <a:spcBef>
                <a:spcPts val="0"/>
              </a:spcBef>
              <a:spcAft>
                <a:spcPts val="0"/>
              </a:spcAft>
              <a:buNone/>
            </a:pPr>
            <a:r>
              <a:rPr lang="en" sz="1300" b="1">
                <a:solidFill>
                  <a:srgbClr val="FFFFFF"/>
                </a:solidFill>
                <a:latin typeface="Lato"/>
                <a:ea typeface="Lato"/>
                <a:cs typeface="Lato"/>
                <a:sym typeface="Lato"/>
              </a:rPr>
              <a:t>Testing: </a:t>
            </a:r>
            <a:endParaRPr sz="1300" b="1">
              <a:solidFill>
                <a:srgbClr val="FFFFFF"/>
              </a:solidFill>
              <a:latin typeface="Lato"/>
              <a:ea typeface="Lato"/>
              <a:cs typeface="Lato"/>
              <a:sym typeface="Lato"/>
            </a:endParaRPr>
          </a:p>
          <a:p>
            <a:pPr marL="0" lvl="0" indent="0" algn="l" rtl="0">
              <a:spcBef>
                <a:spcPts val="0"/>
              </a:spcBef>
              <a:spcAft>
                <a:spcPts val="0"/>
              </a:spcAft>
              <a:buNone/>
            </a:pPr>
            <a:r>
              <a:rPr lang="en" sz="1300" b="1">
                <a:solidFill>
                  <a:srgbClr val="FFFFFF"/>
                </a:solidFill>
                <a:latin typeface="Lato"/>
                <a:ea typeface="Lato"/>
                <a:cs typeface="Lato"/>
                <a:sym typeface="Lato"/>
              </a:rPr>
              <a:t>Packages: </a:t>
            </a:r>
            <a:r>
              <a:rPr lang="en" sz="1300">
                <a:solidFill>
                  <a:srgbClr val="FFFFFF"/>
                </a:solidFill>
                <a:latin typeface="Lato"/>
                <a:ea typeface="Lato"/>
                <a:cs typeface="Lato"/>
                <a:sym typeface="Lato"/>
              </a:rPr>
              <a:t>Sensor</a:t>
            </a:r>
            <a:endParaRPr sz="1300">
              <a:solidFill>
                <a:srgbClr val="FFFFFF"/>
              </a:solidFill>
              <a:latin typeface="Lato"/>
              <a:ea typeface="Lato"/>
              <a:cs typeface="Lato"/>
              <a:sym typeface="Lato"/>
            </a:endParaRPr>
          </a:p>
          <a:p>
            <a:pPr marL="0" lvl="0" indent="0" algn="ctr" rtl="0">
              <a:spcBef>
                <a:spcPts val="0"/>
              </a:spcBef>
              <a:spcAft>
                <a:spcPts val="0"/>
              </a:spcAft>
              <a:buNone/>
            </a:pPr>
            <a:endParaRPr sz="1300">
              <a:solidFill>
                <a:srgbClr val="FFFFFF"/>
              </a:solidFill>
              <a:latin typeface="Lato"/>
              <a:ea typeface="Lato"/>
              <a:cs typeface="Lato"/>
              <a:sym typeface="Lato"/>
            </a:endParaRPr>
          </a:p>
          <a:p>
            <a:pPr marL="0" lvl="0" indent="0" algn="l" rtl="0">
              <a:spcBef>
                <a:spcPts val="0"/>
              </a:spcBef>
              <a:spcAft>
                <a:spcPts val="0"/>
              </a:spcAft>
              <a:buNone/>
            </a:pPr>
            <a:endParaRPr sz="1300">
              <a:solidFill>
                <a:srgbClr val="FFFFFF"/>
              </a:solidFill>
              <a:latin typeface="Lato"/>
              <a:ea typeface="Lato"/>
              <a:cs typeface="Lato"/>
              <a:sym typeface="Lato"/>
            </a:endParaRPr>
          </a:p>
        </p:txBody>
      </p:sp>
      <p:sp>
        <p:nvSpPr>
          <p:cNvPr id="595" name="Google Shape;595;p51"/>
          <p:cNvSpPr/>
          <p:nvPr/>
        </p:nvSpPr>
        <p:spPr>
          <a:xfrm>
            <a:off x="6901449" y="2337450"/>
            <a:ext cx="122100" cy="122100"/>
          </a:xfrm>
          <a:prstGeom prst="ellipse">
            <a:avLst/>
          </a:prstGeom>
          <a:solidFill>
            <a:srgbClr val="E06666"/>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51"/>
          <p:cNvSpPr/>
          <p:nvPr/>
        </p:nvSpPr>
        <p:spPr>
          <a:xfrm>
            <a:off x="7358649" y="2108850"/>
            <a:ext cx="122100" cy="122100"/>
          </a:xfrm>
          <a:prstGeom prst="ellipse">
            <a:avLst/>
          </a:prstGeom>
          <a:solidFill>
            <a:srgbClr val="FFD966"/>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51"/>
          <p:cNvSpPr txBox="1"/>
          <p:nvPr/>
        </p:nvSpPr>
        <p:spPr>
          <a:xfrm>
            <a:off x="1310625" y="156100"/>
            <a:ext cx="7038900" cy="91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Montserrat"/>
                <a:ea typeface="Montserrat"/>
                <a:cs typeface="Montserrat"/>
                <a:sym typeface="Montserrat"/>
              </a:rPr>
              <a:t>Software Solution</a:t>
            </a:r>
            <a:endParaRPr sz="2400">
              <a:latin typeface="Montserrat"/>
              <a:ea typeface="Montserrat"/>
              <a:cs typeface="Montserrat"/>
              <a:sym typeface="Montserrat"/>
            </a:endParaRPr>
          </a:p>
        </p:txBody>
      </p:sp>
      <p:sp>
        <p:nvSpPr>
          <p:cNvPr id="598" name="Google Shape;598;p51"/>
          <p:cNvSpPr txBox="1"/>
          <p:nvPr/>
        </p:nvSpPr>
        <p:spPr>
          <a:xfrm>
            <a:off x="1123000" y="719000"/>
            <a:ext cx="3871800" cy="509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300">
                <a:latin typeface="Lato"/>
                <a:ea typeface="Lato"/>
                <a:cs typeface="Lato"/>
                <a:sym typeface="Lato"/>
              </a:rPr>
              <a:t>Libraries used: RPi.GPIO, time, numpy, soapySDR, matplotlib (only for development)</a:t>
            </a:r>
            <a:endParaRPr sz="1300">
              <a:latin typeface="Lato"/>
              <a:ea typeface="Lato"/>
              <a:cs typeface="Lato"/>
              <a:sym typeface="Lato"/>
            </a:endParaRPr>
          </a:p>
          <a:p>
            <a:pPr marL="457200" lvl="0" indent="0" algn="l" rtl="0">
              <a:lnSpc>
                <a:spcPct val="115000"/>
              </a:lnSpc>
              <a:spcBef>
                <a:spcPts val="0"/>
              </a:spcBef>
              <a:spcAft>
                <a:spcPts val="1600"/>
              </a:spcAft>
              <a:buNone/>
            </a:pPr>
            <a:endParaRPr sz="1300">
              <a:latin typeface="Lato"/>
              <a:ea typeface="Lato"/>
              <a:cs typeface="Lato"/>
              <a:sym typeface="Lato"/>
            </a:endParaRPr>
          </a:p>
        </p:txBody>
      </p:sp>
      <p:graphicFrame>
        <p:nvGraphicFramePr>
          <p:cNvPr id="599" name="Google Shape;599;p51"/>
          <p:cNvGraphicFramePr/>
          <p:nvPr/>
        </p:nvGraphicFramePr>
        <p:xfrm>
          <a:off x="5274750" y="160900"/>
          <a:ext cx="2361150" cy="1205495"/>
        </p:xfrm>
        <a:graphic>
          <a:graphicData uri="http://schemas.openxmlformats.org/drawingml/2006/table">
            <a:tbl>
              <a:tblPr>
                <a:noFill/>
                <a:tableStyleId>{4942666D-C6F8-4483-AE18-66D01D52A841}</a:tableStyleId>
              </a:tblPr>
              <a:tblGrid>
                <a:gridCol w="382850">
                  <a:extLst>
                    <a:ext uri="{9D8B030D-6E8A-4147-A177-3AD203B41FA5}">
                      <a16:colId xmlns:a16="http://schemas.microsoft.com/office/drawing/2014/main" val="20000"/>
                    </a:ext>
                  </a:extLst>
                </a:gridCol>
                <a:gridCol w="1978300">
                  <a:extLst>
                    <a:ext uri="{9D8B030D-6E8A-4147-A177-3AD203B41FA5}">
                      <a16:colId xmlns:a16="http://schemas.microsoft.com/office/drawing/2014/main" val="20001"/>
                    </a:ext>
                  </a:extLst>
                </a:gridCol>
              </a:tblGrid>
              <a:tr h="241950">
                <a:tc>
                  <a:txBody>
                    <a:bodyPr/>
                    <a:lstStyle/>
                    <a:p>
                      <a:pPr marL="0" lvl="0" indent="0" algn="l" rtl="0">
                        <a:spcBef>
                          <a:spcPts val="0"/>
                        </a:spcBef>
                        <a:spcAft>
                          <a:spcPts val="0"/>
                        </a:spcAft>
                        <a:buNone/>
                      </a:pPr>
                      <a:endParaRPr>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100">
                          <a:latin typeface="Lato"/>
                          <a:ea typeface="Lato"/>
                          <a:cs typeface="Lato"/>
                          <a:sym typeface="Lato"/>
                        </a:rPr>
                        <a:t>Written/ Tested</a:t>
                      </a:r>
                      <a:endParaRPr sz="1100">
                        <a:latin typeface="Lato"/>
                        <a:ea typeface="Lato"/>
                        <a:cs typeface="Lato"/>
                        <a:sym typeface="Lato"/>
                      </a:endParaRPr>
                    </a:p>
                  </a:txBody>
                  <a:tcPr marL="91425" marR="91425" marT="91425" marB="91425"/>
                </a:tc>
                <a:extLst>
                  <a:ext uri="{0D108BD9-81ED-4DB2-BD59-A6C34878D82A}">
                    <a16:rowId xmlns:a16="http://schemas.microsoft.com/office/drawing/2014/main" val="10000"/>
                  </a:ext>
                </a:extLst>
              </a:tr>
              <a:tr h="279975">
                <a:tc>
                  <a:txBody>
                    <a:bodyPr/>
                    <a:lstStyle/>
                    <a:p>
                      <a:pPr marL="0" lvl="0" indent="0" algn="l" rtl="0">
                        <a:spcBef>
                          <a:spcPts val="0"/>
                        </a:spcBef>
                        <a:spcAft>
                          <a:spcPts val="0"/>
                        </a:spcAft>
                        <a:buNone/>
                      </a:pPr>
                      <a:endParaRPr>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100">
                          <a:latin typeface="Lato"/>
                          <a:ea typeface="Lato"/>
                          <a:cs typeface="Lato"/>
                          <a:sym typeface="Lato"/>
                        </a:rPr>
                        <a:t>In Progress/ Limited Testing</a:t>
                      </a:r>
                      <a:endParaRPr sz="1100">
                        <a:latin typeface="Lato"/>
                        <a:ea typeface="Lato"/>
                        <a:cs typeface="Lato"/>
                        <a:sym typeface="Lato"/>
                      </a:endParaRPr>
                    </a:p>
                  </a:txBody>
                  <a:tcPr marL="91425" marR="91425" marT="91425" marB="91425"/>
                </a:tc>
                <a:extLst>
                  <a:ext uri="{0D108BD9-81ED-4DB2-BD59-A6C34878D82A}">
                    <a16:rowId xmlns:a16="http://schemas.microsoft.com/office/drawing/2014/main" val="10001"/>
                  </a:ext>
                </a:extLst>
              </a:tr>
              <a:tr h="413075">
                <a:tc>
                  <a:txBody>
                    <a:bodyPr/>
                    <a:lstStyle/>
                    <a:p>
                      <a:pPr marL="0" lvl="0" indent="0" algn="l" rtl="0">
                        <a:spcBef>
                          <a:spcPts val="0"/>
                        </a:spcBef>
                        <a:spcAft>
                          <a:spcPts val="0"/>
                        </a:spcAft>
                        <a:buNone/>
                      </a:pPr>
                      <a:endParaRPr>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100">
                          <a:latin typeface="Lato"/>
                          <a:ea typeface="Lato"/>
                          <a:cs typeface="Lato"/>
                          <a:sym typeface="Lato"/>
                        </a:rPr>
                        <a:t>Not started/ Not Tested</a:t>
                      </a:r>
                      <a:endParaRPr sz="1100">
                        <a:latin typeface="Lato"/>
                        <a:ea typeface="Lato"/>
                        <a:cs typeface="Lato"/>
                        <a:sym typeface="Lato"/>
                      </a:endParaRPr>
                    </a:p>
                  </a:txBody>
                  <a:tcPr marL="91425" marR="91425" marT="91425" marB="91425"/>
                </a:tc>
                <a:extLst>
                  <a:ext uri="{0D108BD9-81ED-4DB2-BD59-A6C34878D82A}">
                    <a16:rowId xmlns:a16="http://schemas.microsoft.com/office/drawing/2014/main" val="10002"/>
                  </a:ext>
                </a:extLst>
              </a:tr>
            </a:tbl>
          </a:graphicData>
        </a:graphic>
      </p:graphicFrame>
      <p:sp>
        <p:nvSpPr>
          <p:cNvPr id="600" name="Google Shape;600;p51"/>
          <p:cNvSpPr/>
          <p:nvPr/>
        </p:nvSpPr>
        <p:spPr>
          <a:xfrm>
            <a:off x="5414724" y="280738"/>
            <a:ext cx="122100" cy="122100"/>
          </a:xfrm>
          <a:prstGeom prst="ellipse">
            <a:avLst/>
          </a:prstGeom>
          <a:solidFill>
            <a:srgbClr val="93C47D"/>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51"/>
          <p:cNvSpPr/>
          <p:nvPr/>
        </p:nvSpPr>
        <p:spPr>
          <a:xfrm>
            <a:off x="5414724" y="661738"/>
            <a:ext cx="122100" cy="122100"/>
          </a:xfrm>
          <a:prstGeom prst="ellipse">
            <a:avLst/>
          </a:prstGeom>
          <a:solidFill>
            <a:srgbClr val="FFD966"/>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51"/>
          <p:cNvSpPr/>
          <p:nvPr/>
        </p:nvSpPr>
        <p:spPr>
          <a:xfrm>
            <a:off x="5414724" y="1042738"/>
            <a:ext cx="122100" cy="122100"/>
          </a:xfrm>
          <a:prstGeom prst="ellipse">
            <a:avLst/>
          </a:prstGeom>
          <a:solidFill>
            <a:srgbClr val="E06666"/>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p52"/>
          <p:cNvSpPr txBox="1">
            <a:spLocks noGrp="1"/>
          </p:cNvSpPr>
          <p:nvPr>
            <p:ph type="sldNum" idx="12"/>
          </p:nvPr>
        </p:nvSpPr>
        <p:spPr>
          <a:xfrm>
            <a:off x="8" y="-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26</a:t>
            </a:fld>
            <a:endParaRPr/>
          </a:p>
        </p:txBody>
      </p:sp>
      <p:sp>
        <p:nvSpPr>
          <p:cNvPr id="608" name="Google Shape;608;p52"/>
          <p:cNvSpPr/>
          <p:nvPr/>
        </p:nvSpPr>
        <p:spPr>
          <a:xfrm>
            <a:off x="183549" y="1970299"/>
            <a:ext cx="2788800" cy="738300"/>
          </a:xfrm>
          <a:prstGeom prst="roundRect">
            <a:avLst>
              <a:gd name="adj" fmla="val 7458"/>
            </a:avLst>
          </a:prstGeom>
          <a:solidFill>
            <a:srgbClr val="434343"/>
          </a:solid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300" b="1">
                <a:solidFill>
                  <a:srgbClr val="FFFFFF"/>
                </a:solidFill>
                <a:latin typeface="Lato"/>
                <a:ea typeface="Lato"/>
                <a:cs typeface="Lato"/>
                <a:sym typeface="Lato"/>
              </a:rPr>
              <a:t>Development:</a:t>
            </a:r>
            <a:endParaRPr sz="1300" b="1">
              <a:solidFill>
                <a:srgbClr val="FFFFFF"/>
              </a:solidFill>
              <a:latin typeface="Lato"/>
              <a:ea typeface="Lato"/>
              <a:cs typeface="Lato"/>
              <a:sym typeface="Lato"/>
            </a:endParaRPr>
          </a:p>
          <a:p>
            <a:pPr marL="0" lvl="0" indent="0" algn="l" rtl="0">
              <a:spcBef>
                <a:spcPts val="0"/>
              </a:spcBef>
              <a:spcAft>
                <a:spcPts val="0"/>
              </a:spcAft>
              <a:buNone/>
            </a:pPr>
            <a:r>
              <a:rPr lang="en" sz="1300" b="1">
                <a:solidFill>
                  <a:srgbClr val="FFFFFF"/>
                </a:solidFill>
                <a:latin typeface="Lato"/>
                <a:ea typeface="Lato"/>
                <a:cs typeface="Lato"/>
                <a:sym typeface="Lato"/>
              </a:rPr>
              <a:t>Testing: </a:t>
            </a:r>
            <a:endParaRPr sz="1300" b="1">
              <a:solidFill>
                <a:srgbClr val="FFFFFF"/>
              </a:solidFill>
              <a:latin typeface="Lato"/>
              <a:ea typeface="Lato"/>
              <a:cs typeface="Lato"/>
              <a:sym typeface="Lato"/>
            </a:endParaRPr>
          </a:p>
          <a:p>
            <a:pPr marL="0" lvl="0" indent="0" algn="l" rtl="0">
              <a:spcBef>
                <a:spcPts val="0"/>
              </a:spcBef>
              <a:spcAft>
                <a:spcPts val="0"/>
              </a:spcAft>
              <a:buNone/>
            </a:pPr>
            <a:r>
              <a:rPr lang="en" sz="1300" b="1">
                <a:solidFill>
                  <a:srgbClr val="FFFFFF"/>
                </a:solidFill>
                <a:latin typeface="Lato"/>
                <a:ea typeface="Lato"/>
                <a:cs typeface="Lato"/>
                <a:sym typeface="Lato"/>
              </a:rPr>
              <a:t>Packages: </a:t>
            </a:r>
            <a:r>
              <a:rPr lang="en" sz="1300">
                <a:solidFill>
                  <a:srgbClr val="FFFFFF"/>
                </a:solidFill>
                <a:latin typeface="Lato"/>
                <a:ea typeface="Lato"/>
                <a:cs typeface="Lato"/>
                <a:sym typeface="Lato"/>
              </a:rPr>
              <a:t>Sensor</a:t>
            </a:r>
            <a:endParaRPr sz="1300">
              <a:solidFill>
                <a:srgbClr val="FFFFFF"/>
              </a:solidFill>
              <a:latin typeface="Lato"/>
              <a:ea typeface="Lato"/>
              <a:cs typeface="Lato"/>
              <a:sym typeface="Lato"/>
            </a:endParaRPr>
          </a:p>
          <a:p>
            <a:pPr marL="0" lvl="0" indent="0" algn="ctr" rtl="0">
              <a:spcBef>
                <a:spcPts val="0"/>
              </a:spcBef>
              <a:spcAft>
                <a:spcPts val="0"/>
              </a:spcAft>
              <a:buNone/>
            </a:pPr>
            <a:endParaRPr sz="1300">
              <a:solidFill>
                <a:srgbClr val="FFFFFF"/>
              </a:solidFill>
              <a:latin typeface="Lato"/>
              <a:ea typeface="Lato"/>
              <a:cs typeface="Lato"/>
              <a:sym typeface="Lato"/>
            </a:endParaRPr>
          </a:p>
          <a:p>
            <a:pPr marL="0" lvl="0" indent="0" algn="l" rtl="0">
              <a:spcBef>
                <a:spcPts val="0"/>
              </a:spcBef>
              <a:spcAft>
                <a:spcPts val="0"/>
              </a:spcAft>
              <a:buNone/>
            </a:pPr>
            <a:endParaRPr sz="1300">
              <a:solidFill>
                <a:srgbClr val="FFFFFF"/>
              </a:solidFill>
              <a:latin typeface="Lato"/>
              <a:ea typeface="Lato"/>
              <a:cs typeface="Lato"/>
              <a:sym typeface="Lato"/>
            </a:endParaRPr>
          </a:p>
        </p:txBody>
      </p:sp>
      <p:sp>
        <p:nvSpPr>
          <p:cNvPr id="609" name="Google Shape;609;p52"/>
          <p:cNvSpPr/>
          <p:nvPr/>
        </p:nvSpPr>
        <p:spPr>
          <a:xfrm>
            <a:off x="183549" y="2796810"/>
            <a:ext cx="2788800" cy="1460700"/>
          </a:xfrm>
          <a:prstGeom prst="roundRect">
            <a:avLst>
              <a:gd name="adj" fmla="val 7458"/>
            </a:avLst>
          </a:prstGeom>
          <a:solidFill>
            <a:srgbClr val="434343"/>
          </a:solid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304800" algn="l" rtl="0">
              <a:spcBef>
                <a:spcPts val="0"/>
              </a:spcBef>
              <a:spcAft>
                <a:spcPts val="0"/>
              </a:spcAft>
              <a:buClr>
                <a:srgbClr val="FFFFFF"/>
              </a:buClr>
              <a:buSzPts val="1200"/>
              <a:buFont typeface="Lato"/>
              <a:buAutoNum type="arabicPeriod"/>
            </a:pPr>
            <a:r>
              <a:rPr lang="en" sz="1200">
                <a:solidFill>
                  <a:srgbClr val="FFFFFF"/>
                </a:solidFill>
                <a:latin typeface="Lato"/>
                <a:ea typeface="Lato"/>
                <a:cs typeface="Lato"/>
                <a:sym typeface="Lato"/>
              </a:rPr>
              <a:t>Specified antenna mode input</a:t>
            </a:r>
            <a:endParaRPr sz="1200">
              <a:solidFill>
                <a:srgbClr val="FFFFFF"/>
              </a:solidFill>
              <a:latin typeface="Lato"/>
              <a:ea typeface="Lato"/>
              <a:cs typeface="Lato"/>
              <a:sym typeface="Lato"/>
            </a:endParaRPr>
          </a:p>
          <a:p>
            <a:pPr marL="457200" lvl="0" indent="-304800" algn="l" rtl="0">
              <a:spcBef>
                <a:spcPts val="0"/>
              </a:spcBef>
              <a:spcAft>
                <a:spcPts val="0"/>
              </a:spcAft>
              <a:buClr>
                <a:srgbClr val="FFFFFF"/>
              </a:buClr>
              <a:buSzPts val="1200"/>
              <a:buFont typeface="Lato"/>
              <a:buAutoNum type="arabicPeriod"/>
            </a:pPr>
            <a:r>
              <a:rPr lang="en" sz="1200">
                <a:solidFill>
                  <a:srgbClr val="FFFFFF"/>
                </a:solidFill>
                <a:latin typeface="Lato"/>
                <a:ea typeface="Lato"/>
                <a:cs typeface="Lato"/>
                <a:sym typeface="Lato"/>
              </a:rPr>
              <a:t>Adjust GPIO pins to match antenna mode</a:t>
            </a:r>
            <a:endParaRPr sz="1200">
              <a:solidFill>
                <a:srgbClr val="FFFFFF"/>
              </a:solidFill>
              <a:latin typeface="Lato"/>
              <a:ea typeface="Lato"/>
              <a:cs typeface="Lato"/>
              <a:sym typeface="Lato"/>
            </a:endParaRPr>
          </a:p>
          <a:p>
            <a:pPr marL="457200" lvl="0" indent="-304800" algn="l" rtl="0">
              <a:spcBef>
                <a:spcPts val="0"/>
              </a:spcBef>
              <a:spcAft>
                <a:spcPts val="0"/>
              </a:spcAft>
              <a:buClr>
                <a:srgbClr val="FFFFFF"/>
              </a:buClr>
              <a:buSzPts val="1200"/>
              <a:buFont typeface="Lato"/>
              <a:buAutoNum type="arabicPeriod"/>
            </a:pPr>
            <a:r>
              <a:rPr lang="en" sz="1200">
                <a:solidFill>
                  <a:srgbClr val="FFFFFF"/>
                </a:solidFill>
                <a:latin typeface="Lato"/>
                <a:ea typeface="Lato"/>
                <a:cs typeface="Lato"/>
                <a:sym typeface="Lato"/>
              </a:rPr>
              <a:t>Let switch settle</a:t>
            </a:r>
            <a:endParaRPr sz="1200">
              <a:solidFill>
                <a:srgbClr val="FFFFFF"/>
              </a:solidFill>
              <a:latin typeface="Lato"/>
              <a:ea typeface="Lato"/>
              <a:cs typeface="Lato"/>
              <a:sym typeface="Lato"/>
            </a:endParaRPr>
          </a:p>
        </p:txBody>
      </p:sp>
      <p:sp>
        <p:nvSpPr>
          <p:cNvPr id="610" name="Google Shape;610;p52"/>
          <p:cNvSpPr/>
          <p:nvPr/>
        </p:nvSpPr>
        <p:spPr>
          <a:xfrm>
            <a:off x="3177594" y="2796810"/>
            <a:ext cx="2788800" cy="1460700"/>
          </a:xfrm>
          <a:prstGeom prst="roundRect">
            <a:avLst>
              <a:gd name="adj" fmla="val 7458"/>
            </a:avLst>
          </a:prstGeom>
          <a:solidFill>
            <a:srgbClr val="434343"/>
          </a:solid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304800" algn="l" rtl="0">
              <a:spcBef>
                <a:spcPts val="0"/>
              </a:spcBef>
              <a:spcAft>
                <a:spcPts val="0"/>
              </a:spcAft>
              <a:buClr>
                <a:srgbClr val="FFFFFF"/>
              </a:buClr>
              <a:buSzPts val="1200"/>
              <a:buFont typeface="Lato"/>
              <a:buAutoNum type="arabicPeriod"/>
            </a:pPr>
            <a:r>
              <a:rPr lang="en" sz="1200">
                <a:solidFill>
                  <a:srgbClr val="FFFFFF"/>
                </a:solidFill>
                <a:latin typeface="Lato"/>
                <a:ea typeface="Lato"/>
                <a:cs typeface="Lato"/>
                <a:sym typeface="Lato"/>
              </a:rPr>
              <a:t>From Rx Buffer data, subtract phase for current antenna </a:t>
            </a:r>
            <a:endParaRPr sz="1200">
              <a:solidFill>
                <a:srgbClr val="FFFFFF"/>
              </a:solidFill>
              <a:latin typeface="Lato"/>
              <a:ea typeface="Lato"/>
              <a:cs typeface="Lato"/>
              <a:sym typeface="Lato"/>
            </a:endParaRPr>
          </a:p>
          <a:p>
            <a:pPr marL="457200" lvl="0" indent="-304800" algn="l" rtl="0">
              <a:spcBef>
                <a:spcPts val="0"/>
              </a:spcBef>
              <a:spcAft>
                <a:spcPts val="0"/>
              </a:spcAft>
              <a:buClr>
                <a:srgbClr val="FFFFFF"/>
              </a:buClr>
              <a:buSzPts val="1200"/>
              <a:buFont typeface="Lato"/>
              <a:buAutoNum type="arabicPeriod"/>
            </a:pPr>
            <a:r>
              <a:rPr lang="en" sz="1200">
                <a:solidFill>
                  <a:srgbClr val="FFFFFF"/>
                </a:solidFill>
                <a:latin typeface="Lato"/>
                <a:ea typeface="Lato"/>
                <a:cs typeface="Lato"/>
                <a:sym typeface="Lato"/>
              </a:rPr>
              <a:t>Call Switch antenna</a:t>
            </a:r>
            <a:endParaRPr sz="1200">
              <a:solidFill>
                <a:srgbClr val="FFFFFF"/>
              </a:solidFill>
              <a:latin typeface="Lato"/>
              <a:ea typeface="Lato"/>
              <a:cs typeface="Lato"/>
              <a:sym typeface="Lato"/>
            </a:endParaRPr>
          </a:p>
          <a:p>
            <a:pPr marL="457200" lvl="0" indent="-304800" algn="l" rtl="0">
              <a:spcBef>
                <a:spcPts val="0"/>
              </a:spcBef>
              <a:spcAft>
                <a:spcPts val="0"/>
              </a:spcAft>
              <a:buClr>
                <a:srgbClr val="FFFFFF"/>
              </a:buClr>
              <a:buSzPts val="1200"/>
              <a:buFont typeface="Lato"/>
              <a:buAutoNum type="arabicPeriod"/>
            </a:pPr>
            <a:r>
              <a:rPr lang="en" sz="1200">
                <a:solidFill>
                  <a:srgbClr val="FFFFFF"/>
                </a:solidFill>
                <a:latin typeface="Lato"/>
                <a:ea typeface="Lato"/>
                <a:cs typeface="Lato"/>
                <a:sym typeface="Lato"/>
              </a:rPr>
              <a:t>Receive new buffer/phase </a:t>
            </a:r>
            <a:endParaRPr sz="1200">
              <a:solidFill>
                <a:srgbClr val="FFFFFF"/>
              </a:solidFill>
              <a:latin typeface="Lato"/>
              <a:ea typeface="Lato"/>
              <a:cs typeface="Lato"/>
              <a:sym typeface="Lato"/>
            </a:endParaRPr>
          </a:p>
          <a:p>
            <a:pPr marL="457200" lvl="0" indent="-304800" algn="l" rtl="0">
              <a:spcBef>
                <a:spcPts val="0"/>
              </a:spcBef>
              <a:spcAft>
                <a:spcPts val="0"/>
              </a:spcAft>
              <a:buClr>
                <a:srgbClr val="FFFFFF"/>
              </a:buClr>
              <a:buSzPts val="1200"/>
              <a:buFont typeface="Lato"/>
              <a:buAutoNum type="arabicPeriod"/>
            </a:pPr>
            <a:r>
              <a:rPr lang="en" sz="1200">
                <a:solidFill>
                  <a:srgbClr val="FFFFFF"/>
                </a:solidFill>
                <a:latin typeface="Lato"/>
                <a:ea typeface="Lato"/>
                <a:cs typeface="Lato"/>
                <a:sym typeface="Lato"/>
              </a:rPr>
              <a:t>Call Switch Antenna</a:t>
            </a:r>
            <a:endParaRPr sz="1200">
              <a:solidFill>
                <a:srgbClr val="FFFFFF"/>
              </a:solidFill>
              <a:latin typeface="Lato"/>
              <a:ea typeface="Lato"/>
              <a:cs typeface="Lato"/>
              <a:sym typeface="Lato"/>
            </a:endParaRPr>
          </a:p>
          <a:p>
            <a:pPr marL="457200" lvl="0" indent="-304800" algn="l" rtl="0">
              <a:spcBef>
                <a:spcPts val="0"/>
              </a:spcBef>
              <a:spcAft>
                <a:spcPts val="0"/>
              </a:spcAft>
              <a:buClr>
                <a:srgbClr val="FFFFFF"/>
              </a:buClr>
              <a:buSzPts val="1200"/>
              <a:buFont typeface="Lato"/>
              <a:buAutoNum type="arabicPeriod"/>
            </a:pPr>
            <a:r>
              <a:rPr lang="en" sz="1200">
                <a:solidFill>
                  <a:srgbClr val="FFFFFF"/>
                </a:solidFill>
                <a:latin typeface="Lato"/>
                <a:ea typeface="Lato"/>
                <a:cs typeface="Lato"/>
                <a:sym typeface="Lato"/>
              </a:rPr>
              <a:t>Receive new buffer/phase</a:t>
            </a:r>
            <a:endParaRPr sz="1200">
              <a:solidFill>
                <a:srgbClr val="FFFFFF"/>
              </a:solidFill>
              <a:latin typeface="Lato"/>
              <a:ea typeface="Lato"/>
              <a:cs typeface="Lato"/>
              <a:sym typeface="Lato"/>
            </a:endParaRPr>
          </a:p>
          <a:p>
            <a:pPr marL="457200" lvl="0" indent="0" algn="l" rtl="0">
              <a:spcBef>
                <a:spcPts val="0"/>
              </a:spcBef>
              <a:spcAft>
                <a:spcPts val="0"/>
              </a:spcAft>
              <a:buNone/>
            </a:pPr>
            <a:endParaRPr sz="1200">
              <a:solidFill>
                <a:srgbClr val="FFFFFF"/>
              </a:solidFill>
              <a:latin typeface="Lato"/>
              <a:ea typeface="Lato"/>
              <a:cs typeface="Lato"/>
              <a:sym typeface="Lato"/>
            </a:endParaRPr>
          </a:p>
        </p:txBody>
      </p:sp>
      <p:sp>
        <p:nvSpPr>
          <p:cNvPr id="611" name="Google Shape;611;p52"/>
          <p:cNvSpPr/>
          <p:nvPr/>
        </p:nvSpPr>
        <p:spPr>
          <a:xfrm>
            <a:off x="3171324" y="4343601"/>
            <a:ext cx="2788800" cy="738300"/>
          </a:xfrm>
          <a:prstGeom prst="roundRect">
            <a:avLst>
              <a:gd name="adj" fmla="val 7458"/>
            </a:avLst>
          </a:prstGeom>
          <a:solidFill>
            <a:srgbClr val="434343"/>
          </a:solid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300" b="1">
                <a:solidFill>
                  <a:srgbClr val="FFFFFF"/>
                </a:solidFill>
                <a:latin typeface="Lato"/>
                <a:ea typeface="Lato"/>
                <a:cs typeface="Lato"/>
                <a:sym typeface="Lato"/>
              </a:rPr>
              <a:t>Tunable Parameters: </a:t>
            </a:r>
            <a:endParaRPr sz="1300" b="1">
              <a:solidFill>
                <a:srgbClr val="FFFFFF"/>
              </a:solidFill>
              <a:latin typeface="Lato"/>
              <a:ea typeface="Lato"/>
              <a:cs typeface="Lato"/>
              <a:sym typeface="Lato"/>
            </a:endParaRPr>
          </a:p>
          <a:p>
            <a:pPr marL="0" lvl="0" indent="0" algn="l" rtl="0">
              <a:spcBef>
                <a:spcPts val="0"/>
              </a:spcBef>
              <a:spcAft>
                <a:spcPts val="0"/>
              </a:spcAft>
              <a:buNone/>
            </a:pPr>
            <a:r>
              <a:rPr lang="en" sz="1300">
                <a:solidFill>
                  <a:srgbClr val="FFFFFF"/>
                </a:solidFill>
                <a:latin typeface="Lato"/>
                <a:ea typeface="Lato"/>
                <a:cs typeface="Lato"/>
                <a:sym typeface="Lato"/>
              </a:rPr>
              <a:t>None (unless phase offset is uncovered during calibration)</a:t>
            </a:r>
            <a:endParaRPr sz="1300">
              <a:solidFill>
                <a:srgbClr val="FFFFFF"/>
              </a:solidFill>
              <a:latin typeface="Lato"/>
              <a:ea typeface="Lato"/>
              <a:cs typeface="Lato"/>
              <a:sym typeface="Lato"/>
            </a:endParaRPr>
          </a:p>
        </p:txBody>
      </p:sp>
      <p:sp>
        <p:nvSpPr>
          <p:cNvPr id="612" name="Google Shape;612;p52"/>
          <p:cNvSpPr/>
          <p:nvPr/>
        </p:nvSpPr>
        <p:spPr>
          <a:xfrm>
            <a:off x="183549" y="4343601"/>
            <a:ext cx="2788800" cy="738300"/>
          </a:xfrm>
          <a:prstGeom prst="roundRect">
            <a:avLst>
              <a:gd name="adj" fmla="val 7458"/>
            </a:avLst>
          </a:prstGeom>
          <a:solidFill>
            <a:srgbClr val="434343"/>
          </a:solid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300" b="1">
                <a:solidFill>
                  <a:srgbClr val="FFFFFF"/>
                </a:solidFill>
                <a:latin typeface="Lato"/>
                <a:ea typeface="Lato"/>
                <a:cs typeface="Lato"/>
                <a:sym typeface="Lato"/>
              </a:rPr>
              <a:t>Tunable Parameters: </a:t>
            </a:r>
            <a:endParaRPr sz="1300" b="1">
              <a:solidFill>
                <a:srgbClr val="FFFFFF"/>
              </a:solidFill>
              <a:latin typeface="Lato"/>
              <a:ea typeface="Lato"/>
              <a:cs typeface="Lato"/>
              <a:sym typeface="Lato"/>
            </a:endParaRPr>
          </a:p>
          <a:p>
            <a:pPr marL="0" lvl="0" indent="0" algn="l" rtl="0">
              <a:spcBef>
                <a:spcPts val="0"/>
              </a:spcBef>
              <a:spcAft>
                <a:spcPts val="0"/>
              </a:spcAft>
              <a:buNone/>
            </a:pPr>
            <a:r>
              <a:rPr lang="en" sz="1300">
                <a:solidFill>
                  <a:srgbClr val="FFFFFF"/>
                </a:solidFill>
                <a:latin typeface="Lato"/>
                <a:ea typeface="Lato"/>
                <a:cs typeface="Lato"/>
                <a:sym typeface="Lato"/>
              </a:rPr>
              <a:t>Switch settle time</a:t>
            </a:r>
            <a:endParaRPr sz="1300">
              <a:solidFill>
                <a:srgbClr val="FFFFFF"/>
              </a:solidFill>
              <a:latin typeface="Lato"/>
              <a:ea typeface="Lato"/>
              <a:cs typeface="Lato"/>
              <a:sym typeface="Lato"/>
            </a:endParaRPr>
          </a:p>
        </p:txBody>
      </p:sp>
      <p:sp>
        <p:nvSpPr>
          <p:cNvPr id="613" name="Google Shape;613;p52"/>
          <p:cNvSpPr/>
          <p:nvPr/>
        </p:nvSpPr>
        <p:spPr>
          <a:xfrm>
            <a:off x="183548" y="1454725"/>
            <a:ext cx="2788800" cy="427500"/>
          </a:xfrm>
          <a:prstGeom prst="roundRect">
            <a:avLst>
              <a:gd name="adj" fmla="val 7458"/>
            </a:avLst>
          </a:prstGeom>
          <a:solidFill>
            <a:srgbClr val="EDDCA5"/>
          </a:solidFill>
          <a:ln w="19050" cap="flat" cmpd="sng">
            <a:solidFill>
              <a:srgbClr val="999999"/>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Lato"/>
                <a:ea typeface="Lato"/>
                <a:cs typeface="Lato"/>
                <a:sym typeface="Lato"/>
              </a:rPr>
              <a:t>Switch Antenna </a:t>
            </a:r>
            <a:endParaRPr>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p:txBody>
      </p:sp>
      <p:sp>
        <p:nvSpPr>
          <p:cNvPr id="614" name="Google Shape;614;p52"/>
          <p:cNvSpPr/>
          <p:nvPr/>
        </p:nvSpPr>
        <p:spPr>
          <a:xfrm>
            <a:off x="3171326" y="1454725"/>
            <a:ext cx="2788800" cy="427500"/>
          </a:xfrm>
          <a:prstGeom prst="roundRect">
            <a:avLst>
              <a:gd name="adj" fmla="val 7458"/>
            </a:avLst>
          </a:prstGeom>
          <a:solidFill>
            <a:srgbClr val="EDDCA5"/>
          </a:solidFill>
          <a:ln w="19050" cap="flat" cmpd="sng">
            <a:solidFill>
              <a:srgbClr val="999999"/>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Lato"/>
                <a:ea typeface="Lato"/>
                <a:cs typeface="Lato"/>
                <a:sym typeface="Lato"/>
              </a:rPr>
              <a:t>Get Phase Difference</a:t>
            </a:r>
            <a:endParaRPr>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p:txBody>
      </p:sp>
      <p:sp>
        <p:nvSpPr>
          <p:cNvPr id="615" name="Google Shape;615;p52"/>
          <p:cNvSpPr/>
          <p:nvPr/>
        </p:nvSpPr>
        <p:spPr>
          <a:xfrm>
            <a:off x="6171652" y="2796810"/>
            <a:ext cx="2788800" cy="1460700"/>
          </a:xfrm>
          <a:prstGeom prst="roundRect">
            <a:avLst>
              <a:gd name="adj" fmla="val 7458"/>
            </a:avLst>
          </a:prstGeom>
          <a:solidFill>
            <a:srgbClr val="434343"/>
          </a:solid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304800" algn="l" rtl="0">
              <a:spcBef>
                <a:spcPts val="0"/>
              </a:spcBef>
              <a:spcAft>
                <a:spcPts val="0"/>
              </a:spcAft>
              <a:buClr>
                <a:srgbClr val="FFFFFF"/>
              </a:buClr>
              <a:buSzPts val="1200"/>
              <a:buFont typeface="Lato"/>
              <a:buAutoNum type="arabicPeriod"/>
            </a:pPr>
            <a:r>
              <a:rPr lang="en" sz="1200">
                <a:solidFill>
                  <a:srgbClr val="FFFFFF"/>
                </a:solidFill>
                <a:latin typeface="Lato"/>
                <a:ea typeface="Lato"/>
                <a:cs typeface="Lato"/>
                <a:sym typeface="Lato"/>
              </a:rPr>
              <a:t>Using TOF find range</a:t>
            </a:r>
            <a:endParaRPr sz="1200">
              <a:solidFill>
                <a:srgbClr val="FFFFFF"/>
              </a:solidFill>
              <a:latin typeface="Lato"/>
              <a:ea typeface="Lato"/>
              <a:cs typeface="Lato"/>
              <a:sym typeface="Lato"/>
            </a:endParaRPr>
          </a:p>
          <a:p>
            <a:pPr marL="457200" lvl="0" indent="-304800" algn="l" rtl="0">
              <a:spcBef>
                <a:spcPts val="0"/>
              </a:spcBef>
              <a:spcAft>
                <a:spcPts val="0"/>
              </a:spcAft>
              <a:buClr>
                <a:srgbClr val="FFFFFF"/>
              </a:buClr>
              <a:buSzPts val="1200"/>
              <a:buFont typeface="Lato"/>
              <a:buAutoNum type="arabicPeriod"/>
            </a:pPr>
            <a:r>
              <a:rPr lang="en" sz="1200">
                <a:solidFill>
                  <a:srgbClr val="FFFFFF"/>
                </a:solidFill>
                <a:latin typeface="Lato"/>
                <a:ea typeface="Lato"/>
                <a:cs typeface="Lato"/>
                <a:sym typeface="Lato"/>
              </a:rPr>
              <a:t>Using Phase Differences find heading</a:t>
            </a:r>
            <a:endParaRPr sz="1200">
              <a:solidFill>
                <a:srgbClr val="FFFFFF"/>
              </a:solidFill>
              <a:latin typeface="Lato"/>
              <a:ea typeface="Lato"/>
              <a:cs typeface="Lato"/>
              <a:sym typeface="Lato"/>
            </a:endParaRPr>
          </a:p>
          <a:p>
            <a:pPr marL="457200" lvl="0" indent="-304800" algn="l" rtl="0">
              <a:spcBef>
                <a:spcPts val="0"/>
              </a:spcBef>
              <a:spcAft>
                <a:spcPts val="0"/>
              </a:spcAft>
              <a:buClr>
                <a:srgbClr val="FFFFFF"/>
              </a:buClr>
              <a:buSzPts val="1200"/>
              <a:buFont typeface="Lato"/>
              <a:buAutoNum type="arabicPeriod"/>
            </a:pPr>
            <a:r>
              <a:rPr lang="en" sz="1200">
                <a:solidFill>
                  <a:srgbClr val="FFFFFF"/>
                </a:solidFill>
                <a:latin typeface="Lato"/>
                <a:ea typeface="Lato"/>
                <a:cs typeface="Lato"/>
                <a:sym typeface="Lato"/>
              </a:rPr>
              <a:t>Compare to notional path</a:t>
            </a:r>
            <a:endParaRPr sz="1200">
              <a:solidFill>
                <a:srgbClr val="FFFFFF"/>
              </a:solidFill>
              <a:latin typeface="Lato"/>
              <a:ea typeface="Lato"/>
              <a:cs typeface="Lato"/>
              <a:sym typeface="Lato"/>
            </a:endParaRPr>
          </a:p>
          <a:p>
            <a:pPr marL="457200" lvl="0" indent="-304800" algn="l" rtl="0">
              <a:spcBef>
                <a:spcPts val="0"/>
              </a:spcBef>
              <a:spcAft>
                <a:spcPts val="0"/>
              </a:spcAft>
              <a:buClr>
                <a:srgbClr val="FFFFFF"/>
              </a:buClr>
              <a:buSzPts val="1200"/>
              <a:buFont typeface="Lato"/>
              <a:buAutoNum type="arabicPeriod"/>
            </a:pPr>
            <a:r>
              <a:rPr lang="en" sz="1200">
                <a:solidFill>
                  <a:srgbClr val="FFFFFF"/>
                </a:solidFill>
                <a:latin typeface="Lato"/>
                <a:ea typeface="Lato"/>
                <a:cs typeface="Lato"/>
                <a:sym typeface="Lato"/>
              </a:rPr>
              <a:t>Output to PiCAN  </a:t>
            </a:r>
            <a:endParaRPr sz="1200">
              <a:solidFill>
                <a:srgbClr val="FFFFFF"/>
              </a:solidFill>
              <a:latin typeface="Lato"/>
              <a:ea typeface="Lato"/>
              <a:cs typeface="Lato"/>
              <a:sym typeface="Lato"/>
            </a:endParaRPr>
          </a:p>
        </p:txBody>
      </p:sp>
      <p:sp>
        <p:nvSpPr>
          <p:cNvPr id="616" name="Google Shape;616;p52"/>
          <p:cNvSpPr/>
          <p:nvPr/>
        </p:nvSpPr>
        <p:spPr>
          <a:xfrm>
            <a:off x="6171649" y="4343601"/>
            <a:ext cx="2788800" cy="738300"/>
          </a:xfrm>
          <a:prstGeom prst="roundRect">
            <a:avLst>
              <a:gd name="adj" fmla="val 7458"/>
            </a:avLst>
          </a:prstGeom>
          <a:solidFill>
            <a:srgbClr val="434343"/>
          </a:solid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300" b="1">
                <a:solidFill>
                  <a:srgbClr val="FFFFFF"/>
                </a:solidFill>
                <a:latin typeface="Lato"/>
                <a:ea typeface="Lato"/>
                <a:cs typeface="Lato"/>
                <a:sym typeface="Lato"/>
              </a:rPr>
              <a:t>Tunable Parameters: </a:t>
            </a:r>
            <a:endParaRPr sz="1300" b="1">
              <a:solidFill>
                <a:srgbClr val="FFFFFF"/>
              </a:solidFill>
              <a:latin typeface="Lato"/>
              <a:ea typeface="Lato"/>
              <a:cs typeface="Lato"/>
              <a:sym typeface="Lato"/>
            </a:endParaRPr>
          </a:p>
          <a:p>
            <a:pPr marL="0" lvl="0" indent="0" algn="l" rtl="0">
              <a:spcBef>
                <a:spcPts val="0"/>
              </a:spcBef>
              <a:spcAft>
                <a:spcPts val="0"/>
              </a:spcAft>
              <a:buNone/>
            </a:pPr>
            <a:r>
              <a:rPr lang="en" sz="1300">
                <a:solidFill>
                  <a:srgbClr val="FFFFFF"/>
                </a:solidFill>
                <a:latin typeface="Lato"/>
                <a:ea typeface="Lato"/>
                <a:cs typeface="Lato"/>
                <a:sym typeface="Lato"/>
              </a:rPr>
              <a:t>Notional Path</a:t>
            </a:r>
            <a:endParaRPr sz="1300">
              <a:solidFill>
                <a:srgbClr val="FFFFFF"/>
              </a:solidFill>
              <a:latin typeface="Lato"/>
              <a:ea typeface="Lato"/>
              <a:cs typeface="Lato"/>
              <a:sym typeface="Lato"/>
            </a:endParaRPr>
          </a:p>
        </p:txBody>
      </p:sp>
      <p:sp>
        <p:nvSpPr>
          <p:cNvPr id="617" name="Google Shape;617;p52"/>
          <p:cNvSpPr/>
          <p:nvPr/>
        </p:nvSpPr>
        <p:spPr>
          <a:xfrm>
            <a:off x="6171651" y="1454600"/>
            <a:ext cx="2788800" cy="427500"/>
          </a:xfrm>
          <a:prstGeom prst="roundRect">
            <a:avLst>
              <a:gd name="adj" fmla="val 7458"/>
            </a:avLst>
          </a:prstGeom>
          <a:solidFill>
            <a:srgbClr val="EDDCA5"/>
          </a:solidFill>
          <a:ln w="19050" cap="flat" cmpd="sng">
            <a:solidFill>
              <a:srgbClr val="999999"/>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Lato"/>
                <a:ea typeface="Lato"/>
                <a:cs typeface="Lato"/>
                <a:sym typeface="Lato"/>
              </a:rPr>
              <a:t>Find and Send Position</a:t>
            </a:r>
            <a:endParaRPr>
              <a:latin typeface="Lato"/>
              <a:ea typeface="Lato"/>
              <a:cs typeface="Lato"/>
              <a:sym typeface="Lato"/>
            </a:endParaRPr>
          </a:p>
        </p:txBody>
      </p:sp>
      <p:sp>
        <p:nvSpPr>
          <p:cNvPr id="618" name="Google Shape;618;p52"/>
          <p:cNvSpPr/>
          <p:nvPr/>
        </p:nvSpPr>
        <p:spPr>
          <a:xfrm>
            <a:off x="913349" y="2337450"/>
            <a:ext cx="122100" cy="122100"/>
          </a:xfrm>
          <a:prstGeom prst="ellipse">
            <a:avLst/>
          </a:prstGeom>
          <a:solidFill>
            <a:srgbClr val="93C47D"/>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619" name="Google Shape;619;p52"/>
          <p:cNvSpPr/>
          <p:nvPr/>
        </p:nvSpPr>
        <p:spPr>
          <a:xfrm>
            <a:off x="1370549" y="2108850"/>
            <a:ext cx="122100" cy="122100"/>
          </a:xfrm>
          <a:prstGeom prst="ellipse">
            <a:avLst/>
          </a:prstGeom>
          <a:solidFill>
            <a:srgbClr val="93C47D"/>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52"/>
          <p:cNvSpPr/>
          <p:nvPr/>
        </p:nvSpPr>
        <p:spPr>
          <a:xfrm>
            <a:off x="3171324" y="1970362"/>
            <a:ext cx="2788800" cy="738300"/>
          </a:xfrm>
          <a:prstGeom prst="roundRect">
            <a:avLst>
              <a:gd name="adj" fmla="val 7458"/>
            </a:avLst>
          </a:prstGeom>
          <a:solidFill>
            <a:srgbClr val="434343"/>
          </a:solid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300" b="1">
                <a:solidFill>
                  <a:srgbClr val="FFFFFF"/>
                </a:solidFill>
                <a:latin typeface="Lato"/>
                <a:ea typeface="Lato"/>
                <a:cs typeface="Lato"/>
                <a:sym typeface="Lato"/>
              </a:rPr>
              <a:t>Development:</a:t>
            </a:r>
            <a:endParaRPr sz="1300" b="1">
              <a:solidFill>
                <a:srgbClr val="FFFFFF"/>
              </a:solidFill>
              <a:latin typeface="Lato"/>
              <a:ea typeface="Lato"/>
              <a:cs typeface="Lato"/>
              <a:sym typeface="Lato"/>
            </a:endParaRPr>
          </a:p>
          <a:p>
            <a:pPr marL="0" lvl="0" indent="0" algn="l" rtl="0">
              <a:spcBef>
                <a:spcPts val="0"/>
              </a:spcBef>
              <a:spcAft>
                <a:spcPts val="0"/>
              </a:spcAft>
              <a:buNone/>
            </a:pPr>
            <a:r>
              <a:rPr lang="en" sz="1300" b="1">
                <a:solidFill>
                  <a:srgbClr val="FFFFFF"/>
                </a:solidFill>
                <a:latin typeface="Lato"/>
                <a:ea typeface="Lato"/>
                <a:cs typeface="Lato"/>
                <a:sym typeface="Lato"/>
              </a:rPr>
              <a:t>Testing: </a:t>
            </a:r>
            <a:endParaRPr sz="1300" b="1">
              <a:solidFill>
                <a:srgbClr val="FFFFFF"/>
              </a:solidFill>
              <a:latin typeface="Lato"/>
              <a:ea typeface="Lato"/>
              <a:cs typeface="Lato"/>
              <a:sym typeface="Lato"/>
            </a:endParaRPr>
          </a:p>
          <a:p>
            <a:pPr marL="0" lvl="0" indent="0" algn="l" rtl="0">
              <a:spcBef>
                <a:spcPts val="0"/>
              </a:spcBef>
              <a:spcAft>
                <a:spcPts val="0"/>
              </a:spcAft>
              <a:buNone/>
            </a:pPr>
            <a:r>
              <a:rPr lang="en" sz="1300" b="1">
                <a:solidFill>
                  <a:srgbClr val="FFFFFF"/>
                </a:solidFill>
                <a:latin typeface="Lato"/>
                <a:ea typeface="Lato"/>
                <a:cs typeface="Lato"/>
                <a:sym typeface="Lato"/>
              </a:rPr>
              <a:t>Packages: </a:t>
            </a:r>
            <a:r>
              <a:rPr lang="en" sz="1300">
                <a:solidFill>
                  <a:srgbClr val="FFFFFF"/>
                </a:solidFill>
                <a:latin typeface="Lato"/>
                <a:ea typeface="Lato"/>
                <a:cs typeface="Lato"/>
                <a:sym typeface="Lato"/>
              </a:rPr>
              <a:t>Sensor </a:t>
            </a:r>
            <a:endParaRPr sz="1300">
              <a:solidFill>
                <a:srgbClr val="FFFFFF"/>
              </a:solidFill>
              <a:latin typeface="Lato"/>
              <a:ea typeface="Lato"/>
              <a:cs typeface="Lato"/>
              <a:sym typeface="Lato"/>
            </a:endParaRPr>
          </a:p>
        </p:txBody>
      </p:sp>
      <p:sp>
        <p:nvSpPr>
          <p:cNvPr id="621" name="Google Shape;621;p52"/>
          <p:cNvSpPr/>
          <p:nvPr/>
        </p:nvSpPr>
        <p:spPr>
          <a:xfrm>
            <a:off x="3901124" y="2337513"/>
            <a:ext cx="122100" cy="122100"/>
          </a:xfrm>
          <a:prstGeom prst="ellipse">
            <a:avLst/>
          </a:prstGeom>
          <a:solidFill>
            <a:srgbClr val="E06666"/>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52"/>
          <p:cNvSpPr/>
          <p:nvPr/>
        </p:nvSpPr>
        <p:spPr>
          <a:xfrm>
            <a:off x="4358324" y="2108913"/>
            <a:ext cx="122100" cy="122100"/>
          </a:xfrm>
          <a:prstGeom prst="ellipse">
            <a:avLst/>
          </a:prstGeom>
          <a:solidFill>
            <a:srgbClr val="E06666"/>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52"/>
          <p:cNvSpPr/>
          <p:nvPr/>
        </p:nvSpPr>
        <p:spPr>
          <a:xfrm>
            <a:off x="6171649" y="1970299"/>
            <a:ext cx="2788800" cy="738300"/>
          </a:xfrm>
          <a:prstGeom prst="roundRect">
            <a:avLst>
              <a:gd name="adj" fmla="val 7458"/>
            </a:avLst>
          </a:prstGeom>
          <a:solidFill>
            <a:srgbClr val="434343"/>
          </a:solid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300" b="1">
                <a:solidFill>
                  <a:srgbClr val="FFFFFF"/>
                </a:solidFill>
                <a:latin typeface="Lato"/>
                <a:ea typeface="Lato"/>
                <a:cs typeface="Lato"/>
                <a:sym typeface="Lato"/>
              </a:rPr>
              <a:t>Development:</a:t>
            </a:r>
            <a:endParaRPr sz="1300" b="1">
              <a:solidFill>
                <a:srgbClr val="FFFFFF"/>
              </a:solidFill>
              <a:latin typeface="Lato"/>
              <a:ea typeface="Lato"/>
              <a:cs typeface="Lato"/>
              <a:sym typeface="Lato"/>
            </a:endParaRPr>
          </a:p>
          <a:p>
            <a:pPr marL="0" lvl="0" indent="0" algn="l" rtl="0">
              <a:spcBef>
                <a:spcPts val="0"/>
              </a:spcBef>
              <a:spcAft>
                <a:spcPts val="0"/>
              </a:spcAft>
              <a:buNone/>
            </a:pPr>
            <a:r>
              <a:rPr lang="en" sz="1300" b="1">
                <a:solidFill>
                  <a:srgbClr val="FFFFFF"/>
                </a:solidFill>
                <a:latin typeface="Lato"/>
                <a:ea typeface="Lato"/>
                <a:cs typeface="Lato"/>
                <a:sym typeface="Lato"/>
              </a:rPr>
              <a:t>Testing: </a:t>
            </a:r>
            <a:endParaRPr sz="1300" b="1">
              <a:solidFill>
                <a:srgbClr val="FFFFFF"/>
              </a:solidFill>
              <a:latin typeface="Lato"/>
              <a:ea typeface="Lato"/>
              <a:cs typeface="Lato"/>
              <a:sym typeface="Lato"/>
            </a:endParaRPr>
          </a:p>
          <a:p>
            <a:pPr marL="0" lvl="0" indent="0" algn="l" rtl="0">
              <a:spcBef>
                <a:spcPts val="0"/>
              </a:spcBef>
              <a:spcAft>
                <a:spcPts val="0"/>
              </a:spcAft>
              <a:buNone/>
            </a:pPr>
            <a:r>
              <a:rPr lang="en" sz="1300" b="1">
                <a:solidFill>
                  <a:srgbClr val="FFFFFF"/>
                </a:solidFill>
                <a:latin typeface="Lato"/>
                <a:ea typeface="Lato"/>
                <a:cs typeface="Lato"/>
                <a:sym typeface="Lato"/>
              </a:rPr>
              <a:t>Packages: </a:t>
            </a:r>
            <a:r>
              <a:rPr lang="en" sz="1300">
                <a:solidFill>
                  <a:srgbClr val="FFFFFF"/>
                </a:solidFill>
                <a:latin typeface="Lato"/>
                <a:ea typeface="Lato"/>
                <a:cs typeface="Lato"/>
                <a:sym typeface="Lato"/>
              </a:rPr>
              <a:t>Sensor </a:t>
            </a:r>
            <a:endParaRPr sz="1300">
              <a:solidFill>
                <a:srgbClr val="FFFFFF"/>
              </a:solidFill>
              <a:latin typeface="Lato"/>
              <a:ea typeface="Lato"/>
              <a:cs typeface="Lato"/>
              <a:sym typeface="Lato"/>
            </a:endParaRPr>
          </a:p>
        </p:txBody>
      </p:sp>
      <p:sp>
        <p:nvSpPr>
          <p:cNvPr id="624" name="Google Shape;624;p52"/>
          <p:cNvSpPr/>
          <p:nvPr/>
        </p:nvSpPr>
        <p:spPr>
          <a:xfrm>
            <a:off x="6901449" y="2337450"/>
            <a:ext cx="122100" cy="122100"/>
          </a:xfrm>
          <a:prstGeom prst="ellipse">
            <a:avLst/>
          </a:prstGeom>
          <a:solidFill>
            <a:srgbClr val="E06666"/>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52"/>
          <p:cNvSpPr/>
          <p:nvPr/>
        </p:nvSpPr>
        <p:spPr>
          <a:xfrm>
            <a:off x="7358649" y="2108850"/>
            <a:ext cx="122100" cy="122100"/>
          </a:xfrm>
          <a:prstGeom prst="ellipse">
            <a:avLst/>
          </a:prstGeom>
          <a:solidFill>
            <a:srgbClr val="93C47D"/>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52"/>
          <p:cNvSpPr txBox="1"/>
          <p:nvPr/>
        </p:nvSpPr>
        <p:spPr>
          <a:xfrm>
            <a:off x="1310625" y="156100"/>
            <a:ext cx="7038900" cy="91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Montserrat"/>
                <a:ea typeface="Montserrat"/>
                <a:cs typeface="Montserrat"/>
                <a:sym typeface="Montserrat"/>
              </a:rPr>
              <a:t>Software Solution</a:t>
            </a:r>
            <a:endParaRPr sz="2400">
              <a:latin typeface="Montserrat"/>
              <a:ea typeface="Montserrat"/>
              <a:cs typeface="Montserrat"/>
              <a:sym typeface="Montserrat"/>
            </a:endParaRPr>
          </a:p>
        </p:txBody>
      </p:sp>
      <p:sp>
        <p:nvSpPr>
          <p:cNvPr id="627" name="Google Shape;627;p52"/>
          <p:cNvSpPr txBox="1"/>
          <p:nvPr/>
        </p:nvSpPr>
        <p:spPr>
          <a:xfrm>
            <a:off x="1112300" y="719000"/>
            <a:ext cx="3871800" cy="509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300">
                <a:latin typeface="Lato"/>
                <a:ea typeface="Lato"/>
                <a:cs typeface="Lato"/>
                <a:sym typeface="Lato"/>
              </a:rPr>
              <a:t>Libraries used: RPi.GPIO, time, numpy, soapySDR, matplotlib (only for development)</a:t>
            </a:r>
            <a:endParaRPr sz="1300">
              <a:latin typeface="Lato"/>
              <a:ea typeface="Lato"/>
              <a:cs typeface="Lato"/>
              <a:sym typeface="Lato"/>
            </a:endParaRPr>
          </a:p>
          <a:p>
            <a:pPr marL="457200" lvl="0" indent="0" algn="l" rtl="0">
              <a:lnSpc>
                <a:spcPct val="115000"/>
              </a:lnSpc>
              <a:spcBef>
                <a:spcPts val="0"/>
              </a:spcBef>
              <a:spcAft>
                <a:spcPts val="1600"/>
              </a:spcAft>
              <a:buNone/>
            </a:pPr>
            <a:endParaRPr sz="1300">
              <a:latin typeface="Lato"/>
              <a:ea typeface="Lato"/>
              <a:cs typeface="Lato"/>
              <a:sym typeface="Lato"/>
            </a:endParaRPr>
          </a:p>
        </p:txBody>
      </p:sp>
      <p:graphicFrame>
        <p:nvGraphicFramePr>
          <p:cNvPr id="628" name="Google Shape;628;p52"/>
          <p:cNvGraphicFramePr/>
          <p:nvPr/>
        </p:nvGraphicFramePr>
        <p:xfrm>
          <a:off x="5274750" y="160900"/>
          <a:ext cx="2361150" cy="1205495"/>
        </p:xfrm>
        <a:graphic>
          <a:graphicData uri="http://schemas.openxmlformats.org/drawingml/2006/table">
            <a:tbl>
              <a:tblPr>
                <a:noFill/>
                <a:tableStyleId>{4942666D-C6F8-4483-AE18-66D01D52A841}</a:tableStyleId>
              </a:tblPr>
              <a:tblGrid>
                <a:gridCol w="382850">
                  <a:extLst>
                    <a:ext uri="{9D8B030D-6E8A-4147-A177-3AD203B41FA5}">
                      <a16:colId xmlns:a16="http://schemas.microsoft.com/office/drawing/2014/main" val="20000"/>
                    </a:ext>
                  </a:extLst>
                </a:gridCol>
                <a:gridCol w="1978300">
                  <a:extLst>
                    <a:ext uri="{9D8B030D-6E8A-4147-A177-3AD203B41FA5}">
                      <a16:colId xmlns:a16="http://schemas.microsoft.com/office/drawing/2014/main" val="20001"/>
                    </a:ext>
                  </a:extLst>
                </a:gridCol>
              </a:tblGrid>
              <a:tr h="241950">
                <a:tc>
                  <a:txBody>
                    <a:bodyPr/>
                    <a:lstStyle/>
                    <a:p>
                      <a:pPr marL="0" lvl="0" indent="0" algn="l" rtl="0">
                        <a:spcBef>
                          <a:spcPts val="0"/>
                        </a:spcBef>
                        <a:spcAft>
                          <a:spcPts val="0"/>
                        </a:spcAft>
                        <a:buNone/>
                      </a:pPr>
                      <a:endParaRPr>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100">
                          <a:latin typeface="Lato"/>
                          <a:ea typeface="Lato"/>
                          <a:cs typeface="Lato"/>
                          <a:sym typeface="Lato"/>
                        </a:rPr>
                        <a:t>Written/ Tested</a:t>
                      </a:r>
                      <a:endParaRPr sz="1100">
                        <a:latin typeface="Lato"/>
                        <a:ea typeface="Lato"/>
                        <a:cs typeface="Lato"/>
                        <a:sym typeface="Lato"/>
                      </a:endParaRPr>
                    </a:p>
                  </a:txBody>
                  <a:tcPr marL="91425" marR="91425" marT="91425" marB="91425"/>
                </a:tc>
                <a:extLst>
                  <a:ext uri="{0D108BD9-81ED-4DB2-BD59-A6C34878D82A}">
                    <a16:rowId xmlns:a16="http://schemas.microsoft.com/office/drawing/2014/main" val="10000"/>
                  </a:ext>
                </a:extLst>
              </a:tr>
              <a:tr h="279975">
                <a:tc>
                  <a:txBody>
                    <a:bodyPr/>
                    <a:lstStyle/>
                    <a:p>
                      <a:pPr marL="0" lvl="0" indent="0" algn="l" rtl="0">
                        <a:spcBef>
                          <a:spcPts val="0"/>
                        </a:spcBef>
                        <a:spcAft>
                          <a:spcPts val="0"/>
                        </a:spcAft>
                        <a:buNone/>
                      </a:pPr>
                      <a:endParaRPr>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100">
                          <a:latin typeface="Lato"/>
                          <a:ea typeface="Lato"/>
                          <a:cs typeface="Lato"/>
                          <a:sym typeface="Lato"/>
                        </a:rPr>
                        <a:t>In Progress/ Limited Testing</a:t>
                      </a:r>
                      <a:endParaRPr sz="1100">
                        <a:latin typeface="Lato"/>
                        <a:ea typeface="Lato"/>
                        <a:cs typeface="Lato"/>
                        <a:sym typeface="Lato"/>
                      </a:endParaRPr>
                    </a:p>
                  </a:txBody>
                  <a:tcPr marL="91425" marR="91425" marT="91425" marB="91425"/>
                </a:tc>
                <a:extLst>
                  <a:ext uri="{0D108BD9-81ED-4DB2-BD59-A6C34878D82A}">
                    <a16:rowId xmlns:a16="http://schemas.microsoft.com/office/drawing/2014/main" val="10001"/>
                  </a:ext>
                </a:extLst>
              </a:tr>
              <a:tr h="413075">
                <a:tc>
                  <a:txBody>
                    <a:bodyPr/>
                    <a:lstStyle/>
                    <a:p>
                      <a:pPr marL="0" lvl="0" indent="0" algn="l" rtl="0">
                        <a:spcBef>
                          <a:spcPts val="0"/>
                        </a:spcBef>
                        <a:spcAft>
                          <a:spcPts val="0"/>
                        </a:spcAft>
                        <a:buNone/>
                      </a:pPr>
                      <a:endParaRPr>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100">
                          <a:latin typeface="Lato"/>
                          <a:ea typeface="Lato"/>
                          <a:cs typeface="Lato"/>
                          <a:sym typeface="Lato"/>
                        </a:rPr>
                        <a:t>Not started/ Not Tested</a:t>
                      </a:r>
                      <a:endParaRPr sz="1100">
                        <a:latin typeface="Lato"/>
                        <a:ea typeface="Lato"/>
                        <a:cs typeface="Lato"/>
                        <a:sym typeface="Lato"/>
                      </a:endParaRPr>
                    </a:p>
                  </a:txBody>
                  <a:tcPr marL="91425" marR="91425" marT="91425" marB="91425"/>
                </a:tc>
                <a:extLst>
                  <a:ext uri="{0D108BD9-81ED-4DB2-BD59-A6C34878D82A}">
                    <a16:rowId xmlns:a16="http://schemas.microsoft.com/office/drawing/2014/main" val="10002"/>
                  </a:ext>
                </a:extLst>
              </a:tr>
            </a:tbl>
          </a:graphicData>
        </a:graphic>
      </p:graphicFrame>
      <p:sp>
        <p:nvSpPr>
          <p:cNvPr id="629" name="Google Shape;629;p52"/>
          <p:cNvSpPr/>
          <p:nvPr/>
        </p:nvSpPr>
        <p:spPr>
          <a:xfrm>
            <a:off x="5414724" y="280738"/>
            <a:ext cx="122100" cy="122100"/>
          </a:xfrm>
          <a:prstGeom prst="ellipse">
            <a:avLst/>
          </a:prstGeom>
          <a:solidFill>
            <a:srgbClr val="93C47D"/>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52"/>
          <p:cNvSpPr/>
          <p:nvPr/>
        </p:nvSpPr>
        <p:spPr>
          <a:xfrm>
            <a:off x="5414724" y="661738"/>
            <a:ext cx="122100" cy="122100"/>
          </a:xfrm>
          <a:prstGeom prst="ellipse">
            <a:avLst/>
          </a:prstGeom>
          <a:solidFill>
            <a:srgbClr val="FFD966"/>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52"/>
          <p:cNvSpPr/>
          <p:nvPr/>
        </p:nvSpPr>
        <p:spPr>
          <a:xfrm>
            <a:off x="5414724" y="1042738"/>
            <a:ext cx="122100" cy="122100"/>
          </a:xfrm>
          <a:prstGeom prst="ellipse">
            <a:avLst/>
          </a:prstGeom>
          <a:solidFill>
            <a:srgbClr val="E06666"/>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p53"/>
          <p:cNvSpPr txBox="1">
            <a:spLocks noGrp="1"/>
          </p:cNvSpPr>
          <p:nvPr>
            <p:ph type="title"/>
          </p:nvPr>
        </p:nvSpPr>
        <p:spPr>
          <a:xfrm>
            <a:off x="370625" y="1786975"/>
            <a:ext cx="5005500" cy="1148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600"/>
              <a:t>Test Overview</a:t>
            </a:r>
            <a:endParaRPr sz="3600"/>
          </a:p>
        </p:txBody>
      </p:sp>
      <p:sp>
        <p:nvSpPr>
          <p:cNvPr id="637" name="Google Shape;637;p53"/>
          <p:cNvSpPr txBox="1">
            <a:spLocks noGrp="1"/>
          </p:cNvSpPr>
          <p:nvPr>
            <p:ph type="sldNum" idx="12"/>
          </p:nvPr>
        </p:nvSpPr>
        <p:spPr>
          <a:xfrm>
            <a:off x="8" y="-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27</a:t>
            </a:fld>
            <a:endParaRPr/>
          </a:p>
        </p:txBody>
      </p:sp>
      <p:sp>
        <p:nvSpPr>
          <p:cNvPr id="638" name="Google Shape;638;p53"/>
          <p:cNvSpPr/>
          <p:nvPr/>
        </p:nvSpPr>
        <p:spPr>
          <a:xfrm>
            <a:off x="1346925" y="2935675"/>
            <a:ext cx="2079600" cy="8832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Lato"/>
                <a:ea typeface="Lato"/>
                <a:cs typeface="Lato"/>
                <a:sym typeface="Lato"/>
              </a:rPr>
              <a:t>Design Description</a:t>
            </a:r>
            <a:endParaRPr>
              <a:latin typeface="Lato"/>
              <a:ea typeface="Lato"/>
              <a:cs typeface="Lato"/>
              <a:sym typeface="Lato"/>
            </a:endParaRPr>
          </a:p>
        </p:txBody>
      </p:sp>
      <p:sp>
        <p:nvSpPr>
          <p:cNvPr id="639" name="Google Shape;639;p53"/>
          <p:cNvSpPr/>
          <p:nvPr/>
        </p:nvSpPr>
        <p:spPr>
          <a:xfrm>
            <a:off x="4353550" y="2935675"/>
            <a:ext cx="1827900" cy="8832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Lato"/>
                <a:ea typeface="Lato"/>
                <a:cs typeface="Lato"/>
                <a:sym typeface="Lato"/>
              </a:rPr>
              <a:t>Test Results</a:t>
            </a:r>
            <a:endParaRPr>
              <a:latin typeface="Lato"/>
              <a:ea typeface="Lato"/>
              <a:cs typeface="Lato"/>
              <a:sym typeface="Lato"/>
            </a:endParaRPr>
          </a:p>
        </p:txBody>
      </p:sp>
      <p:sp>
        <p:nvSpPr>
          <p:cNvPr id="640" name="Google Shape;640;p53"/>
          <p:cNvSpPr/>
          <p:nvPr/>
        </p:nvSpPr>
        <p:spPr>
          <a:xfrm>
            <a:off x="0" y="2940675"/>
            <a:ext cx="1783500" cy="883200"/>
          </a:xfrm>
          <a:prstGeom prst="homePlate">
            <a:avLst>
              <a:gd name="adj" fmla="val 49181"/>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Lato"/>
                <a:ea typeface="Lato"/>
                <a:cs typeface="Lato"/>
                <a:sym typeface="Lato"/>
              </a:rPr>
              <a:t>Project Purpose and Objectives</a:t>
            </a:r>
            <a:endParaRPr>
              <a:latin typeface="Lato"/>
              <a:ea typeface="Lato"/>
              <a:cs typeface="Lato"/>
              <a:sym typeface="Lato"/>
            </a:endParaRPr>
          </a:p>
        </p:txBody>
      </p:sp>
      <p:sp>
        <p:nvSpPr>
          <p:cNvPr id="641" name="Google Shape;641;p53"/>
          <p:cNvSpPr/>
          <p:nvPr/>
        </p:nvSpPr>
        <p:spPr>
          <a:xfrm>
            <a:off x="2981950" y="2935675"/>
            <a:ext cx="1827900" cy="883200"/>
          </a:xfrm>
          <a:prstGeom prst="chevron">
            <a:avLst>
              <a:gd name="adj" fmla="val 50000"/>
            </a:avLst>
          </a:prstGeom>
          <a:solidFill>
            <a:srgbClr val="EBCC6A"/>
          </a:solidFill>
          <a:ln w="7620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Lato"/>
                <a:ea typeface="Lato"/>
                <a:cs typeface="Lato"/>
                <a:sym typeface="Lato"/>
              </a:rPr>
              <a:t>Test Overview</a:t>
            </a:r>
            <a:endParaRPr>
              <a:latin typeface="Lato"/>
              <a:ea typeface="Lato"/>
              <a:cs typeface="Lato"/>
              <a:sym typeface="Lato"/>
            </a:endParaRPr>
          </a:p>
        </p:txBody>
      </p:sp>
      <p:sp>
        <p:nvSpPr>
          <p:cNvPr id="642" name="Google Shape;642;p53"/>
          <p:cNvSpPr/>
          <p:nvPr/>
        </p:nvSpPr>
        <p:spPr>
          <a:xfrm>
            <a:off x="7318775" y="2935675"/>
            <a:ext cx="1812900" cy="883200"/>
          </a:xfrm>
          <a:prstGeom prst="chevron">
            <a:avLst>
              <a:gd name="adj" fmla="val 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Lato"/>
                <a:ea typeface="Lato"/>
                <a:cs typeface="Lato"/>
                <a:sym typeface="Lato"/>
              </a:rPr>
              <a:t>Project Management</a:t>
            </a:r>
            <a:endParaRPr>
              <a:latin typeface="Lato"/>
              <a:ea typeface="Lato"/>
              <a:cs typeface="Lato"/>
              <a:sym typeface="Lato"/>
            </a:endParaRPr>
          </a:p>
        </p:txBody>
      </p:sp>
      <p:sp>
        <p:nvSpPr>
          <p:cNvPr id="643" name="Google Shape;643;p53"/>
          <p:cNvSpPr/>
          <p:nvPr/>
        </p:nvSpPr>
        <p:spPr>
          <a:xfrm>
            <a:off x="5690000" y="2935675"/>
            <a:ext cx="2014500" cy="883200"/>
          </a:xfrm>
          <a:prstGeom prst="chevron">
            <a:avLst>
              <a:gd name="adj" fmla="val 40018"/>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Lato"/>
                <a:ea typeface="Lato"/>
                <a:cs typeface="Lato"/>
                <a:sym typeface="Lato"/>
              </a:rPr>
              <a:t>Systems Engineering</a:t>
            </a:r>
            <a:endParaRPr>
              <a:latin typeface="Lato"/>
              <a:ea typeface="Lato"/>
              <a:cs typeface="Lato"/>
              <a:sym typeface="Lato"/>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p54"/>
          <p:cNvSpPr txBox="1">
            <a:spLocks noGrp="1"/>
          </p:cNvSpPr>
          <p:nvPr>
            <p:ph type="title"/>
          </p:nvPr>
        </p:nvSpPr>
        <p:spPr>
          <a:xfrm>
            <a:off x="1722175" y="141800"/>
            <a:ext cx="4921500" cy="91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a:t>Major Tests</a:t>
            </a:r>
            <a:endParaRPr sz="3000"/>
          </a:p>
        </p:txBody>
      </p:sp>
      <p:sp>
        <p:nvSpPr>
          <p:cNvPr id="649" name="Google Shape;649;p54"/>
          <p:cNvSpPr txBox="1">
            <a:spLocks noGrp="1"/>
          </p:cNvSpPr>
          <p:nvPr>
            <p:ph type="body" idx="1"/>
          </p:nvPr>
        </p:nvSpPr>
        <p:spPr>
          <a:xfrm>
            <a:off x="2060250" y="863025"/>
            <a:ext cx="4490700" cy="3196500"/>
          </a:xfrm>
          <a:prstGeom prst="rect">
            <a:avLst/>
          </a:prstGeom>
          <a:ln w="9525" cap="flat" cmpd="sng">
            <a:solidFill>
              <a:srgbClr val="C0A757"/>
            </a:solidFill>
            <a:prstDash val="solid"/>
            <a:round/>
            <a:headEnd type="none" w="sm" len="sm"/>
            <a:tailEnd type="none" w="sm" len="sm"/>
          </a:ln>
        </p:spPr>
        <p:txBody>
          <a:bodyPr spcFirstLastPara="1" wrap="square" lIns="91425" tIns="91425" rIns="91425" bIns="91425" anchor="t" anchorCtr="0">
            <a:noAutofit/>
          </a:bodyPr>
          <a:lstStyle/>
          <a:p>
            <a:pPr marL="457200" lvl="0" indent="-368300" algn="l" rtl="0">
              <a:lnSpc>
                <a:spcPct val="150000"/>
              </a:lnSpc>
              <a:spcBef>
                <a:spcPts val="0"/>
              </a:spcBef>
              <a:spcAft>
                <a:spcPts val="0"/>
              </a:spcAft>
              <a:buSzPts val="2200"/>
              <a:buChar char="-"/>
            </a:pPr>
            <a:r>
              <a:rPr lang="en" sz="2200"/>
              <a:t>Functional Preliminary Tests</a:t>
            </a:r>
            <a:endParaRPr sz="2200"/>
          </a:p>
          <a:p>
            <a:pPr marL="457200" lvl="0" indent="-368300" algn="l" rtl="0">
              <a:lnSpc>
                <a:spcPct val="150000"/>
              </a:lnSpc>
              <a:spcBef>
                <a:spcPts val="0"/>
              </a:spcBef>
              <a:spcAft>
                <a:spcPts val="0"/>
              </a:spcAft>
              <a:buSzPts val="2200"/>
              <a:buChar char="-"/>
            </a:pPr>
            <a:r>
              <a:rPr lang="en" sz="2200"/>
              <a:t>Phase 1 - Stationary Test</a:t>
            </a:r>
            <a:endParaRPr sz="2200"/>
          </a:p>
          <a:p>
            <a:pPr marL="457200" lvl="0" indent="-368300" algn="l" rtl="0">
              <a:lnSpc>
                <a:spcPct val="150000"/>
              </a:lnSpc>
              <a:spcBef>
                <a:spcPts val="0"/>
              </a:spcBef>
              <a:spcAft>
                <a:spcPts val="0"/>
              </a:spcAft>
              <a:buSzPts val="2200"/>
              <a:buChar char="-"/>
            </a:pPr>
            <a:r>
              <a:rPr lang="en" sz="2200"/>
              <a:t>Phase 2 - Simple Motion Test</a:t>
            </a:r>
            <a:endParaRPr sz="2200"/>
          </a:p>
          <a:p>
            <a:pPr marL="457200" lvl="0" indent="-368300" algn="l" rtl="0">
              <a:lnSpc>
                <a:spcPct val="150000"/>
              </a:lnSpc>
              <a:spcBef>
                <a:spcPts val="0"/>
              </a:spcBef>
              <a:spcAft>
                <a:spcPts val="0"/>
              </a:spcAft>
              <a:buSzPts val="2200"/>
              <a:buChar char="-"/>
            </a:pPr>
            <a:r>
              <a:rPr lang="en" sz="2200"/>
              <a:t>Phase 3 - Crossing Paths</a:t>
            </a:r>
            <a:endParaRPr sz="2200"/>
          </a:p>
          <a:p>
            <a:pPr marL="457200" lvl="0" indent="-368300" algn="l" rtl="0">
              <a:lnSpc>
                <a:spcPct val="150000"/>
              </a:lnSpc>
              <a:spcBef>
                <a:spcPts val="0"/>
              </a:spcBef>
              <a:spcAft>
                <a:spcPts val="0"/>
              </a:spcAft>
              <a:buSzPts val="2200"/>
              <a:buChar char="-"/>
            </a:pPr>
            <a:r>
              <a:rPr lang="en" sz="2200"/>
              <a:t>Phase 4 - Nonlinear Motion</a:t>
            </a:r>
            <a:endParaRPr sz="2200"/>
          </a:p>
          <a:p>
            <a:pPr marL="457200" lvl="0" indent="-368300" algn="l" rtl="0">
              <a:lnSpc>
                <a:spcPct val="150000"/>
              </a:lnSpc>
              <a:spcBef>
                <a:spcPts val="0"/>
              </a:spcBef>
              <a:spcAft>
                <a:spcPts val="0"/>
              </a:spcAft>
              <a:buSzPts val="2200"/>
              <a:buChar char="-"/>
            </a:pPr>
            <a:r>
              <a:rPr lang="en" sz="2200"/>
              <a:t>Thermal Test</a:t>
            </a:r>
            <a:endParaRPr sz="2200"/>
          </a:p>
        </p:txBody>
      </p:sp>
      <p:sp>
        <p:nvSpPr>
          <p:cNvPr id="650" name="Google Shape;650;p54"/>
          <p:cNvSpPr txBox="1">
            <a:spLocks noGrp="1"/>
          </p:cNvSpPr>
          <p:nvPr>
            <p:ph type="sldNum" idx="12"/>
          </p:nvPr>
        </p:nvSpPr>
        <p:spPr>
          <a:xfrm>
            <a:off x="8" y="-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28</a:t>
            </a:fld>
            <a:endParaRPr/>
          </a:p>
        </p:txBody>
      </p:sp>
      <p:sp>
        <p:nvSpPr>
          <p:cNvPr id="651" name="Google Shape;651;p54"/>
          <p:cNvSpPr/>
          <p:nvPr/>
        </p:nvSpPr>
        <p:spPr>
          <a:xfrm>
            <a:off x="6163" y="4609348"/>
            <a:ext cx="1742100" cy="382800"/>
          </a:xfrm>
          <a:prstGeom prst="homePlate">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Project Purpose and Objectives</a:t>
            </a:r>
            <a:endParaRPr sz="1200">
              <a:latin typeface="Lato"/>
              <a:ea typeface="Lato"/>
              <a:cs typeface="Lato"/>
              <a:sym typeface="Lato"/>
            </a:endParaRPr>
          </a:p>
        </p:txBody>
      </p:sp>
      <p:sp>
        <p:nvSpPr>
          <p:cNvPr id="652" name="Google Shape;652;p54"/>
          <p:cNvSpPr/>
          <p:nvPr/>
        </p:nvSpPr>
        <p:spPr>
          <a:xfrm>
            <a:off x="4353100" y="4604000"/>
            <a:ext cx="16953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Test Results</a:t>
            </a:r>
            <a:endParaRPr sz="1200">
              <a:latin typeface="Lato"/>
              <a:ea typeface="Lato"/>
              <a:cs typeface="Lato"/>
              <a:sym typeface="Lato"/>
            </a:endParaRPr>
          </a:p>
        </p:txBody>
      </p:sp>
      <p:sp>
        <p:nvSpPr>
          <p:cNvPr id="653" name="Google Shape;653;p54"/>
          <p:cNvSpPr/>
          <p:nvPr/>
        </p:nvSpPr>
        <p:spPr>
          <a:xfrm>
            <a:off x="7324938" y="4604000"/>
            <a:ext cx="1812900" cy="393600"/>
          </a:xfrm>
          <a:prstGeom prst="chevron">
            <a:avLst>
              <a:gd name="adj" fmla="val 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Project </a:t>
            </a:r>
            <a:endParaRPr sz="1200">
              <a:latin typeface="Lato"/>
              <a:ea typeface="Lato"/>
              <a:cs typeface="Lato"/>
              <a:sym typeface="Lato"/>
            </a:endParaRPr>
          </a:p>
          <a:p>
            <a:pPr marL="0" lvl="0" indent="0" algn="ctr" rtl="0">
              <a:spcBef>
                <a:spcPts val="0"/>
              </a:spcBef>
              <a:spcAft>
                <a:spcPts val="0"/>
              </a:spcAft>
              <a:buNone/>
            </a:pPr>
            <a:r>
              <a:rPr lang="en" sz="1200">
                <a:latin typeface="Lato"/>
                <a:ea typeface="Lato"/>
                <a:cs typeface="Lato"/>
                <a:sym typeface="Lato"/>
              </a:rPr>
              <a:t>Management</a:t>
            </a:r>
            <a:endParaRPr sz="1200">
              <a:latin typeface="Lato"/>
              <a:ea typeface="Lato"/>
              <a:cs typeface="Lato"/>
              <a:sym typeface="Lato"/>
            </a:endParaRPr>
          </a:p>
        </p:txBody>
      </p:sp>
      <p:sp>
        <p:nvSpPr>
          <p:cNvPr id="654" name="Google Shape;654;p54"/>
          <p:cNvSpPr/>
          <p:nvPr/>
        </p:nvSpPr>
        <p:spPr>
          <a:xfrm>
            <a:off x="5835463" y="4604000"/>
            <a:ext cx="17421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Systems Engineering</a:t>
            </a:r>
            <a:endParaRPr sz="1200">
              <a:latin typeface="Lato"/>
              <a:ea typeface="Lato"/>
              <a:cs typeface="Lato"/>
              <a:sym typeface="Lato"/>
            </a:endParaRPr>
          </a:p>
        </p:txBody>
      </p:sp>
      <p:sp>
        <p:nvSpPr>
          <p:cNvPr id="655" name="Google Shape;655;p54"/>
          <p:cNvSpPr/>
          <p:nvPr/>
        </p:nvSpPr>
        <p:spPr>
          <a:xfrm>
            <a:off x="1553775" y="4603950"/>
            <a:ext cx="16092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Design </a:t>
            </a:r>
            <a:endParaRPr sz="1200">
              <a:latin typeface="Lato"/>
              <a:ea typeface="Lato"/>
              <a:cs typeface="Lato"/>
              <a:sym typeface="Lato"/>
            </a:endParaRPr>
          </a:p>
          <a:p>
            <a:pPr marL="0" lvl="0" indent="0" algn="ctr" rtl="0">
              <a:spcBef>
                <a:spcPts val="0"/>
              </a:spcBef>
              <a:spcAft>
                <a:spcPts val="0"/>
              </a:spcAft>
              <a:buNone/>
            </a:pPr>
            <a:r>
              <a:rPr lang="en" sz="1200">
                <a:latin typeface="Lato"/>
                <a:ea typeface="Lato"/>
                <a:cs typeface="Lato"/>
                <a:sym typeface="Lato"/>
              </a:rPr>
              <a:t>Description</a:t>
            </a:r>
            <a:endParaRPr sz="1200">
              <a:latin typeface="Lato"/>
              <a:ea typeface="Lato"/>
              <a:cs typeface="Lato"/>
              <a:sym typeface="Lato"/>
            </a:endParaRPr>
          </a:p>
        </p:txBody>
      </p:sp>
      <p:sp>
        <p:nvSpPr>
          <p:cNvPr id="656" name="Google Shape;656;p54"/>
          <p:cNvSpPr/>
          <p:nvPr/>
        </p:nvSpPr>
        <p:spPr>
          <a:xfrm>
            <a:off x="2877938" y="4604000"/>
            <a:ext cx="1742100" cy="393600"/>
          </a:xfrm>
          <a:prstGeom prst="chevron">
            <a:avLst>
              <a:gd name="adj" fmla="val 50000"/>
            </a:avLst>
          </a:prstGeom>
          <a:solidFill>
            <a:srgbClr val="EBCC6A"/>
          </a:solidFill>
          <a:ln w="3810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Test Overview</a:t>
            </a:r>
            <a:endParaRPr sz="1200">
              <a:latin typeface="Lato"/>
              <a:ea typeface="Lato"/>
              <a:cs typeface="Lato"/>
              <a:sym typeface="Lato"/>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p55"/>
          <p:cNvSpPr txBox="1">
            <a:spLocks noGrp="1"/>
          </p:cNvSpPr>
          <p:nvPr>
            <p:ph type="title"/>
          </p:nvPr>
        </p:nvSpPr>
        <p:spPr>
          <a:xfrm>
            <a:off x="1227550" y="1346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Preliminary Tests</a:t>
            </a:r>
            <a:endParaRPr sz="3000"/>
          </a:p>
        </p:txBody>
      </p:sp>
      <p:sp>
        <p:nvSpPr>
          <p:cNvPr id="662" name="Google Shape;662;p55"/>
          <p:cNvSpPr txBox="1">
            <a:spLocks noGrp="1"/>
          </p:cNvSpPr>
          <p:nvPr>
            <p:ph type="sldNum" idx="12"/>
          </p:nvPr>
        </p:nvSpPr>
        <p:spPr>
          <a:xfrm>
            <a:off x="8" y="-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29</a:t>
            </a:fld>
            <a:endParaRPr/>
          </a:p>
        </p:txBody>
      </p:sp>
      <p:sp>
        <p:nvSpPr>
          <p:cNvPr id="663" name="Google Shape;663;p55"/>
          <p:cNvSpPr/>
          <p:nvPr/>
        </p:nvSpPr>
        <p:spPr>
          <a:xfrm>
            <a:off x="1303750" y="800613"/>
            <a:ext cx="2410200" cy="6348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Lato"/>
                <a:ea typeface="Lato"/>
                <a:cs typeface="Lato"/>
                <a:sym typeface="Lato"/>
              </a:rPr>
              <a:t>Level 1:   Component Level</a:t>
            </a:r>
            <a:endParaRPr>
              <a:latin typeface="Lato"/>
              <a:ea typeface="Lato"/>
              <a:cs typeface="Lato"/>
              <a:sym typeface="Lato"/>
            </a:endParaRPr>
          </a:p>
        </p:txBody>
      </p:sp>
      <p:sp>
        <p:nvSpPr>
          <p:cNvPr id="664" name="Google Shape;664;p55"/>
          <p:cNvSpPr/>
          <p:nvPr/>
        </p:nvSpPr>
        <p:spPr>
          <a:xfrm>
            <a:off x="3447000" y="800613"/>
            <a:ext cx="2410200" cy="6348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Lato"/>
                <a:ea typeface="Lato"/>
                <a:cs typeface="Lato"/>
                <a:sym typeface="Lato"/>
              </a:rPr>
              <a:t>Level 2:   Sub-system Level</a:t>
            </a:r>
            <a:endParaRPr>
              <a:latin typeface="Lato"/>
              <a:ea typeface="Lato"/>
              <a:cs typeface="Lato"/>
              <a:sym typeface="Lato"/>
            </a:endParaRPr>
          </a:p>
        </p:txBody>
      </p:sp>
      <p:sp>
        <p:nvSpPr>
          <p:cNvPr id="665" name="Google Shape;665;p55"/>
          <p:cNvSpPr/>
          <p:nvPr/>
        </p:nvSpPr>
        <p:spPr>
          <a:xfrm>
            <a:off x="5593233" y="800613"/>
            <a:ext cx="2410200" cy="6348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Lato"/>
                <a:ea typeface="Lato"/>
                <a:cs typeface="Lato"/>
                <a:sym typeface="Lato"/>
              </a:rPr>
              <a:t>Level 3:</a:t>
            </a:r>
            <a:endParaRPr>
              <a:latin typeface="Lato"/>
              <a:ea typeface="Lato"/>
              <a:cs typeface="Lato"/>
              <a:sym typeface="Lato"/>
            </a:endParaRPr>
          </a:p>
          <a:p>
            <a:pPr marL="0" lvl="0" indent="0" algn="ctr" rtl="0">
              <a:spcBef>
                <a:spcPts val="0"/>
              </a:spcBef>
              <a:spcAft>
                <a:spcPts val="0"/>
              </a:spcAft>
              <a:buNone/>
            </a:pPr>
            <a:r>
              <a:rPr lang="en">
                <a:latin typeface="Lato"/>
                <a:ea typeface="Lato"/>
                <a:cs typeface="Lato"/>
                <a:sym typeface="Lato"/>
              </a:rPr>
              <a:t>System Level</a:t>
            </a:r>
            <a:endParaRPr>
              <a:latin typeface="Lato"/>
              <a:ea typeface="Lato"/>
              <a:cs typeface="Lato"/>
              <a:sym typeface="Lato"/>
            </a:endParaRPr>
          </a:p>
        </p:txBody>
      </p:sp>
      <p:sp>
        <p:nvSpPr>
          <p:cNvPr id="666" name="Google Shape;666;p55"/>
          <p:cNvSpPr/>
          <p:nvPr/>
        </p:nvSpPr>
        <p:spPr>
          <a:xfrm>
            <a:off x="1402600" y="1483975"/>
            <a:ext cx="2116800" cy="2690700"/>
          </a:xfrm>
          <a:prstGeom prst="rect">
            <a:avLst/>
          </a:prstGeom>
          <a:noFill/>
          <a:ln w="28575" cap="flat" cmpd="sng">
            <a:solidFill>
              <a:srgbClr val="999999"/>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Lato"/>
                <a:ea typeface="Lato"/>
                <a:cs typeface="Lato"/>
                <a:sym typeface="Lato"/>
              </a:rPr>
              <a:t>Component Level</a:t>
            </a:r>
            <a:endParaRPr b="1">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      </a:t>
            </a:r>
            <a:r>
              <a:rPr lang="en" b="1">
                <a:solidFill>
                  <a:srgbClr val="267100"/>
                </a:solidFill>
                <a:latin typeface="Lato"/>
                <a:ea typeface="Lato"/>
                <a:cs typeface="Lato"/>
                <a:sym typeface="Lato"/>
              </a:rPr>
              <a:t>🗸</a:t>
            </a:r>
            <a:r>
              <a:rPr lang="en">
                <a:solidFill>
                  <a:srgbClr val="267100"/>
                </a:solidFill>
                <a:latin typeface="Lato"/>
                <a:ea typeface="Lato"/>
                <a:cs typeface="Lato"/>
                <a:sym typeface="Lato"/>
              </a:rPr>
              <a:t> Lime SDR</a:t>
            </a:r>
            <a:endParaRPr>
              <a:solidFill>
                <a:srgbClr val="267100"/>
              </a:solidFill>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      </a:t>
            </a:r>
            <a:r>
              <a:rPr lang="en" b="1">
                <a:solidFill>
                  <a:srgbClr val="267100"/>
                </a:solidFill>
                <a:latin typeface="Lato"/>
                <a:ea typeface="Lato"/>
                <a:cs typeface="Lato"/>
                <a:sym typeface="Lato"/>
              </a:rPr>
              <a:t>🗸</a:t>
            </a:r>
            <a:r>
              <a:rPr lang="en">
                <a:solidFill>
                  <a:srgbClr val="267100"/>
                </a:solidFill>
                <a:latin typeface="Lato"/>
                <a:ea typeface="Lato"/>
                <a:cs typeface="Lato"/>
                <a:sym typeface="Lato"/>
              </a:rPr>
              <a:t> GPS</a:t>
            </a:r>
            <a:endParaRPr>
              <a:solidFill>
                <a:srgbClr val="267100"/>
              </a:solidFill>
              <a:latin typeface="Lato"/>
              <a:ea typeface="Lato"/>
              <a:cs typeface="Lato"/>
              <a:sym typeface="Lato"/>
            </a:endParaRPr>
          </a:p>
          <a:p>
            <a:pPr marL="0" lvl="0" indent="0" algn="l" rtl="0">
              <a:spcBef>
                <a:spcPts val="0"/>
              </a:spcBef>
              <a:spcAft>
                <a:spcPts val="0"/>
              </a:spcAft>
              <a:buNone/>
            </a:pPr>
            <a:r>
              <a:rPr lang="en">
                <a:solidFill>
                  <a:srgbClr val="267100"/>
                </a:solidFill>
                <a:latin typeface="Lato"/>
                <a:ea typeface="Lato"/>
                <a:cs typeface="Lato"/>
                <a:sym typeface="Lato"/>
              </a:rPr>
              <a:t>      </a:t>
            </a:r>
            <a:r>
              <a:rPr lang="en" b="1">
                <a:solidFill>
                  <a:srgbClr val="267100"/>
                </a:solidFill>
                <a:latin typeface="Lato"/>
                <a:ea typeface="Lato"/>
                <a:cs typeface="Lato"/>
                <a:sym typeface="Lato"/>
              </a:rPr>
              <a:t>🗸</a:t>
            </a:r>
            <a:r>
              <a:rPr lang="en">
                <a:solidFill>
                  <a:srgbClr val="267100"/>
                </a:solidFill>
                <a:latin typeface="Lato"/>
                <a:ea typeface="Lato"/>
                <a:cs typeface="Lato"/>
                <a:sym typeface="Lato"/>
              </a:rPr>
              <a:t> Raspberry Pi</a:t>
            </a:r>
            <a:endParaRPr>
              <a:solidFill>
                <a:srgbClr val="267100"/>
              </a:solidFill>
              <a:latin typeface="Lato"/>
              <a:ea typeface="Lato"/>
              <a:cs typeface="Lato"/>
              <a:sym typeface="Lato"/>
            </a:endParaRPr>
          </a:p>
          <a:p>
            <a:pPr marL="0" lvl="0" indent="0" algn="l" rtl="0">
              <a:spcBef>
                <a:spcPts val="0"/>
              </a:spcBef>
              <a:spcAft>
                <a:spcPts val="0"/>
              </a:spcAft>
              <a:buNone/>
            </a:pPr>
            <a:r>
              <a:rPr lang="en">
                <a:solidFill>
                  <a:srgbClr val="267100"/>
                </a:solidFill>
                <a:latin typeface="Lato"/>
                <a:ea typeface="Lato"/>
                <a:cs typeface="Lato"/>
                <a:sym typeface="Lato"/>
              </a:rPr>
              <a:t>      </a:t>
            </a:r>
            <a:r>
              <a:rPr lang="en" b="1">
                <a:solidFill>
                  <a:srgbClr val="267100"/>
                </a:solidFill>
                <a:latin typeface="Lato"/>
                <a:ea typeface="Lato"/>
                <a:cs typeface="Lato"/>
                <a:sym typeface="Lato"/>
              </a:rPr>
              <a:t>🗸</a:t>
            </a:r>
            <a:r>
              <a:rPr lang="en">
                <a:solidFill>
                  <a:srgbClr val="267100"/>
                </a:solidFill>
                <a:latin typeface="Lato"/>
                <a:ea typeface="Lato"/>
                <a:cs typeface="Lato"/>
                <a:sym typeface="Lato"/>
              </a:rPr>
              <a:t> Data Logger</a:t>
            </a:r>
            <a:endParaRPr>
              <a:solidFill>
                <a:srgbClr val="267100"/>
              </a:solidFill>
              <a:latin typeface="Lato"/>
              <a:ea typeface="Lato"/>
              <a:cs typeface="Lato"/>
              <a:sym typeface="Lato"/>
            </a:endParaRPr>
          </a:p>
          <a:p>
            <a:pPr marL="0" lvl="0" indent="0" algn="l" rtl="0">
              <a:spcBef>
                <a:spcPts val="0"/>
              </a:spcBef>
              <a:spcAft>
                <a:spcPts val="0"/>
              </a:spcAft>
              <a:buNone/>
            </a:pPr>
            <a:r>
              <a:rPr lang="en" b="1">
                <a:solidFill>
                  <a:srgbClr val="267100"/>
                </a:solidFill>
                <a:latin typeface="Lato"/>
                <a:ea typeface="Lato"/>
                <a:cs typeface="Lato"/>
                <a:sym typeface="Lato"/>
              </a:rPr>
              <a:t>🗸</a:t>
            </a:r>
            <a:r>
              <a:rPr lang="en">
                <a:solidFill>
                  <a:srgbClr val="267100"/>
                </a:solidFill>
                <a:latin typeface="Lato"/>
                <a:ea typeface="Lato"/>
                <a:cs typeface="Lato"/>
                <a:sym typeface="Lato"/>
              </a:rPr>
              <a:t> Power On Tests</a:t>
            </a:r>
            <a:endParaRPr>
              <a:solidFill>
                <a:srgbClr val="267100"/>
              </a:solidFill>
              <a:latin typeface="Lato"/>
              <a:ea typeface="Lato"/>
              <a:cs typeface="Lato"/>
              <a:sym typeface="Lato"/>
            </a:endParaRPr>
          </a:p>
          <a:p>
            <a:pPr marL="0" lvl="0" indent="0" algn="l" rtl="0">
              <a:spcBef>
                <a:spcPts val="0"/>
              </a:spcBef>
              <a:spcAft>
                <a:spcPts val="0"/>
              </a:spcAft>
              <a:buNone/>
            </a:pPr>
            <a:r>
              <a:rPr lang="en" b="1">
                <a:solidFill>
                  <a:srgbClr val="267100"/>
                </a:solidFill>
                <a:latin typeface="Lato"/>
                <a:ea typeface="Lato"/>
                <a:cs typeface="Lato"/>
                <a:sym typeface="Lato"/>
              </a:rPr>
              <a:t>🗸</a:t>
            </a:r>
            <a:r>
              <a:rPr lang="en">
                <a:solidFill>
                  <a:srgbClr val="267100"/>
                </a:solidFill>
                <a:latin typeface="Lato"/>
                <a:ea typeface="Lato"/>
                <a:cs typeface="Lato"/>
                <a:sym typeface="Lato"/>
              </a:rPr>
              <a:t> Boot Tests</a:t>
            </a:r>
            <a:endParaRPr>
              <a:solidFill>
                <a:srgbClr val="267100"/>
              </a:solidFill>
              <a:latin typeface="Lato"/>
              <a:ea typeface="Lato"/>
              <a:cs typeface="Lato"/>
              <a:sym typeface="Lato"/>
            </a:endParaRPr>
          </a:p>
          <a:p>
            <a:pPr marL="0" lvl="0" indent="0" algn="l" rtl="0">
              <a:spcBef>
                <a:spcPts val="0"/>
              </a:spcBef>
              <a:spcAft>
                <a:spcPts val="0"/>
              </a:spcAft>
              <a:buNone/>
            </a:pPr>
            <a:r>
              <a:rPr lang="en" b="1">
                <a:solidFill>
                  <a:srgbClr val="267100"/>
                </a:solidFill>
                <a:latin typeface="Lato"/>
                <a:ea typeface="Lato"/>
                <a:cs typeface="Lato"/>
                <a:sym typeface="Lato"/>
              </a:rPr>
              <a:t>🗸</a:t>
            </a:r>
            <a:r>
              <a:rPr lang="en">
                <a:solidFill>
                  <a:srgbClr val="267100"/>
                </a:solidFill>
                <a:latin typeface="Lato"/>
                <a:ea typeface="Lato"/>
                <a:cs typeface="Lato"/>
                <a:sym typeface="Lato"/>
              </a:rPr>
              <a:t> Software Upload Tests</a:t>
            </a:r>
            <a:endParaRPr>
              <a:solidFill>
                <a:srgbClr val="267100"/>
              </a:solidFill>
              <a:latin typeface="Lato"/>
              <a:ea typeface="Lato"/>
              <a:cs typeface="Lato"/>
              <a:sym typeface="Lato"/>
            </a:endParaRPr>
          </a:p>
          <a:p>
            <a:pPr marL="0" lvl="0" indent="0" algn="l" rtl="0">
              <a:spcBef>
                <a:spcPts val="0"/>
              </a:spcBef>
              <a:spcAft>
                <a:spcPts val="0"/>
              </a:spcAft>
              <a:buNone/>
            </a:pPr>
            <a:r>
              <a:rPr lang="en" b="1">
                <a:solidFill>
                  <a:srgbClr val="267100"/>
                </a:solidFill>
                <a:latin typeface="Lato"/>
                <a:ea typeface="Lato"/>
                <a:cs typeface="Lato"/>
                <a:sym typeface="Lato"/>
              </a:rPr>
              <a:t>🗸</a:t>
            </a:r>
            <a:r>
              <a:rPr lang="en">
                <a:solidFill>
                  <a:srgbClr val="267100"/>
                </a:solidFill>
                <a:latin typeface="Lato"/>
                <a:ea typeface="Lato"/>
                <a:cs typeface="Lato"/>
                <a:sym typeface="Lato"/>
              </a:rPr>
              <a:t> Basic functionality tests</a:t>
            </a:r>
            <a:endParaRPr>
              <a:solidFill>
                <a:srgbClr val="267100"/>
              </a:solidFill>
              <a:latin typeface="Lato"/>
              <a:ea typeface="Lato"/>
              <a:cs typeface="Lato"/>
              <a:sym typeface="Lato"/>
            </a:endParaRPr>
          </a:p>
          <a:p>
            <a:pPr marL="0" lvl="0" indent="0" algn="l" rtl="0">
              <a:spcBef>
                <a:spcPts val="0"/>
              </a:spcBef>
              <a:spcAft>
                <a:spcPts val="0"/>
              </a:spcAft>
              <a:buNone/>
            </a:pPr>
            <a:r>
              <a:rPr lang="en" b="1">
                <a:latin typeface="Lato"/>
                <a:ea typeface="Lato"/>
                <a:cs typeface="Lato"/>
                <a:sym typeface="Lato"/>
              </a:rPr>
              <a:t>Satisfy FR 1, 2, &amp; 6</a:t>
            </a:r>
            <a:endParaRPr b="1">
              <a:latin typeface="Lato"/>
              <a:ea typeface="Lato"/>
              <a:cs typeface="Lato"/>
              <a:sym typeface="Lato"/>
            </a:endParaRPr>
          </a:p>
        </p:txBody>
      </p:sp>
      <p:sp>
        <p:nvSpPr>
          <p:cNvPr id="667" name="Google Shape;667;p55"/>
          <p:cNvSpPr/>
          <p:nvPr/>
        </p:nvSpPr>
        <p:spPr>
          <a:xfrm>
            <a:off x="3511350" y="1483950"/>
            <a:ext cx="2116800" cy="2690700"/>
          </a:xfrm>
          <a:prstGeom prst="rect">
            <a:avLst/>
          </a:prstGeom>
          <a:noFill/>
          <a:ln w="28575" cap="flat" cmpd="sng">
            <a:solidFill>
              <a:srgbClr val="999999"/>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Lato"/>
                <a:ea typeface="Lato"/>
                <a:cs typeface="Lato"/>
                <a:sym typeface="Lato"/>
              </a:rPr>
              <a:t>Individual Assemblies</a:t>
            </a:r>
            <a:endParaRPr b="1">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     </a:t>
            </a:r>
            <a:r>
              <a:rPr lang="en" b="1">
                <a:solidFill>
                  <a:srgbClr val="267100"/>
                </a:solidFill>
                <a:latin typeface="Lato"/>
                <a:ea typeface="Lato"/>
                <a:cs typeface="Lato"/>
                <a:sym typeface="Lato"/>
              </a:rPr>
              <a:t>🗸</a:t>
            </a:r>
            <a:r>
              <a:rPr lang="en">
                <a:solidFill>
                  <a:srgbClr val="267100"/>
                </a:solidFill>
                <a:latin typeface="Lato"/>
                <a:ea typeface="Lato"/>
                <a:cs typeface="Lato"/>
                <a:sym typeface="Lato"/>
              </a:rPr>
              <a:t> Beacon</a:t>
            </a:r>
            <a:endParaRPr>
              <a:solidFill>
                <a:srgbClr val="267100"/>
              </a:solidFill>
              <a:latin typeface="Lato"/>
              <a:ea typeface="Lato"/>
              <a:cs typeface="Lato"/>
              <a:sym typeface="Lato"/>
            </a:endParaRPr>
          </a:p>
          <a:p>
            <a:pPr marL="0" lvl="0" indent="0" algn="l" rtl="0">
              <a:spcBef>
                <a:spcPts val="0"/>
              </a:spcBef>
              <a:spcAft>
                <a:spcPts val="0"/>
              </a:spcAft>
              <a:buNone/>
            </a:pPr>
            <a:r>
              <a:rPr lang="en">
                <a:solidFill>
                  <a:srgbClr val="267100"/>
                </a:solidFill>
                <a:latin typeface="Lato"/>
                <a:ea typeface="Lato"/>
                <a:cs typeface="Lato"/>
                <a:sym typeface="Lato"/>
              </a:rPr>
              <a:t>     </a:t>
            </a:r>
            <a:r>
              <a:rPr lang="en" b="1">
                <a:solidFill>
                  <a:srgbClr val="267100"/>
                </a:solidFill>
                <a:latin typeface="Lato"/>
                <a:ea typeface="Lato"/>
                <a:cs typeface="Lato"/>
                <a:sym typeface="Lato"/>
              </a:rPr>
              <a:t>🗸 </a:t>
            </a:r>
            <a:r>
              <a:rPr lang="en">
                <a:solidFill>
                  <a:srgbClr val="267100"/>
                </a:solidFill>
                <a:latin typeface="Lato"/>
                <a:ea typeface="Lato"/>
                <a:cs typeface="Lato"/>
                <a:sym typeface="Lato"/>
              </a:rPr>
              <a:t>Sensor</a:t>
            </a:r>
            <a:endParaRPr>
              <a:solidFill>
                <a:srgbClr val="267100"/>
              </a:solidFill>
              <a:latin typeface="Lato"/>
              <a:ea typeface="Lato"/>
              <a:cs typeface="Lato"/>
              <a:sym typeface="Lato"/>
            </a:endParaRPr>
          </a:p>
          <a:p>
            <a:pPr marL="0" lvl="0" indent="0" algn="l" rtl="0">
              <a:spcBef>
                <a:spcPts val="0"/>
              </a:spcBef>
              <a:spcAft>
                <a:spcPts val="0"/>
              </a:spcAft>
              <a:buNone/>
            </a:pPr>
            <a:r>
              <a:rPr lang="en" b="1">
                <a:latin typeface="Lato"/>
                <a:ea typeface="Lato"/>
                <a:cs typeface="Lato"/>
                <a:sym typeface="Lato"/>
              </a:rPr>
              <a:t>Beacon Integration </a:t>
            </a:r>
            <a:endParaRPr b="1">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     </a:t>
            </a:r>
            <a:r>
              <a:rPr lang="en" b="1">
                <a:solidFill>
                  <a:srgbClr val="7F6000"/>
                </a:solidFill>
                <a:latin typeface="Lato"/>
                <a:ea typeface="Lato"/>
                <a:cs typeface="Lato"/>
                <a:sym typeface="Lato"/>
              </a:rPr>
              <a:t>▸</a:t>
            </a:r>
            <a:r>
              <a:rPr lang="en">
                <a:solidFill>
                  <a:srgbClr val="7F6000"/>
                </a:solidFill>
                <a:latin typeface="Lato"/>
                <a:ea typeface="Lato"/>
                <a:cs typeface="Lato"/>
                <a:sym typeface="Lato"/>
              </a:rPr>
              <a:t> Raspberry Pi/SDR</a:t>
            </a:r>
            <a:endParaRPr>
              <a:solidFill>
                <a:srgbClr val="7F6000"/>
              </a:solidFill>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     </a:t>
            </a:r>
            <a:r>
              <a:rPr lang="en" b="1">
                <a:solidFill>
                  <a:srgbClr val="267100"/>
                </a:solidFill>
                <a:latin typeface="Lato"/>
                <a:ea typeface="Lato"/>
                <a:cs typeface="Lato"/>
                <a:sym typeface="Lato"/>
              </a:rPr>
              <a:t>🗸 </a:t>
            </a:r>
            <a:r>
              <a:rPr lang="en">
                <a:solidFill>
                  <a:srgbClr val="267100"/>
                </a:solidFill>
                <a:latin typeface="Lato"/>
                <a:ea typeface="Lato"/>
                <a:cs typeface="Lato"/>
                <a:sym typeface="Lato"/>
              </a:rPr>
              <a:t>GPS/Data logger</a:t>
            </a:r>
            <a:endParaRPr>
              <a:solidFill>
                <a:srgbClr val="267100"/>
              </a:solidFill>
              <a:latin typeface="Lato"/>
              <a:ea typeface="Lato"/>
              <a:cs typeface="Lato"/>
              <a:sym typeface="Lato"/>
            </a:endParaRPr>
          </a:p>
          <a:p>
            <a:pPr marL="0" lvl="0" indent="0" algn="l" rtl="0">
              <a:spcBef>
                <a:spcPts val="0"/>
              </a:spcBef>
              <a:spcAft>
                <a:spcPts val="0"/>
              </a:spcAft>
              <a:buNone/>
            </a:pPr>
            <a:r>
              <a:rPr lang="en" b="1">
                <a:latin typeface="Lato"/>
                <a:ea typeface="Lato"/>
                <a:cs typeface="Lato"/>
                <a:sym typeface="Lato"/>
              </a:rPr>
              <a:t>Sensor Integration</a:t>
            </a:r>
            <a:endParaRPr b="1">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     </a:t>
            </a:r>
            <a:r>
              <a:rPr lang="en" b="1">
                <a:solidFill>
                  <a:srgbClr val="7F6000"/>
                </a:solidFill>
                <a:latin typeface="Lato"/>
                <a:ea typeface="Lato"/>
                <a:cs typeface="Lato"/>
                <a:sym typeface="Lato"/>
              </a:rPr>
              <a:t>▸</a:t>
            </a:r>
            <a:r>
              <a:rPr lang="en">
                <a:solidFill>
                  <a:srgbClr val="7F6000"/>
                </a:solidFill>
                <a:latin typeface="Lato"/>
                <a:ea typeface="Lato"/>
                <a:cs typeface="Lato"/>
                <a:sym typeface="Lato"/>
              </a:rPr>
              <a:t> Raspberry Pi/SDR</a:t>
            </a:r>
            <a:endParaRPr>
              <a:solidFill>
                <a:srgbClr val="7F6000"/>
              </a:solidFill>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     </a:t>
            </a:r>
            <a:r>
              <a:rPr lang="en" b="1">
                <a:solidFill>
                  <a:srgbClr val="267100"/>
                </a:solidFill>
                <a:latin typeface="Lato"/>
                <a:ea typeface="Lato"/>
                <a:cs typeface="Lato"/>
                <a:sym typeface="Lato"/>
              </a:rPr>
              <a:t>🗸 </a:t>
            </a:r>
            <a:r>
              <a:rPr lang="en">
                <a:solidFill>
                  <a:srgbClr val="267100"/>
                </a:solidFill>
                <a:latin typeface="Lato"/>
                <a:ea typeface="Lato"/>
                <a:cs typeface="Lato"/>
                <a:sym typeface="Lato"/>
              </a:rPr>
              <a:t>GPS/Data logger</a:t>
            </a:r>
            <a:endParaRPr>
              <a:solidFill>
                <a:srgbClr val="267100"/>
              </a:solidFill>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  </a:t>
            </a:r>
            <a:r>
              <a:rPr lang="en">
                <a:solidFill>
                  <a:srgbClr val="7F6000"/>
                </a:solidFill>
                <a:latin typeface="Lato"/>
                <a:ea typeface="Lato"/>
                <a:cs typeface="Lato"/>
                <a:sym typeface="Lato"/>
              </a:rPr>
              <a:t>   </a:t>
            </a:r>
            <a:r>
              <a:rPr lang="en" b="1">
                <a:solidFill>
                  <a:srgbClr val="267100"/>
                </a:solidFill>
                <a:latin typeface="Lato"/>
                <a:ea typeface="Lato"/>
                <a:cs typeface="Lato"/>
                <a:sym typeface="Lato"/>
              </a:rPr>
              <a:t>🗸 </a:t>
            </a:r>
            <a:r>
              <a:rPr lang="en">
                <a:solidFill>
                  <a:srgbClr val="267100"/>
                </a:solidFill>
                <a:latin typeface="Lato"/>
                <a:ea typeface="Lato"/>
                <a:cs typeface="Lato"/>
                <a:sym typeface="Lato"/>
              </a:rPr>
              <a:t>Tx/Rx Software test</a:t>
            </a:r>
            <a:endParaRPr>
              <a:solidFill>
                <a:srgbClr val="267100"/>
              </a:solidFill>
              <a:latin typeface="Lato"/>
              <a:ea typeface="Lato"/>
              <a:cs typeface="Lato"/>
              <a:sym typeface="Lato"/>
            </a:endParaRPr>
          </a:p>
          <a:p>
            <a:pPr marL="0" lvl="0" indent="0" algn="l" rtl="0">
              <a:spcBef>
                <a:spcPts val="0"/>
              </a:spcBef>
              <a:spcAft>
                <a:spcPts val="0"/>
              </a:spcAft>
              <a:buNone/>
            </a:pPr>
            <a:r>
              <a:rPr lang="en" b="1">
                <a:latin typeface="Lato"/>
                <a:ea typeface="Lato"/>
                <a:cs typeface="Lato"/>
                <a:sym typeface="Lato"/>
              </a:rPr>
              <a:t>Satisfy FR 3 &amp; 4</a:t>
            </a:r>
            <a:endParaRPr b="1">
              <a:latin typeface="Lato"/>
              <a:ea typeface="Lato"/>
              <a:cs typeface="Lato"/>
              <a:sym typeface="Lato"/>
            </a:endParaRPr>
          </a:p>
        </p:txBody>
      </p:sp>
      <p:sp>
        <p:nvSpPr>
          <p:cNvPr id="668" name="Google Shape;668;p55"/>
          <p:cNvSpPr/>
          <p:nvPr/>
        </p:nvSpPr>
        <p:spPr>
          <a:xfrm>
            <a:off x="5628150" y="1483975"/>
            <a:ext cx="2190000" cy="2690700"/>
          </a:xfrm>
          <a:prstGeom prst="rect">
            <a:avLst/>
          </a:prstGeom>
          <a:noFill/>
          <a:ln w="28575" cap="flat" cmpd="sng">
            <a:solidFill>
              <a:srgbClr val="888888"/>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Lato"/>
                <a:ea typeface="Lato"/>
                <a:cs typeface="Lato"/>
                <a:sym typeface="Lato"/>
              </a:rPr>
              <a:t>Overall System</a:t>
            </a:r>
            <a:endParaRPr b="1">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     </a:t>
            </a:r>
            <a:r>
              <a:rPr lang="en">
                <a:solidFill>
                  <a:srgbClr val="660000"/>
                </a:solidFill>
                <a:latin typeface="Lato"/>
                <a:ea typeface="Lato"/>
                <a:cs typeface="Lato"/>
                <a:sym typeface="Lato"/>
              </a:rPr>
              <a:t>  </a:t>
            </a:r>
            <a:r>
              <a:rPr lang="en" b="1">
                <a:solidFill>
                  <a:srgbClr val="660000"/>
                </a:solidFill>
                <a:latin typeface="Lato"/>
                <a:ea typeface="Lato"/>
                <a:cs typeface="Lato"/>
                <a:sym typeface="Lato"/>
              </a:rPr>
              <a:t>✕</a:t>
            </a:r>
            <a:r>
              <a:rPr lang="en">
                <a:solidFill>
                  <a:srgbClr val="660000"/>
                </a:solidFill>
                <a:latin typeface="Lato"/>
                <a:ea typeface="Lato"/>
                <a:cs typeface="Lato"/>
                <a:sym typeface="Lato"/>
              </a:rPr>
              <a:t>  Beacon/Sensor</a:t>
            </a:r>
            <a:endParaRPr>
              <a:solidFill>
                <a:srgbClr val="660000"/>
              </a:solidFill>
              <a:latin typeface="Lato"/>
              <a:ea typeface="Lato"/>
              <a:cs typeface="Lato"/>
              <a:sym typeface="Lato"/>
            </a:endParaRPr>
          </a:p>
          <a:p>
            <a:pPr marL="0" lvl="0" indent="0" algn="l" rtl="0">
              <a:spcBef>
                <a:spcPts val="0"/>
              </a:spcBef>
              <a:spcAft>
                <a:spcPts val="0"/>
              </a:spcAft>
              <a:buNone/>
            </a:pPr>
            <a:r>
              <a:rPr lang="en" b="1">
                <a:latin typeface="Lato"/>
                <a:ea typeface="Lato"/>
                <a:cs typeface="Lato"/>
                <a:sym typeface="Lato"/>
              </a:rPr>
              <a:t>Overall Integration Tests</a:t>
            </a:r>
            <a:endParaRPr b="1">
              <a:latin typeface="Lato"/>
              <a:ea typeface="Lato"/>
              <a:cs typeface="Lato"/>
              <a:sym typeface="Lato"/>
            </a:endParaRPr>
          </a:p>
          <a:p>
            <a:pPr marL="228600" lvl="0" indent="0" algn="l" rtl="0">
              <a:spcBef>
                <a:spcPts val="0"/>
              </a:spcBef>
              <a:spcAft>
                <a:spcPts val="0"/>
              </a:spcAft>
              <a:buNone/>
            </a:pPr>
            <a:r>
              <a:rPr lang="en" b="1">
                <a:solidFill>
                  <a:srgbClr val="660000"/>
                </a:solidFill>
                <a:latin typeface="Lato"/>
                <a:ea typeface="Lato"/>
                <a:cs typeface="Lato"/>
                <a:sym typeface="Lato"/>
              </a:rPr>
              <a:t>✕</a:t>
            </a:r>
            <a:r>
              <a:rPr lang="en">
                <a:solidFill>
                  <a:srgbClr val="660000"/>
                </a:solidFill>
                <a:latin typeface="Lato"/>
                <a:ea typeface="Lato"/>
                <a:cs typeface="Lato"/>
                <a:sym typeface="Lato"/>
              </a:rPr>
              <a:t>  Send RF between    components both ways</a:t>
            </a:r>
            <a:endParaRPr>
              <a:solidFill>
                <a:srgbClr val="660000"/>
              </a:solidFill>
              <a:latin typeface="Lato"/>
              <a:ea typeface="Lato"/>
              <a:cs typeface="Lato"/>
              <a:sym typeface="Lato"/>
            </a:endParaRPr>
          </a:p>
          <a:p>
            <a:pPr marL="228600" lvl="0" indent="0" algn="l" rtl="0">
              <a:spcBef>
                <a:spcPts val="0"/>
              </a:spcBef>
              <a:spcAft>
                <a:spcPts val="0"/>
              </a:spcAft>
              <a:buNone/>
            </a:pPr>
            <a:r>
              <a:rPr lang="en" b="1">
                <a:solidFill>
                  <a:srgbClr val="660000"/>
                </a:solidFill>
                <a:latin typeface="Lato"/>
                <a:ea typeface="Lato"/>
                <a:cs typeface="Lato"/>
                <a:sym typeface="Lato"/>
              </a:rPr>
              <a:t>✕  </a:t>
            </a:r>
            <a:r>
              <a:rPr lang="en">
                <a:solidFill>
                  <a:srgbClr val="660000"/>
                </a:solidFill>
                <a:latin typeface="Lato"/>
                <a:ea typeface="Lato"/>
                <a:cs typeface="Lato"/>
                <a:sym typeface="Lato"/>
              </a:rPr>
              <a:t>Receive RF between components both ways</a:t>
            </a:r>
            <a:endParaRPr>
              <a:solidFill>
                <a:srgbClr val="660000"/>
              </a:solidFill>
              <a:latin typeface="Lato"/>
              <a:ea typeface="Lato"/>
              <a:cs typeface="Lato"/>
              <a:sym typeface="Lato"/>
            </a:endParaRPr>
          </a:p>
          <a:p>
            <a:pPr marL="0" lvl="0" indent="0" algn="l" rtl="0">
              <a:spcBef>
                <a:spcPts val="0"/>
              </a:spcBef>
              <a:spcAft>
                <a:spcPts val="0"/>
              </a:spcAft>
              <a:buNone/>
            </a:pPr>
            <a:r>
              <a:rPr lang="en" b="1">
                <a:latin typeface="Lato"/>
                <a:ea typeface="Lato"/>
                <a:cs typeface="Lato"/>
                <a:sym typeface="Lato"/>
              </a:rPr>
              <a:t>Satisfy FR 1, 2, 3, &amp; 4</a:t>
            </a:r>
            <a:endParaRPr b="1">
              <a:latin typeface="Lato"/>
              <a:ea typeface="Lato"/>
              <a:cs typeface="Lato"/>
              <a:sym typeface="Lato"/>
            </a:endParaRPr>
          </a:p>
        </p:txBody>
      </p:sp>
      <p:sp>
        <p:nvSpPr>
          <p:cNvPr id="669" name="Google Shape;669;p55"/>
          <p:cNvSpPr/>
          <p:nvPr/>
        </p:nvSpPr>
        <p:spPr>
          <a:xfrm>
            <a:off x="6163" y="4609348"/>
            <a:ext cx="1742100" cy="382800"/>
          </a:xfrm>
          <a:prstGeom prst="homePlate">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Project Purpose and Objectives</a:t>
            </a:r>
            <a:endParaRPr sz="1200">
              <a:latin typeface="Lato"/>
              <a:ea typeface="Lato"/>
              <a:cs typeface="Lato"/>
              <a:sym typeface="Lato"/>
            </a:endParaRPr>
          </a:p>
        </p:txBody>
      </p:sp>
      <p:sp>
        <p:nvSpPr>
          <p:cNvPr id="670" name="Google Shape;670;p55"/>
          <p:cNvSpPr/>
          <p:nvPr/>
        </p:nvSpPr>
        <p:spPr>
          <a:xfrm>
            <a:off x="4353100" y="4604000"/>
            <a:ext cx="16953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Test Results</a:t>
            </a:r>
            <a:endParaRPr sz="1200">
              <a:latin typeface="Lato"/>
              <a:ea typeface="Lato"/>
              <a:cs typeface="Lato"/>
              <a:sym typeface="Lato"/>
            </a:endParaRPr>
          </a:p>
        </p:txBody>
      </p:sp>
      <p:sp>
        <p:nvSpPr>
          <p:cNvPr id="671" name="Google Shape;671;p55"/>
          <p:cNvSpPr/>
          <p:nvPr/>
        </p:nvSpPr>
        <p:spPr>
          <a:xfrm>
            <a:off x="7324938" y="4604000"/>
            <a:ext cx="1812900" cy="393600"/>
          </a:xfrm>
          <a:prstGeom prst="chevron">
            <a:avLst>
              <a:gd name="adj" fmla="val 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Project </a:t>
            </a:r>
            <a:endParaRPr sz="1200">
              <a:latin typeface="Lato"/>
              <a:ea typeface="Lato"/>
              <a:cs typeface="Lato"/>
              <a:sym typeface="Lato"/>
            </a:endParaRPr>
          </a:p>
          <a:p>
            <a:pPr marL="0" lvl="0" indent="0" algn="ctr" rtl="0">
              <a:spcBef>
                <a:spcPts val="0"/>
              </a:spcBef>
              <a:spcAft>
                <a:spcPts val="0"/>
              </a:spcAft>
              <a:buNone/>
            </a:pPr>
            <a:r>
              <a:rPr lang="en" sz="1200">
                <a:latin typeface="Lato"/>
                <a:ea typeface="Lato"/>
                <a:cs typeface="Lato"/>
                <a:sym typeface="Lato"/>
              </a:rPr>
              <a:t>Management</a:t>
            </a:r>
            <a:endParaRPr sz="1200">
              <a:latin typeface="Lato"/>
              <a:ea typeface="Lato"/>
              <a:cs typeface="Lato"/>
              <a:sym typeface="Lato"/>
            </a:endParaRPr>
          </a:p>
        </p:txBody>
      </p:sp>
      <p:sp>
        <p:nvSpPr>
          <p:cNvPr id="672" name="Google Shape;672;p55"/>
          <p:cNvSpPr/>
          <p:nvPr/>
        </p:nvSpPr>
        <p:spPr>
          <a:xfrm>
            <a:off x="5835463" y="4604000"/>
            <a:ext cx="17421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Systems Engineering</a:t>
            </a:r>
            <a:endParaRPr sz="1200">
              <a:latin typeface="Lato"/>
              <a:ea typeface="Lato"/>
              <a:cs typeface="Lato"/>
              <a:sym typeface="Lato"/>
            </a:endParaRPr>
          </a:p>
        </p:txBody>
      </p:sp>
      <p:sp>
        <p:nvSpPr>
          <p:cNvPr id="673" name="Google Shape;673;p55"/>
          <p:cNvSpPr/>
          <p:nvPr/>
        </p:nvSpPr>
        <p:spPr>
          <a:xfrm>
            <a:off x="1553775" y="4603950"/>
            <a:ext cx="16092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Design </a:t>
            </a:r>
            <a:endParaRPr sz="1200">
              <a:latin typeface="Lato"/>
              <a:ea typeface="Lato"/>
              <a:cs typeface="Lato"/>
              <a:sym typeface="Lato"/>
            </a:endParaRPr>
          </a:p>
          <a:p>
            <a:pPr marL="0" lvl="0" indent="0" algn="ctr" rtl="0">
              <a:spcBef>
                <a:spcPts val="0"/>
              </a:spcBef>
              <a:spcAft>
                <a:spcPts val="0"/>
              </a:spcAft>
              <a:buNone/>
            </a:pPr>
            <a:r>
              <a:rPr lang="en" sz="1200">
                <a:latin typeface="Lato"/>
                <a:ea typeface="Lato"/>
                <a:cs typeface="Lato"/>
                <a:sym typeface="Lato"/>
              </a:rPr>
              <a:t>Description</a:t>
            </a:r>
            <a:endParaRPr sz="1200">
              <a:latin typeface="Lato"/>
              <a:ea typeface="Lato"/>
              <a:cs typeface="Lato"/>
              <a:sym typeface="Lato"/>
            </a:endParaRPr>
          </a:p>
        </p:txBody>
      </p:sp>
      <p:sp>
        <p:nvSpPr>
          <p:cNvPr id="674" name="Google Shape;674;p55"/>
          <p:cNvSpPr/>
          <p:nvPr/>
        </p:nvSpPr>
        <p:spPr>
          <a:xfrm>
            <a:off x="2877938" y="4604000"/>
            <a:ext cx="1742100" cy="393600"/>
          </a:xfrm>
          <a:prstGeom prst="chevron">
            <a:avLst>
              <a:gd name="adj" fmla="val 50000"/>
            </a:avLst>
          </a:prstGeom>
          <a:solidFill>
            <a:srgbClr val="EBCC6A"/>
          </a:solidFill>
          <a:ln w="3810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Test Overview</a:t>
            </a:r>
            <a:endParaRPr sz="1200">
              <a:latin typeface="Lato"/>
              <a:ea typeface="Lato"/>
              <a:cs typeface="Lato"/>
              <a:sym typeface="Lato"/>
            </a:endParaRPr>
          </a:p>
        </p:txBody>
      </p:sp>
      <p:sp>
        <p:nvSpPr>
          <p:cNvPr id="675" name="Google Shape;675;p55"/>
          <p:cNvSpPr/>
          <p:nvPr/>
        </p:nvSpPr>
        <p:spPr>
          <a:xfrm>
            <a:off x="1362000" y="4192500"/>
            <a:ext cx="64155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Lato"/>
                <a:ea typeface="Lato"/>
                <a:cs typeface="Lato"/>
                <a:sym typeface="Lato"/>
              </a:rPr>
              <a:t>KEY:		</a:t>
            </a:r>
            <a:r>
              <a:rPr lang="en" b="1">
                <a:solidFill>
                  <a:srgbClr val="267100"/>
                </a:solidFill>
                <a:latin typeface="Lato"/>
                <a:ea typeface="Lato"/>
                <a:cs typeface="Lato"/>
                <a:sym typeface="Lato"/>
              </a:rPr>
              <a:t>🗸</a:t>
            </a:r>
            <a:r>
              <a:rPr lang="en">
                <a:solidFill>
                  <a:srgbClr val="267100"/>
                </a:solidFill>
                <a:latin typeface="Lato"/>
                <a:ea typeface="Lato"/>
                <a:cs typeface="Lato"/>
                <a:sym typeface="Lato"/>
              </a:rPr>
              <a:t> Complete		</a:t>
            </a:r>
            <a:r>
              <a:rPr lang="en" b="1">
                <a:solidFill>
                  <a:srgbClr val="7F6000"/>
                </a:solidFill>
                <a:latin typeface="Lato"/>
                <a:ea typeface="Lato"/>
                <a:cs typeface="Lato"/>
                <a:sym typeface="Lato"/>
              </a:rPr>
              <a:t>▸</a:t>
            </a:r>
            <a:r>
              <a:rPr lang="en">
                <a:solidFill>
                  <a:srgbClr val="7F6000"/>
                </a:solidFill>
                <a:latin typeface="Lato"/>
                <a:ea typeface="Lato"/>
                <a:cs typeface="Lato"/>
                <a:sym typeface="Lato"/>
              </a:rPr>
              <a:t>  In Progress 		</a:t>
            </a:r>
            <a:r>
              <a:rPr lang="en" b="1">
                <a:solidFill>
                  <a:srgbClr val="660000"/>
                </a:solidFill>
                <a:latin typeface="Lato"/>
                <a:ea typeface="Lato"/>
                <a:cs typeface="Lato"/>
                <a:sym typeface="Lato"/>
              </a:rPr>
              <a:t> ✕ </a:t>
            </a:r>
            <a:r>
              <a:rPr lang="en">
                <a:solidFill>
                  <a:srgbClr val="660000"/>
                </a:solidFill>
                <a:latin typeface="Lato"/>
                <a:ea typeface="Lato"/>
                <a:cs typeface="Lato"/>
                <a:sym typeface="Lato"/>
              </a:rPr>
              <a:t>  Not completed</a:t>
            </a:r>
            <a:endParaRPr>
              <a:solidFill>
                <a:srgbClr val="660000"/>
              </a:solidFill>
              <a:latin typeface="Lato"/>
              <a:ea typeface="Lato"/>
              <a:cs typeface="Lato"/>
              <a:sym typeface="Lato"/>
            </a:endParaRPr>
          </a:p>
          <a:p>
            <a:pPr marL="0" lvl="0" indent="0" algn="l" rtl="0">
              <a:spcBef>
                <a:spcPts val="0"/>
              </a:spcBef>
              <a:spcAft>
                <a:spcPts val="0"/>
              </a:spcAft>
              <a:buNone/>
            </a:pPr>
            <a:endParaRPr b="1">
              <a:latin typeface="Lato"/>
              <a:ea typeface="Lato"/>
              <a:cs typeface="Lato"/>
              <a:sym typeface="Lat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29"/>
          <p:cNvSpPr txBox="1">
            <a:spLocks noGrp="1"/>
          </p:cNvSpPr>
          <p:nvPr>
            <p:ph type="title"/>
          </p:nvPr>
        </p:nvSpPr>
        <p:spPr>
          <a:xfrm>
            <a:off x="2171700" y="713275"/>
            <a:ext cx="4800600" cy="569400"/>
          </a:xfrm>
          <a:prstGeom prst="rect">
            <a:avLst/>
          </a:prstGeom>
          <a:noFill/>
        </p:spPr>
        <p:txBody>
          <a:bodyPr spcFirstLastPara="1" wrap="square" lIns="91425" tIns="91425" rIns="91425" bIns="91425" anchor="t" anchorCtr="0">
            <a:noAutofit/>
          </a:bodyPr>
          <a:lstStyle/>
          <a:p>
            <a:pPr marL="0" lvl="0" indent="0" algn="ctr" rtl="0">
              <a:spcBef>
                <a:spcPts val="0"/>
              </a:spcBef>
              <a:spcAft>
                <a:spcPts val="0"/>
              </a:spcAft>
              <a:buNone/>
            </a:pPr>
            <a:r>
              <a:rPr lang="en" sz="3600"/>
              <a:t>Mission Statement </a:t>
            </a:r>
            <a:endParaRPr sz="3600"/>
          </a:p>
        </p:txBody>
      </p:sp>
      <p:sp>
        <p:nvSpPr>
          <p:cNvPr id="255" name="Google Shape;255;p29"/>
          <p:cNvSpPr txBox="1">
            <a:spLocks noGrp="1"/>
          </p:cNvSpPr>
          <p:nvPr>
            <p:ph type="body" idx="1"/>
          </p:nvPr>
        </p:nvSpPr>
        <p:spPr>
          <a:xfrm>
            <a:off x="93750" y="1515175"/>
            <a:ext cx="8956500" cy="15252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1600"/>
              <a:t>“The long term goal of this project is to investigate </a:t>
            </a:r>
            <a:r>
              <a:rPr lang="en" sz="1600" b="1"/>
              <a:t>satellite-to-satellite tracking </a:t>
            </a:r>
            <a:r>
              <a:rPr lang="en" sz="1600"/>
              <a:t>feasibility through a prototype solution. The ground based beacon and sensor packages will provide an analog for General Atomics to continue to analyze the optimal methods for tracking satellites in an ever cluttered space environment.”</a:t>
            </a:r>
            <a:endParaRPr sz="1600"/>
          </a:p>
        </p:txBody>
      </p:sp>
      <p:sp>
        <p:nvSpPr>
          <p:cNvPr id="256" name="Google Shape;256;p29"/>
          <p:cNvSpPr txBox="1">
            <a:spLocks noGrp="1"/>
          </p:cNvSpPr>
          <p:nvPr>
            <p:ph type="sldNum" idx="12"/>
          </p:nvPr>
        </p:nvSpPr>
        <p:spPr>
          <a:xfrm>
            <a:off x="8" y="-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a:t>
            </a:fld>
            <a:endParaRPr/>
          </a:p>
        </p:txBody>
      </p:sp>
      <p:pic>
        <p:nvPicPr>
          <p:cNvPr id="257" name="Google Shape;257;p29"/>
          <p:cNvPicPr preferRelativeResize="0"/>
          <p:nvPr/>
        </p:nvPicPr>
        <p:blipFill rotWithShape="1">
          <a:blip r:embed="rId3">
            <a:alphaModFix/>
          </a:blip>
          <a:srcRect l="18956" r="13218"/>
          <a:stretch/>
        </p:blipFill>
        <p:spPr>
          <a:xfrm>
            <a:off x="3491397" y="3040375"/>
            <a:ext cx="2254574" cy="18985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56"/>
          <p:cNvSpPr txBox="1">
            <a:spLocks noGrp="1"/>
          </p:cNvSpPr>
          <p:nvPr>
            <p:ph type="title"/>
          </p:nvPr>
        </p:nvSpPr>
        <p:spPr>
          <a:xfrm>
            <a:off x="1203475" y="134675"/>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Phase 1</a:t>
            </a:r>
            <a:endParaRPr sz="3000"/>
          </a:p>
        </p:txBody>
      </p:sp>
      <p:sp>
        <p:nvSpPr>
          <p:cNvPr id="681" name="Google Shape;681;p56"/>
          <p:cNvSpPr txBox="1">
            <a:spLocks noGrp="1"/>
          </p:cNvSpPr>
          <p:nvPr>
            <p:ph type="body" idx="1"/>
          </p:nvPr>
        </p:nvSpPr>
        <p:spPr>
          <a:xfrm>
            <a:off x="1154925" y="886975"/>
            <a:ext cx="3008400" cy="3279600"/>
          </a:xfrm>
          <a:prstGeom prst="rect">
            <a:avLst/>
          </a:prstGeom>
          <a:ln w="9525" cap="flat" cmpd="sng">
            <a:solidFill>
              <a:srgbClr val="888888"/>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800" b="1"/>
              <a:t>Description:</a:t>
            </a:r>
            <a:endParaRPr sz="1800" b="1"/>
          </a:p>
          <a:p>
            <a:pPr marL="457200" lvl="0" indent="-311150" algn="l" rtl="0">
              <a:spcBef>
                <a:spcPts val="0"/>
              </a:spcBef>
              <a:spcAft>
                <a:spcPts val="0"/>
              </a:spcAft>
              <a:buSzPts val="1300"/>
              <a:buChar char="-"/>
            </a:pPr>
            <a:r>
              <a:rPr lang="en"/>
              <a:t>Both the sensor and beacon are stationary, at a range of 100 m, with various headings.</a:t>
            </a:r>
            <a:endParaRPr/>
          </a:p>
          <a:p>
            <a:pPr marL="0" lvl="0" indent="0" algn="l" rtl="0">
              <a:spcBef>
                <a:spcPts val="1600"/>
              </a:spcBef>
              <a:spcAft>
                <a:spcPts val="0"/>
              </a:spcAft>
              <a:buNone/>
            </a:pPr>
            <a:r>
              <a:rPr lang="en" sz="1800" b="1"/>
              <a:t>Purpose: </a:t>
            </a:r>
            <a:endParaRPr sz="1800" b="1"/>
          </a:p>
          <a:p>
            <a:pPr marL="457200" lvl="0" indent="-311150" algn="l" rtl="0">
              <a:spcBef>
                <a:spcPts val="0"/>
              </a:spcBef>
              <a:spcAft>
                <a:spcPts val="0"/>
              </a:spcAft>
              <a:buSzPts val="1300"/>
              <a:buChar char="-"/>
            </a:pPr>
            <a:r>
              <a:rPr lang="en"/>
              <a:t>To characterize the accuracy of the tracking system (Noise) as a function of heading.</a:t>
            </a:r>
            <a:endParaRPr/>
          </a:p>
          <a:p>
            <a:pPr marL="457200" lvl="0" indent="-311150" algn="l" rtl="0">
              <a:spcBef>
                <a:spcPts val="0"/>
              </a:spcBef>
              <a:spcAft>
                <a:spcPts val="0"/>
              </a:spcAft>
              <a:buSzPts val="1300"/>
              <a:buChar char="-"/>
            </a:pPr>
            <a:r>
              <a:rPr lang="en" b="1"/>
              <a:t>Tuning KF</a:t>
            </a:r>
            <a:endParaRPr b="1"/>
          </a:p>
          <a:p>
            <a:pPr marL="457200" lvl="0" indent="-311150" algn="l" rtl="0">
              <a:spcBef>
                <a:spcPts val="0"/>
              </a:spcBef>
              <a:spcAft>
                <a:spcPts val="0"/>
              </a:spcAft>
              <a:buSzPts val="1300"/>
              <a:buChar char="-"/>
            </a:pPr>
            <a:r>
              <a:rPr lang="en"/>
              <a:t> Most Direct comparison to models (Two-way range-finding and phase interferometry)</a:t>
            </a:r>
            <a:endParaRPr/>
          </a:p>
          <a:p>
            <a:pPr marL="0" lvl="0" indent="0" algn="l" rtl="0">
              <a:spcBef>
                <a:spcPts val="1600"/>
              </a:spcBef>
              <a:spcAft>
                <a:spcPts val="1600"/>
              </a:spcAft>
              <a:buNone/>
            </a:pPr>
            <a:r>
              <a:rPr lang="en" sz="1800" b="1"/>
              <a:t>Testing Against FR:  3</a:t>
            </a:r>
            <a:endParaRPr sz="1800" b="1"/>
          </a:p>
        </p:txBody>
      </p:sp>
      <p:sp>
        <p:nvSpPr>
          <p:cNvPr id="682" name="Google Shape;682;p56"/>
          <p:cNvSpPr txBox="1">
            <a:spLocks noGrp="1"/>
          </p:cNvSpPr>
          <p:nvPr>
            <p:ph type="sldNum" idx="12"/>
          </p:nvPr>
        </p:nvSpPr>
        <p:spPr>
          <a:xfrm>
            <a:off x="8" y="-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30</a:t>
            </a:fld>
            <a:endParaRPr/>
          </a:p>
        </p:txBody>
      </p:sp>
      <p:sp>
        <p:nvSpPr>
          <p:cNvPr id="683" name="Google Shape;683;p56"/>
          <p:cNvSpPr/>
          <p:nvPr/>
        </p:nvSpPr>
        <p:spPr>
          <a:xfrm>
            <a:off x="6163" y="4609348"/>
            <a:ext cx="1742100" cy="382800"/>
          </a:xfrm>
          <a:prstGeom prst="homePlate">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Project Purpose and Objectives</a:t>
            </a:r>
            <a:endParaRPr sz="1200">
              <a:latin typeface="Lato"/>
              <a:ea typeface="Lato"/>
              <a:cs typeface="Lato"/>
              <a:sym typeface="Lato"/>
            </a:endParaRPr>
          </a:p>
        </p:txBody>
      </p:sp>
      <p:sp>
        <p:nvSpPr>
          <p:cNvPr id="684" name="Google Shape;684;p56"/>
          <p:cNvSpPr/>
          <p:nvPr/>
        </p:nvSpPr>
        <p:spPr>
          <a:xfrm>
            <a:off x="4353100" y="4604000"/>
            <a:ext cx="16953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Test Results</a:t>
            </a:r>
            <a:endParaRPr sz="1200">
              <a:latin typeface="Lato"/>
              <a:ea typeface="Lato"/>
              <a:cs typeface="Lato"/>
              <a:sym typeface="Lato"/>
            </a:endParaRPr>
          </a:p>
        </p:txBody>
      </p:sp>
      <p:sp>
        <p:nvSpPr>
          <p:cNvPr id="685" name="Google Shape;685;p56"/>
          <p:cNvSpPr/>
          <p:nvPr/>
        </p:nvSpPr>
        <p:spPr>
          <a:xfrm>
            <a:off x="7324938" y="4604000"/>
            <a:ext cx="1812900" cy="393600"/>
          </a:xfrm>
          <a:prstGeom prst="chevron">
            <a:avLst>
              <a:gd name="adj" fmla="val 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Project </a:t>
            </a:r>
            <a:endParaRPr sz="1200">
              <a:latin typeface="Lato"/>
              <a:ea typeface="Lato"/>
              <a:cs typeface="Lato"/>
              <a:sym typeface="Lato"/>
            </a:endParaRPr>
          </a:p>
          <a:p>
            <a:pPr marL="0" lvl="0" indent="0" algn="ctr" rtl="0">
              <a:spcBef>
                <a:spcPts val="0"/>
              </a:spcBef>
              <a:spcAft>
                <a:spcPts val="0"/>
              </a:spcAft>
              <a:buNone/>
            </a:pPr>
            <a:r>
              <a:rPr lang="en" sz="1200">
                <a:latin typeface="Lato"/>
                <a:ea typeface="Lato"/>
                <a:cs typeface="Lato"/>
                <a:sym typeface="Lato"/>
              </a:rPr>
              <a:t>Management</a:t>
            </a:r>
            <a:endParaRPr sz="1200">
              <a:latin typeface="Lato"/>
              <a:ea typeface="Lato"/>
              <a:cs typeface="Lato"/>
              <a:sym typeface="Lato"/>
            </a:endParaRPr>
          </a:p>
        </p:txBody>
      </p:sp>
      <p:sp>
        <p:nvSpPr>
          <p:cNvPr id="686" name="Google Shape;686;p56"/>
          <p:cNvSpPr/>
          <p:nvPr/>
        </p:nvSpPr>
        <p:spPr>
          <a:xfrm>
            <a:off x="5835463" y="4604000"/>
            <a:ext cx="17421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Systems Engineering</a:t>
            </a:r>
            <a:endParaRPr sz="1200">
              <a:latin typeface="Lato"/>
              <a:ea typeface="Lato"/>
              <a:cs typeface="Lato"/>
              <a:sym typeface="Lato"/>
            </a:endParaRPr>
          </a:p>
        </p:txBody>
      </p:sp>
      <p:sp>
        <p:nvSpPr>
          <p:cNvPr id="687" name="Google Shape;687;p56"/>
          <p:cNvSpPr/>
          <p:nvPr/>
        </p:nvSpPr>
        <p:spPr>
          <a:xfrm>
            <a:off x="1553775" y="4603950"/>
            <a:ext cx="16092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Design </a:t>
            </a:r>
            <a:endParaRPr sz="1200">
              <a:latin typeface="Lato"/>
              <a:ea typeface="Lato"/>
              <a:cs typeface="Lato"/>
              <a:sym typeface="Lato"/>
            </a:endParaRPr>
          </a:p>
          <a:p>
            <a:pPr marL="0" lvl="0" indent="0" algn="ctr" rtl="0">
              <a:spcBef>
                <a:spcPts val="0"/>
              </a:spcBef>
              <a:spcAft>
                <a:spcPts val="0"/>
              </a:spcAft>
              <a:buNone/>
            </a:pPr>
            <a:r>
              <a:rPr lang="en" sz="1200">
                <a:latin typeface="Lato"/>
                <a:ea typeface="Lato"/>
                <a:cs typeface="Lato"/>
                <a:sym typeface="Lato"/>
              </a:rPr>
              <a:t>Description</a:t>
            </a:r>
            <a:endParaRPr sz="1200">
              <a:latin typeface="Lato"/>
              <a:ea typeface="Lato"/>
              <a:cs typeface="Lato"/>
              <a:sym typeface="Lato"/>
            </a:endParaRPr>
          </a:p>
        </p:txBody>
      </p:sp>
      <p:sp>
        <p:nvSpPr>
          <p:cNvPr id="688" name="Google Shape;688;p56"/>
          <p:cNvSpPr/>
          <p:nvPr/>
        </p:nvSpPr>
        <p:spPr>
          <a:xfrm>
            <a:off x="2877938" y="4604000"/>
            <a:ext cx="1742100" cy="393600"/>
          </a:xfrm>
          <a:prstGeom prst="chevron">
            <a:avLst>
              <a:gd name="adj" fmla="val 50000"/>
            </a:avLst>
          </a:prstGeom>
          <a:solidFill>
            <a:srgbClr val="EBCC6A"/>
          </a:solidFill>
          <a:ln w="3810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Test Overview</a:t>
            </a:r>
            <a:endParaRPr sz="1200">
              <a:latin typeface="Lato"/>
              <a:ea typeface="Lato"/>
              <a:cs typeface="Lato"/>
              <a:sym typeface="Lato"/>
            </a:endParaRPr>
          </a:p>
        </p:txBody>
      </p:sp>
      <p:sp>
        <p:nvSpPr>
          <p:cNvPr id="689" name="Google Shape;689;p56"/>
          <p:cNvSpPr/>
          <p:nvPr/>
        </p:nvSpPr>
        <p:spPr>
          <a:xfrm>
            <a:off x="5381760" y="3546792"/>
            <a:ext cx="77700" cy="61200"/>
          </a:xfrm>
          <a:prstGeom prst="rect">
            <a:avLst/>
          </a:prstGeom>
          <a:solidFill>
            <a:srgbClr val="31B7F3"/>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56"/>
          <p:cNvSpPr/>
          <p:nvPr/>
        </p:nvSpPr>
        <p:spPr>
          <a:xfrm>
            <a:off x="7335549" y="1541197"/>
            <a:ext cx="77700" cy="61200"/>
          </a:xfrm>
          <a:prstGeom prst="rect">
            <a:avLst/>
          </a:prstGeom>
          <a:solidFill>
            <a:srgbClr val="31B7F3"/>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56"/>
          <p:cNvSpPr txBox="1"/>
          <p:nvPr/>
        </p:nvSpPr>
        <p:spPr>
          <a:xfrm>
            <a:off x="4620050" y="592050"/>
            <a:ext cx="2057400" cy="577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Lato"/>
                <a:ea typeface="Lato"/>
                <a:cs typeface="Lato"/>
                <a:sym typeface="Lato"/>
              </a:rPr>
              <a:t>Bird’s Eye-view of Testing Paths:</a:t>
            </a:r>
            <a:endParaRPr>
              <a:latin typeface="Lato"/>
              <a:ea typeface="Lato"/>
              <a:cs typeface="Lato"/>
              <a:sym typeface="Lato"/>
            </a:endParaRPr>
          </a:p>
        </p:txBody>
      </p:sp>
      <p:sp>
        <p:nvSpPr>
          <p:cNvPr id="692" name="Google Shape;692;p56"/>
          <p:cNvSpPr txBox="1"/>
          <p:nvPr/>
        </p:nvSpPr>
        <p:spPr>
          <a:xfrm>
            <a:off x="4459245" y="3839548"/>
            <a:ext cx="1132200" cy="38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Lato"/>
                <a:ea typeface="Lato"/>
                <a:cs typeface="Lato"/>
                <a:sym typeface="Lato"/>
              </a:rPr>
              <a:t>(Stationary)</a:t>
            </a:r>
            <a:endParaRPr sz="1000">
              <a:latin typeface="Lato"/>
              <a:ea typeface="Lato"/>
              <a:cs typeface="Lato"/>
              <a:sym typeface="Lato"/>
            </a:endParaRPr>
          </a:p>
        </p:txBody>
      </p:sp>
      <p:sp>
        <p:nvSpPr>
          <p:cNvPr id="693" name="Google Shape;693;p56"/>
          <p:cNvSpPr txBox="1"/>
          <p:nvPr/>
        </p:nvSpPr>
        <p:spPr>
          <a:xfrm>
            <a:off x="7451059" y="1462547"/>
            <a:ext cx="845700" cy="29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Lato"/>
                <a:ea typeface="Lato"/>
                <a:cs typeface="Lato"/>
                <a:sym typeface="Lato"/>
              </a:rPr>
              <a:t>(Stationary)</a:t>
            </a:r>
            <a:endParaRPr sz="1000">
              <a:latin typeface="Lato"/>
              <a:ea typeface="Lato"/>
              <a:cs typeface="Lato"/>
              <a:sym typeface="Lato"/>
            </a:endParaRPr>
          </a:p>
        </p:txBody>
      </p:sp>
      <p:cxnSp>
        <p:nvCxnSpPr>
          <p:cNvPr id="694" name="Google Shape;694;p56"/>
          <p:cNvCxnSpPr/>
          <p:nvPr/>
        </p:nvCxnSpPr>
        <p:spPr>
          <a:xfrm rot="10800000" flipH="1">
            <a:off x="4877013" y="1032476"/>
            <a:ext cx="1698900" cy="2133600"/>
          </a:xfrm>
          <a:prstGeom prst="straightConnector1">
            <a:avLst/>
          </a:prstGeom>
          <a:noFill/>
          <a:ln w="9525" cap="flat" cmpd="sng">
            <a:solidFill>
              <a:srgbClr val="434343"/>
            </a:solidFill>
            <a:prstDash val="solid"/>
            <a:round/>
            <a:headEnd type="none" w="med" len="med"/>
            <a:tailEnd type="triangle" w="med" len="med"/>
          </a:ln>
        </p:spPr>
      </p:cxnSp>
      <p:cxnSp>
        <p:nvCxnSpPr>
          <p:cNvPr id="695" name="Google Shape;695;p56"/>
          <p:cNvCxnSpPr/>
          <p:nvPr/>
        </p:nvCxnSpPr>
        <p:spPr>
          <a:xfrm flipH="1">
            <a:off x="4877100" y="1032476"/>
            <a:ext cx="1698900" cy="2133600"/>
          </a:xfrm>
          <a:prstGeom prst="straightConnector1">
            <a:avLst/>
          </a:prstGeom>
          <a:noFill/>
          <a:ln w="9525" cap="flat" cmpd="sng">
            <a:solidFill>
              <a:srgbClr val="434343"/>
            </a:solidFill>
            <a:prstDash val="solid"/>
            <a:round/>
            <a:headEnd type="none" w="med" len="med"/>
            <a:tailEnd type="triangle" w="med" len="med"/>
          </a:ln>
        </p:spPr>
      </p:cxnSp>
      <p:sp>
        <p:nvSpPr>
          <p:cNvPr id="696" name="Google Shape;696;p56"/>
          <p:cNvSpPr txBox="1"/>
          <p:nvPr/>
        </p:nvSpPr>
        <p:spPr>
          <a:xfrm rot="-3115814">
            <a:off x="5364912" y="1767510"/>
            <a:ext cx="673348" cy="38270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100 m</a:t>
            </a:r>
            <a:endParaRPr>
              <a:latin typeface="Lato"/>
              <a:ea typeface="Lato"/>
              <a:cs typeface="Lato"/>
              <a:sym typeface="Lato"/>
            </a:endParaRPr>
          </a:p>
        </p:txBody>
      </p:sp>
      <p:sp>
        <p:nvSpPr>
          <p:cNvPr id="697" name="Google Shape;697;p56"/>
          <p:cNvSpPr txBox="1"/>
          <p:nvPr/>
        </p:nvSpPr>
        <p:spPr>
          <a:xfrm>
            <a:off x="7066075" y="2413457"/>
            <a:ext cx="1698900" cy="126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Lato"/>
                <a:ea typeface="Lato"/>
                <a:cs typeface="Lato"/>
                <a:sym typeface="Lato"/>
              </a:rPr>
              <a:t>Sensor will be rotated at 30-degree increments to characterize accuracy as a function of relative heading.</a:t>
            </a:r>
            <a:endParaRPr sz="1200">
              <a:latin typeface="Lato"/>
              <a:ea typeface="Lato"/>
              <a:cs typeface="Lato"/>
              <a:sym typeface="Lato"/>
            </a:endParaRPr>
          </a:p>
        </p:txBody>
      </p:sp>
      <p:sp>
        <p:nvSpPr>
          <p:cNvPr id="698" name="Google Shape;698;p56"/>
          <p:cNvSpPr txBox="1"/>
          <p:nvPr/>
        </p:nvSpPr>
        <p:spPr>
          <a:xfrm>
            <a:off x="4432924" y="3649581"/>
            <a:ext cx="926100" cy="256500"/>
          </a:xfrm>
          <a:prstGeom prst="rect">
            <a:avLst/>
          </a:prstGeom>
          <a:solidFill>
            <a:srgbClr val="FFFFFF"/>
          </a:solidFill>
          <a:ln w="12700" cap="flat" cmpd="sng">
            <a:solidFill>
              <a:srgbClr val="0145AC"/>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ctr" rtl="0">
              <a:spcBef>
                <a:spcPts val="0"/>
              </a:spcBef>
              <a:spcAft>
                <a:spcPts val="0"/>
              </a:spcAft>
              <a:buNone/>
            </a:pPr>
            <a:r>
              <a:rPr lang="en" sz="1200" b="1">
                <a:solidFill>
                  <a:srgbClr val="1B212C"/>
                </a:solidFill>
                <a:latin typeface="Arial"/>
                <a:ea typeface="Arial"/>
                <a:cs typeface="Arial"/>
                <a:sym typeface="Arial"/>
              </a:rPr>
              <a:t>SENSOR</a:t>
            </a:r>
            <a:endParaRPr sz="1100"/>
          </a:p>
          <a:p>
            <a:pPr marL="0" marR="0" lvl="0" indent="0" algn="ctr" rtl="0">
              <a:spcBef>
                <a:spcPts val="0"/>
              </a:spcBef>
              <a:spcAft>
                <a:spcPts val="0"/>
              </a:spcAft>
              <a:buNone/>
            </a:pPr>
            <a:endParaRPr sz="1100"/>
          </a:p>
        </p:txBody>
      </p:sp>
      <p:sp>
        <p:nvSpPr>
          <p:cNvPr id="699" name="Google Shape;699;p56"/>
          <p:cNvSpPr txBox="1"/>
          <p:nvPr/>
        </p:nvSpPr>
        <p:spPr>
          <a:xfrm>
            <a:off x="7458979" y="1238375"/>
            <a:ext cx="837900" cy="294300"/>
          </a:xfrm>
          <a:prstGeom prst="rect">
            <a:avLst/>
          </a:prstGeom>
          <a:solidFill>
            <a:srgbClr val="FFFFFF"/>
          </a:solidFill>
          <a:ln w="12700" cap="flat" cmpd="sng">
            <a:solidFill>
              <a:srgbClr val="7890CD"/>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ctr" rtl="0">
              <a:spcBef>
                <a:spcPts val="0"/>
              </a:spcBef>
              <a:spcAft>
                <a:spcPts val="0"/>
              </a:spcAft>
              <a:buNone/>
            </a:pPr>
            <a:r>
              <a:rPr lang="en" sz="1200" b="1">
                <a:solidFill>
                  <a:srgbClr val="1B212C"/>
                </a:solidFill>
                <a:latin typeface="Arial"/>
                <a:ea typeface="Arial"/>
                <a:cs typeface="Arial"/>
                <a:sym typeface="Arial"/>
              </a:rPr>
              <a:t>BEACON</a:t>
            </a:r>
            <a:endParaRPr sz="1100"/>
          </a:p>
          <a:p>
            <a:pPr marL="0" marR="0" lvl="0" indent="0" algn="ctr" rtl="0">
              <a:spcBef>
                <a:spcPts val="0"/>
              </a:spcBef>
              <a:spcAft>
                <a:spcPts val="0"/>
              </a:spcAft>
              <a:buNone/>
            </a:pPr>
            <a:endParaRPr sz="1100"/>
          </a:p>
        </p:txBody>
      </p:sp>
      <p:sp>
        <p:nvSpPr>
          <p:cNvPr id="700" name="Google Shape;700;p56"/>
          <p:cNvSpPr/>
          <p:nvPr/>
        </p:nvSpPr>
        <p:spPr>
          <a:xfrm rot="2435753">
            <a:off x="5808802" y="1307494"/>
            <a:ext cx="1362420" cy="2548388"/>
          </a:xfrm>
          <a:prstGeom prst="flowChartExtract">
            <a:avLst/>
          </a:prstGeom>
          <a:gradFill>
            <a:gsLst>
              <a:gs pos="0">
                <a:srgbClr val="4ABBDA">
                  <a:alpha val="84705"/>
                </a:srgbClr>
              </a:gs>
              <a:gs pos="24000">
                <a:srgbClr val="4ABBDA">
                  <a:alpha val="84705"/>
                </a:srgbClr>
              </a:gs>
              <a:gs pos="91000">
                <a:srgbClr val="F6F8FC">
                  <a:alpha val="12549"/>
                </a:srgbClr>
              </a:gs>
              <a:gs pos="100000">
                <a:srgbClr val="FFFFFF">
                  <a:alpha val="0"/>
                </a:srgbClr>
              </a:gs>
            </a:gsLst>
            <a:lin ang="5400012"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1B212C"/>
              </a:solidFill>
              <a:latin typeface="Arial"/>
              <a:ea typeface="Arial"/>
              <a:cs typeface="Arial"/>
              <a:sym typeface="Arial"/>
            </a:endParaRPr>
          </a:p>
        </p:txBody>
      </p:sp>
      <p:cxnSp>
        <p:nvCxnSpPr>
          <p:cNvPr id="701" name="Google Shape;701;p56"/>
          <p:cNvCxnSpPr/>
          <p:nvPr/>
        </p:nvCxnSpPr>
        <p:spPr>
          <a:xfrm>
            <a:off x="4723571" y="3040101"/>
            <a:ext cx="629100" cy="481200"/>
          </a:xfrm>
          <a:prstGeom prst="straightConnector1">
            <a:avLst/>
          </a:prstGeom>
          <a:noFill/>
          <a:ln w="9525" cap="flat" cmpd="sng">
            <a:solidFill>
              <a:srgbClr val="000000"/>
            </a:solidFill>
            <a:prstDash val="solid"/>
            <a:round/>
            <a:headEnd type="none" w="med" len="med"/>
            <a:tailEnd type="none" w="med" len="med"/>
          </a:ln>
        </p:spPr>
      </p:cxnSp>
      <p:cxnSp>
        <p:nvCxnSpPr>
          <p:cNvPr id="702" name="Google Shape;702;p56"/>
          <p:cNvCxnSpPr/>
          <p:nvPr/>
        </p:nvCxnSpPr>
        <p:spPr>
          <a:xfrm>
            <a:off x="6436975" y="891700"/>
            <a:ext cx="629100" cy="481200"/>
          </a:xfrm>
          <a:prstGeom prst="straightConnector1">
            <a:avLst/>
          </a:prstGeom>
          <a:noFill/>
          <a:ln w="9525" cap="flat" cmpd="sng">
            <a:solidFill>
              <a:srgbClr val="000000"/>
            </a:solidFill>
            <a:prstDash val="solid"/>
            <a:round/>
            <a:headEnd type="none" w="med" len="med"/>
            <a:tailEnd type="none" w="med" len="med"/>
          </a:ln>
        </p:spPr>
      </p:cxn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p57"/>
          <p:cNvSpPr txBox="1">
            <a:spLocks noGrp="1"/>
          </p:cNvSpPr>
          <p:nvPr>
            <p:ph type="title"/>
          </p:nvPr>
        </p:nvSpPr>
        <p:spPr>
          <a:xfrm>
            <a:off x="1310625" y="15610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Phase 2</a:t>
            </a:r>
            <a:endParaRPr sz="3000"/>
          </a:p>
        </p:txBody>
      </p:sp>
      <p:sp>
        <p:nvSpPr>
          <p:cNvPr id="708" name="Google Shape;708;p57"/>
          <p:cNvSpPr txBox="1">
            <a:spLocks noGrp="1"/>
          </p:cNvSpPr>
          <p:nvPr>
            <p:ph type="body" idx="1"/>
          </p:nvPr>
        </p:nvSpPr>
        <p:spPr>
          <a:xfrm>
            <a:off x="1200175" y="1070200"/>
            <a:ext cx="2938200" cy="3022200"/>
          </a:xfrm>
          <a:prstGeom prst="rect">
            <a:avLst/>
          </a:prstGeom>
          <a:ln w="9525" cap="flat" cmpd="sng">
            <a:solidFill>
              <a:srgbClr val="888888"/>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800" b="1"/>
              <a:t>Description:</a:t>
            </a:r>
            <a:endParaRPr sz="1800" b="1"/>
          </a:p>
          <a:p>
            <a:pPr marL="457200" lvl="0" indent="-311150" algn="l" rtl="0">
              <a:spcBef>
                <a:spcPts val="0"/>
              </a:spcBef>
              <a:spcAft>
                <a:spcPts val="0"/>
              </a:spcAft>
              <a:buSzPts val="1300"/>
              <a:buChar char="-"/>
            </a:pPr>
            <a:r>
              <a:rPr lang="en"/>
              <a:t>The sensor is stationary, and the beacon translates at a speed of 10 m/s.</a:t>
            </a:r>
            <a:endParaRPr/>
          </a:p>
          <a:p>
            <a:pPr marL="0" lvl="0" indent="0" algn="l" rtl="0">
              <a:spcBef>
                <a:spcPts val="1600"/>
              </a:spcBef>
              <a:spcAft>
                <a:spcPts val="0"/>
              </a:spcAft>
              <a:buNone/>
            </a:pPr>
            <a:r>
              <a:rPr lang="en" sz="1800" b="1"/>
              <a:t>Purpose:</a:t>
            </a:r>
            <a:r>
              <a:rPr lang="en" sz="1800"/>
              <a:t> </a:t>
            </a:r>
            <a:endParaRPr sz="1800"/>
          </a:p>
          <a:p>
            <a:pPr marL="457200" lvl="0" indent="-311150" algn="l" rtl="0">
              <a:spcBef>
                <a:spcPts val="0"/>
              </a:spcBef>
              <a:spcAft>
                <a:spcPts val="0"/>
              </a:spcAft>
              <a:buSzPts val="1300"/>
              <a:buChar char="-"/>
            </a:pPr>
            <a:r>
              <a:rPr lang="en"/>
              <a:t>To characterize the accuracy of the tracking system as a function of range.</a:t>
            </a:r>
            <a:endParaRPr/>
          </a:p>
          <a:p>
            <a:pPr marL="457200" lvl="0" indent="-311150" algn="l" rtl="0">
              <a:spcBef>
                <a:spcPts val="0"/>
              </a:spcBef>
              <a:spcAft>
                <a:spcPts val="0"/>
              </a:spcAft>
              <a:buSzPts val="1300"/>
              <a:buChar char="-"/>
            </a:pPr>
            <a:r>
              <a:rPr lang="en"/>
              <a:t>To test the alarm system</a:t>
            </a:r>
            <a:endParaRPr/>
          </a:p>
          <a:p>
            <a:pPr marL="0" lvl="0" indent="0" algn="l" rtl="0">
              <a:spcBef>
                <a:spcPts val="1600"/>
              </a:spcBef>
              <a:spcAft>
                <a:spcPts val="1600"/>
              </a:spcAft>
              <a:buNone/>
            </a:pPr>
            <a:r>
              <a:rPr lang="en" sz="1800" b="1"/>
              <a:t>Testing Against FR:  3, 4</a:t>
            </a:r>
            <a:endParaRPr sz="1800" b="1"/>
          </a:p>
        </p:txBody>
      </p:sp>
      <p:sp>
        <p:nvSpPr>
          <p:cNvPr id="709" name="Google Shape;709;p57"/>
          <p:cNvSpPr txBox="1">
            <a:spLocks noGrp="1"/>
          </p:cNvSpPr>
          <p:nvPr>
            <p:ph type="sldNum" idx="12"/>
          </p:nvPr>
        </p:nvSpPr>
        <p:spPr>
          <a:xfrm>
            <a:off x="8" y="-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31</a:t>
            </a:fld>
            <a:endParaRPr/>
          </a:p>
        </p:txBody>
      </p:sp>
      <p:sp>
        <p:nvSpPr>
          <p:cNvPr id="710" name="Google Shape;710;p57"/>
          <p:cNvSpPr/>
          <p:nvPr/>
        </p:nvSpPr>
        <p:spPr>
          <a:xfrm>
            <a:off x="6163" y="4609348"/>
            <a:ext cx="1742100" cy="382800"/>
          </a:xfrm>
          <a:prstGeom prst="homePlate">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Project Purpose and Objectives</a:t>
            </a:r>
            <a:endParaRPr sz="1200">
              <a:latin typeface="Lato"/>
              <a:ea typeface="Lato"/>
              <a:cs typeface="Lato"/>
              <a:sym typeface="Lato"/>
            </a:endParaRPr>
          </a:p>
        </p:txBody>
      </p:sp>
      <p:sp>
        <p:nvSpPr>
          <p:cNvPr id="711" name="Google Shape;711;p57"/>
          <p:cNvSpPr/>
          <p:nvPr/>
        </p:nvSpPr>
        <p:spPr>
          <a:xfrm>
            <a:off x="4353100" y="4604000"/>
            <a:ext cx="16953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Test Results</a:t>
            </a:r>
            <a:endParaRPr sz="1200">
              <a:latin typeface="Lato"/>
              <a:ea typeface="Lato"/>
              <a:cs typeface="Lato"/>
              <a:sym typeface="Lato"/>
            </a:endParaRPr>
          </a:p>
        </p:txBody>
      </p:sp>
      <p:sp>
        <p:nvSpPr>
          <p:cNvPr id="712" name="Google Shape;712;p57"/>
          <p:cNvSpPr/>
          <p:nvPr/>
        </p:nvSpPr>
        <p:spPr>
          <a:xfrm>
            <a:off x="7324938" y="4604000"/>
            <a:ext cx="1812900" cy="393600"/>
          </a:xfrm>
          <a:prstGeom prst="chevron">
            <a:avLst>
              <a:gd name="adj" fmla="val 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Project </a:t>
            </a:r>
            <a:endParaRPr sz="1200">
              <a:latin typeface="Lato"/>
              <a:ea typeface="Lato"/>
              <a:cs typeface="Lato"/>
              <a:sym typeface="Lato"/>
            </a:endParaRPr>
          </a:p>
          <a:p>
            <a:pPr marL="0" lvl="0" indent="0" algn="ctr" rtl="0">
              <a:spcBef>
                <a:spcPts val="0"/>
              </a:spcBef>
              <a:spcAft>
                <a:spcPts val="0"/>
              </a:spcAft>
              <a:buNone/>
            </a:pPr>
            <a:r>
              <a:rPr lang="en" sz="1200">
                <a:latin typeface="Lato"/>
                <a:ea typeface="Lato"/>
                <a:cs typeface="Lato"/>
                <a:sym typeface="Lato"/>
              </a:rPr>
              <a:t>Management</a:t>
            </a:r>
            <a:endParaRPr sz="1200">
              <a:latin typeface="Lato"/>
              <a:ea typeface="Lato"/>
              <a:cs typeface="Lato"/>
              <a:sym typeface="Lato"/>
            </a:endParaRPr>
          </a:p>
        </p:txBody>
      </p:sp>
      <p:sp>
        <p:nvSpPr>
          <p:cNvPr id="713" name="Google Shape;713;p57"/>
          <p:cNvSpPr/>
          <p:nvPr/>
        </p:nvSpPr>
        <p:spPr>
          <a:xfrm>
            <a:off x="5835463" y="4604000"/>
            <a:ext cx="17421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Systems Engineering</a:t>
            </a:r>
            <a:endParaRPr sz="1200">
              <a:latin typeface="Lato"/>
              <a:ea typeface="Lato"/>
              <a:cs typeface="Lato"/>
              <a:sym typeface="Lato"/>
            </a:endParaRPr>
          </a:p>
        </p:txBody>
      </p:sp>
      <p:sp>
        <p:nvSpPr>
          <p:cNvPr id="714" name="Google Shape;714;p57"/>
          <p:cNvSpPr/>
          <p:nvPr/>
        </p:nvSpPr>
        <p:spPr>
          <a:xfrm>
            <a:off x="1553775" y="4603950"/>
            <a:ext cx="16092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Design </a:t>
            </a:r>
            <a:endParaRPr sz="1200">
              <a:latin typeface="Lato"/>
              <a:ea typeface="Lato"/>
              <a:cs typeface="Lato"/>
              <a:sym typeface="Lato"/>
            </a:endParaRPr>
          </a:p>
          <a:p>
            <a:pPr marL="0" lvl="0" indent="0" algn="ctr" rtl="0">
              <a:spcBef>
                <a:spcPts val="0"/>
              </a:spcBef>
              <a:spcAft>
                <a:spcPts val="0"/>
              </a:spcAft>
              <a:buNone/>
            </a:pPr>
            <a:r>
              <a:rPr lang="en" sz="1200">
                <a:latin typeface="Lato"/>
                <a:ea typeface="Lato"/>
                <a:cs typeface="Lato"/>
                <a:sym typeface="Lato"/>
              </a:rPr>
              <a:t>Description</a:t>
            </a:r>
            <a:endParaRPr sz="1200">
              <a:latin typeface="Lato"/>
              <a:ea typeface="Lato"/>
              <a:cs typeface="Lato"/>
              <a:sym typeface="Lato"/>
            </a:endParaRPr>
          </a:p>
        </p:txBody>
      </p:sp>
      <p:sp>
        <p:nvSpPr>
          <p:cNvPr id="715" name="Google Shape;715;p57"/>
          <p:cNvSpPr/>
          <p:nvPr/>
        </p:nvSpPr>
        <p:spPr>
          <a:xfrm>
            <a:off x="2877938" y="4604000"/>
            <a:ext cx="1742100" cy="393600"/>
          </a:xfrm>
          <a:prstGeom prst="chevron">
            <a:avLst>
              <a:gd name="adj" fmla="val 50000"/>
            </a:avLst>
          </a:prstGeom>
          <a:solidFill>
            <a:srgbClr val="EBCC6A"/>
          </a:solidFill>
          <a:ln w="3810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Test Overview</a:t>
            </a:r>
            <a:endParaRPr sz="1200">
              <a:latin typeface="Lato"/>
              <a:ea typeface="Lato"/>
              <a:cs typeface="Lato"/>
              <a:sym typeface="Lato"/>
            </a:endParaRPr>
          </a:p>
        </p:txBody>
      </p:sp>
      <p:sp>
        <p:nvSpPr>
          <p:cNvPr id="716" name="Google Shape;716;p57"/>
          <p:cNvSpPr/>
          <p:nvPr/>
        </p:nvSpPr>
        <p:spPr>
          <a:xfrm>
            <a:off x="6372360" y="3546792"/>
            <a:ext cx="77700" cy="61200"/>
          </a:xfrm>
          <a:prstGeom prst="rect">
            <a:avLst/>
          </a:prstGeom>
          <a:solidFill>
            <a:srgbClr val="31B7F3"/>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57"/>
          <p:cNvSpPr/>
          <p:nvPr/>
        </p:nvSpPr>
        <p:spPr>
          <a:xfrm>
            <a:off x="6389354" y="1998397"/>
            <a:ext cx="77700" cy="61200"/>
          </a:xfrm>
          <a:prstGeom prst="rect">
            <a:avLst/>
          </a:prstGeom>
          <a:solidFill>
            <a:srgbClr val="31B7F3"/>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57"/>
          <p:cNvSpPr txBox="1"/>
          <p:nvPr/>
        </p:nvSpPr>
        <p:spPr>
          <a:xfrm>
            <a:off x="4620050" y="592050"/>
            <a:ext cx="2057400" cy="577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Lato"/>
                <a:ea typeface="Lato"/>
                <a:cs typeface="Lato"/>
                <a:sym typeface="Lato"/>
              </a:rPr>
              <a:t>Bird’s Eye-view of Testing Paths:</a:t>
            </a:r>
            <a:endParaRPr>
              <a:latin typeface="Lato"/>
              <a:ea typeface="Lato"/>
              <a:cs typeface="Lato"/>
              <a:sym typeface="Lato"/>
            </a:endParaRPr>
          </a:p>
        </p:txBody>
      </p:sp>
      <p:sp>
        <p:nvSpPr>
          <p:cNvPr id="719" name="Google Shape;719;p57"/>
          <p:cNvSpPr txBox="1"/>
          <p:nvPr/>
        </p:nvSpPr>
        <p:spPr>
          <a:xfrm>
            <a:off x="6012848" y="3915748"/>
            <a:ext cx="1132200" cy="38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Lato"/>
                <a:ea typeface="Lato"/>
                <a:cs typeface="Lato"/>
                <a:sym typeface="Lato"/>
              </a:rPr>
              <a:t>(Stationary)</a:t>
            </a:r>
            <a:endParaRPr sz="1000">
              <a:latin typeface="Lato"/>
              <a:ea typeface="Lato"/>
              <a:cs typeface="Lato"/>
              <a:sym typeface="Lato"/>
            </a:endParaRPr>
          </a:p>
        </p:txBody>
      </p:sp>
      <p:sp>
        <p:nvSpPr>
          <p:cNvPr id="720" name="Google Shape;720;p57"/>
          <p:cNvSpPr txBox="1"/>
          <p:nvPr/>
        </p:nvSpPr>
        <p:spPr>
          <a:xfrm>
            <a:off x="6504854" y="1919750"/>
            <a:ext cx="898500" cy="29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Lato"/>
                <a:ea typeface="Lato"/>
                <a:cs typeface="Lato"/>
                <a:sym typeface="Lato"/>
              </a:rPr>
              <a:t>(Translating)</a:t>
            </a:r>
            <a:endParaRPr sz="1000">
              <a:latin typeface="Lato"/>
              <a:ea typeface="Lato"/>
              <a:cs typeface="Lato"/>
              <a:sym typeface="Lato"/>
            </a:endParaRPr>
          </a:p>
        </p:txBody>
      </p:sp>
      <p:sp>
        <p:nvSpPr>
          <p:cNvPr id="721" name="Google Shape;721;p57"/>
          <p:cNvSpPr txBox="1"/>
          <p:nvPr/>
        </p:nvSpPr>
        <p:spPr>
          <a:xfrm>
            <a:off x="7476975" y="1276025"/>
            <a:ext cx="1283400" cy="113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Lato"/>
                <a:ea typeface="Lato"/>
                <a:cs typeface="Lato"/>
                <a:sym typeface="Lato"/>
              </a:rPr>
              <a:t>Beacon translates in a linear path away from sensor.</a:t>
            </a:r>
            <a:endParaRPr sz="1200">
              <a:latin typeface="Lato"/>
              <a:ea typeface="Lato"/>
              <a:cs typeface="Lato"/>
              <a:sym typeface="Lato"/>
            </a:endParaRPr>
          </a:p>
        </p:txBody>
      </p:sp>
      <p:sp>
        <p:nvSpPr>
          <p:cNvPr id="722" name="Google Shape;722;p57"/>
          <p:cNvSpPr txBox="1"/>
          <p:nvPr/>
        </p:nvSpPr>
        <p:spPr>
          <a:xfrm>
            <a:off x="5986527" y="3725781"/>
            <a:ext cx="926100" cy="256500"/>
          </a:xfrm>
          <a:prstGeom prst="rect">
            <a:avLst/>
          </a:prstGeom>
          <a:solidFill>
            <a:srgbClr val="FFFFFF"/>
          </a:solidFill>
          <a:ln w="12700" cap="flat" cmpd="sng">
            <a:solidFill>
              <a:srgbClr val="0145AC"/>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ctr" rtl="0">
              <a:spcBef>
                <a:spcPts val="0"/>
              </a:spcBef>
              <a:spcAft>
                <a:spcPts val="0"/>
              </a:spcAft>
              <a:buNone/>
            </a:pPr>
            <a:r>
              <a:rPr lang="en" sz="1200" b="1">
                <a:solidFill>
                  <a:srgbClr val="1B212C"/>
                </a:solidFill>
                <a:latin typeface="Arial"/>
                <a:ea typeface="Arial"/>
                <a:cs typeface="Arial"/>
                <a:sym typeface="Arial"/>
              </a:rPr>
              <a:t>SENSOR</a:t>
            </a:r>
            <a:endParaRPr sz="1100"/>
          </a:p>
          <a:p>
            <a:pPr marL="0" marR="0" lvl="0" indent="0" algn="ctr" rtl="0">
              <a:spcBef>
                <a:spcPts val="0"/>
              </a:spcBef>
              <a:spcAft>
                <a:spcPts val="0"/>
              </a:spcAft>
              <a:buNone/>
            </a:pPr>
            <a:endParaRPr sz="1100"/>
          </a:p>
        </p:txBody>
      </p:sp>
      <p:sp>
        <p:nvSpPr>
          <p:cNvPr id="723" name="Google Shape;723;p57"/>
          <p:cNvSpPr txBox="1"/>
          <p:nvPr/>
        </p:nvSpPr>
        <p:spPr>
          <a:xfrm>
            <a:off x="6512783" y="1695575"/>
            <a:ext cx="837900" cy="294300"/>
          </a:xfrm>
          <a:prstGeom prst="rect">
            <a:avLst/>
          </a:prstGeom>
          <a:solidFill>
            <a:srgbClr val="FFFFFF"/>
          </a:solidFill>
          <a:ln w="12700" cap="flat" cmpd="sng">
            <a:solidFill>
              <a:srgbClr val="7890CD"/>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ctr" rtl="0">
              <a:spcBef>
                <a:spcPts val="0"/>
              </a:spcBef>
              <a:spcAft>
                <a:spcPts val="0"/>
              </a:spcAft>
              <a:buNone/>
            </a:pPr>
            <a:r>
              <a:rPr lang="en" sz="1200" b="1">
                <a:solidFill>
                  <a:srgbClr val="1B212C"/>
                </a:solidFill>
                <a:latin typeface="Arial"/>
                <a:ea typeface="Arial"/>
                <a:cs typeface="Arial"/>
                <a:sym typeface="Arial"/>
              </a:rPr>
              <a:t>BEACON</a:t>
            </a:r>
            <a:endParaRPr sz="1100"/>
          </a:p>
          <a:p>
            <a:pPr marL="0" marR="0" lvl="0" indent="0" algn="ctr" rtl="0">
              <a:spcBef>
                <a:spcPts val="0"/>
              </a:spcBef>
              <a:spcAft>
                <a:spcPts val="0"/>
              </a:spcAft>
              <a:buNone/>
            </a:pPr>
            <a:endParaRPr sz="1100"/>
          </a:p>
        </p:txBody>
      </p:sp>
      <p:sp>
        <p:nvSpPr>
          <p:cNvPr id="724" name="Google Shape;724;p57"/>
          <p:cNvSpPr/>
          <p:nvPr/>
        </p:nvSpPr>
        <p:spPr>
          <a:xfrm rot="-28399">
            <a:off x="6044813" y="2100352"/>
            <a:ext cx="763051" cy="1480147"/>
          </a:xfrm>
          <a:prstGeom prst="flowChartExtract">
            <a:avLst/>
          </a:prstGeom>
          <a:gradFill>
            <a:gsLst>
              <a:gs pos="0">
                <a:srgbClr val="4ABBDA">
                  <a:alpha val="84705"/>
                </a:srgbClr>
              </a:gs>
              <a:gs pos="24000">
                <a:srgbClr val="4ABBDA">
                  <a:alpha val="84705"/>
                </a:srgbClr>
              </a:gs>
              <a:gs pos="91000">
                <a:srgbClr val="F6F8FC">
                  <a:alpha val="12549"/>
                </a:srgbClr>
              </a:gs>
              <a:gs pos="100000">
                <a:srgbClr val="FFFFFF">
                  <a:alpha val="0"/>
                </a:srgbClr>
              </a:gs>
            </a:gsLst>
            <a:lin ang="5400012"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1B212C"/>
              </a:solidFill>
              <a:latin typeface="Arial"/>
              <a:ea typeface="Arial"/>
              <a:cs typeface="Arial"/>
              <a:sym typeface="Arial"/>
            </a:endParaRPr>
          </a:p>
        </p:txBody>
      </p:sp>
      <p:cxnSp>
        <p:nvCxnSpPr>
          <p:cNvPr id="725" name="Google Shape;725;p57"/>
          <p:cNvCxnSpPr/>
          <p:nvPr/>
        </p:nvCxnSpPr>
        <p:spPr>
          <a:xfrm rot="10800000">
            <a:off x="6423725" y="1365950"/>
            <a:ext cx="7500" cy="621600"/>
          </a:xfrm>
          <a:prstGeom prst="straightConnector1">
            <a:avLst/>
          </a:prstGeom>
          <a:noFill/>
          <a:ln w="9525" cap="flat" cmpd="sng">
            <a:solidFill>
              <a:srgbClr val="000000"/>
            </a:solidFill>
            <a:prstDash val="solid"/>
            <a:round/>
            <a:headEnd type="none" w="med" len="med"/>
            <a:tailEnd type="triangle" w="med" len="med"/>
          </a:ln>
        </p:spPr>
      </p:cxnSp>
      <p:sp>
        <p:nvSpPr>
          <p:cNvPr id="726" name="Google Shape;726;p57"/>
          <p:cNvSpPr txBox="1"/>
          <p:nvPr/>
        </p:nvSpPr>
        <p:spPr>
          <a:xfrm>
            <a:off x="5902752" y="1558324"/>
            <a:ext cx="614100" cy="35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Lato"/>
                <a:ea typeface="Lato"/>
                <a:cs typeface="Lato"/>
                <a:sym typeface="Lato"/>
              </a:rPr>
              <a:t>10 m/s</a:t>
            </a:r>
            <a:endParaRPr sz="1000">
              <a:latin typeface="Lato"/>
              <a:ea typeface="Lato"/>
              <a:cs typeface="Lato"/>
              <a:sym typeface="Lato"/>
            </a:endParaRPr>
          </a:p>
        </p:txBody>
      </p:sp>
      <p:cxnSp>
        <p:nvCxnSpPr>
          <p:cNvPr id="727" name="Google Shape;727;p57"/>
          <p:cNvCxnSpPr/>
          <p:nvPr/>
        </p:nvCxnSpPr>
        <p:spPr>
          <a:xfrm rot="10800000">
            <a:off x="5662000" y="2098525"/>
            <a:ext cx="29700" cy="1524600"/>
          </a:xfrm>
          <a:prstGeom prst="straightConnector1">
            <a:avLst/>
          </a:prstGeom>
          <a:noFill/>
          <a:ln w="9525" cap="flat" cmpd="sng">
            <a:solidFill>
              <a:srgbClr val="000000"/>
            </a:solidFill>
            <a:prstDash val="solid"/>
            <a:round/>
            <a:headEnd type="none" w="med" len="med"/>
            <a:tailEnd type="none" w="med" len="med"/>
          </a:ln>
        </p:spPr>
      </p:cxnSp>
      <p:cxnSp>
        <p:nvCxnSpPr>
          <p:cNvPr id="728" name="Google Shape;728;p57"/>
          <p:cNvCxnSpPr/>
          <p:nvPr/>
        </p:nvCxnSpPr>
        <p:spPr>
          <a:xfrm>
            <a:off x="5528875" y="2098575"/>
            <a:ext cx="340500" cy="0"/>
          </a:xfrm>
          <a:prstGeom prst="straightConnector1">
            <a:avLst/>
          </a:prstGeom>
          <a:noFill/>
          <a:ln w="9525" cap="flat" cmpd="sng">
            <a:solidFill>
              <a:srgbClr val="000000"/>
            </a:solidFill>
            <a:prstDash val="solid"/>
            <a:round/>
            <a:headEnd type="none" w="med" len="med"/>
            <a:tailEnd type="none" w="med" len="med"/>
          </a:ln>
        </p:spPr>
      </p:cxnSp>
      <p:cxnSp>
        <p:nvCxnSpPr>
          <p:cNvPr id="729" name="Google Shape;729;p57"/>
          <p:cNvCxnSpPr/>
          <p:nvPr/>
        </p:nvCxnSpPr>
        <p:spPr>
          <a:xfrm>
            <a:off x="5528875" y="3622575"/>
            <a:ext cx="340500" cy="0"/>
          </a:xfrm>
          <a:prstGeom prst="straightConnector1">
            <a:avLst/>
          </a:prstGeom>
          <a:noFill/>
          <a:ln w="9525" cap="flat" cmpd="sng">
            <a:solidFill>
              <a:srgbClr val="000000"/>
            </a:solidFill>
            <a:prstDash val="solid"/>
            <a:round/>
            <a:headEnd type="none" w="med" len="med"/>
            <a:tailEnd type="none" w="med" len="med"/>
          </a:ln>
        </p:spPr>
      </p:cxnSp>
      <p:sp>
        <p:nvSpPr>
          <p:cNvPr id="730" name="Google Shape;730;p57"/>
          <p:cNvSpPr txBox="1"/>
          <p:nvPr/>
        </p:nvSpPr>
        <p:spPr>
          <a:xfrm rot="-5400000">
            <a:off x="4797525" y="2648075"/>
            <a:ext cx="1369800" cy="29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100 m - 300 m</a:t>
            </a:r>
            <a:endParaRPr>
              <a:latin typeface="Lato"/>
              <a:ea typeface="Lato"/>
              <a:cs typeface="Lato"/>
              <a:sym typeface="Lato"/>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735" name="Google Shape;735;p58"/>
          <p:cNvSpPr txBox="1">
            <a:spLocks noGrp="1"/>
          </p:cNvSpPr>
          <p:nvPr>
            <p:ph type="title"/>
          </p:nvPr>
        </p:nvSpPr>
        <p:spPr>
          <a:xfrm>
            <a:off x="1310625" y="15610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Phase 3</a:t>
            </a:r>
            <a:endParaRPr sz="3000"/>
          </a:p>
        </p:txBody>
      </p:sp>
      <p:sp>
        <p:nvSpPr>
          <p:cNvPr id="736" name="Google Shape;736;p58"/>
          <p:cNvSpPr txBox="1">
            <a:spLocks noGrp="1"/>
          </p:cNvSpPr>
          <p:nvPr>
            <p:ph type="body" idx="1"/>
          </p:nvPr>
        </p:nvSpPr>
        <p:spPr>
          <a:xfrm>
            <a:off x="1047400" y="1119900"/>
            <a:ext cx="2785800" cy="3200100"/>
          </a:xfrm>
          <a:prstGeom prst="rect">
            <a:avLst/>
          </a:prstGeom>
          <a:noFill/>
          <a:ln w="9525" cap="flat" cmpd="sng">
            <a:solidFill>
              <a:srgbClr val="888888"/>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800" b="1"/>
              <a:t>Description:</a:t>
            </a:r>
            <a:endParaRPr sz="1800" b="1"/>
          </a:p>
          <a:p>
            <a:pPr marL="457200" lvl="0" indent="-311150" algn="l" rtl="0">
              <a:spcBef>
                <a:spcPts val="0"/>
              </a:spcBef>
              <a:spcAft>
                <a:spcPts val="0"/>
              </a:spcAft>
              <a:buSzPts val="1300"/>
              <a:buChar char="-"/>
            </a:pPr>
            <a:r>
              <a:rPr lang="en"/>
              <a:t>Both the sensor and beacon move, at intersecting courses perpendicular to each other.</a:t>
            </a:r>
            <a:endParaRPr/>
          </a:p>
          <a:p>
            <a:pPr marL="0" lvl="0" indent="0" algn="l" rtl="0">
              <a:spcBef>
                <a:spcPts val="1600"/>
              </a:spcBef>
              <a:spcAft>
                <a:spcPts val="0"/>
              </a:spcAft>
              <a:buNone/>
            </a:pPr>
            <a:r>
              <a:rPr lang="en" sz="1800" b="1"/>
              <a:t>Purpose: </a:t>
            </a:r>
            <a:endParaRPr sz="1800" b="1"/>
          </a:p>
          <a:p>
            <a:pPr marL="457200" lvl="0" indent="-311150" algn="l" rtl="0">
              <a:spcBef>
                <a:spcPts val="0"/>
              </a:spcBef>
              <a:spcAft>
                <a:spcPts val="0"/>
              </a:spcAft>
              <a:buSzPts val="1300"/>
              <a:buChar char="-"/>
            </a:pPr>
            <a:r>
              <a:rPr lang="en"/>
              <a:t>To characterize the accuracy of the tracking at higher relative velocities</a:t>
            </a:r>
            <a:endParaRPr/>
          </a:p>
          <a:p>
            <a:pPr marL="457200" lvl="0" indent="-311150" algn="l" rtl="0">
              <a:spcBef>
                <a:spcPts val="0"/>
              </a:spcBef>
              <a:spcAft>
                <a:spcPts val="0"/>
              </a:spcAft>
              <a:buSzPts val="1300"/>
              <a:buChar char="-"/>
            </a:pPr>
            <a:r>
              <a:rPr lang="en"/>
              <a:t>Create an accuracy vs. velocity profile</a:t>
            </a:r>
            <a:endParaRPr/>
          </a:p>
          <a:p>
            <a:pPr marL="0" lvl="0" indent="0" algn="l" rtl="0">
              <a:spcBef>
                <a:spcPts val="1600"/>
              </a:spcBef>
              <a:spcAft>
                <a:spcPts val="1600"/>
              </a:spcAft>
              <a:buNone/>
            </a:pPr>
            <a:r>
              <a:rPr lang="en" sz="1800" b="1"/>
              <a:t>Testing Against FR:  3, 4</a:t>
            </a:r>
            <a:endParaRPr sz="1800" b="1"/>
          </a:p>
        </p:txBody>
      </p:sp>
      <p:sp>
        <p:nvSpPr>
          <p:cNvPr id="737" name="Google Shape;737;p58"/>
          <p:cNvSpPr txBox="1">
            <a:spLocks noGrp="1"/>
          </p:cNvSpPr>
          <p:nvPr>
            <p:ph type="sldNum" idx="12"/>
          </p:nvPr>
        </p:nvSpPr>
        <p:spPr>
          <a:xfrm>
            <a:off x="8" y="-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32</a:t>
            </a:fld>
            <a:endParaRPr/>
          </a:p>
        </p:txBody>
      </p:sp>
      <p:sp>
        <p:nvSpPr>
          <p:cNvPr id="738" name="Google Shape;738;p58"/>
          <p:cNvSpPr/>
          <p:nvPr/>
        </p:nvSpPr>
        <p:spPr>
          <a:xfrm>
            <a:off x="6163" y="4609348"/>
            <a:ext cx="1742100" cy="382800"/>
          </a:xfrm>
          <a:prstGeom prst="homePlate">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Project Purpose and Objectives</a:t>
            </a:r>
            <a:endParaRPr sz="1200">
              <a:latin typeface="Lato"/>
              <a:ea typeface="Lato"/>
              <a:cs typeface="Lato"/>
              <a:sym typeface="Lato"/>
            </a:endParaRPr>
          </a:p>
        </p:txBody>
      </p:sp>
      <p:sp>
        <p:nvSpPr>
          <p:cNvPr id="739" name="Google Shape;739;p58"/>
          <p:cNvSpPr/>
          <p:nvPr/>
        </p:nvSpPr>
        <p:spPr>
          <a:xfrm>
            <a:off x="4353100" y="4604000"/>
            <a:ext cx="16953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Test Results</a:t>
            </a:r>
            <a:endParaRPr sz="1200">
              <a:latin typeface="Lato"/>
              <a:ea typeface="Lato"/>
              <a:cs typeface="Lato"/>
              <a:sym typeface="Lato"/>
            </a:endParaRPr>
          </a:p>
        </p:txBody>
      </p:sp>
      <p:sp>
        <p:nvSpPr>
          <p:cNvPr id="740" name="Google Shape;740;p58"/>
          <p:cNvSpPr/>
          <p:nvPr/>
        </p:nvSpPr>
        <p:spPr>
          <a:xfrm>
            <a:off x="7324938" y="4604000"/>
            <a:ext cx="1812900" cy="393600"/>
          </a:xfrm>
          <a:prstGeom prst="chevron">
            <a:avLst>
              <a:gd name="adj" fmla="val 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Project </a:t>
            </a:r>
            <a:endParaRPr sz="1200">
              <a:latin typeface="Lato"/>
              <a:ea typeface="Lato"/>
              <a:cs typeface="Lato"/>
              <a:sym typeface="Lato"/>
            </a:endParaRPr>
          </a:p>
          <a:p>
            <a:pPr marL="0" lvl="0" indent="0" algn="ctr" rtl="0">
              <a:spcBef>
                <a:spcPts val="0"/>
              </a:spcBef>
              <a:spcAft>
                <a:spcPts val="0"/>
              </a:spcAft>
              <a:buNone/>
            </a:pPr>
            <a:r>
              <a:rPr lang="en" sz="1200">
                <a:latin typeface="Lato"/>
                <a:ea typeface="Lato"/>
                <a:cs typeface="Lato"/>
                <a:sym typeface="Lato"/>
              </a:rPr>
              <a:t>Management</a:t>
            </a:r>
            <a:endParaRPr sz="1200">
              <a:latin typeface="Lato"/>
              <a:ea typeface="Lato"/>
              <a:cs typeface="Lato"/>
              <a:sym typeface="Lato"/>
            </a:endParaRPr>
          </a:p>
        </p:txBody>
      </p:sp>
      <p:sp>
        <p:nvSpPr>
          <p:cNvPr id="741" name="Google Shape;741;p58"/>
          <p:cNvSpPr/>
          <p:nvPr/>
        </p:nvSpPr>
        <p:spPr>
          <a:xfrm>
            <a:off x="5835463" y="4604000"/>
            <a:ext cx="17421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Systems Engineering</a:t>
            </a:r>
            <a:endParaRPr sz="1200">
              <a:latin typeface="Lato"/>
              <a:ea typeface="Lato"/>
              <a:cs typeface="Lato"/>
              <a:sym typeface="Lato"/>
            </a:endParaRPr>
          </a:p>
        </p:txBody>
      </p:sp>
      <p:sp>
        <p:nvSpPr>
          <p:cNvPr id="742" name="Google Shape;742;p58"/>
          <p:cNvSpPr/>
          <p:nvPr/>
        </p:nvSpPr>
        <p:spPr>
          <a:xfrm>
            <a:off x="1553775" y="4603950"/>
            <a:ext cx="16092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Design </a:t>
            </a:r>
            <a:endParaRPr sz="1200">
              <a:latin typeface="Lato"/>
              <a:ea typeface="Lato"/>
              <a:cs typeface="Lato"/>
              <a:sym typeface="Lato"/>
            </a:endParaRPr>
          </a:p>
          <a:p>
            <a:pPr marL="0" lvl="0" indent="0" algn="ctr" rtl="0">
              <a:spcBef>
                <a:spcPts val="0"/>
              </a:spcBef>
              <a:spcAft>
                <a:spcPts val="0"/>
              </a:spcAft>
              <a:buNone/>
            </a:pPr>
            <a:r>
              <a:rPr lang="en" sz="1200">
                <a:latin typeface="Lato"/>
                <a:ea typeface="Lato"/>
                <a:cs typeface="Lato"/>
                <a:sym typeface="Lato"/>
              </a:rPr>
              <a:t>Description</a:t>
            </a:r>
            <a:endParaRPr sz="1200">
              <a:latin typeface="Lato"/>
              <a:ea typeface="Lato"/>
              <a:cs typeface="Lato"/>
              <a:sym typeface="Lato"/>
            </a:endParaRPr>
          </a:p>
        </p:txBody>
      </p:sp>
      <p:sp>
        <p:nvSpPr>
          <p:cNvPr id="743" name="Google Shape;743;p58"/>
          <p:cNvSpPr/>
          <p:nvPr/>
        </p:nvSpPr>
        <p:spPr>
          <a:xfrm>
            <a:off x="2877938" y="4604000"/>
            <a:ext cx="1742100" cy="393600"/>
          </a:xfrm>
          <a:prstGeom prst="chevron">
            <a:avLst>
              <a:gd name="adj" fmla="val 50000"/>
            </a:avLst>
          </a:prstGeom>
          <a:solidFill>
            <a:srgbClr val="EBCC6A"/>
          </a:solidFill>
          <a:ln w="3810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Test Overview</a:t>
            </a:r>
            <a:endParaRPr sz="1200">
              <a:latin typeface="Lato"/>
              <a:ea typeface="Lato"/>
              <a:cs typeface="Lato"/>
              <a:sym typeface="Lato"/>
            </a:endParaRPr>
          </a:p>
        </p:txBody>
      </p:sp>
      <p:sp>
        <p:nvSpPr>
          <p:cNvPr id="744" name="Google Shape;744;p58"/>
          <p:cNvSpPr/>
          <p:nvPr/>
        </p:nvSpPr>
        <p:spPr>
          <a:xfrm>
            <a:off x="5334135" y="3310842"/>
            <a:ext cx="77700" cy="61200"/>
          </a:xfrm>
          <a:prstGeom prst="rect">
            <a:avLst/>
          </a:prstGeom>
          <a:solidFill>
            <a:srgbClr val="31B7F3"/>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58"/>
          <p:cNvSpPr/>
          <p:nvPr/>
        </p:nvSpPr>
        <p:spPr>
          <a:xfrm>
            <a:off x="7716549" y="1998397"/>
            <a:ext cx="77700" cy="61200"/>
          </a:xfrm>
          <a:prstGeom prst="rect">
            <a:avLst/>
          </a:prstGeom>
          <a:solidFill>
            <a:srgbClr val="31B7F3"/>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58"/>
          <p:cNvSpPr txBox="1"/>
          <p:nvPr/>
        </p:nvSpPr>
        <p:spPr>
          <a:xfrm>
            <a:off x="4620050" y="592050"/>
            <a:ext cx="2057400" cy="577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Lato"/>
                <a:ea typeface="Lato"/>
                <a:cs typeface="Lato"/>
                <a:sym typeface="Lato"/>
              </a:rPr>
              <a:t>Bird’s Eye-view of Testing Paths:</a:t>
            </a:r>
            <a:endParaRPr>
              <a:latin typeface="Lato"/>
              <a:ea typeface="Lato"/>
              <a:cs typeface="Lato"/>
              <a:sym typeface="Lato"/>
            </a:endParaRPr>
          </a:p>
        </p:txBody>
      </p:sp>
      <p:sp>
        <p:nvSpPr>
          <p:cNvPr id="747" name="Google Shape;747;p58"/>
          <p:cNvSpPr txBox="1"/>
          <p:nvPr/>
        </p:nvSpPr>
        <p:spPr>
          <a:xfrm>
            <a:off x="4259220" y="3603598"/>
            <a:ext cx="1132200" cy="38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Lato"/>
                <a:ea typeface="Lato"/>
                <a:cs typeface="Lato"/>
                <a:sym typeface="Lato"/>
              </a:rPr>
              <a:t>(Translating)</a:t>
            </a:r>
            <a:endParaRPr sz="1000">
              <a:latin typeface="Lato"/>
              <a:ea typeface="Lato"/>
              <a:cs typeface="Lato"/>
              <a:sym typeface="Lato"/>
            </a:endParaRPr>
          </a:p>
        </p:txBody>
      </p:sp>
      <p:sp>
        <p:nvSpPr>
          <p:cNvPr id="748" name="Google Shape;748;p58"/>
          <p:cNvSpPr txBox="1"/>
          <p:nvPr/>
        </p:nvSpPr>
        <p:spPr>
          <a:xfrm>
            <a:off x="7749549" y="1643525"/>
            <a:ext cx="926100" cy="29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Lato"/>
                <a:ea typeface="Lato"/>
                <a:cs typeface="Lato"/>
                <a:sym typeface="Lato"/>
              </a:rPr>
              <a:t>(Translating)</a:t>
            </a:r>
            <a:endParaRPr sz="1000">
              <a:latin typeface="Lato"/>
              <a:ea typeface="Lato"/>
              <a:cs typeface="Lato"/>
              <a:sym typeface="Lato"/>
            </a:endParaRPr>
          </a:p>
        </p:txBody>
      </p:sp>
      <p:sp>
        <p:nvSpPr>
          <p:cNvPr id="749" name="Google Shape;749;p58"/>
          <p:cNvSpPr txBox="1"/>
          <p:nvPr/>
        </p:nvSpPr>
        <p:spPr>
          <a:xfrm>
            <a:off x="4232899" y="3413631"/>
            <a:ext cx="926100" cy="256500"/>
          </a:xfrm>
          <a:prstGeom prst="rect">
            <a:avLst/>
          </a:prstGeom>
          <a:solidFill>
            <a:srgbClr val="FFFFFF"/>
          </a:solidFill>
          <a:ln w="12700" cap="flat" cmpd="sng">
            <a:solidFill>
              <a:srgbClr val="0145AC"/>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ctr" rtl="0">
              <a:spcBef>
                <a:spcPts val="0"/>
              </a:spcBef>
              <a:spcAft>
                <a:spcPts val="0"/>
              </a:spcAft>
              <a:buNone/>
            </a:pPr>
            <a:r>
              <a:rPr lang="en" sz="1200" b="1">
                <a:solidFill>
                  <a:srgbClr val="1B212C"/>
                </a:solidFill>
                <a:latin typeface="Arial"/>
                <a:ea typeface="Arial"/>
                <a:cs typeface="Arial"/>
                <a:sym typeface="Arial"/>
              </a:rPr>
              <a:t>SENSOR</a:t>
            </a:r>
            <a:endParaRPr sz="1100"/>
          </a:p>
          <a:p>
            <a:pPr marL="0" marR="0" lvl="0" indent="0" algn="ctr" rtl="0">
              <a:spcBef>
                <a:spcPts val="0"/>
              </a:spcBef>
              <a:spcAft>
                <a:spcPts val="0"/>
              </a:spcAft>
              <a:buNone/>
            </a:pPr>
            <a:endParaRPr sz="1100"/>
          </a:p>
        </p:txBody>
      </p:sp>
      <p:sp>
        <p:nvSpPr>
          <p:cNvPr id="750" name="Google Shape;750;p58"/>
          <p:cNvSpPr txBox="1"/>
          <p:nvPr/>
        </p:nvSpPr>
        <p:spPr>
          <a:xfrm>
            <a:off x="7757479" y="1419350"/>
            <a:ext cx="837900" cy="294300"/>
          </a:xfrm>
          <a:prstGeom prst="rect">
            <a:avLst/>
          </a:prstGeom>
          <a:solidFill>
            <a:srgbClr val="FFFFFF"/>
          </a:solidFill>
          <a:ln w="12700" cap="flat" cmpd="sng">
            <a:solidFill>
              <a:srgbClr val="7890CD"/>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ctr" rtl="0">
              <a:spcBef>
                <a:spcPts val="0"/>
              </a:spcBef>
              <a:spcAft>
                <a:spcPts val="0"/>
              </a:spcAft>
              <a:buNone/>
            </a:pPr>
            <a:r>
              <a:rPr lang="en" sz="1200" b="1">
                <a:solidFill>
                  <a:srgbClr val="1B212C"/>
                </a:solidFill>
                <a:latin typeface="Arial"/>
                <a:ea typeface="Arial"/>
                <a:cs typeface="Arial"/>
                <a:sym typeface="Arial"/>
              </a:rPr>
              <a:t>BEACON</a:t>
            </a:r>
            <a:endParaRPr sz="1100"/>
          </a:p>
          <a:p>
            <a:pPr marL="0" marR="0" lvl="0" indent="0" algn="ctr" rtl="0">
              <a:spcBef>
                <a:spcPts val="0"/>
              </a:spcBef>
              <a:spcAft>
                <a:spcPts val="0"/>
              </a:spcAft>
              <a:buNone/>
            </a:pPr>
            <a:endParaRPr sz="1100"/>
          </a:p>
        </p:txBody>
      </p:sp>
      <p:sp>
        <p:nvSpPr>
          <p:cNvPr id="751" name="Google Shape;751;p58"/>
          <p:cNvSpPr/>
          <p:nvPr/>
        </p:nvSpPr>
        <p:spPr>
          <a:xfrm rot="3596102">
            <a:off x="6125713" y="1441892"/>
            <a:ext cx="1161625" cy="2339465"/>
          </a:xfrm>
          <a:prstGeom prst="flowChartExtract">
            <a:avLst/>
          </a:prstGeom>
          <a:gradFill>
            <a:gsLst>
              <a:gs pos="0">
                <a:srgbClr val="4ABBDA">
                  <a:alpha val="84705"/>
                </a:srgbClr>
              </a:gs>
              <a:gs pos="24000">
                <a:srgbClr val="4ABBDA">
                  <a:alpha val="84705"/>
                </a:srgbClr>
              </a:gs>
              <a:gs pos="91000">
                <a:srgbClr val="F6F8FC">
                  <a:alpha val="12549"/>
                </a:srgbClr>
              </a:gs>
              <a:gs pos="100000">
                <a:srgbClr val="FFFFFF">
                  <a:alpha val="0"/>
                </a:srgbClr>
              </a:gs>
            </a:gsLst>
            <a:lin ang="5400012"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1B212C"/>
              </a:solidFill>
              <a:latin typeface="Arial"/>
              <a:ea typeface="Arial"/>
              <a:cs typeface="Arial"/>
              <a:sym typeface="Arial"/>
            </a:endParaRPr>
          </a:p>
        </p:txBody>
      </p:sp>
      <p:cxnSp>
        <p:nvCxnSpPr>
          <p:cNvPr id="752" name="Google Shape;752;p58"/>
          <p:cNvCxnSpPr/>
          <p:nvPr/>
        </p:nvCxnSpPr>
        <p:spPr>
          <a:xfrm flipH="1">
            <a:off x="5372824" y="3370047"/>
            <a:ext cx="300" cy="458100"/>
          </a:xfrm>
          <a:prstGeom prst="straightConnector1">
            <a:avLst/>
          </a:prstGeom>
          <a:noFill/>
          <a:ln w="9525" cap="flat" cmpd="sng">
            <a:solidFill>
              <a:srgbClr val="000000"/>
            </a:solidFill>
            <a:prstDash val="solid"/>
            <a:round/>
            <a:headEnd type="none" w="med" len="med"/>
            <a:tailEnd type="triangle" w="med" len="med"/>
          </a:ln>
        </p:spPr>
      </p:cxnSp>
      <p:cxnSp>
        <p:nvCxnSpPr>
          <p:cNvPr id="753" name="Google Shape;753;p58"/>
          <p:cNvCxnSpPr/>
          <p:nvPr/>
        </p:nvCxnSpPr>
        <p:spPr>
          <a:xfrm rot="10800000" flipH="1">
            <a:off x="7794249" y="2028247"/>
            <a:ext cx="373200" cy="1500"/>
          </a:xfrm>
          <a:prstGeom prst="straightConnector1">
            <a:avLst/>
          </a:prstGeom>
          <a:noFill/>
          <a:ln w="9525" cap="flat" cmpd="sng">
            <a:solidFill>
              <a:srgbClr val="000000"/>
            </a:solidFill>
            <a:prstDash val="solid"/>
            <a:round/>
            <a:headEnd type="none" w="med" len="med"/>
            <a:tailEnd type="triangle" w="med" len="med"/>
          </a:ln>
        </p:spPr>
      </p:cxnSp>
      <p:sp>
        <p:nvSpPr>
          <p:cNvPr id="754" name="Google Shape;754;p58"/>
          <p:cNvSpPr txBox="1"/>
          <p:nvPr/>
        </p:nvSpPr>
        <p:spPr>
          <a:xfrm>
            <a:off x="7673802" y="2059599"/>
            <a:ext cx="614100" cy="35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Lato"/>
                <a:ea typeface="Lato"/>
                <a:cs typeface="Lato"/>
                <a:sym typeface="Lato"/>
              </a:rPr>
              <a:t>10 m/s</a:t>
            </a:r>
            <a:endParaRPr sz="1000">
              <a:latin typeface="Lato"/>
              <a:ea typeface="Lato"/>
              <a:cs typeface="Lato"/>
              <a:sym typeface="Lato"/>
            </a:endParaRPr>
          </a:p>
        </p:txBody>
      </p:sp>
      <p:sp>
        <p:nvSpPr>
          <p:cNvPr id="755" name="Google Shape;755;p58"/>
          <p:cNvSpPr txBox="1"/>
          <p:nvPr/>
        </p:nvSpPr>
        <p:spPr>
          <a:xfrm>
            <a:off x="5372827" y="3422099"/>
            <a:ext cx="614100" cy="35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Lato"/>
                <a:ea typeface="Lato"/>
                <a:cs typeface="Lato"/>
                <a:sym typeface="Lato"/>
              </a:rPr>
              <a:t>5 m/s</a:t>
            </a:r>
            <a:endParaRPr sz="1000">
              <a:latin typeface="Lato"/>
              <a:ea typeface="Lato"/>
              <a:cs typeface="Lato"/>
              <a:sym typeface="Lato"/>
            </a:endParaRPr>
          </a:p>
        </p:txBody>
      </p:sp>
      <p:cxnSp>
        <p:nvCxnSpPr>
          <p:cNvPr id="756" name="Google Shape;756;p58"/>
          <p:cNvCxnSpPr/>
          <p:nvPr/>
        </p:nvCxnSpPr>
        <p:spPr>
          <a:xfrm flipH="1">
            <a:off x="5027663" y="1420500"/>
            <a:ext cx="2357400" cy="1309800"/>
          </a:xfrm>
          <a:prstGeom prst="straightConnector1">
            <a:avLst/>
          </a:prstGeom>
          <a:noFill/>
          <a:ln w="9525" cap="flat" cmpd="sng">
            <a:solidFill>
              <a:srgbClr val="434343"/>
            </a:solidFill>
            <a:prstDash val="solid"/>
            <a:round/>
            <a:headEnd type="triangle" w="med" len="med"/>
            <a:tailEnd type="triangle" w="med" len="med"/>
          </a:ln>
        </p:spPr>
      </p:cxnSp>
      <p:sp>
        <p:nvSpPr>
          <p:cNvPr id="757" name="Google Shape;757;p58"/>
          <p:cNvSpPr txBox="1"/>
          <p:nvPr/>
        </p:nvSpPr>
        <p:spPr>
          <a:xfrm rot="-1726402">
            <a:off x="5601727" y="1769175"/>
            <a:ext cx="1086328" cy="38291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50m-300m</a:t>
            </a:r>
            <a:endParaRPr>
              <a:latin typeface="Lato"/>
              <a:ea typeface="Lato"/>
              <a:cs typeface="Lato"/>
              <a:sym typeface="Lato"/>
            </a:endParaRPr>
          </a:p>
        </p:txBody>
      </p:sp>
      <p:cxnSp>
        <p:nvCxnSpPr>
          <p:cNvPr id="758" name="Google Shape;758;p58"/>
          <p:cNvCxnSpPr/>
          <p:nvPr/>
        </p:nvCxnSpPr>
        <p:spPr>
          <a:xfrm>
            <a:off x="4970463" y="2634925"/>
            <a:ext cx="352200" cy="628800"/>
          </a:xfrm>
          <a:prstGeom prst="straightConnector1">
            <a:avLst/>
          </a:prstGeom>
          <a:noFill/>
          <a:ln w="9525" cap="flat" cmpd="sng">
            <a:solidFill>
              <a:srgbClr val="000000"/>
            </a:solidFill>
            <a:prstDash val="solid"/>
            <a:round/>
            <a:headEnd type="none" w="med" len="med"/>
            <a:tailEnd type="none" w="med" len="med"/>
          </a:ln>
        </p:spPr>
      </p:cxnSp>
      <p:cxnSp>
        <p:nvCxnSpPr>
          <p:cNvPr id="759" name="Google Shape;759;p58"/>
          <p:cNvCxnSpPr/>
          <p:nvPr/>
        </p:nvCxnSpPr>
        <p:spPr>
          <a:xfrm>
            <a:off x="7313613" y="1310950"/>
            <a:ext cx="376200" cy="647700"/>
          </a:xfrm>
          <a:prstGeom prst="straightConnector1">
            <a:avLst/>
          </a:prstGeom>
          <a:noFill/>
          <a:ln w="9525" cap="flat" cmpd="sng">
            <a:solidFill>
              <a:srgbClr val="000000"/>
            </a:solidFill>
            <a:prstDash val="solid"/>
            <a:round/>
            <a:headEnd type="none" w="med" len="med"/>
            <a:tailEnd type="none" w="med" len="med"/>
          </a:ln>
        </p:spPr>
      </p:cxnSp>
      <p:cxnSp>
        <p:nvCxnSpPr>
          <p:cNvPr id="760" name="Google Shape;760;p58"/>
          <p:cNvCxnSpPr>
            <a:stCxn id="744" idx="0"/>
          </p:cNvCxnSpPr>
          <p:nvPr/>
        </p:nvCxnSpPr>
        <p:spPr>
          <a:xfrm rot="10800000" flipH="1">
            <a:off x="5372985" y="1843242"/>
            <a:ext cx="900" cy="1467600"/>
          </a:xfrm>
          <a:prstGeom prst="straightConnector1">
            <a:avLst/>
          </a:prstGeom>
          <a:noFill/>
          <a:ln w="9525" cap="flat" cmpd="sng">
            <a:solidFill>
              <a:srgbClr val="434343"/>
            </a:solidFill>
            <a:prstDash val="dot"/>
            <a:round/>
            <a:headEnd type="none" w="med" len="med"/>
            <a:tailEnd type="none" w="med" len="med"/>
          </a:ln>
        </p:spPr>
      </p:cxnSp>
      <p:cxnSp>
        <p:nvCxnSpPr>
          <p:cNvPr id="761" name="Google Shape;761;p58"/>
          <p:cNvCxnSpPr/>
          <p:nvPr/>
        </p:nvCxnSpPr>
        <p:spPr>
          <a:xfrm flipH="1">
            <a:off x="5178950" y="2028025"/>
            <a:ext cx="2535900" cy="300"/>
          </a:xfrm>
          <a:prstGeom prst="straightConnector1">
            <a:avLst/>
          </a:prstGeom>
          <a:noFill/>
          <a:ln w="9525" cap="flat" cmpd="sng">
            <a:solidFill>
              <a:srgbClr val="434343"/>
            </a:solidFill>
            <a:prstDash val="dot"/>
            <a:round/>
            <a:headEnd type="none" w="med" len="med"/>
            <a:tailEnd type="none" w="med" len="med"/>
          </a:ln>
        </p:spPr>
      </p:cxnSp>
      <p:sp>
        <p:nvSpPr>
          <p:cNvPr id="762" name="Google Shape;762;p58"/>
          <p:cNvSpPr txBox="1"/>
          <p:nvPr/>
        </p:nvSpPr>
        <p:spPr>
          <a:xfrm>
            <a:off x="7339150" y="2853000"/>
            <a:ext cx="1283400" cy="113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Lato"/>
                <a:ea typeface="Lato"/>
                <a:cs typeface="Lato"/>
                <a:sym typeface="Lato"/>
              </a:rPr>
              <a:t>Beacon and Sensor translate in linear perpendicular paths away from each-other.</a:t>
            </a:r>
            <a:endParaRPr sz="1200">
              <a:latin typeface="Lato"/>
              <a:ea typeface="Lato"/>
              <a:cs typeface="Lato"/>
              <a:sym typeface="Lato"/>
            </a:endParaRPr>
          </a:p>
        </p:txBody>
      </p:sp>
      <p:sp>
        <p:nvSpPr>
          <p:cNvPr id="763" name="Google Shape;763;p58"/>
          <p:cNvSpPr/>
          <p:nvPr/>
        </p:nvSpPr>
        <p:spPr>
          <a:xfrm>
            <a:off x="5370513" y="2024063"/>
            <a:ext cx="108000" cy="109800"/>
          </a:xfrm>
          <a:prstGeom prst="rect">
            <a:avLst/>
          </a:prstGeom>
          <a:no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sp>
        <p:nvSpPr>
          <p:cNvPr id="768" name="Google Shape;768;p59"/>
          <p:cNvSpPr txBox="1"/>
          <p:nvPr/>
        </p:nvSpPr>
        <p:spPr>
          <a:xfrm>
            <a:off x="754875" y="2679050"/>
            <a:ext cx="8103900" cy="2375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800">
                <a:solidFill>
                  <a:srgbClr val="B7B7B7"/>
                </a:solidFill>
                <a:latin typeface="Caveat"/>
                <a:ea typeface="Caveat"/>
                <a:cs typeface="Caveat"/>
                <a:sym typeface="Caveat"/>
              </a:rPr>
              <a:t>DOPE VIDEO</a:t>
            </a:r>
            <a:endParaRPr sz="4800">
              <a:solidFill>
                <a:srgbClr val="B7B7B7"/>
              </a:solidFill>
              <a:latin typeface="Caveat"/>
              <a:ea typeface="Caveat"/>
              <a:cs typeface="Caveat"/>
              <a:sym typeface="Caveat"/>
            </a:endParaRPr>
          </a:p>
        </p:txBody>
      </p:sp>
      <p:sp>
        <p:nvSpPr>
          <p:cNvPr id="769" name="Google Shape;769;p59"/>
          <p:cNvSpPr txBox="1">
            <a:spLocks noGrp="1"/>
          </p:cNvSpPr>
          <p:nvPr>
            <p:ph type="title"/>
          </p:nvPr>
        </p:nvSpPr>
        <p:spPr>
          <a:xfrm>
            <a:off x="1187300" y="134675"/>
            <a:ext cx="2520300" cy="63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Phase 4</a:t>
            </a:r>
            <a:endParaRPr sz="3000"/>
          </a:p>
        </p:txBody>
      </p:sp>
      <p:sp>
        <p:nvSpPr>
          <p:cNvPr id="770" name="Google Shape;770;p59"/>
          <p:cNvSpPr txBox="1">
            <a:spLocks noGrp="1"/>
          </p:cNvSpPr>
          <p:nvPr>
            <p:ph type="body" idx="1"/>
          </p:nvPr>
        </p:nvSpPr>
        <p:spPr>
          <a:xfrm>
            <a:off x="1535250" y="769475"/>
            <a:ext cx="6073500" cy="1718700"/>
          </a:xfrm>
          <a:prstGeom prst="rect">
            <a:avLst/>
          </a:prstGeom>
          <a:ln w="9525" cap="flat" cmpd="sng">
            <a:solidFill>
              <a:srgbClr val="888888"/>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800" b="1"/>
              <a:t>Description:</a:t>
            </a:r>
            <a:endParaRPr sz="1800" b="1"/>
          </a:p>
          <a:p>
            <a:pPr marL="457200" lvl="0" indent="-311150" algn="l" rtl="0">
              <a:lnSpc>
                <a:spcPct val="115000"/>
              </a:lnSpc>
              <a:spcBef>
                <a:spcPts val="0"/>
              </a:spcBef>
              <a:spcAft>
                <a:spcPts val="0"/>
              </a:spcAft>
              <a:buSzPts val="1300"/>
              <a:buChar char="-"/>
            </a:pPr>
            <a:r>
              <a:rPr lang="en"/>
              <a:t>Testing Nonlinear Dynamics using circular paths</a:t>
            </a:r>
            <a:endParaRPr/>
          </a:p>
          <a:p>
            <a:pPr marL="0" lvl="0" indent="0" algn="l" rtl="0">
              <a:lnSpc>
                <a:spcPct val="100000"/>
              </a:lnSpc>
              <a:spcBef>
                <a:spcPts val="0"/>
              </a:spcBef>
              <a:spcAft>
                <a:spcPts val="0"/>
              </a:spcAft>
              <a:buNone/>
            </a:pPr>
            <a:r>
              <a:rPr lang="en" sz="1800" b="1"/>
              <a:t>Purpose: </a:t>
            </a:r>
            <a:endParaRPr sz="1800" b="1"/>
          </a:p>
          <a:p>
            <a:pPr marL="457200" lvl="0" indent="-311150" algn="l" rtl="0">
              <a:lnSpc>
                <a:spcPct val="115000"/>
              </a:lnSpc>
              <a:spcBef>
                <a:spcPts val="0"/>
              </a:spcBef>
              <a:spcAft>
                <a:spcPts val="0"/>
              </a:spcAft>
              <a:buSzPts val="1300"/>
              <a:buChar char="-"/>
            </a:pPr>
            <a:r>
              <a:rPr lang="en"/>
              <a:t>To test the nonlinear filter</a:t>
            </a:r>
            <a:endParaRPr/>
          </a:p>
          <a:p>
            <a:pPr marL="457200" lvl="0" indent="-311150" algn="l" rtl="0">
              <a:lnSpc>
                <a:spcPct val="115000"/>
              </a:lnSpc>
              <a:spcBef>
                <a:spcPts val="0"/>
              </a:spcBef>
              <a:spcAft>
                <a:spcPts val="0"/>
              </a:spcAft>
              <a:buSzPts val="1300"/>
              <a:buChar char="-"/>
            </a:pPr>
            <a:r>
              <a:rPr lang="en"/>
              <a:t>Compare accuracy to that obtained using linear dynamics</a:t>
            </a:r>
            <a:endParaRPr/>
          </a:p>
          <a:p>
            <a:pPr marL="0" lvl="0" indent="0" algn="l" rtl="0">
              <a:lnSpc>
                <a:spcPct val="100000"/>
              </a:lnSpc>
              <a:spcBef>
                <a:spcPts val="0"/>
              </a:spcBef>
              <a:spcAft>
                <a:spcPts val="0"/>
              </a:spcAft>
              <a:buNone/>
            </a:pPr>
            <a:r>
              <a:rPr lang="en" sz="1800" b="1"/>
              <a:t>Testing Against FR:  3, 4</a:t>
            </a:r>
            <a:endParaRPr sz="1800" b="1"/>
          </a:p>
        </p:txBody>
      </p:sp>
      <p:sp>
        <p:nvSpPr>
          <p:cNvPr id="771" name="Google Shape;771;p59"/>
          <p:cNvSpPr txBox="1">
            <a:spLocks noGrp="1"/>
          </p:cNvSpPr>
          <p:nvPr>
            <p:ph type="sldNum" idx="12"/>
          </p:nvPr>
        </p:nvSpPr>
        <p:spPr>
          <a:xfrm>
            <a:off x="8" y="-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33</a:t>
            </a:fld>
            <a:endParaRPr/>
          </a:p>
        </p:txBody>
      </p:sp>
      <p:pic>
        <p:nvPicPr>
          <p:cNvPr id="772" name="Google Shape;772;p59" title="rlySmol.avi">
            <a:hlinkClick r:id="rId3"/>
          </p:cNvPr>
          <p:cNvPicPr preferRelativeResize="0"/>
          <p:nvPr/>
        </p:nvPicPr>
        <p:blipFill>
          <a:blip r:embed="rId4">
            <a:alphaModFix/>
          </a:blip>
          <a:stretch>
            <a:fillRect/>
          </a:stretch>
        </p:blipFill>
        <p:spPr>
          <a:xfrm>
            <a:off x="2556763" y="2571750"/>
            <a:ext cx="4299966" cy="2423160"/>
          </a:xfrm>
          <a:prstGeom prst="rect">
            <a:avLst/>
          </a:prstGeom>
          <a:noFill/>
          <a:ln w="9525" cap="flat" cmpd="sng">
            <a:solidFill>
              <a:srgbClr val="C0A757"/>
            </a:solidFill>
            <a:prstDash val="solid"/>
            <a:round/>
            <a:headEnd type="none" w="sm" len="sm"/>
            <a:tailEnd type="none" w="sm" len="sm"/>
          </a:ln>
        </p:spPr>
      </p:pic>
      <p:sp>
        <p:nvSpPr>
          <p:cNvPr id="773" name="Google Shape;773;p59"/>
          <p:cNvSpPr txBox="1"/>
          <p:nvPr/>
        </p:nvSpPr>
        <p:spPr>
          <a:xfrm>
            <a:off x="358300" y="2679050"/>
            <a:ext cx="21165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Projected Vehicle Paths:</a:t>
            </a:r>
            <a:endParaRPr>
              <a:latin typeface="Lato"/>
              <a:ea typeface="Lato"/>
              <a:cs typeface="Lato"/>
              <a:sym typeface="Lato"/>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8" name="Google Shape;778;p60"/>
          <p:cNvSpPr txBox="1">
            <a:spLocks noGrp="1"/>
          </p:cNvSpPr>
          <p:nvPr>
            <p:ph type="title"/>
          </p:nvPr>
        </p:nvSpPr>
        <p:spPr>
          <a:xfrm>
            <a:off x="1052550" y="145375"/>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General Atomics Thermal Test</a:t>
            </a:r>
            <a:endParaRPr sz="3000"/>
          </a:p>
        </p:txBody>
      </p:sp>
      <p:sp>
        <p:nvSpPr>
          <p:cNvPr id="779" name="Google Shape;779;p60"/>
          <p:cNvSpPr txBox="1">
            <a:spLocks noGrp="1"/>
          </p:cNvSpPr>
          <p:nvPr>
            <p:ph type="sldNum" idx="12"/>
          </p:nvPr>
        </p:nvSpPr>
        <p:spPr>
          <a:xfrm>
            <a:off x="8" y="-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34</a:t>
            </a:fld>
            <a:endParaRPr/>
          </a:p>
        </p:txBody>
      </p:sp>
      <p:graphicFrame>
        <p:nvGraphicFramePr>
          <p:cNvPr id="780" name="Google Shape;780;p60"/>
          <p:cNvGraphicFramePr/>
          <p:nvPr/>
        </p:nvGraphicFramePr>
        <p:xfrm>
          <a:off x="492138" y="1187850"/>
          <a:ext cx="8159700" cy="3323860"/>
        </p:xfrm>
        <a:graphic>
          <a:graphicData uri="http://schemas.openxmlformats.org/drawingml/2006/table">
            <a:tbl>
              <a:tblPr>
                <a:noFill/>
                <a:tableStyleId>{4942666D-C6F8-4483-AE18-66D01D52A841}</a:tableStyleId>
              </a:tblPr>
              <a:tblGrid>
                <a:gridCol w="1646250">
                  <a:extLst>
                    <a:ext uri="{9D8B030D-6E8A-4147-A177-3AD203B41FA5}">
                      <a16:colId xmlns:a16="http://schemas.microsoft.com/office/drawing/2014/main" val="20000"/>
                    </a:ext>
                  </a:extLst>
                </a:gridCol>
                <a:gridCol w="3256725">
                  <a:extLst>
                    <a:ext uri="{9D8B030D-6E8A-4147-A177-3AD203B41FA5}">
                      <a16:colId xmlns:a16="http://schemas.microsoft.com/office/drawing/2014/main" val="20001"/>
                    </a:ext>
                  </a:extLst>
                </a:gridCol>
                <a:gridCol w="3256725">
                  <a:extLst>
                    <a:ext uri="{9D8B030D-6E8A-4147-A177-3AD203B41FA5}">
                      <a16:colId xmlns:a16="http://schemas.microsoft.com/office/drawing/2014/main" val="20002"/>
                    </a:ext>
                  </a:extLst>
                </a:gridCol>
              </a:tblGrid>
              <a:tr h="414525">
                <a:tc>
                  <a:txBody>
                    <a:bodyPr/>
                    <a:lstStyle/>
                    <a:p>
                      <a:pPr marL="0" lvl="0" indent="0" algn="l" rtl="0">
                        <a:spcBef>
                          <a:spcPts val="0"/>
                        </a:spcBef>
                        <a:spcAft>
                          <a:spcPts val="0"/>
                        </a:spcAft>
                        <a:buNone/>
                      </a:pPr>
                      <a:r>
                        <a:rPr lang="en" b="1">
                          <a:latin typeface="Lato"/>
                          <a:ea typeface="Lato"/>
                          <a:cs typeface="Lato"/>
                          <a:sym typeface="Lato"/>
                        </a:rPr>
                        <a:t>Title:</a:t>
                      </a:r>
                      <a:endParaRPr b="1">
                        <a:latin typeface="Lato"/>
                        <a:ea typeface="Lato"/>
                        <a:cs typeface="Lato"/>
                        <a:sym typeface="Lato"/>
                      </a:endParaRPr>
                    </a:p>
                  </a:txBody>
                  <a:tcPr marL="91425" marR="91425" marT="91425" marB="91425">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rgbClr val="EDDCA5"/>
                    </a:solidFill>
                  </a:tcPr>
                </a:tc>
                <a:tc>
                  <a:txBody>
                    <a:bodyPr/>
                    <a:lstStyle/>
                    <a:p>
                      <a:pPr marL="0" lvl="0" indent="0" algn="l" rtl="0">
                        <a:spcBef>
                          <a:spcPts val="0"/>
                        </a:spcBef>
                        <a:spcAft>
                          <a:spcPts val="0"/>
                        </a:spcAft>
                        <a:buNone/>
                      </a:pPr>
                      <a:r>
                        <a:rPr lang="en">
                          <a:latin typeface="Lato"/>
                          <a:ea typeface="Lato"/>
                          <a:cs typeface="Lato"/>
                          <a:sym typeface="Lato"/>
                        </a:rPr>
                        <a:t>Sub-System Test</a:t>
                      </a:r>
                      <a:endParaRPr>
                        <a:latin typeface="Lato"/>
                        <a:ea typeface="Lato"/>
                        <a:cs typeface="Lato"/>
                        <a:sym typeface="Lato"/>
                      </a:endParaRPr>
                    </a:p>
                  </a:txBody>
                  <a:tcPr marL="91425" marR="91425" marT="91425" marB="91425">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tc>
                  <a:txBody>
                    <a:bodyPr/>
                    <a:lstStyle/>
                    <a:p>
                      <a:pPr marL="0" lvl="0" indent="0" algn="l" rtl="0">
                        <a:spcBef>
                          <a:spcPts val="0"/>
                        </a:spcBef>
                        <a:spcAft>
                          <a:spcPts val="0"/>
                        </a:spcAft>
                        <a:buNone/>
                      </a:pPr>
                      <a:r>
                        <a:rPr lang="en">
                          <a:latin typeface="Lato"/>
                          <a:ea typeface="Lato"/>
                          <a:cs typeface="Lato"/>
                          <a:sym typeface="Lato"/>
                        </a:rPr>
                        <a:t>Sensor/Beacon Test</a:t>
                      </a:r>
                      <a:endParaRPr>
                        <a:latin typeface="Lato"/>
                        <a:ea typeface="Lato"/>
                        <a:cs typeface="Lato"/>
                        <a:sym typeface="Lato"/>
                      </a:endParaRPr>
                    </a:p>
                  </a:txBody>
                  <a:tcPr marL="91425" marR="91425" marT="91425" marB="91425">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extLst>
                  <a:ext uri="{0D108BD9-81ED-4DB2-BD59-A6C34878D82A}">
                    <a16:rowId xmlns:a16="http://schemas.microsoft.com/office/drawing/2014/main" val="10000"/>
                  </a:ext>
                </a:extLst>
              </a:tr>
              <a:tr h="414525">
                <a:tc>
                  <a:txBody>
                    <a:bodyPr/>
                    <a:lstStyle/>
                    <a:p>
                      <a:pPr marL="0" lvl="0" indent="0" algn="l" rtl="0">
                        <a:spcBef>
                          <a:spcPts val="0"/>
                        </a:spcBef>
                        <a:spcAft>
                          <a:spcPts val="0"/>
                        </a:spcAft>
                        <a:buNone/>
                      </a:pPr>
                      <a:r>
                        <a:rPr lang="en" b="1">
                          <a:latin typeface="Lato"/>
                          <a:ea typeface="Lato"/>
                          <a:cs typeface="Lato"/>
                          <a:sym typeface="Lato"/>
                        </a:rPr>
                        <a:t>Status:</a:t>
                      </a:r>
                      <a:endParaRPr b="1">
                        <a:latin typeface="Lato"/>
                        <a:ea typeface="Lato"/>
                        <a:cs typeface="Lato"/>
                        <a:sym typeface="Lato"/>
                      </a:endParaRPr>
                    </a:p>
                  </a:txBody>
                  <a:tcPr marL="91425" marR="91425" marT="91425" marB="91425">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rgbClr val="EDDCA5"/>
                    </a:solidFill>
                  </a:tcPr>
                </a:tc>
                <a:tc>
                  <a:txBody>
                    <a:bodyPr/>
                    <a:lstStyle/>
                    <a:p>
                      <a:pPr marL="0" lvl="0" indent="0" algn="l" rtl="0">
                        <a:spcBef>
                          <a:spcPts val="0"/>
                        </a:spcBef>
                        <a:spcAft>
                          <a:spcPts val="0"/>
                        </a:spcAft>
                        <a:buNone/>
                      </a:pPr>
                      <a:r>
                        <a:rPr lang="en">
                          <a:latin typeface="Lato"/>
                          <a:ea typeface="Lato"/>
                          <a:cs typeface="Lato"/>
                          <a:sym typeface="Lato"/>
                        </a:rPr>
                        <a:t>Not Completed</a:t>
                      </a:r>
                      <a:endParaRPr>
                        <a:latin typeface="Lato"/>
                        <a:ea typeface="Lato"/>
                        <a:cs typeface="Lato"/>
                        <a:sym typeface="Lato"/>
                      </a:endParaRPr>
                    </a:p>
                  </a:txBody>
                  <a:tcPr marL="91425" marR="91425" marT="91425" marB="91425">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tc>
                  <a:txBody>
                    <a:bodyPr/>
                    <a:lstStyle/>
                    <a:p>
                      <a:pPr marL="0" lvl="0" indent="0" algn="l" rtl="0">
                        <a:spcBef>
                          <a:spcPts val="0"/>
                        </a:spcBef>
                        <a:spcAft>
                          <a:spcPts val="0"/>
                        </a:spcAft>
                        <a:buNone/>
                      </a:pPr>
                      <a:r>
                        <a:rPr lang="en">
                          <a:latin typeface="Lato"/>
                          <a:ea typeface="Lato"/>
                          <a:cs typeface="Lato"/>
                          <a:sym typeface="Lato"/>
                        </a:rPr>
                        <a:t>Not Completed</a:t>
                      </a:r>
                      <a:endParaRPr>
                        <a:latin typeface="Lato"/>
                        <a:ea typeface="Lato"/>
                        <a:cs typeface="Lato"/>
                        <a:sym typeface="Lato"/>
                      </a:endParaRPr>
                    </a:p>
                  </a:txBody>
                  <a:tcPr marL="91425" marR="91425" marT="91425" marB="91425">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extLst>
                  <a:ext uri="{0D108BD9-81ED-4DB2-BD59-A6C34878D82A}">
                    <a16:rowId xmlns:a16="http://schemas.microsoft.com/office/drawing/2014/main" val="10001"/>
                  </a:ext>
                </a:extLst>
              </a:tr>
              <a:tr h="802750">
                <a:tc>
                  <a:txBody>
                    <a:bodyPr/>
                    <a:lstStyle/>
                    <a:p>
                      <a:pPr marL="0" lvl="0" indent="0" algn="l" rtl="0">
                        <a:spcBef>
                          <a:spcPts val="0"/>
                        </a:spcBef>
                        <a:spcAft>
                          <a:spcPts val="0"/>
                        </a:spcAft>
                        <a:buNone/>
                      </a:pPr>
                      <a:r>
                        <a:rPr lang="en" b="1">
                          <a:latin typeface="Lato"/>
                          <a:ea typeface="Lato"/>
                          <a:cs typeface="Lato"/>
                          <a:sym typeface="Lato"/>
                        </a:rPr>
                        <a:t>Objective:</a:t>
                      </a:r>
                      <a:endParaRPr b="1">
                        <a:latin typeface="Lato"/>
                        <a:ea typeface="Lato"/>
                        <a:cs typeface="Lato"/>
                        <a:sym typeface="Lato"/>
                      </a:endParaRPr>
                    </a:p>
                  </a:txBody>
                  <a:tcPr marL="91425" marR="91425" marT="91425" marB="91425">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rgbClr val="EDDCA5"/>
                    </a:solidFill>
                  </a:tcPr>
                </a:tc>
                <a:tc>
                  <a:txBody>
                    <a:bodyPr/>
                    <a:lstStyle/>
                    <a:p>
                      <a:pPr marL="0" lvl="0" indent="0" algn="l" rtl="0">
                        <a:spcBef>
                          <a:spcPts val="0"/>
                        </a:spcBef>
                        <a:spcAft>
                          <a:spcPts val="0"/>
                        </a:spcAft>
                        <a:buNone/>
                      </a:pPr>
                      <a:r>
                        <a:rPr lang="en">
                          <a:latin typeface="Lato"/>
                          <a:ea typeface="Lato"/>
                          <a:cs typeface="Lato"/>
                          <a:sym typeface="Lato"/>
                        </a:rPr>
                        <a:t>Verify beacon and sensor packages individually operate in the specified temperature range</a:t>
                      </a:r>
                      <a:endParaRPr>
                        <a:latin typeface="Lato"/>
                        <a:ea typeface="Lato"/>
                        <a:cs typeface="Lato"/>
                        <a:sym typeface="Lato"/>
                      </a:endParaRPr>
                    </a:p>
                  </a:txBody>
                  <a:tcPr marL="91425" marR="91425" marT="91425" marB="91425">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tc>
                  <a:txBody>
                    <a:bodyPr/>
                    <a:lstStyle/>
                    <a:p>
                      <a:pPr marL="0" lvl="0" indent="0" algn="l" rtl="0">
                        <a:spcBef>
                          <a:spcPts val="0"/>
                        </a:spcBef>
                        <a:spcAft>
                          <a:spcPts val="0"/>
                        </a:spcAft>
                        <a:buNone/>
                      </a:pPr>
                      <a:r>
                        <a:rPr lang="en">
                          <a:latin typeface="Lato"/>
                          <a:ea typeface="Lato"/>
                          <a:cs typeface="Lato"/>
                          <a:sym typeface="Lato"/>
                        </a:rPr>
                        <a:t>Verify the entire system works as specified in the temperature range</a:t>
                      </a:r>
                      <a:endParaRPr>
                        <a:latin typeface="Lato"/>
                        <a:ea typeface="Lato"/>
                        <a:cs typeface="Lato"/>
                        <a:sym typeface="Lato"/>
                      </a:endParaRPr>
                    </a:p>
                  </a:txBody>
                  <a:tcPr marL="91425" marR="91425" marT="91425" marB="91425">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extLst>
                  <a:ext uri="{0D108BD9-81ED-4DB2-BD59-A6C34878D82A}">
                    <a16:rowId xmlns:a16="http://schemas.microsoft.com/office/drawing/2014/main" val="10002"/>
                  </a:ext>
                </a:extLst>
              </a:tr>
              <a:tr h="848950">
                <a:tc>
                  <a:txBody>
                    <a:bodyPr/>
                    <a:lstStyle/>
                    <a:p>
                      <a:pPr marL="0" lvl="0" indent="0" algn="l" rtl="0">
                        <a:spcBef>
                          <a:spcPts val="0"/>
                        </a:spcBef>
                        <a:spcAft>
                          <a:spcPts val="0"/>
                        </a:spcAft>
                        <a:buNone/>
                      </a:pPr>
                      <a:r>
                        <a:rPr lang="en" b="1">
                          <a:latin typeface="Lato"/>
                          <a:ea typeface="Lato"/>
                          <a:cs typeface="Lato"/>
                          <a:sym typeface="Lato"/>
                        </a:rPr>
                        <a:t>Requirements Verified</a:t>
                      </a:r>
                      <a:endParaRPr b="1">
                        <a:latin typeface="Lato"/>
                        <a:ea typeface="Lato"/>
                        <a:cs typeface="Lato"/>
                        <a:sym typeface="Lato"/>
                      </a:endParaRPr>
                    </a:p>
                  </a:txBody>
                  <a:tcPr marL="91425" marR="91425" marT="91425" marB="91425">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rgbClr val="EDDCA5"/>
                    </a:solidFill>
                  </a:tcPr>
                </a:tc>
                <a:tc>
                  <a:txBody>
                    <a:bodyPr/>
                    <a:lstStyle/>
                    <a:p>
                      <a:pPr marL="0" lvl="0" indent="0" algn="l" rtl="0">
                        <a:spcBef>
                          <a:spcPts val="0"/>
                        </a:spcBef>
                        <a:spcAft>
                          <a:spcPts val="0"/>
                        </a:spcAft>
                        <a:buNone/>
                      </a:pPr>
                      <a:r>
                        <a:rPr lang="en">
                          <a:latin typeface="Lato"/>
                          <a:ea typeface="Lato"/>
                          <a:cs typeface="Lato"/>
                          <a:sym typeface="Lato"/>
                        </a:rPr>
                        <a:t>FR3, FR5</a:t>
                      </a:r>
                      <a:endParaRPr>
                        <a:latin typeface="Lato"/>
                        <a:ea typeface="Lato"/>
                        <a:cs typeface="Lato"/>
                        <a:sym typeface="Lato"/>
                      </a:endParaRPr>
                    </a:p>
                  </a:txBody>
                  <a:tcPr marL="91425" marR="91425" marT="91425" marB="91425">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tc>
                  <a:txBody>
                    <a:bodyPr/>
                    <a:lstStyle/>
                    <a:p>
                      <a:pPr marL="0" lvl="0" indent="0" algn="l" rtl="0">
                        <a:spcBef>
                          <a:spcPts val="0"/>
                        </a:spcBef>
                        <a:spcAft>
                          <a:spcPts val="0"/>
                        </a:spcAft>
                        <a:buNone/>
                      </a:pPr>
                      <a:r>
                        <a:rPr lang="en">
                          <a:latin typeface="Lato"/>
                          <a:ea typeface="Lato"/>
                          <a:cs typeface="Lato"/>
                          <a:sym typeface="Lato"/>
                        </a:rPr>
                        <a:t>FR3, FR5</a:t>
                      </a:r>
                      <a:endParaRPr>
                        <a:latin typeface="Lato"/>
                        <a:ea typeface="Lato"/>
                        <a:cs typeface="Lato"/>
                        <a:sym typeface="Lato"/>
                      </a:endParaRPr>
                    </a:p>
                  </a:txBody>
                  <a:tcPr marL="91425" marR="91425" marT="91425" marB="91425">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extLst>
                  <a:ext uri="{0D108BD9-81ED-4DB2-BD59-A6C34878D82A}">
                    <a16:rowId xmlns:a16="http://schemas.microsoft.com/office/drawing/2014/main" val="10003"/>
                  </a:ext>
                </a:extLst>
              </a:tr>
              <a:tr h="629750">
                <a:tc>
                  <a:txBody>
                    <a:bodyPr/>
                    <a:lstStyle/>
                    <a:p>
                      <a:pPr marL="0" lvl="0" indent="0" algn="l" rtl="0">
                        <a:spcBef>
                          <a:spcPts val="0"/>
                        </a:spcBef>
                        <a:spcAft>
                          <a:spcPts val="0"/>
                        </a:spcAft>
                        <a:buNone/>
                      </a:pPr>
                      <a:r>
                        <a:rPr lang="en" b="1">
                          <a:latin typeface="Lato"/>
                          <a:ea typeface="Lato"/>
                          <a:cs typeface="Lato"/>
                          <a:sym typeface="Lato"/>
                        </a:rPr>
                        <a:t>Test Location</a:t>
                      </a:r>
                      <a:endParaRPr b="1">
                        <a:latin typeface="Lato"/>
                        <a:ea typeface="Lato"/>
                        <a:cs typeface="Lato"/>
                        <a:sym typeface="Lato"/>
                      </a:endParaRPr>
                    </a:p>
                  </a:txBody>
                  <a:tcPr marL="91425" marR="91425" marT="91425" marB="91425">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rgbClr val="EDDCA5"/>
                    </a:solidFill>
                  </a:tcPr>
                </a:tc>
                <a:tc>
                  <a:txBody>
                    <a:bodyPr/>
                    <a:lstStyle/>
                    <a:p>
                      <a:pPr marL="0" lvl="0" indent="0" algn="l" rtl="0">
                        <a:spcBef>
                          <a:spcPts val="0"/>
                        </a:spcBef>
                        <a:spcAft>
                          <a:spcPts val="0"/>
                        </a:spcAft>
                        <a:buNone/>
                      </a:pPr>
                      <a:r>
                        <a:rPr lang="en">
                          <a:latin typeface="Lato"/>
                          <a:ea typeface="Lato"/>
                          <a:cs typeface="Lato"/>
                          <a:sym typeface="Lato"/>
                        </a:rPr>
                        <a:t>General Atomics</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Centennial, CO</a:t>
                      </a:r>
                      <a:endParaRPr>
                        <a:latin typeface="Lato"/>
                        <a:ea typeface="Lato"/>
                        <a:cs typeface="Lato"/>
                        <a:sym typeface="Lato"/>
                      </a:endParaRPr>
                    </a:p>
                  </a:txBody>
                  <a:tcPr marL="91425" marR="91425" marT="91425" marB="91425">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tc>
                  <a:txBody>
                    <a:bodyPr/>
                    <a:lstStyle/>
                    <a:p>
                      <a:pPr marL="0" lvl="0" indent="0" algn="l" rtl="0">
                        <a:spcBef>
                          <a:spcPts val="0"/>
                        </a:spcBef>
                        <a:spcAft>
                          <a:spcPts val="0"/>
                        </a:spcAft>
                        <a:buNone/>
                      </a:pPr>
                      <a:r>
                        <a:rPr lang="en">
                          <a:latin typeface="Lato"/>
                          <a:ea typeface="Lato"/>
                          <a:cs typeface="Lato"/>
                          <a:sym typeface="Lato"/>
                        </a:rPr>
                        <a:t>General Atomics</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Centennial, CO</a:t>
                      </a:r>
                      <a:endParaRPr>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a:txBody>
                  <a:tcPr marL="91425" marR="91425" marT="91425" marB="91425">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781" name="Google Shape;781;p60"/>
          <p:cNvSpPr/>
          <p:nvPr/>
        </p:nvSpPr>
        <p:spPr>
          <a:xfrm>
            <a:off x="6163" y="4609348"/>
            <a:ext cx="1742100" cy="382800"/>
          </a:xfrm>
          <a:prstGeom prst="homePlate">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Project Purpose and Objectives</a:t>
            </a:r>
            <a:endParaRPr sz="1200">
              <a:latin typeface="Lato"/>
              <a:ea typeface="Lato"/>
              <a:cs typeface="Lato"/>
              <a:sym typeface="Lato"/>
            </a:endParaRPr>
          </a:p>
        </p:txBody>
      </p:sp>
      <p:sp>
        <p:nvSpPr>
          <p:cNvPr id="782" name="Google Shape;782;p60"/>
          <p:cNvSpPr/>
          <p:nvPr/>
        </p:nvSpPr>
        <p:spPr>
          <a:xfrm>
            <a:off x="4353100" y="4604000"/>
            <a:ext cx="16953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Test Results</a:t>
            </a:r>
            <a:endParaRPr sz="1200">
              <a:latin typeface="Lato"/>
              <a:ea typeface="Lato"/>
              <a:cs typeface="Lato"/>
              <a:sym typeface="Lato"/>
            </a:endParaRPr>
          </a:p>
        </p:txBody>
      </p:sp>
      <p:sp>
        <p:nvSpPr>
          <p:cNvPr id="783" name="Google Shape;783;p60"/>
          <p:cNvSpPr/>
          <p:nvPr/>
        </p:nvSpPr>
        <p:spPr>
          <a:xfrm>
            <a:off x="7324938" y="4604000"/>
            <a:ext cx="1812900" cy="393600"/>
          </a:xfrm>
          <a:prstGeom prst="chevron">
            <a:avLst>
              <a:gd name="adj" fmla="val 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Project </a:t>
            </a:r>
            <a:endParaRPr sz="1200">
              <a:latin typeface="Lato"/>
              <a:ea typeface="Lato"/>
              <a:cs typeface="Lato"/>
              <a:sym typeface="Lato"/>
            </a:endParaRPr>
          </a:p>
          <a:p>
            <a:pPr marL="0" lvl="0" indent="0" algn="ctr" rtl="0">
              <a:spcBef>
                <a:spcPts val="0"/>
              </a:spcBef>
              <a:spcAft>
                <a:spcPts val="0"/>
              </a:spcAft>
              <a:buNone/>
            </a:pPr>
            <a:r>
              <a:rPr lang="en" sz="1200">
                <a:latin typeface="Lato"/>
                <a:ea typeface="Lato"/>
                <a:cs typeface="Lato"/>
                <a:sym typeface="Lato"/>
              </a:rPr>
              <a:t>Management</a:t>
            </a:r>
            <a:endParaRPr sz="1200">
              <a:latin typeface="Lato"/>
              <a:ea typeface="Lato"/>
              <a:cs typeface="Lato"/>
              <a:sym typeface="Lato"/>
            </a:endParaRPr>
          </a:p>
        </p:txBody>
      </p:sp>
      <p:sp>
        <p:nvSpPr>
          <p:cNvPr id="784" name="Google Shape;784;p60"/>
          <p:cNvSpPr/>
          <p:nvPr/>
        </p:nvSpPr>
        <p:spPr>
          <a:xfrm>
            <a:off x="5835463" y="4604000"/>
            <a:ext cx="17421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Systems Engineering</a:t>
            </a:r>
            <a:endParaRPr sz="1200">
              <a:latin typeface="Lato"/>
              <a:ea typeface="Lato"/>
              <a:cs typeface="Lato"/>
              <a:sym typeface="Lato"/>
            </a:endParaRPr>
          </a:p>
        </p:txBody>
      </p:sp>
      <p:sp>
        <p:nvSpPr>
          <p:cNvPr id="785" name="Google Shape;785;p60"/>
          <p:cNvSpPr/>
          <p:nvPr/>
        </p:nvSpPr>
        <p:spPr>
          <a:xfrm>
            <a:off x="1553775" y="4603950"/>
            <a:ext cx="16092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Design </a:t>
            </a:r>
            <a:endParaRPr sz="1200">
              <a:latin typeface="Lato"/>
              <a:ea typeface="Lato"/>
              <a:cs typeface="Lato"/>
              <a:sym typeface="Lato"/>
            </a:endParaRPr>
          </a:p>
          <a:p>
            <a:pPr marL="0" lvl="0" indent="0" algn="ctr" rtl="0">
              <a:spcBef>
                <a:spcPts val="0"/>
              </a:spcBef>
              <a:spcAft>
                <a:spcPts val="0"/>
              </a:spcAft>
              <a:buNone/>
            </a:pPr>
            <a:r>
              <a:rPr lang="en" sz="1200">
                <a:latin typeface="Lato"/>
                <a:ea typeface="Lato"/>
                <a:cs typeface="Lato"/>
                <a:sym typeface="Lato"/>
              </a:rPr>
              <a:t>Description</a:t>
            </a:r>
            <a:endParaRPr sz="1200">
              <a:latin typeface="Lato"/>
              <a:ea typeface="Lato"/>
              <a:cs typeface="Lato"/>
              <a:sym typeface="Lato"/>
            </a:endParaRPr>
          </a:p>
        </p:txBody>
      </p:sp>
      <p:sp>
        <p:nvSpPr>
          <p:cNvPr id="786" name="Google Shape;786;p60"/>
          <p:cNvSpPr/>
          <p:nvPr/>
        </p:nvSpPr>
        <p:spPr>
          <a:xfrm>
            <a:off x="2877938" y="4604000"/>
            <a:ext cx="1742100" cy="393600"/>
          </a:xfrm>
          <a:prstGeom prst="chevron">
            <a:avLst>
              <a:gd name="adj" fmla="val 50000"/>
            </a:avLst>
          </a:prstGeom>
          <a:solidFill>
            <a:srgbClr val="EBCC6A"/>
          </a:solidFill>
          <a:ln w="3810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Test Overview</a:t>
            </a:r>
            <a:endParaRPr sz="1200">
              <a:latin typeface="Lato"/>
              <a:ea typeface="Lato"/>
              <a:cs typeface="Lato"/>
              <a:sym typeface="Lato"/>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sp>
        <p:nvSpPr>
          <p:cNvPr id="791" name="Google Shape;791;p61"/>
          <p:cNvSpPr txBox="1">
            <a:spLocks noGrp="1"/>
          </p:cNvSpPr>
          <p:nvPr>
            <p:ph type="title"/>
          </p:nvPr>
        </p:nvSpPr>
        <p:spPr>
          <a:xfrm>
            <a:off x="359900" y="1786975"/>
            <a:ext cx="5005500" cy="1148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600"/>
              <a:t>Test Results</a:t>
            </a:r>
            <a:endParaRPr sz="3600"/>
          </a:p>
        </p:txBody>
      </p:sp>
      <p:sp>
        <p:nvSpPr>
          <p:cNvPr id="792" name="Google Shape;792;p61"/>
          <p:cNvSpPr txBox="1">
            <a:spLocks noGrp="1"/>
          </p:cNvSpPr>
          <p:nvPr>
            <p:ph type="sldNum" idx="12"/>
          </p:nvPr>
        </p:nvSpPr>
        <p:spPr>
          <a:xfrm>
            <a:off x="8" y="-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35</a:t>
            </a:fld>
            <a:endParaRPr/>
          </a:p>
        </p:txBody>
      </p:sp>
      <p:sp>
        <p:nvSpPr>
          <p:cNvPr id="793" name="Google Shape;793;p61"/>
          <p:cNvSpPr/>
          <p:nvPr/>
        </p:nvSpPr>
        <p:spPr>
          <a:xfrm>
            <a:off x="1346925" y="2935675"/>
            <a:ext cx="2079600" cy="8832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Lato"/>
                <a:ea typeface="Lato"/>
                <a:cs typeface="Lato"/>
                <a:sym typeface="Lato"/>
              </a:rPr>
              <a:t>Design Description</a:t>
            </a:r>
            <a:endParaRPr>
              <a:latin typeface="Lato"/>
              <a:ea typeface="Lato"/>
              <a:cs typeface="Lato"/>
              <a:sym typeface="Lato"/>
            </a:endParaRPr>
          </a:p>
        </p:txBody>
      </p:sp>
      <p:sp>
        <p:nvSpPr>
          <p:cNvPr id="794" name="Google Shape;794;p61"/>
          <p:cNvSpPr/>
          <p:nvPr/>
        </p:nvSpPr>
        <p:spPr>
          <a:xfrm>
            <a:off x="2981950" y="2935675"/>
            <a:ext cx="1827900" cy="8832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Lato"/>
                <a:ea typeface="Lato"/>
                <a:cs typeface="Lato"/>
                <a:sym typeface="Lato"/>
              </a:rPr>
              <a:t>Test Overview</a:t>
            </a:r>
            <a:endParaRPr>
              <a:latin typeface="Lato"/>
              <a:ea typeface="Lato"/>
              <a:cs typeface="Lato"/>
              <a:sym typeface="Lato"/>
            </a:endParaRPr>
          </a:p>
        </p:txBody>
      </p:sp>
      <p:sp>
        <p:nvSpPr>
          <p:cNvPr id="795" name="Google Shape;795;p61"/>
          <p:cNvSpPr/>
          <p:nvPr/>
        </p:nvSpPr>
        <p:spPr>
          <a:xfrm>
            <a:off x="0" y="2940675"/>
            <a:ext cx="1783500" cy="883200"/>
          </a:xfrm>
          <a:prstGeom prst="homePlate">
            <a:avLst>
              <a:gd name="adj" fmla="val 49181"/>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Lato"/>
                <a:ea typeface="Lato"/>
                <a:cs typeface="Lato"/>
                <a:sym typeface="Lato"/>
              </a:rPr>
              <a:t>Project Purpose and Objectives</a:t>
            </a:r>
            <a:endParaRPr>
              <a:latin typeface="Lato"/>
              <a:ea typeface="Lato"/>
              <a:cs typeface="Lato"/>
              <a:sym typeface="Lato"/>
            </a:endParaRPr>
          </a:p>
        </p:txBody>
      </p:sp>
      <p:sp>
        <p:nvSpPr>
          <p:cNvPr id="796" name="Google Shape;796;p61"/>
          <p:cNvSpPr/>
          <p:nvPr/>
        </p:nvSpPr>
        <p:spPr>
          <a:xfrm>
            <a:off x="7318775" y="2935675"/>
            <a:ext cx="1812900" cy="883200"/>
          </a:xfrm>
          <a:prstGeom prst="chevron">
            <a:avLst>
              <a:gd name="adj" fmla="val 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Lato"/>
                <a:ea typeface="Lato"/>
                <a:cs typeface="Lato"/>
                <a:sym typeface="Lato"/>
              </a:rPr>
              <a:t>Project Management</a:t>
            </a:r>
            <a:endParaRPr>
              <a:latin typeface="Lato"/>
              <a:ea typeface="Lato"/>
              <a:cs typeface="Lato"/>
              <a:sym typeface="Lato"/>
            </a:endParaRPr>
          </a:p>
        </p:txBody>
      </p:sp>
      <p:sp>
        <p:nvSpPr>
          <p:cNvPr id="797" name="Google Shape;797;p61"/>
          <p:cNvSpPr/>
          <p:nvPr/>
        </p:nvSpPr>
        <p:spPr>
          <a:xfrm>
            <a:off x="5585825" y="2935675"/>
            <a:ext cx="2118600" cy="883200"/>
          </a:xfrm>
          <a:prstGeom prst="chevron">
            <a:avLst>
              <a:gd name="adj" fmla="val 40018"/>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Lato"/>
                <a:ea typeface="Lato"/>
                <a:cs typeface="Lato"/>
                <a:sym typeface="Lato"/>
              </a:rPr>
              <a:t>Systems Engineering</a:t>
            </a:r>
            <a:endParaRPr>
              <a:latin typeface="Lato"/>
              <a:ea typeface="Lato"/>
              <a:cs typeface="Lato"/>
              <a:sym typeface="Lato"/>
            </a:endParaRPr>
          </a:p>
        </p:txBody>
      </p:sp>
      <p:sp>
        <p:nvSpPr>
          <p:cNvPr id="798" name="Google Shape;798;p61"/>
          <p:cNvSpPr/>
          <p:nvPr/>
        </p:nvSpPr>
        <p:spPr>
          <a:xfrm>
            <a:off x="4353550" y="2935675"/>
            <a:ext cx="1827900" cy="883200"/>
          </a:xfrm>
          <a:prstGeom prst="chevron">
            <a:avLst>
              <a:gd name="adj" fmla="val 50000"/>
            </a:avLst>
          </a:prstGeom>
          <a:solidFill>
            <a:srgbClr val="EBCC6A"/>
          </a:solidFill>
          <a:ln w="7620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Lato"/>
                <a:ea typeface="Lato"/>
                <a:cs typeface="Lato"/>
                <a:sym typeface="Lato"/>
              </a:rPr>
              <a:t>Test Results</a:t>
            </a:r>
            <a:endParaRPr>
              <a:latin typeface="Lato"/>
              <a:ea typeface="Lato"/>
              <a:cs typeface="Lato"/>
              <a:sym typeface="Lato"/>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sp>
        <p:nvSpPr>
          <p:cNvPr id="803" name="Google Shape;803;p62"/>
          <p:cNvSpPr txBox="1">
            <a:spLocks noGrp="1"/>
          </p:cNvSpPr>
          <p:nvPr>
            <p:ph type="title"/>
          </p:nvPr>
        </p:nvSpPr>
        <p:spPr>
          <a:xfrm>
            <a:off x="1052550" y="15610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200" b="1"/>
              <a:t>Predicted Test Results: Context of CPE 1</a:t>
            </a:r>
            <a:endParaRPr sz="2200" b="1"/>
          </a:p>
          <a:p>
            <a:pPr marL="0" lvl="0" indent="0" algn="l" rtl="0">
              <a:spcBef>
                <a:spcPts val="0"/>
              </a:spcBef>
              <a:spcAft>
                <a:spcPts val="0"/>
              </a:spcAft>
              <a:buNone/>
            </a:pPr>
            <a:r>
              <a:rPr lang="en" sz="2200"/>
              <a:t>Two-Way Range Finding</a:t>
            </a:r>
            <a:endParaRPr sz="2200"/>
          </a:p>
        </p:txBody>
      </p:sp>
      <p:sp>
        <p:nvSpPr>
          <p:cNvPr id="804" name="Google Shape;804;p62"/>
          <p:cNvSpPr txBox="1">
            <a:spLocks noGrp="1"/>
          </p:cNvSpPr>
          <p:nvPr>
            <p:ph type="body" idx="1"/>
          </p:nvPr>
        </p:nvSpPr>
        <p:spPr>
          <a:xfrm>
            <a:off x="867950" y="992850"/>
            <a:ext cx="7606800" cy="35721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800">
                <a:highlight>
                  <a:schemeClr val="lt1"/>
                </a:highlight>
              </a:rPr>
              <a:t>Projected Collected Data (In Theory):</a:t>
            </a:r>
            <a:endParaRPr sz="1800">
              <a:highlight>
                <a:schemeClr val="lt1"/>
              </a:highlight>
            </a:endParaRPr>
          </a:p>
          <a:p>
            <a:pPr marL="457200" lvl="0" indent="-317500" algn="l" rtl="0">
              <a:lnSpc>
                <a:spcPct val="100000"/>
              </a:lnSpc>
              <a:spcBef>
                <a:spcPts val="0"/>
              </a:spcBef>
              <a:spcAft>
                <a:spcPts val="0"/>
              </a:spcAft>
              <a:buSzPts val="1400"/>
              <a:buChar char="-"/>
            </a:pPr>
            <a:r>
              <a:rPr lang="en" sz="1400">
                <a:highlight>
                  <a:schemeClr val="lt1"/>
                </a:highlight>
              </a:rPr>
              <a:t>Time of Flight</a:t>
            </a:r>
            <a:endParaRPr sz="1400">
              <a:highlight>
                <a:schemeClr val="lt1"/>
              </a:highlight>
            </a:endParaRPr>
          </a:p>
          <a:p>
            <a:pPr marL="914400" lvl="1" indent="-317500" algn="l" rtl="0">
              <a:lnSpc>
                <a:spcPct val="100000"/>
              </a:lnSpc>
              <a:spcBef>
                <a:spcPts val="0"/>
              </a:spcBef>
              <a:spcAft>
                <a:spcPts val="0"/>
              </a:spcAft>
              <a:buSzPts val="1400"/>
              <a:buChar char="-"/>
            </a:pPr>
            <a:r>
              <a:rPr lang="en" sz="1400">
                <a:highlight>
                  <a:schemeClr val="lt1"/>
                </a:highlight>
              </a:rPr>
              <a:t>Stored as scalar value recorded at our sample rate</a:t>
            </a:r>
            <a:endParaRPr sz="1400">
              <a:highlight>
                <a:schemeClr val="lt1"/>
              </a:highlight>
            </a:endParaRPr>
          </a:p>
          <a:p>
            <a:pPr marL="914400" lvl="1" indent="-317500" algn="l" rtl="0">
              <a:lnSpc>
                <a:spcPct val="100000"/>
              </a:lnSpc>
              <a:spcBef>
                <a:spcPts val="0"/>
              </a:spcBef>
              <a:spcAft>
                <a:spcPts val="0"/>
              </a:spcAft>
              <a:buSzPts val="1400"/>
              <a:buChar char="-"/>
            </a:pPr>
            <a:r>
              <a:rPr lang="en" sz="1400">
                <a:highlight>
                  <a:schemeClr val="lt1"/>
                </a:highlight>
              </a:rPr>
              <a:t>Applies following equation to get range:</a:t>
            </a:r>
            <a:endParaRPr sz="1400">
              <a:highlight>
                <a:schemeClr val="lt1"/>
              </a:highlight>
            </a:endParaRPr>
          </a:p>
          <a:p>
            <a:pPr marL="0" lvl="0" indent="0" algn="l" rtl="0">
              <a:lnSpc>
                <a:spcPct val="100000"/>
              </a:lnSpc>
              <a:spcBef>
                <a:spcPts val="1600"/>
              </a:spcBef>
              <a:spcAft>
                <a:spcPts val="0"/>
              </a:spcAft>
              <a:buNone/>
            </a:pPr>
            <a:endParaRPr sz="1400">
              <a:highlight>
                <a:schemeClr val="lt1"/>
              </a:highlight>
            </a:endParaRPr>
          </a:p>
          <a:p>
            <a:pPr marL="457200" lvl="0" indent="-317500" algn="l" rtl="0">
              <a:lnSpc>
                <a:spcPct val="100000"/>
              </a:lnSpc>
              <a:spcBef>
                <a:spcPts val="1600"/>
              </a:spcBef>
              <a:spcAft>
                <a:spcPts val="0"/>
              </a:spcAft>
              <a:buSzPts val="1400"/>
              <a:buChar char="-"/>
            </a:pPr>
            <a:r>
              <a:rPr lang="en" sz="1400">
                <a:highlight>
                  <a:schemeClr val="lt1"/>
                </a:highlight>
              </a:rPr>
              <a:t>Truth Data</a:t>
            </a:r>
            <a:endParaRPr sz="1400">
              <a:highlight>
                <a:schemeClr val="lt1"/>
              </a:highlight>
            </a:endParaRPr>
          </a:p>
          <a:p>
            <a:pPr marL="914400" lvl="1" indent="-317500" algn="l" rtl="0">
              <a:lnSpc>
                <a:spcPct val="100000"/>
              </a:lnSpc>
              <a:spcBef>
                <a:spcPts val="0"/>
              </a:spcBef>
              <a:spcAft>
                <a:spcPts val="0"/>
              </a:spcAft>
              <a:buSzPts val="1400"/>
              <a:buChar char="-"/>
            </a:pPr>
            <a:r>
              <a:rPr lang="en" sz="1400">
                <a:highlight>
                  <a:schemeClr val="lt1"/>
                </a:highlight>
              </a:rPr>
              <a:t>Stored in coordinates with time stamps</a:t>
            </a:r>
            <a:endParaRPr sz="1400">
              <a:highlight>
                <a:schemeClr val="lt1"/>
              </a:highlight>
            </a:endParaRPr>
          </a:p>
          <a:p>
            <a:pPr marL="914400" lvl="1" indent="-317500" algn="l" rtl="0">
              <a:lnSpc>
                <a:spcPct val="100000"/>
              </a:lnSpc>
              <a:spcBef>
                <a:spcPts val="0"/>
              </a:spcBef>
              <a:spcAft>
                <a:spcPts val="0"/>
              </a:spcAft>
              <a:buSzPts val="1400"/>
              <a:buChar char="-"/>
            </a:pPr>
            <a:r>
              <a:rPr lang="en" sz="1400">
                <a:highlight>
                  <a:schemeClr val="lt1"/>
                </a:highlight>
              </a:rPr>
              <a:t>Difference in coordinates gives relative position, take vector norm for distance</a:t>
            </a:r>
            <a:endParaRPr sz="1400">
              <a:highlight>
                <a:schemeClr val="lt1"/>
              </a:highlight>
            </a:endParaRPr>
          </a:p>
          <a:p>
            <a:pPr marL="457200" lvl="0" indent="-317500" algn="l" rtl="0">
              <a:lnSpc>
                <a:spcPct val="100000"/>
              </a:lnSpc>
              <a:spcBef>
                <a:spcPts val="0"/>
              </a:spcBef>
              <a:spcAft>
                <a:spcPts val="0"/>
              </a:spcAft>
              <a:buSzPts val="1400"/>
              <a:buChar char="-"/>
            </a:pPr>
            <a:r>
              <a:rPr lang="en" sz="1400">
                <a:highlight>
                  <a:schemeClr val="lt1"/>
                </a:highlight>
              </a:rPr>
              <a:t>Data from each test will be analyzed to characterize:</a:t>
            </a:r>
            <a:endParaRPr sz="1400">
              <a:highlight>
                <a:schemeClr val="lt1"/>
              </a:highlight>
            </a:endParaRPr>
          </a:p>
          <a:p>
            <a:pPr marL="914400" lvl="1" indent="-317500" algn="l" rtl="0">
              <a:lnSpc>
                <a:spcPct val="100000"/>
              </a:lnSpc>
              <a:spcBef>
                <a:spcPts val="0"/>
              </a:spcBef>
              <a:spcAft>
                <a:spcPts val="0"/>
              </a:spcAft>
              <a:buSzPts val="1400"/>
              <a:buChar char="-"/>
            </a:pPr>
            <a:r>
              <a:rPr lang="en" sz="1400">
                <a:highlight>
                  <a:schemeClr val="lt1"/>
                </a:highlight>
              </a:rPr>
              <a:t>Phase 1 : Straight Accuracy</a:t>
            </a:r>
            <a:endParaRPr sz="1400">
              <a:highlight>
                <a:schemeClr val="lt1"/>
              </a:highlight>
            </a:endParaRPr>
          </a:p>
          <a:p>
            <a:pPr marL="914400" lvl="1" indent="-317500" algn="l" rtl="0">
              <a:lnSpc>
                <a:spcPct val="100000"/>
              </a:lnSpc>
              <a:spcBef>
                <a:spcPts val="0"/>
              </a:spcBef>
              <a:spcAft>
                <a:spcPts val="0"/>
              </a:spcAft>
              <a:buSzPts val="1400"/>
              <a:buChar char="-"/>
            </a:pPr>
            <a:r>
              <a:rPr lang="en" sz="1400">
                <a:highlight>
                  <a:schemeClr val="lt1"/>
                </a:highlight>
              </a:rPr>
              <a:t>Phase 2: Accuracy vs Ranges</a:t>
            </a:r>
            <a:endParaRPr sz="1400">
              <a:highlight>
                <a:schemeClr val="lt1"/>
              </a:highlight>
            </a:endParaRPr>
          </a:p>
          <a:p>
            <a:pPr marL="914400" lvl="1" indent="-317500" algn="l" rtl="0">
              <a:lnSpc>
                <a:spcPct val="100000"/>
              </a:lnSpc>
              <a:spcBef>
                <a:spcPts val="0"/>
              </a:spcBef>
              <a:spcAft>
                <a:spcPts val="0"/>
              </a:spcAft>
              <a:buSzPts val="1400"/>
              <a:buChar char="-"/>
            </a:pPr>
            <a:r>
              <a:rPr lang="en" sz="1400">
                <a:highlight>
                  <a:schemeClr val="lt1"/>
                </a:highlight>
              </a:rPr>
              <a:t>Phase 3: Accuracy vs Rel. Speed</a:t>
            </a:r>
            <a:endParaRPr sz="1400">
              <a:highlight>
                <a:schemeClr val="lt1"/>
              </a:highlight>
            </a:endParaRPr>
          </a:p>
          <a:p>
            <a:pPr marL="914400" lvl="1" indent="-317500" algn="l" rtl="0">
              <a:lnSpc>
                <a:spcPct val="100000"/>
              </a:lnSpc>
              <a:spcBef>
                <a:spcPts val="0"/>
              </a:spcBef>
              <a:spcAft>
                <a:spcPts val="0"/>
              </a:spcAft>
              <a:buSzPts val="1400"/>
              <a:buChar char="-"/>
            </a:pPr>
            <a:r>
              <a:rPr lang="en" sz="1400">
                <a:highlight>
                  <a:schemeClr val="lt1"/>
                </a:highlight>
              </a:rPr>
              <a:t>Phase 4: Accuracy vs Time (Compare against filter)</a:t>
            </a:r>
            <a:endParaRPr sz="1400">
              <a:highlight>
                <a:schemeClr val="lt1"/>
              </a:highlight>
            </a:endParaRPr>
          </a:p>
        </p:txBody>
      </p:sp>
      <p:sp>
        <p:nvSpPr>
          <p:cNvPr id="805" name="Google Shape;805;p62"/>
          <p:cNvSpPr txBox="1">
            <a:spLocks noGrp="1"/>
          </p:cNvSpPr>
          <p:nvPr>
            <p:ph type="sldNum" idx="12"/>
          </p:nvPr>
        </p:nvSpPr>
        <p:spPr>
          <a:xfrm>
            <a:off x="8" y="-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36</a:t>
            </a:fld>
            <a:endParaRPr/>
          </a:p>
        </p:txBody>
      </p:sp>
      <p:pic>
        <p:nvPicPr>
          <p:cNvPr id="806" name="Google Shape;806;p62"/>
          <p:cNvPicPr preferRelativeResize="0"/>
          <p:nvPr/>
        </p:nvPicPr>
        <p:blipFill rotWithShape="1">
          <a:blip r:embed="rId3">
            <a:alphaModFix/>
          </a:blip>
          <a:srcRect r="43750"/>
          <a:stretch/>
        </p:blipFill>
        <p:spPr>
          <a:xfrm>
            <a:off x="2556100" y="2250338"/>
            <a:ext cx="3697850" cy="509625"/>
          </a:xfrm>
          <a:prstGeom prst="rect">
            <a:avLst/>
          </a:prstGeom>
          <a:noFill/>
          <a:ln>
            <a:noFill/>
          </a:ln>
        </p:spPr>
      </p:pic>
      <p:sp>
        <p:nvSpPr>
          <p:cNvPr id="807" name="Google Shape;807;p62"/>
          <p:cNvSpPr/>
          <p:nvPr/>
        </p:nvSpPr>
        <p:spPr>
          <a:xfrm>
            <a:off x="6163" y="4609348"/>
            <a:ext cx="1742100" cy="382800"/>
          </a:xfrm>
          <a:prstGeom prst="homePlate">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Project Purpose and Objectives</a:t>
            </a:r>
            <a:endParaRPr sz="1200">
              <a:latin typeface="Lato"/>
              <a:ea typeface="Lato"/>
              <a:cs typeface="Lato"/>
              <a:sym typeface="Lato"/>
            </a:endParaRPr>
          </a:p>
        </p:txBody>
      </p:sp>
      <p:sp>
        <p:nvSpPr>
          <p:cNvPr id="808" name="Google Shape;808;p62"/>
          <p:cNvSpPr/>
          <p:nvPr/>
        </p:nvSpPr>
        <p:spPr>
          <a:xfrm>
            <a:off x="7324938" y="4604000"/>
            <a:ext cx="1812900" cy="393600"/>
          </a:xfrm>
          <a:prstGeom prst="chevron">
            <a:avLst>
              <a:gd name="adj" fmla="val 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Project </a:t>
            </a:r>
            <a:endParaRPr sz="1200">
              <a:latin typeface="Lato"/>
              <a:ea typeface="Lato"/>
              <a:cs typeface="Lato"/>
              <a:sym typeface="Lato"/>
            </a:endParaRPr>
          </a:p>
          <a:p>
            <a:pPr marL="0" lvl="0" indent="0" algn="ctr" rtl="0">
              <a:spcBef>
                <a:spcPts val="0"/>
              </a:spcBef>
              <a:spcAft>
                <a:spcPts val="0"/>
              </a:spcAft>
              <a:buNone/>
            </a:pPr>
            <a:r>
              <a:rPr lang="en" sz="1200">
                <a:latin typeface="Lato"/>
                <a:ea typeface="Lato"/>
                <a:cs typeface="Lato"/>
                <a:sym typeface="Lato"/>
              </a:rPr>
              <a:t>Management</a:t>
            </a:r>
            <a:endParaRPr sz="1200">
              <a:latin typeface="Lato"/>
              <a:ea typeface="Lato"/>
              <a:cs typeface="Lato"/>
              <a:sym typeface="Lato"/>
            </a:endParaRPr>
          </a:p>
        </p:txBody>
      </p:sp>
      <p:sp>
        <p:nvSpPr>
          <p:cNvPr id="809" name="Google Shape;809;p62"/>
          <p:cNvSpPr/>
          <p:nvPr/>
        </p:nvSpPr>
        <p:spPr>
          <a:xfrm>
            <a:off x="5835463" y="4604000"/>
            <a:ext cx="17421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Systems Engineering</a:t>
            </a:r>
            <a:endParaRPr sz="1200">
              <a:latin typeface="Lato"/>
              <a:ea typeface="Lato"/>
              <a:cs typeface="Lato"/>
              <a:sym typeface="Lato"/>
            </a:endParaRPr>
          </a:p>
        </p:txBody>
      </p:sp>
      <p:sp>
        <p:nvSpPr>
          <p:cNvPr id="810" name="Google Shape;810;p62"/>
          <p:cNvSpPr/>
          <p:nvPr/>
        </p:nvSpPr>
        <p:spPr>
          <a:xfrm>
            <a:off x="1553775" y="4603950"/>
            <a:ext cx="16092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Design </a:t>
            </a:r>
            <a:endParaRPr sz="1200">
              <a:latin typeface="Lato"/>
              <a:ea typeface="Lato"/>
              <a:cs typeface="Lato"/>
              <a:sym typeface="Lato"/>
            </a:endParaRPr>
          </a:p>
          <a:p>
            <a:pPr marL="0" lvl="0" indent="0" algn="ctr" rtl="0">
              <a:spcBef>
                <a:spcPts val="0"/>
              </a:spcBef>
              <a:spcAft>
                <a:spcPts val="0"/>
              </a:spcAft>
              <a:buNone/>
            </a:pPr>
            <a:r>
              <a:rPr lang="en" sz="1200">
                <a:latin typeface="Lato"/>
                <a:ea typeface="Lato"/>
                <a:cs typeface="Lato"/>
                <a:sym typeface="Lato"/>
              </a:rPr>
              <a:t>Description</a:t>
            </a:r>
            <a:endParaRPr sz="1200">
              <a:latin typeface="Lato"/>
              <a:ea typeface="Lato"/>
              <a:cs typeface="Lato"/>
              <a:sym typeface="Lato"/>
            </a:endParaRPr>
          </a:p>
        </p:txBody>
      </p:sp>
      <p:sp>
        <p:nvSpPr>
          <p:cNvPr id="811" name="Google Shape;811;p62"/>
          <p:cNvSpPr/>
          <p:nvPr/>
        </p:nvSpPr>
        <p:spPr>
          <a:xfrm>
            <a:off x="2877938" y="4604000"/>
            <a:ext cx="17421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Test Overview</a:t>
            </a:r>
            <a:endParaRPr sz="1200">
              <a:latin typeface="Lato"/>
              <a:ea typeface="Lato"/>
              <a:cs typeface="Lato"/>
              <a:sym typeface="Lato"/>
            </a:endParaRPr>
          </a:p>
        </p:txBody>
      </p:sp>
      <p:sp>
        <p:nvSpPr>
          <p:cNvPr id="812" name="Google Shape;812;p62"/>
          <p:cNvSpPr/>
          <p:nvPr/>
        </p:nvSpPr>
        <p:spPr>
          <a:xfrm>
            <a:off x="4353100" y="4604000"/>
            <a:ext cx="1695300" cy="393600"/>
          </a:xfrm>
          <a:prstGeom prst="chevron">
            <a:avLst>
              <a:gd name="adj" fmla="val 50000"/>
            </a:avLst>
          </a:prstGeom>
          <a:solidFill>
            <a:srgbClr val="EBCC6A"/>
          </a:solidFill>
          <a:ln w="3810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Test Results</a:t>
            </a:r>
            <a:endParaRPr sz="1200">
              <a:latin typeface="Lato"/>
              <a:ea typeface="Lato"/>
              <a:cs typeface="Lato"/>
              <a:sym typeface="Lato"/>
            </a:endParaRPr>
          </a:p>
        </p:txBody>
      </p:sp>
      <p:sp>
        <p:nvSpPr>
          <p:cNvPr id="813" name="Google Shape;813;p62"/>
          <p:cNvSpPr txBox="1"/>
          <p:nvPr/>
        </p:nvSpPr>
        <p:spPr>
          <a:xfrm>
            <a:off x="6642600" y="1931300"/>
            <a:ext cx="1871100" cy="91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x: Distance [m]</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c: Speed of Light [m/s]</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t: Time [s]</a:t>
            </a:r>
            <a:endParaRPr>
              <a:latin typeface="Lato"/>
              <a:ea typeface="Lato"/>
              <a:cs typeface="Lato"/>
              <a:sym typeface="Lato"/>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17"/>
        <p:cNvGrpSpPr/>
        <p:nvPr/>
      </p:nvGrpSpPr>
      <p:grpSpPr>
        <a:xfrm>
          <a:off x="0" y="0"/>
          <a:ext cx="0" cy="0"/>
          <a:chOff x="0" y="0"/>
          <a:chExt cx="0" cy="0"/>
        </a:xfrm>
      </p:grpSpPr>
      <p:sp>
        <p:nvSpPr>
          <p:cNvPr id="818" name="Google Shape;818;p63"/>
          <p:cNvSpPr txBox="1">
            <a:spLocks noGrp="1"/>
          </p:cNvSpPr>
          <p:nvPr>
            <p:ph type="title"/>
          </p:nvPr>
        </p:nvSpPr>
        <p:spPr>
          <a:xfrm>
            <a:off x="1020100" y="15610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200" b="1"/>
              <a:t>Predicted Test Results: Context of CPE 1</a:t>
            </a:r>
            <a:endParaRPr sz="2200" b="1"/>
          </a:p>
          <a:p>
            <a:pPr marL="0" lvl="0" indent="0" algn="l" rtl="0">
              <a:spcBef>
                <a:spcPts val="0"/>
              </a:spcBef>
              <a:spcAft>
                <a:spcPts val="0"/>
              </a:spcAft>
              <a:buNone/>
            </a:pPr>
            <a:r>
              <a:rPr lang="en" sz="2200"/>
              <a:t>Two-Way Range Finding</a:t>
            </a:r>
            <a:endParaRPr sz="2200"/>
          </a:p>
        </p:txBody>
      </p:sp>
      <p:sp>
        <p:nvSpPr>
          <p:cNvPr id="819" name="Google Shape;819;p63"/>
          <p:cNvSpPr txBox="1">
            <a:spLocks noGrp="1"/>
          </p:cNvSpPr>
          <p:nvPr>
            <p:ph type="body" idx="1"/>
          </p:nvPr>
        </p:nvSpPr>
        <p:spPr>
          <a:xfrm>
            <a:off x="171575" y="1070200"/>
            <a:ext cx="4032900" cy="3450000"/>
          </a:xfrm>
          <a:prstGeom prst="rect">
            <a:avLst/>
          </a:prstGeom>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400">
                <a:highlight>
                  <a:schemeClr val="lt1"/>
                </a:highlight>
              </a:rPr>
              <a:t>Model Predictions of the Data for Each Test</a:t>
            </a:r>
            <a:endParaRPr sz="1400">
              <a:highlight>
                <a:schemeClr val="lt1"/>
              </a:highlight>
            </a:endParaRPr>
          </a:p>
          <a:p>
            <a:pPr marL="0" lvl="0" indent="0" algn="l" rtl="0">
              <a:lnSpc>
                <a:spcPct val="100000"/>
              </a:lnSpc>
              <a:spcBef>
                <a:spcPts val="0"/>
              </a:spcBef>
              <a:spcAft>
                <a:spcPts val="0"/>
              </a:spcAft>
              <a:buNone/>
            </a:pPr>
            <a:endParaRPr sz="1800">
              <a:highlight>
                <a:schemeClr val="lt1"/>
              </a:highlight>
            </a:endParaRPr>
          </a:p>
          <a:p>
            <a:pPr marL="457200" lvl="0" indent="-304800" algn="l" rtl="0">
              <a:lnSpc>
                <a:spcPct val="100000"/>
              </a:lnSpc>
              <a:spcBef>
                <a:spcPts val="0"/>
              </a:spcBef>
              <a:spcAft>
                <a:spcPts val="0"/>
              </a:spcAft>
              <a:buSzPts val="1200"/>
              <a:buChar char="-"/>
            </a:pPr>
            <a:r>
              <a:rPr lang="en" sz="1200">
                <a:highlight>
                  <a:schemeClr val="lt1"/>
                </a:highlight>
              </a:rPr>
              <a:t>Phase 1: </a:t>
            </a:r>
            <a:r>
              <a:rPr lang="en" sz="1200" u="sng">
                <a:solidFill>
                  <a:schemeClr val="hlink"/>
                </a:solidFill>
                <a:highlight>
                  <a:schemeClr val="lt1"/>
                </a:highlight>
                <a:hlinkClick r:id="rId3" action="ppaction://hlinksldjump"/>
              </a:rPr>
              <a:t>Model from fall semester</a:t>
            </a:r>
            <a:r>
              <a:rPr lang="en" sz="1200">
                <a:highlight>
                  <a:schemeClr val="lt1"/>
                </a:highlight>
              </a:rPr>
              <a:t> (right) predicts how well the position can be calculated given time of flight calculations. </a:t>
            </a:r>
            <a:endParaRPr sz="1200">
              <a:highlight>
                <a:schemeClr val="lt1"/>
              </a:highlight>
            </a:endParaRPr>
          </a:p>
          <a:p>
            <a:pPr marL="457200" lvl="0" indent="0" algn="l" rtl="0">
              <a:lnSpc>
                <a:spcPct val="100000"/>
              </a:lnSpc>
              <a:spcBef>
                <a:spcPts val="0"/>
              </a:spcBef>
              <a:spcAft>
                <a:spcPts val="0"/>
              </a:spcAft>
              <a:buNone/>
            </a:pPr>
            <a:endParaRPr sz="1200">
              <a:highlight>
                <a:schemeClr val="lt1"/>
              </a:highlight>
            </a:endParaRPr>
          </a:p>
          <a:p>
            <a:pPr marL="457200" lvl="0" indent="-304800" algn="l" rtl="0">
              <a:lnSpc>
                <a:spcPct val="100000"/>
              </a:lnSpc>
              <a:spcBef>
                <a:spcPts val="0"/>
              </a:spcBef>
              <a:spcAft>
                <a:spcPts val="0"/>
              </a:spcAft>
              <a:buSzPts val="1200"/>
              <a:buChar char="-"/>
            </a:pPr>
            <a:r>
              <a:rPr lang="en" sz="1200">
                <a:highlight>
                  <a:schemeClr val="lt1"/>
                </a:highlight>
              </a:rPr>
              <a:t>Phase 2: Same model applies: no expected change in measurement accuracy compared to phase 1</a:t>
            </a:r>
            <a:endParaRPr sz="1200">
              <a:highlight>
                <a:schemeClr val="lt1"/>
              </a:highlight>
            </a:endParaRPr>
          </a:p>
          <a:p>
            <a:pPr marL="457200" lvl="0" indent="0" algn="l" rtl="0">
              <a:lnSpc>
                <a:spcPct val="100000"/>
              </a:lnSpc>
              <a:spcBef>
                <a:spcPts val="0"/>
              </a:spcBef>
              <a:spcAft>
                <a:spcPts val="0"/>
              </a:spcAft>
              <a:buNone/>
            </a:pPr>
            <a:endParaRPr sz="1200">
              <a:highlight>
                <a:schemeClr val="lt1"/>
              </a:highlight>
            </a:endParaRPr>
          </a:p>
          <a:p>
            <a:pPr marL="457200" lvl="0" indent="-304800" algn="l" rtl="0">
              <a:lnSpc>
                <a:spcPct val="100000"/>
              </a:lnSpc>
              <a:spcBef>
                <a:spcPts val="0"/>
              </a:spcBef>
              <a:spcAft>
                <a:spcPts val="0"/>
              </a:spcAft>
              <a:buSzPts val="1200"/>
              <a:buChar char="-"/>
            </a:pPr>
            <a:r>
              <a:rPr lang="en" sz="1200">
                <a:highlight>
                  <a:schemeClr val="lt1"/>
                </a:highlight>
              </a:rPr>
              <a:t>Phase 3: First model assumed relative velocities negligible. Model modified to incorporate motion while timing</a:t>
            </a:r>
            <a:endParaRPr sz="1200">
              <a:highlight>
                <a:schemeClr val="lt1"/>
              </a:highlight>
            </a:endParaRPr>
          </a:p>
          <a:p>
            <a:pPr marL="914400" lvl="1" indent="-304800" algn="l" rtl="0">
              <a:lnSpc>
                <a:spcPct val="100000"/>
              </a:lnSpc>
              <a:spcBef>
                <a:spcPts val="0"/>
              </a:spcBef>
              <a:spcAft>
                <a:spcPts val="0"/>
              </a:spcAft>
              <a:buSzPts val="1200"/>
              <a:buChar char="-"/>
            </a:pPr>
            <a:r>
              <a:rPr lang="en" sz="1200">
                <a:highlight>
                  <a:schemeClr val="lt1"/>
                </a:highlight>
              </a:rPr>
              <a:t>Error introduced by lost timing from vehicle motion: 1.4 cm</a:t>
            </a:r>
            <a:endParaRPr sz="1200">
              <a:highlight>
                <a:schemeClr val="lt1"/>
              </a:highlight>
            </a:endParaRPr>
          </a:p>
          <a:p>
            <a:pPr marL="0" lvl="0" indent="0" algn="l" rtl="0">
              <a:lnSpc>
                <a:spcPct val="100000"/>
              </a:lnSpc>
              <a:spcBef>
                <a:spcPts val="0"/>
              </a:spcBef>
              <a:spcAft>
                <a:spcPts val="0"/>
              </a:spcAft>
              <a:buNone/>
            </a:pPr>
            <a:endParaRPr sz="1200">
              <a:highlight>
                <a:schemeClr val="lt1"/>
              </a:highlight>
            </a:endParaRPr>
          </a:p>
          <a:p>
            <a:pPr marL="457200" lvl="0" indent="-304800" algn="l" rtl="0">
              <a:lnSpc>
                <a:spcPct val="100000"/>
              </a:lnSpc>
              <a:spcBef>
                <a:spcPts val="0"/>
              </a:spcBef>
              <a:spcAft>
                <a:spcPts val="0"/>
              </a:spcAft>
              <a:buSzPts val="1200"/>
              <a:buChar char="-"/>
            </a:pPr>
            <a:r>
              <a:rPr lang="en" sz="1200">
                <a:highlight>
                  <a:schemeClr val="lt1"/>
                </a:highlight>
              </a:rPr>
              <a:t>Phase 4: Nonlinear dynamics require the addition of the EKF.</a:t>
            </a:r>
            <a:endParaRPr sz="1200">
              <a:highlight>
                <a:srgbClr val="FFFFFF"/>
              </a:highlight>
            </a:endParaRPr>
          </a:p>
        </p:txBody>
      </p:sp>
      <p:sp>
        <p:nvSpPr>
          <p:cNvPr id="820" name="Google Shape;820;p63"/>
          <p:cNvSpPr txBox="1">
            <a:spLocks noGrp="1"/>
          </p:cNvSpPr>
          <p:nvPr>
            <p:ph type="sldNum" idx="12"/>
          </p:nvPr>
        </p:nvSpPr>
        <p:spPr>
          <a:xfrm>
            <a:off x="8" y="-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37</a:t>
            </a:fld>
            <a:endParaRPr/>
          </a:p>
        </p:txBody>
      </p:sp>
      <p:pic>
        <p:nvPicPr>
          <p:cNvPr id="821" name="Google Shape;821;p63"/>
          <p:cNvPicPr preferRelativeResize="0"/>
          <p:nvPr/>
        </p:nvPicPr>
        <p:blipFill>
          <a:blip r:embed="rId4">
            <a:alphaModFix/>
          </a:blip>
          <a:stretch>
            <a:fillRect/>
          </a:stretch>
        </p:blipFill>
        <p:spPr>
          <a:xfrm>
            <a:off x="4360962" y="1070200"/>
            <a:ext cx="4531138" cy="3450000"/>
          </a:xfrm>
          <a:prstGeom prst="rect">
            <a:avLst/>
          </a:prstGeom>
          <a:noFill/>
          <a:ln>
            <a:noFill/>
          </a:ln>
        </p:spPr>
      </p:pic>
      <p:sp>
        <p:nvSpPr>
          <p:cNvPr id="822" name="Google Shape;822;p63"/>
          <p:cNvSpPr/>
          <p:nvPr/>
        </p:nvSpPr>
        <p:spPr>
          <a:xfrm>
            <a:off x="6163" y="4609348"/>
            <a:ext cx="1742100" cy="382800"/>
          </a:xfrm>
          <a:prstGeom prst="homePlate">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Project Purpose and Objectives</a:t>
            </a:r>
            <a:endParaRPr sz="1200">
              <a:latin typeface="Lato"/>
              <a:ea typeface="Lato"/>
              <a:cs typeface="Lato"/>
              <a:sym typeface="Lato"/>
            </a:endParaRPr>
          </a:p>
        </p:txBody>
      </p:sp>
      <p:sp>
        <p:nvSpPr>
          <p:cNvPr id="823" name="Google Shape;823;p63"/>
          <p:cNvSpPr/>
          <p:nvPr/>
        </p:nvSpPr>
        <p:spPr>
          <a:xfrm>
            <a:off x="7324938" y="4604000"/>
            <a:ext cx="1812900" cy="393600"/>
          </a:xfrm>
          <a:prstGeom prst="chevron">
            <a:avLst>
              <a:gd name="adj" fmla="val 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Project </a:t>
            </a:r>
            <a:endParaRPr sz="1200">
              <a:latin typeface="Lato"/>
              <a:ea typeface="Lato"/>
              <a:cs typeface="Lato"/>
              <a:sym typeface="Lato"/>
            </a:endParaRPr>
          </a:p>
          <a:p>
            <a:pPr marL="0" lvl="0" indent="0" algn="ctr" rtl="0">
              <a:spcBef>
                <a:spcPts val="0"/>
              </a:spcBef>
              <a:spcAft>
                <a:spcPts val="0"/>
              </a:spcAft>
              <a:buNone/>
            </a:pPr>
            <a:r>
              <a:rPr lang="en" sz="1200">
                <a:latin typeface="Lato"/>
                <a:ea typeface="Lato"/>
                <a:cs typeface="Lato"/>
                <a:sym typeface="Lato"/>
              </a:rPr>
              <a:t>Management</a:t>
            </a:r>
            <a:endParaRPr sz="1200">
              <a:latin typeface="Lato"/>
              <a:ea typeface="Lato"/>
              <a:cs typeface="Lato"/>
              <a:sym typeface="Lato"/>
            </a:endParaRPr>
          </a:p>
        </p:txBody>
      </p:sp>
      <p:sp>
        <p:nvSpPr>
          <p:cNvPr id="824" name="Google Shape;824;p63"/>
          <p:cNvSpPr/>
          <p:nvPr/>
        </p:nvSpPr>
        <p:spPr>
          <a:xfrm>
            <a:off x="5835463" y="4604000"/>
            <a:ext cx="17421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Systems Engineering</a:t>
            </a:r>
            <a:endParaRPr sz="1200">
              <a:latin typeface="Lato"/>
              <a:ea typeface="Lato"/>
              <a:cs typeface="Lato"/>
              <a:sym typeface="Lato"/>
            </a:endParaRPr>
          </a:p>
        </p:txBody>
      </p:sp>
      <p:sp>
        <p:nvSpPr>
          <p:cNvPr id="825" name="Google Shape;825;p63"/>
          <p:cNvSpPr/>
          <p:nvPr/>
        </p:nvSpPr>
        <p:spPr>
          <a:xfrm>
            <a:off x="1553775" y="4603950"/>
            <a:ext cx="16092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Design </a:t>
            </a:r>
            <a:endParaRPr sz="1200">
              <a:latin typeface="Lato"/>
              <a:ea typeface="Lato"/>
              <a:cs typeface="Lato"/>
              <a:sym typeface="Lato"/>
            </a:endParaRPr>
          </a:p>
          <a:p>
            <a:pPr marL="0" lvl="0" indent="0" algn="ctr" rtl="0">
              <a:spcBef>
                <a:spcPts val="0"/>
              </a:spcBef>
              <a:spcAft>
                <a:spcPts val="0"/>
              </a:spcAft>
              <a:buNone/>
            </a:pPr>
            <a:r>
              <a:rPr lang="en" sz="1200">
                <a:latin typeface="Lato"/>
                <a:ea typeface="Lato"/>
                <a:cs typeface="Lato"/>
                <a:sym typeface="Lato"/>
              </a:rPr>
              <a:t>Description</a:t>
            </a:r>
            <a:endParaRPr sz="1200">
              <a:latin typeface="Lato"/>
              <a:ea typeface="Lato"/>
              <a:cs typeface="Lato"/>
              <a:sym typeface="Lato"/>
            </a:endParaRPr>
          </a:p>
        </p:txBody>
      </p:sp>
      <p:sp>
        <p:nvSpPr>
          <p:cNvPr id="826" name="Google Shape;826;p63"/>
          <p:cNvSpPr/>
          <p:nvPr/>
        </p:nvSpPr>
        <p:spPr>
          <a:xfrm>
            <a:off x="2877938" y="4604000"/>
            <a:ext cx="17421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Test Overview</a:t>
            </a:r>
            <a:endParaRPr sz="1200">
              <a:latin typeface="Lato"/>
              <a:ea typeface="Lato"/>
              <a:cs typeface="Lato"/>
              <a:sym typeface="Lato"/>
            </a:endParaRPr>
          </a:p>
        </p:txBody>
      </p:sp>
      <p:sp>
        <p:nvSpPr>
          <p:cNvPr id="827" name="Google Shape;827;p63"/>
          <p:cNvSpPr/>
          <p:nvPr/>
        </p:nvSpPr>
        <p:spPr>
          <a:xfrm>
            <a:off x="4353100" y="4604000"/>
            <a:ext cx="1695300" cy="393600"/>
          </a:xfrm>
          <a:prstGeom prst="chevron">
            <a:avLst>
              <a:gd name="adj" fmla="val 50000"/>
            </a:avLst>
          </a:prstGeom>
          <a:solidFill>
            <a:srgbClr val="EBCC6A"/>
          </a:solidFill>
          <a:ln w="3810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Test Results</a:t>
            </a:r>
            <a:endParaRPr sz="1200">
              <a:latin typeface="Lato"/>
              <a:ea typeface="Lato"/>
              <a:cs typeface="Lato"/>
              <a:sym typeface="Lato"/>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832" name="Google Shape;832;p64"/>
          <p:cNvSpPr txBox="1">
            <a:spLocks noGrp="1"/>
          </p:cNvSpPr>
          <p:nvPr>
            <p:ph type="title"/>
          </p:nvPr>
        </p:nvSpPr>
        <p:spPr>
          <a:xfrm>
            <a:off x="1052550" y="13890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200" b="1"/>
              <a:t>Predicted Test Results- Context of CPE 1</a:t>
            </a:r>
            <a:endParaRPr sz="2200" b="1"/>
          </a:p>
          <a:p>
            <a:pPr marL="0" lvl="0" indent="0" algn="l" rtl="0">
              <a:spcBef>
                <a:spcPts val="0"/>
              </a:spcBef>
              <a:spcAft>
                <a:spcPts val="0"/>
              </a:spcAft>
              <a:buNone/>
            </a:pPr>
            <a:r>
              <a:rPr lang="en" sz="2200"/>
              <a:t>Two-Way Range-Finding</a:t>
            </a:r>
            <a:endParaRPr sz="2200"/>
          </a:p>
          <a:p>
            <a:pPr marL="0" lvl="0" indent="0" algn="l" rtl="0">
              <a:spcBef>
                <a:spcPts val="0"/>
              </a:spcBef>
              <a:spcAft>
                <a:spcPts val="0"/>
              </a:spcAft>
              <a:buNone/>
            </a:pPr>
            <a:endParaRPr/>
          </a:p>
        </p:txBody>
      </p:sp>
      <p:sp>
        <p:nvSpPr>
          <p:cNvPr id="833" name="Google Shape;833;p64"/>
          <p:cNvSpPr txBox="1">
            <a:spLocks noGrp="1"/>
          </p:cNvSpPr>
          <p:nvPr>
            <p:ph type="body" idx="1"/>
          </p:nvPr>
        </p:nvSpPr>
        <p:spPr>
          <a:xfrm>
            <a:off x="234325" y="1053000"/>
            <a:ext cx="6960000" cy="859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highlight>
                  <a:schemeClr val="lt1"/>
                </a:highlight>
              </a:rPr>
              <a:t>Validation - Comparing the Model and Truth Data</a:t>
            </a:r>
            <a:endParaRPr sz="1400">
              <a:highlight>
                <a:schemeClr val="lt1"/>
              </a:highlight>
            </a:endParaRPr>
          </a:p>
          <a:p>
            <a:pPr marL="0" lvl="0" indent="0" algn="l" rtl="0">
              <a:spcBef>
                <a:spcPts val="0"/>
              </a:spcBef>
              <a:spcAft>
                <a:spcPts val="0"/>
              </a:spcAft>
              <a:buNone/>
            </a:pPr>
            <a:r>
              <a:rPr lang="en" sz="1400" i="1">
                <a:highlight>
                  <a:schemeClr val="lt1"/>
                </a:highlight>
              </a:rPr>
              <a:t>“Did we build the thing to do what we said it would do?”</a:t>
            </a:r>
            <a:endParaRPr sz="1400" i="1">
              <a:highlight>
                <a:schemeClr val="lt1"/>
              </a:highlight>
            </a:endParaRPr>
          </a:p>
          <a:p>
            <a:pPr marL="0" lvl="0" indent="0" algn="l" rtl="0">
              <a:spcBef>
                <a:spcPts val="0"/>
              </a:spcBef>
              <a:spcAft>
                <a:spcPts val="0"/>
              </a:spcAft>
              <a:buNone/>
            </a:pPr>
            <a:endParaRPr/>
          </a:p>
        </p:txBody>
      </p:sp>
      <p:sp>
        <p:nvSpPr>
          <p:cNvPr id="834" name="Google Shape;834;p64"/>
          <p:cNvSpPr txBox="1">
            <a:spLocks noGrp="1"/>
          </p:cNvSpPr>
          <p:nvPr>
            <p:ph type="sldNum" idx="12"/>
          </p:nvPr>
        </p:nvSpPr>
        <p:spPr>
          <a:xfrm>
            <a:off x="8" y="-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38</a:t>
            </a:fld>
            <a:endParaRPr/>
          </a:p>
        </p:txBody>
      </p:sp>
      <p:sp>
        <p:nvSpPr>
          <p:cNvPr id="835" name="Google Shape;835;p64"/>
          <p:cNvSpPr txBox="1"/>
          <p:nvPr/>
        </p:nvSpPr>
        <p:spPr>
          <a:xfrm>
            <a:off x="455425" y="1839127"/>
            <a:ext cx="972300" cy="941700"/>
          </a:xfrm>
          <a:prstGeom prst="rect">
            <a:avLst/>
          </a:prstGeom>
          <a:noFill/>
          <a:ln w="19050" cap="flat" cmpd="sng">
            <a:solidFill>
              <a:srgbClr val="C0A757"/>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Lato"/>
                <a:ea typeface="Lato"/>
                <a:cs typeface="Lato"/>
                <a:sym typeface="Lato"/>
              </a:rPr>
              <a:t>Compare means of range predictions.</a:t>
            </a:r>
            <a:endParaRPr sz="1200">
              <a:latin typeface="Lato"/>
              <a:ea typeface="Lato"/>
              <a:cs typeface="Lato"/>
              <a:sym typeface="Lato"/>
            </a:endParaRPr>
          </a:p>
        </p:txBody>
      </p:sp>
      <p:sp>
        <p:nvSpPr>
          <p:cNvPr id="836" name="Google Shape;836;p64"/>
          <p:cNvSpPr txBox="1"/>
          <p:nvPr/>
        </p:nvSpPr>
        <p:spPr>
          <a:xfrm>
            <a:off x="2159600" y="2339675"/>
            <a:ext cx="1099500" cy="567600"/>
          </a:xfrm>
          <a:prstGeom prst="rect">
            <a:avLst/>
          </a:prstGeom>
          <a:noFill/>
          <a:ln w="19050" cap="flat" cmpd="sng">
            <a:solidFill>
              <a:srgbClr val="C0A757"/>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Lato"/>
                <a:ea typeface="Lato"/>
                <a:cs typeface="Lato"/>
                <a:sym typeface="Lato"/>
              </a:rPr>
              <a:t>2% Accuracy met? (FR3)</a:t>
            </a:r>
            <a:endParaRPr sz="1200">
              <a:latin typeface="Lato"/>
              <a:ea typeface="Lato"/>
              <a:cs typeface="Lato"/>
              <a:sym typeface="Lato"/>
            </a:endParaRPr>
          </a:p>
        </p:txBody>
      </p:sp>
      <p:sp>
        <p:nvSpPr>
          <p:cNvPr id="837" name="Google Shape;837;p64"/>
          <p:cNvSpPr txBox="1"/>
          <p:nvPr/>
        </p:nvSpPr>
        <p:spPr>
          <a:xfrm>
            <a:off x="455425" y="3042575"/>
            <a:ext cx="1099500" cy="1072200"/>
          </a:xfrm>
          <a:prstGeom prst="rect">
            <a:avLst/>
          </a:prstGeom>
          <a:noFill/>
          <a:ln w="19050" cap="flat" cmpd="sng">
            <a:solidFill>
              <a:srgbClr val="C0A757"/>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Lato"/>
                <a:ea typeface="Lato"/>
                <a:cs typeface="Lato"/>
                <a:sym typeface="Lato"/>
              </a:rPr>
              <a:t>Compare measured variance and estimated variance.</a:t>
            </a:r>
            <a:endParaRPr sz="1200">
              <a:latin typeface="Lato"/>
              <a:ea typeface="Lato"/>
              <a:cs typeface="Lato"/>
              <a:sym typeface="Lato"/>
            </a:endParaRPr>
          </a:p>
        </p:txBody>
      </p:sp>
      <p:sp>
        <p:nvSpPr>
          <p:cNvPr id="838" name="Google Shape;838;p64"/>
          <p:cNvSpPr txBox="1"/>
          <p:nvPr/>
        </p:nvSpPr>
        <p:spPr>
          <a:xfrm>
            <a:off x="3371738" y="1933188"/>
            <a:ext cx="1436400" cy="66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Lato"/>
                <a:ea typeface="Lato"/>
                <a:cs typeface="Lato"/>
                <a:sym typeface="Lato"/>
              </a:rPr>
              <a:t>If measured range variance is greater than predicted...</a:t>
            </a:r>
            <a:endParaRPr sz="1200">
              <a:latin typeface="Lato"/>
              <a:ea typeface="Lato"/>
              <a:cs typeface="Lato"/>
              <a:sym typeface="Lato"/>
            </a:endParaRPr>
          </a:p>
        </p:txBody>
      </p:sp>
      <p:sp>
        <p:nvSpPr>
          <p:cNvPr id="839" name="Google Shape;839;p64"/>
          <p:cNvSpPr txBox="1"/>
          <p:nvPr/>
        </p:nvSpPr>
        <p:spPr>
          <a:xfrm>
            <a:off x="6570175" y="1700800"/>
            <a:ext cx="972300" cy="523500"/>
          </a:xfrm>
          <a:prstGeom prst="rect">
            <a:avLst/>
          </a:prstGeom>
          <a:noFill/>
          <a:ln w="19050" cap="flat" cmpd="sng">
            <a:solidFill>
              <a:srgbClr val="C0A757"/>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Lato"/>
                <a:ea typeface="Lato"/>
                <a:cs typeface="Lato"/>
                <a:sym typeface="Lato"/>
              </a:rPr>
              <a:t>Line Losses?</a:t>
            </a:r>
            <a:endParaRPr sz="1200">
              <a:latin typeface="Lato"/>
              <a:ea typeface="Lato"/>
              <a:cs typeface="Lato"/>
              <a:sym typeface="Lato"/>
            </a:endParaRPr>
          </a:p>
        </p:txBody>
      </p:sp>
      <p:sp>
        <p:nvSpPr>
          <p:cNvPr id="840" name="Google Shape;840;p64"/>
          <p:cNvSpPr txBox="1"/>
          <p:nvPr/>
        </p:nvSpPr>
        <p:spPr>
          <a:xfrm>
            <a:off x="4920775" y="2148075"/>
            <a:ext cx="1313700" cy="1424400"/>
          </a:xfrm>
          <a:prstGeom prst="rect">
            <a:avLst/>
          </a:prstGeom>
          <a:noFill/>
          <a:ln w="19050" cap="flat" cmpd="sng">
            <a:solidFill>
              <a:srgbClr val="C0A757"/>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Lato"/>
                <a:ea typeface="Lato"/>
                <a:cs typeface="Lato"/>
                <a:sym typeface="Lato"/>
              </a:rPr>
              <a:t>Indicates poor model of errors. Should investigate sources of error.</a:t>
            </a:r>
            <a:br>
              <a:rPr lang="en" sz="1200">
                <a:latin typeface="Lato"/>
                <a:ea typeface="Lato"/>
                <a:cs typeface="Lato"/>
                <a:sym typeface="Lato"/>
              </a:rPr>
            </a:br>
            <a:r>
              <a:rPr lang="en" sz="1200" b="1">
                <a:latin typeface="Lato"/>
                <a:ea typeface="Lato"/>
                <a:cs typeface="Lato"/>
                <a:sym typeface="Lato"/>
              </a:rPr>
              <a:t>(Revisit Assumptions)</a:t>
            </a:r>
            <a:endParaRPr b="1">
              <a:latin typeface="Lato"/>
              <a:ea typeface="Lato"/>
              <a:cs typeface="Lato"/>
              <a:sym typeface="Lato"/>
            </a:endParaRPr>
          </a:p>
        </p:txBody>
      </p:sp>
      <p:sp>
        <p:nvSpPr>
          <p:cNvPr id="841" name="Google Shape;841;p64"/>
          <p:cNvSpPr txBox="1"/>
          <p:nvPr/>
        </p:nvSpPr>
        <p:spPr>
          <a:xfrm>
            <a:off x="6570175" y="2348175"/>
            <a:ext cx="756300" cy="535200"/>
          </a:xfrm>
          <a:prstGeom prst="rect">
            <a:avLst/>
          </a:prstGeom>
          <a:noFill/>
          <a:ln w="19050" cap="flat" cmpd="sng">
            <a:solidFill>
              <a:srgbClr val="C0A757"/>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Lato"/>
                <a:ea typeface="Lato"/>
                <a:cs typeface="Lato"/>
                <a:sym typeface="Lato"/>
              </a:rPr>
              <a:t>SDR Clock?</a:t>
            </a:r>
            <a:endParaRPr sz="1200">
              <a:latin typeface="Lato"/>
              <a:ea typeface="Lato"/>
              <a:cs typeface="Lato"/>
              <a:sym typeface="Lato"/>
            </a:endParaRPr>
          </a:p>
        </p:txBody>
      </p:sp>
      <p:sp>
        <p:nvSpPr>
          <p:cNvPr id="842" name="Google Shape;842;p64"/>
          <p:cNvSpPr txBox="1"/>
          <p:nvPr/>
        </p:nvSpPr>
        <p:spPr>
          <a:xfrm>
            <a:off x="6575650" y="3037425"/>
            <a:ext cx="1056900" cy="535200"/>
          </a:xfrm>
          <a:prstGeom prst="rect">
            <a:avLst/>
          </a:prstGeom>
          <a:noFill/>
          <a:ln w="19050" cap="flat" cmpd="sng">
            <a:solidFill>
              <a:srgbClr val="C0A757"/>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Lato"/>
                <a:ea typeface="Lato"/>
                <a:cs typeface="Lato"/>
                <a:sym typeface="Lato"/>
              </a:rPr>
              <a:t>Processing Time?</a:t>
            </a:r>
            <a:endParaRPr sz="1200">
              <a:latin typeface="Lato"/>
              <a:ea typeface="Lato"/>
              <a:cs typeface="Lato"/>
              <a:sym typeface="Lato"/>
            </a:endParaRPr>
          </a:p>
        </p:txBody>
      </p:sp>
      <p:cxnSp>
        <p:nvCxnSpPr>
          <p:cNvPr id="843" name="Google Shape;843;p64"/>
          <p:cNvCxnSpPr>
            <a:endCxn id="839" idx="1"/>
          </p:cNvCxnSpPr>
          <p:nvPr/>
        </p:nvCxnSpPr>
        <p:spPr>
          <a:xfrm rot="10800000" flipH="1">
            <a:off x="6233275" y="1962550"/>
            <a:ext cx="336900" cy="399300"/>
          </a:xfrm>
          <a:prstGeom prst="straightConnector1">
            <a:avLst/>
          </a:prstGeom>
          <a:noFill/>
          <a:ln w="9525" cap="flat" cmpd="sng">
            <a:solidFill>
              <a:srgbClr val="000000"/>
            </a:solidFill>
            <a:prstDash val="solid"/>
            <a:round/>
            <a:headEnd type="none" w="med" len="med"/>
            <a:tailEnd type="triangle" w="med" len="med"/>
          </a:ln>
        </p:spPr>
      </p:cxnSp>
      <p:cxnSp>
        <p:nvCxnSpPr>
          <p:cNvPr id="844" name="Google Shape;844;p64"/>
          <p:cNvCxnSpPr>
            <a:endCxn id="841" idx="1"/>
          </p:cNvCxnSpPr>
          <p:nvPr/>
        </p:nvCxnSpPr>
        <p:spPr>
          <a:xfrm>
            <a:off x="6234475" y="2615775"/>
            <a:ext cx="335700" cy="0"/>
          </a:xfrm>
          <a:prstGeom prst="straightConnector1">
            <a:avLst/>
          </a:prstGeom>
          <a:noFill/>
          <a:ln w="9525" cap="flat" cmpd="sng">
            <a:solidFill>
              <a:srgbClr val="000000"/>
            </a:solidFill>
            <a:prstDash val="solid"/>
            <a:round/>
            <a:headEnd type="none" w="med" len="med"/>
            <a:tailEnd type="triangle" w="med" len="med"/>
          </a:ln>
        </p:spPr>
      </p:cxnSp>
      <p:cxnSp>
        <p:nvCxnSpPr>
          <p:cNvPr id="845" name="Google Shape;845;p64"/>
          <p:cNvCxnSpPr>
            <a:endCxn id="842" idx="1"/>
          </p:cNvCxnSpPr>
          <p:nvPr/>
        </p:nvCxnSpPr>
        <p:spPr>
          <a:xfrm>
            <a:off x="6248950" y="2907225"/>
            <a:ext cx="326700" cy="397800"/>
          </a:xfrm>
          <a:prstGeom prst="straightConnector1">
            <a:avLst/>
          </a:prstGeom>
          <a:noFill/>
          <a:ln w="9525" cap="flat" cmpd="sng">
            <a:solidFill>
              <a:srgbClr val="000000"/>
            </a:solidFill>
            <a:prstDash val="solid"/>
            <a:round/>
            <a:headEnd type="none" w="med" len="med"/>
            <a:tailEnd type="triangle" w="med" len="med"/>
          </a:ln>
        </p:spPr>
      </p:cxnSp>
      <p:cxnSp>
        <p:nvCxnSpPr>
          <p:cNvPr id="846" name="Google Shape;846;p64"/>
          <p:cNvCxnSpPr>
            <a:stCxn id="839" idx="3"/>
          </p:cNvCxnSpPr>
          <p:nvPr/>
        </p:nvCxnSpPr>
        <p:spPr>
          <a:xfrm>
            <a:off x="7542475" y="1962550"/>
            <a:ext cx="0" cy="0"/>
          </a:xfrm>
          <a:prstGeom prst="straightConnector1">
            <a:avLst/>
          </a:prstGeom>
          <a:noFill/>
          <a:ln w="9525" cap="flat" cmpd="sng">
            <a:solidFill>
              <a:schemeClr val="dk2"/>
            </a:solidFill>
            <a:prstDash val="solid"/>
            <a:round/>
            <a:headEnd type="none" w="med" len="med"/>
            <a:tailEnd type="none" w="med" len="med"/>
          </a:ln>
        </p:spPr>
      </p:cxnSp>
      <p:cxnSp>
        <p:nvCxnSpPr>
          <p:cNvPr id="847" name="Google Shape;847;p64"/>
          <p:cNvCxnSpPr>
            <a:stCxn id="841" idx="3"/>
          </p:cNvCxnSpPr>
          <p:nvPr/>
        </p:nvCxnSpPr>
        <p:spPr>
          <a:xfrm>
            <a:off x="7326475" y="2615775"/>
            <a:ext cx="579900" cy="3900"/>
          </a:xfrm>
          <a:prstGeom prst="straightConnector1">
            <a:avLst/>
          </a:prstGeom>
          <a:noFill/>
          <a:ln w="9525" cap="flat" cmpd="sng">
            <a:solidFill>
              <a:srgbClr val="000000"/>
            </a:solidFill>
            <a:prstDash val="solid"/>
            <a:round/>
            <a:headEnd type="none" w="med" len="med"/>
            <a:tailEnd type="none" w="med" len="med"/>
          </a:ln>
        </p:spPr>
      </p:cxnSp>
      <p:cxnSp>
        <p:nvCxnSpPr>
          <p:cNvPr id="848" name="Google Shape;848;p64"/>
          <p:cNvCxnSpPr>
            <a:stCxn id="842" idx="3"/>
          </p:cNvCxnSpPr>
          <p:nvPr/>
        </p:nvCxnSpPr>
        <p:spPr>
          <a:xfrm>
            <a:off x="7632550" y="3305025"/>
            <a:ext cx="273900" cy="7200"/>
          </a:xfrm>
          <a:prstGeom prst="straightConnector1">
            <a:avLst/>
          </a:prstGeom>
          <a:noFill/>
          <a:ln w="9525" cap="flat" cmpd="sng">
            <a:solidFill>
              <a:srgbClr val="000000"/>
            </a:solidFill>
            <a:prstDash val="solid"/>
            <a:round/>
            <a:headEnd type="none" w="med" len="med"/>
            <a:tailEnd type="none" w="med" len="med"/>
          </a:ln>
        </p:spPr>
      </p:cxnSp>
      <p:sp>
        <p:nvSpPr>
          <p:cNvPr id="849" name="Google Shape;849;p64"/>
          <p:cNvSpPr txBox="1"/>
          <p:nvPr/>
        </p:nvSpPr>
        <p:spPr>
          <a:xfrm>
            <a:off x="5929025" y="3829525"/>
            <a:ext cx="3142200" cy="1027500"/>
          </a:xfrm>
          <a:prstGeom prst="rect">
            <a:avLst/>
          </a:prstGeom>
          <a:noFill/>
          <a:ln w="19050" cap="flat" cmpd="sng">
            <a:solidFill>
              <a:srgbClr val="C0A757"/>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Lato"/>
                <a:ea typeface="Lato"/>
                <a:cs typeface="Lato"/>
                <a:sym typeface="Lato"/>
              </a:rPr>
              <a:t>If fixable (shorter, direct wires, recalibration), fix. Retest.</a:t>
            </a:r>
            <a:endParaRPr sz="1200">
              <a:latin typeface="Lato"/>
              <a:ea typeface="Lato"/>
              <a:cs typeface="Lato"/>
              <a:sym typeface="Lato"/>
            </a:endParaRPr>
          </a:p>
          <a:p>
            <a:pPr marL="0" lvl="0" indent="0" algn="l" rtl="0">
              <a:spcBef>
                <a:spcPts val="0"/>
              </a:spcBef>
              <a:spcAft>
                <a:spcPts val="0"/>
              </a:spcAft>
              <a:buNone/>
            </a:pPr>
            <a:endParaRPr sz="1200">
              <a:latin typeface="Lato"/>
              <a:ea typeface="Lato"/>
              <a:cs typeface="Lato"/>
              <a:sym typeface="Lato"/>
            </a:endParaRPr>
          </a:p>
          <a:p>
            <a:pPr marL="0" lvl="0" indent="0" algn="l" rtl="0">
              <a:spcBef>
                <a:spcPts val="0"/>
              </a:spcBef>
              <a:spcAft>
                <a:spcPts val="0"/>
              </a:spcAft>
              <a:buNone/>
            </a:pPr>
            <a:r>
              <a:rPr lang="en" sz="1200">
                <a:latin typeface="Lato"/>
                <a:ea typeface="Lato"/>
                <a:cs typeface="Lato"/>
                <a:sym typeface="Lato"/>
              </a:rPr>
              <a:t>If not (ie processing time), </a:t>
            </a:r>
            <a:r>
              <a:rPr lang="en" sz="1200" b="1">
                <a:latin typeface="Lato"/>
                <a:ea typeface="Lato"/>
                <a:cs typeface="Lato"/>
                <a:sym typeface="Lato"/>
              </a:rPr>
              <a:t>update model</a:t>
            </a:r>
            <a:r>
              <a:rPr lang="en" sz="1200">
                <a:latin typeface="Lato"/>
                <a:ea typeface="Lato"/>
                <a:cs typeface="Lato"/>
                <a:sym typeface="Lato"/>
              </a:rPr>
              <a:t> (and Kalman  filter) with new uncertainty.</a:t>
            </a:r>
            <a:endParaRPr sz="1200">
              <a:latin typeface="Lato"/>
              <a:ea typeface="Lato"/>
              <a:cs typeface="Lato"/>
              <a:sym typeface="Lato"/>
            </a:endParaRPr>
          </a:p>
        </p:txBody>
      </p:sp>
      <p:sp>
        <p:nvSpPr>
          <p:cNvPr id="850" name="Google Shape;850;p64"/>
          <p:cNvSpPr txBox="1"/>
          <p:nvPr/>
        </p:nvSpPr>
        <p:spPr>
          <a:xfrm>
            <a:off x="2709400" y="3151952"/>
            <a:ext cx="1056900" cy="70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Lato"/>
                <a:ea typeface="Lato"/>
                <a:cs typeface="Lato"/>
                <a:sym typeface="Lato"/>
              </a:rPr>
              <a:t>If bias in range mean exists...</a:t>
            </a:r>
            <a:endParaRPr sz="1200">
              <a:latin typeface="Lato"/>
              <a:ea typeface="Lato"/>
              <a:cs typeface="Lato"/>
              <a:sym typeface="Lato"/>
            </a:endParaRPr>
          </a:p>
        </p:txBody>
      </p:sp>
      <p:cxnSp>
        <p:nvCxnSpPr>
          <p:cNvPr id="851" name="Google Shape;851;p64"/>
          <p:cNvCxnSpPr>
            <a:endCxn id="836" idx="1"/>
          </p:cNvCxnSpPr>
          <p:nvPr/>
        </p:nvCxnSpPr>
        <p:spPr>
          <a:xfrm>
            <a:off x="1441100" y="2314175"/>
            <a:ext cx="718500" cy="309300"/>
          </a:xfrm>
          <a:prstGeom prst="straightConnector1">
            <a:avLst/>
          </a:prstGeom>
          <a:noFill/>
          <a:ln w="9525" cap="flat" cmpd="sng">
            <a:solidFill>
              <a:srgbClr val="000000"/>
            </a:solidFill>
            <a:prstDash val="solid"/>
            <a:round/>
            <a:headEnd type="none" w="med" len="med"/>
            <a:tailEnd type="triangle" w="med" len="med"/>
          </a:ln>
        </p:spPr>
      </p:cxnSp>
      <p:cxnSp>
        <p:nvCxnSpPr>
          <p:cNvPr id="852" name="Google Shape;852;p64"/>
          <p:cNvCxnSpPr>
            <a:stCxn id="837" idx="3"/>
            <a:endCxn id="836" idx="1"/>
          </p:cNvCxnSpPr>
          <p:nvPr/>
        </p:nvCxnSpPr>
        <p:spPr>
          <a:xfrm rot="10800000" flipH="1">
            <a:off x="1554925" y="2623475"/>
            <a:ext cx="604800" cy="955200"/>
          </a:xfrm>
          <a:prstGeom prst="straightConnector1">
            <a:avLst/>
          </a:prstGeom>
          <a:noFill/>
          <a:ln w="9525" cap="flat" cmpd="sng">
            <a:solidFill>
              <a:srgbClr val="000000"/>
            </a:solidFill>
            <a:prstDash val="solid"/>
            <a:round/>
            <a:headEnd type="none" w="med" len="med"/>
            <a:tailEnd type="triangle" w="med" len="med"/>
          </a:ln>
        </p:spPr>
      </p:cxnSp>
      <p:sp>
        <p:nvSpPr>
          <p:cNvPr id="853" name="Google Shape;853;p64"/>
          <p:cNvSpPr txBox="1"/>
          <p:nvPr/>
        </p:nvSpPr>
        <p:spPr>
          <a:xfrm>
            <a:off x="3352050" y="4049225"/>
            <a:ext cx="2197500" cy="702900"/>
          </a:xfrm>
          <a:prstGeom prst="rect">
            <a:avLst/>
          </a:prstGeom>
          <a:noFill/>
          <a:ln w="19050" cap="flat" cmpd="sng">
            <a:solidFill>
              <a:srgbClr val="C0A757"/>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Lato"/>
                <a:ea typeface="Lato"/>
                <a:cs typeface="Lato"/>
                <a:sym typeface="Lato"/>
              </a:rPr>
              <a:t>Indicates poor calibration of equipment. Should recalibrate the timing errors.</a:t>
            </a:r>
            <a:endParaRPr sz="1200">
              <a:latin typeface="Lato"/>
              <a:ea typeface="Lato"/>
              <a:cs typeface="Lato"/>
              <a:sym typeface="Lato"/>
            </a:endParaRPr>
          </a:p>
        </p:txBody>
      </p:sp>
      <p:cxnSp>
        <p:nvCxnSpPr>
          <p:cNvPr id="854" name="Google Shape;854;p64"/>
          <p:cNvCxnSpPr>
            <a:stCxn id="839" idx="3"/>
          </p:cNvCxnSpPr>
          <p:nvPr/>
        </p:nvCxnSpPr>
        <p:spPr>
          <a:xfrm>
            <a:off x="7542475" y="1962550"/>
            <a:ext cx="348000" cy="1859400"/>
          </a:xfrm>
          <a:prstGeom prst="bentConnector2">
            <a:avLst/>
          </a:prstGeom>
          <a:noFill/>
          <a:ln w="9525" cap="flat" cmpd="sng">
            <a:solidFill>
              <a:srgbClr val="000000"/>
            </a:solidFill>
            <a:prstDash val="solid"/>
            <a:round/>
            <a:headEnd type="none" w="med" len="med"/>
            <a:tailEnd type="triangle" w="med" len="med"/>
          </a:ln>
        </p:spPr>
      </p:cxnSp>
      <p:cxnSp>
        <p:nvCxnSpPr>
          <p:cNvPr id="855" name="Google Shape;855;p64"/>
          <p:cNvCxnSpPr>
            <a:stCxn id="836" idx="2"/>
            <a:endCxn id="853" idx="1"/>
          </p:cNvCxnSpPr>
          <p:nvPr/>
        </p:nvCxnSpPr>
        <p:spPr>
          <a:xfrm rot="-5400000" flipH="1">
            <a:off x="2283950" y="3332675"/>
            <a:ext cx="1493400" cy="642600"/>
          </a:xfrm>
          <a:prstGeom prst="bentConnector2">
            <a:avLst/>
          </a:prstGeom>
          <a:noFill/>
          <a:ln w="9525" cap="flat" cmpd="sng">
            <a:solidFill>
              <a:srgbClr val="000000"/>
            </a:solidFill>
            <a:prstDash val="solid"/>
            <a:round/>
            <a:headEnd type="none" w="med" len="med"/>
            <a:tailEnd type="triangle" w="med" len="med"/>
          </a:ln>
        </p:spPr>
      </p:cxnSp>
      <p:cxnSp>
        <p:nvCxnSpPr>
          <p:cNvPr id="856" name="Google Shape;856;p64"/>
          <p:cNvCxnSpPr>
            <a:stCxn id="836" idx="3"/>
            <a:endCxn id="840" idx="1"/>
          </p:cNvCxnSpPr>
          <p:nvPr/>
        </p:nvCxnSpPr>
        <p:spPr>
          <a:xfrm>
            <a:off x="3259100" y="2623475"/>
            <a:ext cx="1661700" cy="236700"/>
          </a:xfrm>
          <a:prstGeom prst="bentConnector3">
            <a:avLst>
              <a:gd name="adj1" fmla="val 49999"/>
            </a:avLst>
          </a:prstGeom>
          <a:noFill/>
          <a:ln w="9525" cap="flat" cmpd="sng">
            <a:solidFill>
              <a:srgbClr val="000000"/>
            </a:solidFill>
            <a:prstDash val="solid"/>
            <a:round/>
            <a:headEnd type="none" w="med" len="med"/>
            <a:tailEnd type="triangle" w="med" len="med"/>
          </a:ln>
        </p:spPr>
      </p:cxn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pic>
        <p:nvPicPr>
          <p:cNvPr id="861" name="Google Shape;861;p65"/>
          <p:cNvPicPr preferRelativeResize="0"/>
          <p:nvPr/>
        </p:nvPicPr>
        <p:blipFill rotWithShape="1">
          <a:blip r:embed="rId3">
            <a:alphaModFix/>
          </a:blip>
          <a:srcRect r="3679"/>
          <a:stretch/>
        </p:blipFill>
        <p:spPr>
          <a:xfrm>
            <a:off x="5008150" y="1440650"/>
            <a:ext cx="4056225" cy="2795150"/>
          </a:xfrm>
          <a:prstGeom prst="rect">
            <a:avLst/>
          </a:prstGeom>
          <a:noFill/>
          <a:ln>
            <a:noFill/>
          </a:ln>
        </p:spPr>
      </p:pic>
      <p:sp>
        <p:nvSpPr>
          <p:cNvPr id="862" name="Google Shape;862;p65"/>
          <p:cNvSpPr txBox="1">
            <a:spLocks noGrp="1"/>
          </p:cNvSpPr>
          <p:nvPr>
            <p:ph type="title"/>
          </p:nvPr>
        </p:nvSpPr>
        <p:spPr>
          <a:xfrm>
            <a:off x="1020575" y="248225"/>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200" b="1"/>
              <a:t>Predicted Test Results: Context of CPE 2</a:t>
            </a:r>
            <a:endParaRPr sz="2200" b="1"/>
          </a:p>
          <a:p>
            <a:pPr marL="0" lvl="0" indent="0" algn="l" rtl="0">
              <a:spcBef>
                <a:spcPts val="0"/>
              </a:spcBef>
              <a:spcAft>
                <a:spcPts val="0"/>
              </a:spcAft>
              <a:buNone/>
            </a:pPr>
            <a:r>
              <a:rPr lang="en" sz="2200"/>
              <a:t>Phase Interferometry</a:t>
            </a:r>
            <a:endParaRPr sz="2200"/>
          </a:p>
        </p:txBody>
      </p:sp>
      <p:sp>
        <p:nvSpPr>
          <p:cNvPr id="863" name="Google Shape;863;p65"/>
          <p:cNvSpPr txBox="1">
            <a:spLocks noGrp="1"/>
          </p:cNvSpPr>
          <p:nvPr>
            <p:ph type="body" idx="1"/>
          </p:nvPr>
        </p:nvSpPr>
        <p:spPr>
          <a:xfrm>
            <a:off x="139300" y="1147125"/>
            <a:ext cx="5083800" cy="3892800"/>
          </a:xfrm>
          <a:prstGeom prst="rect">
            <a:avLst/>
          </a:prstGeom>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800">
                <a:highlight>
                  <a:srgbClr val="FFFFFF"/>
                </a:highlight>
              </a:rPr>
              <a:t>Collected Data (In Theory):</a:t>
            </a:r>
            <a:endParaRPr sz="1800">
              <a:highlight>
                <a:srgbClr val="FFFFFF"/>
              </a:highlight>
            </a:endParaRPr>
          </a:p>
          <a:p>
            <a:pPr marL="457200" lvl="0" indent="-317500" algn="l" rtl="0">
              <a:lnSpc>
                <a:spcPct val="100000"/>
              </a:lnSpc>
              <a:spcBef>
                <a:spcPts val="0"/>
              </a:spcBef>
              <a:spcAft>
                <a:spcPts val="0"/>
              </a:spcAft>
              <a:buSzPts val="1400"/>
              <a:buChar char="-"/>
            </a:pPr>
            <a:r>
              <a:rPr lang="en" sz="1400">
                <a:highlight>
                  <a:srgbClr val="FFFFFF"/>
                </a:highlight>
              </a:rPr>
              <a:t>State Estimates</a:t>
            </a:r>
            <a:endParaRPr sz="1400">
              <a:highlight>
                <a:srgbClr val="FFFFFF"/>
              </a:highlight>
            </a:endParaRPr>
          </a:p>
          <a:p>
            <a:pPr marL="914400" lvl="1" indent="-317500" algn="l" rtl="0">
              <a:lnSpc>
                <a:spcPct val="100000"/>
              </a:lnSpc>
              <a:spcBef>
                <a:spcPts val="0"/>
              </a:spcBef>
              <a:spcAft>
                <a:spcPts val="0"/>
              </a:spcAft>
              <a:buSzPts val="1400"/>
              <a:buChar char="-"/>
            </a:pPr>
            <a:r>
              <a:rPr lang="en" sz="1400">
                <a:highlight>
                  <a:srgbClr val="FFFFFF"/>
                </a:highlight>
              </a:rPr>
              <a:t>Stored in matrix form for each test: </a:t>
            </a:r>
            <a:endParaRPr sz="1400">
              <a:highlight>
                <a:srgbClr val="FFFFFF"/>
              </a:highlight>
            </a:endParaRPr>
          </a:p>
          <a:p>
            <a:pPr marL="914400" lvl="0" indent="0" algn="l" rtl="0">
              <a:lnSpc>
                <a:spcPct val="100000"/>
              </a:lnSpc>
              <a:spcBef>
                <a:spcPts val="0"/>
              </a:spcBef>
              <a:spcAft>
                <a:spcPts val="0"/>
              </a:spcAft>
              <a:buNone/>
            </a:pPr>
            <a:r>
              <a:rPr lang="en" sz="1400">
                <a:highlight>
                  <a:srgbClr val="FFFFFF"/>
                </a:highlight>
              </a:rPr>
              <a:t>[time, x, y, z, vx, vy, vz];</a:t>
            </a:r>
            <a:endParaRPr sz="1400">
              <a:highlight>
                <a:srgbClr val="FFFFFF"/>
              </a:highlight>
            </a:endParaRPr>
          </a:p>
          <a:p>
            <a:pPr marL="914400" lvl="1" indent="-317500" algn="l" rtl="0">
              <a:lnSpc>
                <a:spcPct val="100000"/>
              </a:lnSpc>
              <a:spcBef>
                <a:spcPts val="0"/>
              </a:spcBef>
              <a:spcAft>
                <a:spcPts val="0"/>
              </a:spcAft>
              <a:buSzPts val="1400"/>
              <a:buChar char="-"/>
            </a:pPr>
            <a:r>
              <a:rPr lang="en" sz="1400">
                <a:highlight>
                  <a:srgbClr val="FFFFFF"/>
                </a:highlight>
              </a:rPr>
              <a:t>A data file set from each test (can compare trials for consistency/redundancy)</a:t>
            </a:r>
            <a:endParaRPr sz="1400">
              <a:highlight>
                <a:srgbClr val="FFFFFF"/>
              </a:highlight>
            </a:endParaRPr>
          </a:p>
          <a:p>
            <a:pPr marL="457200" lvl="0" indent="-317500" algn="l" rtl="0">
              <a:lnSpc>
                <a:spcPct val="100000"/>
              </a:lnSpc>
              <a:spcBef>
                <a:spcPts val="0"/>
              </a:spcBef>
              <a:spcAft>
                <a:spcPts val="0"/>
              </a:spcAft>
              <a:buSzPts val="1400"/>
              <a:buChar char="-"/>
            </a:pPr>
            <a:r>
              <a:rPr lang="en" sz="1400">
                <a:highlight>
                  <a:srgbClr val="FFFFFF"/>
                </a:highlight>
              </a:rPr>
              <a:t>Truth Data from GPS units</a:t>
            </a:r>
            <a:endParaRPr sz="1400">
              <a:highlight>
                <a:srgbClr val="FFFFFF"/>
              </a:highlight>
            </a:endParaRPr>
          </a:p>
          <a:p>
            <a:pPr marL="914400" lvl="1" indent="-317500" algn="l" rtl="0">
              <a:lnSpc>
                <a:spcPct val="100000"/>
              </a:lnSpc>
              <a:spcBef>
                <a:spcPts val="0"/>
              </a:spcBef>
              <a:spcAft>
                <a:spcPts val="0"/>
              </a:spcAft>
              <a:buSzPts val="1400"/>
              <a:buChar char="-"/>
            </a:pPr>
            <a:r>
              <a:rPr lang="en" sz="1400">
                <a:highlight>
                  <a:srgbClr val="FFFFFF"/>
                </a:highlight>
              </a:rPr>
              <a:t>Stored in coordinates with time stamps</a:t>
            </a:r>
            <a:endParaRPr sz="1400">
              <a:highlight>
                <a:srgbClr val="FFFFFF"/>
              </a:highlight>
            </a:endParaRPr>
          </a:p>
          <a:p>
            <a:pPr marL="914400" lvl="1" indent="-317500" algn="l" rtl="0">
              <a:lnSpc>
                <a:spcPct val="100000"/>
              </a:lnSpc>
              <a:spcBef>
                <a:spcPts val="0"/>
              </a:spcBef>
              <a:spcAft>
                <a:spcPts val="0"/>
              </a:spcAft>
              <a:buSzPts val="1400"/>
              <a:buChar char="-"/>
            </a:pPr>
            <a:r>
              <a:rPr lang="en" sz="1400">
                <a:highlight>
                  <a:srgbClr val="FFFFFF"/>
                </a:highlight>
              </a:rPr>
              <a:t>Difference in coordinates gives relative position, then a conversion from minutes/seconds to meters</a:t>
            </a:r>
            <a:endParaRPr sz="1400">
              <a:highlight>
                <a:srgbClr val="FFFFFF"/>
              </a:highlight>
            </a:endParaRPr>
          </a:p>
          <a:p>
            <a:pPr marL="457200" lvl="0" indent="-317500" algn="l" rtl="0">
              <a:lnSpc>
                <a:spcPct val="100000"/>
              </a:lnSpc>
              <a:spcBef>
                <a:spcPts val="0"/>
              </a:spcBef>
              <a:spcAft>
                <a:spcPts val="0"/>
              </a:spcAft>
              <a:buSzPts val="1400"/>
              <a:buChar char="-"/>
            </a:pPr>
            <a:r>
              <a:rPr lang="en" sz="1400">
                <a:highlight>
                  <a:schemeClr val="lt1"/>
                </a:highlight>
              </a:rPr>
              <a:t>Data from each test will be compiled into the following profiles (Combined with range-finding to get position)</a:t>
            </a:r>
            <a:endParaRPr sz="1400">
              <a:highlight>
                <a:schemeClr val="lt1"/>
              </a:highlight>
            </a:endParaRPr>
          </a:p>
          <a:p>
            <a:pPr marL="914400" lvl="1" indent="-317500" algn="l" rtl="0">
              <a:lnSpc>
                <a:spcPct val="100000"/>
              </a:lnSpc>
              <a:spcBef>
                <a:spcPts val="0"/>
              </a:spcBef>
              <a:spcAft>
                <a:spcPts val="0"/>
              </a:spcAft>
              <a:buSzPts val="1400"/>
              <a:buChar char="-"/>
            </a:pPr>
            <a:r>
              <a:rPr lang="en" sz="1400">
                <a:highlight>
                  <a:srgbClr val="FFFFFF"/>
                </a:highlight>
              </a:rPr>
              <a:t>Phase 1 : Straight Accuracy</a:t>
            </a:r>
            <a:endParaRPr sz="1400">
              <a:highlight>
                <a:srgbClr val="FFFFFF"/>
              </a:highlight>
            </a:endParaRPr>
          </a:p>
          <a:p>
            <a:pPr marL="914400" lvl="1" indent="-317500" algn="l" rtl="0">
              <a:lnSpc>
                <a:spcPct val="100000"/>
              </a:lnSpc>
              <a:spcBef>
                <a:spcPts val="0"/>
              </a:spcBef>
              <a:spcAft>
                <a:spcPts val="0"/>
              </a:spcAft>
              <a:buSzPts val="1400"/>
              <a:buChar char="-"/>
            </a:pPr>
            <a:r>
              <a:rPr lang="en" sz="1400">
                <a:highlight>
                  <a:srgbClr val="FFFFFF"/>
                </a:highlight>
              </a:rPr>
              <a:t>Phase 2: Accuracy vs Ranges</a:t>
            </a:r>
            <a:endParaRPr sz="1400">
              <a:highlight>
                <a:srgbClr val="FFFFFF"/>
              </a:highlight>
            </a:endParaRPr>
          </a:p>
          <a:p>
            <a:pPr marL="914400" lvl="1" indent="-317500" algn="l" rtl="0">
              <a:lnSpc>
                <a:spcPct val="100000"/>
              </a:lnSpc>
              <a:spcBef>
                <a:spcPts val="0"/>
              </a:spcBef>
              <a:spcAft>
                <a:spcPts val="0"/>
              </a:spcAft>
              <a:buSzPts val="1400"/>
              <a:buChar char="-"/>
            </a:pPr>
            <a:r>
              <a:rPr lang="en" sz="1400">
                <a:highlight>
                  <a:srgbClr val="FFFFFF"/>
                </a:highlight>
              </a:rPr>
              <a:t>Phase 3: Accuracy vs Rel. Speed</a:t>
            </a:r>
            <a:endParaRPr sz="1400">
              <a:highlight>
                <a:srgbClr val="FFFFFF"/>
              </a:highlight>
            </a:endParaRPr>
          </a:p>
          <a:p>
            <a:pPr marL="914400" lvl="1" indent="-317500" algn="l" rtl="0">
              <a:lnSpc>
                <a:spcPct val="100000"/>
              </a:lnSpc>
              <a:spcBef>
                <a:spcPts val="0"/>
              </a:spcBef>
              <a:spcAft>
                <a:spcPts val="0"/>
              </a:spcAft>
              <a:buSzPts val="1400"/>
              <a:buChar char="-"/>
            </a:pPr>
            <a:r>
              <a:rPr lang="en" sz="1400">
                <a:highlight>
                  <a:srgbClr val="FFFFFF"/>
                </a:highlight>
              </a:rPr>
              <a:t>Phase 4: Accuracy vs Time (Compare against filter)</a:t>
            </a:r>
            <a:endParaRPr sz="1400">
              <a:highlight>
                <a:srgbClr val="FFFFFF"/>
              </a:highlight>
            </a:endParaRPr>
          </a:p>
          <a:p>
            <a:pPr marL="0" lvl="0" indent="0" algn="l" rtl="0">
              <a:spcBef>
                <a:spcPts val="0"/>
              </a:spcBef>
              <a:spcAft>
                <a:spcPts val="0"/>
              </a:spcAft>
              <a:buNone/>
            </a:pPr>
            <a:endParaRPr sz="1400" b="1">
              <a:highlight>
                <a:srgbClr val="FFFFFF"/>
              </a:highlight>
            </a:endParaRPr>
          </a:p>
        </p:txBody>
      </p:sp>
      <p:sp>
        <p:nvSpPr>
          <p:cNvPr id="864" name="Google Shape;864;p65"/>
          <p:cNvSpPr txBox="1">
            <a:spLocks noGrp="1"/>
          </p:cNvSpPr>
          <p:nvPr>
            <p:ph type="sldNum" idx="12"/>
          </p:nvPr>
        </p:nvSpPr>
        <p:spPr>
          <a:xfrm>
            <a:off x="8" y="-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39</a:t>
            </a:fld>
            <a:endParaRPr/>
          </a:p>
        </p:txBody>
      </p:sp>
      <p:sp>
        <p:nvSpPr>
          <p:cNvPr id="865" name="Google Shape;865;p65"/>
          <p:cNvSpPr txBox="1"/>
          <p:nvPr/>
        </p:nvSpPr>
        <p:spPr>
          <a:xfrm>
            <a:off x="6279750" y="4235800"/>
            <a:ext cx="2160900" cy="340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Lato"/>
                <a:ea typeface="Lato"/>
                <a:cs typeface="Lato"/>
                <a:sym typeface="Lato"/>
              </a:rPr>
              <a:t>Hypothetical Data</a:t>
            </a:r>
            <a:endParaRPr>
              <a:latin typeface="Lato"/>
              <a:ea typeface="Lato"/>
              <a:cs typeface="Lato"/>
              <a:sym typeface="Lato"/>
            </a:endParaRPr>
          </a:p>
          <a:p>
            <a:pPr marL="0" lvl="0" indent="0" algn="ctr" rtl="0">
              <a:spcBef>
                <a:spcPts val="0"/>
              </a:spcBef>
              <a:spcAft>
                <a:spcPts val="0"/>
              </a:spcAft>
              <a:buNone/>
            </a:pPr>
            <a:r>
              <a:rPr lang="en">
                <a:latin typeface="Lato"/>
                <a:ea typeface="Lato"/>
                <a:cs typeface="Lato"/>
                <a:sym typeface="Lato"/>
              </a:rPr>
              <a:t>(First part of predicted profile)</a:t>
            </a:r>
            <a:endParaRPr>
              <a:latin typeface="Lato"/>
              <a:ea typeface="Lato"/>
              <a:cs typeface="Lato"/>
              <a:sym typeface="Lat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pic>
        <p:nvPicPr>
          <p:cNvPr id="262" name="Google Shape;262;p30"/>
          <p:cNvPicPr preferRelativeResize="0"/>
          <p:nvPr/>
        </p:nvPicPr>
        <p:blipFill rotWithShape="1">
          <a:blip r:embed="rId3">
            <a:alphaModFix/>
          </a:blip>
          <a:srcRect t="839" r="2353" b="1503"/>
          <a:stretch/>
        </p:blipFill>
        <p:spPr>
          <a:xfrm>
            <a:off x="0" y="0"/>
            <a:ext cx="9144000" cy="5143500"/>
          </a:xfrm>
          <a:prstGeom prst="rect">
            <a:avLst/>
          </a:prstGeom>
          <a:noFill/>
          <a:ln>
            <a:noFill/>
          </a:ln>
        </p:spPr>
      </p:pic>
      <p:sp>
        <p:nvSpPr>
          <p:cNvPr id="263" name="Google Shape;263;p30"/>
          <p:cNvSpPr/>
          <p:nvPr/>
        </p:nvSpPr>
        <p:spPr>
          <a:xfrm>
            <a:off x="5968600" y="4843475"/>
            <a:ext cx="2025300" cy="2250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0"/>
          <p:cNvSpPr txBox="1">
            <a:spLocks noGrp="1"/>
          </p:cNvSpPr>
          <p:nvPr>
            <p:ph type="sldNum" idx="12"/>
          </p:nvPr>
        </p:nvSpPr>
        <p:spPr>
          <a:xfrm>
            <a:off x="8" y="-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sp>
        <p:nvSpPr>
          <p:cNvPr id="870" name="Google Shape;870;p66"/>
          <p:cNvSpPr txBox="1">
            <a:spLocks noGrp="1"/>
          </p:cNvSpPr>
          <p:nvPr>
            <p:ph type="title"/>
          </p:nvPr>
        </p:nvSpPr>
        <p:spPr>
          <a:xfrm>
            <a:off x="1052550" y="15610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200" b="1"/>
              <a:t>Predicted Test Results: Context of CPE 2</a:t>
            </a:r>
            <a:endParaRPr sz="2200" b="1"/>
          </a:p>
          <a:p>
            <a:pPr marL="0" lvl="0" indent="0" algn="l" rtl="0">
              <a:spcBef>
                <a:spcPts val="0"/>
              </a:spcBef>
              <a:spcAft>
                <a:spcPts val="0"/>
              </a:spcAft>
              <a:buNone/>
            </a:pPr>
            <a:r>
              <a:rPr lang="en" sz="2200"/>
              <a:t>Phase Interferometry</a:t>
            </a:r>
            <a:endParaRPr sz="2200"/>
          </a:p>
          <a:p>
            <a:pPr marL="0" lvl="0" indent="0" algn="l" rtl="0">
              <a:spcBef>
                <a:spcPts val="0"/>
              </a:spcBef>
              <a:spcAft>
                <a:spcPts val="0"/>
              </a:spcAft>
              <a:buNone/>
            </a:pPr>
            <a:endParaRPr/>
          </a:p>
        </p:txBody>
      </p:sp>
      <p:sp>
        <p:nvSpPr>
          <p:cNvPr id="871" name="Google Shape;871;p66"/>
          <p:cNvSpPr txBox="1">
            <a:spLocks noGrp="1"/>
          </p:cNvSpPr>
          <p:nvPr>
            <p:ph type="body" idx="1"/>
          </p:nvPr>
        </p:nvSpPr>
        <p:spPr>
          <a:xfrm>
            <a:off x="229550" y="1070200"/>
            <a:ext cx="5628000" cy="3507000"/>
          </a:xfrm>
          <a:prstGeom prst="rect">
            <a:avLst/>
          </a:prstGeom>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800">
                <a:highlight>
                  <a:schemeClr val="lt1"/>
                </a:highlight>
              </a:rPr>
              <a:t>Model Predictions of the Data for Each Test</a:t>
            </a:r>
            <a:endParaRPr sz="1800">
              <a:highlight>
                <a:schemeClr val="lt1"/>
              </a:highlight>
            </a:endParaRPr>
          </a:p>
          <a:p>
            <a:pPr marL="0" lvl="0" indent="0" algn="l" rtl="0">
              <a:lnSpc>
                <a:spcPct val="100000"/>
              </a:lnSpc>
              <a:spcBef>
                <a:spcPts val="0"/>
              </a:spcBef>
              <a:spcAft>
                <a:spcPts val="0"/>
              </a:spcAft>
              <a:buNone/>
            </a:pPr>
            <a:endParaRPr sz="1800">
              <a:highlight>
                <a:schemeClr val="lt1"/>
              </a:highlight>
            </a:endParaRPr>
          </a:p>
          <a:p>
            <a:pPr marL="457200" lvl="0" indent="-304800" algn="l" rtl="0">
              <a:lnSpc>
                <a:spcPct val="100000"/>
              </a:lnSpc>
              <a:spcBef>
                <a:spcPts val="0"/>
              </a:spcBef>
              <a:spcAft>
                <a:spcPts val="0"/>
              </a:spcAft>
              <a:buSzPts val="1200"/>
              <a:buChar char="-"/>
            </a:pPr>
            <a:r>
              <a:rPr lang="en" sz="1200">
                <a:highlight>
                  <a:schemeClr val="lt1"/>
                </a:highlight>
              </a:rPr>
              <a:t>Phase 1 Test (Stationary): </a:t>
            </a:r>
            <a:r>
              <a:rPr lang="en" sz="1200" b="1" u="sng">
                <a:solidFill>
                  <a:schemeClr val="hlink"/>
                </a:solidFill>
                <a:highlight>
                  <a:schemeClr val="lt1"/>
                </a:highlight>
                <a:hlinkClick r:id="rId3" action="ppaction://hlinksldjump"/>
              </a:rPr>
              <a:t>First model from fall</a:t>
            </a:r>
            <a:r>
              <a:rPr lang="en" sz="1200" u="sng">
                <a:solidFill>
                  <a:schemeClr val="hlink"/>
                </a:solidFill>
                <a:highlight>
                  <a:schemeClr val="lt1"/>
                </a:highlight>
                <a:hlinkClick r:id="rId3" action="ppaction://hlinksldjump"/>
              </a:rPr>
              <a:t> </a:t>
            </a:r>
            <a:r>
              <a:rPr lang="en" sz="1200">
                <a:highlight>
                  <a:schemeClr val="lt1"/>
                </a:highlight>
              </a:rPr>
              <a:t>predicts the accuracy of the phase interferometry on stationary target</a:t>
            </a:r>
            <a:endParaRPr sz="1200">
              <a:highlight>
                <a:schemeClr val="lt1"/>
              </a:highlight>
            </a:endParaRPr>
          </a:p>
          <a:p>
            <a:pPr marL="457200" lvl="0" indent="0" algn="l" rtl="0">
              <a:lnSpc>
                <a:spcPct val="100000"/>
              </a:lnSpc>
              <a:spcBef>
                <a:spcPts val="0"/>
              </a:spcBef>
              <a:spcAft>
                <a:spcPts val="0"/>
              </a:spcAft>
              <a:buNone/>
            </a:pPr>
            <a:endParaRPr sz="1200">
              <a:highlight>
                <a:schemeClr val="lt1"/>
              </a:highlight>
            </a:endParaRPr>
          </a:p>
          <a:p>
            <a:pPr marL="457200" lvl="0" indent="-304800" algn="l" rtl="0">
              <a:lnSpc>
                <a:spcPct val="100000"/>
              </a:lnSpc>
              <a:spcBef>
                <a:spcPts val="0"/>
              </a:spcBef>
              <a:spcAft>
                <a:spcPts val="0"/>
              </a:spcAft>
              <a:buSzPts val="1200"/>
              <a:buChar char="-"/>
            </a:pPr>
            <a:r>
              <a:rPr lang="en" sz="1200">
                <a:highlight>
                  <a:schemeClr val="lt1"/>
                </a:highlight>
              </a:rPr>
              <a:t>Phase 2: </a:t>
            </a:r>
            <a:r>
              <a:rPr lang="en" sz="1200" b="1">
                <a:highlight>
                  <a:schemeClr val="lt1"/>
                </a:highlight>
              </a:rPr>
              <a:t>Same model applies</a:t>
            </a:r>
            <a:r>
              <a:rPr lang="en" sz="1200">
                <a:highlight>
                  <a:schemeClr val="lt1"/>
                </a:highlight>
              </a:rPr>
              <a:t>: wave front assumed to be perpendicular in model, so range does not affect the model</a:t>
            </a:r>
            <a:endParaRPr sz="1200">
              <a:highlight>
                <a:schemeClr val="lt1"/>
              </a:highlight>
            </a:endParaRPr>
          </a:p>
          <a:p>
            <a:pPr marL="457200" lvl="0" indent="0" algn="l" rtl="0">
              <a:lnSpc>
                <a:spcPct val="100000"/>
              </a:lnSpc>
              <a:spcBef>
                <a:spcPts val="0"/>
              </a:spcBef>
              <a:spcAft>
                <a:spcPts val="0"/>
              </a:spcAft>
              <a:buNone/>
            </a:pPr>
            <a:endParaRPr sz="1200">
              <a:highlight>
                <a:schemeClr val="lt1"/>
              </a:highlight>
            </a:endParaRPr>
          </a:p>
          <a:p>
            <a:pPr marL="457200" lvl="0" indent="-304800" algn="l" rtl="0">
              <a:lnSpc>
                <a:spcPct val="100000"/>
              </a:lnSpc>
              <a:spcBef>
                <a:spcPts val="0"/>
              </a:spcBef>
              <a:spcAft>
                <a:spcPts val="0"/>
              </a:spcAft>
              <a:buSzPts val="1200"/>
              <a:buChar char="-"/>
            </a:pPr>
            <a:r>
              <a:rPr lang="en" sz="1200">
                <a:highlight>
                  <a:schemeClr val="lt1"/>
                </a:highlight>
              </a:rPr>
              <a:t>Phase 3: First model assumed relative velocities negligible - spurred </a:t>
            </a:r>
            <a:r>
              <a:rPr lang="en" sz="1200" u="sng">
                <a:solidFill>
                  <a:schemeClr val="hlink"/>
                </a:solidFill>
                <a:highlight>
                  <a:schemeClr val="lt1"/>
                </a:highlight>
                <a:hlinkClick r:id="rId4" action="ppaction://hlinksldjump"/>
              </a:rPr>
              <a:t>addition to the model</a:t>
            </a:r>
            <a:r>
              <a:rPr lang="en" sz="1200">
                <a:highlight>
                  <a:schemeClr val="lt1"/>
                </a:highlight>
              </a:rPr>
              <a:t> to accurately capture velocity effects.</a:t>
            </a:r>
            <a:endParaRPr sz="1200">
              <a:highlight>
                <a:schemeClr val="lt1"/>
              </a:highlight>
            </a:endParaRPr>
          </a:p>
          <a:p>
            <a:pPr marL="914400" lvl="1" indent="-304800" algn="l" rtl="0">
              <a:lnSpc>
                <a:spcPct val="100000"/>
              </a:lnSpc>
              <a:spcBef>
                <a:spcPts val="0"/>
              </a:spcBef>
              <a:spcAft>
                <a:spcPts val="0"/>
              </a:spcAft>
              <a:buSzPts val="1200"/>
              <a:buChar char="-"/>
            </a:pPr>
            <a:r>
              <a:rPr lang="en" sz="1200" b="1">
                <a:highlight>
                  <a:schemeClr val="lt1"/>
                </a:highlight>
              </a:rPr>
              <a:t>At worst case, found frequency shift of 100 Hz. Corresponds to .0051° heading error, or 9 mm at 100 meters</a:t>
            </a:r>
            <a:endParaRPr sz="1200" b="1">
              <a:highlight>
                <a:schemeClr val="lt1"/>
              </a:highlight>
            </a:endParaRPr>
          </a:p>
          <a:p>
            <a:pPr marL="914400" lvl="1" indent="-304800" algn="l" rtl="0">
              <a:lnSpc>
                <a:spcPct val="100000"/>
              </a:lnSpc>
              <a:spcBef>
                <a:spcPts val="0"/>
              </a:spcBef>
              <a:spcAft>
                <a:spcPts val="0"/>
              </a:spcAft>
              <a:buSzPts val="1200"/>
              <a:buChar char="-"/>
            </a:pPr>
            <a:r>
              <a:rPr lang="en" sz="1200">
                <a:highlight>
                  <a:schemeClr val="lt1"/>
                </a:highlight>
              </a:rPr>
              <a:t>Cumulative position error (range and heading combined) 1.68 cm</a:t>
            </a:r>
            <a:endParaRPr sz="1200">
              <a:highlight>
                <a:schemeClr val="lt1"/>
              </a:highlight>
            </a:endParaRPr>
          </a:p>
          <a:p>
            <a:pPr marL="0" lvl="0" indent="0" algn="l" rtl="0">
              <a:lnSpc>
                <a:spcPct val="100000"/>
              </a:lnSpc>
              <a:spcBef>
                <a:spcPts val="0"/>
              </a:spcBef>
              <a:spcAft>
                <a:spcPts val="0"/>
              </a:spcAft>
              <a:buNone/>
            </a:pPr>
            <a:endParaRPr sz="1200">
              <a:highlight>
                <a:schemeClr val="lt1"/>
              </a:highlight>
            </a:endParaRPr>
          </a:p>
          <a:p>
            <a:pPr marL="457200" lvl="0" indent="-304800" algn="l" rtl="0">
              <a:lnSpc>
                <a:spcPct val="100000"/>
              </a:lnSpc>
              <a:spcBef>
                <a:spcPts val="0"/>
              </a:spcBef>
              <a:spcAft>
                <a:spcPts val="0"/>
              </a:spcAft>
              <a:buSzPts val="1200"/>
              <a:buChar char="-"/>
            </a:pPr>
            <a:r>
              <a:rPr lang="en" sz="1200">
                <a:highlight>
                  <a:schemeClr val="lt1"/>
                </a:highlight>
              </a:rPr>
              <a:t>Phase 4: </a:t>
            </a:r>
            <a:r>
              <a:rPr lang="en" sz="1200" b="1">
                <a:highlight>
                  <a:schemeClr val="lt1"/>
                </a:highlight>
              </a:rPr>
              <a:t>Nonlinear filter would have been created</a:t>
            </a:r>
            <a:r>
              <a:rPr lang="en" sz="1200">
                <a:highlight>
                  <a:schemeClr val="lt1"/>
                </a:highlight>
              </a:rPr>
              <a:t>, and test data run through the filter (truth model testing). This data would be used to model the expected outcome of this test.</a:t>
            </a:r>
            <a:endParaRPr sz="1200"/>
          </a:p>
        </p:txBody>
      </p:sp>
      <p:sp>
        <p:nvSpPr>
          <p:cNvPr id="872" name="Google Shape;872;p66"/>
          <p:cNvSpPr txBox="1">
            <a:spLocks noGrp="1"/>
          </p:cNvSpPr>
          <p:nvPr>
            <p:ph type="sldNum" idx="12"/>
          </p:nvPr>
        </p:nvSpPr>
        <p:spPr>
          <a:xfrm>
            <a:off x="8" y="-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40</a:t>
            </a:fld>
            <a:endParaRPr/>
          </a:p>
        </p:txBody>
      </p:sp>
      <p:pic>
        <p:nvPicPr>
          <p:cNvPr id="873" name="Google Shape;873;p66"/>
          <p:cNvPicPr preferRelativeResize="0"/>
          <p:nvPr/>
        </p:nvPicPr>
        <p:blipFill>
          <a:blip r:embed="rId5">
            <a:alphaModFix/>
          </a:blip>
          <a:stretch>
            <a:fillRect/>
          </a:stretch>
        </p:blipFill>
        <p:spPr>
          <a:xfrm>
            <a:off x="6394575" y="1891425"/>
            <a:ext cx="2276475" cy="762000"/>
          </a:xfrm>
          <a:prstGeom prst="rect">
            <a:avLst/>
          </a:prstGeom>
          <a:noFill/>
          <a:ln>
            <a:noFill/>
          </a:ln>
        </p:spPr>
      </p:pic>
      <p:sp>
        <p:nvSpPr>
          <p:cNvPr id="874" name="Google Shape;874;p66"/>
          <p:cNvSpPr txBox="1"/>
          <p:nvPr/>
        </p:nvSpPr>
        <p:spPr>
          <a:xfrm>
            <a:off x="6210525" y="1382000"/>
            <a:ext cx="2139000" cy="59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Doppler Equation for Frequency</a:t>
            </a:r>
            <a:endParaRPr>
              <a:latin typeface="Lato"/>
              <a:ea typeface="Lato"/>
              <a:cs typeface="Lato"/>
              <a:sym typeface="Lato"/>
            </a:endParaRPr>
          </a:p>
        </p:txBody>
      </p:sp>
      <p:pic>
        <p:nvPicPr>
          <p:cNvPr id="875" name="Google Shape;875;p66"/>
          <p:cNvPicPr preferRelativeResize="0"/>
          <p:nvPr/>
        </p:nvPicPr>
        <p:blipFill>
          <a:blip r:embed="rId6">
            <a:alphaModFix/>
          </a:blip>
          <a:stretch>
            <a:fillRect/>
          </a:stretch>
        </p:blipFill>
        <p:spPr>
          <a:xfrm>
            <a:off x="6522762" y="3210625"/>
            <a:ext cx="2020102" cy="393600"/>
          </a:xfrm>
          <a:prstGeom prst="rect">
            <a:avLst/>
          </a:prstGeom>
          <a:noFill/>
          <a:ln>
            <a:noFill/>
          </a:ln>
        </p:spPr>
      </p:pic>
      <p:sp>
        <p:nvSpPr>
          <p:cNvPr id="876" name="Google Shape;876;p66"/>
          <p:cNvSpPr txBox="1"/>
          <p:nvPr/>
        </p:nvSpPr>
        <p:spPr>
          <a:xfrm>
            <a:off x="6282075" y="2794700"/>
            <a:ext cx="2388900" cy="28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Artificial Wavelength Shift</a:t>
            </a:r>
            <a:endParaRPr>
              <a:latin typeface="Lato"/>
              <a:ea typeface="Lato"/>
              <a:cs typeface="Lato"/>
              <a:sym typeface="Lato"/>
            </a:endParaRPr>
          </a:p>
        </p:txBody>
      </p:sp>
      <p:sp>
        <p:nvSpPr>
          <p:cNvPr id="877" name="Google Shape;877;p66"/>
          <p:cNvSpPr/>
          <p:nvPr/>
        </p:nvSpPr>
        <p:spPr>
          <a:xfrm>
            <a:off x="6163" y="4609348"/>
            <a:ext cx="1742100" cy="382800"/>
          </a:xfrm>
          <a:prstGeom prst="homePlate">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Project Purpose and Objectives</a:t>
            </a:r>
            <a:endParaRPr sz="1200">
              <a:latin typeface="Lato"/>
              <a:ea typeface="Lato"/>
              <a:cs typeface="Lato"/>
              <a:sym typeface="Lato"/>
            </a:endParaRPr>
          </a:p>
        </p:txBody>
      </p:sp>
      <p:sp>
        <p:nvSpPr>
          <p:cNvPr id="878" name="Google Shape;878;p66"/>
          <p:cNvSpPr/>
          <p:nvPr/>
        </p:nvSpPr>
        <p:spPr>
          <a:xfrm>
            <a:off x="7324938" y="4604000"/>
            <a:ext cx="1812900" cy="393600"/>
          </a:xfrm>
          <a:prstGeom prst="chevron">
            <a:avLst>
              <a:gd name="adj" fmla="val 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Project </a:t>
            </a:r>
            <a:endParaRPr sz="1200">
              <a:latin typeface="Lato"/>
              <a:ea typeface="Lato"/>
              <a:cs typeface="Lato"/>
              <a:sym typeface="Lato"/>
            </a:endParaRPr>
          </a:p>
          <a:p>
            <a:pPr marL="0" lvl="0" indent="0" algn="ctr" rtl="0">
              <a:spcBef>
                <a:spcPts val="0"/>
              </a:spcBef>
              <a:spcAft>
                <a:spcPts val="0"/>
              </a:spcAft>
              <a:buNone/>
            </a:pPr>
            <a:r>
              <a:rPr lang="en" sz="1200">
                <a:latin typeface="Lato"/>
                <a:ea typeface="Lato"/>
                <a:cs typeface="Lato"/>
                <a:sym typeface="Lato"/>
              </a:rPr>
              <a:t>Management</a:t>
            </a:r>
            <a:endParaRPr sz="1200">
              <a:latin typeface="Lato"/>
              <a:ea typeface="Lato"/>
              <a:cs typeface="Lato"/>
              <a:sym typeface="Lato"/>
            </a:endParaRPr>
          </a:p>
        </p:txBody>
      </p:sp>
      <p:sp>
        <p:nvSpPr>
          <p:cNvPr id="879" name="Google Shape;879;p66"/>
          <p:cNvSpPr/>
          <p:nvPr/>
        </p:nvSpPr>
        <p:spPr>
          <a:xfrm>
            <a:off x="5835463" y="4604000"/>
            <a:ext cx="17421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Systems Engineering</a:t>
            </a:r>
            <a:endParaRPr sz="1200">
              <a:latin typeface="Lato"/>
              <a:ea typeface="Lato"/>
              <a:cs typeface="Lato"/>
              <a:sym typeface="Lato"/>
            </a:endParaRPr>
          </a:p>
        </p:txBody>
      </p:sp>
      <p:sp>
        <p:nvSpPr>
          <p:cNvPr id="880" name="Google Shape;880;p66"/>
          <p:cNvSpPr/>
          <p:nvPr/>
        </p:nvSpPr>
        <p:spPr>
          <a:xfrm>
            <a:off x="1553775" y="4603950"/>
            <a:ext cx="16092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Design </a:t>
            </a:r>
            <a:endParaRPr sz="1200">
              <a:latin typeface="Lato"/>
              <a:ea typeface="Lato"/>
              <a:cs typeface="Lato"/>
              <a:sym typeface="Lato"/>
            </a:endParaRPr>
          </a:p>
          <a:p>
            <a:pPr marL="0" lvl="0" indent="0" algn="ctr" rtl="0">
              <a:spcBef>
                <a:spcPts val="0"/>
              </a:spcBef>
              <a:spcAft>
                <a:spcPts val="0"/>
              </a:spcAft>
              <a:buNone/>
            </a:pPr>
            <a:r>
              <a:rPr lang="en" sz="1200">
                <a:latin typeface="Lato"/>
                <a:ea typeface="Lato"/>
                <a:cs typeface="Lato"/>
                <a:sym typeface="Lato"/>
              </a:rPr>
              <a:t>Description</a:t>
            </a:r>
            <a:endParaRPr sz="1200">
              <a:latin typeface="Lato"/>
              <a:ea typeface="Lato"/>
              <a:cs typeface="Lato"/>
              <a:sym typeface="Lato"/>
            </a:endParaRPr>
          </a:p>
        </p:txBody>
      </p:sp>
      <p:sp>
        <p:nvSpPr>
          <p:cNvPr id="881" name="Google Shape;881;p66"/>
          <p:cNvSpPr/>
          <p:nvPr/>
        </p:nvSpPr>
        <p:spPr>
          <a:xfrm>
            <a:off x="2877938" y="4604000"/>
            <a:ext cx="17421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Test Overview</a:t>
            </a:r>
            <a:endParaRPr sz="1200">
              <a:latin typeface="Lato"/>
              <a:ea typeface="Lato"/>
              <a:cs typeface="Lato"/>
              <a:sym typeface="Lato"/>
            </a:endParaRPr>
          </a:p>
        </p:txBody>
      </p:sp>
      <p:sp>
        <p:nvSpPr>
          <p:cNvPr id="882" name="Google Shape;882;p66"/>
          <p:cNvSpPr/>
          <p:nvPr/>
        </p:nvSpPr>
        <p:spPr>
          <a:xfrm>
            <a:off x="4353100" y="4604000"/>
            <a:ext cx="1695300" cy="393600"/>
          </a:xfrm>
          <a:prstGeom prst="chevron">
            <a:avLst>
              <a:gd name="adj" fmla="val 50000"/>
            </a:avLst>
          </a:prstGeom>
          <a:solidFill>
            <a:srgbClr val="EBCC6A"/>
          </a:solidFill>
          <a:ln w="3810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Test Results</a:t>
            </a:r>
            <a:endParaRPr sz="1200">
              <a:latin typeface="Lato"/>
              <a:ea typeface="Lato"/>
              <a:cs typeface="Lato"/>
              <a:sym typeface="Lato"/>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86"/>
        <p:cNvGrpSpPr/>
        <p:nvPr/>
      </p:nvGrpSpPr>
      <p:grpSpPr>
        <a:xfrm>
          <a:off x="0" y="0"/>
          <a:ext cx="0" cy="0"/>
          <a:chOff x="0" y="0"/>
          <a:chExt cx="0" cy="0"/>
        </a:xfrm>
      </p:grpSpPr>
      <p:sp>
        <p:nvSpPr>
          <p:cNvPr id="887" name="Google Shape;887;p67"/>
          <p:cNvSpPr txBox="1">
            <a:spLocks noGrp="1"/>
          </p:cNvSpPr>
          <p:nvPr>
            <p:ph type="title"/>
          </p:nvPr>
        </p:nvSpPr>
        <p:spPr>
          <a:xfrm>
            <a:off x="1005825" y="15610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200" b="1"/>
              <a:t>Predicted Test Results: Context of CPE 2</a:t>
            </a:r>
            <a:endParaRPr sz="2200" b="1"/>
          </a:p>
          <a:p>
            <a:pPr marL="0" lvl="0" indent="0" algn="l" rtl="0">
              <a:spcBef>
                <a:spcPts val="0"/>
              </a:spcBef>
              <a:spcAft>
                <a:spcPts val="0"/>
              </a:spcAft>
              <a:buNone/>
            </a:pPr>
            <a:r>
              <a:rPr lang="en" sz="2200"/>
              <a:t>Phase Interferometry</a:t>
            </a:r>
            <a:endParaRPr sz="2200"/>
          </a:p>
          <a:p>
            <a:pPr marL="0" lvl="0" indent="0" algn="l" rtl="0">
              <a:spcBef>
                <a:spcPts val="0"/>
              </a:spcBef>
              <a:spcAft>
                <a:spcPts val="0"/>
              </a:spcAft>
              <a:buNone/>
            </a:pPr>
            <a:endParaRPr/>
          </a:p>
        </p:txBody>
      </p:sp>
      <p:sp>
        <p:nvSpPr>
          <p:cNvPr id="888" name="Google Shape;888;p67"/>
          <p:cNvSpPr txBox="1">
            <a:spLocks noGrp="1"/>
          </p:cNvSpPr>
          <p:nvPr>
            <p:ph type="body" idx="1"/>
          </p:nvPr>
        </p:nvSpPr>
        <p:spPr>
          <a:xfrm>
            <a:off x="310525" y="976800"/>
            <a:ext cx="6960000" cy="859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highlight>
                  <a:schemeClr val="lt1"/>
                </a:highlight>
              </a:rPr>
              <a:t>Validation - Comparing the Model and Truth Data</a:t>
            </a:r>
            <a:endParaRPr sz="1400">
              <a:highlight>
                <a:schemeClr val="lt1"/>
              </a:highlight>
            </a:endParaRPr>
          </a:p>
          <a:p>
            <a:pPr marL="0" lvl="0" indent="0" algn="l" rtl="0">
              <a:spcBef>
                <a:spcPts val="0"/>
              </a:spcBef>
              <a:spcAft>
                <a:spcPts val="0"/>
              </a:spcAft>
              <a:buNone/>
            </a:pPr>
            <a:r>
              <a:rPr lang="en" sz="1400" i="1">
                <a:highlight>
                  <a:schemeClr val="lt1"/>
                </a:highlight>
              </a:rPr>
              <a:t>“Did we build the thing to do what we said it would do?”</a:t>
            </a:r>
            <a:endParaRPr sz="1400" i="1">
              <a:highlight>
                <a:schemeClr val="lt1"/>
              </a:highlight>
            </a:endParaRPr>
          </a:p>
          <a:p>
            <a:pPr marL="0" lvl="0" indent="0" algn="l" rtl="0">
              <a:spcBef>
                <a:spcPts val="0"/>
              </a:spcBef>
              <a:spcAft>
                <a:spcPts val="0"/>
              </a:spcAft>
              <a:buNone/>
            </a:pPr>
            <a:endParaRPr/>
          </a:p>
        </p:txBody>
      </p:sp>
      <p:sp>
        <p:nvSpPr>
          <p:cNvPr id="889" name="Google Shape;889;p67"/>
          <p:cNvSpPr txBox="1">
            <a:spLocks noGrp="1"/>
          </p:cNvSpPr>
          <p:nvPr>
            <p:ph type="sldNum" idx="12"/>
          </p:nvPr>
        </p:nvSpPr>
        <p:spPr>
          <a:xfrm>
            <a:off x="8" y="-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41</a:t>
            </a:fld>
            <a:endParaRPr/>
          </a:p>
        </p:txBody>
      </p:sp>
      <p:sp>
        <p:nvSpPr>
          <p:cNvPr id="890" name="Google Shape;890;p67"/>
          <p:cNvSpPr txBox="1"/>
          <p:nvPr/>
        </p:nvSpPr>
        <p:spPr>
          <a:xfrm>
            <a:off x="252746" y="1847801"/>
            <a:ext cx="972300" cy="914100"/>
          </a:xfrm>
          <a:prstGeom prst="rect">
            <a:avLst/>
          </a:prstGeom>
          <a:noFill/>
          <a:ln w="19050" cap="flat" cmpd="sng">
            <a:solidFill>
              <a:srgbClr val="C0A757"/>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Lato"/>
                <a:ea typeface="Lato"/>
                <a:cs typeface="Lato"/>
                <a:sym typeface="Lato"/>
              </a:rPr>
              <a:t>Compare means of position predictions.</a:t>
            </a:r>
            <a:endParaRPr sz="1200">
              <a:latin typeface="Lato"/>
              <a:ea typeface="Lato"/>
              <a:cs typeface="Lato"/>
              <a:sym typeface="Lato"/>
            </a:endParaRPr>
          </a:p>
        </p:txBody>
      </p:sp>
      <p:sp>
        <p:nvSpPr>
          <p:cNvPr id="891" name="Google Shape;891;p67"/>
          <p:cNvSpPr txBox="1"/>
          <p:nvPr/>
        </p:nvSpPr>
        <p:spPr>
          <a:xfrm>
            <a:off x="1879821" y="2339675"/>
            <a:ext cx="1099500" cy="535200"/>
          </a:xfrm>
          <a:prstGeom prst="rect">
            <a:avLst/>
          </a:prstGeom>
          <a:noFill/>
          <a:ln w="19050" cap="flat" cmpd="sng">
            <a:solidFill>
              <a:srgbClr val="C0A757"/>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Lato"/>
                <a:ea typeface="Lato"/>
                <a:cs typeface="Lato"/>
                <a:sym typeface="Lato"/>
              </a:rPr>
              <a:t>2% Accuracy met?  (FR3)</a:t>
            </a:r>
            <a:endParaRPr sz="1200">
              <a:latin typeface="Lato"/>
              <a:ea typeface="Lato"/>
              <a:cs typeface="Lato"/>
              <a:sym typeface="Lato"/>
            </a:endParaRPr>
          </a:p>
        </p:txBody>
      </p:sp>
      <p:sp>
        <p:nvSpPr>
          <p:cNvPr id="892" name="Google Shape;892;p67"/>
          <p:cNvSpPr txBox="1"/>
          <p:nvPr/>
        </p:nvSpPr>
        <p:spPr>
          <a:xfrm>
            <a:off x="189146" y="2848050"/>
            <a:ext cx="1099500" cy="1117800"/>
          </a:xfrm>
          <a:prstGeom prst="rect">
            <a:avLst/>
          </a:prstGeom>
          <a:noFill/>
          <a:ln w="19050" cap="flat" cmpd="sng">
            <a:solidFill>
              <a:srgbClr val="C0A757"/>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Lato"/>
                <a:ea typeface="Lato"/>
                <a:cs typeface="Lato"/>
                <a:sym typeface="Lato"/>
              </a:rPr>
              <a:t>Compare measured variance and estimated variance.</a:t>
            </a:r>
            <a:endParaRPr sz="1200">
              <a:latin typeface="Lato"/>
              <a:ea typeface="Lato"/>
              <a:cs typeface="Lato"/>
              <a:sym typeface="Lato"/>
            </a:endParaRPr>
          </a:p>
        </p:txBody>
      </p:sp>
      <p:sp>
        <p:nvSpPr>
          <p:cNvPr id="893" name="Google Shape;893;p67"/>
          <p:cNvSpPr txBox="1"/>
          <p:nvPr/>
        </p:nvSpPr>
        <p:spPr>
          <a:xfrm>
            <a:off x="2997143" y="1732309"/>
            <a:ext cx="1622400" cy="85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Lato"/>
                <a:ea typeface="Lato"/>
                <a:cs typeface="Lato"/>
                <a:sym typeface="Lato"/>
              </a:rPr>
              <a:t>If measured variances are greater than predicted or if correlation exists</a:t>
            </a:r>
            <a:endParaRPr sz="1200">
              <a:latin typeface="Lato"/>
              <a:ea typeface="Lato"/>
              <a:cs typeface="Lato"/>
              <a:sym typeface="Lato"/>
            </a:endParaRPr>
          </a:p>
        </p:txBody>
      </p:sp>
      <p:cxnSp>
        <p:nvCxnSpPr>
          <p:cNvPr id="894" name="Google Shape;894;p67"/>
          <p:cNvCxnSpPr>
            <a:stCxn id="891" idx="3"/>
          </p:cNvCxnSpPr>
          <p:nvPr/>
        </p:nvCxnSpPr>
        <p:spPr>
          <a:xfrm>
            <a:off x="2979321" y="2607275"/>
            <a:ext cx="1622400" cy="7800"/>
          </a:xfrm>
          <a:prstGeom prst="straightConnector1">
            <a:avLst/>
          </a:prstGeom>
          <a:noFill/>
          <a:ln w="9525" cap="flat" cmpd="sng">
            <a:solidFill>
              <a:srgbClr val="000000"/>
            </a:solidFill>
            <a:prstDash val="solid"/>
            <a:round/>
            <a:headEnd type="none" w="med" len="med"/>
            <a:tailEnd type="triangle" w="med" len="med"/>
          </a:ln>
        </p:spPr>
      </p:cxnSp>
      <p:sp>
        <p:nvSpPr>
          <p:cNvPr id="895" name="Google Shape;895;p67"/>
          <p:cNvSpPr txBox="1"/>
          <p:nvPr/>
        </p:nvSpPr>
        <p:spPr>
          <a:xfrm>
            <a:off x="6527471" y="1666925"/>
            <a:ext cx="972300" cy="523500"/>
          </a:xfrm>
          <a:prstGeom prst="rect">
            <a:avLst/>
          </a:prstGeom>
          <a:noFill/>
          <a:ln w="19050" cap="flat" cmpd="sng">
            <a:solidFill>
              <a:srgbClr val="C0A757"/>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Lato"/>
                <a:ea typeface="Lato"/>
                <a:cs typeface="Lato"/>
                <a:sym typeface="Lato"/>
              </a:rPr>
              <a:t>Antenna Wobble?</a:t>
            </a:r>
            <a:endParaRPr sz="1200">
              <a:latin typeface="Lato"/>
              <a:ea typeface="Lato"/>
              <a:cs typeface="Lato"/>
              <a:sym typeface="Lato"/>
            </a:endParaRPr>
          </a:p>
        </p:txBody>
      </p:sp>
      <p:sp>
        <p:nvSpPr>
          <p:cNvPr id="896" name="Google Shape;896;p67"/>
          <p:cNvSpPr txBox="1"/>
          <p:nvPr/>
        </p:nvSpPr>
        <p:spPr>
          <a:xfrm>
            <a:off x="4620521" y="1971800"/>
            <a:ext cx="1332900" cy="1217100"/>
          </a:xfrm>
          <a:prstGeom prst="rect">
            <a:avLst/>
          </a:prstGeom>
          <a:noFill/>
          <a:ln w="19050" cap="flat" cmpd="sng">
            <a:solidFill>
              <a:srgbClr val="C0A757"/>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Lato"/>
                <a:ea typeface="Lato"/>
                <a:cs typeface="Lato"/>
                <a:sym typeface="Lato"/>
              </a:rPr>
              <a:t>Indicates poor model of errors. Will investigate sources of error.</a:t>
            </a:r>
            <a:br>
              <a:rPr lang="en" sz="1200">
                <a:latin typeface="Lato"/>
                <a:ea typeface="Lato"/>
                <a:cs typeface="Lato"/>
                <a:sym typeface="Lato"/>
              </a:rPr>
            </a:br>
            <a:r>
              <a:rPr lang="en" sz="1200" b="1">
                <a:latin typeface="Lato"/>
                <a:ea typeface="Lato"/>
                <a:cs typeface="Lato"/>
                <a:sym typeface="Lato"/>
              </a:rPr>
              <a:t>(Revisit Assumptions)</a:t>
            </a:r>
            <a:endParaRPr b="1">
              <a:latin typeface="Lato"/>
              <a:ea typeface="Lato"/>
              <a:cs typeface="Lato"/>
              <a:sym typeface="Lato"/>
            </a:endParaRPr>
          </a:p>
        </p:txBody>
      </p:sp>
      <p:sp>
        <p:nvSpPr>
          <p:cNvPr id="897" name="Google Shape;897;p67"/>
          <p:cNvSpPr txBox="1"/>
          <p:nvPr/>
        </p:nvSpPr>
        <p:spPr>
          <a:xfrm>
            <a:off x="6754121" y="2331573"/>
            <a:ext cx="756300" cy="702900"/>
          </a:xfrm>
          <a:prstGeom prst="rect">
            <a:avLst/>
          </a:prstGeom>
          <a:noFill/>
          <a:ln w="19050" cap="flat" cmpd="sng">
            <a:solidFill>
              <a:srgbClr val="C0A757"/>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Lato"/>
                <a:ea typeface="Lato"/>
                <a:cs typeface="Lato"/>
                <a:sym typeface="Lato"/>
              </a:rPr>
              <a:t>Wave Front Shape?</a:t>
            </a:r>
            <a:endParaRPr sz="1200">
              <a:latin typeface="Lato"/>
              <a:ea typeface="Lato"/>
              <a:cs typeface="Lato"/>
              <a:sym typeface="Lato"/>
            </a:endParaRPr>
          </a:p>
        </p:txBody>
      </p:sp>
      <p:sp>
        <p:nvSpPr>
          <p:cNvPr id="898" name="Google Shape;898;p67"/>
          <p:cNvSpPr txBox="1"/>
          <p:nvPr/>
        </p:nvSpPr>
        <p:spPr>
          <a:xfrm>
            <a:off x="6468781" y="3176725"/>
            <a:ext cx="1056900" cy="309300"/>
          </a:xfrm>
          <a:prstGeom prst="rect">
            <a:avLst/>
          </a:prstGeom>
          <a:noFill/>
          <a:ln w="19050" cap="flat" cmpd="sng">
            <a:solidFill>
              <a:srgbClr val="C0A757"/>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Lato"/>
                <a:ea typeface="Lato"/>
                <a:cs typeface="Lato"/>
                <a:sym typeface="Lato"/>
              </a:rPr>
              <a:t>SDR Clock</a:t>
            </a:r>
            <a:endParaRPr sz="1200">
              <a:latin typeface="Lato"/>
              <a:ea typeface="Lato"/>
              <a:cs typeface="Lato"/>
              <a:sym typeface="Lato"/>
            </a:endParaRPr>
          </a:p>
        </p:txBody>
      </p:sp>
      <p:cxnSp>
        <p:nvCxnSpPr>
          <p:cNvPr id="899" name="Google Shape;899;p67"/>
          <p:cNvCxnSpPr>
            <a:endCxn id="895" idx="1"/>
          </p:cNvCxnSpPr>
          <p:nvPr/>
        </p:nvCxnSpPr>
        <p:spPr>
          <a:xfrm rot="10800000" flipH="1">
            <a:off x="5966471" y="1928675"/>
            <a:ext cx="561000" cy="365700"/>
          </a:xfrm>
          <a:prstGeom prst="straightConnector1">
            <a:avLst/>
          </a:prstGeom>
          <a:noFill/>
          <a:ln w="9525" cap="flat" cmpd="sng">
            <a:solidFill>
              <a:srgbClr val="000000"/>
            </a:solidFill>
            <a:prstDash val="solid"/>
            <a:round/>
            <a:headEnd type="none" w="med" len="med"/>
            <a:tailEnd type="triangle" w="med" len="med"/>
          </a:ln>
        </p:spPr>
      </p:cxnSp>
      <p:cxnSp>
        <p:nvCxnSpPr>
          <p:cNvPr id="900" name="Google Shape;900;p67"/>
          <p:cNvCxnSpPr>
            <a:stCxn id="896" idx="3"/>
            <a:endCxn id="897" idx="1"/>
          </p:cNvCxnSpPr>
          <p:nvPr/>
        </p:nvCxnSpPr>
        <p:spPr>
          <a:xfrm>
            <a:off x="5953421" y="2580350"/>
            <a:ext cx="800700" cy="102600"/>
          </a:xfrm>
          <a:prstGeom prst="straightConnector1">
            <a:avLst/>
          </a:prstGeom>
          <a:noFill/>
          <a:ln w="9525" cap="flat" cmpd="sng">
            <a:solidFill>
              <a:srgbClr val="000000"/>
            </a:solidFill>
            <a:prstDash val="solid"/>
            <a:round/>
            <a:headEnd type="none" w="med" len="med"/>
            <a:tailEnd type="triangle" w="med" len="med"/>
          </a:ln>
        </p:spPr>
      </p:cxnSp>
      <p:cxnSp>
        <p:nvCxnSpPr>
          <p:cNvPr id="901" name="Google Shape;901;p67"/>
          <p:cNvCxnSpPr>
            <a:endCxn id="898" idx="1"/>
          </p:cNvCxnSpPr>
          <p:nvPr/>
        </p:nvCxnSpPr>
        <p:spPr>
          <a:xfrm>
            <a:off x="5963281" y="2866975"/>
            <a:ext cx="505500" cy="464400"/>
          </a:xfrm>
          <a:prstGeom prst="straightConnector1">
            <a:avLst/>
          </a:prstGeom>
          <a:noFill/>
          <a:ln w="9525" cap="flat" cmpd="sng">
            <a:solidFill>
              <a:srgbClr val="000000"/>
            </a:solidFill>
            <a:prstDash val="solid"/>
            <a:round/>
            <a:headEnd type="none" w="med" len="med"/>
            <a:tailEnd type="triangle" w="med" len="med"/>
          </a:ln>
        </p:spPr>
      </p:cxnSp>
      <p:cxnSp>
        <p:nvCxnSpPr>
          <p:cNvPr id="902" name="Google Shape;902;p67"/>
          <p:cNvCxnSpPr>
            <a:stCxn id="895" idx="3"/>
          </p:cNvCxnSpPr>
          <p:nvPr/>
        </p:nvCxnSpPr>
        <p:spPr>
          <a:xfrm>
            <a:off x="7499771" y="1928675"/>
            <a:ext cx="0" cy="0"/>
          </a:xfrm>
          <a:prstGeom prst="straightConnector1">
            <a:avLst/>
          </a:prstGeom>
          <a:noFill/>
          <a:ln w="9525" cap="flat" cmpd="sng">
            <a:solidFill>
              <a:schemeClr val="dk2"/>
            </a:solidFill>
            <a:prstDash val="solid"/>
            <a:round/>
            <a:headEnd type="none" w="med" len="med"/>
            <a:tailEnd type="none" w="med" len="med"/>
          </a:ln>
        </p:spPr>
      </p:cxnSp>
      <p:sp>
        <p:nvSpPr>
          <p:cNvPr id="903" name="Google Shape;903;p67"/>
          <p:cNvSpPr txBox="1"/>
          <p:nvPr/>
        </p:nvSpPr>
        <p:spPr>
          <a:xfrm>
            <a:off x="5985596" y="3722000"/>
            <a:ext cx="2954700" cy="1117800"/>
          </a:xfrm>
          <a:prstGeom prst="rect">
            <a:avLst/>
          </a:prstGeom>
          <a:noFill/>
          <a:ln w="19050" cap="flat" cmpd="sng">
            <a:solidFill>
              <a:srgbClr val="C0A757"/>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Lato"/>
                <a:ea typeface="Lato"/>
                <a:cs typeface="Lato"/>
                <a:sym typeface="Lato"/>
              </a:rPr>
              <a:t>If fixable (ie additional bracketry), fix. Retest.</a:t>
            </a:r>
            <a:endParaRPr sz="1200">
              <a:latin typeface="Lato"/>
              <a:ea typeface="Lato"/>
              <a:cs typeface="Lato"/>
              <a:sym typeface="Lato"/>
            </a:endParaRPr>
          </a:p>
          <a:p>
            <a:pPr marL="0" lvl="0" indent="0" algn="l" rtl="0">
              <a:spcBef>
                <a:spcPts val="0"/>
              </a:spcBef>
              <a:spcAft>
                <a:spcPts val="0"/>
              </a:spcAft>
              <a:buNone/>
            </a:pPr>
            <a:endParaRPr sz="1200">
              <a:latin typeface="Lato"/>
              <a:ea typeface="Lato"/>
              <a:cs typeface="Lato"/>
              <a:sym typeface="Lato"/>
            </a:endParaRPr>
          </a:p>
          <a:p>
            <a:pPr marL="0" lvl="0" indent="0" algn="l" rtl="0">
              <a:spcBef>
                <a:spcPts val="0"/>
              </a:spcBef>
              <a:spcAft>
                <a:spcPts val="0"/>
              </a:spcAft>
              <a:buNone/>
            </a:pPr>
            <a:r>
              <a:rPr lang="en" sz="1200">
                <a:latin typeface="Lato"/>
                <a:ea typeface="Lato"/>
                <a:cs typeface="Lato"/>
                <a:sym typeface="Lato"/>
              </a:rPr>
              <a:t>If not (ie processing time), </a:t>
            </a:r>
            <a:r>
              <a:rPr lang="en" sz="1200" b="1">
                <a:latin typeface="Lato"/>
                <a:ea typeface="Lato"/>
                <a:cs typeface="Lato"/>
                <a:sym typeface="Lato"/>
              </a:rPr>
              <a:t>update model</a:t>
            </a:r>
            <a:r>
              <a:rPr lang="en" sz="1200">
                <a:latin typeface="Lato"/>
                <a:ea typeface="Lato"/>
                <a:cs typeface="Lato"/>
                <a:sym typeface="Lato"/>
              </a:rPr>
              <a:t> (and Kalman filter) with new uncertainty.</a:t>
            </a:r>
            <a:endParaRPr sz="1200">
              <a:latin typeface="Lato"/>
              <a:ea typeface="Lato"/>
              <a:cs typeface="Lato"/>
              <a:sym typeface="Lato"/>
            </a:endParaRPr>
          </a:p>
        </p:txBody>
      </p:sp>
      <p:sp>
        <p:nvSpPr>
          <p:cNvPr id="904" name="Google Shape;904;p67"/>
          <p:cNvSpPr txBox="1"/>
          <p:nvPr/>
        </p:nvSpPr>
        <p:spPr>
          <a:xfrm>
            <a:off x="2026109" y="3034124"/>
            <a:ext cx="1373700" cy="47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Lato"/>
                <a:ea typeface="Lato"/>
                <a:cs typeface="Lato"/>
                <a:sym typeface="Lato"/>
              </a:rPr>
              <a:t>If bias in position mean exists...</a:t>
            </a:r>
            <a:endParaRPr sz="1200">
              <a:latin typeface="Lato"/>
              <a:ea typeface="Lato"/>
              <a:cs typeface="Lato"/>
              <a:sym typeface="Lato"/>
            </a:endParaRPr>
          </a:p>
        </p:txBody>
      </p:sp>
      <p:cxnSp>
        <p:nvCxnSpPr>
          <p:cNvPr id="905" name="Google Shape;905;p67"/>
          <p:cNvCxnSpPr>
            <a:stCxn id="890" idx="3"/>
            <a:endCxn id="891" idx="1"/>
          </p:cNvCxnSpPr>
          <p:nvPr/>
        </p:nvCxnSpPr>
        <p:spPr>
          <a:xfrm>
            <a:off x="1225046" y="2304851"/>
            <a:ext cx="654900" cy="302400"/>
          </a:xfrm>
          <a:prstGeom prst="straightConnector1">
            <a:avLst/>
          </a:prstGeom>
          <a:noFill/>
          <a:ln w="9525" cap="flat" cmpd="sng">
            <a:solidFill>
              <a:srgbClr val="000000"/>
            </a:solidFill>
            <a:prstDash val="solid"/>
            <a:round/>
            <a:headEnd type="none" w="med" len="med"/>
            <a:tailEnd type="triangle" w="med" len="med"/>
          </a:ln>
        </p:spPr>
      </p:cxnSp>
      <p:cxnSp>
        <p:nvCxnSpPr>
          <p:cNvPr id="906" name="Google Shape;906;p67"/>
          <p:cNvCxnSpPr>
            <a:stCxn id="892" idx="3"/>
            <a:endCxn id="891" idx="1"/>
          </p:cNvCxnSpPr>
          <p:nvPr/>
        </p:nvCxnSpPr>
        <p:spPr>
          <a:xfrm rot="10800000" flipH="1">
            <a:off x="1288646" y="2607150"/>
            <a:ext cx="591300" cy="799800"/>
          </a:xfrm>
          <a:prstGeom prst="straightConnector1">
            <a:avLst/>
          </a:prstGeom>
          <a:noFill/>
          <a:ln w="9525" cap="flat" cmpd="sng">
            <a:solidFill>
              <a:srgbClr val="000000"/>
            </a:solidFill>
            <a:prstDash val="solid"/>
            <a:round/>
            <a:headEnd type="none" w="med" len="med"/>
            <a:tailEnd type="triangle" w="med" len="med"/>
          </a:ln>
        </p:spPr>
      </p:cxnSp>
      <p:cxnSp>
        <p:nvCxnSpPr>
          <p:cNvPr id="907" name="Google Shape;907;p67"/>
          <p:cNvCxnSpPr/>
          <p:nvPr/>
        </p:nvCxnSpPr>
        <p:spPr>
          <a:xfrm>
            <a:off x="2017096" y="3874875"/>
            <a:ext cx="346800" cy="2700"/>
          </a:xfrm>
          <a:prstGeom prst="straightConnector1">
            <a:avLst/>
          </a:prstGeom>
          <a:noFill/>
          <a:ln w="9525" cap="flat" cmpd="sng">
            <a:solidFill>
              <a:srgbClr val="000000"/>
            </a:solidFill>
            <a:prstDash val="solid"/>
            <a:round/>
            <a:headEnd type="none" w="med" len="med"/>
            <a:tailEnd type="triangle" w="med" len="med"/>
          </a:ln>
        </p:spPr>
      </p:cxnSp>
      <p:sp>
        <p:nvSpPr>
          <p:cNvPr id="908" name="Google Shape;908;p67"/>
          <p:cNvSpPr txBox="1"/>
          <p:nvPr/>
        </p:nvSpPr>
        <p:spPr>
          <a:xfrm>
            <a:off x="2362596" y="3607950"/>
            <a:ext cx="2301000" cy="535200"/>
          </a:xfrm>
          <a:prstGeom prst="rect">
            <a:avLst/>
          </a:prstGeom>
          <a:noFill/>
          <a:ln w="19050" cap="flat" cmpd="sng">
            <a:solidFill>
              <a:srgbClr val="C0A757"/>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Lato"/>
                <a:ea typeface="Lato"/>
                <a:cs typeface="Lato"/>
                <a:sym typeface="Lato"/>
              </a:rPr>
              <a:t>Range bias indicates poor calibration. Should recalibrate.</a:t>
            </a:r>
            <a:endParaRPr sz="1200">
              <a:latin typeface="Lato"/>
              <a:ea typeface="Lato"/>
              <a:cs typeface="Lato"/>
              <a:sym typeface="Lato"/>
            </a:endParaRPr>
          </a:p>
        </p:txBody>
      </p:sp>
      <p:sp>
        <p:nvSpPr>
          <p:cNvPr id="909" name="Google Shape;909;p67"/>
          <p:cNvSpPr txBox="1"/>
          <p:nvPr/>
        </p:nvSpPr>
        <p:spPr>
          <a:xfrm>
            <a:off x="2370558" y="4217550"/>
            <a:ext cx="2301000" cy="702900"/>
          </a:xfrm>
          <a:prstGeom prst="rect">
            <a:avLst/>
          </a:prstGeom>
          <a:noFill/>
          <a:ln w="19050" cap="flat" cmpd="sng">
            <a:solidFill>
              <a:srgbClr val="C0A757"/>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Lato"/>
                <a:ea typeface="Lato"/>
                <a:cs typeface="Lato"/>
                <a:sym typeface="Lato"/>
              </a:rPr>
              <a:t>Heading bias indicates poor mounting. Adjust via transformation matrices</a:t>
            </a:r>
            <a:endParaRPr sz="1200">
              <a:latin typeface="Lato"/>
              <a:ea typeface="Lato"/>
              <a:cs typeface="Lato"/>
              <a:sym typeface="Lato"/>
            </a:endParaRPr>
          </a:p>
        </p:txBody>
      </p:sp>
      <p:cxnSp>
        <p:nvCxnSpPr>
          <p:cNvPr id="910" name="Google Shape;910;p67"/>
          <p:cNvCxnSpPr>
            <a:stCxn id="895" idx="3"/>
          </p:cNvCxnSpPr>
          <p:nvPr/>
        </p:nvCxnSpPr>
        <p:spPr>
          <a:xfrm>
            <a:off x="7499771" y="1928675"/>
            <a:ext cx="498000" cy="1791000"/>
          </a:xfrm>
          <a:prstGeom prst="bentConnector2">
            <a:avLst/>
          </a:prstGeom>
          <a:noFill/>
          <a:ln w="9525" cap="flat" cmpd="sng">
            <a:solidFill>
              <a:srgbClr val="000000"/>
            </a:solidFill>
            <a:prstDash val="solid"/>
            <a:round/>
            <a:headEnd type="none" w="med" len="med"/>
            <a:tailEnd type="triangle" w="med" len="med"/>
          </a:ln>
        </p:spPr>
      </p:cxnSp>
      <p:cxnSp>
        <p:nvCxnSpPr>
          <p:cNvPr id="911" name="Google Shape;911;p67"/>
          <p:cNvCxnSpPr>
            <a:stCxn id="897" idx="3"/>
          </p:cNvCxnSpPr>
          <p:nvPr/>
        </p:nvCxnSpPr>
        <p:spPr>
          <a:xfrm>
            <a:off x="7510421" y="2683023"/>
            <a:ext cx="495900" cy="1800"/>
          </a:xfrm>
          <a:prstGeom prst="straightConnector1">
            <a:avLst/>
          </a:prstGeom>
          <a:noFill/>
          <a:ln w="9525" cap="flat" cmpd="sng">
            <a:solidFill>
              <a:srgbClr val="000000"/>
            </a:solidFill>
            <a:prstDash val="solid"/>
            <a:round/>
            <a:headEnd type="none" w="med" len="med"/>
            <a:tailEnd type="none" w="med" len="med"/>
          </a:ln>
        </p:spPr>
      </p:cxnSp>
      <p:cxnSp>
        <p:nvCxnSpPr>
          <p:cNvPr id="912" name="Google Shape;912;p67"/>
          <p:cNvCxnSpPr>
            <a:stCxn id="898" idx="3"/>
          </p:cNvCxnSpPr>
          <p:nvPr/>
        </p:nvCxnSpPr>
        <p:spPr>
          <a:xfrm>
            <a:off x="7525681" y="3331375"/>
            <a:ext cx="485700" cy="1200"/>
          </a:xfrm>
          <a:prstGeom prst="straightConnector1">
            <a:avLst/>
          </a:prstGeom>
          <a:noFill/>
          <a:ln w="9525" cap="flat" cmpd="sng">
            <a:solidFill>
              <a:srgbClr val="000000"/>
            </a:solidFill>
            <a:prstDash val="solid"/>
            <a:round/>
            <a:headEnd type="none" w="med" len="med"/>
            <a:tailEnd type="none" w="med" len="med"/>
          </a:ln>
        </p:spPr>
      </p:cxnSp>
      <p:cxnSp>
        <p:nvCxnSpPr>
          <p:cNvPr id="913" name="Google Shape;913;p67"/>
          <p:cNvCxnSpPr>
            <a:stCxn id="891" idx="2"/>
            <a:endCxn id="909" idx="1"/>
          </p:cNvCxnSpPr>
          <p:nvPr/>
        </p:nvCxnSpPr>
        <p:spPr>
          <a:xfrm rot="5400000">
            <a:off x="1552971" y="3692375"/>
            <a:ext cx="1694100" cy="59100"/>
          </a:xfrm>
          <a:prstGeom prst="bentConnector4">
            <a:avLst>
              <a:gd name="adj1" fmla="val 10125"/>
              <a:gd name="adj2" fmla="val 712563"/>
            </a:avLst>
          </a:prstGeom>
          <a:noFill/>
          <a:ln w="9525" cap="flat" cmpd="sng">
            <a:solidFill>
              <a:srgbClr val="000000"/>
            </a:solidFill>
            <a:prstDash val="solid"/>
            <a:round/>
            <a:headEnd type="none" w="med" len="med"/>
            <a:tailEnd type="triangle" w="med" len="med"/>
          </a:ln>
        </p:spPr>
      </p:cxn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17"/>
        <p:cNvGrpSpPr/>
        <p:nvPr/>
      </p:nvGrpSpPr>
      <p:grpSpPr>
        <a:xfrm>
          <a:off x="0" y="0"/>
          <a:ext cx="0" cy="0"/>
          <a:chOff x="0" y="0"/>
          <a:chExt cx="0" cy="0"/>
        </a:xfrm>
      </p:grpSpPr>
      <p:sp>
        <p:nvSpPr>
          <p:cNvPr id="918" name="Google Shape;918;p68"/>
          <p:cNvSpPr txBox="1">
            <a:spLocks noGrp="1"/>
          </p:cNvSpPr>
          <p:nvPr>
            <p:ph type="title"/>
          </p:nvPr>
        </p:nvSpPr>
        <p:spPr>
          <a:xfrm>
            <a:off x="1005825" y="1858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200" b="1"/>
              <a:t>Predicted Test Results: Context of CPE 3</a:t>
            </a:r>
            <a:endParaRPr sz="2200" b="1"/>
          </a:p>
          <a:p>
            <a:pPr marL="0" lvl="0" indent="0" algn="l" rtl="0">
              <a:spcBef>
                <a:spcPts val="0"/>
              </a:spcBef>
              <a:spcAft>
                <a:spcPts val="0"/>
              </a:spcAft>
              <a:buNone/>
            </a:pPr>
            <a:r>
              <a:rPr lang="en" sz="2200"/>
              <a:t>Data Flow</a:t>
            </a:r>
            <a:endParaRPr sz="2200"/>
          </a:p>
        </p:txBody>
      </p:sp>
      <p:sp>
        <p:nvSpPr>
          <p:cNvPr id="919" name="Google Shape;919;p68"/>
          <p:cNvSpPr txBox="1">
            <a:spLocks noGrp="1"/>
          </p:cNvSpPr>
          <p:nvPr>
            <p:ph type="sldNum" idx="12"/>
          </p:nvPr>
        </p:nvSpPr>
        <p:spPr>
          <a:xfrm>
            <a:off x="8" y="-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42</a:t>
            </a:fld>
            <a:endParaRPr/>
          </a:p>
        </p:txBody>
      </p:sp>
      <p:sp>
        <p:nvSpPr>
          <p:cNvPr id="920" name="Google Shape;920;p68"/>
          <p:cNvSpPr txBox="1"/>
          <p:nvPr/>
        </p:nvSpPr>
        <p:spPr>
          <a:xfrm>
            <a:off x="4651800" y="1160825"/>
            <a:ext cx="4492200" cy="3749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300" b="1">
                <a:latin typeface="Lato"/>
                <a:ea typeface="Lato"/>
                <a:cs typeface="Lato"/>
                <a:sym typeface="Lato"/>
              </a:rPr>
              <a:t>Model to be Validated:</a:t>
            </a:r>
            <a:r>
              <a:rPr lang="en" sz="1300">
                <a:latin typeface="Lato"/>
                <a:ea typeface="Lato"/>
                <a:cs typeface="Lato"/>
                <a:sym typeface="Lato"/>
              </a:rPr>
              <a:t> Estimated Timing Budget</a:t>
            </a:r>
            <a:endParaRPr sz="1300">
              <a:latin typeface="Lato"/>
              <a:ea typeface="Lato"/>
              <a:cs typeface="Lato"/>
              <a:sym typeface="Lato"/>
            </a:endParaRPr>
          </a:p>
          <a:p>
            <a:pPr marL="457200" lvl="0" indent="-311150" algn="l" rtl="0">
              <a:lnSpc>
                <a:spcPct val="100000"/>
              </a:lnSpc>
              <a:spcBef>
                <a:spcPts val="0"/>
              </a:spcBef>
              <a:spcAft>
                <a:spcPts val="0"/>
              </a:spcAft>
              <a:buSzPts val="1300"/>
              <a:buFont typeface="Lato"/>
              <a:buChar char="-"/>
            </a:pPr>
            <a:r>
              <a:rPr lang="en" sz="1300" b="1">
                <a:latin typeface="Lato"/>
                <a:ea typeface="Lato"/>
                <a:cs typeface="Lato"/>
                <a:sym typeface="Lato"/>
              </a:rPr>
              <a:t>Data to collect</a:t>
            </a:r>
            <a:endParaRPr sz="1300" b="1">
              <a:latin typeface="Lato"/>
              <a:ea typeface="Lato"/>
              <a:cs typeface="Lato"/>
              <a:sym typeface="Lato"/>
            </a:endParaRPr>
          </a:p>
          <a:p>
            <a:pPr marL="914400" lvl="1" indent="-311150" algn="l" rtl="0">
              <a:lnSpc>
                <a:spcPct val="100000"/>
              </a:lnSpc>
              <a:spcBef>
                <a:spcPts val="0"/>
              </a:spcBef>
              <a:spcAft>
                <a:spcPts val="0"/>
              </a:spcAft>
              <a:buSzPts val="1300"/>
              <a:buFont typeface="Lato"/>
              <a:buChar char="-"/>
            </a:pPr>
            <a:r>
              <a:rPr lang="en" sz="1300">
                <a:latin typeface="Lato"/>
                <a:ea typeface="Lato"/>
                <a:cs typeface="Lato"/>
                <a:sym typeface="Lato"/>
              </a:rPr>
              <a:t>Sensor processing time (using calibration routine)</a:t>
            </a:r>
            <a:endParaRPr sz="1300">
              <a:latin typeface="Lato"/>
              <a:ea typeface="Lato"/>
              <a:cs typeface="Lato"/>
              <a:sym typeface="Lato"/>
            </a:endParaRPr>
          </a:p>
          <a:p>
            <a:pPr marL="914400" lvl="1" indent="-311150" algn="l" rtl="0">
              <a:lnSpc>
                <a:spcPct val="100000"/>
              </a:lnSpc>
              <a:spcBef>
                <a:spcPts val="0"/>
              </a:spcBef>
              <a:spcAft>
                <a:spcPts val="0"/>
              </a:spcAft>
              <a:buSzPts val="1300"/>
              <a:buFont typeface="Lato"/>
              <a:buChar char="-"/>
            </a:pPr>
            <a:r>
              <a:rPr lang="en" sz="1300">
                <a:latin typeface="Lato"/>
                <a:ea typeface="Lato"/>
                <a:cs typeface="Lato"/>
                <a:sym typeface="Lato"/>
              </a:rPr>
              <a:t>Beacon processing time (using calibration routine)</a:t>
            </a:r>
            <a:endParaRPr sz="1300">
              <a:latin typeface="Lato"/>
              <a:ea typeface="Lato"/>
              <a:cs typeface="Lato"/>
              <a:sym typeface="Lato"/>
            </a:endParaRPr>
          </a:p>
          <a:p>
            <a:pPr marL="914400" lvl="1" indent="-311150" algn="l" rtl="0">
              <a:lnSpc>
                <a:spcPct val="100000"/>
              </a:lnSpc>
              <a:spcBef>
                <a:spcPts val="0"/>
              </a:spcBef>
              <a:spcAft>
                <a:spcPts val="0"/>
              </a:spcAft>
              <a:buSzPts val="1300"/>
              <a:buFont typeface="Lato"/>
              <a:buChar char="-"/>
            </a:pPr>
            <a:r>
              <a:rPr lang="en" sz="1300">
                <a:latin typeface="Lato"/>
                <a:ea typeface="Lato"/>
                <a:cs typeface="Lato"/>
                <a:sym typeface="Lato"/>
              </a:rPr>
              <a:t>Overall update rate (CAN Bus)</a:t>
            </a:r>
            <a:endParaRPr sz="1300">
              <a:latin typeface="Lato"/>
              <a:ea typeface="Lato"/>
              <a:cs typeface="Lato"/>
              <a:sym typeface="Lato"/>
            </a:endParaRPr>
          </a:p>
          <a:p>
            <a:pPr marL="457200" lvl="0" indent="-311150" algn="l" rtl="0">
              <a:lnSpc>
                <a:spcPct val="100000"/>
              </a:lnSpc>
              <a:spcBef>
                <a:spcPts val="0"/>
              </a:spcBef>
              <a:spcAft>
                <a:spcPts val="0"/>
              </a:spcAft>
              <a:buSzPts val="1300"/>
              <a:buFont typeface="Lato"/>
              <a:buChar char="-"/>
            </a:pPr>
            <a:r>
              <a:rPr lang="en" sz="1300" b="1">
                <a:latin typeface="Lato"/>
                <a:ea typeface="Lato"/>
                <a:cs typeface="Lato"/>
                <a:sym typeface="Lato"/>
              </a:rPr>
              <a:t>Computations</a:t>
            </a:r>
            <a:endParaRPr sz="1300" b="1">
              <a:latin typeface="Lato"/>
              <a:ea typeface="Lato"/>
              <a:cs typeface="Lato"/>
              <a:sym typeface="Lato"/>
            </a:endParaRPr>
          </a:p>
          <a:p>
            <a:pPr marL="457200" lvl="0" indent="-311150" algn="l" rtl="0">
              <a:lnSpc>
                <a:spcPct val="100000"/>
              </a:lnSpc>
              <a:spcBef>
                <a:spcPts val="0"/>
              </a:spcBef>
              <a:spcAft>
                <a:spcPts val="0"/>
              </a:spcAft>
              <a:buSzPts val="1300"/>
              <a:buFont typeface="Lato"/>
              <a:buChar char="-"/>
            </a:pPr>
            <a:r>
              <a:rPr lang="en" sz="1300">
                <a:latin typeface="Lato"/>
                <a:ea typeface="Lato"/>
                <a:cs typeface="Lato"/>
                <a:sym typeface="Lato"/>
              </a:rPr>
              <a:t>Sample Mean, Sample Standard Deviation</a:t>
            </a:r>
            <a:endParaRPr sz="1300">
              <a:latin typeface="Lato"/>
              <a:ea typeface="Lato"/>
              <a:cs typeface="Lato"/>
              <a:sym typeface="Lato"/>
            </a:endParaRPr>
          </a:p>
          <a:p>
            <a:pPr marL="457200" lvl="0" indent="0" algn="l" rtl="0">
              <a:lnSpc>
                <a:spcPct val="100000"/>
              </a:lnSpc>
              <a:spcBef>
                <a:spcPts val="0"/>
              </a:spcBef>
              <a:spcAft>
                <a:spcPts val="0"/>
              </a:spcAft>
              <a:buNone/>
            </a:pPr>
            <a:r>
              <a:rPr lang="en" sz="1300" b="1">
                <a:latin typeface="Lato"/>
                <a:ea typeface="Lato"/>
                <a:cs typeface="Lato"/>
                <a:sym typeface="Lato"/>
              </a:rPr>
              <a:t>Compare to prediction/requirement</a:t>
            </a:r>
            <a:endParaRPr sz="1300" b="1">
              <a:latin typeface="Lato"/>
              <a:ea typeface="Lato"/>
              <a:cs typeface="Lato"/>
              <a:sym typeface="Lato"/>
            </a:endParaRPr>
          </a:p>
          <a:p>
            <a:pPr marL="914400" lvl="1" indent="-311150" algn="l" rtl="0">
              <a:lnSpc>
                <a:spcPct val="100000"/>
              </a:lnSpc>
              <a:spcBef>
                <a:spcPts val="0"/>
              </a:spcBef>
              <a:spcAft>
                <a:spcPts val="0"/>
              </a:spcAft>
              <a:buSzPts val="1300"/>
              <a:buFont typeface="Lato"/>
              <a:buChar char="-"/>
            </a:pPr>
            <a:r>
              <a:rPr lang="en" sz="1300">
                <a:latin typeface="Lato"/>
                <a:ea typeface="Lato"/>
                <a:cs typeface="Lato"/>
                <a:sym typeface="Lato"/>
              </a:rPr>
              <a:t>Is 1 Hz Requirement met?</a:t>
            </a:r>
            <a:endParaRPr sz="1300">
              <a:latin typeface="Lato"/>
              <a:ea typeface="Lato"/>
              <a:cs typeface="Lato"/>
              <a:sym typeface="Lato"/>
            </a:endParaRPr>
          </a:p>
          <a:p>
            <a:pPr marL="914400" lvl="1" indent="-311150" algn="l" rtl="0">
              <a:lnSpc>
                <a:spcPct val="100000"/>
              </a:lnSpc>
              <a:spcBef>
                <a:spcPts val="0"/>
              </a:spcBef>
              <a:spcAft>
                <a:spcPts val="0"/>
              </a:spcAft>
              <a:buSzPts val="1300"/>
              <a:buFont typeface="Lato"/>
              <a:buChar char="-"/>
            </a:pPr>
            <a:r>
              <a:rPr lang="en" sz="1300">
                <a:latin typeface="Lato"/>
                <a:ea typeface="Lato"/>
                <a:cs typeface="Lato"/>
                <a:sym typeface="Lato"/>
              </a:rPr>
              <a:t>Is Sensor or Beacon bottlenecking process?</a:t>
            </a:r>
            <a:endParaRPr sz="1300" b="1">
              <a:latin typeface="Lato"/>
              <a:ea typeface="Lato"/>
              <a:cs typeface="Lato"/>
              <a:sym typeface="Lato"/>
            </a:endParaRPr>
          </a:p>
          <a:p>
            <a:pPr marL="457200" lvl="0" indent="-311150" algn="l" rtl="0">
              <a:lnSpc>
                <a:spcPct val="100000"/>
              </a:lnSpc>
              <a:spcBef>
                <a:spcPts val="0"/>
              </a:spcBef>
              <a:spcAft>
                <a:spcPts val="0"/>
              </a:spcAft>
              <a:buSzPts val="1300"/>
              <a:buFont typeface="Lato"/>
              <a:buChar char="-"/>
            </a:pPr>
            <a:r>
              <a:rPr lang="en" sz="1300" b="1">
                <a:latin typeface="Lato"/>
                <a:ea typeface="Lato"/>
                <a:cs typeface="Lato"/>
                <a:sym typeface="Lato"/>
              </a:rPr>
              <a:t>Change/Update</a:t>
            </a:r>
            <a:endParaRPr sz="1300" b="1">
              <a:latin typeface="Lato"/>
              <a:ea typeface="Lato"/>
              <a:cs typeface="Lato"/>
              <a:sym typeface="Lato"/>
            </a:endParaRPr>
          </a:p>
          <a:p>
            <a:pPr marL="914400" lvl="1" indent="-311150" algn="l" rtl="0">
              <a:lnSpc>
                <a:spcPct val="100000"/>
              </a:lnSpc>
              <a:spcBef>
                <a:spcPts val="0"/>
              </a:spcBef>
              <a:spcAft>
                <a:spcPts val="0"/>
              </a:spcAft>
              <a:buSzPts val="1300"/>
              <a:buFont typeface="Lato"/>
              <a:buChar char="-"/>
            </a:pPr>
            <a:r>
              <a:rPr lang="en" sz="1300">
                <a:latin typeface="Lato"/>
                <a:ea typeface="Lato"/>
                <a:cs typeface="Lato"/>
                <a:sym typeface="Lato"/>
              </a:rPr>
              <a:t>If faster than predicted, can we afford to average MORE points?</a:t>
            </a:r>
            <a:endParaRPr sz="1300">
              <a:latin typeface="Lato"/>
              <a:ea typeface="Lato"/>
              <a:cs typeface="Lato"/>
              <a:sym typeface="Lato"/>
            </a:endParaRPr>
          </a:p>
          <a:p>
            <a:pPr marL="914400" lvl="1" indent="-311150" algn="l" rtl="0">
              <a:lnSpc>
                <a:spcPct val="100000"/>
              </a:lnSpc>
              <a:spcBef>
                <a:spcPts val="0"/>
              </a:spcBef>
              <a:spcAft>
                <a:spcPts val="0"/>
              </a:spcAft>
              <a:buSzPts val="1300"/>
              <a:buFont typeface="Lato"/>
              <a:buChar char="-"/>
            </a:pPr>
            <a:r>
              <a:rPr lang="en" sz="1300">
                <a:latin typeface="Lato"/>
                <a:ea typeface="Lato"/>
                <a:cs typeface="Lato"/>
                <a:sym typeface="Lato"/>
              </a:rPr>
              <a:t>If slower, consider sending shorter code or averaging fewer points (</a:t>
            </a:r>
            <a:r>
              <a:rPr lang="en" sz="1300" b="1">
                <a:latin typeface="Lato"/>
                <a:ea typeface="Lato"/>
                <a:cs typeface="Lato"/>
                <a:sym typeface="Lato"/>
              </a:rPr>
              <a:t>impact on accuracy</a:t>
            </a:r>
            <a:r>
              <a:rPr lang="en" sz="1300">
                <a:latin typeface="Lato"/>
                <a:ea typeface="Lato"/>
                <a:cs typeface="Lato"/>
                <a:sym typeface="Lato"/>
              </a:rPr>
              <a:t>)</a:t>
            </a:r>
            <a:endParaRPr sz="1300">
              <a:latin typeface="Lato"/>
              <a:ea typeface="Lato"/>
              <a:cs typeface="Lato"/>
              <a:sym typeface="Lato"/>
            </a:endParaRPr>
          </a:p>
          <a:p>
            <a:pPr marL="457200" lvl="0" indent="0" algn="l" rtl="0">
              <a:lnSpc>
                <a:spcPct val="115000"/>
              </a:lnSpc>
              <a:spcBef>
                <a:spcPts val="0"/>
              </a:spcBef>
              <a:spcAft>
                <a:spcPts val="0"/>
              </a:spcAft>
              <a:buNone/>
            </a:pPr>
            <a:endParaRPr>
              <a:highlight>
                <a:schemeClr val="lt1"/>
              </a:highlight>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p:txBody>
      </p:sp>
      <p:pic>
        <p:nvPicPr>
          <p:cNvPr id="921" name="Google Shape;921;p68"/>
          <p:cNvPicPr preferRelativeResize="0"/>
          <p:nvPr/>
        </p:nvPicPr>
        <p:blipFill rotWithShape="1">
          <a:blip r:embed="rId3">
            <a:alphaModFix/>
          </a:blip>
          <a:srcRect/>
          <a:stretch/>
        </p:blipFill>
        <p:spPr>
          <a:xfrm>
            <a:off x="121200" y="1160825"/>
            <a:ext cx="4623325" cy="3467499"/>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25"/>
        <p:cNvGrpSpPr/>
        <p:nvPr/>
      </p:nvGrpSpPr>
      <p:grpSpPr>
        <a:xfrm>
          <a:off x="0" y="0"/>
          <a:ext cx="0" cy="0"/>
          <a:chOff x="0" y="0"/>
          <a:chExt cx="0" cy="0"/>
        </a:xfrm>
      </p:grpSpPr>
      <p:pic>
        <p:nvPicPr>
          <p:cNvPr id="926" name="Google Shape;926;p69"/>
          <p:cNvPicPr preferRelativeResize="0"/>
          <p:nvPr/>
        </p:nvPicPr>
        <p:blipFill rotWithShape="1">
          <a:blip r:embed="rId3">
            <a:alphaModFix/>
          </a:blip>
          <a:srcRect r="14126"/>
          <a:stretch/>
        </p:blipFill>
        <p:spPr>
          <a:xfrm>
            <a:off x="5095275" y="1027325"/>
            <a:ext cx="3672655" cy="3147376"/>
          </a:xfrm>
          <a:prstGeom prst="rect">
            <a:avLst/>
          </a:prstGeom>
          <a:noFill/>
          <a:ln>
            <a:noFill/>
          </a:ln>
        </p:spPr>
      </p:pic>
      <p:sp>
        <p:nvSpPr>
          <p:cNvPr id="927" name="Google Shape;927;p69"/>
          <p:cNvSpPr txBox="1">
            <a:spLocks noGrp="1"/>
          </p:cNvSpPr>
          <p:nvPr>
            <p:ph type="title"/>
          </p:nvPr>
        </p:nvSpPr>
        <p:spPr>
          <a:xfrm>
            <a:off x="1082025" y="23230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200" b="1"/>
              <a:t>Predicted Test Results: Context of CPE 3</a:t>
            </a:r>
            <a:endParaRPr sz="2200" b="1"/>
          </a:p>
          <a:p>
            <a:pPr marL="0" lvl="0" indent="0" algn="l" rtl="0">
              <a:spcBef>
                <a:spcPts val="0"/>
              </a:spcBef>
              <a:spcAft>
                <a:spcPts val="0"/>
              </a:spcAft>
              <a:buNone/>
            </a:pPr>
            <a:r>
              <a:rPr lang="en" sz="2200"/>
              <a:t>Data Flow</a:t>
            </a:r>
            <a:endParaRPr sz="2200"/>
          </a:p>
        </p:txBody>
      </p:sp>
      <p:sp>
        <p:nvSpPr>
          <p:cNvPr id="928" name="Google Shape;928;p69"/>
          <p:cNvSpPr txBox="1">
            <a:spLocks noGrp="1"/>
          </p:cNvSpPr>
          <p:nvPr>
            <p:ph type="body" idx="1"/>
          </p:nvPr>
        </p:nvSpPr>
        <p:spPr>
          <a:xfrm>
            <a:off x="150025" y="1027325"/>
            <a:ext cx="5207700" cy="4027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b="1"/>
              <a:t>Model to be Validated:</a:t>
            </a:r>
            <a:r>
              <a:rPr lang="en" sz="1400"/>
              <a:t> Processing Time in Two Way TOF Model</a:t>
            </a:r>
            <a:endParaRPr sz="1400"/>
          </a:p>
          <a:p>
            <a:pPr marL="457200" lvl="0" indent="-317500" algn="l" rtl="0">
              <a:spcBef>
                <a:spcPts val="0"/>
              </a:spcBef>
              <a:spcAft>
                <a:spcPts val="0"/>
              </a:spcAft>
              <a:buSzPts val="1400"/>
              <a:buChar char="-"/>
            </a:pPr>
            <a:r>
              <a:rPr lang="en" sz="1400" b="1"/>
              <a:t>Process</a:t>
            </a:r>
            <a:endParaRPr sz="1400" b="1"/>
          </a:p>
          <a:p>
            <a:pPr marL="914400" lvl="1" indent="-317500" algn="l" rtl="0">
              <a:spcBef>
                <a:spcPts val="0"/>
              </a:spcBef>
              <a:spcAft>
                <a:spcPts val="0"/>
              </a:spcAft>
              <a:buSzPts val="1400"/>
              <a:buChar char="-"/>
            </a:pPr>
            <a:r>
              <a:rPr lang="en" sz="1400"/>
              <a:t>Connect Beacon Tx directly to Rx</a:t>
            </a:r>
            <a:endParaRPr sz="1400"/>
          </a:p>
          <a:p>
            <a:pPr marL="914400" lvl="1" indent="-317500" algn="l" rtl="0">
              <a:spcBef>
                <a:spcPts val="0"/>
              </a:spcBef>
              <a:spcAft>
                <a:spcPts val="0"/>
              </a:spcAft>
              <a:buSzPts val="1400"/>
              <a:buChar char="-"/>
            </a:pPr>
            <a:r>
              <a:rPr lang="en" sz="1400"/>
              <a:t>Simulate Poll message (same Sense poll routine code)</a:t>
            </a:r>
            <a:endParaRPr sz="1400"/>
          </a:p>
          <a:p>
            <a:pPr marL="914400" lvl="1" indent="-317500" algn="l" rtl="0">
              <a:spcBef>
                <a:spcPts val="0"/>
              </a:spcBef>
              <a:spcAft>
                <a:spcPts val="0"/>
              </a:spcAft>
              <a:buSzPts val="1400"/>
              <a:buChar char="-"/>
            </a:pPr>
            <a:r>
              <a:rPr lang="en" sz="1400"/>
              <a:t>Repeat runtime until Beacon begins reply routine</a:t>
            </a:r>
            <a:endParaRPr sz="1400" b="1"/>
          </a:p>
          <a:p>
            <a:pPr marL="457200" lvl="0" indent="-317500" algn="l" rtl="0">
              <a:spcBef>
                <a:spcPts val="0"/>
              </a:spcBef>
              <a:spcAft>
                <a:spcPts val="0"/>
              </a:spcAft>
              <a:buSzPts val="1400"/>
              <a:buChar char="-"/>
            </a:pPr>
            <a:r>
              <a:rPr lang="en" sz="1400" b="1"/>
              <a:t>Compare to prediction/requirement</a:t>
            </a:r>
            <a:endParaRPr sz="1400" b="1"/>
          </a:p>
          <a:p>
            <a:pPr marL="914400" lvl="1" indent="-317500" algn="l" rtl="0">
              <a:spcBef>
                <a:spcPts val="0"/>
              </a:spcBef>
              <a:spcAft>
                <a:spcPts val="0"/>
              </a:spcAft>
              <a:buSzPts val="1400"/>
              <a:buChar char="-"/>
            </a:pPr>
            <a:r>
              <a:rPr lang="en" sz="1400"/>
              <a:t>Compare to current offset (should be updated)</a:t>
            </a:r>
            <a:endParaRPr sz="1400"/>
          </a:p>
          <a:p>
            <a:pPr marL="914400" lvl="1" indent="-317500" algn="l" rtl="0">
              <a:spcBef>
                <a:spcPts val="0"/>
              </a:spcBef>
              <a:spcAft>
                <a:spcPts val="0"/>
              </a:spcAft>
              <a:buSzPts val="1400"/>
              <a:buChar char="-"/>
            </a:pPr>
            <a:r>
              <a:rPr lang="en" sz="1400"/>
              <a:t>If STDEV is larger than error estimate (ns), adjust timing error estimate</a:t>
            </a:r>
            <a:endParaRPr sz="1400" b="1"/>
          </a:p>
          <a:p>
            <a:pPr marL="457200" lvl="0" indent="-317500" algn="l" rtl="0">
              <a:spcBef>
                <a:spcPts val="0"/>
              </a:spcBef>
              <a:spcAft>
                <a:spcPts val="0"/>
              </a:spcAft>
              <a:buSzPts val="1400"/>
              <a:buChar char="-"/>
            </a:pPr>
            <a:r>
              <a:rPr lang="en" sz="1400" b="1"/>
              <a:t>Change/Update</a:t>
            </a:r>
            <a:r>
              <a:rPr lang="en" sz="1400"/>
              <a:t> </a:t>
            </a:r>
            <a:endParaRPr sz="1400"/>
          </a:p>
          <a:p>
            <a:pPr marL="914400" lvl="1" indent="-317500" algn="l" rtl="0">
              <a:spcBef>
                <a:spcPts val="0"/>
              </a:spcBef>
              <a:spcAft>
                <a:spcPts val="0"/>
              </a:spcAft>
              <a:buSzPts val="1400"/>
              <a:buChar char="-"/>
            </a:pPr>
            <a:r>
              <a:rPr lang="en" sz="1400"/>
              <a:t>Decrease latency with priority interrupts </a:t>
            </a:r>
            <a:endParaRPr sz="1400"/>
          </a:p>
          <a:p>
            <a:pPr marL="914400" lvl="1" indent="-317500" algn="l" rtl="0">
              <a:spcBef>
                <a:spcPts val="0"/>
              </a:spcBef>
              <a:spcAft>
                <a:spcPts val="0"/>
              </a:spcAft>
              <a:buSzPts val="1400"/>
              <a:buChar char="-"/>
            </a:pPr>
            <a:r>
              <a:rPr lang="en" sz="1400"/>
              <a:t>Decrease uncertainty by also sending a timestamp </a:t>
            </a:r>
            <a:endParaRPr sz="1400"/>
          </a:p>
          <a:p>
            <a:pPr marL="914400" lvl="1" indent="-317500" algn="l" rtl="0">
              <a:spcBef>
                <a:spcPts val="0"/>
              </a:spcBef>
              <a:spcAft>
                <a:spcPts val="0"/>
              </a:spcAft>
              <a:buSzPts val="1400"/>
              <a:buChar char="-"/>
            </a:pPr>
            <a:r>
              <a:rPr lang="en" sz="1400"/>
              <a:t>Faster system so uncertainty is lower</a:t>
            </a:r>
            <a:endParaRPr sz="1400"/>
          </a:p>
        </p:txBody>
      </p:sp>
      <p:sp>
        <p:nvSpPr>
          <p:cNvPr id="929" name="Google Shape;929;p69"/>
          <p:cNvSpPr txBox="1">
            <a:spLocks noGrp="1"/>
          </p:cNvSpPr>
          <p:nvPr>
            <p:ph type="sldNum" idx="12"/>
          </p:nvPr>
        </p:nvSpPr>
        <p:spPr>
          <a:xfrm>
            <a:off x="8" y="-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43</a:t>
            </a:fld>
            <a:endParaRPr/>
          </a:p>
        </p:txBody>
      </p:sp>
      <p:sp>
        <p:nvSpPr>
          <p:cNvPr id="930" name="Google Shape;930;p69"/>
          <p:cNvSpPr/>
          <p:nvPr/>
        </p:nvSpPr>
        <p:spPr>
          <a:xfrm>
            <a:off x="6163" y="4609348"/>
            <a:ext cx="1742100" cy="382800"/>
          </a:xfrm>
          <a:prstGeom prst="homePlate">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Project Purpose and Objectives</a:t>
            </a:r>
            <a:endParaRPr sz="1200">
              <a:latin typeface="Lato"/>
              <a:ea typeface="Lato"/>
              <a:cs typeface="Lato"/>
              <a:sym typeface="Lato"/>
            </a:endParaRPr>
          </a:p>
        </p:txBody>
      </p:sp>
      <p:sp>
        <p:nvSpPr>
          <p:cNvPr id="931" name="Google Shape;931;p69"/>
          <p:cNvSpPr/>
          <p:nvPr/>
        </p:nvSpPr>
        <p:spPr>
          <a:xfrm>
            <a:off x="7324938" y="4604000"/>
            <a:ext cx="1812900" cy="393600"/>
          </a:xfrm>
          <a:prstGeom prst="chevron">
            <a:avLst>
              <a:gd name="adj" fmla="val 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Project </a:t>
            </a:r>
            <a:endParaRPr sz="1200">
              <a:latin typeface="Lato"/>
              <a:ea typeface="Lato"/>
              <a:cs typeface="Lato"/>
              <a:sym typeface="Lato"/>
            </a:endParaRPr>
          </a:p>
          <a:p>
            <a:pPr marL="0" lvl="0" indent="0" algn="ctr" rtl="0">
              <a:spcBef>
                <a:spcPts val="0"/>
              </a:spcBef>
              <a:spcAft>
                <a:spcPts val="0"/>
              </a:spcAft>
              <a:buNone/>
            </a:pPr>
            <a:r>
              <a:rPr lang="en" sz="1200">
                <a:latin typeface="Lato"/>
                <a:ea typeface="Lato"/>
                <a:cs typeface="Lato"/>
                <a:sym typeface="Lato"/>
              </a:rPr>
              <a:t>Management</a:t>
            </a:r>
            <a:endParaRPr sz="1200">
              <a:latin typeface="Lato"/>
              <a:ea typeface="Lato"/>
              <a:cs typeface="Lato"/>
              <a:sym typeface="Lato"/>
            </a:endParaRPr>
          </a:p>
        </p:txBody>
      </p:sp>
      <p:sp>
        <p:nvSpPr>
          <p:cNvPr id="932" name="Google Shape;932;p69"/>
          <p:cNvSpPr/>
          <p:nvPr/>
        </p:nvSpPr>
        <p:spPr>
          <a:xfrm>
            <a:off x="5835463" y="4604000"/>
            <a:ext cx="17421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Systems Engineering</a:t>
            </a:r>
            <a:endParaRPr sz="1200">
              <a:latin typeface="Lato"/>
              <a:ea typeface="Lato"/>
              <a:cs typeface="Lato"/>
              <a:sym typeface="Lato"/>
            </a:endParaRPr>
          </a:p>
        </p:txBody>
      </p:sp>
      <p:sp>
        <p:nvSpPr>
          <p:cNvPr id="933" name="Google Shape;933;p69"/>
          <p:cNvSpPr/>
          <p:nvPr/>
        </p:nvSpPr>
        <p:spPr>
          <a:xfrm>
            <a:off x="1553775" y="4603950"/>
            <a:ext cx="16092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Design </a:t>
            </a:r>
            <a:endParaRPr sz="1200">
              <a:latin typeface="Lato"/>
              <a:ea typeface="Lato"/>
              <a:cs typeface="Lato"/>
              <a:sym typeface="Lato"/>
            </a:endParaRPr>
          </a:p>
          <a:p>
            <a:pPr marL="0" lvl="0" indent="0" algn="ctr" rtl="0">
              <a:spcBef>
                <a:spcPts val="0"/>
              </a:spcBef>
              <a:spcAft>
                <a:spcPts val="0"/>
              </a:spcAft>
              <a:buNone/>
            </a:pPr>
            <a:r>
              <a:rPr lang="en" sz="1200">
                <a:latin typeface="Lato"/>
                <a:ea typeface="Lato"/>
                <a:cs typeface="Lato"/>
                <a:sym typeface="Lato"/>
              </a:rPr>
              <a:t>Description</a:t>
            </a:r>
            <a:endParaRPr sz="1200">
              <a:latin typeface="Lato"/>
              <a:ea typeface="Lato"/>
              <a:cs typeface="Lato"/>
              <a:sym typeface="Lato"/>
            </a:endParaRPr>
          </a:p>
        </p:txBody>
      </p:sp>
      <p:sp>
        <p:nvSpPr>
          <p:cNvPr id="934" name="Google Shape;934;p69"/>
          <p:cNvSpPr/>
          <p:nvPr/>
        </p:nvSpPr>
        <p:spPr>
          <a:xfrm>
            <a:off x="2877938" y="4604000"/>
            <a:ext cx="17421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Test Overview</a:t>
            </a:r>
            <a:endParaRPr sz="1200">
              <a:latin typeface="Lato"/>
              <a:ea typeface="Lato"/>
              <a:cs typeface="Lato"/>
              <a:sym typeface="Lato"/>
            </a:endParaRPr>
          </a:p>
        </p:txBody>
      </p:sp>
      <p:sp>
        <p:nvSpPr>
          <p:cNvPr id="935" name="Google Shape;935;p69"/>
          <p:cNvSpPr/>
          <p:nvPr/>
        </p:nvSpPr>
        <p:spPr>
          <a:xfrm>
            <a:off x="4353100" y="4604000"/>
            <a:ext cx="1695300" cy="393600"/>
          </a:xfrm>
          <a:prstGeom prst="chevron">
            <a:avLst>
              <a:gd name="adj" fmla="val 50000"/>
            </a:avLst>
          </a:prstGeom>
          <a:solidFill>
            <a:srgbClr val="EBCC6A"/>
          </a:solidFill>
          <a:ln w="3810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Test Results</a:t>
            </a:r>
            <a:endParaRPr sz="1200">
              <a:latin typeface="Lato"/>
              <a:ea typeface="Lato"/>
              <a:cs typeface="Lato"/>
              <a:sym typeface="Lato"/>
            </a:endParaRPr>
          </a:p>
        </p:txBody>
      </p:sp>
      <p:pic>
        <p:nvPicPr>
          <p:cNvPr id="936" name="Google Shape;936;p69"/>
          <p:cNvPicPr preferRelativeResize="0"/>
          <p:nvPr/>
        </p:nvPicPr>
        <p:blipFill rotWithShape="1">
          <a:blip r:embed="rId3">
            <a:alphaModFix/>
          </a:blip>
          <a:srcRect l="86196" t="43464" b="48785"/>
          <a:stretch/>
        </p:blipFill>
        <p:spPr>
          <a:xfrm>
            <a:off x="8354625" y="2571750"/>
            <a:ext cx="548701" cy="226724"/>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sp>
        <p:nvSpPr>
          <p:cNvPr id="941" name="Google Shape;941;p70"/>
          <p:cNvSpPr txBox="1">
            <a:spLocks noGrp="1"/>
          </p:cNvSpPr>
          <p:nvPr>
            <p:ph type="body" idx="1"/>
          </p:nvPr>
        </p:nvSpPr>
        <p:spPr>
          <a:xfrm>
            <a:off x="4305825" y="1154015"/>
            <a:ext cx="4620000" cy="3753900"/>
          </a:xfrm>
          <a:prstGeom prst="rect">
            <a:avLst/>
          </a:prstGeom>
          <a:ln w="19050" cap="flat" cmpd="sng">
            <a:solidFill>
              <a:srgbClr val="C0A757"/>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400"/>
              <a:t>GOAL 2: Take GPS truth data </a:t>
            </a:r>
            <a:r>
              <a:rPr lang="en" sz="1400" b="1"/>
              <a:t>during</a:t>
            </a:r>
            <a:r>
              <a:rPr lang="en" sz="1400"/>
              <a:t> test, and compare to calculated data </a:t>
            </a:r>
            <a:r>
              <a:rPr lang="en" sz="1400" b="1"/>
              <a:t>following</a:t>
            </a:r>
            <a:r>
              <a:rPr lang="en" sz="1400"/>
              <a:t> test</a:t>
            </a:r>
            <a:endParaRPr sz="1200"/>
          </a:p>
        </p:txBody>
      </p:sp>
      <p:sp>
        <p:nvSpPr>
          <p:cNvPr id="942" name="Google Shape;942;p70"/>
          <p:cNvSpPr txBox="1"/>
          <p:nvPr/>
        </p:nvSpPr>
        <p:spPr>
          <a:xfrm>
            <a:off x="4785706" y="2668300"/>
            <a:ext cx="3607800" cy="20421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latin typeface="Lato"/>
                <a:ea typeface="Lato"/>
                <a:cs typeface="Lato"/>
                <a:sym typeface="Lato"/>
              </a:rPr>
              <a:t>COMPUTER (Post-Processing)</a:t>
            </a:r>
            <a:endParaRPr sz="1200" b="1">
              <a:latin typeface="Lato"/>
              <a:ea typeface="Lato"/>
              <a:cs typeface="Lato"/>
              <a:sym typeface="Lato"/>
            </a:endParaRPr>
          </a:p>
          <a:p>
            <a:pPr marL="0" lvl="0" indent="0" algn="ctr" rtl="0">
              <a:spcBef>
                <a:spcPts val="0"/>
              </a:spcBef>
              <a:spcAft>
                <a:spcPts val="0"/>
              </a:spcAft>
              <a:buNone/>
            </a:pPr>
            <a:endParaRPr sz="1200">
              <a:latin typeface="Lato"/>
              <a:ea typeface="Lato"/>
              <a:cs typeface="Lato"/>
              <a:sym typeface="Lato"/>
            </a:endParaRPr>
          </a:p>
        </p:txBody>
      </p:sp>
      <p:sp>
        <p:nvSpPr>
          <p:cNvPr id="943" name="Google Shape;943;p70"/>
          <p:cNvSpPr txBox="1">
            <a:spLocks noGrp="1"/>
          </p:cNvSpPr>
          <p:nvPr>
            <p:ph type="body" idx="1"/>
          </p:nvPr>
        </p:nvSpPr>
        <p:spPr>
          <a:xfrm>
            <a:off x="113550" y="1161925"/>
            <a:ext cx="4017900" cy="3753900"/>
          </a:xfrm>
          <a:prstGeom prst="rect">
            <a:avLst/>
          </a:prstGeom>
          <a:ln w="19050" cap="flat" cmpd="sng">
            <a:solidFill>
              <a:srgbClr val="C0A757"/>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400"/>
              <a:t>GOAL 1: Define a notional path </a:t>
            </a:r>
            <a:r>
              <a:rPr lang="en" sz="1400" b="1"/>
              <a:t>prior</a:t>
            </a:r>
            <a:r>
              <a:rPr lang="en" sz="1400"/>
              <a:t> to test</a:t>
            </a:r>
            <a:endParaRPr sz="1400"/>
          </a:p>
          <a:p>
            <a:pPr marL="0" lvl="0" indent="0" algn="l" rtl="0">
              <a:lnSpc>
                <a:spcPct val="100000"/>
              </a:lnSpc>
              <a:spcBef>
                <a:spcPts val="0"/>
              </a:spcBef>
              <a:spcAft>
                <a:spcPts val="0"/>
              </a:spcAft>
              <a:buNone/>
            </a:pPr>
            <a:endParaRPr sz="1200"/>
          </a:p>
        </p:txBody>
      </p:sp>
      <p:sp>
        <p:nvSpPr>
          <p:cNvPr id="944" name="Google Shape;944;p70"/>
          <p:cNvSpPr txBox="1">
            <a:spLocks noGrp="1"/>
          </p:cNvSpPr>
          <p:nvPr>
            <p:ph type="title"/>
          </p:nvPr>
        </p:nvSpPr>
        <p:spPr>
          <a:xfrm>
            <a:off x="1052550" y="2108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200" b="1"/>
              <a:t>Predicted Test Results: Context of CPE 3</a:t>
            </a:r>
            <a:endParaRPr sz="2200" b="1"/>
          </a:p>
          <a:p>
            <a:pPr marL="0" lvl="0" indent="0" algn="l" rtl="0">
              <a:spcBef>
                <a:spcPts val="0"/>
              </a:spcBef>
              <a:spcAft>
                <a:spcPts val="0"/>
              </a:spcAft>
              <a:buNone/>
            </a:pPr>
            <a:r>
              <a:rPr lang="en" sz="2200"/>
              <a:t>GPS Data Flow</a:t>
            </a:r>
            <a:endParaRPr sz="2200"/>
          </a:p>
        </p:txBody>
      </p:sp>
      <p:sp>
        <p:nvSpPr>
          <p:cNvPr id="945" name="Google Shape;945;p70"/>
          <p:cNvSpPr txBox="1">
            <a:spLocks noGrp="1"/>
          </p:cNvSpPr>
          <p:nvPr>
            <p:ph type="sldNum" idx="12"/>
          </p:nvPr>
        </p:nvSpPr>
        <p:spPr>
          <a:xfrm>
            <a:off x="8" y="-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44</a:t>
            </a:fld>
            <a:endParaRPr/>
          </a:p>
        </p:txBody>
      </p:sp>
      <p:sp>
        <p:nvSpPr>
          <p:cNvPr id="946" name="Google Shape;946;p70"/>
          <p:cNvSpPr txBox="1"/>
          <p:nvPr/>
        </p:nvSpPr>
        <p:spPr>
          <a:xfrm>
            <a:off x="1152100" y="1517425"/>
            <a:ext cx="2008800" cy="7101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Lato"/>
                <a:ea typeface="Lato"/>
                <a:cs typeface="Lato"/>
                <a:sym typeface="Lato"/>
              </a:rPr>
              <a:t>GPS</a:t>
            </a:r>
            <a:endParaRPr sz="1200" b="1">
              <a:latin typeface="Lato"/>
              <a:ea typeface="Lato"/>
              <a:cs typeface="Lato"/>
              <a:sym typeface="Lato"/>
            </a:endParaRPr>
          </a:p>
          <a:p>
            <a:pPr marL="0" lvl="0" indent="0" algn="ctr" rtl="0">
              <a:spcBef>
                <a:spcPts val="0"/>
              </a:spcBef>
              <a:spcAft>
                <a:spcPts val="0"/>
              </a:spcAft>
              <a:buNone/>
            </a:pPr>
            <a:r>
              <a:rPr lang="en" sz="1200">
                <a:latin typeface="Lato"/>
                <a:ea typeface="Lato"/>
                <a:cs typeface="Lato"/>
                <a:sym typeface="Lato"/>
              </a:rPr>
              <a:t>Define notional path for given test </a:t>
            </a:r>
            <a:r>
              <a:rPr lang="en" sz="1200" b="1">
                <a:latin typeface="Lato"/>
                <a:ea typeface="Lato"/>
                <a:cs typeface="Lato"/>
                <a:sym typeface="Lato"/>
              </a:rPr>
              <a:t>prior</a:t>
            </a:r>
            <a:r>
              <a:rPr lang="en" sz="1200">
                <a:latin typeface="Lato"/>
                <a:ea typeface="Lato"/>
                <a:cs typeface="Lato"/>
                <a:sym typeface="Lato"/>
              </a:rPr>
              <a:t> to test</a:t>
            </a:r>
            <a:endParaRPr sz="1200">
              <a:latin typeface="Lato"/>
              <a:ea typeface="Lato"/>
              <a:cs typeface="Lato"/>
              <a:sym typeface="Lato"/>
            </a:endParaRPr>
          </a:p>
        </p:txBody>
      </p:sp>
      <p:sp>
        <p:nvSpPr>
          <p:cNvPr id="947" name="Google Shape;947;p70"/>
          <p:cNvSpPr txBox="1"/>
          <p:nvPr/>
        </p:nvSpPr>
        <p:spPr>
          <a:xfrm>
            <a:off x="524950" y="2452375"/>
            <a:ext cx="3264300" cy="7101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Lato"/>
                <a:ea typeface="Lato"/>
                <a:cs typeface="Lato"/>
                <a:sym typeface="Lato"/>
              </a:rPr>
              <a:t>COMPUTER</a:t>
            </a:r>
            <a:endParaRPr sz="1200" b="1">
              <a:latin typeface="Lato"/>
              <a:ea typeface="Lato"/>
              <a:cs typeface="Lato"/>
              <a:sym typeface="Lato"/>
            </a:endParaRPr>
          </a:p>
          <a:p>
            <a:pPr marL="0" lvl="0" indent="0" algn="ctr" rtl="0">
              <a:spcBef>
                <a:spcPts val="0"/>
              </a:spcBef>
              <a:spcAft>
                <a:spcPts val="0"/>
              </a:spcAft>
              <a:buNone/>
            </a:pPr>
            <a:r>
              <a:rPr lang="en" sz="1200">
                <a:latin typeface="Lato"/>
                <a:ea typeface="Lato"/>
                <a:cs typeface="Lato"/>
                <a:sym typeface="Lato"/>
              </a:rPr>
              <a:t>Coordinate transformation to put GPS position data into useful coordinate system</a:t>
            </a:r>
            <a:endParaRPr sz="1200">
              <a:latin typeface="Lato"/>
              <a:ea typeface="Lato"/>
              <a:cs typeface="Lato"/>
              <a:sym typeface="Lato"/>
            </a:endParaRPr>
          </a:p>
        </p:txBody>
      </p:sp>
      <p:sp>
        <p:nvSpPr>
          <p:cNvPr id="948" name="Google Shape;948;p70"/>
          <p:cNvSpPr txBox="1"/>
          <p:nvPr/>
        </p:nvSpPr>
        <p:spPr>
          <a:xfrm>
            <a:off x="338850" y="3677800"/>
            <a:ext cx="3567300" cy="1108800"/>
          </a:xfrm>
          <a:prstGeom prst="rect">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Lato"/>
                <a:ea typeface="Lato"/>
                <a:cs typeface="Lato"/>
                <a:sym typeface="Lato"/>
              </a:rPr>
              <a:t>Pi</a:t>
            </a:r>
            <a:endParaRPr b="1">
              <a:latin typeface="Lato"/>
              <a:ea typeface="Lato"/>
              <a:cs typeface="Lato"/>
              <a:sym typeface="Lato"/>
            </a:endParaRPr>
          </a:p>
          <a:p>
            <a:pPr marL="0" lvl="0" indent="0" algn="ctr" rtl="0">
              <a:spcBef>
                <a:spcPts val="0"/>
              </a:spcBef>
              <a:spcAft>
                <a:spcPts val="0"/>
              </a:spcAft>
              <a:buNone/>
            </a:pPr>
            <a:endParaRPr>
              <a:latin typeface="Lato"/>
              <a:ea typeface="Lato"/>
              <a:cs typeface="Lato"/>
              <a:sym typeface="Lato"/>
            </a:endParaRPr>
          </a:p>
        </p:txBody>
      </p:sp>
      <p:cxnSp>
        <p:nvCxnSpPr>
          <p:cNvPr id="949" name="Google Shape;949;p70"/>
          <p:cNvCxnSpPr>
            <a:stCxn id="946" idx="2"/>
            <a:endCxn id="947" idx="0"/>
          </p:cNvCxnSpPr>
          <p:nvPr/>
        </p:nvCxnSpPr>
        <p:spPr>
          <a:xfrm>
            <a:off x="2156500" y="2227525"/>
            <a:ext cx="600" cy="225000"/>
          </a:xfrm>
          <a:prstGeom prst="straightConnector1">
            <a:avLst/>
          </a:prstGeom>
          <a:noFill/>
          <a:ln w="19050" cap="flat" cmpd="sng">
            <a:solidFill>
              <a:srgbClr val="000000"/>
            </a:solidFill>
            <a:prstDash val="solid"/>
            <a:round/>
            <a:headEnd type="none" w="med" len="med"/>
            <a:tailEnd type="triangle" w="med" len="med"/>
          </a:ln>
        </p:spPr>
      </p:cxnSp>
      <p:sp>
        <p:nvSpPr>
          <p:cNvPr id="950" name="Google Shape;950;p70"/>
          <p:cNvSpPr txBox="1"/>
          <p:nvPr/>
        </p:nvSpPr>
        <p:spPr>
          <a:xfrm>
            <a:off x="4526750" y="1785475"/>
            <a:ext cx="1733400" cy="710100"/>
          </a:xfrm>
          <a:prstGeom prst="rect">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Lato"/>
                <a:ea typeface="Lato"/>
                <a:cs typeface="Lato"/>
                <a:sym typeface="Lato"/>
              </a:rPr>
              <a:t>GPS</a:t>
            </a:r>
            <a:endParaRPr b="1">
              <a:latin typeface="Lato"/>
              <a:ea typeface="Lato"/>
              <a:cs typeface="Lato"/>
              <a:sym typeface="Lato"/>
            </a:endParaRPr>
          </a:p>
          <a:p>
            <a:pPr marL="0" lvl="0" indent="0" algn="ctr" rtl="0">
              <a:spcBef>
                <a:spcPts val="0"/>
              </a:spcBef>
              <a:spcAft>
                <a:spcPts val="0"/>
              </a:spcAft>
              <a:buNone/>
            </a:pPr>
            <a:r>
              <a:rPr lang="en" sz="1200">
                <a:latin typeface="Lato"/>
                <a:ea typeface="Lato"/>
                <a:cs typeface="Lato"/>
                <a:sym typeface="Lato"/>
              </a:rPr>
              <a:t>Position truth data taken </a:t>
            </a:r>
            <a:r>
              <a:rPr lang="en" sz="1200" b="1">
                <a:latin typeface="Lato"/>
                <a:ea typeface="Lato"/>
                <a:cs typeface="Lato"/>
                <a:sym typeface="Lato"/>
              </a:rPr>
              <a:t>during</a:t>
            </a:r>
            <a:r>
              <a:rPr lang="en" sz="1200">
                <a:latin typeface="Lato"/>
                <a:ea typeface="Lato"/>
                <a:cs typeface="Lato"/>
                <a:sym typeface="Lato"/>
              </a:rPr>
              <a:t> test</a:t>
            </a:r>
            <a:endParaRPr sz="1200">
              <a:latin typeface="Lato"/>
              <a:ea typeface="Lato"/>
              <a:cs typeface="Lato"/>
              <a:sym typeface="Lato"/>
            </a:endParaRPr>
          </a:p>
        </p:txBody>
      </p:sp>
      <p:sp>
        <p:nvSpPr>
          <p:cNvPr id="951" name="Google Shape;951;p70"/>
          <p:cNvSpPr txBox="1"/>
          <p:nvPr/>
        </p:nvSpPr>
        <p:spPr>
          <a:xfrm>
            <a:off x="6997650" y="1785475"/>
            <a:ext cx="1690800" cy="710100"/>
          </a:xfrm>
          <a:prstGeom prst="rect">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Lato"/>
                <a:ea typeface="Lato"/>
                <a:cs typeface="Lato"/>
                <a:sym typeface="Lato"/>
              </a:rPr>
              <a:t>Pi</a:t>
            </a:r>
            <a:endParaRPr b="1">
              <a:latin typeface="Lato"/>
              <a:ea typeface="Lato"/>
              <a:cs typeface="Lato"/>
              <a:sym typeface="Lato"/>
            </a:endParaRPr>
          </a:p>
          <a:p>
            <a:pPr marL="0" lvl="0" indent="0" algn="ctr" rtl="0">
              <a:spcBef>
                <a:spcPts val="0"/>
              </a:spcBef>
              <a:spcAft>
                <a:spcPts val="0"/>
              </a:spcAft>
              <a:buNone/>
            </a:pPr>
            <a:r>
              <a:rPr lang="en" sz="1200">
                <a:latin typeface="Lato"/>
                <a:ea typeface="Lato"/>
                <a:cs typeface="Lato"/>
                <a:sym typeface="Lato"/>
              </a:rPr>
              <a:t>Position data calculated </a:t>
            </a:r>
            <a:r>
              <a:rPr lang="en" sz="1200" b="1">
                <a:latin typeface="Lato"/>
                <a:ea typeface="Lato"/>
                <a:cs typeface="Lato"/>
                <a:sym typeface="Lato"/>
              </a:rPr>
              <a:t>during </a:t>
            </a:r>
            <a:r>
              <a:rPr lang="en" sz="1200">
                <a:latin typeface="Lato"/>
                <a:ea typeface="Lato"/>
                <a:cs typeface="Lato"/>
                <a:sym typeface="Lato"/>
              </a:rPr>
              <a:t>test</a:t>
            </a:r>
            <a:endParaRPr sz="1200">
              <a:latin typeface="Lato"/>
              <a:ea typeface="Lato"/>
              <a:cs typeface="Lato"/>
              <a:sym typeface="Lato"/>
            </a:endParaRPr>
          </a:p>
        </p:txBody>
      </p:sp>
      <p:sp>
        <p:nvSpPr>
          <p:cNvPr id="952" name="Google Shape;952;p70"/>
          <p:cNvSpPr txBox="1"/>
          <p:nvPr/>
        </p:nvSpPr>
        <p:spPr>
          <a:xfrm>
            <a:off x="4916581" y="3232300"/>
            <a:ext cx="1458600" cy="914100"/>
          </a:xfrm>
          <a:prstGeom prst="rect">
            <a:avLst/>
          </a:prstGeom>
          <a:solidFill>
            <a:srgbClr val="FFFFFF"/>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Transform GPS coordinates into relative coordinate system</a:t>
            </a:r>
            <a:endParaRPr sz="1200">
              <a:latin typeface="Lato"/>
              <a:ea typeface="Lato"/>
              <a:cs typeface="Lato"/>
              <a:sym typeface="Lato"/>
            </a:endParaRPr>
          </a:p>
        </p:txBody>
      </p:sp>
      <p:sp>
        <p:nvSpPr>
          <p:cNvPr id="953" name="Google Shape;953;p70"/>
          <p:cNvSpPr txBox="1"/>
          <p:nvPr/>
        </p:nvSpPr>
        <p:spPr>
          <a:xfrm>
            <a:off x="2216550" y="3184488"/>
            <a:ext cx="1623900" cy="471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latin typeface="Lato"/>
                <a:ea typeface="Lato"/>
                <a:cs typeface="Lato"/>
                <a:sym typeface="Lato"/>
              </a:rPr>
              <a:t>Description of Notional Path loaded onto Pi</a:t>
            </a:r>
            <a:endParaRPr sz="1000"/>
          </a:p>
        </p:txBody>
      </p:sp>
      <p:sp>
        <p:nvSpPr>
          <p:cNvPr id="954" name="Google Shape;954;p70"/>
          <p:cNvSpPr txBox="1"/>
          <p:nvPr/>
        </p:nvSpPr>
        <p:spPr>
          <a:xfrm>
            <a:off x="482325" y="3894575"/>
            <a:ext cx="1032900" cy="311400"/>
          </a:xfrm>
          <a:prstGeom prst="rect">
            <a:avLst/>
          </a:prstGeom>
          <a:noFill/>
          <a:ln w="19050" cap="flat" cmpd="sng">
            <a:solidFill>
              <a:srgbClr val="C0A757"/>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000">
                <a:latin typeface="Lato"/>
                <a:ea typeface="Lato"/>
                <a:cs typeface="Lato"/>
                <a:sym typeface="Lato"/>
              </a:rPr>
              <a:t>Notional path</a:t>
            </a:r>
            <a:endParaRPr sz="1000"/>
          </a:p>
        </p:txBody>
      </p:sp>
      <p:sp>
        <p:nvSpPr>
          <p:cNvPr id="955" name="Google Shape;955;p70"/>
          <p:cNvSpPr txBox="1"/>
          <p:nvPr/>
        </p:nvSpPr>
        <p:spPr>
          <a:xfrm>
            <a:off x="482325" y="4331800"/>
            <a:ext cx="1032900" cy="393600"/>
          </a:xfrm>
          <a:prstGeom prst="rect">
            <a:avLst/>
          </a:prstGeom>
          <a:no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Lato"/>
                <a:ea typeface="Lato"/>
                <a:cs typeface="Lato"/>
                <a:sym typeface="Lato"/>
              </a:rPr>
              <a:t>Current measured path</a:t>
            </a:r>
            <a:endParaRPr sz="1000"/>
          </a:p>
        </p:txBody>
      </p:sp>
      <p:sp>
        <p:nvSpPr>
          <p:cNvPr id="956" name="Google Shape;956;p70"/>
          <p:cNvSpPr txBox="1"/>
          <p:nvPr/>
        </p:nvSpPr>
        <p:spPr>
          <a:xfrm>
            <a:off x="1768500" y="4117525"/>
            <a:ext cx="708000" cy="327300"/>
          </a:xfrm>
          <a:prstGeom prst="rect">
            <a:avLst/>
          </a:prstGeom>
          <a:no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Lato"/>
                <a:ea typeface="Lato"/>
                <a:cs typeface="Lato"/>
                <a:sym typeface="Lato"/>
              </a:rPr>
              <a:t>Compare data</a:t>
            </a:r>
            <a:endParaRPr sz="1000"/>
          </a:p>
        </p:txBody>
      </p:sp>
      <p:cxnSp>
        <p:nvCxnSpPr>
          <p:cNvPr id="957" name="Google Shape;957;p70"/>
          <p:cNvCxnSpPr>
            <a:stCxn id="954" idx="3"/>
            <a:endCxn id="956" idx="1"/>
          </p:cNvCxnSpPr>
          <p:nvPr/>
        </p:nvCxnSpPr>
        <p:spPr>
          <a:xfrm>
            <a:off x="1515225" y="4050275"/>
            <a:ext cx="253200" cy="231000"/>
          </a:xfrm>
          <a:prstGeom prst="straightConnector1">
            <a:avLst/>
          </a:prstGeom>
          <a:noFill/>
          <a:ln w="9525" cap="flat" cmpd="sng">
            <a:solidFill>
              <a:srgbClr val="000000"/>
            </a:solidFill>
            <a:prstDash val="solid"/>
            <a:round/>
            <a:headEnd type="none" w="med" len="med"/>
            <a:tailEnd type="triangle" w="med" len="med"/>
          </a:ln>
        </p:spPr>
      </p:cxnSp>
      <p:cxnSp>
        <p:nvCxnSpPr>
          <p:cNvPr id="958" name="Google Shape;958;p70"/>
          <p:cNvCxnSpPr>
            <a:stCxn id="955" idx="3"/>
            <a:endCxn id="956" idx="1"/>
          </p:cNvCxnSpPr>
          <p:nvPr/>
        </p:nvCxnSpPr>
        <p:spPr>
          <a:xfrm rot="10800000" flipH="1">
            <a:off x="1515225" y="4281100"/>
            <a:ext cx="253200" cy="247500"/>
          </a:xfrm>
          <a:prstGeom prst="straightConnector1">
            <a:avLst/>
          </a:prstGeom>
          <a:noFill/>
          <a:ln w="9525" cap="flat" cmpd="sng">
            <a:solidFill>
              <a:srgbClr val="000000"/>
            </a:solidFill>
            <a:prstDash val="solid"/>
            <a:round/>
            <a:headEnd type="none" w="med" len="med"/>
            <a:tailEnd type="triangle" w="med" len="med"/>
          </a:ln>
        </p:spPr>
      </p:cxnSp>
      <p:sp>
        <p:nvSpPr>
          <p:cNvPr id="959" name="Google Shape;959;p70"/>
          <p:cNvSpPr txBox="1"/>
          <p:nvPr/>
        </p:nvSpPr>
        <p:spPr>
          <a:xfrm>
            <a:off x="2978276" y="3758207"/>
            <a:ext cx="650100" cy="393600"/>
          </a:xfrm>
          <a:prstGeom prst="rect">
            <a:avLst/>
          </a:prstGeom>
          <a:no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Lato"/>
                <a:ea typeface="Lato"/>
                <a:cs typeface="Lato"/>
                <a:sym typeface="Lato"/>
              </a:rPr>
              <a:t>Outside 10 m? </a:t>
            </a:r>
            <a:endParaRPr sz="1000"/>
          </a:p>
        </p:txBody>
      </p:sp>
      <p:sp>
        <p:nvSpPr>
          <p:cNvPr id="960" name="Google Shape;960;p70"/>
          <p:cNvSpPr txBox="1"/>
          <p:nvPr/>
        </p:nvSpPr>
        <p:spPr>
          <a:xfrm>
            <a:off x="2987125" y="4315911"/>
            <a:ext cx="632400" cy="393600"/>
          </a:xfrm>
          <a:prstGeom prst="rect">
            <a:avLst/>
          </a:prstGeom>
          <a:no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Lato"/>
                <a:ea typeface="Lato"/>
                <a:cs typeface="Lato"/>
                <a:sym typeface="Lato"/>
              </a:rPr>
              <a:t>Send Alert</a:t>
            </a:r>
            <a:endParaRPr sz="1000"/>
          </a:p>
        </p:txBody>
      </p:sp>
      <p:cxnSp>
        <p:nvCxnSpPr>
          <p:cNvPr id="961" name="Google Shape;961;p70"/>
          <p:cNvCxnSpPr>
            <a:stCxn id="947" idx="2"/>
            <a:endCxn id="954" idx="0"/>
          </p:cNvCxnSpPr>
          <p:nvPr/>
        </p:nvCxnSpPr>
        <p:spPr>
          <a:xfrm rot="5400000">
            <a:off x="1211950" y="2949325"/>
            <a:ext cx="732000" cy="1158300"/>
          </a:xfrm>
          <a:prstGeom prst="bentConnector3">
            <a:avLst>
              <a:gd name="adj1" fmla="val 55338"/>
            </a:avLst>
          </a:prstGeom>
          <a:noFill/>
          <a:ln w="19050" cap="flat" cmpd="sng">
            <a:solidFill>
              <a:schemeClr val="dk1"/>
            </a:solidFill>
            <a:prstDash val="solid"/>
            <a:round/>
            <a:headEnd type="none" w="med" len="med"/>
            <a:tailEnd type="triangle" w="med" len="med"/>
          </a:ln>
        </p:spPr>
      </p:cxnSp>
      <p:cxnSp>
        <p:nvCxnSpPr>
          <p:cNvPr id="962" name="Google Shape;962;p70"/>
          <p:cNvCxnSpPr>
            <a:stCxn id="956" idx="3"/>
            <a:endCxn id="959" idx="1"/>
          </p:cNvCxnSpPr>
          <p:nvPr/>
        </p:nvCxnSpPr>
        <p:spPr>
          <a:xfrm rot="10800000" flipH="1">
            <a:off x="2476500" y="3955075"/>
            <a:ext cx="501900" cy="326100"/>
          </a:xfrm>
          <a:prstGeom prst="bentConnector3">
            <a:avLst>
              <a:gd name="adj1" fmla="val 49988"/>
            </a:avLst>
          </a:prstGeom>
          <a:noFill/>
          <a:ln w="9525" cap="flat" cmpd="sng">
            <a:solidFill>
              <a:srgbClr val="000000"/>
            </a:solidFill>
            <a:prstDash val="solid"/>
            <a:round/>
            <a:headEnd type="none" w="med" len="med"/>
            <a:tailEnd type="triangle" w="med" len="med"/>
          </a:ln>
        </p:spPr>
      </p:cxnSp>
      <p:cxnSp>
        <p:nvCxnSpPr>
          <p:cNvPr id="963" name="Google Shape;963;p70"/>
          <p:cNvCxnSpPr>
            <a:stCxn id="959" idx="2"/>
            <a:endCxn id="960" idx="0"/>
          </p:cNvCxnSpPr>
          <p:nvPr/>
        </p:nvCxnSpPr>
        <p:spPr>
          <a:xfrm>
            <a:off x="3303326" y="4151807"/>
            <a:ext cx="0" cy="164100"/>
          </a:xfrm>
          <a:prstGeom prst="straightConnector1">
            <a:avLst/>
          </a:prstGeom>
          <a:noFill/>
          <a:ln w="9525" cap="flat" cmpd="sng">
            <a:solidFill>
              <a:srgbClr val="000000"/>
            </a:solidFill>
            <a:prstDash val="solid"/>
            <a:round/>
            <a:headEnd type="none" w="med" len="med"/>
            <a:tailEnd type="triangle" w="med" len="med"/>
          </a:ln>
        </p:spPr>
      </p:cxnSp>
      <p:cxnSp>
        <p:nvCxnSpPr>
          <p:cNvPr id="964" name="Google Shape;964;p70"/>
          <p:cNvCxnSpPr>
            <a:stCxn id="950" idx="2"/>
            <a:endCxn id="952" idx="0"/>
          </p:cNvCxnSpPr>
          <p:nvPr/>
        </p:nvCxnSpPr>
        <p:spPr>
          <a:xfrm rot="-5400000" flipH="1">
            <a:off x="5151200" y="2737825"/>
            <a:ext cx="736800" cy="252300"/>
          </a:xfrm>
          <a:prstGeom prst="bentConnector3">
            <a:avLst>
              <a:gd name="adj1" fmla="val 64957"/>
            </a:avLst>
          </a:prstGeom>
          <a:noFill/>
          <a:ln w="19050" cap="flat" cmpd="sng">
            <a:solidFill>
              <a:srgbClr val="000000"/>
            </a:solidFill>
            <a:prstDash val="solid"/>
            <a:round/>
            <a:headEnd type="none" w="med" len="med"/>
            <a:tailEnd type="triangle" w="med" len="med"/>
          </a:ln>
        </p:spPr>
      </p:cxnSp>
      <p:sp>
        <p:nvSpPr>
          <p:cNvPr id="965" name="Google Shape;965;p70"/>
          <p:cNvSpPr txBox="1"/>
          <p:nvPr/>
        </p:nvSpPr>
        <p:spPr>
          <a:xfrm>
            <a:off x="6747006" y="3535975"/>
            <a:ext cx="1551300" cy="1108800"/>
          </a:xfrm>
          <a:prstGeom prst="rect">
            <a:avLst/>
          </a:prstGeom>
          <a:no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Align timestamps and use linear interpolation to compare the position data, as seen in CPE 1, 2</a:t>
            </a:r>
            <a:endParaRPr sz="1200"/>
          </a:p>
        </p:txBody>
      </p:sp>
      <p:cxnSp>
        <p:nvCxnSpPr>
          <p:cNvPr id="966" name="Google Shape;966;p70"/>
          <p:cNvCxnSpPr>
            <a:stCxn id="952" idx="2"/>
            <a:endCxn id="965" idx="1"/>
          </p:cNvCxnSpPr>
          <p:nvPr/>
        </p:nvCxnSpPr>
        <p:spPr>
          <a:xfrm rot="-5400000">
            <a:off x="6168331" y="3567850"/>
            <a:ext cx="56100" cy="1101000"/>
          </a:xfrm>
          <a:prstGeom prst="bentConnector4">
            <a:avLst>
              <a:gd name="adj1" fmla="val -424465"/>
              <a:gd name="adj2" fmla="val 78910"/>
            </a:avLst>
          </a:prstGeom>
          <a:noFill/>
          <a:ln w="19050" cap="flat" cmpd="sng">
            <a:solidFill>
              <a:srgbClr val="000000"/>
            </a:solidFill>
            <a:prstDash val="solid"/>
            <a:round/>
            <a:headEnd type="none" w="med" len="med"/>
            <a:tailEnd type="triangle" w="med" len="med"/>
          </a:ln>
        </p:spPr>
      </p:cxnSp>
      <p:cxnSp>
        <p:nvCxnSpPr>
          <p:cNvPr id="967" name="Google Shape;967;p70"/>
          <p:cNvCxnSpPr>
            <a:stCxn id="951" idx="2"/>
            <a:endCxn id="965" idx="0"/>
          </p:cNvCxnSpPr>
          <p:nvPr/>
        </p:nvCxnSpPr>
        <p:spPr>
          <a:xfrm rot="5400000">
            <a:off x="7162650" y="2855575"/>
            <a:ext cx="1040400" cy="320400"/>
          </a:xfrm>
          <a:prstGeom prst="bentConnector3">
            <a:avLst>
              <a:gd name="adj1" fmla="val 50000"/>
            </a:avLst>
          </a:prstGeom>
          <a:noFill/>
          <a:ln w="19050" cap="flat" cmpd="sng">
            <a:solidFill>
              <a:srgbClr val="000000"/>
            </a:solidFill>
            <a:prstDash val="solid"/>
            <a:round/>
            <a:headEnd type="none" w="med" len="med"/>
            <a:tailEnd type="triangle" w="med" len="med"/>
          </a:ln>
        </p:spPr>
      </p:cxn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71"/>
        <p:cNvGrpSpPr/>
        <p:nvPr/>
      </p:nvGrpSpPr>
      <p:grpSpPr>
        <a:xfrm>
          <a:off x="0" y="0"/>
          <a:ext cx="0" cy="0"/>
          <a:chOff x="0" y="0"/>
          <a:chExt cx="0" cy="0"/>
        </a:xfrm>
      </p:grpSpPr>
      <p:sp>
        <p:nvSpPr>
          <p:cNvPr id="972" name="Google Shape;972;p71"/>
          <p:cNvSpPr txBox="1">
            <a:spLocks noGrp="1"/>
          </p:cNvSpPr>
          <p:nvPr>
            <p:ph type="title"/>
          </p:nvPr>
        </p:nvSpPr>
        <p:spPr>
          <a:xfrm>
            <a:off x="1012600" y="23230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200" b="1"/>
              <a:t>Completed Test Results: Context of CPE 4</a:t>
            </a:r>
            <a:endParaRPr sz="2200" b="1"/>
          </a:p>
          <a:p>
            <a:pPr marL="0" lvl="0" indent="0" algn="l" rtl="0">
              <a:spcBef>
                <a:spcPts val="0"/>
              </a:spcBef>
              <a:spcAft>
                <a:spcPts val="0"/>
              </a:spcAft>
              <a:buNone/>
            </a:pPr>
            <a:r>
              <a:rPr lang="en" sz="2200"/>
              <a:t>Electrical Components Voltage Output</a:t>
            </a:r>
            <a:endParaRPr sz="2200"/>
          </a:p>
        </p:txBody>
      </p:sp>
      <p:sp>
        <p:nvSpPr>
          <p:cNvPr id="973" name="Google Shape;973;p71"/>
          <p:cNvSpPr txBox="1">
            <a:spLocks noGrp="1"/>
          </p:cNvSpPr>
          <p:nvPr>
            <p:ph type="body" idx="1"/>
          </p:nvPr>
        </p:nvSpPr>
        <p:spPr>
          <a:xfrm>
            <a:off x="369675" y="1206850"/>
            <a:ext cx="4045800" cy="3618000"/>
          </a:xfrm>
          <a:prstGeom prst="rect">
            <a:avLst/>
          </a:prstGeom>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SzPts val="1400"/>
              <a:buChar char="-"/>
            </a:pPr>
            <a:r>
              <a:rPr lang="en" sz="1400"/>
              <a:t>Must be able to convert 28 ± 6V unregulated power to 5 volts for system usage as defined by FR6</a:t>
            </a:r>
            <a:endParaRPr sz="1400"/>
          </a:p>
          <a:p>
            <a:pPr marL="457200" lvl="0" indent="-317500" algn="l" rtl="0">
              <a:lnSpc>
                <a:spcPct val="115000"/>
              </a:lnSpc>
              <a:spcBef>
                <a:spcPts val="0"/>
              </a:spcBef>
              <a:spcAft>
                <a:spcPts val="0"/>
              </a:spcAft>
              <a:buSzPts val="1400"/>
              <a:buChar char="-"/>
            </a:pPr>
            <a:r>
              <a:rPr lang="en" sz="1400"/>
              <a:t>A board was designed and built up to manage a DC-DC conversation and data bypass</a:t>
            </a:r>
            <a:endParaRPr sz="1400"/>
          </a:p>
          <a:p>
            <a:pPr marL="457200" lvl="0" indent="-317500" algn="l" rtl="0">
              <a:lnSpc>
                <a:spcPct val="115000"/>
              </a:lnSpc>
              <a:spcBef>
                <a:spcPts val="0"/>
              </a:spcBef>
              <a:spcAft>
                <a:spcPts val="0"/>
              </a:spcAft>
              <a:buSzPts val="1400"/>
              <a:buChar char="-"/>
            </a:pPr>
            <a:r>
              <a:rPr lang="en" sz="1400"/>
              <a:t>Tests were done upon build up for power and connection speed</a:t>
            </a:r>
            <a:endParaRPr sz="1400"/>
          </a:p>
          <a:p>
            <a:pPr marL="457200" lvl="0" indent="-317500" algn="l" rtl="0">
              <a:lnSpc>
                <a:spcPct val="115000"/>
              </a:lnSpc>
              <a:spcBef>
                <a:spcPts val="0"/>
              </a:spcBef>
              <a:spcAft>
                <a:spcPts val="0"/>
              </a:spcAft>
              <a:buSzPts val="1400"/>
              <a:buChar char="-"/>
            </a:pPr>
            <a:r>
              <a:rPr lang="en" sz="1400"/>
              <a:t>Verification of power conversion and USB3.0 high speed communication was successful</a:t>
            </a:r>
            <a:endParaRPr sz="1400">
              <a:highlight>
                <a:srgbClr val="FFFFFF"/>
              </a:highlight>
            </a:endParaRPr>
          </a:p>
        </p:txBody>
      </p:sp>
      <p:sp>
        <p:nvSpPr>
          <p:cNvPr id="974" name="Google Shape;974;p71"/>
          <p:cNvSpPr txBox="1">
            <a:spLocks noGrp="1"/>
          </p:cNvSpPr>
          <p:nvPr>
            <p:ph type="sldNum" idx="12"/>
          </p:nvPr>
        </p:nvSpPr>
        <p:spPr>
          <a:xfrm>
            <a:off x="8" y="-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45</a:t>
            </a:fld>
            <a:endParaRPr/>
          </a:p>
        </p:txBody>
      </p:sp>
      <p:pic>
        <p:nvPicPr>
          <p:cNvPr id="975" name="Google Shape;975;p71"/>
          <p:cNvPicPr preferRelativeResize="0"/>
          <p:nvPr/>
        </p:nvPicPr>
        <p:blipFill rotWithShape="1">
          <a:blip r:embed="rId3">
            <a:alphaModFix/>
          </a:blip>
          <a:srcRect t="21546" r="7859" b="27994"/>
          <a:stretch/>
        </p:blipFill>
        <p:spPr>
          <a:xfrm>
            <a:off x="4663925" y="2797650"/>
            <a:ext cx="4179300" cy="1716600"/>
          </a:xfrm>
          <a:prstGeom prst="roundRect">
            <a:avLst>
              <a:gd name="adj" fmla="val 16667"/>
            </a:avLst>
          </a:prstGeom>
          <a:noFill/>
          <a:ln>
            <a:noFill/>
          </a:ln>
          <a:effectLst>
            <a:outerShdw blurRad="57150" dist="19050" dir="5400000" algn="bl" rotWithShape="0">
              <a:srgbClr val="000000">
                <a:alpha val="50000"/>
              </a:srgbClr>
            </a:outerShdw>
          </a:effectLst>
        </p:spPr>
      </p:pic>
      <p:pic>
        <p:nvPicPr>
          <p:cNvPr id="976" name="Google Shape;976;p71"/>
          <p:cNvPicPr preferRelativeResize="0"/>
          <p:nvPr/>
        </p:nvPicPr>
        <p:blipFill>
          <a:blip r:embed="rId4">
            <a:alphaModFix/>
          </a:blip>
          <a:stretch>
            <a:fillRect/>
          </a:stretch>
        </p:blipFill>
        <p:spPr>
          <a:xfrm>
            <a:off x="5846075" y="1070200"/>
            <a:ext cx="1815000" cy="1552500"/>
          </a:xfrm>
          <a:prstGeom prst="roundRect">
            <a:avLst>
              <a:gd name="adj" fmla="val 16667"/>
            </a:avLst>
          </a:prstGeom>
          <a:noFill/>
          <a:ln>
            <a:noFill/>
          </a:ln>
          <a:effectLst>
            <a:outerShdw blurRad="57150" dist="19050" dir="5400000" algn="bl" rotWithShape="0">
              <a:srgbClr val="000000">
                <a:alpha val="50000"/>
              </a:srgbClr>
            </a:outerShdw>
          </a:effectLst>
        </p:spPr>
      </p:pic>
      <p:sp>
        <p:nvSpPr>
          <p:cNvPr id="977" name="Google Shape;977;p71"/>
          <p:cNvSpPr/>
          <p:nvPr/>
        </p:nvSpPr>
        <p:spPr>
          <a:xfrm>
            <a:off x="6163" y="4609348"/>
            <a:ext cx="1742100" cy="382800"/>
          </a:xfrm>
          <a:prstGeom prst="homePlate">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Project Purpose and Objectives</a:t>
            </a:r>
            <a:endParaRPr sz="1200">
              <a:latin typeface="Lato"/>
              <a:ea typeface="Lato"/>
              <a:cs typeface="Lato"/>
              <a:sym typeface="Lato"/>
            </a:endParaRPr>
          </a:p>
        </p:txBody>
      </p:sp>
      <p:sp>
        <p:nvSpPr>
          <p:cNvPr id="978" name="Google Shape;978;p71"/>
          <p:cNvSpPr/>
          <p:nvPr/>
        </p:nvSpPr>
        <p:spPr>
          <a:xfrm>
            <a:off x="7324938" y="4604000"/>
            <a:ext cx="1812900" cy="393600"/>
          </a:xfrm>
          <a:prstGeom prst="chevron">
            <a:avLst>
              <a:gd name="adj" fmla="val 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Project </a:t>
            </a:r>
            <a:endParaRPr sz="1200">
              <a:latin typeface="Lato"/>
              <a:ea typeface="Lato"/>
              <a:cs typeface="Lato"/>
              <a:sym typeface="Lato"/>
            </a:endParaRPr>
          </a:p>
          <a:p>
            <a:pPr marL="0" lvl="0" indent="0" algn="ctr" rtl="0">
              <a:spcBef>
                <a:spcPts val="0"/>
              </a:spcBef>
              <a:spcAft>
                <a:spcPts val="0"/>
              </a:spcAft>
              <a:buNone/>
            </a:pPr>
            <a:r>
              <a:rPr lang="en" sz="1200">
                <a:latin typeface="Lato"/>
                <a:ea typeface="Lato"/>
                <a:cs typeface="Lato"/>
                <a:sym typeface="Lato"/>
              </a:rPr>
              <a:t>Management</a:t>
            </a:r>
            <a:endParaRPr sz="1200">
              <a:latin typeface="Lato"/>
              <a:ea typeface="Lato"/>
              <a:cs typeface="Lato"/>
              <a:sym typeface="Lato"/>
            </a:endParaRPr>
          </a:p>
        </p:txBody>
      </p:sp>
      <p:sp>
        <p:nvSpPr>
          <p:cNvPr id="979" name="Google Shape;979;p71"/>
          <p:cNvSpPr/>
          <p:nvPr/>
        </p:nvSpPr>
        <p:spPr>
          <a:xfrm>
            <a:off x="5835463" y="4604000"/>
            <a:ext cx="17421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Systems Engineering</a:t>
            </a:r>
            <a:endParaRPr sz="1200">
              <a:latin typeface="Lato"/>
              <a:ea typeface="Lato"/>
              <a:cs typeface="Lato"/>
              <a:sym typeface="Lato"/>
            </a:endParaRPr>
          </a:p>
        </p:txBody>
      </p:sp>
      <p:sp>
        <p:nvSpPr>
          <p:cNvPr id="980" name="Google Shape;980;p71"/>
          <p:cNvSpPr/>
          <p:nvPr/>
        </p:nvSpPr>
        <p:spPr>
          <a:xfrm>
            <a:off x="1553775" y="4603950"/>
            <a:ext cx="16092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Design </a:t>
            </a:r>
            <a:endParaRPr sz="1200">
              <a:latin typeface="Lato"/>
              <a:ea typeface="Lato"/>
              <a:cs typeface="Lato"/>
              <a:sym typeface="Lato"/>
            </a:endParaRPr>
          </a:p>
          <a:p>
            <a:pPr marL="0" lvl="0" indent="0" algn="ctr" rtl="0">
              <a:spcBef>
                <a:spcPts val="0"/>
              </a:spcBef>
              <a:spcAft>
                <a:spcPts val="0"/>
              </a:spcAft>
              <a:buNone/>
            </a:pPr>
            <a:r>
              <a:rPr lang="en" sz="1200">
                <a:latin typeface="Lato"/>
                <a:ea typeface="Lato"/>
                <a:cs typeface="Lato"/>
                <a:sym typeface="Lato"/>
              </a:rPr>
              <a:t>Description</a:t>
            </a:r>
            <a:endParaRPr sz="1200">
              <a:latin typeface="Lato"/>
              <a:ea typeface="Lato"/>
              <a:cs typeface="Lato"/>
              <a:sym typeface="Lato"/>
            </a:endParaRPr>
          </a:p>
        </p:txBody>
      </p:sp>
      <p:sp>
        <p:nvSpPr>
          <p:cNvPr id="981" name="Google Shape;981;p71"/>
          <p:cNvSpPr/>
          <p:nvPr/>
        </p:nvSpPr>
        <p:spPr>
          <a:xfrm>
            <a:off x="2877938" y="4604000"/>
            <a:ext cx="17421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Test Overview</a:t>
            </a:r>
            <a:endParaRPr sz="1200">
              <a:latin typeface="Lato"/>
              <a:ea typeface="Lato"/>
              <a:cs typeface="Lato"/>
              <a:sym typeface="Lato"/>
            </a:endParaRPr>
          </a:p>
        </p:txBody>
      </p:sp>
      <p:sp>
        <p:nvSpPr>
          <p:cNvPr id="982" name="Google Shape;982;p71"/>
          <p:cNvSpPr/>
          <p:nvPr/>
        </p:nvSpPr>
        <p:spPr>
          <a:xfrm>
            <a:off x="4353100" y="4604000"/>
            <a:ext cx="1695300" cy="393600"/>
          </a:xfrm>
          <a:prstGeom prst="chevron">
            <a:avLst>
              <a:gd name="adj" fmla="val 50000"/>
            </a:avLst>
          </a:prstGeom>
          <a:solidFill>
            <a:srgbClr val="EBCC6A"/>
          </a:solidFill>
          <a:ln w="3810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Test Results</a:t>
            </a:r>
            <a:endParaRPr sz="1200">
              <a:latin typeface="Lato"/>
              <a:ea typeface="Lato"/>
              <a:cs typeface="Lato"/>
              <a:sym typeface="Lato"/>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86"/>
        <p:cNvGrpSpPr/>
        <p:nvPr/>
      </p:nvGrpSpPr>
      <p:grpSpPr>
        <a:xfrm>
          <a:off x="0" y="0"/>
          <a:ext cx="0" cy="0"/>
          <a:chOff x="0" y="0"/>
          <a:chExt cx="0" cy="0"/>
        </a:xfrm>
      </p:grpSpPr>
      <p:sp>
        <p:nvSpPr>
          <p:cNvPr id="987" name="Google Shape;987;p72"/>
          <p:cNvSpPr txBox="1">
            <a:spLocks noGrp="1"/>
          </p:cNvSpPr>
          <p:nvPr>
            <p:ph type="title"/>
          </p:nvPr>
        </p:nvSpPr>
        <p:spPr>
          <a:xfrm>
            <a:off x="1082400" y="160575"/>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200" b="1"/>
              <a:t>Predicted Test Results: Context of CPE 4</a:t>
            </a:r>
            <a:endParaRPr sz="2200" b="1"/>
          </a:p>
          <a:p>
            <a:pPr marL="0" lvl="0" indent="0" algn="l" rtl="0">
              <a:spcBef>
                <a:spcPts val="0"/>
              </a:spcBef>
              <a:spcAft>
                <a:spcPts val="0"/>
              </a:spcAft>
              <a:buNone/>
            </a:pPr>
            <a:r>
              <a:rPr lang="en" sz="2200"/>
              <a:t>Temperature Constraint (-20 to 50°C)</a:t>
            </a:r>
            <a:endParaRPr sz="2200"/>
          </a:p>
        </p:txBody>
      </p:sp>
      <p:sp>
        <p:nvSpPr>
          <p:cNvPr id="988" name="Google Shape;988;p72"/>
          <p:cNvSpPr txBox="1">
            <a:spLocks noGrp="1"/>
          </p:cNvSpPr>
          <p:nvPr>
            <p:ph type="sldNum" idx="12"/>
          </p:nvPr>
        </p:nvSpPr>
        <p:spPr>
          <a:xfrm>
            <a:off x="8" y="-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46</a:t>
            </a:fld>
            <a:endParaRPr/>
          </a:p>
        </p:txBody>
      </p:sp>
      <p:graphicFrame>
        <p:nvGraphicFramePr>
          <p:cNvPr id="989" name="Google Shape;989;p72"/>
          <p:cNvGraphicFramePr/>
          <p:nvPr/>
        </p:nvGraphicFramePr>
        <p:xfrm>
          <a:off x="716188" y="998475"/>
          <a:ext cx="8199950" cy="3992610"/>
        </p:xfrm>
        <a:graphic>
          <a:graphicData uri="http://schemas.openxmlformats.org/drawingml/2006/table">
            <a:tbl>
              <a:tblPr>
                <a:noFill/>
                <a:tableStyleId>{4942666D-C6F8-4483-AE18-66D01D52A841}</a:tableStyleId>
              </a:tblPr>
              <a:tblGrid>
                <a:gridCol w="2444025">
                  <a:extLst>
                    <a:ext uri="{9D8B030D-6E8A-4147-A177-3AD203B41FA5}">
                      <a16:colId xmlns:a16="http://schemas.microsoft.com/office/drawing/2014/main" val="20000"/>
                    </a:ext>
                  </a:extLst>
                </a:gridCol>
                <a:gridCol w="2956000">
                  <a:extLst>
                    <a:ext uri="{9D8B030D-6E8A-4147-A177-3AD203B41FA5}">
                      <a16:colId xmlns:a16="http://schemas.microsoft.com/office/drawing/2014/main" val="20001"/>
                    </a:ext>
                  </a:extLst>
                </a:gridCol>
                <a:gridCol w="2799925">
                  <a:extLst>
                    <a:ext uri="{9D8B030D-6E8A-4147-A177-3AD203B41FA5}">
                      <a16:colId xmlns:a16="http://schemas.microsoft.com/office/drawing/2014/main" val="20002"/>
                    </a:ext>
                  </a:extLst>
                </a:gridCol>
              </a:tblGrid>
              <a:tr h="396200">
                <a:tc>
                  <a:txBody>
                    <a:bodyPr/>
                    <a:lstStyle/>
                    <a:p>
                      <a:pPr marL="0" lvl="0" indent="0" algn="ctr" rtl="0">
                        <a:spcBef>
                          <a:spcPts val="0"/>
                        </a:spcBef>
                        <a:spcAft>
                          <a:spcPts val="0"/>
                        </a:spcAft>
                        <a:buNone/>
                      </a:pPr>
                      <a:endParaRPr b="1">
                        <a:latin typeface="Lato"/>
                        <a:ea typeface="Lato"/>
                        <a:cs typeface="Lato"/>
                        <a:sym typeface="Lato"/>
                      </a:endParaRPr>
                    </a:p>
                  </a:txBody>
                  <a:tcPr marL="91425" marR="91425" marT="91425" marB="91425">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rgbClr val="EBCC6A">
                        <a:alpha val="55310"/>
                      </a:srgbClr>
                    </a:solidFill>
                  </a:tcPr>
                </a:tc>
                <a:tc>
                  <a:txBody>
                    <a:bodyPr/>
                    <a:lstStyle/>
                    <a:p>
                      <a:pPr marL="0" lvl="0" indent="0" algn="ctr" rtl="0">
                        <a:spcBef>
                          <a:spcPts val="0"/>
                        </a:spcBef>
                        <a:spcAft>
                          <a:spcPts val="0"/>
                        </a:spcAft>
                        <a:buNone/>
                      </a:pPr>
                      <a:r>
                        <a:rPr lang="en" b="1">
                          <a:latin typeface="Lato"/>
                          <a:ea typeface="Lato"/>
                          <a:cs typeface="Lato"/>
                          <a:sym typeface="Lato"/>
                        </a:rPr>
                        <a:t>Temperature Range</a:t>
                      </a:r>
                      <a:endParaRPr b="1">
                        <a:latin typeface="Lato"/>
                        <a:ea typeface="Lato"/>
                        <a:cs typeface="Lato"/>
                        <a:sym typeface="Lato"/>
                      </a:endParaRPr>
                    </a:p>
                  </a:txBody>
                  <a:tcPr marL="91425" marR="91425" marT="91425" marB="91425">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rgbClr val="EBCC6A">
                        <a:alpha val="55310"/>
                      </a:srgbClr>
                    </a:solidFill>
                  </a:tcPr>
                </a:tc>
                <a:tc>
                  <a:txBody>
                    <a:bodyPr/>
                    <a:lstStyle/>
                    <a:p>
                      <a:pPr marL="0" lvl="0" indent="0" algn="ctr" rtl="0">
                        <a:spcBef>
                          <a:spcPts val="0"/>
                        </a:spcBef>
                        <a:spcAft>
                          <a:spcPts val="0"/>
                        </a:spcAft>
                        <a:buNone/>
                      </a:pPr>
                      <a:r>
                        <a:rPr lang="en" b="1">
                          <a:latin typeface="Lato"/>
                          <a:ea typeface="Lato"/>
                          <a:cs typeface="Lato"/>
                          <a:sym typeface="Lato"/>
                        </a:rPr>
                        <a:t>Meets FR5?</a:t>
                      </a:r>
                      <a:endParaRPr b="1">
                        <a:latin typeface="Lato"/>
                        <a:ea typeface="Lato"/>
                        <a:cs typeface="Lato"/>
                        <a:sym typeface="Lato"/>
                      </a:endParaRPr>
                    </a:p>
                  </a:txBody>
                  <a:tcPr marL="91425" marR="91425" marT="91425" marB="91425">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rgbClr val="EBCC6A">
                        <a:alpha val="55310"/>
                      </a:srgbClr>
                    </a:solidFill>
                  </a:tcPr>
                </a:tc>
                <a:extLst>
                  <a:ext uri="{0D108BD9-81ED-4DB2-BD59-A6C34878D82A}">
                    <a16:rowId xmlns:a16="http://schemas.microsoft.com/office/drawing/2014/main" val="10000"/>
                  </a:ext>
                </a:extLst>
              </a:tr>
              <a:tr h="392050">
                <a:tc>
                  <a:txBody>
                    <a:bodyPr/>
                    <a:lstStyle/>
                    <a:p>
                      <a:pPr marL="0" lvl="0" indent="0" algn="ctr" rtl="0">
                        <a:spcBef>
                          <a:spcPts val="0"/>
                        </a:spcBef>
                        <a:spcAft>
                          <a:spcPts val="0"/>
                        </a:spcAft>
                        <a:buNone/>
                      </a:pPr>
                      <a:r>
                        <a:rPr lang="en">
                          <a:latin typeface="Lato"/>
                          <a:ea typeface="Lato"/>
                          <a:cs typeface="Lato"/>
                          <a:sym typeface="Lato"/>
                        </a:rPr>
                        <a:t>Software Defined Radio</a:t>
                      </a:r>
                      <a:endParaRPr>
                        <a:latin typeface="Lato"/>
                        <a:ea typeface="Lato"/>
                        <a:cs typeface="Lato"/>
                        <a:sym typeface="Lato"/>
                      </a:endParaRPr>
                    </a:p>
                  </a:txBody>
                  <a:tcPr marL="91425" marR="91425" marT="91425" marB="91425">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Lato"/>
                          <a:ea typeface="Lato"/>
                          <a:cs typeface="Lato"/>
                          <a:sym typeface="Lato"/>
                        </a:rPr>
                        <a:t>-40 to 85 °C</a:t>
                      </a:r>
                      <a:endParaRPr>
                        <a:latin typeface="Lato"/>
                        <a:ea typeface="Lato"/>
                        <a:cs typeface="Lato"/>
                        <a:sym typeface="Lato"/>
                      </a:endParaRPr>
                    </a:p>
                  </a:txBody>
                  <a:tcPr marL="91425" marR="91425" marT="91425" marB="91425">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Lato"/>
                          <a:ea typeface="Lato"/>
                          <a:cs typeface="Lato"/>
                          <a:sym typeface="Lato"/>
                        </a:rPr>
                        <a:t>Yes</a:t>
                      </a:r>
                      <a:endParaRPr>
                        <a:latin typeface="Lato"/>
                        <a:ea typeface="Lato"/>
                        <a:cs typeface="Lato"/>
                        <a:sym typeface="Lato"/>
                      </a:endParaRPr>
                    </a:p>
                  </a:txBody>
                  <a:tcPr marL="91425" marR="91425" marT="91425" marB="91425">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extLst>
                  <a:ext uri="{0D108BD9-81ED-4DB2-BD59-A6C34878D82A}">
                    <a16:rowId xmlns:a16="http://schemas.microsoft.com/office/drawing/2014/main" val="10001"/>
                  </a:ext>
                </a:extLst>
              </a:tr>
              <a:tr h="601450">
                <a:tc>
                  <a:txBody>
                    <a:bodyPr/>
                    <a:lstStyle/>
                    <a:p>
                      <a:pPr marL="0" lvl="0" indent="0" algn="ctr" rtl="0">
                        <a:spcBef>
                          <a:spcPts val="0"/>
                        </a:spcBef>
                        <a:spcAft>
                          <a:spcPts val="0"/>
                        </a:spcAft>
                        <a:buNone/>
                      </a:pPr>
                      <a:r>
                        <a:rPr lang="en">
                          <a:latin typeface="Lato"/>
                          <a:ea typeface="Lato"/>
                          <a:cs typeface="Lato"/>
                          <a:sym typeface="Lato"/>
                        </a:rPr>
                        <a:t>RaspberryPi</a:t>
                      </a:r>
                      <a:endParaRPr>
                        <a:latin typeface="Lato"/>
                        <a:ea typeface="Lato"/>
                        <a:cs typeface="Lato"/>
                        <a:sym typeface="Lato"/>
                      </a:endParaRPr>
                    </a:p>
                  </a:txBody>
                  <a:tcPr marL="91425" marR="91425" marT="91425" marB="91425">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Lato"/>
                          <a:ea typeface="Lato"/>
                          <a:cs typeface="Lato"/>
                          <a:sym typeface="Lato"/>
                        </a:rPr>
                        <a:t>0 to 50°C ambient</a:t>
                      </a:r>
                      <a:endParaRPr>
                        <a:latin typeface="Lato"/>
                        <a:ea typeface="Lato"/>
                        <a:cs typeface="Lato"/>
                        <a:sym typeface="Lato"/>
                      </a:endParaRPr>
                    </a:p>
                  </a:txBody>
                  <a:tcPr marL="91425" marR="91425" marT="91425" marB="91425">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Lato"/>
                          <a:ea typeface="Lato"/>
                          <a:cs typeface="Lato"/>
                          <a:sym typeface="Lato"/>
                        </a:rPr>
                        <a:t>No (but demonstrated to function outside datasheet range)</a:t>
                      </a:r>
                      <a:endParaRPr>
                        <a:latin typeface="Lato"/>
                        <a:ea typeface="Lato"/>
                        <a:cs typeface="Lato"/>
                        <a:sym typeface="Lato"/>
                      </a:endParaRPr>
                    </a:p>
                  </a:txBody>
                  <a:tcPr marL="91425" marR="91425" marT="91425" marB="91425">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extLst>
                  <a:ext uri="{0D108BD9-81ED-4DB2-BD59-A6C34878D82A}">
                    <a16:rowId xmlns:a16="http://schemas.microsoft.com/office/drawing/2014/main" val="10002"/>
                  </a:ext>
                </a:extLst>
              </a:tr>
              <a:tr h="392050">
                <a:tc>
                  <a:txBody>
                    <a:bodyPr/>
                    <a:lstStyle/>
                    <a:p>
                      <a:pPr marL="0" lvl="0" indent="0" algn="ctr" rtl="0">
                        <a:spcBef>
                          <a:spcPts val="0"/>
                        </a:spcBef>
                        <a:spcAft>
                          <a:spcPts val="0"/>
                        </a:spcAft>
                        <a:buNone/>
                      </a:pPr>
                      <a:r>
                        <a:rPr lang="en">
                          <a:latin typeface="Lato"/>
                          <a:ea typeface="Lato"/>
                          <a:cs typeface="Lato"/>
                          <a:sym typeface="Lato"/>
                        </a:rPr>
                        <a:t>GPS and Data Logger</a:t>
                      </a:r>
                      <a:endParaRPr>
                        <a:latin typeface="Lato"/>
                        <a:ea typeface="Lato"/>
                        <a:cs typeface="Lato"/>
                        <a:sym typeface="Lato"/>
                      </a:endParaRPr>
                    </a:p>
                  </a:txBody>
                  <a:tcPr marL="91425" marR="91425" marT="91425" marB="91425">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Lato"/>
                          <a:ea typeface="Lato"/>
                          <a:cs typeface="Lato"/>
                          <a:sym typeface="Lato"/>
                        </a:rPr>
                        <a:t>-40 to 85 °C</a:t>
                      </a:r>
                      <a:endParaRPr>
                        <a:latin typeface="Lato"/>
                        <a:ea typeface="Lato"/>
                        <a:cs typeface="Lato"/>
                        <a:sym typeface="Lato"/>
                      </a:endParaRPr>
                    </a:p>
                  </a:txBody>
                  <a:tcPr marL="91425" marR="91425" marT="91425" marB="91425">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Lato"/>
                          <a:ea typeface="Lato"/>
                          <a:cs typeface="Lato"/>
                          <a:sym typeface="Lato"/>
                        </a:rPr>
                        <a:t>Yes</a:t>
                      </a:r>
                      <a:endParaRPr>
                        <a:latin typeface="Lato"/>
                        <a:ea typeface="Lato"/>
                        <a:cs typeface="Lato"/>
                        <a:sym typeface="Lato"/>
                      </a:endParaRPr>
                    </a:p>
                  </a:txBody>
                  <a:tcPr marL="91425" marR="91425" marT="91425" marB="91425">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extLst>
                  <a:ext uri="{0D108BD9-81ED-4DB2-BD59-A6C34878D82A}">
                    <a16:rowId xmlns:a16="http://schemas.microsoft.com/office/drawing/2014/main" val="10003"/>
                  </a:ext>
                </a:extLst>
              </a:tr>
              <a:tr h="392050">
                <a:tc>
                  <a:txBody>
                    <a:bodyPr/>
                    <a:lstStyle/>
                    <a:p>
                      <a:pPr marL="0" lvl="0" indent="0" algn="ctr" rtl="0">
                        <a:spcBef>
                          <a:spcPts val="0"/>
                        </a:spcBef>
                        <a:spcAft>
                          <a:spcPts val="0"/>
                        </a:spcAft>
                        <a:buNone/>
                      </a:pPr>
                      <a:r>
                        <a:rPr lang="en">
                          <a:latin typeface="Lato"/>
                          <a:ea typeface="Lato"/>
                          <a:cs typeface="Lato"/>
                          <a:sym typeface="Lato"/>
                        </a:rPr>
                        <a:t>Power Board</a:t>
                      </a:r>
                      <a:endParaRPr>
                        <a:latin typeface="Lato"/>
                        <a:ea typeface="Lato"/>
                        <a:cs typeface="Lato"/>
                        <a:sym typeface="Lato"/>
                      </a:endParaRPr>
                    </a:p>
                  </a:txBody>
                  <a:tcPr marL="91425" marR="91425" marT="91425" marB="91425">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Lato"/>
                          <a:ea typeface="Lato"/>
                          <a:cs typeface="Lato"/>
                          <a:sym typeface="Lato"/>
                        </a:rPr>
                        <a:t>-25 to 85 °C</a:t>
                      </a:r>
                      <a:endParaRPr>
                        <a:latin typeface="Lato"/>
                        <a:ea typeface="Lato"/>
                        <a:cs typeface="Lato"/>
                        <a:sym typeface="Lato"/>
                      </a:endParaRPr>
                    </a:p>
                  </a:txBody>
                  <a:tcPr marL="91425" marR="91425" marT="91425" marB="91425">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Lato"/>
                          <a:ea typeface="Lato"/>
                          <a:cs typeface="Lato"/>
                          <a:sym typeface="Lato"/>
                        </a:rPr>
                        <a:t>Yes</a:t>
                      </a:r>
                      <a:endParaRPr>
                        <a:latin typeface="Lato"/>
                        <a:ea typeface="Lato"/>
                        <a:cs typeface="Lato"/>
                        <a:sym typeface="Lato"/>
                      </a:endParaRPr>
                    </a:p>
                  </a:txBody>
                  <a:tcPr marL="91425" marR="91425" marT="91425" marB="91425">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extLst>
                  <a:ext uri="{0D108BD9-81ED-4DB2-BD59-A6C34878D82A}">
                    <a16:rowId xmlns:a16="http://schemas.microsoft.com/office/drawing/2014/main" val="10004"/>
                  </a:ext>
                </a:extLst>
              </a:tr>
              <a:tr h="392050">
                <a:tc>
                  <a:txBody>
                    <a:bodyPr/>
                    <a:lstStyle/>
                    <a:p>
                      <a:pPr marL="0" lvl="0" indent="0" algn="ctr" rtl="0">
                        <a:spcBef>
                          <a:spcPts val="0"/>
                        </a:spcBef>
                        <a:spcAft>
                          <a:spcPts val="0"/>
                        </a:spcAft>
                        <a:buNone/>
                      </a:pPr>
                      <a:r>
                        <a:rPr lang="en">
                          <a:latin typeface="Lato"/>
                          <a:ea typeface="Lato"/>
                          <a:cs typeface="Lato"/>
                          <a:sym typeface="Lato"/>
                        </a:rPr>
                        <a:t>Antennas</a:t>
                      </a:r>
                      <a:endParaRPr>
                        <a:latin typeface="Lato"/>
                        <a:ea typeface="Lato"/>
                        <a:cs typeface="Lato"/>
                        <a:sym typeface="Lato"/>
                      </a:endParaRPr>
                    </a:p>
                  </a:txBody>
                  <a:tcPr marL="91425" marR="91425" marT="91425" marB="91425">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Lato"/>
                          <a:ea typeface="Lato"/>
                          <a:cs typeface="Lato"/>
                          <a:sym typeface="Lato"/>
                        </a:rPr>
                        <a:t>Unknown</a:t>
                      </a:r>
                      <a:endParaRPr>
                        <a:latin typeface="Lato"/>
                        <a:ea typeface="Lato"/>
                        <a:cs typeface="Lato"/>
                        <a:sym typeface="Lato"/>
                      </a:endParaRPr>
                    </a:p>
                  </a:txBody>
                  <a:tcPr marL="91425" marR="91425" marT="91425" marB="91425">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Lato"/>
                          <a:ea typeface="Lato"/>
                          <a:cs typeface="Lato"/>
                          <a:sym typeface="Lato"/>
                        </a:rPr>
                        <a:t>Unknown</a:t>
                      </a:r>
                      <a:endParaRPr>
                        <a:latin typeface="Lato"/>
                        <a:ea typeface="Lato"/>
                        <a:cs typeface="Lato"/>
                        <a:sym typeface="Lato"/>
                      </a:endParaRPr>
                    </a:p>
                  </a:txBody>
                  <a:tcPr marL="91425" marR="91425" marT="91425" marB="91425">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extLst>
                  <a:ext uri="{0D108BD9-81ED-4DB2-BD59-A6C34878D82A}">
                    <a16:rowId xmlns:a16="http://schemas.microsoft.com/office/drawing/2014/main" val="10005"/>
                  </a:ext>
                </a:extLst>
              </a:tr>
              <a:tr h="601450">
                <a:tc>
                  <a:txBody>
                    <a:bodyPr/>
                    <a:lstStyle/>
                    <a:p>
                      <a:pPr marL="0" lvl="0" indent="0" algn="ctr" rtl="0">
                        <a:spcBef>
                          <a:spcPts val="0"/>
                        </a:spcBef>
                        <a:spcAft>
                          <a:spcPts val="0"/>
                        </a:spcAft>
                        <a:buNone/>
                      </a:pPr>
                      <a:r>
                        <a:rPr lang="en">
                          <a:latin typeface="Lato"/>
                          <a:ea typeface="Lato"/>
                          <a:cs typeface="Lato"/>
                          <a:sym typeface="Lato"/>
                        </a:rPr>
                        <a:t>Battery</a:t>
                      </a:r>
                      <a:endParaRPr>
                        <a:latin typeface="Lato"/>
                        <a:ea typeface="Lato"/>
                        <a:cs typeface="Lato"/>
                        <a:sym typeface="Lato"/>
                      </a:endParaRPr>
                    </a:p>
                  </a:txBody>
                  <a:tcPr marL="91425" marR="91425" marT="91425" marB="91425">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Lato"/>
                          <a:ea typeface="Lato"/>
                          <a:cs typeface="Lato"/>
                          <a:sym typeface="Lato"/>
                        </a:rPr>
                        <a:t>-20 to 70 °C discharged, -5 to 50 °C charged</a:t>
                      </a:r>
                      <a:endParaRPr>
                        <a:latin typeface="Lato"/>
                        <a:ea typeface="Lato"/>
                        <a:cs typeface="Lato"/>
                        <a:sym typeface="Lato"/>
                      </a:endParaRPr>
                    </a:p>
                  </a:txBody>
                  <a:tcPr marL="91425" marR="91425" marT="91425" marB="91425">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Lato"/>
                          <a:ea typeface="Lato"/>
                          <a:cs typeface="Lato"/>
                          <a:sym typeface="Lato"/>
                        </a:rPr>
                        <a:t>Yes for discharged, no for charged</a:t>
                      </a:r>
                      <a:endParaRPr>
                        <a:latin typeface="Lato"/>
                        <a:ea typeface="Lato"/>
                        <a:cs typeface="Lato"/>
                        <a:sym typeface="Lato"/>
                      </a:endParaRPr>
                    </a:p>
                  </a:txBody>
                  <a:tcPr marL="91425" marR="91425" marT="91425" marB="91425">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extLst>
                  <a:ext uri="{0D108BD9-81ED-4DB2-BD59-A6C34878D82A}">
                    <a16:rowId xmlns:a16="http://schemas.microsoft.com/office/drawing/2014/main" val="10006"/>
                  </a:ext>
                </a:extLst>
              </a:tr>
              <a:tr h="392050">
                <a:tc>
                  <a:txBody>
                    <a:bodyPr/>
                    <a:lstStyle/>
                    <a:p>
                      <a:pPr marL="0" lvl="0" indent="0" algn="ctr" rtl="0">
                        <a:spcBef>
                          <a:spcPts val="0"/>
                        </a:spcBef>
                        <a:spcAft>
                          <a:spcPts val="0"/>
                        </a:spcAft>
                        <a:buNone/>
                      </a:pPr>
                      <a:r>
                        <a:rPr lang="en">
                          <a:latin typeface="Lato"/>
                          <a:ea typeface="Lato"/>
                          <a:cs typeface="Lato"/>
                          <a:sym typeface="Lato"/>
                        </a:rPr>
                        <a:t>PICAN</a:t>
                      </a:r>
                      <a:endParaRPr>
                        <a:latin typeface="Lato"/>
                        <a:ea typeface="Lato"/>
                        <a:cs typeface="Lato"/>
                        <a:sym typeface="Lato"/>
                      </a:endParaRPr>
                    </a:p>
                  </a:txBody>
                  <a:tcPr marL="91425" marR="91425" marT="91425" marB="91425">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Lato"/>
                          <a:ea typeface="Lato"/>
                          <a:cs typeface="Lato"/>
                          <a:sym typeface="Lato"/>
                        </a:rPr>
                        <a:t>Unknown</a:t>
                      </a:r>
                      <a:endParaRPr>
                        <a:latin typeface="Lato"/>
                        <a:ea typeface="Lato"/>
                        <a:cs typeface="Lato"/>
                        <a:sym typeface="Lato"/>
                      </a:endParaRPr>
                    </a:p>
                  </a:txBody>
                  <a:tcPr marL="91425" marR="91425" marT="91425" marB="91425">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Lato"/>
                          <a:ea typeface="Lato"/>
                          <a:cs typeface="Lato"/>
                          <a:sym typeface="Lato"/>
                        </a:rPr>
                        <a:t>Yes (compatible with Pi)</a:t>
                      </a:r>
                      <a:endParaRPr>
                        <a:latin typeface="Lato"/>
                        <a:ea typeface="Lato"/>
                        <a:cs typeface="Lato"/>
                        <a:sym typeface="Lato"/>
                      </a:endParaRPr>
                    </a:p>
                  </a:txBody>
                  <a:tcPr marL="91425" marR="91425" marT="91425" marB="91425">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extLst>
                  <a:ext uri="{0D108BD9-81ED-4DB2-BD59-A6C34878D82A}">
                    <a16:rowId xmlns:a16="http://schemas.microsoft.com/office/drawing/2014/main" val="10007"/>
                  </a:ext>
                </a:extLst>
              </a:tr>
              <a:tr h="392050">
                <a:tc>
                  <a:txBody>
                    <a:bodyPr/>
                    <a:lstStyle/>
                    <a:p>
                      <a:pPr marL="0" lvl="0" indent="0" algn="ctr" rtl="0">
                        <a:spcBef>
                          <a:spcPts val="0"/>
                        </a:spcBef>
                        <a:spcAft>
                          <a:spcPts val="0"/>
                        </a:spcAft>
                        <a:buNone/>
                      </a:pPr>
                      <a:r>
                        <a:rPr lang="en">
                          <a:latin typeface="Lato"/>
                          <a:ea typeface="Lato"/>
                          <a:cs typeface="Lato"/>
                          <a:sym typeface="Lato"/>
                        </a:rPr>
                        <a:t>Cables</a:t>
                      </a:r>
                      <a:endParaRPr>
                        <a:latin typeface="Lato"/>
                        <a:ea typeface="Lato"/>
                        <a:cs typeface="Lato"/>
                        <a:sym typeface="Lato"/>
                      </a:endParaRPr>
                    </a:p>
                  </a:txBody>
                  <a:tcPr marL="91425" marR="91425" marT="91425" marB="91425">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Lato"/>
                          <a:ea typeface="Lato"/>
                          <a:cs typeface="Lato"/>
                          <a:sym typeface="Lato"/>
                        </a:rPr>
                        <a:t> -65°C to 165°C (estimate)</a:t>
                      </a:r>
                      <a:endParaRPr>
                        <a:latin typeface="Lato"/>
                        <a:ea typeface="Lato"/>
                        <a:cs typeface="Lato"/>
                        <a:sym typeface="Lato"/>
                      </a:endParaRPr>
                    </a:p>
                  </a:txBody>
                  <a:tcPr marL="91425" marR="91425" marT="91425" marB="91425">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Lato"/>
                          <a:ea typeface="Lato"/>
                          <a:cs typeface="Lato"/>
                          <a:sym typeface="Lato"/>
                        </a:rPr>
                        <a:t>Yes</a:t>
                      </a:r>
                      <a:endParaRPr>
                        <a:latin typeface="Lato"/>
                        <a:ea typeface="Lato"/>
                        <a:cs typeface="Lato"/>
                        <a:sym typeface="Lato"/>
                      </a:endParaRPr>
                    </a:p>
                  </a:txBody>
                  <a:tcPr marL="91425" marR="91425" marT="91425" marB="91425">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93"/>
        <p:cNvGrpSpPr/>
        <p:nvPr/>
      </p:nvGrpSpPr>
      <p:grpSpPr>
        <a:xfrm>
          <a:off x="0" y="0"/>
          <a:ext cx="0" cy="0"/>
          <a:chOff x="0" y="0"/>
          <a:chExt cx="0" cy="0"/>
        </a:xfrm>
      </p:grpSpPr>
      <p:sp>
        <p:nvSpPr>
          <p:cNvPr id="994" name="Google Shape;994;p73"/>
          <p:cNvSpPr txBox="1">
            <a:spLocks noGrp="1"/>
          </p:cNvSpPr>
          <p:nvPr>
            <p:ph type="title"/>
          </p:nvPr>
        </p:nvSpPr>
        <p:spPr>
          <a:xfrm>
            <a:off x="1310625" y="15610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Completed Tests: Context of CPE 5</a:t>
            </a:r>
            <a:endParaRPr b="1"/>
          </a:p>
          <a:p>
            <a:pPr marL="0" lvl="0" indent="0" algn="l" rtl="0">
              <a:spcBef>
                <a:spcPts val="0"/>
              </a:spcBef>
              <a:spcAft>
                <a:spcPts val="0"/>
              </a:spcAft>
              <a:buNone/>
            </a:pPr>
            <a:r>
              <a:rPr lang="en"/>
              <a:t>Testing</a:t>
            </a:r>
            <a:endParaRPr/>
          </a:p>
        </p:txBody>
      </p:sp>
      <p:sp>
        <p:nvSpPr>
          <p:cNvPr id="995" name="Google Shape;995;p73"/>
          <p:cNvSpPr txBox="1">
            <a:spLocks noGrp="1"/>
          </p:cNvSpPr>
          <p:nvPr>
            <p:ph type="body" idx="1"/>
          </p:nvPr>
        </p:nvSpPr>
        <p:spPr>
          <a:xfrm>
            <a:off x="809850" y="1241650"/>
            <a:ext cx="7524300" cy="29112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400" b="1">
                <a:highlight>
                  <a:srgbClr val="FFFFFF"/>
                </a:highlight>
              </a:rPr>
              <a:t>Preliminary Level One tests were completed as of March 20.</a:t>
            </a:r>
            <a:endParaRPr sz="1400" b="1">
              <a:highlight>
                <a:srgbClr val="FFFFFF"/>
              </a:highlight>
            </a:endParaRPr>
          </a:p>
          <a:p>
            <a:pPr marL="457200" lvl="0" indent="-317500" algn="l" rtl="0">
              <a:spcBef>
                <a:spcPts val="0"/>
              </a:spcBef>
              <a:spcAft>
                <a:spcPts val="0"/>
              </a:spcAft>
              <a:buSzPts val="1400"/>
              <a:buChar char="-"/>
            </a:pPr>
            <a:r>
              <a:rPr lang="en" sz="1400">
                <a:highlight>
                  <a:srgbClr val="FFFFFF"/>
                </a:highlight>
              </a:rPr>
              <a:t>All individual components powered on and individually performed their desired functions. </a:t>
            </a:r>
            <a:endParaRPr sz="1400">
              <a:highlight>
                <a:srgbClr val="FFFFFF"/>
              </a:highlight>
            </a:endParaRPr>
          </a:p>
          <a:p>
            <a:pPr marL="0" lvl="0" indent="0" algn="l" rtl="0">
              <a:spcBef>
                <a:spcPts val="0"/>
              </a:spcBef>
              <a:spcAft>
                <a:spcPts val="0"/>
              </a:spcAft>
              <a:buNone/>
            </a:pPr>
            <a:endParaRPr sz="1400">
              <a:highlight>
                <a:srgbClr val="FFFFFF"/>
              </a:highlight>
            </a:endParaRPr>
          </a:p>
          <a:p>
            <a:pPr marL="0" lvl="0" indent="0" algn="l" rtl="0">
              <a:spcBef>
                <a:spcPts val="0"/>
              </a:spcBef>
              <a:spcAft>
                <a:spcPts val="0"/>
              </a:spcAft>
              <a:buNone/>
            </a:pPr>
            <a:r>
              <a:rPr lang="en" sz="1400" b="1">
                <a:highlight>
                  <a:srgbClr val="FFFFFF"/>
                </a:highlight>
              </a:rPr>
              <a:t>Preliminary Level Two tests were partially complete as of March 20.</a:t>
            </a:r>
            <a:endParaRPr sz="1400" b="1">
              <a:highlight>
                <a:srgbClr val="FFFFFF"/>
              </a:highlight>
            </a:endParaRPr>
          </a:p>
          <a:p>
            <a:pPr marL="457200" lvl="0" indent="-317500" algn="l" rtl="0">
              <a:spcBef>
                <a:spcPts val="0"/>
              </a:spcBef>
              <a:spcAft>
                <a:spcPts val="0"/>
              </a:spcAft>
              <a:buSzPts val="1400"/>
              <a:buChar char="-"/>
            </a:pPr>
            <a:r>
              <a:rPr lang="en" sz="1400">
                <a:highlight>
                  <a:srgbClr val="FFFFFF"/>
                </a:highlight>
              </a:rPr>
              <a:t>SDRs were able to communicate messages to each other while cabled and through antenna transmission.</a:t>
            </a:r>
            <a:endParaRPr sz="1400">
              <a:highlight>
                <a:srgbClr val="FFFFFF"/>
              </a:highlight>
            </a:endParaRPr>
          </a:p>
          <a:p>
            <a:pPr marL="457200" lvl="0" indent="-317500" algn="l" rtl="0">
              <a:spcBef>
                <a:spcPts val="0"/>
              </a:spcBef>
              <a:spcAft>
                <a:spcPts val="0"/>
              </a:spcAft>
              <a:buSzPts val="1400"/>
              <a:buChar char="-"/>
            </a:pPr>
            <a:r>
              <a:rPr lang="en" sz="1400">
                <a:highlight>
                  <a:srgbClr val="FFFFFF"/>
                </a:highlight>
              </a:rPr>
              <a:t>PiCAN  capture of data from Pi to flight computer successful </a:t>
            </a:r>
            <a:endParaRPr sz="1400">
              <a:highlight>
                <a:srgbClr val="FFFFFF"/>
              </a:highlight>
            </a:endParaRPr>
          </a:p>
          <a:p>
            <a:pPr marL="457200" lvl="0" indent="-317500" algn="l" rtl="0">
              <a:spcBef>
                <a:spcPts val="0"/>
              </a:spcBef>
              <a:spcAft>
                <a:spcPts val="0"/>
              </a:spcAft>
              <a:buSzPts val="1400"/>
              <a:buChar char="-"/>
            </a:pPr>
            <a:r>
              <a:rPr lang="en" sz="1400">
                <a:highlight>
                  <a:srgbClr val="FFFFFF"/>
                </a:highlight>
              </a:rPr>
              <a:t>SDR/Pi integration completed in terms of hardware, transmit/receive test not successful</a:t>
            </a:r>
            <a:endParaRPr sz="1400">
              <a:highlight>
                <a:srgbClr val="FFFFFF"/>
              </a:highlight>
            </a:endParaRPr>
          </a:p>
          <a:p>
            <a:pPr marL="457200" lvl="0" indent="-317500" algn="l" rtl="0">
              <a:spcBef>
                <a:spcPts val="0"/>
              </a:spcBef>
              <a:spcAft>
                <a:spcPts val="0"/>
              </a:spcAft>
              <a:buSzPts val="1400"/>
              <a:buChar char="-"/>
            </a:pPr>
            <a:r>
              <a:rPr lang="en" sz="1400">
                <a:highlight>
                  <a:srgbClr val="FFFFFF"/>
                </a:highlight>
              </a:rPr>
              <a:t>Full software integration not achieved</a:t>
            </a:r>
            <a:endParaRPr sz="1400">
              <a:highlight>
                <a:srgbClr val="FFFFFF"/>
              </a:highlight>
            </a:endParaRPr>
          </a:p>
        </p:txBody>
      </p:sp>
      <p:sp>
        <p:nvSpPr>
          <p:cNvPr id="996" name="Google Shape;996;p73"/>
          <p:cNvSpPr txBox="1">
            <a:spLocks noGrp="1"/>
          </p:cNvSpPr>
          <p:nvPr>
            <p:ph type="sldNum" idx="12"/>
          </p:nvPr>
        </p:nvSpPr>
        <p:spPr>
          <a:xfrm>
            <a:off x="8" y="-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47</a:t>
            </a:fld>
            <a:endParaRPr/>
          </a:p>
        </p:txBody>
      </p:sp>
      <p:sp>
        <p:nvSpPr>
          <p:cNvPr id="997" name="Google Shape;997;p73"/>
          <p:cNvSpPr/>
          <p:nvPr/>
        </p:nvSpPr>
        <p:spPr>
          <a:xfrm>
            <a:off x="6163" y="4609348"/>
            <a:ext cx="1742100" cy="382800"/>
          </a:xfrm>
          <a:prstGeom prst="homePlate">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Project Purpose and Objectives</a:t>
            </a:r>
            <a:endParaRPr sz="1200">
              <a:latin typeface="Lato"/>
              <a:ea typeface="Lato"/>
              <a:cs typeface="Lato"/>
              <a:sym typeface="Lato"/>
            </a:endParaRPr>
          </a:p>
        </p:txBody>
      </p:sp>
      <p:sp>
        <p:nvSpPr>
          <p:cNvPr id="998" name="Google Shape;998;p73"/>
          <p:cNvSpPr/>
          <p:nvPr/>
        </p:nvSpPr>
        <p:spPr>
          <a:xfrm>
            <a:off x="7324938" y="4604000"/>
            <a:ext cx="1812900" cy="393600"/>
          </a:xfrm>
          <a:prstGeom prst="chevron">
            <a:avLst>
              <a:gd name="adj" fmla="val 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Project </a:t>
            </a:r>
            <a:endParaRPr sz="1200">
              <a:latin typeface="Lato"/>
              <a:ea typeface="Lato"/>
              <a:cs typeface="Lato"/>
              <a:sym typeface="Lato"/>
            </a:endParaRPr>
          </a:p>
          <a:p>
            <a:pPr marL="0" lvl="0" indent="0" algn="ctr" rtl="0">
              <a:spcBef>
                <a:spcPts val="0"/>
              </a:spcBef>
              <a:spcAft>
                <a:spcPts val="0"/>
              </a:spcAft>
              <a:buNone/>
            </a:pPr>
            <a:r>
              <a:rPr lang="en" sz="1200">
                <a:latin typeface="Lato"/>
                <a:ea typeface="Lato"/>
                <a:cs typeface="Lato"/>
                <a:sym typeface="Lato"/>
              </a:rPr>
              <a:t>Management</a:t>
            </a:r>
            <a:endParaRPr sz="1200">
              <a:latin typeface="Lato"/>
              <a:ea typeface="Lato"/>
              <a:cs typeface="Lato"/>
              <a:sym typeface="Lato"/>
            </a:endParaRPr>
          </a:p>
        </p:txBody>
      </p:sp>
      <p:sp>
        <p:nvSpPr>
          <p:cNvPr id="999" name="Google Shape;999;p73"/>
          <p:cNvSpPr/>
          <p:nvPr/>
        </p:nvSpPr>
        <p:spPr>
          <a:xfrm>
            <a:off x="5835463" y="4604000"/>
            <a:ext cx="17421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Systems Engineering</a:t>
            </a:r>
            <a:endParaRPr sz="1200">
              <a:latin typeface="Lato"/>
              <a:ea typeface="Lato"/>
              <a:cs typeface="Lato"/>
              <a:sym typeface="Lato"/>
            </a:endParaRPr>
          </a:p>
        </p:txBody>
      </p:sp>
      <p:sp>
        <p:nvSpPr>
          <p:cNvPr id="1000" name="Google Shape;1000;p73"/>
          <p:cNvSpPr/>
          <p:nvPr/>
        </p:nvSpPr>
        <p:spPr>
          <a:xfrm>
            <a:off x="1553775" y="4603950"/>
            <a:ext cx="16092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Design </a:t>
            </a:r>
            <a:endParaRPr sz="1200">
              <a:latin typeface="Lato"/>
              <a:ea typeface="Lato"/>
              <a:cs typeface="Lato"/>
              <a:sym typeface="Lato"/>
            </a:endParaRPr>
          </a:p>
          <a:p>
            <a:pPr marL="0" lvl="0" indent="0" algn="ctr" rtl="0">
              <a:spcBef>
                <a:spcPts val="0"/>
              </a:spcBef>
              <a:spcAft>
                <a:spcPts val="0"/>
              </a:spcAft>
              <a:buNone/>
            </a:pPr>
            <a:r>
              <a:rPr lang="en" sz="1200">
                <a:latin typeface="Lato"/>
                <a:ea typeface="Lato"/>
                <a:cs typeface="Lato"/>
                <a:sym typeface="Lato"/>
              </a:rPr>
              <a:t>Description</a:t>
            </a:r>
            <a:endParaRPr sz="1200">
              <a:latin typeface="Lato"/>
              <a:ea typeface="Lato"/>
              <a:cs typeface="Lato"/>
              <a:sym typeface="Lato"/>
            </a:endParaRPr>
          </a:p>
        </p:txBody>
      </p:sp>
      <p:sp>
        <p:nvSpPr>
          <p:cNvPr id="1001" name="Google Shape;1001;p73"/>
          <p:cNvSpPr/>
          <p:nvPr/>
        </p:nvSpPr>
        <p:spPr>
          <a:xfrm>
            <a:off x="2877938" y="4604000"/>
            <a:ext cx="17421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Test Overview</a:t>
            </a:r>
            <a:endParaRPr sz="1200">
              <a:latin typeface="Lato"/>
              <a:ea typeface="Lato"/>
              <a:cs typeface="Lato"/>
              <a:sym typeface="Lato"/>
            </a:endParaRPr>
          </a:p>
        </p:txBody>
      </p:sp>
      <p:sp>
        <p:nvSpPr>
          <p:cNvPr id="1002" name="Google Shape;1002;p73"/>
          <p:cNvSpPr/>
          <p:nvPr/>
        </p:nvSpPr>
        <p:spPr>
          <a:xfrm>
            <a:off x="4353100" y="4604000"/>
            <a:ext cx="1695300" cy="393600"/>
          </a:xfrm>
          <a:prstGeom prst="chevron">
            <a:avLst>
              <a:gd name="adj" fmla="val 50000"/>
            </a:avLst>
          </a:prstGeom>
          <a:solidFill>
            <a:srgbClr val="EBCC6A"/>
          </a:solidFill>
          <a:ln w="3810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Test Results</a:t>
            </a:r>
            <a:endParaRPr sz="1200">
              <a:latin typeface="Lato"/>
              <a:ea typeface="Lato"/>
              <a:cs typeface="Lato"/>
              <a:sym typeface="Lato"/>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06"/>
        <p:cNvGrpSpPr/>
        <p:nvPr/>
      </p:nvGrpSpPr>
      <p:grpSpPr>
        <a:xfrm>
          <a:off x="0" y="0"/>
          <a:ext cx="0" cy="0"/>
          <a:chOff x="0" y="0"/>
          <a:chExt cx="0" cy="0"/>
        </a:xfrm>
      </p:grpSpPr>
      <p:sp>
        <p:nvSpPr>
          <p:cNvPr id="1007" name="Google Shape;1007;p74"/>
          <p:cNvSpPr/>
          <p:nvPr/>
        </p:nvSpPr>
        <p:spPr>
          <a:xfrm>
            <a:off x="7401075" y="2935675"/>
            <a:ext cx="1783500" cy="883200"/>
          </a:xfrm>
          <a:prstGeom prst="chevron">
            <a:avLst>
              <a:gd name="adj" fmla="val 845"/>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Lato"/>
                <a:ea typeface="Lato"/>
                <a:cs typeface="Lato"/>
                <a:sym typeface="Lato"/>
              </a:rPr>
              <a:t>Project Management</a:t>
            </a:r>
            <a:endParaRPr>
              <a:latin typeface="Lato"/>
              <a:ea typeface="Lato"/>
              <a:cs typeface="Lato"/>
              <a:sym typeface="Lato"/>
            </a:endParaRPr>
          </a:p>
        </p:txBody>
      </p:sp>
      <p:sp>
        <p:nvSpPr>
          <p:cNvPr id="1008" name="Google Shape;1008;p74"/>
          <p:cNvSpPr txBox="1">
            <a:spLocks noGrp="1"/>
          </p:cNvSpPr>
          <p:nvPr>
            <p:ph type="title"/>
          </p:nvPr>
        </p:nvSpPr>
        <p:spPr>
          <a:xfrm>
            <a:off x="349200" y="1561675"/>
            <a:ext cx="5005500" cy="1374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600"/>
              <a:t>Systems Engineering</a:t>
            </a:r>
            <a:endParaRPr sz="3600"/>
          </a:p>
        </p:txBody>
      </p:sp>
      <p:sp>
        <p:nvSpPr>
          <p:cNvPr id="1009" name="Google Shape;1009;p74"/>
          <p:cNvSpPr txBox="1">
            <a:spLocks noGrp="1"/>
          </p:cNvSpPr>
          <p:nvPr>
            <p:ph type="sldNum" idx="12"/>
          </p:nvPr>
        </p:nvSpPr>
        <p:spPr>
          <a:xfrm>
            <a:off x="8" y="-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48</a:t>
            </a:fld>
            <a:endParaRPr/>
          </a:p>
        </p:txBody>
      </p:sp>
      <p:sp>
        <p:nvSpPr>
          <p:cNvPr id="1010" name="Google Shape;1010;p74"/>
          <p:cNvSpPr/>
          <p:nvPr/>
        </p:nvSpPr>
        <p:spPr>
          <a:xfrm>
            <a:off x="1346925" y="2935675"/>
            <a:ext cx="2079600" cy="8832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Lato"/>
                <a:ea typeface="Lato"/>
                <a:cs typeface="Lato"/>
                <a:sym typeface="Lato"/>
              </a:rPr>
              <a:t>Design Description</a:t>
            </a:r>
            <a:endParaRPr>
              <a:latin typeface="Lato"/>
              <a:ea typeface="Lato"/>
              <a:cs typeface="Lato"/>
              <a:sym typeface="Lato"/>
            </a:endParaRPr>
          </a:p>
        </p:txBody>
      </p:sp>
      <p:sp>
        <p:nvSpPr>
          <p:cNvPr id="1011" name="Google Shape;1011;p74"/>
          <p:cNvSpPr/>
          <p:nvPr/>
        </p:nvSpPr>
        <p:spPr>
          <a:xfrm>
            <a:off x="2981950" y="2935675"/>
            <a:ext cx="1827900" cy="8832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Lato"/>
                <a:ea typeface="Lato"/>
                <a:cs typeface="Lato"/>
                <a:sym typeface="Lato"/>
              </a:rPr>
              <a:t>Test Overview</a:t>
            </a:r>
            <a:endParaRPr>
              <a:latin typeface="Lato"/>
              <a:ea typeface="Lato"/>
              <a:cs typeface="Lato"/>
              <a:sym typeface="Lato"/>
            </a:endParaRPr>
          </a:p>
        </p:txBody>
      </p:sp>
      <p:sp>
        <p:nvSpPr>
          <p:cNvPr id="1012" name="Google Shape;1012;p74"/>
          <p:cNvSpPr/>
          <p:nvPr/>
        </p:nvSpPr>
        <p:spPr>
          <a:xfrm>
            <a:off x="4353550" y="2935675"/>
            <a:ext cx="1827900" cy="8832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Lato"/>
                <a:ea typeface="Lato"/>
                <a:cs typeface="Lato"/>
                <a:sym typeface="Lato"/>
              </a:rPr>
              <a:t>Test Results</a:t>
            </a:r>
            <a:endParaRPr>
              <a:latin typeface="Lato"/>
              <a:ea typeface="Lato"/>
              <a:cs typeface="Lato"/>
              <a:sym typeface="Lato"/>
            </a:endParaRPr>
          </a:p>
        </p:txBody>
      </p:sp>
      <p:sp>
        <p:nvSpPr>
          <p:cNvPr id="1013" name="Google Shape;1013;p74"/>
          <p:cNvSpPr/>
          <p:nvPr/>
        </p:nvSpPr>
        <p:spPr>
          <a:xfrm>
            <a:off x="0" y="2940675"/>
            <a:ext cx="1783500" cy="883200"/>
          </a:xfrm>
          <a:prstGeom prst="homePlate">
            <a:avLst>
              <a:gd name="adj" fmla="val 49181"/>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Lato"/>
                <a:ea typeface="Lato"/>
                <a:cs typeface="Lato"/>
                <a:sym typeface="Lato"/>
              </a:rPr>
              <a:t>Project Purpose and Objectives</a:t>
            </a:r>
            <a:endParaRPr>
              <a:latin typeface="Lato"/>
              <a:ea typeface="Lato"/>
              <a:cs typeface="Lato"/>
              <a:sym typeface="Lato"/>
            </a:endParaRPr>
          </a:p>
        </p:txBody>
      </p:sp>
      <p:sp>
        <p:nvSpPr>
          <p:cNvPr id="1014" name="Google Shape;1014;p74"/>
          <p:cNvSpPr/>
          <p:nvPr/>
        </p:nvSpPr>
        <p:spPr>
          <a:xfrm>
            <a:off x="5703700" y="2935675"/>
            <a:ext cx="2079600" cy="883200"/>
          </a:xfrm>
          <a:prstGeom prst="chevron">
            <a:avLst>
              <a:gd name="adj" fmla="val 50000"/>
            </a:avLst>
          </a:prstGeom>
          <a:solidFill>
            <a:srgbClr val="EBCC6A"/>
          </a:solidFill>
          <a:ln w="7620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Lato"/>
                <a:ea typeface="Lato"/>
                <a:cs typeface="Lato"/>
                <a:sym typeface="Lato"/>
              </a:rPr>
              <a:t>Systems Engineering</a:t>
            </a:r>
            <a:endParaRPr>
              <a:latin typeface="Lato"/>
              <a:ea typeface="Lato"/>
              <a:cs typeface="Lato"/>
              <a:sym typeface="Lato"/>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018"/>
        <p:cNvGrpSpPr/>
        <p:nvPr/>
      </p:nvGrpSpPr>
      <p:grpSpPr>
        <a:xfrm>
          <a:off x="0" y="0"/>
          <a:ext cx="0" cy="0"/>
          <a:chOff x="0" y="0"/>
          <a:chExt cx="0" cy="0"/>
        </a:xfrm>
      </p:grpSpPr>
      <p:sp>
        <p:nvSpPr>
          <p:cNvPr id="1019" name="Google Shape;1019;p75"/>
          <p:cNvSpPr txBox="1">
            <a:spLocks noGrp="1"/>
          </p:cNvSpPr>
          <p:nvPr>
            <p:ph type="title"/>
          </p:nvPr>
        </p:nvSpPr>
        <p:spPr>
          <a:xfrm>
            <a:off x="2502850" y="247800"/>
            <a:ext cx="3921000" cy="91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a:t>Trade Studies</a:t>
            </a:r>
            <a:endParaRPr sz="3000"/>
          </a:p>
        </p:txBody>
      </p:sp>
      <p:sp>
        <p:nvSpPr>
          <p:cNvPr id="1020" name="Google Shape;1020;p75"/>
          <p:cNvSpPr txBox="1">
            <a:spLocks noGrp="1"/>
          </p:cNvSpPr>
          <p:nvPr>
            <p:ph type="sldNum" idx="12"/>
          </p:nvPr>
        </p:nvSpPr>
        <p:spPr>
          <a:xfrm>
            <a:off x="8" y="-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49</a:t>
            </a:fld>
            <a:endParaRPr/>
          </a:p>
        </p:txBody>
      </p:sp>
      <p:sp>
        <p:nvSpPr>
          <p:cNvPr id="1021" name="Google Shape;1021;p75"/>
          <p:cNvSpPr txBox="1"/>
          <p:nvPr/>
        </p:nvSpPr>
        <p:spPr>
          <a:xfrm>
            <a:off x="1307300" y="1275150"/>
            <a:ext cx="2636100" cy="315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Lato"/>
              <a:ea typeface="Lato"/>
              <a:cs typeface="Lato"/>
              <a:sym typeface="Lato"/>
            </a:endParaRPr>
          </a:p>
        </p:txBody>
      </p:sp>
      <p:graphicFrame>
        <p:nvGraphicFramePr>
          <p:cNvPr id="1022" name="Google Shape;1022;p75"/>
          <p:cNvGraphicFramePr/>
          <p:nvPr/>
        </p:nvGraphicFramePr>
        <p:xfrm>
          <a:off x="304200" y="1025963"/>
          <a:ext cx="8535600" cy="3047820"/>
        </p:xfrm>
        <a:graphic>
          <a:graphicData uri="http://schemas.openxmlformats.org/drawingml/2006/table">
            <a:tbl>
              <a:tblPr>
                <a:noFill/>
                <a:tableStyleId>{4942666D-C6F8-4483-AE18-66D01D52A841}</a:tableStyleId>
              </a:tblPr>
              <a:tblGrid>
                <a:gridCol w="2845200">
                  <a:extLst>
                    <a:ext uri="{9D8B030D-6E8A-4147-A177-3AD203B41FA5}">
                      <a16:colId xmlns:a16="http://schemas.microsoft.com/office/drawing/2014/main" val="20000"/>
                    </a:ext>
                  </a:extLst>
                </a:gridCol>
                <a:gridCol w="2845200">
                  <a:extLst>
                    <a:ext uri="{9D8B030D-6E8A-4147-A177-3AD203B41FA5}">
                      <a16:colId xmlns:a16="http://schemas.microsoft.com/office/drawing/2014/main" val="20001"/>
                    </a:ext>
                  </a:extLst>
                </a:gridCol>
                <a:gridCol w="2845200">
                  <a:extLst>
                    <a:ext uri="{9D8B030D-6E8A-4147-A177-3AD203B41FA5}">
                      <a16:colId xmlns:a16="http://schemas.microsoft.com/office/drawing/2014/main" val="20002"/>
                    </a:ext>
                  </a:extLst>
                </a:gridCol>
              </a:tblGrid>
              <a:tr h="366225">
                <a:tc>
                  <a:txBody>
                    <a:bodyPr/>
                    <a:lstStyle/>
                    <a:p>
                      <a:pPr marL="0" lvl="0" indent="0" algn="ctr" rtl="0">
                        <a:spcBef>
                          <a:spcPts val="0"/>
                        </a:spcBef>
                        <a:spcAft>
                          <a:spcPts val="0"/>
                        </a:spcAft>
                        <a:buNone/>
                      </a:pPr>
                      <a:r>
                        <a:rPr lang="en" sz="1600" b="1">
                          <a:latin typeface="Lato"/>
                          <a:ea typeface="Lato"/>
                          <a:cs typeface="Lato"/>
                          <a:sym typeface="Lato"/>
                        </a:rPr>
                        <a:t>Study</a:t>
                      </a:r>
                      <a:endParaRPr sz="1600" b="1">
                        <a:latin typeface="Lato"/>
                        <a:ea typeface="Lato"/>
                        <a:cs typeface="Lato"/>
                        <a:sym typeface="Lato"/>
                      </a:endParaRPr>
                    </a:p>
                  </a:txBody>
                  <a:tcPr marL="91425" marR="91425" marT="91425" marB="91425">
                    <a:solidFill>
                      <a:srgbClr val="EDDCA5"/>
                    </a:solidFill>
                  </a:tcPr>
                </a:tc>
                <a:tc>
                  <a:txBody>
                    <a:bodyPr/>
                    <a:lstStyle/>
                    <a:p>
                      <a:pPr marL="0" lvl="0" indent="0" algn="ctr" rtl="0">
                        <a:spcBef>
                          <a:spcPts val="0"/>
                        </a:spcBef>
                        <a:spcAft>
                          <a:spcPts val="0"/>
                        </a:spcAft>
                        <a:buNone/>
                      </a:pPr>
                      <a:r>
                        <a:rPr lang="en" sz="1600" b="1">
                          <a:latin typeface="Lato"/>
                          <a:ea typeface="Lato"/>
                          <a:cs typeface="Lato"/>
                          <a:sym typeface="Lato"/>
                        </a:rPr>
                        <a:t>Outcome</a:t>
                      </a:r>
                      <a:endParaRPr sz="1600" b="1">
                        <a:latin typeface="Lato"/>
                        <a:ea typeface="Lato"/>
                        <a:cs typeface="Lato"/>
                        <a:sym typeface="Lato"/>
                      </a:endParaRPr>
                    </a:p>
                  </a:txBody>
                  <a:tcPr marL="91425" marR="91425" marT="91425" marB="91425">
                    <a:solidFill>
                      <a:srgbClr val="EDDCA5"/>
                    </a:solidFill>
                  </a:tcPr>
                </a:tc>
                <a:tc>
                  <a:txBody>
                    <a:bodyPr/>
                    <a:lstStyle/>
                    <a:p>
                      <a:pPr marL="0" lvl="0" indent="0" algn="ctr" rtl="0">
                        <a:spcBef>
                          <a:spcPts val="0"/>
                        </a:spcBef>
                        <a:spcAft>
                          <a:spcPts val="0"/>
                        </a:spcAft>
                        <a:buNone/>
                      </a:pPr>
                      <a:r>
                        <a:rPr lang="en" sz="1600" b="1">
                          <a:latin typeface="Lato"/>
                          <a:ea typeface="Lato"/>
                          <a:cs typeface="Lato"/>
                          <a:sym typeface="Lato"/>
                        </a:rPr>
                        <a:t>Reasoning</a:t>
                      </a:r>
                      <a:endParaRPr sz="1600" b="1">
                        <a:latin typeface="Lato"/>
                        <a:ea typeface="Lato"/>
                        <a:cs typeface="Lato"/>
                        <a:sym typeface="Lato"/>
                      </a:endParaRPr>
                    </a:p>
                  </a:txBody>
                  <a:tcPr marL="91425" marR="91425" marT="91425" marB="91425">
                    <a:solidFill>
                      <a:srgbClr val="EDDCA5"/>
                    </a:solidFill>
                  </a:tcPr>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en">
                          <a:latin typeface="Lato"/>
                          <a:ea typeface="Lato"/>
                          <a:cs typeface="Lato"/>
                          <a:sym typeface="Lato"/>
                        </a:rPr>
                        <a:t>Radio</a:t>
                      </a:r>
                      <a:endParaRPr>
                        <a:latin typeface="Lato"/>
                        <a:ea typeface="Lato"/>
                        <a:cs typeface="Lato"/>
                        <a:sym typeface="Lato"/>
                      </a:endParaRPr>
                    </a:p>
                  </a:txBody>
                  <a:tcPr marL="91425" marR="91425" marT="91425" marB="91425"/>
                </a:tc>
                <a:tc>
                  <a:txBody>
                    <a:bodyPr/>
                    <a:lstStyle/>
                    <a:p>
                      <a:pPr marL="0" lvl="0" indent="0" algn="ctr" rtl="0">
                        <a:spcBef>
                          <a:spcPts val="0"/>
                        </a:spcBef>
                        <a:spcAft>
                          <a:spcPts val="0"/>
                        </a:spcAft>
                        <a:buNone/>
                      </a:pPr>
                      <a:r>
                        <a:rPr lang="en">
                          <a:latin typeface="Lato"/>
                          <a:ea typeface="Lato"/>
                          <a:cs typeface="Lato"/>
                          <a:sym typeface="Lato"/>
                        </a:rPr>
                        <a:t>Integrated*</a:t>
                      </a:r>
                      <a:endParaRPr>
                        <a:latin typeface="Lato"/>
                        <a:ea typeface="Lato"/>
                        <a:cs typeface="Lato"/>
                        <a:sym typeface="Lato"/>
                      </a:endParaRPr>
                    </a:p>
                  </a:txBody>
                  <a:tcPr marL="91425" marR="91425" marT="91425" marB="91425"/>
                </a:tc>
                <a:tc>
                  <a:txBody>
                    <a:bodyPr/>
                    <a:lstStyle/>
                    <a:p>
                      <a:pPr marL="0" lvl="0" indent="0" algn="ctr" rtl="0">
                        <a:spcBef>
                          <a:spcPts val="0"/>
                        </a:spcBef>
                        <a:spcAft>
                          <a:spcPts val="0"/>
                        </a:spcAft>
                        <a:buNone/>
                      </a:pPr>
                      <a:r>
                        <a:rPr lang="en">
                          <a:latin typeface="Lato"/>
                          <a:ea typeface="Lato"/>
                          <a:cs typeface="Lato"/>
                          <a:sym typeface="Lato"/>
                        </a:rPr>
                        <a:t>Low cost/weight, ease of use</a:t>
                      </a:r>
                      <a:endParaRPr>
                        <a:latin typeface="Lato"/>
                        <a:ea typeface="Lato"/>
                        <a:cs typeface="Lato"/>
                        <a:sym typeface="Lato"/>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ctr" rtl="0">
                        <a:spcBef>
                          <a:spcPts val="0"/>
                        </a:spcBef>
                        <a:spcAft>
                          <a:spcPts val="0"/>
                        </a:spcAft>
                        <a:buNone/>
                      </a:pPr>
                      <a:r>
                        <a:rPr lang="en">
                          <a:latin typeface="Lato"/>
                          <a:ea typeface="Lato"/>
                          <a:cs typeface="Lato"/>
                          <a:sym typeface="Lato"/>
                        </a:rPr>
                        <a:t>Range-Finding Method</a:t>
                      </a:r>
                      <a:endParaRPr>
                        <a:latin typeface="Lato"/>
                        <a:ea typeface="Lato"/>
                        <a:cs typeface="Lato"/>
                        <a:sym typeface="Lato"/>
                      </a:endParaRPr>
                    </a:p>
                  </a:txBody>
                  <a:tcPr marL="91425" marR="91425" marT="91425" marB="91425"/>
                </a:tc>
                <a:tc>
                  <a:txBody>
                    <a:bodyPr/>
                    <a:lstStyle/>
                    <a:p>
                      <a:pPr marL="0" lvl="0" indent="0" algn="ctr" rtl="0">
                        <a:spcBef>
                          <a:spcPts val="0"/>
                        </a:spcBef>
                        <a:spcAft>
                          <a:spcPts val="0"/>
                        </a:spcAft>
                        <a:buNone/>
                      </a:pPr>
                      <a:r>
                        <a:rPr lang="en">
                          <a:latin typeface="Lato"/>
                          <a:ea typeface="Lato"/>
                          <a:cs typeface="Lato"/>
                          <a:sym typeface="Lato"/>
                        </a:rPr>
                        <a:t>Two-Way Range Finding</a:t>
                      </a:r>
                      <a:endParaRPr>
                        <a:latin typeface="Lato"/>
                        <a:ea typeface="Lato"/>
                        <a:cs typeface="Lato"/>
                        <a:sym typeface="Lato"/>
                      </a:endParaRPr>
                    </a:p>
                  </a:txBody>
                  <a:tcPr marL="91425" marR="91425" marT="91425" marB="91425"/>
                </a:tc>
                <a:tc>
                  <a:txBody>
                    <a:bodyPr/>
                    <a:lstStyle/>
                    <a:p>
                      <a:pPr marL="0" lvl="0" indent="0" algn="ctr" rtl="0">
                        <a:spcBef>
                          <a:spcPts val="0"/>
                        </a:spcBef>
                        <a:spcAft>
                          <a:spcPts val="0"/>
                        </a:spcAft>
                        <a:buNone/>
                      </a:pPr>
                      <a:r>
                        <a:rPr lang="en">
                          <a:latin typeface="Lato"/>
                          <a:ea typeface="Lato"/>
                          <a:cs typeface="Lato"/>
                          <a:sym typeface="Lato"/>
                        </a:rPr>
                        <a:t>History, accuracy, and reliability</a:t>
                      </a:r>
                      <a:endParaRPr>
                        <a:latin typeface="Lato"/>
                        <a:ea typeface="Lato"/>
                        <a:cs typeface="Lato"/>
                        <a:sym typeface="Lato"/>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ctr" rtl="0">
                        <a:spcBef>
                          <a:spcPts val="0"/>
                        </a:spcBef>
                        <a:spcAft>
                          <a:spcPts val="0"/>
                        </a:spcAft>
                        <a:buNone/>
                      </a:pPr>
                      <a:r>
                        <a:rPr lang="en">
                          <a:latin typeface="Lato"/>
                          <a:ea typeface="Lato"/>
                          <a:cs typeface="Lato"/>
                          <a:sym typeface="Lato"/>
                        </a:rPr>
                        <a:t>Position Determination</a:t>
                      </a:r>
                      <a:endParaRPr>
                        <a:latin typeface="Lato"/>
                        <a:ea typeface="Lato"/>
                        <a:cs typeface="Lato"/>
                        <a:sym typeface="Lato"/>
                      </a:endParaRPr>
                    </a:p>
                  </a:txBody>
                  <a:tcPr marL="91425" marR="91425" marT="91425" marB="91425"/>
                </a:tc>
                <a:tc>
                  <a:txBody>
                    <a:bodyPr/>
                    <a:lstStyle/>
                    <a:p>
                      <a:pPr marL="0" lvl="0" indent="0" algn="ctr" rtl="0">
                        <a:spcBef>
                          <a:spcPts val="0"/>
                        </a:spcBef>
                        <a:spcAft>
                          <a:spcPts val="0"/>
                        </a:spcAft>
                        <a:buNone/>
                      </a:pPr>
                      <a:r>
                        <a:rPr lang="en">
                          <a:latin typeface="Lato"/>
                          <a:ea typeface="Lato"/>
                          <a:cs typeface="Lato"/>
                          <a:sym typeface="Lato"/>
                        </a:rPr>
                        <a:t>Phase Interferometry</a:t>
                      </a:r>
                      <a:endParaRPr>
                        <a:latin typeface="Lato"/>
                        <a:ea typeface="Lato"/>
                        <a:cs typeface="Lato"/>
                        <a:sym typeface="Lato"/>
                      </a:endParaRPr>
                    </a:p>
                  </a:txBody>
                  <a:tcPr marL="91425" marR="91425" marT="91425" marB="91425"/>
                </a:tc>
                <a:tc>
                  <a:txBody>
                    <a:bodyPr/>
                    <a:lstStyle/>
                    <a:p>
                      <a:pPr marL="0" lvl="0" indent="0" algn="ctr" rtl="0">
                        <a:spcBef>
                          <a:spcPts val="0"/>
                        </a:spcBef>
                        <a:spcAft>
                          <a:spcPts val="0"/>
                        </a:spcAft>
                        <a:buNone/>
                      </a:pPr>
                      <a:r>
                        <a:rPr lang="en">
                          <a:latin typeface="Lato"/>
                          <a:ea typeface="Lato"/>
                          <a:cs typeface="Lato"/>
                          <a:sym typeface="Lato"/>
                        </a:rPr>
                        <a:t>Little to no effects from interference, accurate</a:t>
                      </a:r>
                      <a:endParaRPr>
                        <a:latin typeface="Lato"/>
                        <a:ea typeface="Lato"/>
                        <a:cs typeface="Lato"/>
                        <a:sym typeface="Lato"/>
                      </a:endParaRPr>
                    </a:p>
                  </a:txBody>
                  <a:tcPr marL="91425" marR="91425" marT="91425" marB="91425"/>
                </a:tc>
                <a:extLst>
                  <a:ext uri="{0D108BD9-81ED-4DB2-BD59-A6C34878D82A}">
                    <a16:rowId xmlns:a16="http://schemas.microsoft.com/office/drawing/2014/main" val="10003"/>
                  </a:ext>
                </a:extLst>
              </a:tr>
              <a:tr h="381000">
                <a:tc>
                  <a:txBody>
                    <a:bodyPr/>
                    <a:lstStyle/>
                    <a:p>
                      <a:pPr marL="0" lvl="0" indent="0" algn="ctr" rtl="0">
                        <a:spcBef>
                          <a:spcPts val="0"/>
                        </a:spcBef>
                        <a:spcAft>
                          <a:spcPts val="0"/>
                        </a:spcAft>
                        <a:buNone/>
                      </a:pPr>
                      <a:r>
                        <a:rPr lang="en">
                          <a:latin typeface="Lato"/>
                          <a:ea typeface="Lato"/>
                          <a:cs typeface="Lato"/>
                          <a:sym typeface="Lato"/>
                        </a:rPr>
                        <a:t>Testing Methodology</a:t>
                      </a:r>
                      <a:endParaRPr>
                        <a:latin typeface="Lato"/>
                        <a:ea typeface="Lato"/>
                        <a:cs typeface="Lato"/>
                        <a:sym typeface="Lato"/>
                      </a:endParaRPr>
                    </a:p>
                  </a:txBody>
                  <a:tcPr marL="91425" marR="91425" marT="91425" marB="91425"/>
                </a:tc>
                <a:tc>
                  <a:txBody>
                    <a:bodyPr/>
                    <a:lstStyle/>
                    <a:p>
                      <a:pPr marL="0" lvl="0" indent="0" algn="ctr" rtl="0">
                        <a:spcBef>
                          <a:spcPts val="0"/>
                        </a:spcBef>
                        <a:spcAft>
                          <a:spcPts val="0"/>
                        </a:spcAft>
                        <a:buNone/>
                      </a:pPr>
                      <a:r>
                        <a:rPr lang="en">
                          <a:latin typeface="Lato"/>
                          <a:ea typeface="Lato"/>
                          <a:cs typeface="Lato"/>
                          <a:sym typeface="Lato"/>
                        </a:rPr>
                        <a:t>Car</a:t>
                      </a:r>
                      <a:endParaRPr>
                        <a:latin typeface="Lato"/>
                        <a:ea typeface="Lato"/>
                        <a:cs typeface="Lato"/>
                        <a:sym typeface="Lato"/>
                      </a:endParaRPr>
                    </a:p>
                  </a:txBody>
                  <a:tcPr marL="91425" marR="91425" marT="91425" marB="91425"/>
                </a:tc>
                <a:tc>
                  <a:txBody>
                    <a:bodyPr/>
                    <a:lstStyle/>
                    <a:p>
                      <a:pPr marL="0" lvl="0" indent="0" algn="ctr" rtl="0">
                        <a:spcBef>
                          <a:spcPts val="0"/>
                        </a:spcBef>
                        <a:spcAft>
                          <a:spcPts val="0"/>
                        </a:spcAft>
                        <a:buNone/>
                      </a:pPr>
                      <a:r>
                        <a:rPr lang="en">
                          <a:latin typeface="Lato"/>
                          <a:ea typeface="Lato"/>
                          <a:cs typeface="Lato"/>
                          <a:sym typeface="Lato"/>
                        </a:rPr>
                        <a:t>Feasible, low cost, controllable</a:t>
                      </a:r>
                      <a:endParaRPr>
                        <a:latin typeface="Lato"/>
                        <a:ea typeface="Lato"/>
                        <a:cs typeface="Lato"/>
                        <a:sym typeface="Lato"/>
                      </a:endParaRPr>
                    </a:p>
                  </a:txBody>
                  <a:tcPr marL="91425" marR="91425" marT="91425" marB="91425"/>
                </a:tc>
                <a:extLst>
                  <a:ext uri="{0D108BD9-81ED-4DB2-BD59-A6C34878D82A}">
                    <a16:rowId xmlns:a16="http://schemas.microsoft.com/office/drawing/2014/main" val="10004"/>
                  </a:ext>
                </a:extLst>
              </a:tr>
              <a:tr h="381000">
                <a:tc>
                  <a:txBody>
                    <a:bodyPr/>
                    <a:lstStyle/>
                    <a:p>
                      <a:pPr marL="0" lvl="0" indent="0" algn="ctr" rtl="0">
                        <a:spcBef>
                          <a:spcPts val="0"/>
                        </a:spcBef>
                        <a:spcAft>
                          <a:spcPts val="0"/>
                        </a:spcAft>
                        <a:buNone/>
                      </a:pPr>
                      <a:r>
                        <a:rPr lang="en">
                          <a:latin typeface="Lato"/>
                          <a:ea typeface="Lato"/>
                          <a:cs typeface="Lato"/>
                          <a:sym typeface="Lato"/>
                        </a:rPr>
                        <a:t>Attitude Determination</a:t>
                      </a:r>
                      <a:endParaRPr>
                        <a:latin typeface="Lato"/>
                        <a:ea typeface="Lato"/>
                        <a:cs typeface="Lato"/>
                        <a:sym typeface="Lato"/>
                      </a:endParaRPr>
                    </a:p>
                  </a:txBody>
                  <a:tcPr marL="91425" marR="91425" marT="91425" marB="91425"/>
                </a:tc>
                <a:tc>
                  <a:txBody>
                    <a:bodyPr/>
                    <a:lstStyle/>
                    <a:p>
                      <a:pPr marL="0" lvl="0" indent="0" algn="ctr" rtl="0">
                        <a:spcBef>
                          <a:spcPts val="0"/>
                        </a:spcBef>
                        <a:spcAft>
                          <a:spcPts val="0"/>
                        </a:spcAft>
                        <a:buNone/>
                      </a:pPr>
                      <a:r>
                        <a:rPr lang="en">
                          <a:latin typeface="Lato"/>
                          <a:ea typeface="Lato"/>
                          <a:cs typeface="Lato"/>
                          <a:sym typeface="Lato"/>
                        </a:rPr>
                        <a:t>Not included in scope</a:t>
                      </a:r>
                      <a:endParaRPr>
                        <a:latin typeface="Lato"/>
                        <a:ea typeface="Lato"/>
                        <a:cs typeface="Lato"/>
                        <a:sym typeface="Lato"/>
                      </a:endParaRPr>
                    </a:p>
                  </a:txBody>
                  <a:tcPr marL="91425" marR="91425" marT="91425" marB="91425"/>
                </a:tc>
                <a:tc>
                  <a:txBody>
                    <a:bodyPr/>
                    <a:lstStyle/>
                    <a:p>
                      <a:pPr marL="0" lvl="0" indent="0" algn="ctr" rtl="0">
                        <a:spcBef>
                          <a:spcPts val="0"/>
                        </a:spcBef>
                        <a:spcAft>
                          <a:spcPts val="0"/>
                        </a:spcAft>
                        <a:buNone/>
                      </a:pPr>
                      <a:r>
                        <a:rPr lang="en">
                          <a:latin typeface="Lato"/>
                          <a:ea typeface="Lato"/>
                          <a:cs typeface="Lato"/>
                          <a:sym typeface="Lato"/>
                        </a:rPr>
                        <a:t>Could not reliably produce accurate results with limited budget</a:t>
                      </a:r>
                      <a:endParaRPr>
                        <a:latin typeface="Lato"/>
                        <a:ea typeface="Lato"/>
                        <a:cs typeface="Lato"/>
                        <a:sym typeface="Lato"/>
                      </a:endParaRPr>
                    </a:p>
                  </a:txBody>
                  <a:tcPr marL="91425" marR="91425" marT="91425" marB="91425"/>
                </a:tc>
                <a:extLst>
                  <a:ext uri="{0D108BD9-81ED-4DB2-BD59-A6C34878D82A}">
                    <a16:rowId xmlns:a16="http://schemas.microsoft.com/office/drawing/2014/main" val="10005"/>
                  </a:ext>
                </a:extLst>
              </a:tr>
            </a:tbl>
          </a:graphicData>
        </a:graphic>
      </p:graphicFrame>
      <p:sp>
        <p:nvSpPr>
          <p:cNvPr id="1023" name="Google Shape;1023;p75"/>
          <p:cNvSpPr txBox="1"/>
          <p:nvPr/>
        </p:nvSpPr>
        <p:spPr>
          <a:xfrm>
            <a:off x="407200" y="4179075"/>
            <a:ext cx="7950900" cy="75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 Results eventually overturned in favor of Software-Defined Radio due to cost, schedule, and its variable programming.</a:t>
            </a:r>
            <a:endParaRPr>
              <a:latin typeface="Lato"/>
              <a:ea typeface="Lato"/>
              <a:cs typeface="Lato"/>
              <a:sym typeface="Lat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31"/>
          <p:cNvSpPr txBox="1">
            <a:spLocks noGrp="1"/>
          </p:cNvSpPr>
          <p:nvPr>
            <p:ph type="title"/>
          </p:nvPr>
        </p:nvSpPr>
        <p:spPr>
          <a:xfrm>
            <a:off x="1310625" y="15610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Concept of Operations</a:t>
            </a:r>
            <a:endParaRPr sz="3000"/>
          </a:p>
        </p:txBody>
      </p:sp>
      <p:sp>
        <p:nvSpPr>
          <p:cNvPr id="270" name="Google Shape;270;p31"/>
          <p:cNvSpPr txBox="1">
            <a:spLocks noGrp="1"/>
          </p:cNvSpPr>
          <p:nvPr>
            <p:ph type="body" idx="1"/>
          </p:nvPr>
        </p:nvSpPr>
        <p:spPr>
          <a:xfrm>
            <a:off x="1220425" y="1163025"/>
            <a:ext cx="7038900" cy="2911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
        <p:nvSpPr>
          <p:cNvPr id="271" name="Google Shape;271;p31"/>
          <p:cNvSpPr txBox="1">
            <a:spLocks noGrp="1"/>
          </p:cNvSpPr>
          <p:nvPr>
            <p:ph type="sldNum" idx="12"/>
          </p:nvPr>
        </p:nvSpPr>
        <p:spPr>
          <a:xfrm>
            <a:off x="8" y="-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a:t>
            </a:fld>
            <a:endParaRPr/>
          </a:p>
        </p:txBody>
      </p:sp>
      <p:pic>
        <p:nvPicPr>
          <p:cNvPr id="272" name="Google Shape;272;p31"/>
          <p:cNvPicPr preferRelativeResize="0"/>
          <p:nvPr/>
        </p:nvPicPr>
        <p:blipFill>
          <a:blip r:embed="rId3">
            <a:alphaModFix/>
          </a:blip>
          <a:stretch>
            <a:fillRect/>
          </a:stretch>
        </p:blipFill>
        <p:spPr>
          <a:xfrm>
            <a:off x="0" y="1163025"/>
            <a:ext cx="9144000" cy="38735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1028" name="Google Shape;1028;p76"/>
          <p:cNvSpPr txBox="1">
            <a:spLocks noGrp="1"/>
          </p:cNvSpPr>
          <p:nvPr>
            <p:ph type="title"/>
          </p:nvPr>
        </p:nvSpPr>
        <p:spPr>
          <a:xfrm>
            <a:off x="1139175" y="1989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Development of Requirements</a:t>
            </a:r>
            <a:endParaRPr sz="3000"/>
          </a:p>
        </p:txBody>
      </p:sp>
      <p:sp>
        <p:nvSpPr>
          <p:cNvPr id="1029" name="Google Shape;1029;p76"/>
          <p:cNvSpPr txBox="1">
            <a:spLocks noGrp="1"/>
          </p:cNvSpPr>
          <p:nvPr>
            <p:ph type="body" idx="1"/>
          </p:nvPr>
        </p:nvSpPr>
        <p:spPr>
          <a:xfrm>
            <a:off x="1139175" y="873700"/>
            <a:ext cx="7038900" cy="3326700"/>
          </a:xfrm>
          <a:prstGeom prst="rect">
            <a:avLst/>
          </a:prstGeom>
          <a:ln>
            <a:noFill/>
          </a:ln>
        </p:spPr>
        <p:txBody>
          <a:bodyPr spcFirstLastPara="1" wrap="square" lIns="91425" tIns="91425" rIns="91425" bIns="91425" anchor="t" anchorCtr="0">
            <a:noAutofit/>
          </a:bodyPr>
          <a:lstStyle/>
          <a:p>
            <a:pPr marL="0" lvl="0" indent="0" algn="l" rtl="0">
              <a:lnSpc>
                <a:spcPct val="135000"/>
              </a:lnSpc>
              <a:spcBef>
                <a:spcPts val="0"/>
              </a:spcBef>
              <a:spcAft>
                <a:spcPts val="0"/>
              </a:spcAft>
              <a:buNone/>
            </a:pPr>
            <a:r>
              <a:rPr lang="en" sz="1600"/>
              <a:t>Customer wanted a satellite tracking method (could be ground based or SST). </a:t>
            </a:r>
            <a:endParaRPr sz="1600"/>
          </a:p>
          <a:p>
            <a:pPr marL="457200" lvl="0" indent="-317500" algn="l" rtl="0">
              <a:lnSpc>
                <a:spcPct val="135000"/>
              </a:lnSpc>
              <a:spcBef>
                <a:spcPts val="0"/>
              </a:spcBef>
              <a:spcAft>
                <a:spcPts val="0"/>
              </a:spcAft>
              <a:buSzPts val="1400"/>
              <a:buChar char="-"/>
            </a:pPr>
            <a:r>
              <a:rPr lang="en" sz="1400"/>
              <a:t>System must be operable between -20°C and 50°C. (</a:t>
            </a:r>
            <a:r>
              <a:rPr lang="en" sz="1400" b="1"/>
              <a:t>FR 5)</a:t>
            </a:r>
            <a:endParaRPr sz="1400" b="1"/>
          </a:p>
          <a:p>
            <a:pPr marL="457200" lvl="0" indent="-317500" algn="l" rtl="0">
              <a:lnSpc>
                <a:spcPct val="135000"/>
              </a:lnSpc>
              <a:spcBef>
                <a:spcPts val="0"/>
              </a:spcBef>
              <a:spcAft>
                <a:spcPts val="0"/>
              </a:spcAft>
              <a:buSzPts val="1400"/>
              <a:buChar char="-"/>
            </a:pPr>
            <a:r>
              <a:rPr lang="en" sz="1400"/>
              <a:t>System must communicate using CAN serial protocol. </a:t>
            </a:r>
            <a:r>
              <a:rPr lang="en" sz="1400" b="1"/>
              <a:t>(DR 4.2)</a:t>
            </a:r>
            <a:endParaRPr sz="1400" b="1"/>
          </a:p>
          <a:p>
            <a:pPr marL="457200" lvl="0" indent="-317500" algn="l" rtl="0">
              <a:lnSpc>
                <a:spcPct val="135000"/>
              </a:lnSpc>
              <a:spcBef>
                <a:spcPts val="0"/>
              </a:spcBef>
              <a:spcAft>
                <a:spcPts val="0"/>
              </a:spcAft>
              <a:buSzPts val="1400"/>
              <a:buChar char="-"/>
            </a:pPr>
            <a:r>
              <a:rPr lang="en" sz="1400"/>
              <a:t>System must be powered by 28 ± 6V unregulated power supply. </a:t>
            </a:r>
            <a:r>
              <a:rPr lang="en" sz="1400" b="1"/>
              <a:t>(FR 6)</a:t>
            </a:r>
            <a:endParaRPr sz="1400" b="1"/>
          </a:p>
          <a:p>
            <a:pPr marL="457200" lvl="0" indent="-317500" algn="l" rtl="0">
              <a:lnSpc>
                <a:spcPct val="135000"/>
              </a:lnSpc>
              <a:spcBef>
                <a:spcPts val="0"/>
              </a:spcBef>
              <a:spcAft>
                <a:spcPts val="0"/>
              </a:spcAft>
              <a:buSzPts val="1400"/>
              <a:buChar char="-"/>
            </a:pPr>
            <a:r>
              <a:rPr lang="en" sz="1400"/>
              <a:t>System must alert operator if satellite has drifted from predetermined path. </a:t>
            </a:r>
            <a:r>
              <a:rPr lang="en" sz="1400" b="1"/>
              <a:t>(FR 4)</a:t>
            </a:r>
            <a:endParaRPr sz="1400" b="1"/>
          </a:p>
          <a:p>
            <a:pPr marL="914400" lvl="1" indent="-317500" algn="l" rtl="0">
              <a:lnSpc>
                <a:spcPct val="135000"/>
              </a:lnSpc>
              <a:spcBef>
                <a:spcPts val="0"/>
              </a:spcBef>
              <a:spcAft>
                <a:spcPts val="0"/>
              </a:spcAft>
              <a:buSzPts val="1400"/>
              <a:buChar char="-"/>
            </a:pPr>
            <a:r>
              <a:rPr lang="en" sz="1400"/>
              <a:t>To alert the operator, the system must be able to track the satellite with a certain degree of accuracy (not specified by customer). (</a:t>
            </a:r>
            <a:r>
              <a:rPr lang="en" sz="1400" b="1"/>
              <a:t>FR 3)</a:t>
            </a:r>
            <a:endParaRPr sz="1400" b="1"/>
          </a:p>
          <a:p>
            <a:pPr marL="457200" lvl="0" indent="-317500" algn="l" rtl="0">
              <a:lnSpc>
                <a:spcPct val="135000"/>
              </a:lnSpc>
              <a:spcBef>
                <a:spcPts val="0"/>
              </a:spcBef>
              <a:spcAft>
                <a:spcPts val="0"/>
              </a:spcAft>
              <a:buSzPts val="1400"/>
              <a:buChar char="-"/>
            </a:pPr>
            <a:r>
              <a:rPr lang="en" sz="1400"/>
              <a:t>System should be able to operate beyond Earth orbit. </a:t>
            </a:r>
            <a:endParaRPr sz="1400"/>
          </a:p>
          <a:p>
            <a:pPr marL="914400" lvl="1" indent="-317500" algn="l" rtl="0">
              <a:lnSpc>
                <a:spcPct val="135000"/>
              </a:lnSpc>
              <a:spcBef>
                <a:spcPts val="0"/>
              </a:spcBef>
              <a:spcAft>
                <a:spcPts val="0"/>
              </a:spcAft>
              <a:buSzPts val="1400"/>
              <a:buChar char="-"/>
            </a:pPr>
            <a:r>
              <a:rPr lang="en" sz="1400"/>
              <a:t>Addressed in initial project development, which led the team to steer clear of any satellite tracking methods reliant on GPS.</a:t>
            </a:r>
            <a:endParaRPr sz="1400"/>
          </a:p>
          <a:p>
            <a:pPr marL="914400" lvl="1" indent="-317500" algn="l" rtl="0">
              <a:lnSpc>
                <a:spcPct val="135000"/>
              </a:lnSpc>
              <a:spcBef>
                <a:spcPts val="0"/>
              </a:spcBef>
              <a:spcAft>
                <a:spcPts val="0"/>
              </a:spcAft>
              <a:buSzPts val="1400"/>
              <a:buChar char="-"/>
            </a:pPr>
            <a:r>
              <a:rPr lang="en" sz="1400" b="1"/>
              <a:t>This led to the development of FRs 1 and 2.</a:t>
            </a:r>
            <a:endParaRPr sz="1400" b="1"/>
          </a:p>
          <a:p>
            <a:pPr marL="0" lvl="0" indent="0" algn="l" rtl="0">
              <a:lnSpc>
                <a:spcPct val="135000"/>
              </a:lnSpc>
              <a:spcBef>
                <a:spcPts val="0"/>
              </a:spcBef>
              <a:spcAft>
                <a:spcPts val="0"/>
              </a:spcAft>
              <a:buNone/>
            </a:pPr>
            <a:endParaRPr sz="1400"/>
          </a:p>
        </p:txBody>
      </p:sp>
      <p:sp>
        <p:nvSpPr>
          <p:cNvPr id="1030" name="Google Shape;1030;p76"/>
          <p:cNvSpPr txBox="1">
            <a:spLocks noGrp="1"/>
          </p:cNvSpPr>
          <p:nvPr>
            <p:ph type="sldNum" idx="12"/>
          </p:nvPr>
        </p:nvSpPr>
        <p:spPr>
          <a:xfrm>
            <a:off x="8" y="-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50</a:t>
            </a:fld>
            <a:endParaRPr/>
          </a:p>
        </p:txBody>
      </p:sp>
      <p:sp>
        <p:nvSpPr>
          <p:cNvPr id="1031" name="Google Shape;1031;p76"/>
          <p:cNvSpPr/>
          <p:nvPr/>
        </p:nvSpPr>
        <p:spPr>
          <a:xfrm>
            <a:off x="6163" y="4609348"/>
            <a:ext cx="1742100" cy="382800"/>
          </a:xfrm>
          <a:prstGeom prst="homePlate">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Project Purpose and Objectives</a:t>
            </a:r>
            <a:endParaRPr sz="1200">
              <a:latin typeface="Lato"/>
              <a:ea typeface="Lato"/>
              <a:cs typeface="Lato"/>
              <a:sym typeface="Lato"/>
            </a:endParaRPr>
          </a:p>
        </p:txBody>
      </p:sp>
      <p:sp>
        <p:nvSpPr>
          <p:cNvPr id="1032" name="Google Shape;1032;p76"/>
          <p:cNvSpPr/>
          <p:nvPr/>
        </p:nvSpPr>
        <p:spPr>
          <a:xfrm>
            <a:off x="7324938" y="4604000"/>
            <a:ext cx="1812900" cy="393600"/>
          </a:xfrm>
          <a:prstGeom prst="chevron">
            <a:avLst>
              <a:gd name="adj" fmla="val 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Project </a:t>
            </a:r>
            <a:endParaRPr sz="1200">
              <a:latin typeface="Lato"/>
              <a:ea typeface="Lato"/>
              <a:cs typeface="Lato"/>
              <a:sym typeface="Lato"/>
            </a:endParaRPr>
          </a:p>
          <a:p>
            <a:pPr marL="0" lvl="0" indent="0" algn="ctr" rtl="0">
              <a:spcBef>
                <a:spcPts val="0"/>
              </a:spcBef>
              <a:spcAft>
                <a:spcPts val="0"/>
              </a:spcAft>
              <a:buNone/>
            </a:pPr>
            <a:r>
              <a:rPr lang="en" sz="1200">
                <a:latin typeface="Lato"/>
                <a:ea typeface="Lato"/>
                <a:cs typeface="Lato"/>
                <a:sym typeface="Lato"/>
              </a:rPr>
              <a:t>Management</a:t>
            </a:r>
            <a:endParaRPr sz="1200">
              <a:latin typeface="Lato"/>
              <a:ea typeface="Lato"/>
              <a:cs typeface="Lato"/>
              <a:sym typeface="Lato"/>
            </a:endParaRPr>
          </a:p>
        </p:txBody>
      </p:sp>
      <p:sp>
        <p:nvSpPr>
          <p:cNvPr id="1033" name="Google Shape;1033;p76"/>
          <p:cNvSpPr/>
          <p:nvPr/>
        </p:nvSpPr>
        <p:spPr>
          <a:xfrm>
            <a:off x="1553775" y="4603950"/>
            <a:ext cx="16092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Design </a:t>
            </a:r>
            <a:endParaRPr sz="1200">
              <a:latin typeface="Lato"/>
              <a:ea typeface="Lato"/>
              <a:cs typeface="Lato"/>
              <a:sym typeface="Lato"/>
            </a:endParaRPr>
          </a:p>
          <a:p>
            <a:pPr marL="0" lvl="0" indent="0" algn="ctr" rtl="0">
              <a:spcBef>
                <a:spcPts val="0"/>
              </a:spcBef>
              <a:spcAft>
                <a:spcPts val="0"/>
              </a:spcAft>
              <a:buNone/>
            </a:pPr>
            <a:r>
              <a:rPr lang="en" sz="1200">
                <a:latin typeface="Lato"/>
                <a:ea typeface="Lato"/>
                <a:cs typeface="Lato"/>
                <a:sym typeface="Lato"/>
              </a:rPr>
              <a:t>Description</a:t>
            </a:r>
            <a:endParaRPr sz="1200">
              <a:latin typeface="Lato"/>
              <a:ea typeface="Lato"/>
              <a:cs typeface="Lato"/>
              <a:sym typeface="Lato"/>
            </a:endParaRPr>
          </a:p>
        </p:txBody>
      </p:sp>
      <p:sp>
        <p:nvSpPr>
          <p:cNvPr id="1034" name="Google Shape;1034;p76"/>
          <p:cNvSpPr/>
          <p:nvPr/>
        </p:nvSpPr>
        <p:spPr>
          <a:xfrm>
            <a:off x="2877938" y="4604000"/>
            <a:ext cx="17421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Test Overview</a:t>
            </a:r>
            <a:endParaRPr sz="1200">
              <a:latin typeface="Lato"/>
              <a:ea typeface="Lato"/>
              <a:cs typeface="Lato"/>
              <a:sym typeface="Lato"/>
            </a:endParaRPr>
          </a:p>
        </p:txBody>
      </p:sp>
      <p:sp>
        <p:nvSpPr>
          <p:cNvPr id="1035" name="Google Shape;1035;p76"/>
          <p:cNvSpPr/>
          <p:nvPr/>
        </p:nvSpPr>
        <p:spPr>
          <a:xfrm>
            <a:off x="4353100" y="4604000"/>
            <a:ext cx="16953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Test Results</a:t>
            </a:r>
            <a:endParaRPr sz="1200">
              <a:latin typeface="Lato"/>
              <a:ea typeface="Lato"/>
              <a:cs typeface="Lato"/>
              <a:sym typeface="Lato"/>
            </a:endParaRPr>
          </a:p>
        </p:txBody>
      </p:sp>
      <p:sp>
        <p:nvSpPr>
          <p:cNvPr id="1036" name="Google Shape;1036;p76"/>
          <p:cNvSpPr/>
          <p:nvPr/>
        </p:nvSpPr>
        <p:spPr>
          <a:xfrm>
            <a:off x="5835463" y="4604000"/>
            <a:ext cx="1742100" cy="393600"/>
          </a:xfrm>
          <a:prstGeom prst="chevron">
            <a:avLst>
              <a:gd name="adj" fmla="val 50000"/>
            </a:avLst>
          </a:prstGeom>
          <a:solidFill>
            <a:srgbClr val="EBCC6A"/>
          </a:solidFill>
          <a:ln w="3810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Systems Engineering</a:t>
            </a:r>
            <a:endParaRPr sz="1200">
              <a:latin typeface="Lato"/>
              <a:ea typeface="Lato"/>
              <a:cs typeface="Lato"/>
              <a:sym typeface="Lato"/>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040"/>
        <p:cNvGrpSpPr/>
        <p:nvPr/>
      </p:nvGrpSpPr>
      <p:grpSpPr>
        <a:xfrm>
          <a:off x="0" y="0"/>
          <a:ext cx="0" cy="0"/>
          <a:chOff x="0" y="0"/>
          <a:chExt cx="0" cy="0"/>
        </a:xfrm>
      </p:grpSpPr>
      <p:sp>
        <p:nvSpPr>
          <p:cNvPr id="1041" name="Google Shape;1041;p77"/>
          <p:cNvSpPr txBox="1">
            <a:spLocks noGrp="1"/>
          </p:cNvSpPr>
          <p:nvPr>
            <p:ph type="title"/>
          </p:nvPr>
        </p:nvSpPr>
        <p:spPr>
          <a:xfrm>
            <a:off x="1052550" y="145375"/>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Predicted/Assessed Risks</a:t>
            </a:r>
            <a:endParaRPr sz="3000"/>
          </a:p>
        </p:txBody>
      </p:sp>
      <p:sp>
        <p:nvSpPr>
          <p:cNvPr id="1042" name="Google Shape;1042;p77"/>
          <p:cNvSpPr txBox="1">
            <a:spLocks noGrp="1"/>
          </p:cNvSpPr>
          <p:nvPr>
            <p:ph type="sldNum" idx="12"/>
          </p:nvPr>
        </p:nvSpPr>
        <p:spPr>
          <a:xfrm>
            <a:off x="8" y="-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51</a:t>
            </a:fld>
            <a:endParaRPr/>
          </a:p>
        </p:txBody>
      </p:sp>
      <p:pic>
        <p:nvPicPr>
          <p:cNvPr id="1043" name="Google Shape;1043;p77"/>
          <p:cNvPicPr preferRelativeResize="0"/>
          <p:nvPr/>
        </p:nvPicPr>
        <p:blipFill rotWithShape="1">
          <a:blip r:embed="rId3">
            <a:alphaModFix/>
          </a:blip>
          <a:srcRect t="6463"/>
          <a:stretch/>
        </p:blipFill>
        <p:spPr>
          <a:xfrm>
            <a:off x="2347825" y="790900"/>
            <a:ext cx="6731673" cy="3561701"/>
          </a:xfrm>
          <a:prstGeom prst="rect">
            <a:avLst/>
          </a:prstGeom>
          <a:noFill/>
          <a:ln>
            <a:noFill/>
          </a:ln>
        </p:spPr>
      </p:pic>
      <p:sp>
        <p:nvSpPr>
          <p:cNvPr id="1044" name="Google Shape;1044;p77"/>
          <p:cNvSpPr txBox="1"/>
          <p:nvPr/>
        </p:nvSpPr>
        <p:spPr>
          <a:xfrm>
            <a:off x="0" y="1197075"/>
            <a:ext cx="2592300" cy="181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Image (right) shows risk summary and risk reduction plan.</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 </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These were used for each design risk identified before CDR.</a:t>
            </a:r>
            <a:endParaRPr>
              <a:latin typeface="Lato"/>
              <a:ea typeface="Lato"/>
              <a:cs typeface="Lato"/>
              <a:sym typeface="Lato"/>
            </a:endParaRPr>
          </a:p>
        </p:txBody>
      </p:sp>
      <p:sp>
        <p:nvSpPr>
          <p:cNvPr id="1045" name="Google Shape;1045;p77"/>
          <p:cNvSpPr/>
          <p:nvPr/>
        </p:nvSpPr>
        <p:spPr>
          <a:xfrm>
            <a:off x="6163" y="4609348"/>
            <a:ext cx="1742100" cy="382800"/>
          </a:xfrm>
          <a:prstGeom prst="homePlate">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Project Purpose and Objectives</a:t>
            </a:r>
            <a:endParaRPr sz="1200">
              <a:latin typeface="Lato"/>
              <a:ea typeface="Lato"/>
              <a:cs typeface="Lato"/>
              <a:sym typeface="Lato"/>
            </a:endParaRPr>
          </a:p>
        </p:txBody>
      </p:sp>
      <p:sp>
        <p:nvSpPr>
          <p:cNvPr id="1046" name="Google Shape;1046;p77"/>
          <p:cNvSpPr/>
          <p:nvPr/>
        </p:nvSpPr>
        <p:spPr>
          <a:xfrm>
            <a:off x="7324938" y="4604000"/>
            <a:ext cx="1812900" cy="393600"/>
          </a:xfrm>
          <a:prstGeom prst="chevron">
            <a:avLst>
              <a:gd name="adj" fmla="val 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Project </a:t>
            </a:r>
            <a:endParaRPr sz="1200">
              <a:latin typeface="Lato"/>
              <a:ea typeface="Lato"/>
              <a:cs typeface="Lato"/>
              <a:sym typeface="Lato"/>
            </a:endParaRPr>
          </a:p>
          <a:p>
            <a:pPr marL="0" lvl="0" indent="0" algn="ctr" rtl="0">
              <a:spcBef>
                <a:spcPts val="0"/>
              </a:spcBef>
              <a:spcAft>
                <a:spcPts val="0"/>
              </a:spcAft>
              <a:buNone/>
            </a:pPr>
            <a:r>
              <a:rPr lang="en" sz="1200">
                <a:latin typeface="Lato"/>
                <a:ea typeface="Lato"/>
                <a:cs typeface="Lato"/>
                <a:sym typeface="Lato"/>
              </a:rPr>
              <a:t>Management</a:t>
            </a:r>
            <a:endParaRPr sz="1200">
              <a:latin typeface="Lato"/>
              <a:ea typeface="Lato"/>
              <a:cs typeface="Lato"/>
              <a:sym typeface="Lato"/>
            </a:endParaRPr>
          </a:p>
        </p:txBody>
      </p:sp>
      <p:sp>
        <p:nvSpPr>
          <p:cNvPr id="1047" name="Google Shape;1047;p77"/>
          <p:cNvSpPr/>
          <p:nvPr/>
        </p:nvSpPr>
        <p:spPr>
          <a:xfrm>
            <a:off x="1553775" y="4603950"/>
            <a:ext cx="16092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Design </a:t>
            </a:r>
            <a:endParaRPr sz="1200">
              <a:latin typeface="Lato"/>
              <a:ea typeface="Lato"/>
              <a:cs typeface="Lato"/>
              <a:sym typeface="Lato"/>
            </a:endParaRPr>
          </a:p>
          <a:p>
            <a:pPr marL="0" lvl="0" indent="0" algn="ctr" rtl="0">
              <a:spcBef>
                <a:spcPts val="0"/>
              </a:spcBef>
              <a:spcAft>
                <a:spcPts val="0"/>
              </a:spcAft>
              <a:buNone/>
            </a:pPr>
            <a:r>
              <a:rPr lang="en" sz="1200">
                <a:latin typeface="Lato"/>
                <a:ea typeface="Lato"/>
                <a:cs typeface="Lato"/>
                <a:sym typeface="Lato"/>
              </a:rPr>
              <a:t>Description</a:t>
            </a:r>
            <a:endParaRPr sz="1200">
              <a:latin typeface="Lato"/>
              <a:ea typeface="Lato"/>
              <a:cs typeface="Lato"/>
              <a:sym typeface="Lato"/>
            </a:endParaRPr>
          </a:p>
        </p:txBody>
      </p:sp>
      <p:sp>
        <p:nvSpPr>
          <p:cNvPr id="1048" name="Google Shape;1048;p77"/>
          <p:cNvSpPr/>
          <p:nvPr/>
        </p:nvSpPr>
        <p:spPr>
          <a:xfrm>
            <a:off x="2877938" y="4604000"/>
            <a:ext cx="17421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Test Overview</a:t>
            </a:r>
            <a:endParaRPr sz="1200">
              <a:latin typeface="Lato"/>
              <a:ea typeface="Lato"/>
              <a:cs typeface="Lato"/>
              <a:sym typeface="Lato"/>
            </a:endParaRPr>
          </a:p>
        </p:txBody>
      </p:sp>
      <p:sp>
        <p:nvSpPr>
          <p:cNvPr id="1049" name="Google Shape;1049;p77"/>
          <p:cNvSpPr/>
          <p:nvPr/>
        </p:nvSpPr>
        <p:spPr>
          <a:xfrm>
            <a:off x="4353100" y="4604000"/>
            <a:ext cx="16953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Test Results</a:t>
            </a:r>
            <a:endParaRPr sz="1200">
              <a:latin typeface="Lato"/>
              <a:ea typeface="Lato"/>
              <a:cs typeface="Lato"/>
              <a:sym typeface="Lato"/>
            </a:endParaRPr>
          </a:p>
        </p:txBody>
      </p:sp>
      <p:sp>
        <p:nvSpPr>
          <p:cNvPr id="1050" name="Google Shape;1050;p77"/>
          <p:cNvSpPr/>
          <p:nvPr/>
        </p:nvSpPr>
        <p:spPr>
          <a:xfrm>
            <a:off x="5835463" y="4604000"/>
            <a:ext cx="1742100" cy="393600"/>
          </a:xfrm>
          <a:prstGeom prst="chevron">
            <a:avLst>
              <a:gd name="adj" fmla="val 50000"/>
            </a:avLst>
          </a:prstGeom>
          <a:solidFill>
            <a:srgbClr val="EBCC6A"/>
          </a:solidFill>
          <a:ln w="3810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Systems Engineering</a:t>
            </a:r>
            <a:endParaRPr sz="1200">
              <a:latin typeface="Lato"/>
              <a:ea typeface="Lato"/>
              <a:cs typeface="Lato"/>
              <a:sym typeface="Lato"/>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054"/>
        <p:cNvGrpSpPr/>
        <p:nvPr/>
      </p:nvGrpSpPr>
      <p:grpSpPr>
        <a:xfrm>
          <a:off x="0" y="0"/>
          <a:ext cx="0" cy="0"/>
          <a:chOff x="0" y="0"/>
          <a:chExt cx="0" cy="0"/>
        </a:xfrm>
      </p:grpSpPr>
      <p:sp>
        <p:nvSpPr>
          <p:cNvPr id="1055" name="Google Shape;1055;p78"/>
          <p:cNvSpPr txBox="1">
            <a:spLocks noGrp="1"/>
          </p:cNvSpPr>
          <p:nvPr>
            <p:ph type="title"/>
          </p:nvPr>
        </p:nvSpPr>
        <p:spPr>
          <a:xfrm>
            <a:off x="1178725" y="231100"/>
            <a:ext cx="73080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Systems Engineering Challenge:</a:t>
            </a:r>
            <a:endParaRPr b="1"/>
          </a:p>
          <a:p>
            <a:pPr marL="0" lvl="0" indent="0" algn="l" rtl="0">
              <a:spcBef>
                <a:spcPts val="0"/>
              </a:spcBef>
              <a:spcAft>
                <a:spcPts val="0"/>
              </a:spcAft>
              <a:buNone/>
            </a:pPr>
            <a:r>
              <a:rPr lang="en"/>
              <a:t>Vague Project Definition</a:t>
            </a:r>
            <a:endParaRPr/>
          </a:p>
        </p:txBody>
      </p:sp>
      <p:sp>
        <p:nvSpPr>
          <p:cNvPr id="1056" name="Google Shape;1056;p78"/>
          <p:cNvSpPr txBox="1">
            <a:spLocks noGrp="1"/>
          </p:cNvSpPr>
          <p:nvPr>
            <p:ph type="sldNum" idx="12"/>
          </p:nvPr>
        </p:nvSpPr>
        <p:spPr>
          <a:xfrm>
            <a:off x="8" y="-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52</a:t>
            </a:fld>
            <a:endParaRPr/>
          </a:p>
        </p:txBody>
      </p:sp>
      <p:sp>
        <p:nvSpPr>
          <p:cNvPr id="1057" name="Google Shape;1057;p78"/>
          <p:cNvSpPr txBox="1"/>
          <p:nvPr/>
        </p:nvSpPr>
        <p:spPr>
          <a:xfrm>
            <a:off x="1178725" y="1312625"/>
            <a:ext cx="6365100" cy="2071800"/>
          </a:xfrm>
          <a:prstGeom prst="rect">
            <a:avLst/>
          </a:prstGeom>
          <a:noFill/>
          <a:ln>
            <a:noFill/>
          </a:ln>
        </p:spPr>
        <p:txBody>
          <a:bodyPr spcFirstLastPara="1" wrap="square" lIns="91425" tIns="91425" rIns="91425" bIns="91425" anchor="t" anchorCtr="0">
            <a:noAutofit/>
          </a:bodyPr>
          <a:lstStyle/>
          <a:p>
            <a:pPr marL="457200" lvl="0" indent="-330200" algn="l" rtl="0">
              <a:lnSpc>
                <a:spcPct val="115000"/>
              </a:lnSpc>
              <a:spcBef>
                <a:spcPts val="0"/>
              </a:spcBef>
              <a:spcAft>
                <a:spcPts val="0"/>
              </a:spcAft>
              <a:buSzPts val="1600"/>
              <a:buFont typeface="Lato"/>
              <a:buChar char="-"/>
            </a:pPr>
            <a:r>
              <a:rPr lang="en" sz="1600">
                <a:latin typeface="Lato"/>
                <a:ea typeface="Lato"/>
                <a:cs typeface="Lato"/>
                <a:sym typeface="Lato"/>
              </a:rPr>
              <a:t>Customer defined requirements from GA were few and far between, requiring the team to rapidly narrow the scope of the project.</a:t>
            </a:r>
            <a:endParaRPr sz="1600">
              <a:latin typeface="Lato"/>
              <a:ea typeface="Lato"/>
              <a:cs typeface="Lato"/>
              <a:sym typeface="Lato"/>
            </a:endParaRPr>
          </a:p>
          <a:p>
            <a:pPr marL="914400" lvl="1" indent="-317500" algn="l" rtl="0">
              <a:lnSpc>
                <a:spcPct val="115000"/>
              </a:lnSpc>
              <a:spcBef>
                <a:spcPts val="0"/>
              </a:spcBef>
              <a:spcAft>
                <a:spcPts val="0"/>
              </a:spcAft>
              <a:buSzPts val="1400"/>
              <a:buFont typeface="Lato"/>
              <a:buChar char="-"/>
            </a:pPr>
            <a:r>
              <a:rPr lang="en">
                <a:latin typeface="Lato"/>
                <a:ea typeface="Lato"/>
                <a:cs typeface="Lato"/>
                <a:sym typeface="Lato"/>
              </a:rPr>
              <a:t>Satellite to Satellite tracking vs. Ground Station Tracking</a:t>
            </a:r>
            <a:endParaRPr>
              <a:latin typeface="Lato"/>
              <a:ea typeface="Lato"/>
              <a:cs typeface="Lato"/>
              <a:sym typeface="Lato"/>
            </a:endParaRPr>
          </a:p>
          <a:p>
            <a:pPr marL="914400" lvl="1" indent="-317500" algn="l" rtl="0">
              <a:lnSpc>
                <a:spcPct val="115000"/>
              </a:lnSpc>
              <a:spcBef>
                <a:spcPts val="0"/>
              </a:spcBef>
              <a:spcAft>
                <a:spcPts val="0"/>
              </a:spcAft>
              <a:buSzPts val="1400"/>
              <a:buFont typeface="Lato"/>
              <a:buChar char="-"/>
            </a:pPr>
            <a:r>
              <a:rPr lang="en">
                <a:latin typeface="Lato"/>
                <a:ea typeface="Lato"/>
                <a:cs typeface="Lato"/>
                <a:sym typeface="Lato"/>
              </a:rPr>
              <a:t>Descoping attitude determination</a:t>
            </a:r>
            <a:endParaRPr>
              <a:latin typeface="Lato"/>
              <a:ea typeface="Lato"/>
              <a:cs typeface="Lato"/>
              <a:sym typeface="Lato"/>
            </a:endParaRPr>
          </a:p>
          <a:p>
            <a:pPr marL="914400" lvl="1" indent="-317500" algn="l" rtl="0">
              <a:lnSpc>
                <a:spcPct val="115000"/>
              </a:lnSpc>
              <a:spcBef>
                <a:spcPts val="0"/>
              </a:spcBef>
              <a:spcAft>
                <a:spcPts val="0"/>
              </a:spcAft>
              <a:buSzPts val="1400"/>
              <a:buFont typeface="Lato"/>
              <a:buChar char="-"/>
            </a:pPr>
            <a:r>
              <a:rPr lang="en">
                <a:latin typeface="Lato"/>
                <a:ea typeface="Lato"/>
                <a:cs typeface="Lato"/>
                <a:sym typeface="Lato"/>
              </a:rPr>
              <a:t>Use of RF to determine position/range</a:t>
            </a:r>
            <a:endParaRPr>
              <a:latin typeface="Lato"/>
              <a:ea typeface="Lato"/>
              <a:cs typeface="Lato"/>
              <a:sym typeface="Lato"/>
            </a:endParaRPr>
          </a:p>
          <a:p>
            <a:pPr marL="914400" lvl="1" indent="-317500" algn="l" rtl="0">
              <a:lnSpc>
                <a:spcPct val="115000"/>
              </a:lnSpc>
              <a:spcBef>
                <a:spcPts val="0"/>
              </a:spcBef>
              <a:spcAft>
                <a:spcPts val="0"/>
              </a:spcAft>
              <a:buSzPts val="1400"/>
              <a:buFont typeface="Lato"/>
              <a:buChar char="-"/>
            </a:pPr>
            <a:r>
              <a:rPr lang="en">
                <a:latin typeface="Lato"/>
                <a:ea typeface="Lato"/>
                <a:cs typeface="Lato"/>
                <a:sym typeface="Lato"/>
              </a:rPr>
              <a:t>Emphasis on cubesats</a:t>
            </a:r>
            <a:endParaRPr>
              <a:latin typeface="Lato"/>
              <a:ea typeface="Lato"/>
              <a:cs typeface="Lato"/>
              <a:sym typeface="Lato"/>
            </a:endParaRPr>
          </a:p>
          <a:p>
            <a:pPr marL="914400" lvl="0" indent="0" algn="l" rtl="0">
              <a:lnSpc>
                <a:spcPct val="115000"/>
              </a:lnSpc>
              <a:spcBef>
                <a:spcPts val="1000"/>
              </a:spcBef>
              <a:spcAft>
                <a:spcPts val="1000"/>
              </a:spcAft>
              <a:buNone/>
            </a:pPr>
            <a:endParaRPr>
              <a:latin typeface="Lato"/>
              <a:ea typeface="Lato"/>
              <a:cs typeface="Lato"/>
              <a:sym typeface="Lato"/>
            </a:endParaRPr>
          </a:p>
        </p:txBody>
      </p:sp>
      <p:pic>
        <p:nvPicPr>
          <p:cNvPr id="1058" name="Google Shape;1058;p78"/>
          <p:cNvPicPr preferRelativeResize="0"/>
          <p:nvPr/>
        </p:nvPicPr>
        <p:blipFill rotWithShape="1">
          <a:blip r:embed="rId3">
            <a:alphaModFix/>
          </a:blip>
          <a:srcRect t="38778" b="36032"/>
          <a:stretch/>
        </p:blipFill>
        <p:spPr>
          <a:xfrm>
            <a:off x="1343025" y="3384422"/>
            <a:ext cx="6457950" cy="914100"/>
          </a:xfrm>
          <a:prstGeom prst="rect">
            <a:avLst/>
          </a:prstGeom>
          <a:noFill/>
          <a:ln>
            <a:noFill/>
          </a:ln>
        </p:spPr>
      </p:pic>
      <p:sp>
        <p:nvSpPr>
          <p:cNvPr id="1059" name="Google Shape;1059;p78"/>
          <p:cNvSpPr/>
          <p:nvPr/>
        </p:nvSpPr>
        <p:spPr>
          <a:xfrm>
            <a:off x="6163" y="4609348"/>
            <a:ext cx="1742100" cy="382800"/>
          </a:xfrm>
          <a:prstGeom prst="homePlate">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Project Purpose and Objectives</a:t>
            </a:r>
            <a:endParaRPr sz="1200">
              <a:latin typeface="Lato"/>
              <a:ea typeface="Lato"/>
              <a:cs typeface="Lato"/>
              <a:sym typeface="Lato"/>
            </a:endParaRPr>
          </a:p>
        </p:txBody>
      </p:sp>
      <p:sp>
        <p:nvSpPr>
          <p:cNvPr id="1060" name="Google Shape;1060;p78"/>
          <p:cNvSpPr/>
          <p:nvPr/>
        </p:nvSpPr>
        <p:spPr>
          <a:xfrm>
            <a:off x="7324938" y="4604000"/>
            <a:ext cx="1812900" cy="393600"/>
          </a:xfrm>
          <a:prstGeom prst="chevron">
            <a:avLst>
              <a:gd name="adj" fmla="val 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Project </a:t>
            </a:r>
            <a:endParaRPr sz="1200">
              <a:latin typeface="Lato"/>
              <a:ea typeface="Lato"/>
              <a:cs typeface="Lato"/>
              <a:sym typeface="Lato"/>
            </a:endParaRPr>
          </a:p>
          <a:p>
            <a:pPr marL="0" lvl="0" indent="0" algn="ctr" rtl="0">
              <a:spcBef>
                <a:spcPts val="0"/>
              </a:spcBef>
              <a:spcAft>
                <a:spcPts val="0"/>
              </a:spcAft>
              <a:buNone/>
            </a:pPr>
            <a:r>
              <a:rPr lang="en" sz="1200">
                <a:latin typeface="Lato"/>
                <a:ea typeface="Lato"/>
                <a:cs typeface="Lato"/>
                <a:sym typeface="Lato"/>
              </a:rPr>
              <a:t>Management</a:t>
            </a:r>
            <a:endParaRPr sz="1200">
              <a:latin typeface="Lato"/>
              <a:ea typeface="Lato"/>
              <a:cs typeface="Lato"/>
              <a:sym typeface="Lato"/>
            </a:endParaRPr>
          </a:p>
        </p:txBody>
      </p:sp>
      <p:sp>
        <p:nvSpPr>
          <p:cNvPr id="1061" name="Google Shape;1061;p78"/>
          <p:cNvSpPr/>
          <p:nvPr/>
        </p:nvSpPr>
        <p:spPr>
          <a:xfrm>
            <a:off x="1553775" y="4603950"/>
            <a:ext cx="16092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Design </a:t>
            </a:r>
            <a:endParaRPr sz="1200">
              <a:latin typeface="Lato"/>
              <a:ea typeface="Lato"/>
              <a:cs typeface="Lato"/>
              <a:sym typeface="Lato"/>
            </a:endParaRPr>
          </a:p>
          <a:p>
            <a:pPr marL="0" lvl="0" indent="0" algn="ctr" rtl="0">
              <a:spcBef>
                <a:spcPts val="0"/>
              </a:spcBef>
              <a:spcAft>
                <a:spcPts val="0"/>
              </a:spcAft>
              <a:buNone/>
            </a:pPr>
            <a:r>
              <a:rPr lang="en" sz="1200">
                <a:latin typeface="Lato"/>
                <a:ea typeface="Lato"/>
                <a:cs typeface="Lato"/>
                <a:sym typeface="Lato"/>
              </a:rPr>
              <a:t>Description</a:t>
            </a:r>
            <a:endParaRPr sz="1200">
              <a:latin typeface="Lato"/>
              <a:ea typeface="Lato"/>
              <a:cs typeface="Lato"/>
              <a:sym typeface="Lato"/>
            </a:endParaRPr>
          </a:p>
        </p:txBody>
      </p:sp>
      <p:sp>
        <p:nvSpPr>
          <p:cNvPr id="1062" name="Google Shape;1062;p78"/>
          <p:cNvSpPr/>
          <p:nvPr/>
        </p:nvSpPr>
        <p:spPr>
          <a:xfrm>
            <a:off x="2877938" y="4604000"/>
            <a:ext cx="17421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Test Overview</a:t>
            </a:r>
            <a:endParaRPr sz="1200">
              <a:latin typeface="Lato"/>
              <a:ea typeface="Lato"/>
              <a:cs typeface="Lato"/>
              <a:sym typeface="Lato"/>
            </a:endParaRPr>
          </a:p>
        </p:txBody>
      </p:sp>
      <p:sp>
        <p:nvSpPr>
          <p:cNvPr id="1063" name="Google Shape;1063;p78"/>
          <p:cNvSpPr/>
          <p:nvPr/>
        </p:nvSpPr>
        <p:spPr>
          <a:xfrm>
            <a:off x="4353100" y="4604000"/>
            <a:ext cx="16953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Test Results</a:t>
            </a:r>
            <a:endParaRPr sz="1200">
              <a:latin typeface="Lato"/>
              <a:ea typeface="Lato"/>
              <a:cs typeface="Lato"/>
              <a:sym typeface="Lato"/>
            </a:endParaRPr>
          </a:p>
        </p:txBody>
      </p:sp>
      <p:sp>
        <p:nvSpPr>
          <p:cNvPr id="1064" name="Google Shape;1064;p78"/>
          <p:cNvSpPr/>
          <p:nvPr/>
        </p:nvSpPr>
        <p:spPr>
          <a:xfrm>
            <a:off x="5835463" y="4604000"/>
            <a:ext cx="1742100" cy="393600"/>
          </a:xfrm>
          <a:prstGeom prst="chevron">
            <a:avLst>
              <a:gd name="adj" fmla="val 50000"/>
            </a:avLst>
          </a:prstGeom>
          <a:solidFill>
            <a:srgbClr val="EBCC6A"/>
          </a:solidFill>
          <a:ln w="3810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Systems Engineering</a:t>
            </a:r>
            <a:endParaRPr sz="1200">
              <a:latin typeface="Lato"/>
              <a:ea typeface="Lato"/>
              <a:cs typeface="Lato"/>
              <a:sym typeface="Lato"/>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068"/>
        <p:cNvGrpSpPr/>
        <p:nvPr/>
      </p:nvGrpSpPr>
      <p:grpSpPr>
        <a:xfrm>
          <a:off x="0" y="0"/>
          <a:ext cx="0" cy="0"/>
          <a:chOff x="0" y="0"/>
          <a:chExt cx="0" cy="0"/>
        </a:xfrm>
      </p:grpSpPr>
      <p:sp>
        <p:nvSpPr>
          <p:cNvPr id="1069" name="Google Shape;1069;p79"/>
          <p:cNvSpPr txBox="1">
            <a:spLocks noGrp="1"/>
          </p:cNvSpPr>
          <p:nvPr>
            <p:ph type="title"/>
          </p:nvPr>
        </p:nvSpPr>
        <p:spPr>
          <a:xfrm>
            <a:off x="1385625" y="241800"/>
            <a:ext cx="3414900" cy="701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Key Takeaways</a:t>
            </a:r>
            <a:endParaRPr sz="3000"/>
          </a:p>
        </p:txBody>
      </p:sp>
      <p:sp>
        <p:nvSpPr>
          <p:cNvPr id="1070" name="Google Shape;1070;p79"/>
          <p:cNvSpPr txBox="1">
            <a:spLocks noGrp="1"/>
          </p:cNvSpPr>
          <p:nvPr>
            <p:ph type="body" idx="1"/>
          </p:nvPr>
        </p:nvSpPr>
        <p:spPr>
          <a:xfrm>
            <a:off x="286050" y="1252200"/>
            <a:ext cx="7038900" cy="28797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SzPts val="1600"/>
              <a:buChar char="-"/>
            </a:pPr>
            <a:r>
              <a:rPr lang="en" sz="1600" b="1"/>
              <a:t>Documentation and organization are crucial. </a:t>
            </a:r>
            <a:endParaRPr sz="1600"/>
          </a:p>
          <a:p>
            <a:pPr marL="914400" lvl="1" indent="-317500" algn="l" rtl="0">
              <a:spcBef>
                <a:spcPts val="0"/>
              </a:spcBef>
              <a:spcAft>
                <a:spcPts val="0"/>
              </a:spcAft>
              <a:buSzPts val="1400"/>
              <a:buChar char="-"/>
            </a:pPr>
            <a:r>
              <a:rPr lang="en" sz="1400"/>
              <a:t>Better documentation in early phases of design would have facilitated organization and communication between team members.</a:t>
            </a:r>
            <a:endParaRPr sz="1400"/>
          </a:p>
          <a:p>
            <a:pPr marL="914400" lvl="1" indent="-317500" algn="l" rtl="0">
              <a:spcBef>
                <a:spcPts val="0"/>
              </a:spcBef>
              <a:spcAft>
                <a:spcPts val="0"/>
              </a:spcAft>
              <a:buSzPts val="1400"/>
              <a:buChar char="-"/>
            </a:pPr>
            <a:r>
              <a:rPr lang="en" sz="1400"/>
              <a:t>All-team meetings were less important as time went on; emphasis should have been placed on subsystem meetings.</a:t>
            </a:r>
            <a:endParaRPr sz="1400"/>
          </a:p>
          <a:p>
            <a:pPr marL="0" lvl="0" indent="0" algn="l" rtl="0">
              <a:spcBef>
                <a:spcPts val="0"/>
              </a:spcBef>
              <a:spcAft>
                <a:spcPts val="0"/>
              </a:spcAft>
              <a:buNone/>
            </a:pPr>
            <a:endParaRPr sz="1400"/>
          </a:p>
          <a:p>
            <a:pPr marL="457200" lvl="0" indent="-330200" algn="l" rtl="0">
              <a:spcBef>
                <a:spcPts val="0"/>
              </a:spcBef>
              <a:spcAft>
                <a:spcPts val="0"/>
              </a:spcAft>
              <a:buSzPts val="1600"/>
              <a:buChar char="-"/>
            </a:pPr>
            <a:r>
              <a:rPr lang="en" sz="1600" b="1"/>
              <a:t>Subsystems can be difficult to separate and manage individually.</a:t>
            </a:r>
            <a:endParaRPr sz="1600" b="1"/>
          </a:p>
          <a:p>
            <a:pPr marL="914400" lvl="1" indent="-317500" algn="l" rtl="0">
              <a:spcBef>
                <a:spcPts val="0"/>
              </a:spcBef>
              <a:spcAft>
                <a:spcPts val="0"/>
              </a:spcAft>
              <a:buSzPts val="1400"/>
              <a:buChar char="-"/>
            </a:pPr>
            <a:r>
              <a:rPr lang="en" sz="1400"/>
              <a:t>Small team meant people worked on multiple subsystems at once.</a:t>
            </a:r>
            <a:endParaRPr sz="1400"/>
          </a:p>
          <a:p>
            <a:pPr marL="914400" lvl="1" indent="-317500" algn="l" rtl="0">
              <a:spcBef>
                <a:spcPts val="0"/>
              </a:spcBef>
              <a:spcAft>
                <a:spcPts val="0"/>
              </a:spcAft>
              <a:buSzPts val="1400"/>
              <a:buChar char="-"/>
            </a:pPr>
            <a:r>
              <a:rPr lang="en" sz="1400"/>
              <a:t>Team was divided into hardware, software, and testing teams.</a:t>
            </a:r>
            <a:endParaRPr sz="1400"/>
          </a:p>
          <a:p>
            <a:pPr marL="914400" lvl="1" indent="-317500" algn="l" rtl="0">
              <a:spcBef>
                <a:spcPts val="0"/>
              </a:spcBef>
              <a:spcAft>
                <a:spcPts val="0"/>
              </a:spcAft>
              <a:buSzPts val="1400"/>
              <a:buChar char="-"/>
            </a:pPr>
            <a:r>
              <a:rPr lang="en" sz="1400"/>
              <a:t>Traditional subsystem divisions weren’t applicable due to nature of project.</a:t>
            </a:r>
            <a:endParaRPr sz="1400"/>
          </a:p>
        </p:txBody>
      </p:sp>
      <p:sp>
        <p:nvSpPr>
          <p:cNvPr id="1071" name="Google Shape;1071;p79"/>
          <p:cNvSpPr txBox="1">
            <a:spLocks noGrp="1"/>
          </p:cNvSpPr>
          <p:nvPr>
            <p:ph type="sldNum" idx="12"/>
          </p:nvPr>
        </p:nvSpPr>
        <p:spPr>
          <a:xfrm>
            <a:off x="8" y="-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53</a:t>
            </a:fld>
            <a:endParaRPr/>
          </a:p>
        </p:txBody>
      </p:sp>
      <p:sp>
        <p:nvSpPr>
          <p:cNvPr id="1072" name="Google Shape;1072;p79"/>
          <p:cNvSpPr/>
          <p:nvPr/>
        </p:nvSpPr>
        <p:spPr>
          <a:xfrm>
            <a:off x="0" y="4609398"/>
            <a:ext cx="1742100" cy="382800"/>
          </a:xfrm>
          <a:prstGeom prst="homePlate">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Project Purpose and Objectives</a:t>
            </a:r>
            <a:endParaRPr sz="1200">
              <a:latin typeface="Lato"/>
              <a:ea typeface="Lato"/>
              <a:cs typeface="Lato"/>
              <a:sym typeface="Lato"/>
            </a:endParaRPr>
          </a:p>
        </p:txBody>
      </p:sp>
      <p:sp>
        <p:nvSpPr>
          <p:cNvPr id="1073" name="Google Shape;1073;p79"/>
          <p:cNvSpPr/>
          <p:nvPr/>
        </p:nvSpPr>
        <p:spPr>
          <a:xfrm>
            <a:off x="7252363" y="4604025"/>
            <a:ext cx="1812900" cy="393600"/>
          </a:xfrm>
          <a:prstGeom prst="chevron">
            <a:avLst>
              <a:gd name="adj" fmla="val 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Project </a:t>
            </a:r>
            <a:endParaRPr sz="1200">
              <a:latin typeface="Lato"/>
              <a:ea typeface="Lato"/>
              <a:cs typeface="Lato"/>
              <a:sym typeface="Lato"/>
            </a:endParaRPr>
          </a:p>
          <a:p>
            <a:pPr marL="0" lvl="0" indent="0" algn="ctr" rtl="0">
              <a:spcBef>
                <a:spcPts val="0"/>
              </a:spcBef>
              <a:spcAft>
                <a:spcPts val="0"/>
              </a:spcAft>
              <a:buNone/>
            </a:pPr>
            <a:r>
              <a:rPr lang="en" sz="1200">
                <a:latin typeface="Lato"/>
                <a:ea typeface="Lato"/>
                <a:cs typeface="Lato"/>
                <a:sym typeface="Lato"/>
              </a:rPr>
              <a:t>Management</a:t>
            </a:r>
            <a:endParaRPr sz="1200">
              <a:latin typeface="Lato"/>
              <a:ea typeface="Lato"/>
              <a:cs typeface="Lato"/>
              <a:sym typeface="Lato"/>
            </a:endParaRPr>
          </a:p>
        </p:txBody>
      </p:sp>
      <p:sp>
        <p:nvSpPr>
          <p:cNvPr id="1074" name="Google Shape;1074;p79"/>
          <p:cNvSpPr/>
          <p:nvPr/>
        </p:nvSpPr>
        <p:spPr>
          <a:xfrm>
            <a:off x="1553775" y="4603950"/>
            <a:ext cx="16092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Design </a:t>
            </a:r>
            <a:endParaRPr sz="1200">
              <a:latin typeface="Lato"/>
              <a:ea typeface="Lato"/>
              <a:cs typeface="Lato"/>
              <a:sym typeface="Lato"/>
            </a:endParaRPr>
          </a:p>
          <a:p>
            <a:pPr marL="0" lvl="0" indent="0" algn="ctr" rtl="0">
              <a:spcBef>
                <a:spcPts val="0"/>
              </a:spcBef>
              <a:spcAft>
                <a:spcPts val="0"/>
              </a:spcAft>
              <a:buNone/>
            </a:pPr>
            <a:r>
              <a:rPr lang="en" sz="1200">
                <a:latin typeface="Lato"/>
                <a:ea typeface="Lato"/>
                <a:cs typeface="Lato"/>
                <a:sym typeface="Lato"/>
              </a:rPr>
              <a:t>Description</a:t>
            </a:r>
            <a:endParaRPr sz="1200">
              <a:latin typeface="Lato"/>
              <a:ea typeface="Lato"/>
              <a:cs typeface="Lato"/>
              <a:sym typeface="Lato"/>
            </a:endParaRPr>
          </a:p>
        </p:txBody>
      </p:sp>
      <p:sp>
        <p:nvSpPr>
          <p:cNvPr id="1075" name="Google Shape;1075;p79"/>
          <p:cNvSpPr/>
          <p:nvPr/>
        </p:nvSpPr>
        <p:spPr>
          <a:xfrm>
            <a:off x="2877938" y="4604000"/>
            <a:ext cx="17421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Test Overview</a:t>
            </a:r>
            <a:endParaRPr sz="1200">
              <a:latin typeface="Lato"/>
              <a:ea typeface="Lato"/>
              <a:cs typeface="Lato"/>
              <a:sym typeface="Lato"/>
            </a:endParaRPr>
          </a:p>
        </p:txBody>
      </p:sp>
      <p:sp>
        <p:nvSpPr>
          <p:cNvPr id="1076" name="Google Shape;1076;p79"/>
          <p:cNvSpPr/>
          <p:nvPr/>
        </p:nvSpPr>
        <p:spPr>
          <a:xfrm>
            <a:off x="4353100" y="4604000"/>
            <a:ext cx="16953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Test Results</a:t>
            </a:r>
            <a:endParaRPr sz="1200">
              <a:latin typeface="Lato"/>
              <a:ea typeface="Lato"/>
              <a:cs typeface="Lato"/>
              <a:sym typeface="Lato"/>
            </a:endParaRPr>
          </a:p>
        </p:txBody>
      </p:sp>
      <p:sp>
        <p:nvSpPr>
          <p:cNvPr id="1077" name="Google Shape;1077;p79"/>
          <p:cNvSpPr/>
          <p:nvPr/>
        </p:nvSpPr>
        <p:spPr>
          <a:xfrm>
            <a:off x="5835463" y="4604000"/>
            <a:ext cx="1742100" cy="393600"/>
          </a:xfrm>
          <a:prstGeom prst="chevron">
            <a:avLst>
              <a:gd name="adj" fmla="val 50000"/>
            </a:avLst>
          </a:prstGeom>
          <a:solidFill>
            <a:srgbClr val="EBCC6A"/>
          </a:solidFill>
          <a:ln w="3810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Systems Engineering</a:t>
            </a:r>
            <a:endParaRPr sz="1200">
              <a:latin typeface="Lato"/>
              <a:ea typeface="Lato"/>
              <a:cs typeface="Lato"/>
              <a:sym typeface="Lato"/>
            </a:endParaRPr>
          </a:p>
        </p:txBody>
      </p:sp>
      <p:pic>
        <p:nvPicPr>
          <p:cNvPr id="1078" name="Google Shape;1078;p79"/>
          <p:cNvPicPr preferRelativeResize="0"/>
          <p:nvPr/>
        </p:nvPicPr>
        <p:blipFill>
          <a:blip r:embed="rId3">
            <a:alphaModFix/>
          </a:blip>
          <a:stretch>
            <a:fillRect/>
          </a:stretch>
        </p:blipFill>
        <p:spPr>
          <a:xfrm>
            <a:off x="7348892" y="2742151"/>
            <a:ext cx="968382" cy="701100"/>
          </a:xfrm>
          <a:prstGeom prst="rect">
            <a:avLst/>
          </a:prstGeom>
          <a:noFill/>
          <a:ln>
            <a:noFill/>
          </a:ln>
        </p:spPr>
      </p:pic>
      <p:pic>
        <p:nvPicPr>
          <p:cNvPr id="1079" name="Google Shape;1079;p79"/>
          <p:cNvPicPr preferRelativeResize="0"/>
          <p:nvPr/>
        </p:nvPicPr>
        <p:blipFill>
          <a:blip r:embed="rId4">
            <a:alphaModFix/>
          </a:blip>
          <a:stretch>
            <a:fillRect/>
          </a:stretch>
        </p:blipFill>
        <p:spPr>
          <a:xfrm>
            <a:off x="7324128" y="720465"/>
            <a:ext cx="968375" cy="531735"/>
          </a:xfrm>
          <a:prstGeom prst="rect">
            <a:avLst/>
          </a:prstGeom>
          <a:noFill/>
          <a:ln>
            <a:noFill/>
          </a:ln>
        </p:spPr>
      </p:pic>
      <p:pic>
        <p:nvPicPr>
          <p:cNvPr id="1080" name="Google Shape;1080;p79"/>
          <p:cNvPicPr preferRelativeResize="0"/>
          <p:nvPr/>
        </p:nvPicPr>
        <p:blipFill>
          <a:blip r:embed="rId5">
            <a:alphaModFix/>
          </a:blip>
          <a:stretch>
            <a:fillRect/>
          </a:stretch>
        </p:blipFill>
        <p:spPr>
          <a:xfrm>
            <a:off x="7317026" y="3800768"/>
            <a:ext cx="982634" cy="736975"/>
          </a:xfrm>
          <a:prstGeom prst="rect">
            <a:avLst/>
          </a:prstGeom>
          <a:noFill/>
          <a:ln>
            <a:noFill/>
          </a:ln>
        </p:spPr>
      </p:pic>
      <p:sp>
        <p:nvSpPr>
          <p:cNvPr id="1081" name="Google Shape;1081;p79"/>
          <p:cNvSpPr/>
          <p:nvPr/>
        </p:nvSpPr>
        <p:spPr>
          <a:xfrm>
            <a:off x="7711450" y="3456838"/>
            <a:ext cx="193800" cy="382800"/>
          </a:xfrm>
          <a:prstGeom prst="upDownArrow">
            <a:avLst>
              <a:gd name="adj1" fmla="val 50000"/>
              <a:gd name="adj2" fmla="val 50000"/>
            </a:avLst>
          </a:prstGeom>
          <a:solidFill>
            <a:srgbClr val="EBCC6A"/>
          </a:solidFill>
          <a:ln w="9525"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82" name="Google Shape;1082;p79"/>
          <p:cNvPicPr preferRelativeResize="0"/>
          <p:nvPr/>
        </p:nvPicPr>
        <p:blipFill>
          <a:blip r:embed="rId6">
            <a:alphaModFix/>
          </a:blip>
          <a:stretch>
            <a:fillRect/>
          </a:stretch>
        </p:blipFill>
        <p:spPr>
          <a:xfrm>
            <a:off x="7317025" y="1619200"/>
            <a:ext cx="982626" cy="578270"/>
          </a:xfrm>
          <a:prstGeom prst="rect">
            <a:avLst/>
          </a:prstGeom>
          <a:noFill/>
          <a:ln>
            <a:noFill/>
          </a:ln>
        </p:spPr>
      </p:pic>
      <p:sp>
        <p:nvSpPr>
          <p:cNvPr id="1083" name="Google Shape;1083;p79"/>
          <p:cNvSpPr/>
          <p:nvPr/>
        </p:nvSpPr>
        <p:spPr>
          <a:xfrm>
            <a:off x="7711438" y="2309675"/>
            <a:ext cx="193800" cy="382800"/>
          </a:xfrm>
          <a:prstGeom prst="upDownArrow">
            <a:avLst>
              <a:gd name="adj1" fmla="val 50000"/>
              <a:gd name="adj2" fmla="val 50000"/>
            </a:avLst>
          </a:prstGeom>
          <a:solidFill>
            <a:srgbClr val="EBCC6A"/>
          </a:solidFill>
          <a:ln w="9525"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79"/>
          <p:cNvSpPr/>
          <p:nvPr/>
        </p:nvSpPr>
        <p:spPr>
          <a:xfrm>
            <a:off x="7711425" y="1180300"/>
            <a:ext cx="193800" cy="382800"/>
          </a:xfrm>
          <a:prstGeom prst="upDownArrow">
            <a:avLst>
              <a:gd name="adj1" fmla="val 50000"/>
              <a:gd name="adj2" fmla="val 50000"/>
            </a:avLst>
          </a:prstGeom>
          <a:solidFill>
            <a:srgbClr val="EBCC6A"/>
          </a:solidFill>
          <a:ln w="9525"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088"/>
        <p:cNvGrpSpPr/>
        <p:nvPr/>
      </p:nvGrpSpPr>
      <p:grpSpPr>
        <a:xfrm>
          <a:off x="0" y="0"/>
          <a:ext cx="0" cy="0"/>
          <a:chOff x="0" y="0"/>
          <a:chExt cx="0" cy="0"/>
        </a:xfrm>
      </p:grpSpPr>
      <p:sp>
        <p:nvSpPr>
          <p:cNvPr id="1089" name="Google Shape;1089;p80"/>
          <p:cNvSpPr/>
          <p:nvPr/>
        </p:nvSpPr>
        <p:spPr>
          <a:xfrm>
            <a:off x="7356550" y="2935675"/>
            <a:ext cx="1827900" cy="883200"/>
          </a:xfrm>
          <a:prstGeom prst="chevron">
            <a:avLst>
              <a:gd name="adj" fmla="val 845"/>
            </a:avLst>
          </a:prstGeom>
          <a:solidFill>
            <a:srgbClr val="EBCC6A"/>
          </a:solidFill>
          <a:ln w="7620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Lato"/>
                <a:ea typeface="Lato"/>
                <a:cs typeface="Lato"/>
                <a:sym typeface="Lato"/>
              </a:rPr>
              <a:t>Project Management</a:t>
            </a:r>
            <a:endParaRPr>
              <a:latin typeface="Lato"/>
              <a:ea typeface="Lato"/>
              <a:cs typeface="Lato"/>
              <a:sym typeface="Lato"/>
            </a:endParaRPr>
          </a:p>
        </p:txBody>
      </p:sp>
      <p:sp>
        <p:nvSpPr>
          <p:cNvPr id="1090" name="Google Shape;1090;p80"/>
          <p:cNvSpPr txBox="1">
            <a:spLocks noGrp="1"/>
          </p:cNvSpPr>
          <p:nvPr>
            <p:ph type="title"/>
          </p:nvPr>
        </p:nvSpPr>
        <p:spPr>
          <a:xfrm>
            <a:off x="220600" y="1475875"/>
            <a:ext cx="5005500" cy="1459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600"/>
              <a:t>Project Management</a:t>
            </a:r>
            <a:endParaRPr sz="3600"/>
          </a:p>
        </p:txBody>
      </p:sp>
      <p:sp>
        <p:nvSpPr>
          <p:cNvPr id="1091" name="Google Shape;1091;p80"/>
          <p:cNvSpPr txBox="1">
            <a:spLocks noGrp="1"/>
          </p:cNvSpPr>
          <p:nvPr>
            <p:ph type="sldNum" idx="12"/>
          </p:nvPr>
        </p:nvSpPr>
        <p:spPr>
          <a:xfrm>
            <a:off x="8" y="-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54</a:t>
            </a:fld>
            <a:endParaRPr/>
          </a:p>
        </p:txBody>
      </p:sp>
      <p:sp>
        <p:nvSpPr>
          <p:cNvPr id="1092" name="Google Shape;1092;p80"/>
          <p:cNvSpPr/>
          <p:nvPr/>
        </p:nvSpPr>
        <p:spPr>
          <a:xfrm>
            <a:off x="1346925" y="2935675"/>
            <a:ext cx="2079600" cy="8832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Lato"/>
                <a:ea typeface="Lato"/>
                <a:cs typeface="Lato"/>
                <a:sym typeface="Lato"/>
              </a:rPr>
              <a:t>Design Description</a:t>
            </a:r>
            <a:endParaRPr>
              <a:latin typeface="Lato"/>
              <a:ea typeface="Lato"/>
              <a:cs typeface="Lato"/>
              <a:sym typeface="Lato"/>
            </a:endParaRPr>
          </a:p>
        </p:txBody>
      </p:sp>
      <p:sp>
        <p:nvSpPr>
          <p:cNvPr id="1093" name="Google Shape;1093;p80"/>
          <p:cNvSpPr/>
          <p:nvPr/>
        </p:nvSpPr>
        <p:spPr>
          <a:xfrm>
            <a:off x="2981950" y="2935675"/>
            <a:ext cx="1827900" cy="8832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Lato"/>
                <a:ea typeface="Lato"/>
                <a:cs typeface="Lato"/>
                <a:sym typeface="Lato"/>
              </a:rPr>
              <a:t>Test Overview</a:t>
            </a:r>
            <a:endParaRPr>
              <a:latin typeface="Lato"/>
              <a:ea typeface="Lato"/>
              <a:cs typeface="Lato"/>
              <a:sym typeface="Lato"/>
            </a:endParaRPr>
          </a:p>
        </p:txBody>
      </p:sp>
      <p:sp>
        <p:nvSpPr>
          <p:cNvPr id="1094" name="Google Shape;1094;p80"/>
          <p:cNvSpPr/>
          <p:nvPr/>
        </p:nvSpPr>
        <p:spPr>
          <a:xfrm>
            <a:off x="4353550" y="2935675"/>
            <a:ext cx="1827900" cy="8832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Lato"/>
                <a:ea typeface="Lato"/>
                <a:cs typeface="Lato"/>
                <a:sym typeface="Lato"/>
              </a:rPr>
              <a:t>Test Results</a:t>
            </a:r>
            <a:endParaRPr>
              <a:latin typeface="Lato"/>
              <a:ea typeface="Lato"/>
              <a:cs typeface="Lato"/>
              <a:sym typeface="Lato"/>
            </a:endParaRPr>
          </a:p>
        </p:txBody>
      </p:sp>
      <p:sp>
        <p:nvSpPr>
          <p:cNvPr id="1095" name="Google Shape;1095;p80"/>
          <p:cNvSpPr/>
          <p:nvPr/>
        </p:nvSpPr>
        <p:spPr>
          <a:xfrm>
            <a:off x="0" y="2940675"/>
            <a:ext cx="1783500" cy="883200"/>
          </a:xfrm>
          <a:prstGeom prst="homePlate">
            <a:avLst>
              <a:gd name="adj" fmla="val 49181"/>
            </a:avLst>
          </a:prstGeom>
          <a:solidFill>
            <a:srgbClr val="EBCC6A">
              <a:alpha val="55310"/>
            </a:srgbClr>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Lato"/>
                <a:ea typeface="Lato"/>
                <a:cs typeface="Lato"/>
                <a:sym typeface="Lato"/>
              </a:rPr>
              <a:t>Project Purpose and Objectives</a:t>
            </a:r>
            <a:endParaRPr>
              <a:latin typeface="Lato"/>
              <a:ea typeface="Lato"/>
              <a:cs typeface="Lato"/>
              <a:sym typeface="Lato"/>
            </a:endParaRPr>
          </a:p>
        </p:txBody>
      </p:sp>
      <p:sp>
        <p:nvSpPr>
          <p:cNvPr id="1096" name="Google Shape;1096;p80"/>
          <p:cNvSpPr/>
          <p:nvPr/>
        </p:nvSpPr>
        <p:spPr>
          <a:xfrm>
            <a:off x="5725150" y="2935675"/>
            <a:ext cx="2046900" cy="8832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Lato"/>
                <a:ea typeface="Lato"/>
                <a:cs typeface="Lato"/>
                <a:sym typeface="Lato"/>
              </a:rPr>
              <a:t>Systems Engineering</a:t>
            </a:r>
            <a:endParaRPr>
              <a:latin typeface="Lato"/>
              <a:ea typeface="Lato"/>
              <a:cs typeface="Lato"/>
              <a:sym typeface="Lato"/>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100"/>
        <p:cNvGrpSpPr/>
        <p:nvPr/>
      </p:nvGrpSpPr>
      <p:grpSpPr>
        <a:xfrm>
          <a:off x="0" y="0"/>
          <a:ext cx="0" cy="0"/>
          <a:chOff x="0" y="0"/>
          <a:chExt cx="0" cy="0"/>
        </a:xfrm>
      </p:grpSpPr>
      <p:sp>
        <p:nvSpPr>
          <p:cNvPr id="1101" name="Google Shape;1101;p81"/>
          <p:cNvSpPr txBox="1">
            <a:spLocks noGrp="1"/>
          </p:cNvSpPr>
          <p:nvPr>
            <p:ph type="title"/>
          </p:nvPr>
        </p:nvSpPr>
        <p:spPr>
          <a:xfrm>
            <a:off x="1436250" y="229650"/>
            <a:ext cx="54432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Challenges and Successes</a:t>
            </a:r>
            <a:endParaRPr sz="3000"/>
          </a:p>
        </p:txBody>
      </p:sp>
      <p:sp>
        <p:nvSpPr>
          <p:cNvPr id="1102" name="Google Shape;1102;p81"/>
          <p:cNvSpPr txBox="1">
            <a:spLocks noGrp="1"/>
          </p:cNvSpPr>
          <p:nvPr>
            <p:ph type="sldNum" idx="12"/>
          </p:nvPr>
        </p:nvSpPr>
        <p:spPr>
          <a:xfrm>
            <a:off x="8" y="-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55</a:t>
            </a:fld>
            <a:endParaRPr/>
          </a:p>
        </p:txBody>
      </p:sp>
      <p:sp>
        <p:nvSpPr>
          <p:cNvPr id="1103" name="Google Shape;1103;p81"/>
          <p:cNvSpPr txBox="1"/>
          <p:nvPr/>
        </p:nvSpPr>
        <p:spPr>
          <a:xfrm>
            <a:off x="6172075" y="1027313"/>
            <a:ext cx="1478400" cy="357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latin typeface="Lato"/>
                <a:ea typeface="Lato"/>
                <a:cs typeface="Lato"/>
                <a:sym typeface="Lato"/>
              </a:rPr>
              <a:t>Successes</a:t>
            </a:r>
            <a:endParaRPr sz="1800" b="1">
              <a:latin typeface="Lato"/>
              <a:ea typeface="Lato"/>
              <a:cs typeface="Lato"/>
              <a:sym typeface="Lato"/>
            </a:endParaRPr>
          </a:p>
        </p:txBody>
      </p:sp>
      <p:sp>
        <p:nvSpPr>
          <p:cNvPr id="1104" name="Google Shape;1104;p81"/>
          <p:cNvSpPr txBox="1"/>
          <p:nvPr/>
        </p:nvSpPr>
        <p:spPr>
          <a:xfrm>
            <a:off x="1493525" y="1267450"/>
            <a:ext cx="1478400" cy="357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latin typeface="Lato"/>
                <a:ea typeface="Lato"/>
                <a:cs typeface="Lato"/>
                <a:sym typeface="Lato"/>
              </a:rPr>
              <a:t>Challenges</a:t>
            </a:r>
            <a:endParaRPr sz="1800" b="1">
              <a:latin typeface="Lato"/>
              <a:ea typeface="Lato"/>
              <a:cs typeface="Lato"/>
              <a:sym typeface="Lato"/>
            </a:endParaRPr>
          </a:p>
        </p:txBody>
      </p:sp>
      <p:cxnSp>
        <p:nvCxnSpPr>
          <p:cNvPr id="1105" name="Google Shape;1105;p81"/>
          <p:cNvCxnSpPr/>
          <p:nvPr/>
        </p:nvCxnSpPr>
        <p:spPr>
          <a:xfrm rot="10800000" flipH="1">
            <a:off x="3548025" y="1705175"/>
            <a:ext cx="1844400" cy="395100"/>
          </a:xfrm>
          <a:prstGeom prst="bentConnector3">
            <a:avLst>
              <a:gd name="adj1" fmla="val 50000"/>
            </a:avLst>
          </a:prstGeom>
          <a:noFill/>
          <a:ln w="38100" cap="flat" cmpd="sng">
            <a:solidFill>
              <a:schemeClr val="accent2"/>
            </a:solidFill>
            <a:prstDash val="solid"/>
            <a:round/>
            <a:headEnd type="none" w="med" len="med"/>
            <a:tailEnd type="triangle" w="med" len="med"/>
          </a:ln>
        </p:spPr>
      </p:cxnSp>
      <p:cxnSp>
        <p:nvCxnSpPr>
          <p:cNvPr id="1106" name="Google Shape;1106;p81"/>
          <p:cNvCxnSpPr/>
          <p:nvPr/>
        </p:nvCxnSpPr>
        <p:spPr>
          <a:xfrm rot="10800000" flipH="1">
            <a:off x="3548025" y="2572125"/>
            <a:ext cx="1844400" cy="395100"/>
          </a:xfrm>
          <a:prstGeom prst="bentConnector3">
            <a:avLst>
              <a:gd name="adj1" fmla="val 50000"/>
            </a:avLst>
          </a:prstGeom>
          <a:noFill/>
          <a:ln w="38100" cap="flat" cmpd="sng">
            <a:solidFill>
              <a:srgbClr val="888888"/>
            </a:solidFill>
            <a:prstDash val="solid"/>
            <a:round/>
            <a:headEnd type="none" w="med" len="med"/>
            <a:tailEnd type="triangle" w="med" len="med"/>
          </a:ln>
        </p:spPr>
      </p:cxnSp>
      <p:cxnSp>
        <p:nvCxnSpPr>
          <p:cNvPr id="1107" name="Google Shape;1107;p81"/>
          <p:cNvCxnSpPr/>
          <p:nvPr/>
        </p:nvCxnSpPr>
        <p:spPr>
          <a:xfrm rot="10800000" flipH="1">
            <a:off x="3548025" y="3347050"/>
            <a:ext cx="1844400" cy="395100"/>
          </a:xfrm>
          <a:prstGeom prst="bentConnector3">
            <a:avLst>
              <a:gd name="adj1" fmla="val 50000"/>
            </a:avLst>
          </a:prstGeom>
          <a:noFill/>
          <a:ln w="38100" cap="flat" cmpd="sng">
            <a:solidFill>
              <a:schemeClr val="accent2"/>
            </a:solidFill>
            <a:prstDash val="solid"/>
            <a:round/>
            <a:headEnd type="none" w="med" len="med"/>
            <a:tailEnd type="triangle" w="med" len="med"/>
          </a:ln>
        </p:spPr>
      </p:cxnSp>
      <p:sp>
        <p:nvSpPr>
          <p:cNvPr id="1108" name="Google Shape;1108;p81"/>
          <p:cNvSpPr txBox="1"/>
          <p:nvPr/>
        </p:nvSpPr>
        <p:spPr>
          <a:xfrm>
            <a:off x="5481475" y="2265525"/>
            <a:ext cx="2859600" cy="68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Lato"/>
                <a:ea typeface="Lato"/>
                <a:cs typeface="Lato"/>
                <a:sym typeface="Lato"/>
              </a:rPr>
              <a:t>On Time: </a:t>
            </a:r>
            <a:r>
              <a:rPr lang="en">
                <a:latin typeface="Lato"/>
                <a:ea typeface="Lato"/>
                <a:cs typeface="Lato"/>
                <a:sym typeface="Lato"/>
              </a:rPr>
              <a:t>all milestones were met on time and the project was still on schedule</a:t>
            </a:r>
            <a:endParaRPr>
              <a:latin typeface="Lato"/>
              <a:ea typeface="Lato"/>
              <a:cs typeface="Lato"/>
              <a:sym typeface="Lato"/>
            </a:endParaRPr>
          </a:p>
        </p:txBody>
      </p:sp>
      <p:sp>
        <p:nvSpPr>
          <p:cNvPr id="1109" name="Google Shape;1109;p81"/>
          <p:cNvSpPr txBox="1"/>
          <p:nvPr/>
        </p:nvSpPr>
        <p:spPr>
          <a:xfrm>
            <a:off x="802925" y="2661700"/>
            <a:ext cx="2859600" cy="685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latin typeface="Lato"/>
                <a:ea typeface="Lato"/>
                <a:cs typeface="Lato"/>
                <a:sym typeface="Lato"/>
              </a:rPr>
              <a:t>Schedule Management: </a:t>
            </a:r>
            <a:r>
              <a:rPr lang="en">
                <a:latin typeface="Lato"/>
                <a:ea typeface="Lato"/>
                <a:cs typeface="Lato"/>
                <a:sym typeface="Lato"/>
              </a:rPr>
              <a:t>minimal experience to base time estimations on</a:t>
            </a:r>
            <a:endParaRPr>
              <a:latin typeface="Lato"/>
              <a:ea typeface="Lato"/>
              <a:cs typeface="Lato"/>
              <a:sym typeface="Lato"/>
            </a:endParaRPr>
          </a:p>
        </p:txBody>
      </p:sp>
      <p:sp>
        <p:nvSpPr>
          <p:cNvPr id="1110" name="Google Shape;1110;p81"/>
          <p:cNvSpPr txBox="1"/>
          <p:nvPr/>
        </p:nvSpPr>
        <p:spPr>
          <a:xfrm>
            <a:off x="802925" y="3439075"/>
            <a:ext cx="2859600" cy="872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latin typeface="Lato"/>
                <a:ea typeface="Lato"/>
                <a:cs typeface="Lato"/>
                <a:sym typeface="Lato"/>
              </a:rPr>
              <a:t>Communication: </a:t>
            </a:r>
            <a:r>
              <a:rPr lang="en">
                <a:latin typeface="Lato"/>
                <a:ea typeface="Lato"/>
                <a:cs typeface="Lato"/>
                <a:sym typeface="Lato"/>
              </a:rPr>
              <a:t>steep learning curve with project components and difficult keep everyone updated</a:t>
            </a:r>
            <a:endParaRPr>
              <a:latin typeface="Lato"/>
              <a:ea typeface="Lato"/>
              <a:cs typeface="Lato"/>
              <a:sym typeface="Lato"/>
            </a:endParaRPr>
          </a:p>
        </p:txBody>
      </p:sp>
      <p:sp>
        <p:nvSpPr>
          <p:cNvPr id="1111" name="Google Shape;1111;p81"/>
          <p:cNvSpPr txBox="1"/>
          <p:nvPr/>
        </p:nvSpPr>
        <p:spPr>
          <a:xfrm>
            <a:off x="802925" y="1625350"/>
            <a:ext cx="2859600" cy="98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Lato"/>
                <a:ea typeface="Lato"/>
                <a:cs typeface="Lato"/>
                <a:sym typeface="Lato"/>
              </a:rPr>
              <a:t>Project Definition and Scope Management :</a:t>
            </a:r>
            <a:r>
              <a:rPr lang="en">
                <a:latin typeface="Lato"/>
                <a:ea typeface="Lato"/>
                <a:cs typeface="Lato"/>
                <a:sym typeface="Lato"/>
              </a:rPr>
              <a:t> defining the scope of the project and mitigating against creep out of scope</a:t>
            </a:r>
            <a:endParaRPr>
              <a:latin typeface="Lato"/>
              <a:ea typeface="Lato"/>
              <a:cs typeface="Lato"/>
              <a:sym typeface="Lato"/>
            </a:endParaRPr>
          </a:p>
        </p:txBody>
      </p:sp>
      <p:sp>
        <p:nvSpPr>
          <p:cNvPr id="1112" name="Google Shape;1112;p81"/>
          <p:cNvSpPr txBox="1"/>
          <p:nvPr/>
        </p:nvSpPr>
        <p:spPr>
          <a:xfrm>
            <a:off x="5481475" y="1445963"/>
            <a:ext cx="2859600" cy="65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Team worked well with GA to define functional requirements</a:t>
            </a:r>
            <a:endParaRPr>
              <a:latin typeface="Lato"/>
              <a:ea typeface="Lato"/>
              <a:cs typeface="Lato"/>
              <a:sym typeface="Lato"/>
            </a:endParaRPr>
          </a:p>
        </p:txBody>
      </p:sp>
      <p:sp>
        <p:nvSpPr>
          <p:cNvPr id="1113" name="Google Shape;1113;p81"/>
          <p:cNvSpPr txBox="1"/>
          <p:nvPr/>
        </p:nvSpPr>
        <p:spPr>
          <a:xfrm>
            <a:off x="5481475" y="3116575"/>
            <a:ext cx="2859600" cy="75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Lato"/>
                <a:ea typeface="Lato"/>
                <a:cs typeface="Lato"/>
                <a:sym typeface="Lato"/>
              </a:rPr>
              <a:t>Team Chemistry: </a:t>
            </a:r>
            <a:r>
              <a:rPr lang="en">
                <a:latin typeface="Lato"/>
                <a:ea typeface="Lato"/>
                <a:cs typeface="Lato"/>
                <a:sym typeface="Lato"/>
              </a:rPr>
              <a:t>worked well as a team and were productive with a defined objective</a:t>
            </a:r>
            <a:endParaRPr>
              <a:latin typeface="Lato"/>
              <a:ea typeface="Lato"/>
              <a:cs typeface="Lato"/>
              <a:sym typeface="Lato"/>
            </a:endParaRPr>
          </a:p>
        </p:txBody>
      </p:sp>
      <p:sp>
        <p:nvSpPr>
          <p:cNvPr id="1114" name="Google Shape;1114;p81"/>
          <p:cNvSpPr/>
          <p:nvPr/>
        </p:nvSpPr>
        <p:spPr>
          <a:xfrm>
            <a:off x="6163" y="4609348"/>
            <a:ext cx="1742100" cy="382800"/>
          </a:xfrm>
          <a:prstGeom prst="homePlate">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Project Purpose and Objectives</a:t>
            </a:r>
            <a:endParaRPr sz="1200">
              <a:latin typeface="Lato"/>
              <a:ea typeface="Lato"/>
              <a:cs typeface="Lato"/>
              <a:sym typeface="Lato"/>
            </a:endParaRPr>
          </a:p>
        </p:txBody>
      </p:sp>
      <p:sp>
        <p:nvSpPr>
          <p:cNvPr id="1115" name="Google Shape;1115;p81"/>
          <p:cNvSpPr/>
          <p:nvPr/>
        </p:nvSpPr>
        <p:spPr>
          <a:xfrm>
            <a:off x="7350925" y="4604000"/>
            <a:ext cx="1786800" cy="393600"/>
          </a:xfrm>
          <a:prstGeom prst="chevron">
            <a:avLst>
              <a:gd name="adj" fmla="val 0"/>
            </a:avLst>
          </a:prstGeom>
          <a:solidFill>
            <a:srgbClr val="EBCC6A"/>
          </a:solidFill>
          <a:ln w="3810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Project </a:t>
            </a:r>
            <a:endParaRPr sz="1200">
              <a:latin typeface="Lato"/>
              <a:ea typeface="Lato"/>
              <a:cs typeface="Lato"/>
              <a:sym typeface="Lato"/>
            </a:endParaRPr>
          </a:p>
          <a:p>
            <a:pPr marL="0" lvl="0" indent="0" algn="ctr" rtl="0">
              <a:spcBef>
                <a:spcPts val="0"/>
              </a:spcBef>
              <a:spcAft>
                <a:spcPts val="0"/>
              </a:spcAft>
              <a:buNone/>
            </a:pPr>
            <a:r>
              <a:rPr lang="en" sz="1200">
                <a:latin typeface="Lato"/>
                <a:ea typeface="Lato"/>
                <a:cs typeface="Lato"/>
                <a:sym typeface="Lato"/>
              </a:rPr>
              <a:t>Management</a:t>
            </a:r>
            <a:endParaRPr sz="1200">
              <a:latin typeface="Lato"/>
              <a:ea typeface="Lato"/>
              <a:cs typeface="Lato"/>
              <a:sym typeface="Lato"/>
            </a:endParaRPr>
          </a:p>
        </p:txBody>
      </p:sp>
      <p:sp>
        <p:nvSpPr>
          <p:cNvPr id="1116" name="Google Shape;1116;p81"/>
          <p:cNvSpPr/>
          <p:nvPr/>
        </p:nvSpPr>
        <p:spPr>
          <a:xfrm>
            <a:off x="1553775" y="4603950"/>
            <a:ext cx="16092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Design </a:t>
            </a:r>
            <a:endParaRPr sz="1200">
              <a:latin typeface="Lato"/>
              <a:ea typeface="Lato"/>
              <a:cs typeface="Lato"/>
              <a:sym typeface="Lato"/>
            </a:endParaRPr>
          </a:p>
          <a:p>
            <a:pPr marL="0" lvl="0" indent="0" algn="ctr" rtl="0">
              <a:spcBef>
                <a:spcPts val="0"/>
              </a:spcBef>
              <a:spcAft>
                <a:spcPts val="0"/>
              </a:spcAft>
              <a:buNone/>
            </a:pPr>
            <a:r>
              <a:rPr lang="en" sz="1200">
                <a:latin typeface="Lato"/>
                <a:ea typeface="Lato"/>
                <a:cs typeface="Lato"/>
                <a:sym typeface="Lato"/>
              </a:rPr>
              <a:t>Description</a:t>
            </a:r>
            <a:endParaRPr sz="1200">
              <a:latin typeface="Lato"/>
              <a:ea typeface="Lato"/>
              <a:cs typeface="Lato"/>
              <a:sym typeface="Lato"/>
            </a:endParaRPr>
          </a:p>
        </p:txBody>
      </p:sp>
      <p:sp>
        <p:nvSpPr>
          <p:cNvPr id="1117" name="Google Shape;1117;p81"/>
          <p:cNvSpPr/>
          <p:nvPr/>
        </p:nvSpPr>
        <p:spPr>
          <a:xfrm>
            <a:off x="2877938" y="4604000"/>
            <a:ext cx="17421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Test Overview</a:t>
            </a:r>
            <a:endParaRPr sz="1200">
              <a:latin typeface="Lato"/>
              <a:ea typeface="Lato"/>
              <a:cs typeface="Lato"/>
              <a:sym typeface="Lato"/>
            </a:endParaRPr>
          </a:p>
        </p:txBody>
      </p:sp>
      <p:sp>
        <p:nvSpPr>
          <p:cNvPr id="1118" name="Google Shape;1118;p81"/>
          <p:cNvSpPr/>
          <p:nvPr/>
        </p:nvSpPr>
        <p:spPr>
          <a:xfrm>
            <a:off x="4353100" y="4604000"/>
            <a:ext cx="16953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Test Results</a:t>
            </a:r>
            <a:endParaRPr sz="1200">
              <a:latin typeface="Lato"/>
              <a:ea typeface="Lato"/>
              <a:cs typeface="Lato"/>
              <a:sym typeface="Lato"/>
            </a:endParaRPr>
          </a:p>
        </p:txBody>
      </p:sp>
      <p:sp>
        <p:nvSpPr>
          <p:cNvPr id="1119" name="Google Shape;1119;p81"/>
          <p:cNvSpPr/>
          <p:nvPr/>
        </p:nvSpPr>
        <p:spPr>
          <a:xfrm>
            <a:off x="5835463" y="4604000"/>
            <a:ext cx="17421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Systems Engineering</a:t>
            </a:r>
            <a:endParaRPr sz="1200">
              <a:latin typeface="Lato"/>
              <a:ea typeface="Lato"/>
              <a:cs typeface="Lato"/>
              <a:sym typeface="Lato"/>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123"/>
        <p:cNvGrpSpPr/>
        <p:nvPr/>
      </p:nvGrpSpPr>
      <p:grpSpPr>
        <a:xfrm>
          <a:off x="0" y="0"/>
          <a:ext cx="0" cy="0"/>
          <a:chOff x="0" y="0"/>
          <a:chExt cx="0" cy="0"/>
        </a:xfrm>
      </p:grpSpPr>
      <p:sp>
        <p:nvSpPr>
          <p:cNvPr id="1124" name="Google Shape;1124;p82"/>
          <p:cNvSpPr txBox="1">
            <a:spLocks noGrp="1"/>
          </p:cNvSpPr>
          <p:nvPr>
            <p:ph type="title"/>
          </p:nvPr>
        </p:nvSpPr>
        <p:spPr>
          <a:xfrm>
            <a:off x="1299900" y="257875"/>
            <a:ext cx="5140200" cy="77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Lessons Learned</a:t>
            </a:r>
            <a:endParaRPr sz="3000"/>
          </a:p>
        </p:txBody>
      </p:sp>
      <p:sp>
        <p:nvSpPr>
          <p:cNvPr id="1125" name="Google Shape;1125;p82"/>
          <p:cNvSpPr txBox="1">
            <a:spLocks noGrp="1"/>
          </p:cNvSpPr>
          <p:nvPr>
            <p:ph type="sldNum" idx="12"/>
          </p:nvPr>
        </p:nvSpPr>
        <p:spPr>
          <a:xfrm>
            <a:off x="8" y="-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56</a:t>
            </a:fld>
            <a:endParaRPr/>
          </a:p>
        </p:txBody>
      </p:sp>
      <p:sp>
        <p:nvSpPr>
          <p:cNvPr id="1126" name="Google Shape;1126;p82"/>
          <p:cNvSpPr txBox="1"/>
          <p:nvPr/>
        </p:nvSpPr>
        <p:spPr>
          <a:xfrm>
            <a:off x="936150" y="1098275"/>
            <a:ext cx="7271700" cy="3339600"/>
          </a:xfrm>
          <a:prstGeom prst="rect">
            <a:avLst/>
          </a:prstGeom>
          <a:noFill/>
          <a:ln>
            <a:noFill/>
          </a:ln>
        </p:spPr>
        <p:txBody>
          <a:bodyPr spcFirstLastPara="1" wrap="square" lIns="91425" tIns="91425" rIns="91425" bIns="91425" anchor="t" anchorCtr="0">
            <a:noAutofit/>
          </a:bodyPr>
          <a:lstStyle/>
          <a:p>
            <a:pPr marL="457200" lvl="0" indent="-330200" algn="l" rtl="0">
              <a:lnSpc>
                <a:spcPct val="150000"/>
              </a:lnSpc>
              <a:spcBef>
                <a:spcPts val="0"/>
              </a:spcBef>
              <a:spcAft>
                <a:spcPts val="0"/>
              </a:spcAft>
              <a:buSzPts val="1600"/>
              <a:buFont typeface="Lato"/>
              <a:buChar char="-"/>
            </a:pPr>
            <a:r>
              <a:rPr lang="en" sz="1600">
                <a:latin typeface="Lato"/>
                <a:ea typeface="Lato"/>
                <a:cs typeface="Lato"/>
                <a:sym typeface="Lato"/>
              </a:rPr>
              <a:t>The team determines the success of the project.</a:t>
            </a:r>
            <a:endParaRPr sz="1600">
              <a:latin typeface="Lato"/>
              <a:ea typeface="Lato"/>
              <a:cs typeface="Lato"/>
              <a:sym typeface="Lato"/>
            </a:endParaRPr>
          </a:p>
          <a:p>
            <a:pPr marL="457200" lvl="0" indent="-330200" algn="l" rtl="0">
              <a:lnSpc>
                <a:spcPct val="150000"/>
              </a:lnSpc>
              <a:spcBef>
                <a:spcPts val="0"/>
              </a:spcBef>
              <a:spcAft>
                <a:spcPts val="0"/>
              </a:spcAft>
              <a:buSzPts val="1600"/>
              <a:buFont typeface="Lato"/>
              <a:buChar char="-"/>
            </a:pPr>
            <a:r>
              <a:rPr lang="en" sz="1600">
                <a:latin typeface="Lato"/>
                <a:ea typeface="Lato"/>
                <a:cs typeface="Lato"/>
                <a:sym typeface="Lato"/>
              </a:rPr>
              <a:t>Managing style changes depending on the team and the project.</a:t>
            </a:r>
            <a:endParaRPr sz="1600">
              <a:latin typeface="Lato"/>
              <a:ea typeface="Lato"/>
              <a:cs typeface="Lato"/>
              <a:sym typeface="Lato"/>
            </a:endParaRPr>
          </a:p>
          <a:p>
            <a:pPr marL="457200" lvl="0" indent="-330200" algn="l" rtl="0">
              <a:lnSpc>
                <a:spcPct val="150000"/>
              </a:lnSpc>
              <a:spcBef>
                <a:spcPts val="0"/>
              </a:spcBef>
              <a:spcAft>
                <a:spcPts val="0"/>
              </a:spcAft>
              <a:buSzPts val="1600"/>
              <a:buFont typeface="Lato"/>
              <a:buChar char="-"/>
            </a:pPr>
            <a:r>
              <a:rPr lang="en" sz="1600">
                <a:latin typeface="Lato"/>
                <a:ea typeface="Lato"/>
                <a:cs typeface="Lato"/>
                <a:sym typeface="Lato"/>
              </a:rPr>
              <a:t>Managing is easier when you have a technical understanding of the project</a:t>
            </a:r>
            <a:endParaRPr sz="1600">
              <a:latin typeface="Lato"/>
              <a:ea typeface="Lato"/>
              <a:cs typeface="Lato"/>
              <a:sym typeface="Lato"/>
            </a:endParaRPr>
          </a:p>
          <a:p>
            <a:pPr marL="457200" lvl="0" indent="-330200" algn="l" rtl="0">
              <a:lnSpc>
                <a:spcPct val="150000"/>
              </a:lnSpc>
              <a:spcBef>
                <a:spcPts val="0"/>
              </a:spcBef>
              <a:spcAft>
                <a:spcPts val="0"/>
              </a:spcAft>
              <a:buSzPts val="1600"/>
              <a:buFont typeface="Lato"/>
              <a:buChar char="-"/>
            </a:pPr>
            <a:r>
              <a:rPr lang="en" sz="1600">
                <a:latin typeface="Lato"/>
                <a:ea typeface="Lato"/>
                <a:cs typeface="Lato"/>
                <a:sym typeface="Lato"/>
              </a:rPr>
              <a:t>Bus analogy… Many things only one person knew well.</a:t>
            </a:r>
            <a:endParaRPr sz="1600">
              <a:latin typeface="Lato"/>
              <a:ea typeface="Lato"/>
              <a:cs typeface="Lato"/>
              <a:sym typeface="Lato"/>
            </a:endParaRPr>
          </a:p>
          <a:p>
            <a:pPr marL="457200" lvl="0" indent="-330200" algn="l" rtl="0">
              <a:lnSpc>
                <a:spcPct val="150000"/>
              </a:lnSpc>
              <a:spcBef>
                <a:spcPts val="0"/>
              </a:spcBef>
              <a:spcAft>
                <a:spcPts val="0"/>
              </a:spcAft>
              <a:buSzPts val="1600"/>
              <a:buFont typeface="Lato"/>
              <a:buChar char="-"/>
            </a:pPr>
            <a:r>
              <a:rPr lang="en" sz="1600">
                <a:latin typeface="Lato"/>
                <a:ea typeface="Lato"/>
                <a:cs typeface="Lato"/>
                <a:sym typeface="Lato"/>
              </a:rPr>
              <a:t>Engineering expertise/resources outside the team are invaluable</a:t>
            </a:r>
            <a:endParaRPr sz="1600">
              <a:latin typeface="Lato"/>
              <a:ea typeface="Lato"/>
              <a:cs typeface="Lato"/>
              <a:sym typeface="Lato"/>
            </a:endParaRPr>
          </a:p>
        </p:txBody>
      </p:sp>
      <p:sp>
        <p:nvSpPr>
          <p:cNvPr id="1127" name="Google Shape;1127;p82"/>
          <p:cNvSpPr/>
          <p:nvPr/>
        </p:nvSpPr>
        <p:spPr>
          <a:xfrm>
            <a:off x="6163" y="4609348"/>
            <a:ext cx="1742100" cy="382800"/>
          </a:xfrm>
          <a:prstGeom prst="homePlate">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Project Purpose and Objectives</a:t>
            </a:r>
            <a:endParaRPr sz="1200">
              <a:latin typeface="Lato"/>
              <a:ea typeface="Lato"/>
              <a:cs typeface="Lato"/>
              <a:sym typeface="Lato"/>
            </a:endParaRPr>
          </a:p>
        </p:txBody>
      </p:sp>
      <p:sp>
        <p:nvSpPr>
          <p:cNvPr id="1128" name="Google Shape;1128;p82"/>
          <p:cNvSpPr/>
          <p:nvPr/>
        </p:nvSpPr>
        <p:spPr>
          <a:xfrm>
            <a:off x="7350925" y="4604000"/>
            <a:ext cx="1786800" cy="393600"/>
          </a:xfrm>
          <a:prstGeom prst="chevron">
            <a:avLst>
              <a:gd name="adj" fmla="val 0"/>
            </a:avLst>
          </a:prstGeom>
          <a:solidFill>
            <a:srgbClr val="EBCC6A"/>
          </a:solidFill>
          <a:ln w="3810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Project </a:t>
            </a:r>
            <a:endParaRPr sz="1200">
              <a:latin typeface="Lato"/>
              <a:ea typeface="Lato"/>
              <a:cs typeface="Lato"/>
              <a:sym typeface="Lato"/>
            </a:endParaRPr>
          </a:p>
          <a:p>
            <a:pPr marL="0" lvl="0" indent="0" algn="ctr" rtl="0">
              <a:spcBef>
                <a:spcPts val="0"/>
              </a:spcBef>
              <a:spcAft>
                <a:spcPts val="0"/>
              </a:spcAft>
              <a:buNone/>
            </a:pPr>
            <a:r>
              <a:rPr lang="en" sz="1200">
                <a:latin typeface="Lato"/>
                <a:ea typeface="Lato"/>
                <a:cs typeface="Lato"/>
                <a:sym typeface="Lato"/>
              </a:rPr>
              <a:t>Management</a:t>
            </a:r>
            <a:endParaRPr sz="1200">
              <a:latin typeface="Lato"/>
              <a:ea typeface="Lato"/>
              <a:cs typeface="Lato"/>
              <a:sym typeface="Lato"/>
            </a:endParaRPr>
          </a:p>
        </p:txBody>
      </p:sp>
      <p:sp>
        <p:nvSpPr>
          <p:cNvPr id="1129" name="Google Shape;1129;p82"/>
          <p:cNvSpPr/>
          <p:nvPr/>
        </p:nvSpPr>
        <p:spPr>
          <a:xfrm>
            <a:off x="1553775" y="4603950"/>
            <a:ext cx="16092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Design </a:t>
            </a:r>
            <a:endParaRPr sz="1200">
              <a:latin typeface="Lato"/>
              <a:ea typeface="Lato"/>
              <a:cs typeface="Lato"/>
              <a:sym typeface="Lato"/>
            </a:endParaRPr>
          </a:p>
          <a:p>
            <a:pPr marL="0" lvl="0" indent="0" algn="ctr" rtl="0">
              <a:spcBef>
                <a:spcPts val="0"/>
              </a:spcBef>
              <a:spcAft>
                <a:spcPts val="0"/>
              </a:spcAft>
              <a:buNone/>
            </a:pPr>
            <a:r>
              <a:rPr lang="en" sz="1200">
                <a:latin typeface="Lato"/>
                <a:ea typeface="Lato"/>
                <a:cs typeface="Lato"/>
                <a:sym typeface="Lato"/>
              </a:rPr>
              <a:t>Description</a:t>
            </a:r>
            <a:endParaRPr sz="1200">
              <a:latin typeface="Lato"/>
              <a:ea typeface="Lato"/>
              <a:cs typeface="Lato"/>
              <a:sym typeface="Lato"/>
            </a:endParaRPr>
          </a:p>
        </p:txBody>
      </p:sp>
      <p:sp>
        <p:nvSpPr>
          <p:cNvPr id="1130" name="Google Shape;1130;p82"/>
          <p:cNvSpPr/>
          <p:nvPr/>
        </p:nvSpPr>
        <p:spPr>
          <a:xfrm>
            <a:off x="2877938" y="4604000"/>
            <a:ext cx="17421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Test Overview</a:t>
            </a:r>
            <a:endParaRPr sz="1200">
              <a:latin typeface="Lato"/>
              <a:ea typeface="Lato"/>
              <a:cs typeface="Lato"/>
              <a:sym typeface="Lato"/>
            </a:endParaRPr>
          </a:p>
        </p:txBody>
      </p:sp>
      <p:sp>
        <p:nvSpPr>
          <p:cNvPr id="1131" name="Google Shape;1131;p82"/>
          <p:cNvSpPr/>
          <p:nvPr/>
        </p:nvSpPr>
        <p:spPr>
          <a:xfrm>
            <a:off x="4353100" y="4604000"/>
            <a:ext cx="16953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Test Results</a:t>
            </a:r>
            <a:endParaRPr sz="1200">
              <a:latin typeface="Lato"/>
              <a:ea typeface="Lato"/>
              <a:cs typeface="Lato"/>
              <a:sym typeface="Lato"/>
            </a:endParaRPr>
          </a:p>
        </p:txBody>
      </p:sp>
      <p:sp>
        <p:nvSpPr>
          <p:cNvPr id="1132" name="Google Shape;1132;p82"/>
          <p:cNvSpPr/>
          <p:nvPr/>
        </p:nvSpPr>
        <p:spPr>
          <a:xfrm>
            <a:off x="5835463" y="4604000"/>
            <a:ext cx="17421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Systems Engineering</a:t>
            </a:r>
            <a:endParaRPr sz="1200">
              <a:latin typeface="Lato"/>
              <a:ea typeface="Lato"/>
              <a:cs typeface="Lato"/>
              <a:sym typeface="Lato"/>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136"/>
        <p:cNvGrpSpPr/>
        <p:nvPr/>
      </p:nvGrpSpPr>
      <p:grpSpPr>
        <a:xfrm>
          <a:off x="0" y="0"/>
          <a:ext cx="0" cy="0"/>
          <a:chOff x="0" y="0"/>
          <a:chExt cx="0" cy="0"/>
        </a:xfrm>
      </p:grpSpPr>
      <p:sp>
        <p:nvSpPr>
          <p:cNvPr id="1137" name="Google Shape;1137;p83"/>
          <p:cNvSpPr txBox="1">
            <a:spLocks noGrp="1"/>
          </p:cNvSpPr>
          <p:nvPr>
            <p:ph type="title"/>
          </p:nvPr>
        </p:nvSpPr>
        <p:spPr>
          <a:xfrm>
            <a:off x="1310625" y="15610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Initial Budget - CDR</a:t>
            </a:r>
            <a:endParaRPr sz="3000"/>
          </a:p>
        </p:txBody>
      </p:sp>
      <p:sp>
        <p:nvSpPr>
          <p:cNvPr id="1138" name="Google Shape;1138;p83"/>
          <p:cNvSpPr txBox="1">
            <a:spLocks noGrp="1"/>
          </p:cNvSpPr>
          <p:nvPr>
            <p:ph type="body" idx="1"/>
          </p:nvPr>
        </p:nvSpPr>
        <p:spPr>
          <a:xfrm>
            <a:off x="0" y="1189875"/>
            <a:ext cx="3162900" cy="31608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SzPts val="1300"/>
              <a:buChar char="-"/>
            </a:pPr>
            <a:r>
              <a:rPr lang="en"/>
              <a:t>Initial budget for EEF application funding: $6,000 dollars including 15% margin</a:t>
            </a:r>
            <a:endParaRPr/>
          </a:p>
          <a:p>
            <a:pPr marL="457200" lvl="0" indent="-311150" algn="l" rtl="0">
              <a:spcBef>
                <a:spcPts val="0"/>
              </a:spcBef>
              <a:spcAft>
                <a:spcPts val="0"/>
              </a:spcAft>
              <a:buSzPts val="1300"/>
              <a:buChar char="-"/>
            </a:pPr>
            <a:r>
              <a:rPr lang="en"/>
              <a:t>Below is budget breakdown from CDR. Expected costs were reduced to about $5,000</a:t>
            </a:r>
            <a:endParaRPr/>
          </a:p>
          <a:p>
            <a:pPr marL="457200" lvl="0" indent="-311150" algn="l" rtl="0">
              <a:spcBef>
                <a:spcPts val="0"/>
              </a:spcBef>
              <a:spcAft>
                <a:spcPts val="0"/>
              </a:spcAft>
              <a:buSzPts val="1300"/>
              <a:buChar char="-"/>
            </a:pPr>
            <a:r>
              <a:rPr lang="en"/>
              <a:t>Despite several components that were purchased to solve unforeseen issues, we came very close to this budget.</a:t>
            </a:r>
            <a:endParaRPr/>
          </a:p>
          <a:p>
            <a:pPr marL="457200" lvl="0" indent="-311150" algn="l" rtl="0">
              <a:spcBef>
                <a:spcPts val="0"/>
              </a:spcBef>
              <a:spcAft>
                <a:spcPts val="0"/>
              </a:spcAft>
              <a:buSzPts val="1300"/>
              <a:buChar char="-"/>
            </a:pPr>
            <a:r>
              <a:rPr lang="en"/>
              <a:t>Pie chart to the right shows the component breakdown from CDR</a:t>
            </a:r>
            <a:endParaRPr/>
          </a:p>
        </p:txBody>
      </p:sp>
      <p:sp>
        <p:nvSpPr>
          <p:cNvPr id="1139" name="Google Shape;1139;p83"/>
          <p:cNvSpPr txBox="1">
            <a:spLocks noGrp="1"/>
          </p:cNvSpPr>
          <p:nvPr>
            <p:ph type="sldNum" idx="12"/>
          </p:nvPr>
        </p:nvSpPr>
        <p:spPr>
          <a:xfrm>
            <a:off x="8" y="-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57</a:t>
            </a:fld>
            <a:endParaRPr/>
          </a:p>
        </p:txBody>
      </p:sp>
      <p:pic>
        <p:nvPicPr>
          <p:cNvPr id="1140" name="Google Shape;1140;p83" title="Chart"/>
          <p:cNvPicPr preferRelativeResize="0"/>
          <p:nvPr/>
        </p:nvPicPr>
        <p:blipFill>
          <a:blip r:embed="rId3">
            <a:alphaModFix/>
          </a:blip>
          <a:stretch>
            <a:fillRect/>
          </a:stretch>
        </p:blipFill>
        <p:spPr>
          <a:xfrm>
            <a:off x="3082850" y="761275"/>
            <a:ext cx="6054873" cy="3743924"/>
          </a:xfrm>
          <a:prstGeom prst="rect">
            <a:avLst/>
          </a:prstGeom>
          <a:noFill/>
          <a:ln>
            <a:noFill/>
          </a:ln>
        </p:spPr>
      </p:pic>
      <p:sp>
        <p:nvSpPr>
          <p:cNvPr id="1141" name="Google Shape;1141;p83"/>
          <p:cNvSpPr/>
          <p:nvPr/>
        </p:nvSpPr>
        <p:spPr>
          <a:xfrm>
            <a:off x="6163" y="4609348"/>
            <a:ext cx="1742100" cy="382800"/>
          </a:xfrm>
          <a:prstGeom prst="homePlate">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Project Purpose and Objectives</a:t>
            </a:r>
            <a:endParaRPr sz="1200">
              <a:latin typeface="Lato"/>
              <a:ea typeface="Lato"/>
              <a:cs typeface="Lato"/>
              <a:sym typeface="Lato"/>
            </a:endParaRPr>
          </a:p>
        </p:txBody>
      </p:sp>
      <p:sp>
        <p:nvSpPr>
          <p:cNvPr id="1142" name="Google Shape;1142;p83"/>
          <p:cNvSpPr/>
          <p:nvPr/>
        </p:nvSpPr>
        <p:spPr>
          <a:xfrm>
            <a:off x="7350925" y="4604000"/>
            <a:ext cx="1786800" cy="393600"/>
          </a:xfrm>
          <a:prstGeom prst="chevron">
            <a:avLst>
              <a:gd name="adj" fmla="val 0"/>
            </a:avLst>
          </a:prstGeom>
          <a:solidFill>
            <a:srgbClr val="EBCC6A"/>
          </a:solidFill>
          <a:ln w="3810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Project </a:t>
            </a:r>
            <a:endParaRPr sz="1200">
              <a:latin typeface="Lato"/>
              <a:ea typeface="Lato"/>
              <a:cs typeface="Lato"/>
              <a:sym typeface="Lato"/>
            </a:endParaRPr>
          </a:p>
          <a:p>
            <a:pPr marL="0" lvl="0" indent="0" algn="ctr" rtl="0">
              <a:spcBef>
                <a:spcPts val="0"/>
              </a:spcBef>
              <a:spcAft>
                <a:spcPts val="0"/>
              </a:spcAft>
              <a:buNone/>
            </a:pPr>
            <a:r>
              <a:rPr lang="en" sz="1200">
                <a:latin typeface="Lato"/>
                <a:ea typeface="Lato"/>
                <a:cs typeface="Lato"/>
                <a:sym typeface="Lato"/>
              </a:rPr>
              <a:t>Management</a:t>
            </a:r>
            <a:endParaRPr sz="1200">
              <a:latin typeface="Lato"/>
              <a:ea typeface="Lato"/>
              <a:cs typeface="Lato"/>
              <a:sym typeface="Lato"/>
            </a:endParaRPr>
          </a:p>
        </p:txBody>
      </p:sp>
      <p:sp>
        <p:nvSpPr>
          <p:cNvPr id="1143" name="Google Shape;1143;p83"/>
          <p:cNvSpPr/>
          <p:nvPr/>
        </p:nvSpPr>
        <p:spPr>
          <a:xfrm>
            <a:off x="1553775" y="4603950"/>
            <a:ext cx="16092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Design </a:t>
            </a:r>
            <a:endParaRPr sz="1200">
              <a:latin typeface="Lato"/>
              <a:ea typeface="Lato"/>
              <a:cs typeface="Lato"/>
              <a:sym typeface="Lato"/>
            </a:endParaRPr>
          </a:p>
          <a:p>
            <a:pPr marL="0" lvl="0" indent="0" algn="ctr" rtl="0">
              <a:spcBef>
                <a:spcPts val="0"/>
              </a:spcBef>
              <a:spcAft>
                <a:spcPts val="0"/>
              </a:spcAft>
              <a:buNone/>
            </a:pPr>
            <a:r>
              <a:rPr lang="en" sz="1200">
                <a:latin typeface="Lato"/>
                <a:ea typeface="Lato"/>
                <a:cs typeface="Lato"/>
                <a:sym typeface="Lato"/>
              </a:rPr>
              <a:t>Description</a:t>
            </a:r>
            <a:endParaRPr sz="1200">
              <a:latin typeface="Lato"/>
              <a:ea typeface="Lato"/>
              <a:cs typeface="Lato"/>
              <a:sym typeface="Lato"/>
            </a:endParaRPr>
          </a:p>
        </p:txBody>
      </p:sp>
      <p:sp>
        <p:nvSpPr>
          <p:cNvPr id="1144" name="Google Shape;1144;p83"/>
          <p:cNvSpPr/>
          <p:nvPr/>
        </p:nvSpPr>
        <p:spPr>
          <a:xfrm>
            <a:off x="2877938" y="4604000"/>
            <a:ext cx="17421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Test Overview</a:t>
            </a:r>
            <a:endParaRPr sz="1200">
              <a:latin typeface="Lato"/>
              <a:ea typeface="Lato"/>
              <a:cs typeface="Lato"/>
              <a:sym typeface="Lato"/>
            </a:endParaRPr>
          </a:p>
        </p:txBody>
      </p:sp>
      <p:sp>
        <p:nvSpPr>
          <p:cNvPr id="1145" name="Google Shape;1145;p83"/>
          <p:cNvSpPr/>
          <p:nvPr/>
        </p:nvSpPr>
        <p:spPr>
          <a:xfrm>
            <a:off x="4353100" y="4604000"/>
            <a:ext cx="16953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Test Results</a:t>
            </a:r>
            <a:endParaRPr sz="1200">
              <a:latin typeface="Lato"/>
              <a:ea typeface="Lato"/>
              <a:cs typeface="Lato"/>
              <a:sym typeface="Lato"/>
            </a:endParaRPr>
          </a:p>
        </p:txBody>
      </p:sp>
      <p:sp>
        <p:nvSpPr>
          <p:cNvPr id="1146" name="Google Shape;1146;p83"/>
          <p:cNvSpPr/>
          <p:nvPr/>
        </p:nvSpPr>
        <p:spPr>
          <a:xfrm>
            <a:off x="5835463" y="4604000"/>
            <a:ext cx="17421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Systems Engineering</a:t>
            </a:r>
            <a:endParaRPr sz="1200">
              <a:latin typeface="Lato"/>
              <a:ea typeface="Lato"/>
              <a:cs typeface="Lato"/>
              <a:sym typeface="Lato"/>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150"/>
        <p:cNvGrpSpPr/>
        <p:nvPr/>
      </p:nvGrpSpPr>
      <p:grpSpPr>
        <a:xfrm>
          <a:off x="0" y="0"/>
          <a:ext cx="0" cy="0"/>
          <a:chOff x="0" y="0"/>
          <a:chExt cx="0" cy="0"/>
        </a:xfrm>
      </p:grpSpPr>
      <p:sp>
        <p:nvSpPr>
          <p:cNvPr id="1151" name="Google Shape;1151;p84"/>
          <p:cNvSpPr txBox="1">
            <a:spLocks noGrp="1"/>
          </p:cNvSpPr>
          <p:nvPr>
            <p:ph type="title"/>
          </p:nvPr>
        </p:nvSpPr>
        <p:spPr>
          <a:xfrm>
            <a:off x="1160625" y="113225"/>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Budget Progression - FOR</a:t>
            </a:r>
            <a:endParaRPr sz="3000"/>
          </a:p>
        </p:txBody>
      </p:sp>
      <p:sp>
        <p:nvSpPr>
          <p:cNvPr id="1152" name="Google Shape;1152;p84"/>
          <p:cNvSpPr txBox="1">
            <a:spLocks noGrp="1"/>
          </p:cNvSpPr>
          <p:nvPr>
            <p:ph type="sldNum" idx="12"/>
          </p:nvPr>
        </p:nvSpPr>
        <p:spPr>
          <a:xfrm>
            <a:off x="8" y="-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58</a:t>
            </a:fld>
            <a:endParaRPr/>
          </a:p>
        </p:txBody>
      </p:sp>
      <p:pic>
        <p:nvPicPr>
          <p:cNvPr id="1153" name="Google Shape;1153;p84" title="Points scored"/>
          <p:cNvPicPr preferRelativeResize="0"/>
          <p:nvPr/>
        </p:nvPicPr>
        <p:blipFill>
          <a:blip r:embed="rId3">
            <a:alphaModFix/>
          </a:blip>
          <a:stretch>
            <a:fillRect/>
          </a:stretch>
        </p:blipFill>
        <p:spPr>
          <a:xfrm>
            <a:off x="3684800" y="794699"/>
            <a:ext cx="5544924" cy="3428574"/>
          </a:xfrm>
          <a:prstGeom prst="rect">
            <a:avLst/>
          </a:prstGeom>
          <a:noFill/>
          <a:ln>
            <a:noFill/>
          </a:ln>
        </p:spPr>
      </p:pic>
      <p:graphicFrame>
        <p:nvGraphicFramePr>
          <p:cNvPr id="1154" name="Google Shape;1154;p84"/>
          <p:cNvGraphicFramePr/>
          <p:nvPr/>
        </p:nvGraphicFramePr>
        <p:xfrm>
          <a:off x="235700" y="1177375"/>
          <a:ext cx="3268200" cy="2057265"/>
        </p:xfrm>
        <a:graphic>
          <a:graphicData uri="http://schemas.openxmlformats.org/drawingml/2006/table">
            <a:tbl>
              <a:tblPr>
                <a:noFill/>
                <a:tableStyleId>{4942666D-C6F8-4483-AE18-66D01D52A841}</a:tableStyleId>
              </a:tblPr>
              <a:tblGrid>
                <a:gridCol w="2274825">
                  <a:extLst>
                    <a:ext uri="{9D8B030D-6E8A-4147-A177-3AD203B41FA5}">
                      <a16:colId xmlns:a16="http://schemas.microsoft.com/office/drawing/2014/main" val="20000"/>
                    </a:ext>
                  </a:extLst>
                </a:gridCol>
                <a:gridCol w="993375">
                  <a:extLst>
                    <a:ext uri="{9D8B030D-6E8A-4147-A177-3AD203B41FA5}">
                      <a16:colId xmlns:a16="http://schemas.microsoft.com/office/drawing/2014/main" val="20001"/>
                    </a:ext>
                  </a:extLst>
                </a:gridCol>
              </a:tblGrid>
              <a:tr h="407725">
                <a:tc>
                  <a:txBody>
                    <a:bodyPr/>
                    <a:lstStyle/>
                    <a:p>
                      <a:pPr marL="0" lvl="0" indent="0" algn="l" rtl="0">
                        <a:spcBef>
                          <a:spcPts val="0"/>
                        </a:spcBef>
                        <a:spcAft>
                          <a:spcPts val="0"/>
                        </a:spcAft>
                        <a:buNone/>
                      </a:pPr>
                      <a:r>
                        <a:rPr lang="en" sz="1300">
                          <a:latin typeface="Lato"/>
                          <a:ea typeface="Lato"/>
                          <a:cs typeface="Lato"/>
                          <a:sym typeface="Lato"/>
                        </a:rPr>
                        <a:t>Expenses Through 20 March</a:t>
                      </a:r>
                      <a:endParaRPr sz="1300">
                        <a:latin typeface="Lato"/>
                        <a:ea typeface="Lato"/>
                        <a:cs typeface="Lato"/>
                        <a:sym typeface="Lato"/>
                      </a:endParaRPr>
                    </a:p>
                  </a:txBody>
                  <a:tcPr marL="91425" marR="91425" marT="91425" marB="91425">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rgbClr val="EDDCA5"/>
                    </a:solidFill>
                  </a:tcPr>
                </a:tc>
                <a:tc>
                  <a:txBody>
                    <a:bodyPr/>
                    <a:lstStyle/>
                    <a:p>
                      <a:pPr marL="0" lvl="0" indent="0" algn="l" rtl="0">
                        <a:spcBef>
                          <a:spcPts val="0"/>
                        </a:spcBef>
                        <a:spcAft>
                          <a:spcPts val="0"/>
                        </a:spcAft>
                        <a:buNone/>
                      </a:pPr>
                      <a:r>
                        <a:rPr lang="en" sz="1300">
                          <a:latin typeface="Lato"/>
                          <a:ea typeface="Lato"/>
                          <a:cs typeface="Lato"/>
                          <a:sym typeface="Lato"/>
                        </a:rPr>
                        <a:t>$4,750.87</a:t>
                      </a:r>
                      <a:endParaRPr sz="1300">
                        <a:latin typeface="Lato"/>
                        <a:ea typeface="Lato"/>
                        <a:cs typeface="Lato"/>
                        <a:sym typeface="Lato"/>
                      </a:endParaRPr>
                    </a:p>
                  </a:txBody>
                  <a:tcPr marL="91425" marR="91425" marT="91425" marB="91425">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extLst>
                  <a:ext uri="{0D108BD9-81ED-4DB2-BD59-A6C34878D82A}">
                    <a16:rowId xmlns:a16="http://schemas.microsoft.com/office/drawing/2014/main" val="10000"/>
                  </a:ext>
                </a:extLst>
              </a:tr>
              <a:tr h="557450">
                <a:tc>
                  <a:txBody>
                    <a:bodyPr/>
                    <a:lstStyle/>
                    <a:p>
                      <a:pPr marL="0" lvl="0" indent="0" algn="l" rtl="0">
                        <a:spcBef>
                          <a:spcPts val="0"/>
                        </a:spcBef>
                        <a:spcAft>
                          <a:spcPts val="0"/>
                        </a:spcAft>
                        <a:buNone/>
                      </a:pPr>
                      <a:r>
                        <a:rPr lang="en" sz="1300">
                          <a:latin typeface="Lato"/>
                          <a:ea typeface="Lato"/>
                          <a:cs typeface="Lato"/>
                          <a:sym typeface="Lato"/>
                        </a:rPr>
                        <a:t>Expected Additional Expenses</a:t>
                      </a:r>
                      <a:endParaRPr sz="1300">
                        <a:latin typeface="Lato"/>
                        <a:ea typeface="Lato"/>
                        <a:cs typeface="Lato"/>
                        <a:sym typeface="Lato"/>
                      </a:endParaRPr>
                    </a:p>
                  </a:txBody>
                  <a:tcPr marL="91425" marR="91425" marT="91425" marB="91425">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rgbClr val="EDDCA5"/>
                    </a:solidFill>
                  </a:tcPr>
                </a:tc>
                <a:tc>
                  <a:txBody>
                    <a:bodyPr/>
                    <a:lstStyle/>
                    <a:p>
                      <a:pPr marL="0" lvl="0" indent="0" algn="l" rtl="0">
                        <a:spcBef>
                          <a:spcPts val="0"/>
                        </a:spcBef>
                        <a:spcAft>
                          <a:spcPts val="0"/>
                        </a:spcAft>
                        <a:buNone/>
                      </a:pPr>
                      <a:r>
                        <a:rPr lang="en" sz="1300">
                          <a:latin typeface="Lato"/>
                          <a:ea typeface="Lato"/>
                          <a:cs typeface="Lato"/>
                          <a:sym typeface="Lato"/>
                        </a:rPr>
                        <a:t>$200</a:t>
                      </a:r>
                      <a:endParaRPr sz="1300">
                        <a:latin typeface="Lato"/>
                        <a:ea typeface="Lato"/>
                        <a:cs typeface="Lato"/>
                        <a:sym typeface="Lato"/>
                      </a:endParaRPr>
                    </a:p>
                  </a:txBody>
                  <a:tcPr marL="91425" marR="91425" marT="91425" marB="91425">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extLst>
                  <a:ext uri="{0D108BD9-81ED-4DB2-BD59-A6C34878D82A}">
                    <a16:rowId xmlns:a16="http://schemas.microsoft.com/office/drawing/2014/main" val="10001"/>
                  </a:ext>
                </a:extLst>
              </a:tr>
              <a:tr h="408250">
                <a:tc>
                  <a:txBody>
                    <a:bodyPr/>
                    <a:lstStyle/>
                    <a:p>
                      <a:pPr marL="0" lvl="0" indent="0" algn="l" rtl="0">
                        <a:spcBef>
                          <a:spcPts val="0"/>
                        </a:spcBef>
                        <a:spcAft>
                          <a:spcPts val="0"/>
                        </a:spcAft>
                        <a:buNone/>
                      </a:pPr>
                      <a:r>
                        <a:rPr lang="en" sz="1300">
                          <a:latin typeface="Lato"/>
                          <a:ea typeface="Lato"/>
                          <a:cs typeface="Lato"/>
                          <a:sym typeface="Lato"/>
                        </a:rPr>
                        <a:t>Total Expected Expenses</a:t>
                      </a:r>
                      <a:endParaRPr sz="1300">
                        <a:latin typeface="Lato"/>
                        <a:ea typeface="Lato"/>
                        <a:cs typeface="Lato"/>
                        <a:sym typeface="Lato"/>
                      </a:endParaRPr>
                    </a:p>
                  </a:txBody>
                  <a:tcPr marL="91425" marR="91425" marT="91425" marB="91425">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rgbClr val="EDDCA5"/>
                    </a:solidFill>
                  </a:tcPr>
                </a:tc>
                <a:tc>
                  <a:txBody>
                    <a:bodyPr/>
                    <a:lstStyle/>
                    <a:p>
                      <a:pPr marL="0" lvl="0" indent="0" algn="l" rtl="0">
                        <a:spcBef>
                          <a:spcPts val="0"/>
                        </a:spcBef>
                        <a:spcAft>
                          <a:spcPts val="0"/>
                        </a:spcAft>
                        <a:buNone/>
                      </a:pPr>
                      <a:r>
                        <a:rPr lang="en" sz="1300">
                          <a:latin typeface="Lato"/>
                          <a:ea typeface="Lato"/>
                          <a:cs typeface="Lato"/>
                          <a:sym typeface="Lato"/>
                        </a:rPr>
                        <a:t>$4,950.87</a:t>
                      </a:r>
                      <a:endParaRPr sz="1300">
                        <a:latin typeface="Lato"/>
                        <a:ea typeface="Lato"/>
                        <a:cs typeface="Lato"/>
                        <a:sym typeface="Lato"/>
                      </a:endParaRPr>
                    </a:p>
                  </a:txBody>
                  <a:tcPr marL="91425" marR="91425" marT="91425" marB="91425">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extLst>
                  <a:ext uri="{0D108BD9-81ED-4DB2-BD59-A6C34878D82A}">
                    <a16:rowId xmlns:a16="http://schemas.microsoft.com/office/drawing/2014/main" val="10002"/>
                  </a:ext>
                </a:extLst>
              </a:tr>
              <a:tr h="662200">
                <a:tc>
                  <a:txBody>
                    <a:bodyPr/>
                    <a:lstStyle/>
                    <a:p>
                      <a:pPr marL="0" lvl="0" indent="0" algn="l" rtl="0">
                        <a:spcBef>
                          <a:spcPts val="0"/>
                        </a:spcBef>
                        <a:spcAft>
                          <a:spcPts val="0"/>
                        </a:spcAft>
                        <a:buNone/>
                      </a:pPr>
                      <a:r>
                        <a:rPr lang="en" sz="1300">
                          <a:latin typeface="Lato"/>
                          <a:ea typeface="Lato"/>
                          <a:cs typeface="Lato"/>
                          <a:sym typeface="Lato"/>
                        </a:rPr>
                        <a:t>Expected Margin</a:t>
                      </a:r>
                      <a:endParaRPr sz="1300">
                        <a:latin typeface="Lato"/>
                        <a:ea typeface="Lato"/>
                        <a:cs typeface="Lato"/>
                        <a:sym typeface="Lato"/>
                      </a:endParaRPr>
                    </a:p>
                    <a:p>
                      <a:pPr marL="0" lvl="0" indent="0" algn="l" rtl="0">
                        <a:spcBef>
                          <a:spcPts val="0"/>
                        </a:spcBef>
                        <a:spcAft>
                          <a:spcPts val="0"/>
                        </a:spcAft>
                        <a:buNone/>
                      </a:pPr>
                      <a:r>
                        <a:rPr lang="en" sz="1300">
                          <a:latin typeface="Lato"/>
                          <a:ea typeface="Lato"/>
                          <a:cs typeface="Lato"/>
                          <a:sym typeface="Lato"/>
                        </a:rPr>
                        <a:t>(Total Budget: $6,000)</a:t>
                      </a:r>
                      <a:endParaRPr sz="1300">
                        <a:latin typeface="Lato"/>
                        <a:ea typeface="Lato"/>
                        <a:cs typeface="Lato"/>
                        <a:sym typeface="Lato"/>
                      </a:endParaRPr>
                    </a:p>
                  </a:txBody>
                  <a:tcPr marL="91425" marR="91425" marT="91425" marB="91425">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rgbClr val="EDDCA5"/>
                    </a:solidFill>
                  </a:tcPr>
                </a:tc>
                <a:tc>
                  <a:txBody>
                    <a:bodyPr/>
                    <a:lstStyle/>
                    <a:p>
                      <a:pPr marL="0" lvl="0" indent="0" algn="l" rtl="0">
                        <a:spcBef>
                          <a:spcPts val="0"/>
                        </a:spcBef>
                        <a:spcAft>
                          <a:spcPts val="0"/>
                        </a:spcAft>
                        <a:buNone/>
                      </a:pPr>
                      <a:r>
                        <a:rPr lang="en" sz="1300">
                          <a:latin typeface="Lato"/>
                          <a:ea typeface="Lato"/>
                          <a:cs typeface="Lato"/>
                          <a:sym typeface="Lato"/>
                        </a:rPr>
                        <a:t>$1,049.13</a:t>
                      </a:r>
                      <a:endParaRPr sz="1300">
                        <a:latin typeface="Lato"/>
                        <a:ea typeface="Lato"/>
                        <a:cs typeface="Lato"/>
                        <a:sym typeface="Lato"/>
                      </a:endParaRPr>
                    </a:p>
                  </a:txBody>
                  <a:tcPr marL="91425" marR="91425" marT="91425" marB="91425">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1155" name="Google Shape;1155;p84"/>
          <p:cNvSpPr txBox="1"/>
          <p:nvPr/>
        </p:nvSpPr>
        <p:spPr>
          <a:xfrm>
            <a:off x="117875" y="3384325"/>
            <a:ext cx="3686100" cy="135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b="1">
                <a:latin typeface="Lato"/>
                <a:ea typeface="Lato"/>
                <a:cs typeface="Lato"/>
                <a:sym typeface="Lato"/>
              </a:rPr>
              <a:t>Budgetary Changes:</a:t>
            </a:r>
            <a:endParaRPr sz="1300" b="1">
              <a:latin typeface="Lato"/>
              <a:ea typeface="Lato"/>
              <a:cs typeface="Lato"/>
              <a:sym typeface="Lato"/>
            </a:endParaRPr>
          </a:p>
          <a:p>
            <a:pPr marL="457200" lvl="0" indent="-311150" algn="l" rtl="0">
              <a:spcBef>
                <a:spcPts val="0"/>
              </a:spcBef>
              <a:spcAft>
                <a:spcPts val="0"/>
              </a:spcAft>
              <a:buSzPts val="1300"/>
              <a:buFont typeface="Lato"/>
              <a:buChar char="-"/>
            </a:pPr>
            <a:r>
              <a:rPr lang="en" sz="1300">
                <a:latin typeface="Lato"/>
                <a:ea typeface="Lato"/>
                <a:cs typeface="Lato"/>
                <a:sym typeface="Lato"/>
              </a:rPr>
              <a:t>Antenna cost reduced from an expected $320 to $47.</a:t>
            </a:r>
            <a:endParaRPr sz="1300">
              <a:latin typeface="Lato"/>
              <a:ea typeface="Lato"/>
              <a:cs typeface="Lato"/>
              <a:sym typeface="Lato"/>
            </a:endParaRPr>
          </a:p>
          <a:p>
            <a:pPr marL="457200" lvl="0" indent="-311150" algn="l" rtl="0">
              <a:spcBef>
                <a:spcPts val="0"/>
              </a:spcBef>
              <a:spcAft>
                <a:spcPts val="0"/>
              </a:spcAft>
              <a:buSzPts val="1300"/>
              <a:buFont typeface="Lato"/>
              <a:buChar char="-"/>
            </a:pPr>
            <a:r>
              <a:rPr lang="en" sz="1300">
                <a:latin typeface="Lato"/>
                <a:ea typeface="Lato"/>
                <a:cs typeface="Lato"/>
                <a:sym typeface="Lato"/>
              </a:rPr>
              <a:t>Spent $300 less than projected on materials/construction</a:t>
            </a:r>
            <a:endParaRPr sz="1300">
              <a:latin typeface="Lato"/>
              <a:ea typeface="Lato"/>
              <a:cs typeface="Lato"/>
              <a:sym typeface="Lato"/>
            </a:endParaRPr>
          </a:p>
          <a:p>
            <a:pPr marL="457200" lvl="0" indent="-311150" algn="l" rtl="0">
              <a:spcBef>
                <a:spcPts val="0"/>
              </a:spcBef>
              <a:spcAft>
                <a:spcPts val="0"/>
              </a:spcAft>
              <a:buSzPts val="1300"/>
              <a:buFont typeface="Lato"/>
              <a:buChar char="-"/>
            </a:pPr>
            <a:r>
              <a:rPr lang="en" sz="1300">
                <a:latin typeface="Lato"/>
                <a:ea typeface="Lato"/>
                <a:cs typeface="Lato"/>
                <a:sym typeface="Lato"/>
              </a:rPr>
              <a:t>Spent additional $300 to buy another SDR</a:t>
            </a:r>
            <a:endParaRPr sz="1300">
              <a:latin typeface="Lato"/>
              <a:ea typeface="Lato"/>
              <a:cs typeface="Lato"/>
              <a:sym typeface="Lato"/>
            </a:endParaRPr>
          </a:p>
        </p:txBody>
      </p:sp>
      <p:sp>
        <p:nvSpPr>
          <p:cNvPr id="1156" name="Google Shape;1156;p84"/>
          <p:cNvSpPr txBox="1"/>
          <p:nvPr/>
        </p:nvSpPr>
        <p:spPr>
          <a:xfrm>
            <a:off x="4179100" y="4370175"/>
            <a:ext cx="4446900" cy="439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Lato"/>
                <a:ea typeface="Lato"/>
                <a:cs typeface="Lato"/>
                <a:sym typeface="Lato"/>
              </a:rPr>
              <a:t>Overall, budget estimates were over 90% accurate.</a:t>
            </a:r>
            <a:endParaRPr b="1">
              <a:latin typeface="Lato"/>
              <a:ea typeface="Lato"/>
              <a:cs typeface="Lato"/>
              <a:sym typeface="Lato"/>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160"/>
        <p:cNvGrpSpPr/>
        <p:nvPr/>
      </p:nvGrpSpPr>
      <p:grpSpPr>
        <a:xfrm>
          <a:off x="0" y="0"/>
          <a:ext cx="0" cy="0"/>
          <a:chOff x="0" y="0"/>
          <a:chExt cx="0" cy="0"/>
        </a:xfrm>
      </p:grpSpPr>
      <p:sp>
        <p:nvSpPr>
          <p:cNvPr id="1161" name="Google Shape;1161;p85"/>
          <p:cNvSpPr txBox="1">
            <a:spLocks noGrp="1"/>
          </p:cNvSpPr>
          <p:nvPr>
            <p:ph type="title"/>
          </p:nvPr>
        </p:nvSpPr>
        <p:spPr>
          <a:xfrm>
            <a:off x="1256150" y="123925"/>
            <a:ext cx="4766100" cy="70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Industry Cost of Project</a:t>
            </a:r>
            <a:endParaRPr sz="3000"/>
          </a:p>
        </p:txBody>
      </p:sp>
      <p:sp>
        <p:nvSpPr>
          <p:cNvPr id="1162" name="Google Shape;1162;p85"/>
          <p:cNvSpPr txBox="1">
            <a:spLocks noGrp="1"/>
          </p:cNvSpPr>
          <p:nvPr>
            <p:ph type="body" idx="1"/>
          </p:nvPr>
        </p:nvSpPr>
        <p:spPr>
          <a:xfrm>
            <a:off x="548700" y="1026375"/>
            <a:ext cx="3468300" cy="78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Total Projected Hours: 3191 hr</a:t>
            </a:r>
            <a:endParaRPr/>
          </a:p>
          <a:p>
            <a:pPr marL="0" lvl="0" indent="0" algn="l" rtl="0">
              <a:spcBef>
                <a:spcPts val="0"/>
              </a:spcBef>
              <a:spcAft>
                <a:spcPts val="0"/>
              </a:spcAft>
              <a:buNone/>
            </a:pPr>
            <a:r>
              <a:rPr lang="en"/>
              <a:t>Overhead rate: 200% </a:t>
            </a:r>
            <a:endParaRPr/>
          </a:p>
          <a:p>
            <a:pPr marL="0" lvl="0" indent="0" algn="l" rtl="0">
              <a:spcBef>
                <a:spcPts val="0"/>
              </a:spcBef>
              <a:spcAft>
                <a:spcPts val="0"/>
              </a:spcAft>
              <a:buNone/>
            </a:pPr>
            <a:r>
              <a:rPr lang="en"/>
              <a:t>Based on an average salary: $65,000/2080 hr</a:t>
            </a:r>
            <a:endParaRPr/>
          </a:p>
        </p:txBody>
      </p:sp>
      <p:sp>
        <p:nvSpPr>
          <p:cNvPr id="1163" name="Google Shape;1163;p85"/>
          <p:cNvSpPr txBox="1">
            <a:spLocks noGrp="1"/>
          </p:cNvSpPr>
          <p:nvPr>
            <p:ph type="sldNum" idx="12"/>
          </p:nvPr>
        </p:nvSpPr>
        <p:spPr>
          <a:xfrm>
            <a:off x="8" y="-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59</a:t>
            </a:fld>
            <a:endParaRPr/>
          </a:p>
        </p:txBody>
      </p:sp>
      <p:graphicFrame>
        <p:nvGraphicFramePr>
          <p:cNvPr id="1164" name="Google Shape;1164;p85"/>
          <p:cNvGraphicFramePr/>
          <p:nvPr/>
        </p:nvGraphicFramePr>
        <p:xfrm>
          <a:off x="688850" y="1815375"/>
          <a:ext cx="3037975" cy="2312755"/>
        </p:xfrm>
        <a:graphic>
          <a:graphicData uri="http://schemas.openxmlformats.org/drawingml/2006/table">
            <a:tbl>
              <a:tblPr>
                <a:noFill/>
                <a:tableStyleId>{4942666D-C6F8-4483-AE18-66D01D52A841}</a:tableStyleId>
              </a:tblPr>
              <a:tblGrid>
                <a:gridCol w="1594000">
                  <a:extLst>
                    <a:ext uri="{9D8B030D-6E8A-4147-A177-3AD203B41FA5}">
                      <a16:colId xmlns:a16="http://schemas.microsoft.com/office/drawing/2014/main" val="20000"/>
                    </a:ext>
                  </a:extLst>
                </a:gridCol>
                <a:gridCol w="1443975">
                  <a:extLst>
                    <a:ext uri="{9D8B030D-6E8A-4147-A177-3AD203B41FA5}">
                      <a16:colId xmlns:a16="http://schemas.microsoft.com/office/drawing/2014/main" val="20001"/>
                    </a:ext>
                  </a:extLst>
                </a:gridCol>
              </a:tblGrid>
              <a:tr h="331925">
                <a:tc gridSpan="2">
                  <a:txBody>
                    <a:bodyPr/>
                    <a:lstStyle/>
                    <a:p>
                      <a:pPr marL="0" lvl="0" indent="0" algn="l" rtl="0">
                        <a:spcBef>
                          <a:spcPts val="0"/>
                        </a:spcBef>
                        <a:spcAft>
                          <a:spcPts val="0"/>
                        </a:spcAft>
                        <a:buNone/>
                      </a:pPr>
                      <a:r>
                        <a:rPr lang="en" sz="1300" b="1">
                          <a:latin typeface="Lato"/>
                          <a:ea typeface="Lato"/>
                          <a:cs typeface="Lato"/>
                          <a:sym typeface="Lato"/>
                        </a:rPr>
                        <a:t>Indirect Costs</a:t>
                      </a:r>
                      <a:endParaRPr sz="1300" b="1">
                        <a:latin typeface="Lato"/>
                        <a:ea typeface="Lato"/>
                        <a:cs typeface="Lato"/>
                        <a:sym typeface="Lat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hMerge="1">
                  <a:txBody>
                    <a:bodyPr/>
                    <a:lstStyle/>
                    <a:p>
                      <a:endParaRPr lang="en-US"/>
                    </a:p>
                  </a:txBody>
                  <a:tcPr/>
                </a:tc>
                <a:extLst>
                  <a:ext uri="{0D108BD9-81ED-4DB2-BD59-A6C34878D82A}">
                    <a16:rowId xmlns:a16="http://schemas.microsoft.com/office/drawing/2014/main" val="10000"/>
                  </a:ext>
                </a:extLst>
              </a:tr>
              <a:tr h="360650">
                <a:tc>
                  <a:txBody>
                    <a:bodyPr/>
                    <a:lstStyle/>
                    <a:p>
                      <a:pPr marL="0" lvl="0" indent="0" algn="l" rtl="0">
                        <a:spcBef>
                          <a:spcPts val="0"/>
                        </a:spcBef>
                        <a:spcAft>
                          <a:spcPts val="0"/>
                        </a:spcAft>
                        <a:buNone/>
                      </a:pPr>
                      <a:r>
                        <a:rPr lang="en" sz="1300">
                          <a:latin typeface="Lato"/>
                          <a:ea typeface="Lato"/>
                          <a:cs typeface="Lato"/>
                          <a:sym typeface="Lato"/>
                        </a:rPr>
                        <a:t>Total:</a:t>
                      </a:r>
                      <a:endParaRPr sz="1300">
                        <a:latin typeface="Lato"/>
                        <a:ea typeface="Lato"/>
                        <a:cs typeface="Lato"/>
                        <a:sym typeface="Lat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300">
                          <a:latin typeface="Lato"/>
                          <a:ea typeface="Lato"/>
                          <a:cs typeface="Lato"/>
                          <a:sym typeface="Lato"/>
                        </a:rPr>
                        <a:t>~$200,000</a:t>
                      </a:r>
                      <a:endParaRPr sz="1300">
                        <a:latin typeface="Lato"/>
                        <a:ea typeface="Lato"/>
                        <a:cs typeface="Lato"/>
                        <a:sym typeface="Lat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29300">
                <a:tc gridSpan="2">
                  <a:txBody>
                    <a:bodyPr/>
                    <a:lstStyle/>
                    <a:p>
                      <a:pPr marL="0" lvl="0" indent="0" algn="l" rtl="0">
                        <a:spcBef>
                          <a:spcPts val="0"/>
                        </a:spcBef>
                        <a:spcAft>
                          <a:spcPts val="0"/>
                        </a:spcAft>
                        <a:buNone/>
                      </a:pPr>
                      <a:r>
                        <a:rPr lang="en" sz="1300" b="1">
                          <a:latin typeface="Lato"/>
                          <a:ea typeface="Lato"/>
                          <a:cs typeface="Lato"/>
                          <a:sym typeface="Lato"/>
                        </a:rPr>
                        <a:t>Direct Costs</a:t>
                      </a:r>
                      <a:endParaRPr sz="1300" b="1">
                        <a:latin typeface="Lato"/>
                        <a:ea typeface="Lato"/>
                        <a:cs typeface="Lato"/>
                        <a:sym typeface="Lat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hMerge="1">
                  <a:txBody>
                    <a:bodyPr/>
                    <a:lstStyle/>
                    <a:p>
                      <a:endParaRPr lang="en-US"/>
                    </a:p>
                  </a:txBody>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sz="1300">
                          <a:latin typeface="Lato"/>
                          <a:ea typeface="Lato"/>
                          <a:cs typeface="Lato"/>
                          <a:sym typeface="Lato"/>
                        </a:rPr>
                        <a:t>Labor:</a:t>
                      </a:r>
                      <a:endParaRPr sz="1300">
                        <a:latin typeface="Lato"/>
                        <a:ea typeface="Lato"/>
                        <a:cs typeface="Lato"/>
                        <a:sym typeface="Lat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300">
                          <a:latin typeface="Lato"/>
                          <a:ea typeface="Lato"/>
                          <a:cs typeface="Lato"/>
                          <a:sym typeface="Lato"/>
                        </a:rPr>
                        <a:t>~$100,000</a:t>
                      </a:r>
                      <a:endParaRPr sz="1300">
                        <a:latin typeface="Lato"/>
                        <a:ea typeface="Lato"/>
                        <a:cs typeface="Lato"/>
                        <a:sym typeface="Lat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407875">
                <a:tc>
                  <a:txBody>
                    <a:bodyPr/>
                    <a:lstStyle/>
                    <a:p>
                      <a:pPr marL="0" lvl="0" indent="0" algn="l" rtl="0">
                        <a:spcBef>
                          <a:spcPts val="0"/>
                        </a:spcBef>
                        <a:spcAft>
                          <a:spcPts val="0"/>
                        </a:spcAft>
                        <a:buNone/>
                      </a:pPr>
                      <a:r>
                        <a:rPr lang="en" sz="1300">
                          <a:latin typeface="Lato"/>
                          <a:ea typeface="Lato"/>
                          <a:cs typeface="Lato"/>
                          <a:sym typeface="Lato"/>
                        </a:rPr>
                        <a:t>Materials &amp; Parts:</a:t>
                      </a:r>
                      <a:endParaRPr sz="1300">
                        <a:latin typeface="Lato"/>
                        <a:ea typeface="Lato"/>
                        <a:cs typeface="Lato"/>
                        <a:sym typeface="Lat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1600"/>
                        </a:spcAft>
                        <a:buNone/>
                      </a:pPr>
                      <a:r>
                        <a:rPr lang="en" sz="1300">
                          <a:latin typeface="Lato"/>
                          <a:ea typeface="Lato"/>
                          <a:cs typeface="Lato"/>
                          <a:sym typeface="Lato"/>
                        </a:rPr>
                        <a:t>$4,750.87</a:t>
                      </a:r>
                      <a:endParaRPr sz="1300">
                        <a:latin typeface="Lato"/>
                        <a:ea typeface="Lato"/>
                        <a:cs typeface="Lato"/>
                        <a:sym typeface="Lat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256900">
                <a:tc>
                  <a:txBody>
                    <a:bodyPr/>
                    <a:lstStyle/>
                    <a:p>
                      <a:pPr marL="0" lvl="0" indent="0" algn="l" rtl="0">
                        <a:spcBef>
                          <a:spcPts val="0"/>
                        </a:spcBef>
                        <a:spcAft>
                          <a:spcPts val="0"/>
                        </a:spcAft>
                        <a:buNone/>
                      </a:pPr>
                      <a:r>
                        <a:rPr lang="en" sz="1300" b="1">
                          <a:latin typeface="Lato"/>
                          <a:ea typeface="Lato"/>
                          <a:cs typeface="Lato"/>
                          <a:sym typeface="Lato"/>
                        </a:rPr>
                        <a:t>Total Project Cost:</a:t>
                      </a:r>
                      <a:endParaRPr sz="1300" b="1">
                        <a:latin typeface="Lato"/>
                        <a:ea typeface="Lato"/>
                        <a:cs typeface="Lato"/>
                        <a:sym typeface="Lat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CCCCC"/>
                    </a:solidFill>
                  </a:tcPr>
                </a:tc>
                <a:tc>
                  <a:txBody>
                    <a:bodyPr/>
                    <a:lstStyle/>
                    <a:p>
                      <a:pPr marL="0" lvl="0" indent="0" algn="ctr" rtl="0">
                        <a:spcBef>
                          <a:spcPts val="0"/>
                        </a:spcBef>
                        <a:spcAft>
                          <a:spcPts val="0"/>
                        </a:spcAft>
                        <a:buNone/>
                      </a:pPr>
                      <a:r>
                        <a:rPr lang="en" sz="1300">
                          <a:latin typeface="Lato"/>
                          <a:ea typeface="Lato"/>
                          <a:cs typeface="Lato"/>
                          <a:sym typeface="Lato"/>
                        </a:rPr>
                        <a:t>$304,750.87</a:t>
                      </a:r>
                      <a:endParaRPr sz="1300">
                        <a:latin typeface="Lato"/>
                        <a:ea typeface="Lato"/>
                        <a:cs typeface="Lato"/>
                        <a:sym typeface="Lat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CCCCC"/>
                    </a:solidFill>
                  </a:tcPr>
                </a:tc>
                <a:extLst>
                  <a:ext uri="{0D108BD9-81ED-4DB2-BD59-A6C34878D82A}">
                    <a16:rowId xmlns:a16="http://schemas.microsoft.com/office/drawing/2014/main" val="10005"/>
                  </a:ext>
                </a:extLst>
              </a:tr>
            </a:tbl>
          </a:graphicData>
        </a:graphic>
      </p:graphicFrame>
      <p:cxnSp>
        <p:nvCxnSpPr>
          <p:cNvPr id="1165" name="Google Shape;1165;p85"/>
          <p:cNvCxnSpPr/>
          <p:nvPr/>
        </p:nvCxnSpPr>
        <p:spPr>
          <a:xfrm rot="10800000" flipH="1">
            <a:off x="6363150" y="2615425"/>
            <a:ext cx="817200" cy="708000"/>
          </a:xfrm>
          <a:prstGeom prst="straightConnector1">
            <a:avLst/>
          </a:prstGeom>
          <a:noFill/>
          <a:ln w="9525" cap="flat" cmpd="sng">
            <a:solidFill>
              <a:schemeClr val="dk2"/>
            </a:solidFill>
            <a:prstDash val="solid"/>
            <a:round/>
            <a:headEnd type="none" w="med" len="med"/>
            <a:tailEnd type="none" w="med" len="med"/>
          </a:ln>
        </p:spPr>
      </p:cxnSp>
      <p:cxnSp>
        <p:nvCxnSpPr>
          <p:cNvPr id="1166" name="Google Shape;1166;p85"/>
          <p:cNvCxnSpPr/>
          <p:nvPr/>
        </p:nvCxnSpPr>
        <p:spPr>
          <a:xfrm rot="10800000" flipH="1">
            <a:off x="6363150" y="2498700"/>
            <a:ext cx="7800" cy="832500"/>
          </a:xfrm>
          <a:prstGeom prst="straightConnector1">
            <a:avLst/>
          </a:prstGeom>
          <a:noFill/>
          <a:ln w="9525" cap="flat" cmpd="sng">
            <a:solidFill>
              <a:schemeClr val="dk2"/>
            </a:solidFill>
            <a:prstDash val="solid"/>
            <a:round/>
            <a:headEnd type="none" w="med" len="med"/>
            <a:tailEnd type="none" w="med" len="med"/>
          </a:ln>
        </p:spPr>
      </p:cxnSp>
      <p:cxnSp>
        <p:nvCxnSpPr>
          <p:cNvPr id="1167" name="Google Shape;1167;p85"/>
          <p:cNvCxnSpPr/>
          <p:nvPr/>
        </p:nvCxnSpPr>
        <p:spPr>
          <a:xfrm>
            <a:off x="6363150" y="3315650"/>
            <a:ext cx="980400" cy="15600"/>
          </a:xfrm>
          <a:prstGeom prst="straightConnector1">
            <a:avLst/>
          </a:prstGeom>
          <a:noFill/>
          <a:ln w="9525" cap="flat" cmpd="sng">
            <a:solidFill>
              <a:schemeClr val="dk2"/>
            </a:solidFill>
            <a:prstDash val="solid"/>
            <a:round/>
            <a:headEnd type="none" w="med" len="med"/>
            <a:tailEnd type="none" w="med" len="med"/>
          </a:ln>
        </p:spPr>
      </p:cxnSp>
      <p:sp>
        <p:nvSpPr>
          <p:cNvPr id="1168" name="Google Shape;1168;p85"/>
          <p:cNvSpPr/>
          <p:nvPr/>
        </p:nvSpPr>
        <p:spPr>
          <a:xfrm>
            <a:off x="7180350" y="2369575"/>
            <a:ext cx="256800" cy="241200"/>
          </a:xfrm>
          <a:prstGeom prst="smileyFace">
            <a:avLst>
              <a:gd name="adj" fmla="val 4653"/>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69" name="Google Shape;1169;p85"/>
          <p:cNvPicPr preferRelativeResize="0"/>
          <p:nvPr/>
        </p:nvPicPr>
        <p:blipFill rotWithShape="1">
          <a:blip r:embed="rId3">
            <a:alphaModFix/>
          </a:blip>
          <a:srcRect l="3932" r="7099"/>
          <a:stretch/>
        </p:blipFill>
        <p:spPr>
          <a:xfrm>
            <a:off x="4247975" y="817825"/>
            <a:ext cx="4766101" cy="3786126"/>
          </a:xfrm>
          <a:prstGeom prst="rect">
            <a:avLst/>
          </a:prstGeom>
          <a:noFill/>
          <a:ln>
            <a:noFill/>
          </a:ln>
        </p:spPr>
      </p:pic>
      <p:sp>
        <p:nvSpPr>
          <p:cNvPr id="1170" name="Google Shape;1170;p85"/>
          <p:cNvSpPr txBox="1"/>
          <p:nvPr/>
        </p:nvSpPr>
        <p:spPr>
          <a:xfrm>
            <a:off x="5109075" y="1146075"/>
            <a:ext cx="2390700" cy="241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Lato"/>
                <a:ea typeface="Lato"/>
                <a:cs typeface="Lato"/>
                <a:sym typeface="Lato"/>
              </a:rPr>
              <a:t>Projected Hours Worked</a:t>
            </a:r>
            <a:endParaRPr sz="1000">
              <a:latin typeface="Lato"/>
              <a:ea typeface="Lato"/>
              <a:cs typeface="Lato"/>
              <a:sym typeface="Lato"/>
            </a:endParaRPr>
          </a:p>
        </p:txBody>
      </p:sp>
      <p:sp>
        <p:nvSpPr>
          <p:cNvPr id="1171" name="Google Shape;1171;p85"/>
          <p:cNvSpPr txBox="1"/>
          <p:nvPr/>
        </p:nvSpPr>
        <p:spPr>
          <a:xfrm>
            <a:off x="5171700" y="1480600"/>
            <a:ext cx="2390700" cy="241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Lato"/>
                <a:ea typeface="Lato"/>
                <a:cs typeface="Lato"/>
                <a:sym typeface="Lato"/>
              </a:rPr>
              <a:t>Actual Hours Worked</a:t>
            </a:r>
            <a:endParaRPr sz="1000">
              <a:latin typeface="Lato"/>
              <a:ea typeface="Lato"/>
              <a:cs typeface="Lato"/>
              <a:sym typeface="Lato"/>
            </a:endParaRPr>
          </a:p>
        </p:txBody>
      </p:sp>
      <p:sp>
        <p:nvSpPr>
          <p:cNvPr id="1172" name="Google Shape;1172;p85"/>
          <p:cNvSpPr txBox="1"/>
          <p:nvPr/>
        </p:nvSpPr>
        <p:spPr>
          <a:xfrm>
            <a:off x="7676625" y="2369575"/>
            <a:ext cx="1403100" cy="30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Lato"/>
                <a:ea typeface="Lato"/>
                <a:cs typeface="Lato"/>
                <a:sym typeface="Lato"/>
              </a:rPr>
              <a:t>Project Work Stopped</a:t>
            </a:r>
            <a:endParaRPr sz="1000">
              <a:latin typeface="Lato"/>
              <a:ea typeface="Lato"/>
              <a:cs typeface="Lato"/>
              <a:sym typeface="Lato"/>
            </a:endParaRPr>
          </a:p>
        </p:txBody>
      </p:sp>
      <p:sp>
        <p:nvSpPr>
          <p:cNvPr id="1173" name="Google Shape;1173;p85"/>
          <p:cNvSpPr/>
          <p:nvPr/>
        </p:nvSpPr>
        <p:spPr>
          <a:xfrm>
            <a:off x="6163" y="4609348"/>
            <a:ext cx="1742100" cy="382800"/>
          </a:xfrm>
          <a:prstGeom prst="homePlate">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Project Purpose and Objectives</a:t>
            </a:r>
            <a:endParaRPr sz="1200">
              <a:latin typeface="Lato"/>
              <a:ea typeface="Lato"/>
              <a:cs typeface="Lato"/>
              <a:sym typeface="Lato"/>
            </a:endParaRPr>
          </a:p>
        </p:txBody>
      </p:sp>
      <p:sp>
        <p:nvSpPr>
          <p:cNvPr id="1174" name="Google Shape;1174;p85"/>
          <p:cNvSpPr/>
          <p:nvPr/>
        </p:nvSpPr>
        <p:spPr>
          <a:xfrm>
            <a:off x="7350925" y="4604000"/>
            <a:ext cx="1786800" cy="393600"/>
          </a:xfrm>
          <a:prstGeom prst="chevron">
            <a:avLst>
              <a:gd name="adj" fmla="val 0"/>
            </a:avLst>
          </a:prstGeom>
          <a:solidFill>
            <a:srgbClr val="EBCC6A"/>
          </a:solidFill>
          <a:ln w="3810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Project </a:t>
            </a:r>
            <a:endParaRPr sz="1200">
              <a:latin typeface="Lato"/>
              <a:ea typeface="Lato"/>
              <a:cs typeface="Lato"/>
              <a:sym typeface="Lato"/>
            </a:endParaRPr>
          </a:p>
          <a:p>
            <a:pPr marL="0" lvl="0" indent="0" algn="ctr" rtl="0">
              <a:spcBef>
                <a:spcPts val="0"/>
              </a:spcBef>
              <a:spcAft>
                <a:spcPts val="0"/>
              </a:spcAft>
              <a:buNone/>
            </a:pPr>
            <a:r>
              <a:rPr lang="en" sz="1200">
                <a:latin typeface="Lato"/>
                <a:ea typeface="Lato"/>
                <a:cs typeface="Lato"/>
                <a:sym typeface="Lato"/>
              </a:rPr>
              <a:t>Management</a:t>
            </a:r>
            <a:endParaRPr sz="1200">
              <a:latin typeface="Lato"/>
              <a:ea typeface="Lato"/>
              <a:cs typeface="Lato"/>
              <a:sym typeface="Lato"/>
            </a:endParaRPr>
          </a:p>
        </p:txBody>
      </p:sp>
      <p:sp>
        <p:nvSpPr>
          <p:cNvPr id="1175" name="Google Shape;1175;p85"/>
          <p:cNvSpPr/>
          <p:nvPr/>
        </p:nvSpPr>
        <p:spPr>
          <a:xfrm>
            <a:off x="1553775" y="4603950"/>
            <a:ext cx="16092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Design </a:t>
            </a:r>
            <a:endParaRPr sz="1200">
              <a:latin typeface="Lato"/>
              <a:ea typeface="Lato"/>
              <a:cs typeface="Lato"/>
              <a:sym typeface="Lato"/>
            </a:endParaRPr>
          </a:p>
          <a:p>
            <a:pPr marL="0" lvl="0" indent="0" algn="ctr" rtl="0">
              <a:spcBef>
                <a:spcPts val="0"/>
              </a:spcBef>
              <a:spcAft>
                <a:spcPts val="0"/>
              </a:spcAft>
              <a:buNone/>
            </a:pPr>
            <a:r>
              <a:rPr lang="en" sz="1200">
                <a:latin typeface="Lato"/>
                <a:ea typeface="Lato"/>
                <a:cs typeface="Lato"/>
                <a:sym typeface="Lato"/>
              </a:rPr>
              <a:t>Description</a:t>
            </a:r>
            <a:endParaRPr sz="1200">
              <a:latin typeface="Lato"/>
              <a:ea typeface="Lato"/>
              <a:cs typeface="Lato"/>
              <a:sym typeface="Lato"/>
            </a:endParaRPr>
          </a:p>
        </p:txBody>
      </p:sp>
      <p:sp>
        <p:nvSpPr>
          <p:cNvPr id="1176" name="Google Shape;1176;p85"/>
          <p:cNvSpPr/>
          <p:nvPr/>
        </p:nvSpPr>
        <p:spPr>
          <a:xfrm>
            <a:off x="2877938" y="4604000"/>
            <a:ext cx="17421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Test Overview</a:t>
            </a:r>
            <a:endParaRPr sz="1200">
              <a:latin typeface="Lato"/>
              <a:ea typeface="Lato"/>
              <a:cs typeface="Lato"/>
              <a:sym typeface="Lato"/>
            </a:endParaRPr>
          </a:p>
        </p:txBody>
      </p:sp>
      <p:sp>
        <p:nvSpPr>
          <p:cNvPr id="1177" name="Google Shape;1177;p85"/>
          <p:cNvSpPr/>
          <p:nvPr/>
        </p:nvSpPr>
        <p:spPr>
          <a:xfrm>
            <a:off x="4353100" y="4604000"/>
            <a:ext cx="16953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Test Results</a:t>
            </a:r>
            <a:endParaRPr sz="1200">
              <a:latin typeface="Lato"/>
              <a:ea typeface="Lato"/>
              <a:cs typeface="Lato"/>
              <a:sym typeface="Lato"/>
            </a:endParaRPr>
          </a:p>
        </p:txBody>
      </p:sp>
      <p:sp>
        <p:nvSpPr>
          <p:cNvPr id="1178" name="Google Shape;1178;p85"/>
          <p:cNvSpPr/>
          <p:nvPr/>
        </p:nvSpPr>
        <p:spPr>
          <a:xfrm>
            <a:off x="5835463" y="4604000"/>
            <a:ext cx="17421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Systems Engineering</a:t>
            </a:r>
            <a:endParaRPr sz="1200">
              <a:latin typeface="Lato"/>
              <a:ea typeface="Lato"/>
              <a:cs typeface="Lato"/>
              <a:sym typeface="Lat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32"/>
          <p:cNvSpPr txBox="1">
            <a:spLocks noGrp="1"/>
          </p:cNvSpPr>
          <p:nvPr>
            <p:ph type="title"/>
          </p:nvPr>
        </p:nvSpPr>
        <p:spPr>
          <a:xfrm>
            <a:off x="1310625" y="15610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Concept of Operations</a:t>
            </a:r>
            <a:endParaRPr/>
          </a:p>
        </p:txBody>
      </p:sp>
      <p:sp>
        <p:nvSpPr>
          <p:cNvPr id="278" name="Google Shape;278;p32"/>
          <p:cNvSpPr txBox="1">
            <a:spLocks noGrp="1"/>
          </p:cNvSpPr>
          <p:nvPr>
            <p:ph type="body" idx="1"/>
          </p:nvPr>
        </p:nvSpPr>
        <p:spPr>
          <a:xfrm>
            <a:off x="1220425" y="1163025"/>
            <a:ext cx="7038900" cy="2911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
        <p:nvSpPr>
          <p:cNvPr id="279" name="Google Shape;279;p32"/>
          <p:cNvSpPr txBox="1">
            <a:spLocks noGrp="1"/>
          </p:cNvSpPr>
          <p:nvPr>
            <p:ph type="sldNum" idx="12"/>
          </p:nvPr>
        </p:nvSpPr>
        <p:spPr>
          <a:xfrm>
            <a:off x="8" y="-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a:t>
            </a:fld>
            <a:endParaRPr/>
          </a:p>
        </p:txBody>
      </p:sp>
      <p:pic>
        <p:nvPicPr>
          <p:cNvPr id="280" name="Google Shape;280;p32"/>
          <p:cNvPicPr preferRelativeResize="0"/>
          <p:nvPr/>
        </p:nvPicPr>
        <p:blipFill rotWithShape="1">
          <a:blip r:embed="rId3">
            <a:alphaModFix/>
          </a:blip>
          <a:srcRect t="6826" b="7307"/>
          <a:stretch/>
        </p:blipFill>
        <p:spPr>
          <a:xfrm>
            <a:off x="0" y="1163025"/>
            <a:ext cx="9144000" cy="3857625"/>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182"/>
        <p:cNvGrpSpPr/>
        <p:nvPr/>
      </p:nvGrpSpPr>
      <p:grpSpPr>
        <a:xfrm>
          <a:off x="0" y="0"/>
          <a:ext cx="0" cy="0"/>
          <a:chOff x="0" y="0"/>
          <a:chExt cx="0" cy="0"/>
        </a:xfrm>
      </p:grpSpPr>
      <p:sp>
        <p:nvSpPr>
          <p:cNvPr id="1183" name="Google Shape;1183;p86"/>
          <p:cNvSpPr txBox="1">
            <a:spLocks noGrp="1"/>
          </p:cNvSpPr>
          <p:nvPr>
            <p:ph type="body" idx="1"/>
          </p:nvPr>
        </p:nvSpPr>
        <p:spPr>
          <a:xfrm>
            <a:off x="2134200" y="262500"/>
            <a:ext cx="4875600" cy="653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a:latin typeface="Montserrat"/>
                <a:ea typeface="Montserrat"/>
                <a:cs typeface="Montserrat"/>
                <a:sym typeface="Montserrat"/>
              </a:rPr>
              <a:t>Acknowledgements</a:t>
            </a:r>
            <a:endParaRPr sz="3600">
              <a:latin typeface="Montserrat"/>
              <a:ea typeface="Montserrat"/>
              <a:cs typeface="Montserrat"/>
              <a:sym typeface="Montserrat"/>
            </a:endParaRPr>
          </a:p>
          <a:p>
            <a:pPr marL="0" lvl="0" indent="0" algn="ctr" rtl="0">
              <a:spcBef>
                <a:spcPts val="1600"/>
              </a:spcBef>
              <a:spcAft>
                <a:spcPts val="1600"/>
              </a:spcAft>
              <a:buNone/>
            </a:pPr>
            <a:endParaRPr>
              <a:latin typeface="Montserrat"/>
              <a:ea typeface="Montserrat"/>
              <a:cs typeface="Montserrat"/>
              <a:sym typeface="Montserrat"/>
            </a:endParaRPr>
          </a:p>
        </p:txBody>
      </p:sp>
      <p:sp>
        <p:nvSpPr>
          <p:cNvPr id="1184" name="Google Shape;1184;p86"/>
          <p:cNvSpPr txBox="1">
            <a:spLocks noGrp="1"/>
          </p:cNvSpPr>
          <p:nvPr>
            <p:ph type="sldNum" idx="12"/>
          </p:nvPr>
        </p:nvSpPr>
        <p:spPr>
          <a:xfrm>
            <a:off x="8" y="-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60</a:t>
            </a:fld>
            <a:endParaRPr/>
          </a:p>
        </p:txBody>
      </p:sp>
      <p:sp>
        <p:nvSpPr>
          <p:cNvPr id="1185" name="Google Shape;1185;p86"/>
          <p:cNvSpPr txBox="1"/>
          <p:nvPr/>
        </p:nvSpPr>
        <p:spPr>
          <a:xfrm>
            <a:off x="3007500" y="1103700"/>
            <a:ext cx="3129000" cy="3525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latin typeface="Lato"/>
                <a:ea typeface="Lato"/>
                <a:cs typeface="Lato"/>
                <a:sym typeface="Lato"/>
              </a:rPr>
              <a:t>Thank you to...</a:t>
            </a:r>
            <a:endParaRPr sz="2000">
              <a:latin typeface="Lato"/>
              <a:ea typeface="Lato"/>
              <a:cs typeface="Lato"/>
              <a:sym typeface="Lato"/>
            </a:endParaRPr>
          </a:p>
          <a:p>
            <a:pPr marL="0" lvl="0" indent="0" algn="ctr" rtl="0">
              <a:spcBef>
                <a:spcPts val="0"/>
              </a:spcBef>
              <a:spcAft>
                <a:spcPts val="0"/>
              </a:spcAft>
              <a:buNone/>
            </a:pPr>
            <a:r>
              <a:rPr lang="en" sz="2000">
                <a:solidFill>
                  <a:srgbClr val="C0A757"/>
                </a:solidFill>
                <a:latin typeface="Lato"/>
                <a:ea typeface="Lato"/>
                <a:cs typeface="Lato"/>
                <a:sym typeface="Lato"/>
              </a:rPr>
              <a:t>General Atomics</a:t>
            </a:r>
            <a:br>
              <a:rPr lang="en" sz="1800">
                <a:latin typeface="Lato"/>
                <a:ea typeface="Lato"/>
                <a:cs typeface="Lato"/>
                <a:sym typeface="Lato"/>
              </a:rPr>
            </a:br>
            <a:r>
              <a:rPr lang="en" sz="1600">
                <a:latin typeface="Lato"/>
                <a:ea typeface="Lato"/>
                <a:cs typeface="Lato"/>
                <a:sym typeface="Lato"/>
              </a:rPr>
              <a:t>Ben Kragt</a:t>
            </a:r>
            <a:endParaRPr sz="1600">
              <a:latin typeface="Lato"/>
              <a:ea typeface="Lato"/>
              <a:cs typeface="Lato"/>
              <a:sym typeface="Lato"/>
            </a:endParaRPr>
          </a:p>
          <a:p>
            <a:pPr marL="0" lvl="0" indent="0" algn="ctr" rtl="0">
              <a:spcBef>
                <a:spcPts val="0"/>
              </a:spcBef>
              <a:spcAft>
                <a:spcPts val="0"/>
              </a:spcAft>
              <a:buNone/>
            </a:pPr>
            <a:r>
              <a:rPr lang="en" sz="1600">
                <a:latin typeface="Lato"/>
                <a:ea typeface="Lato"/>
                <a:cs typeface="Lato"/>
                <a:sym typeface="Lato"/>
              </a:rPr>
              <a:t>Tommy Romano</a:t>
            </a:r>
            <a:endParaRPr sz="1600">
              <a:latin typeface="Lato"/>
              <a:ea typeface="Lato"/>
              <a:cs typeface="Lato"/>
              <a:sym typeface="Lato"/>
            </a:endParaRPr>
          </a:p>
          <a:p>
            <a:pPr marL="0" lvl="0" indent="0" algn="ctr" rtl="0">
              <a:spcBef>
                <a:spcPts val="0"/>
              </a:spcBef>
              <a:spcAft>
                <a:spcPts val="0"/>
              </a:spcAft>
              <a:buNone/>
            </a:pPr>
            <a:r>
              <a:rPr lang="en" sz="1600">
                <a:latin typeface="Lato"/>
                <a:ea typeface="Lato"/>
                <a:cs typeface="Lato"/>
                <a:sym typeface="Lato"/>
              </a:rPr>
              <a:t>Zach Koch</a:t>
            </a:r>
            <a:endParaRPr sz="1600">
              <a:latin typeface="Lato"/>
              <a:ea typeface="Lato"/>
              <a:cs typeface="Lato"/>
              <a:sym typeface="Lato"/>
            </a:endParaRPr>
          </a:p>
          <a:p>
            <a:pPr marL="0" lvl="0" indent="0" algn="ctr" rtl="0">
              <a:spcBef>
                <a:spcPts val="0"/>
              </a:spcBef>
              <a:spcAft>
                <a:spcPts val="0"/>
              </a:spcAft>
              <a:buNone/>
            </a:pPr>
            <a:endParaRPr>
              <a:latin typeface="Lato"/>
              <a:ea typeface="Lato"/>
              <a:cs typeface="Lato"/>
              <a:sym typeface="Lato"/>
            </a:endParaRPr>
          </a:p>
          <a:p>
            <a:pPr marL="0" lvl="0" indent="0" algn="ctr" rtl="0">
              <a:spcBef>
                <a:spcPts val="0"/>
              </a:spcBef>
              <a:spcAft>
                <a:spcPts val="0"/>
              </a:spcAft>
              <a:buNone/>
            </a:pPr>
            <a:r>
              <a:rPr lang="en" sz="2000">
                <a:solidFill>
                  <a:srgbClr val="C0A757"/>
                </a:solidFill>
                <a:latin typeface="Lato"/>
                <a:ea typeface="Lato"/>
                <a:cs typeface="Lato"/>
                <a:sym typeface="Lato"/>
              </a:rPr>
              <a:t>CU Boulder</a:t>
            </a:r>
            <a:endParaRPr sz="2000">
              <a:solidFill>
                <a:srgbClr val="C0A757"/>
              </a:solidFill>
              <a:latin typeface="Lato"/>
              <a:ea typeface="Lato"/>
              <a:cs typeface="Lato"/>
              <a:sym typeface="Lato"/>
            </a:endParaRPr>
          </a:p>
          <a:p>
            <a:pPr marL="0" lvl="0" indent="0" algn="ctr" rtl="0">
              <a:spcBef>
                <a:spcPts val="0"/>
              </a:spcBef>
              <a:spcAft>
                <a:spcPts val="0"/>
              </a:spcAft>
              <a:buNone/>
            </a:pPr>
            <a:r>
              <a:rPr lang="en" sz="1600">
                <a:latin typeface="Lato"/>
                <a:ea typeface="Lato"/>
                <a:cs typeface="Lato"/>
                <a:sym typeface="Lato"/>
              </a:rPr>
              <a:t>Dr. Neogi</a:t>
            </a:r>
            <a:endParaRPr sz="1600">
              <a:latin typeface="Lato"/>
              <a:ea typeface="Lato"/>
              <a:cs typeface="Lato"/>
              <a:sym typeface="Lato"/>
            </a:endParaRPr>
          </a:p>
          <a:p>
            <a:pPr marL="0" lvl="0" indent="0" algn="ctr" rtl="0">
              <a:spcBef>
                <a:spcPts val="0"/>
              </a:spcBef>
              <a:spcAft>
                <a:spcPts val="0"/>
              </a:spcAft>
              <a:buNone/>
            </a:pPr>
            <a:r>
              <a:rPr lang="en" sz="1600">
                <a:latin typeface="Lato"/>
                <a:ea typeface="Lato"/>
                <a:cs typeface="Lato"/>
                <a:sym typeface="Lato"/>
              </a:rPr>
              <a:t>Dr. Rainville</a:t>
            </a:r>
            <a:endParaRPr sz="1600">
              <a:latin typeface="Lato"/>
              <a:ea typeface="Lato"/>
              <a:cs typeface="Lato"/>
              <a:sym typeface="Lato"/>
            </a:endParaRPr>
          </a:p>
          <a:p>
            <a:pPr marL="0" lvl="0" indent="0" algn="ctr" rtl="0">
              <a:spcBef>
                <a:spcPts val="0"/>
              </a:spcBef>
              <a:spcAft>
                <a:spcPts val="0"/>
              </a:spcAft>
              <a:buNone/>
            </a:pPr>
            <a:r>
              <a:rPr lang="en" sz="1600">
                <a:latin typeface="Lato"/>
                <a:ea typeface="Lato"/>
                <a:cs typeface="Lato"/>
                <a:sym typeface="Lato"/>
              </a:rPr>
              <a:t>Dr. Palo</a:t>
            </a:r>
            <a:endParaRPr sz="1600">
              <a:latin typeface="Lato"/>
              <a:ea typeface="Lato"/>
              <a:cs typeface="Lato"/>
              <a:sym typeface="Lato"/>
            </a:endParaRPr>
          </a:p>
          <a:p>
            <a:pPr marL="0" lvl="0" indent="0" algn="ctr" rtl="0">
              <a:spcBef>
                <a:spcPts val="0"/>
              </a:spcBef>
              <a:spcAft>
                <a:spcPts val="0"/>
              </a:spcAft>
              <a:buNone/>
            </a:pPr>
            <a:r>
              <a:rPr lang="en" sz="1600">
                <a:latin typeface="Lato"/>
                <a:ea typeface="Lato"/>
                <a:cs typeface="Lato"/>
                <a:sym typeface="Lato"/>
              </a:rPr>
              <a:t>Matt Rhode</a:t>
            </a:r>
            <a:endParaRPr sz="1600">
              <a:latin typeface="Lato"/>
              <a:ea typeface="Lato"/>
              <a:cs typeface="Lato"/>
              <a:sym typeface="Lato"/>
            </a:endParaRPr>
          </a:p>
          <a:p>
            <a:pPr marL="0" lvl="0" indent="0" algn="ctr" rtl="0">
              <a:spcBef>
                <a:spcPts val="0"/>
              </a:spcBef>
              <a:spcAft>
                <a:spcPts val="0"/>
              </a:spcAft>
              <a:buNone/>
            </a:pPr>
            <a:r>
              <a:rPr lang="en" sz="1600">
                <a:latin typeface="Lato"/>
                <a:ea typeface="Lato"/>
                <a:cs typeface="Lato"/>
                <a:sym typeface="Lato"/>
              </a:rPr>
              <a:t>Dr. Lahijanian</a:t>
            </a:r>
            <a:endParaRPr sz="1600">
              <a:latin typeface="Lato"/>
              <a:ea typeface="Lato"/>
              <a:cs typeface="Lato"/>
              <a:sym typeface="Lato"/>
            </a:endParaRPr>
          </a:p>
          <a:p>
            <a:pPr marL="0" lvl="0" indent="0" algn="ctr" rtl="0">
              <a:spcBef>
                <a:spcPts val="0"/>
              </a:spcBef>
              <a:spcAft>
                <a:spcPts val="0"/>
              </a:spcAft>
              <a:buNone/>
            </a:pPr>
            <a:r>
              <a:rPr lang="en" sz="1600">
                <a:latin typeface="Lato"/>
                <a:ea typeface="Lato"/>
                <a:cs typeface="Lato"/>
                <a:sym typeface="Lato"/>
              </a:rPr>
              <a:t>…</a:t>
            </a:r>
            <a:endParaRPr sz="1600">
              <a:latin typeface="Lato"/>
              <a:ea typeface="Lato"/>
              <a:cs typeface="Lato"/>
              <a:sym typeface="Lato"/>
            </a:endParaRPr>
          </a:p>
          <a:p>
            <a:pPr marL="0" lvl="0" indent="0" algn="ctr" rtl="0">
              <a:spcBef>
                <a:spcPts val="0"/>
              </a:spcBef>
              <a:spcAft>
                <a:spcPts val="0"/>
              </a:spcAft>
              <a:buNone/>
            </a:pPr>
            <a:r>
              <a:rPr lang="en" sz="1600">
                <a:latin typeface="Lato"/>
                <a:ea typeface="Lato"/>
                <a:cs typeface="Lato"/>
                <a:sym typeface="Lato"/>
              </a:rPr>
              <a:t>And all members of the PAB</a:t>
            </a:r>
            <a:endParaRPr sz="1600">
              <a:latin typeface="Lato"/>
              <a:ea typeface="Lato"/>
              <a:cs typeface="Lato"/>
              <a:sym typeface="Lato"/>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189"/>
        <p:cNvGrpSpPr/>
        <p:nvPr/>
      </p:nvGrpSpPr>
      <p:grpSpPr>
        <a:xfrm>
          <a:off x="0" y="0"/>
          <a:ext cx="0" cy="0"/>
          <a:chOff x="0" y="0"/>
          <a:chExt cx="0" cy="0"/>
        </a:xfrm>
      </p:grpSpPr>
      <p:sp>
        <p:nvSpPr>
          <p:cNvPr id="1190" name="Google Shape;1190;p87"/>
          <p:cNvSpPr txBox="1">
            <a:spLocks noGrp="1"/>
          </p:cNvSpPr>
          <p:nvPr>
            <p:ph type="body" idx="1"/>
          </p:nvPr>
        </p:nvSpPr>
        <p:spPr>
          <a:xfrm>
            <a:off x="2134200" y="316050"/>
            <a:ext cx="4875600" cy="653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a:latin typeface="Montserrat"/>
                <a:ea typeface="Montserrat"/>
                <a:cs typeface="Montserrat"/>
                <a:sym typeface="Montserrat"/>
              </a:rPr>
              <a:t>Any Questions?</a:t>
            </a:r>
            <a:endParaRPr sz="3600">
              <a:latin typeface="Montserrat"/>
              <a:ea typeface="Montserrat"/>
              <a:cs typeface="Montserrat"/>
              <a:sym typeface="Montserrat"/>
            </a:endParaRPr>
          </a:p>
          <a:p>
            <a:pPr marL="0" lvl="0" indent="0" algn="ctr" rtl="0">
              <a:spcBef>
                <a:spcPts val="1600"/>
              </a:spcBef>
              <a:spcAft>
                <a:spcPts val="1600"/>
              </a:spcAft>
              <a:buNone/>
            </a:pPr>
            <a:endParaRPr>
              <a:latin typeface="Montserrat"/>
              <a:ea typeface="Montserrat"/>
              <a:cs typeface="Montserrat"/>
              <a:sym typeface="Montserrat"/>
            </a:endParaRPr>
          </a:p>
        </p:txBody>
      </p:sp>
      <p:sp>
        <p:nvSpPr>
          <p:cNvPr id="1191" name="Google Shape;1191;p87"/>
          <p:cNvSpPr txBox="1">
            <a:spLocks noGrp="1"/>
          </p:cNvSpPr>
          <p:nvPr>
            <p:ph type="sldNum" idx="12"/>
          </p:nvPr>
        </p:nvSpPr>
        <p:spPr>
          <a:xfrm>
            <a:off x="8" y="-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61</a:t>
            </a:fld>
            <a:endParaRPr/>
          </a:p>
        </p:txBody>
      </p:sp>
      <p:sp>
        <p:nvSpPr>
          <p:cNvPr id="1192" name="Google Shape;1192;p87"/>
          <p:cNvSpPr txBox="1"/>
          <p:nvPr/>
        </p:nvSpPr>
        <p:spPr>
          <a:xfrm>
            <a:off x="1455000" y="3987325"/>
            <a:ext cx="6308700" cy="91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500">
                <a:solidFill>
                  <a:srgbClr val="C0A757"/>
                </a:solidFill>
                <a:latin typeface="Lato"/>
                <a:ea typeface="Lato"/>
                <a:cs typeface="Lato"/>
                <a:sym typeface="Lato"/>
              </a:rPr>
              <a:t>A</a:t>
            </a:r>
            <a:r>
              <a:rPr lang="en" sz="2500">
                <a:latin typeface="Lato"/>
                <a:ea typeface="Lato"/>
                <a:cs typeface="Lato"/>
                <a:sym typeface="Lato"/>
              </a:rPr>
              <a:t>dvanced </a:t>
            </a:r>
            <a:r>
              <a:rPr lang="en" sz="2500">
                <a:solidFill>
                  <a:srgbClr val="C0A757"/>
                </a:solidFill>
                <a:latin typeface="Lato"/>
                <a:ea typeface="Lato"/>
                <a:cs typeface="Lato"/>
                <a:sym typeface="Lato"/>
              </a:rPr>
              <a:t>T</a:t>
            </a:r>
            <a:r>
              <a:rPr lang="en" sz="2500">
                <a:latin typeface="Lato"/>
                <a:ea typeface="Lato"/>
                <a:cs typeface="Lato"/>
                <a:sym typeface="Lato"/>
              </a:rPr>
              <a:t>racking of </a:t>
            </a:r>
            <a:r>
              <a:rPr lang="en" sz="2500">
                <a:solidFill>
                  <a:srgbClr val="C0A757"/>
                </a:solidFill>
                <a:latin typeface="Lato"/>
                <a:ea typeface="Lato"/>
                <a:cs typeface="Lato"/>
                <a:sym typeface="Lato"/>
              </a:rPr>
              <a:t>O</a:t>
            </a:r>
            <a:r>
              <a:rPr lang="en" sz="2500">
                <a:latin typeface="Lato"/>
                <a:ea typeface="Lato"/>
                <a:cs typeface="Lato"/>
                <a:sym typeface="Lato"/>
              </a:rPr>
              <a:t>rbital </a:t>
            </a:r>
            <a:r>
              <a:rPr lang="en" sz="2500">
                <a:solidFill>
                  <a:srgbClr val="C0A757"/>
                </a:solidFill>
                <a:latin typeface="Lato"/>
                <a:ea typeface="Lato"/>
                <a:cs typeface="Lato"/>
                <a:sym typeface="Lato"/>
              </a:rPr>
              <a:t>M</a:t>
            </a:r>
            <a:r>
              <a:rPr lang="en" sz="2500">
                <a:latin typeface="Lato"/>
                <a:ea typeface="Lato"/>
                <a:cs typeface="Lato"/>
                <a:sym typeface="Lato"/>
              </a:rPr>
              <a:t>otion for </a:t>
            </a:r>
            <a:r>
              <a:rPr lang="en" sz="2500">
                <a:solidFill>
                  <a:srgbClr val="C0A757"/>
                </a:solidFill>
                <a:latin typeface="Lato"/>
                <a:ea typeface="Lato"/>
                <a:cs typeface="Lato"/>
                <a:sym typeface="Lato"/>
              </a:rPr>
              <a:t>I</a:t>
            </a:r>
            <a:r>
              <a:rPr lang="en" sz="2500">
                <a:latin typeface="Lato"/>
                <a:ea typeface="Lato"/>
                <a:cs typeface="Lato"/>
                <a:sym typeface="Lato"/>
              </a:rPr>
              <a:t>nter-satellite </a:t>
            </a:r>
            <a:r>
              <a:rPr lang="en" sz="2500">
                <a:solidFill>
                  <a:srgbClr val="C0A757"/>
                </a:solidFill>
                <a:latin typeface="Lato"/>
                <a:ea typeface="Lato"/>
                <a:cs typeface="Lato"/>
                <a:sym typeface="Lato"/>
              </a:rPr>
              <a:t>C</a:t>
            </a:r>
            <a:r>
              <a:rPr lang="en" sz="2500">
                <a:latin typeface="Lato"/>
                <a:ea typeface="Lato"/>
                <a:cs typeface="Lato"/>
                <a:sym typeface="Lato"/>
              </a:rPr>
              <a:t>lusters</a:t>
            </a:r>
            <a:endParaRPr sz="2500">
              <a:latin typeface="Lato"/>
              <a:ea typeface="Lato"/>
              <a:cs typeface="Lato"/>
              <a:sym typeface="Lato"/>
            </a:endParaRPr>
          </a:p>
        </p:txBody>
      </p:sp>
      <p:pic>
        <p:nvPicPr>
          <p:cNvPr id="1193" name="Google Shape;1193;p87"/>
          <p:cNvPicPr preferRelativeResize="0"/>
          <p:nvPr/>
        </p:nvPicPr>
        <p:blipFill>
          <a:blip r:embed="rId3">
            <a:alphaModFix/>
          </a:blip>
          <a:stretch>
            <a:fillRect/>
          </a:stretch>
        </p:blipFill>
        <p:spPr>
          <a:xfrm>
            <a:off x="3184525" y="1259775"/>
            <a:ext cx="2849661" cy="243722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197"/>
        <p:cNvGrpSpPr/>
        <p:nvPr/>
      </p:nvGrpSpPr>
      <p:grpSpPr>
        <a:xfrm>
          <a:off x="0" y="0"/>
          <a:ext cx="0" cy="0"/>
          <a:chOff x="0" y="0"/>
          <a:chExt cx="0" cy="0"/>
        </a:xfrm>
      </p:grpSpPr>
      <p:sp>
        <p:nvSpPr>
          <p:cNvPr id="1198" name="Google Shape;1198;p88"/>
          <p:cNvSpPr txBox="1">
            <a:spLocks noGrp="1"/>
          </p:cNvSpPr>
          <p:nvPr>
            <p:ph type="sldNum" idx="12"/>
          </p:nvPr>
        </p:nvSpPr>
        <p:spPr>
          <a:xfrm>
            <a:off x="8" y="-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62</a:t>
            </a:fld>
            <a:endParaRPr/>
          </a:p>
        </p:txBody>
      </p:sp>
      <p:sp>
        <p:nvSpPr>
          <p:cNvPr id="1199" name="Google Shape;1199;p88"/>
          <p:cNvSpPr txBox="1">
            <a:spLocks noGrp="1"/>
          </p:cNvSpPr>
          <p:nvPr>
            <p:ph type="title"/>
          </p:nvPr>
        </p:nvSpPr>
        <p:spPr>
          <a:xfrm>
            <a:off x="396450" y="2053000"/>
            <a:ext cx="6933000" cy="1148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a:t>ATOMIC Appendix: </a:t>
            </a:r>
            <a:endParaRPr b="1"/>
          </a:p>
          <a:p>
            <a:pPr marL="0" lvl="0" indent="0" algn="l" rtl="0">
              <a:spcBef>
                <a:spcPts val="0"/>
              </a:spcBef>
              <a:spcAft>
                <a:spcPts val="0"/>
              </a:spcAft>
              <a:buNone/>
            </a:pPr>
            <a:endParaRPr sz="240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203"/>
        <p:cNvGrpSpPr/>
        <p:nvPr/>
      </p:nvGrpSpPr>
      <p:grpSpPr>
        <a:xfrm>
          <a:off x="0" y="0"/>
          <a:ext cx="0" cy="0"/>
          <a:chOff x="0" y="0"/>
          <a:chExt cx="0" cy="0"/>
        </a:xfrm>
      </p:grpSpPr>
      <p:pic>
        <p:nvPicPr>
          <p:cNvPr id="1204" name="Google Shape;1204;p89"/>
          <p:cNvPicPr preferRelativeResize="0"/>
          <p:nvPr/>
        </p:nvPicPr>
        <p:blipFill rotWithShape="1">
          <a:blip r:embed="rId3">
            <a:alphaModFix/>
          </a:blip>
          <a:srcRect r="3614"/>
          <a:stretch/>
        </p:blipFill>
        <p:spPr>
          <a:xfrm>
            <a:off x="5641700" y="829863"/>
            <a:ext cx="3502300" cy="3032325"/>
          </a:xfrm>
          <a:prstGeom prst="rect">
            <a:avLst/>
          </a:prstGeom>
          <a:noFill/>
          <a:ln>
            <a:noFill/>
          </a:ln>
        </p:spPr>
      </p:pic>
      <p:sp>
        <p:nvSpPr>
          <p:cNvPr id="1205" name="Google Shape;1205;p89"/>
          <p:cNvSpPr txBox="1">
            <a:spLocks noGrp="1"/>
          </p:cNvSpPr>
          <p:nvPr>
            <p:ph type="title"/>
          </p:nvPr>
        </p:nvSpPr>
        <p:spPr>
          <a:xfrm>
            <a:off x="1748525" y="156100"/>
            <a:ext cx="4844100" cy="77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t>Basic Model for Position Finding</a:t>
            </a:r>
            <a:endParaRPr sz="3600"/>
          </a:p>
        </p:txBody>
      </p:sp>
      <p:sp>
        <p:nvSpPr>
          <p:cNvPr id="1206" name="Google Shape;1206;p89"/>
          <p:cNvSpPr txBox="1">
            <a:spLocks noGrp="1"/>
          </p:cNvSpPr>
          <p:nvPr>
            <p:ph type="sldNum" idx="12"/>
          </p:nvPr>
        </p:nvSpPr>
        <p:spPr>
          <a:xfrm>
            <a:off x="8" y="-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63</a:t>
            </a:fld>
            <a:endParaRPr/>
          </a:p>
        </p:txBody>
      </p:sp>
      <p:sp>
        <p:nvSpPr>
          <p:cNvPr id="1207" name="Google Shape;1207;p89"/>
          <p:cNvSpPr txBox="1"/>
          <p:nvPr/>
        </p:nvSpPr>
        <p:spPr>
          <a:xfrm>
            <a:off x="1444075" y="1648125"/>
            <a:ext cx="2133900" cy="42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Basic Ranging Equation</a:t>
            </a:r>
            <a:endParaRPr>
              <a:latin typeface="Lato"/>
              <a:ea typeface="Lato"/>
              <a:cs typeface="Lato"/>
              <a:sym typeface="Lato"/>
            </a:endParaRPr>
          </a:p>
        </p:txBody>
      </p:sp>
      <p:pic>
        <p:nvPicPr>
          <p:cNvPr id="1208" name="Google Shape;1208;p89"/>
          <p:cNvPicPr preferRelativeResize="0"/>
          <p:nvPr/>
        </p:nvPicPr>
        <p:blipFill>
          <a:blip r:embed="rId4">
            <a:alphaModFix/>
          </a:blip>
          <a:stretch>
            <a:fillRect/>
          </a:stretch>
        </p:blipFill>
        <p:spPr>
          <a:xfrm>
            <a:off x="377800" y="1969425"/>
            <a:ext cx="4266451" cy="516850"/>
          </a:xfrm>
          <a:prstGeom prst="rect">
            <a:avLst/>
          </a:prstGeom>
          <a:noFill/>
          <a:ln>
            <a:noFill/>
          </a:ln>
        </p:spPr>
      </p:pic>
      <p:pic>
        <p:nvPicPr>
          <p:cNvPr id="1209" name="Google Shape;1209;p89"/>
          <p:cNvPicPr preferRelativeResize="0"/>
          <p:nvPr/>
        </p:nvPicPr>
        <p:blipFill>
          <a:blip r:embed="rId5">
            <a:alphaModFix/>
          </a:blip>
          <a:stretch>
            <a:fillRect/>
          </a:stretch>
        </p:blipFill>
        <p:spPr>
          <a:xfrm>
            <a:off x="2544375" y="3522300"/>
            <a:ext cx="2337999" cy="665975"/>
          </a:xfrm>
          <a:prstGeom prst="rect">
            <a:avLst/>
          </a:prstGeom>
          <a:noFill/>
          <a:ln>
            <a:noFill/>
          </a:ln>
        </p:spPr>
      </p:pic>
      <p:pic>
        <p:nvPicPr>
          <p:cNvPr id="1210" name="Google Shape;1210;p89"/>
          <p:cNvPicPr preferRelativeResize="0"/>
          <p:nvPr/>
        </p:nvPicPr>
        <p:blipFill>
          <a:blip r:embed="rId6">
            <a:alphaModFix/>
          </a:blip>
          <a:stretch>
            <a:fillRect/>
          </a:stretch>
        </p:blipFill>
        <p:spPr>
          <a:xfrm>
            <a:off x="126594" y="3522294"/>
            <a:ext cx="2338000" cy="665976"/>
          </a:xfrm>
          <a:prstGeom prst="rect">
            <a:avLst/>
          </a:prstGeom>
          <a:noFill/>
          <a:ln>
            <a:noFill/>
          </a:ln>
        </p:spPr>
      </p:pic>
      <p:sp>
        <p:nvSpPr>
          <p:cNvPr id="1211" name="Google Shape;1211;p89"/>
          <p:cNvSpPr txBox="1"/>
          <p:nvPr/>
        </p:nvSpPr>
        <p:spPr>
          <a:xfrm>
            <a:off x="411800" y="3105200"/>
            <a:ext cx="1767600" cy="35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Elevation Equation</a:t>
            </a:r>
            <a:endParaRPr>
              <a:latin typeface="Lato"/>
              <a:ea typeface="Lato"/>
              <a:cs typeface="Lato"/>
              <a:sym typeface="Lato"/>
            </a:endParaRPr>
          </a:p>
        </p:txBody>
      </p:sp>
      <p:sp>
        <p:nvSpPr>
          <p:cNvPr id="1212" name="Google Shape;1212;p89"/>
          <p:cNvSpPr txBox="1"/>
          <p:nvPr/>
        </p:nvSpPr>
        <p:spPr>
          <a:xfrm>
            <a:off x="2839100" y="3113150"/>
            <a:ext cx="1878900" cy="33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Elevation Equation</a:t>
            </a:r>
            <a:endParaRPr>
              <a:latin typeface="Lato"/>
              <a:ea typeface="Lato"/>
              <a:cs typeface="Lato"/>
              <a:sym typeface="Lato"/>
            </a:endParaRPr>
          </a:p>
        </p:txBody>
      </p:sp>
      <p:pic>
        <p:nvPicPr>
          <p:cNvPr id="1213" name="Google Shape;1213;p89"/>
          <p:cNvPicPr preferRelativeResize="0"/>
          <p:nvPr/>
        </p:nvPicPr>
        <p:blipFill rotWithShape="1">
          <a:blip r:embed="rId7">
            <a:alphaModFix/>
          </a:blip>
          <a:srcRect r="37150"/>
          <a:stretch/>
        </p:blipFill>
        <p:spPr>
          <a:xfrm>
            <a:off x="377800" y="4678088"/>
            <a:ext cx="5747098" cy="285550"/>
          </a:xfrm>
          <a:prstGeom prst="rect">
            <a:avLst/>
          </a:prstGeom>
          <a:noFill/>
          <a:ln>
            <a:noFill/>
          </a:ln>
        </p:spPr>
      </p:pic>
      <p:sp>
        <p:nvSpPr>
          <p:cNvPr id="1214" name="Google Shape;1214;p89"/>
          <p:cNvSpPr txBox="1"/>
          <p:nvPr/>
        </p:nvSpPr>
        <p:spPr>
          <a:xfrm>
            <a:off x="453850" y="4339325"/>
            <a:ext cx="3439500" cy="28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Position Vector in Cartesian Coordinates</a:t>
            </a:r>
            <a:endParaRPr>
              <a:latin typeface="Lato"/>
              <a:ea typeface="Lato"/>
              <a:cs typeface="Lato"/>
              <a:sym typeface="Lato"/>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218"/>
        <p:cNvGrpSpPr/>
        <p:nvPr/>
      </p:nvGrpSpPr>
      <p:grpSpPr>
        <a:xfrm>
          <a:off x="0" y="0"/>
          <a:ext cx="0" cy="0"/>
          <a:chOff x="0" y="0"/>
          <a:chExt cx="0" cy="0"/>
        </a:xfrm>
      </p:grpSpPr>
      <p:sp>
        <p:nvSpPr>
          <p:cNvPr id="1219" name="Google Shape;1219;p90"/>
          <p:cNvSpPr txBox="1">
            <a:spLocks noGrp="1"/>
          </p:cNvSpPr>
          <p:nvPr>
            <p:ph type="title"/>
          </p:nvPr>
        </p:nvSpPr>
        <p:spPr>
          <a:xfrm>
            <a:off x="1158225" y="38470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Sources of Error, Error Mitigation</a:t>
            </a:r>
            <a:endParaRPr/>
          </a:p>
        </p:txBody>
      </p:sp>
      <p:sp>
        <p:nvSpPr>
          <p:cNvPr id="1220" name="Google Shape;1220;p90"/>
          <p:cNvSpPr txBox="1">
            <a:spLocks noGrp="1"/>
          </p:cNvSpPr>
          <p:nvPr>
            <p:ph type="sldNum" idx="12"/>
          </p:nvPr>
        </p:nvSpPr>
        <p:spPr>
          <a:xfrm>
            <a:off x="8" y="-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64</a:t>
            </a:fld>
            <a:endParaRPr/>
          </a:p>
        </p:txBody>
      </p:sp>
      <p:pic>
        <p:nvPicPr>
          <p:cNvPr id="1221" name="Google Shape;1221;p90"/>
          <p:cNvPicPr preferRelativeResize="0"/>
          <p:nvPr/>
        </p:nvPicPr>
        <p:blipFill>
          <a:blip r:embed="rId3">
            <a:alphaModFix/>
          </a:blip>
          <a:stretch>
            <a:fillRect/>
          </a:stretch>
        </p:blipFill>
        <p:spPr>
          <a:xfrm>
            <a:off x="5053724" y="3039301"/>
            <a:ext cx="467200" cy="637325"/>
          </a:xfrm>
          <a:prstGeom prst="rect">
            <a:avLst/>
          </a:prstGeom>
          <a:noFill/>
          <a:ln>
            <a:noFill/>
          </a:ln>
        </p:spPr>
      </p:pic>
      <p:pic>
        <p:nvPicPr>
          <p:cNvPr id="1222" name="Google Shape;1222;p90"/>
          <p:cNvPicPr preferRelativeResize="0"/>
          <p:nvPr/>
        </p:nvPicPr>
        <p:blipFill>
          <a:blip r:embed="rId4">
            <a:alphaModFix/>
          </a:blip>
          <a:stretch>
            <a:fillRect/>
          </a:stretch>
        </p:blipFill>
        <p:spPr>
          <a:xfrm>
            <a:off x="4412513" y="1354948"/>
            <a:ext cx="2343424" cy="760155"/>
          </a:xfrm>
          <a:prstGeom prst="rect">
            <a:avLst/>
          </a:prstGeom>
          <a:noFill/>
          <a:ln>
            <a:noFill/>
          </a:ln>
        </p:spPr>
      </p:pic>
      <p:pic>
        <p:nvPicPr>
          <p:cNvPr id="1223" name="Google Shape;1223;p90"/>
          <p:cNvPicPr preferRelativeResize="0"/>
          <p:nvPr/>
        </p:nvPicPr>
        <p:blipFill>
          <a:blip r:embed="rId5">
            <a:alphaModFix/>
          </a:blip>
          <a:stretch>
            <a:fillRect/>
          </a:stretch>
        </p:blipFill>
        <p:spPr>
          <a:xfrm>
            <a:off x="6755919" y="1315913"/>
            <a:ext cx="2143287" cy="838225"/>
          </a:xfrm>
          <a:prstGeom prst="rect">
            <a:avLst/>
          </a:prstGeom>
          <a:noFill/>
          <a:ln>
            <a:noFill/>
          </a:ln>
        </p:spPr>
      </p:pic>
      <p:pic>
        <p:nvPicPr>
          <p:cNvPr id="1224" name="Google Shape;1224;p90"/>
          <p:cNvPicPr preferRelativeResize="0"/>
          <p:nvPr/>
        </p:nvPicPr>
        <p:blipFill>
          <a:blip r:embed="rId6">
            <a:alphaModFix/>
          </a:blip>
          <a:stretch>
            <a:fillRect/>
          </a:stretch>
        </p:blipFill>
        <p:spPr>
          <a:xfrm>
            <a:off x="1449116" y="1348784"/>
            <a:ext cx="2125093" cy="772482"/>
          </a:xfrm>
          <a:prstGeom prst="rect">
            <a:avLst/>
          </a:prstGeom>
          <a:noFill/>
          <a:ln>
            <a:noFill/>
          </a:ln>
        </p:spPr>
      </p:pic>
      <p:sp>
        <p:nvSpPr>
          <p:cNvPr id="1225" name="Google Shape;1225;p90"/>
          <p:cNvSpPr txBox="1"/>
          <p:nvPr/>
        </p:nvSpPr>
        <p:spPr>
          <a:xfrm>
            <a:off x="2151263" y="1028350"/>
            <a:ext cx="976800" cy="47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Range</a:t>
            </a:r>
            <a:endParaRPr>
              <a:latin typeface="Lato"/>
              <a:ea typeface="Lato"/>
              <a:cs typeface="Lato"/>
              <a:sym typeface="Lato"/>
            </a:endParaRPr>
          </a:p>
        </p:txBody>
      </p:sp>
      <p:sp>
        <p:nvSpPr>
          <p:cNvPr id="1226" name="Google Shape;1226;p90"/>
          <p:cNvSpPr txBox="1"/>
          <p:nvPr/>
        </p:nvSpPr>
        <p:spPr>
          <a:xfrm>
            <a:off x="5580624" y="1028350"/>
            <a:ext cx="2885700" cy="47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Azimuth and Elevation</a:t>
            </a:r>
            <a:endParaRPr>
              <a:latin typeface="Lato"/>
              <a:ea typeface="Lato"/>
              <a:cs typeface="Lato"/>
              <a:sym typeface="Lato"/>
            </a:endParaRPr>
          </a:p>
        </p:txBody>
      </p:sp>
      <p:cxnSp>
        <p:nvCxnSpPr>
          <p:cNvPr id="1227" name="Google Shape;1227;p90"/>
          <p:cNvCxnSpPr/>
          <p:nvPr/>
        </p:nvCxnSpPr>
        <p:spPr>
          <a:xfrm>
            <a:off x="4026000" y="1395500"/>
            <a:ext cx="0" cy="3226800"/>
          </a:xfrm>
          <a:prstGeom prst="straightConnector1">
            <a:avLst/>
          </a:prstGeom>
          <a:noFill/>
          <a:ln w="9525" cap="flat" cmpd="sng">
            <a:solidFill>
              <a:srgbClr val="000000"/>
            </a:solidFill>
            <a:prstDash val="solid"/>
            <a:round/>
            <a:headEnd type="none" w="med" len="med"/>
            <a:tailEnd type="none" w="med" len="med"/>
          </a:ln>
        </p:spPr>
      </p:cxnSp>
      <p:sp>
        <p:nvSpPr>
          <p:cNvPr id="1228" name="Google Shape;1228;p90"/>
          <p:cNvSpPr txBox="1"/>
          <p:nvPr/>
        </p:nvSpPr>
        <p:spPr>
          <a:xfrm>
            <a:off x="421800" y="1776682"/>
            <a:ext cx="3604200" cy="3162562"/>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Lato"/>
                <a:ea typeface="Lato"/>
                <a:cs typeface="Lato"/>
                <a:sym typeface="Lato"/>
              </a:rPr>
              <a:t>Variables: c, t</a:t>
            </a:r>
            <a:r>
              <a:rPr lang="en" baseline="-25000" dirty="0">
                <a:latin typeface="Lato"/>
                <a:ea typeface="Lato"/>
                <a:cs typeface="Lato"/>
                <a:sym typeface="Lato"/>
              </a:rPr>
              <a:t>1</a:t>
            </a:r>
            <a:r>
              <a:rPr lang="en" dirty="0">
                <a:latin typeface="Lato"/>
                <a:ea typeface="Lato"/>
                <a:cs typeface="Lato"/>
                <a:sym typeface="Lato"/>
              </a:rPr>
              <a:t>, t</a:t>
            </a:r>
            <a:r>
              <a:rPr lang="en" baseline="-25000" dirty="0">
                <a:latin typeface="Lato"/>
                <a:ea typeface="Lato"/>
                <a:cs typeface="Lato"/>
                <a:sym typeface="Lato"/>
              </a:rPr>
              <a:t>2</a:t>
            </a:r>
            <a:r>
              <a:rPr lang="en" dirty="0">
                <a:latin typeface="Lato"/>
                <a:ea typeface="Lato"/>
                <a:cs typeface="Lato"/>
                <a:sym typeface="Lato"/>
              </a:rPr>
              <a:t>, t</a:t>
            </a:r>
            <a:r>
              <a:rPr lang="en" baseline="-25000" dirty="0">
                <a:latin typeface="Lato"/>
                <a:ea typeface="Lato"/>
                <a:cs typeface="Lato"/>
                <a:sym typeface="Lato"/>
              </a:rPr>
              <a:t>3</a:t>
            </a:r>
            <a:endParaRPr dirty="0">
              <a:latin typeface="Lato"/>
              <a:ea typeface="Lato"/>
              <a:cs typeface="Lato"/>
              <a:sym typeface="Lato"/>
            </a:endParaRPr>
          </a:p>
          <a:p>
            <a:pPr marL="0" lvl="0" indent="0" algn="l" rtl="0">
              <a:spcBef>
                <a:spcPts val="0"/>
              </a:spcBef>
              <a:spcAft>
                <a:spcPts val="0"/>
              </a:spcAft>
              <a:buNone/>
            </a:pPr>
            <a:endParaRPr dirty="0">
              <a:latin typeface="Lato"/>
              <a:ea typeface="Lato"/>
              <a:cs typeface="Lato"/>
              <a:sym typeface="Lato"/>
            </a:endParaRPr>
          </a:p>
          <a:p>
            <a:pPr marL="0" lvl="0" indent="0" algn="l" rtl="0">
              <a:spcBef>
                <a:spcPts val="0"/>
              </a:spcBef>
              <a:spcAft>
                <a:spcPts val="0"/>
              </a:spcAft>
              <a:buNone/>
            </a:pPr>
            <a:r>
              <a:rPr lang="en" dirty="0">
                <a:latin typeface="Lato"/>
                <a:ea typeface="Lato"/>
                <a:cs typeface="Lato"/>
                <a:sym typeface="Lato"/>
              </a:rPr>
              <a:t>Sources of Error: </a:t>
            </a:r>
            <a:endParaRPr dirty="0">
              <a:latin typeface="Lato"/>
              <a:ea typeface="Lato"/>
              <a:cs typeface="Lato"/>
              <a:sym typeface="Lato"/>
            </a:endParaRPr>
          </a:p>
          <a:p>
            <a:pPr marL="0" lvl="0" indent="0" algn="l" rtl="0">
              <a:spcBef>
                <a:spcPts val="0"/>
              </a:spcBef>
              <a:spcAft>
                <a:spcPts val="0"/>
              </a:spcAft>
              <a:buNone/>
            </a:pPr>
            <a:r>
              <a:rPr lang="en" dirty="0">
                <a:latin typeface="Lato"/>
                <a:ea typeface="Lato"/>
                <a:cs typeface="Lato"/>
                <a:sym typeface="Lato"/>
              </a:rPr>
              <a:t>	c: Well known, uncertainty negligible</a:t>
            </a:r>
            <a:endParaRPr dirty="0">
              <a:latin typeface="Lato"/>
              <a:ea typeface="Lato"/>
              <a:cs typeface="Lato"/>
              <a:sym typeface="Lato"/>
            </a:endParaRPr>
          </a:p>
          <a:p>
            <a:pPr marL="0" lvl="0" indent="0" algn="l" rtl="0">
              <a:spcBef>
                <a:spcPts val="0"/>
              </a:spcBef>
              <a:spcAft>
                <a:spcPts val="0"/>
              </a:spcAft>
              <a:buNone/>
            </a:pPr>
            <a:r>
              <a:rPr lang="en" dirty="0">
                <a:latin typeface="Lato"/>
                <a:ea typeface="Lato"/>
                <a:cs typeface="Lato"/>
                <a:sym typeface="Lato"/>
              </a:rPr>
              <a:t>	t</a:t>
            </a:r>
            <a:r>
              <a:rPr lang="en" baseline="-25000" dirty="0">
                <a:latin typeface="Lato"/>
                <a:ea typeface="Lato"/>
                <a:cs typeface="Lato"/>
                <a:sym typeface="Lato"/>
              </a:rPr>
              <a:t>1</a:t>
            </a:r>
            <a:r>
              <a:rPr lang="en" dirty="0">
                <a:latin typeface="Lato"/>
                <a:ea typeface="Lato"/>
                <a:cs typeface="Lato"/>
                <a:sym typeface="Lato"/>
              </a:rPr>
              <a:t>: Raspberry Pi Clock</a:t>
            </a:r>
            <a:endParaRPr dirty="0">
              <a:latin typeface="Lato"/>
              <a:ea typeface="Lato"/>
              <a:cs typeface="Lato"/>
              <a:sym typeface="Lato"/>
            </a:endParaRPr>
          </a:p>
          <a:p>
            <a:pPr marL="0" lvl="0" indent="0" algn="l" rtl="0">
              <a:spcBef>
                <a:spcPts val="0"/>
              </a:spcBef>
              <a:spcAft>
                <a:spcPts val="0"/>
              </a:spcAft>
              <a:buNone/>
            </a:pPr>
            <a:r>
              <a:rPr lang="en" dirty="0">
                <a:latin typeface="Lato"/>
                <a:ea typeface="Lato"/>
                <a:cs typeface="Lato"/>
                <a:sym typeface="Lato"/>
              </a:rPr>
              <a:t>	t</a:t>
            </a:r>
            <a:r>
              <a:rPr lang="en" baseline="-25000" dirty="0">
                <a:latin typeface="Lato"/>
                <a:ea typeface="Lato"/>
                <a:cs typeface="Lato"/>
                <a:sym typeface="Lato"/>
              </a:rPr>
              <a:t>2</a:t>
            </a:r>
            <a:r>
              <a:rPr lang="en" dirty="0">
                <a:latin typeface="Lato"/>
                <a:ea typeface="Lato"/>
                <a:cs typeface="Lato"/>
                <a:sym typeface="Lato"/>
              </a:rPr>
              <a:t>: SDR clock, signal noise</a:t>
            </a:r>
            <a:r>
              <a:rPr lang="en" sz="1500" dirty="0">
                <a:latin typeface="Lato"/>
                <a:ea typeface="Lato"/>
                <a:cs typeface="Lato"/>
                <a:sym typeface="Lato"/>
              </a:rPr>
              <a:t>*</a:t>
            </a:r>
            <a:r>
              <a:rPr lang="en" dirty="0">
                <a:latin typeface="Lato"/>
                <a:ea typeface="Lato"/>
                <a:cs typeface="Lato"/>
                <a:sym typeface="Lato"/>
              </a:rPr>
              <a:t>, message </a:t>
            </a:r>
            <a:endParaRPr dirty="0">
              <a:latin typeface="Lato"/>
              <a:ea typeface="Lato"/>
              <a:cs typeface="Lato"/>
              <a:sym typeface="Lato"/>
            </a:endParaRPr>
          </a:p>
          <a:p>
            <a:pPr marL="457200" lvl="0" indent="457200" algn="l" rtl="0">
              <a:spcBef>
                <a:spcPts val="0"/>
              </a:spcBef>
              <a:spcAft>
                <a:spcPts val="0"/>
              </a:spcAft>
              <a:buNone/>
            </a:pPr>
            <a:r>
              <a:rPr lang="en" dirty="0">
                <a:latin typeface="Lato"/>
                <a:ea typeface="Lato"/>
                <a:cs typeface="Lato"/>
                <a:sym typeface="Lato"/>
              </a:rPr>
              <a:t>length*</a:t>
            </a:r>
            <a:endParaRPr dirty="0">
              <a:latin typeface="Lato"/>
              <a:ea typeface="Lato"/>
              <a:cs typeface="Lato"/>
              <a:sym typeface="Lato"/>
            </a:endParaRPr>
          </a:p>
          <a:p>
            <a:pPr marL="457200" lvl="0" indent="0" algn="l" rtl="0">
              <a:spcBef>
                <a:spcPts val="0"/>
              </a:spcBef>
              <a:spcAft>
                <a:spcPts val="0"/>
              </a:spcAft>
              <a:buNone/>
            </a:pPr>
            <a:r>
              <a:rPr lang="en" dirty="0">
                <a:latin typeface="Lato"/>
                <a:ea typeface="Lato"/>
                <a:cs typeface="Lato"/>
                <a:sym typeface="Lato"/>
              </a:rPr>
              <a:t>t</a:t>
            </a:r>
            <a:r>
              <a:rPr lang="en" baseline="-25000" dirty="0">
                <a:latin typeface="Lato"/>
                <a:ea typeface="Lato"/>
                <a:cs typeface="Lato"/>
                <a:sym typeface="Lato"/>
              </a:rPr>
              <a:t>3</a:t>
            </a:r>
            <a:r>
              <a:rPr lang="en" dirty="0">
                <a:latin typeface="Lato"/>
                <a:ea typeface="Lato"/>
                <a:cs typeface="Lato"/>
                <a:sym typeface="Lato"/>
              </a:rPr>
              <a:t>: SDR Throughput**, Pi Processing**,</a:t>
            </a:r>
            <a:endParaRPr dirty="0">
              <a:latin typeface="Lato"/>
              <a:ea typeface="Lato"/>
              <a:cs typeface="Lato"/>
              <a:sym typeface="Lato"/>
            </a:endParaRPr>
          </a:p>
          <a:p>
            <a:pPr marL="0" lvl="0" indent="0" algn="l" rtl="0">
              <a:spcBef>
                <a:spcPts val="0"/>
              </a:spcBef>
              <a:spcAft>
                <a:spcPts val="0"/>
              </a:spcAft>
              <a:buNone/>
            </a:pPr>
            <a:r>
              <a:rPr lang="en" dirty="0">
                <a:latin typeface="Lato"/>
                <a:ea typeface="Lato"/>
                <a:cs typeface="Lato"/>
                <a:sym typeface="Lato"/>
              </a:rPr>
              <a:t>		USB Communication Time**</a:t>
            </a:r>
            <a:endParaRPr dirty="0">
              <a:latin typeface="Lato"/>
              <a:ea typeface="Lato"/>
              <a:cs typeface="Lato"/>
              <a:sym typeface="Lato"/>
            </a:endParaRPr>
          </a:p>
          <a:p>
            <a:pPr marL="0" lvl="0" indent="0" algn="l" rtl="0">
              <a:spcBef>
                <a:spcPts val="0"/>
              </a:spcBef>
              <a:spcAft>
                <a:spcPts val="0"/>
              </a:spcAft>
              <a:buNone/>
            </a:pPr>
            <a:r>
              <a:rPr lang="en" dirty="0">
                <a:latin typeface="Lato"/>
                <a:ea typeface="Lato"/>
                <a:cs typeface="Lato"/>
                <a:sym typeface="Lato"/>
              </a:rPr>
              <a:t>	</a:t>
            </a:r>
            <a:endParaRPr dirty="0">
              <a:latin typeface="Lato"/>
              <a:ea typeface="Lato"/>
              <a:cs typeface="Lato"/>
              <a:sym typeface="Lato"/>
            </a:endParaRPr>
          </a:p>
          <a:p>
            <a:pPr marL="0" lvl="0" indent="0" algn="l" rtl="0">
              <a:spcBef>
                <a:spcPts val="0"/>
              </a:spcBef>
              <a:spcAft>
                <a:spcPts val="0"/>
              </a:spcAft>
              <a:buNone/>
            </a:pPr>
            <a:r>
              <a:rPr lang="en" dirty="0">
                <a:latin typeface="Lato"/>
                <a:ea typeface="Lato"/>
                <a:cs typeface="Lato"/>
                <a:sym typeface="Lato"/>
              </a:rPr>
              <a:t>*Non-quantifiable, but methods to address</a:t>
            </a:r>
            <a:endParaRPr dirty="0">
              <a:latin typeface="Lato"/>
              <a:ea typeface="Lato"/>
              <a:cs typeface="Lato"/>
              <a:sym typeface="Lato"/>
            </a:endParaRPr>
          </a:p>
          <a:p>
            <a:pPr marL="0" lvl="0" indent="0" algn="l" rtl="0">
              <a:spcBef>
                <a:spcPts val="0"/>
              </a:spcBef>
              <a:spcAft>
                <a:spcPts val="0"/>
              </a:spcAft>
              <a:buNone/>
            </a:pPr>
            <a:r>
              <a:rPr lang="en" dirty="0">
                <a:latin typeface="Lato"/>
                <a:ea typeface="Lato"/>
                <a:cs typeface="Lato"/>
                <a:sym typeface="Lato"/>
              </a:rPr>
              <a:t>**Bias parts of error will be calibrated out</a:t>
            </a:r>
            <a:endParaRPr dirty="0">
              <a:latin typeface="Lato"/>
              <a:ea typeface="Lato"/>
              <a:cs typeface="Lato"/>
              <a:sym typeface="Lato"/>
            </a:endParaRPr>
          </a:p>
        </p:txBody>
      </p:sp>
      <p:sp>
        <p:nvSpPr>
          <p:cNvPr id="1229" name="Google Shape;1229;p90"/>
          <p:cNvSpPr txBox="1"/>
          <p:nvPr/>
        </p:nvSpPr>
        <p:spPr>
          <a:xfrm>
            <a:off x="4513800" y="2300575"/>
            <a:ext cx="4461600" cy="148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Variables: </a:t>
            </a:r>
            <a:endParaRPr>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Sources of Error: </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		Phase Measurement Error</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		Inaccuracy of Transmission Frequency</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		Antenna Wobble and Phase Center Shift</a:t>
            </a:r>
            <a:endParaRPr>
              <a:latin typeface="Lato"/>
              <a:ea typeface="Lato"/>
              <a:cs typeface="Lato"/>
              <a:sym typeface="Lato"/>
            </a:endParaRPr>
          </a:p>
        </p:txBody>
      </p:sp>
      <p:pic>
        <p:nvPicPr>
          <p:cNvPr id="1230" name="Google Shape;1230;p90"/>
          <p:cNvPicPr preferRelativeResize="0"/>
          <p:nvPr/>
        </p:nvPicPr>
        <p:blipFill>
          <a:blip r:embed="rId7">
            <a:alphaModFix/>
          </a:blip>
          <a:stretch>
            <a:fillRect/>
          </a:stretch>
        </p:blipFill>
        <p:spPr>
          <a:xfrm>
            <a:off x="5356543" y="2335401"/>
            <a:ext cx="1039868" cy="3936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234"/>
        <p:cNvGrpSpPr/>
        <p:nvPr/>
      </p:nvGrpSpPr>
      <p:grpSpPr>
        <a:xfrm>
          <a:off x="0" y="0"/>
          <a:ext cx="0" cy="0"/>
          <a:chOff x="0" y="0"/>
          <a:chExt cx="0" cy="0"/>
        </a:xfrm>
      </p:grpSpPr>
      <p:sp>
        <p:nvSpPr>
          <p:cNvPr id="1235" name="Google Shape;1235;p91"/>
          <p:cNvSpPr txBox="1">
            <a:spLocks noGrp="1"/>
          </p:cNvSpPr>
          <p:nvPr>
            <p:ph type="title"/>
          </p:nvPr>
        </p:nvSpPr>
        <p:spPr>
          <a:xfrm>
            <a:off x="1234425" y="38470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Expected Error - Range</a:t>
            </a:r>
            <a:endParaRPr/>
          </a:p>
        </p:txBody>
      </p:sp>
      <p:sp>
        <p:nvSpPr>
          <p:cNvPr id="1236" name="Google Shape;1236;p91"/>
          <p:cNvSpPr txBox="1">
            <a:spLocks noGrp="1"/>
          </p:cNvSpPr>
          <p:nvPr>
            <p:ph type="sldNum" idx="12"/>
          </p:nvPr>
        </p:nvSpPr>
        <p:spPr>
          <a:xfrm>
            <a:off x="8" y="-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65</a:t>
            </a:fld>
            <a:endParaRPr/>
          </a:p>
        </p:txBody>
      </p:sp>
      <p:pic>
        <p:nvPicPr>
          <p:cNvPr id="1237" name="Google Shape;1237;p91"/>
          <p:cNvPicPr preferRelativeResize="0"/>
          <p:nvPr/>
        </p:nvPicPr>
        <p:blipFill>
          <a:blip r:embed="rId3">
            <a:alphaModFix/>
          </a:blip>
          <a:stretch>
            <a:fillRect/>
          </a:stretch>
        </p:blipFill>
        <p:spPr>
          <a:xfrm>
            <a:off x="298633" y="1106800"/>
            <a:ext cx="4572842" cy="3582376"/>
          </a:xfrm>
          <a:prstGeom prst="rect">
            <a:avLst/>
          </a:prstGeom>
          <a:noFill/>
          <a:ln>
            <a:noFill/>
          </a:ln>
        </p:spPr>
      </p:pic>
      <p:pic>
        <p:nvPicPr>
          <p:cNvPr id="1238" name="Google Shape;1238;p91"/>
          <p:cNvPicPr preferRelativeResize="0"/>
          <p:nvPr/>
        </p:nvPicPr>
        <p:blipFill>
          <a:blip r:embed="rId4">
            <a:alphaModFix/>
          </a:blip>
          <a:stretch>
            <a:fillRect/>
          </a:stretch>
        </p:blipFill>
        <p:spPr>
          <a:xfrm>
            <a:off x="4871475" y="1137498"/>
            <a:ext cx="4164099" cy="86875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242"/>
        <p:cNvGrpSpPr/>
        <p:nvPr/>
      </p:nvGrpSpPr>
      <p:grpSpPr>
        <a:xfrm>
          <a:off x="0" y="0"/>
          <a:ext cx="0" cy="0"/>
          <a:chOff x="0" y="0"/>
          <a:chExt cx="0" cy="0"/>
        </a:xfrm>
      </p:grpSpPr>
      <p:sp>
        <p:nvSpPr>
          <p:cNvPr id="1243" name="Google Shape;1243;p92"/>
          <p:cNvSpPr txBox="1">
            <a:spLocks noGrp="1"/>
          </p:cNvSpPr>
          <p:nvPr>
            <p:ph type="title"/>
          </p:nvPr>
        </p:nvSpPr>
        <p:spPr>
          <a:xfrm>
            <a:off x="1158225" y="30850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Expected Error Azimuth and Elevation </a:t>
            </a:r>
            <a:endParaRPr/>
          </a:p>
        </p:txBody>
      </p:sp>
      <p:sp>
        <p:nvSpPr>
          <p:cNvPr id="1244" name="Google Shape;1244;p92"/>
          <p:cNvSpPr txBox="1">
            <a:spLocks noGrp="1"/>
          </p:cNvSpPr>
          <p:nvPr>
            <p:ph type="sldNum" idx="12"/>
          </p:nvPr>
        </p:nvSpPr>
        <p:spPr>
          <a:xfrm>
            <a:off x="8" y="-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66</a:t>
            </a:fld>
            <a:endParaRPr/>
          </a:p>
        </p:txBody>
      </p:sp>
      <p:pic>
        <p:nvPicPr>
          <p:cNvPr id="1245" name="Google Shape;1245;p92"/>
          <p:cNvPicPr preferRelativeResize="0"/>
          <p:nvPr/>
        </p:nvPicPr>
        <p:blipFill>
          <a:blip r:embed="rId3">
            <a:alphaModFix/>
          </a:blip>
          <a:stretch>
            <a:fillRect/>
          </a:stretch>
        </p:blipFill>
        <p:spPr>
          <a:xfrm>
            <a:off x="4302652" y="744639"/>
            <a:ext cx="4555276" cy="3983851"/>
          </a:xfrm>
          <a:prstGeom prst="rect">
            <a:avLst/>
          </a:prstGeom>
          <a:noFill/>
          <a:ln>
            <a:noFill/>
          </a:ln>
        </p:spPr>
      </p:pic>
      <p:pic>
        <p:nvPicPr>
          <p:cNvPr id="1246" name="Google Shape;1246;p92"/>
          <p:cNvPicPr preferRelativeResize="0"/>
          <p:nvPr/>
        </p:nvPicPr>
        <p:blipFill>
          <a:blip r:embed="rId4">
            <a:alphaModFix/>
          </a:blip>
          <a:stretch>
            <a:fillRect/>
          </a:stretch>
        </p:blipFill>
        <p:spPr>
          <a:xfrm>
            <a:off x="424274" y="1066949"/>
            <a:ext cx="3863571" cy="3616101"/>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250"/>
        <p:cNvGrpSpPr/>
        <p:nvPr/>
      </p:nvGrpSpPr>
      <p:grpSpPr>
        <a:xfrm>
          <a:off x="0" y="0"/>
          <a:ext cx="0" cy="0"/>
          <a:chOff x="0" y="0"/>
          <a:chExt cx="0" cy="0"/>
        </a:xfrm>
      </p:grpSpPr>
      <p:pic>
        <p:nvPicPr>
          <p:cNvPr id="1251" name="Google Shape;1251;p93"/>
          <p:cNvPicPr preferRelativeResize="0"/>
          <p:nvPr/>
        </p:nvPicPr>
        <p:blipFill rotWithShape="1">
          <a:blip r:embed="rId3">
            <a:alphaModFix/>
          </a:blip>
          <a:srcRect l="4252" r="5068"/>
          <a:stretch/>
        </p:blipFill>
        <p:spPr>
          <a:xfrm>
            <a:off x="4627875" y="1132150"/>
            <a:ext cx="4439925" cy="3672300"/>
          </a:xfrm>
          <a:prstGeom prst="rect">
            <a:avLst/>
          </a:prstGeom>
          <a:noFill/>
          <a:ln>
            <a:noFill/>
          </a:ln>
        </p:spPr>
      </p:pic>
      <p:sp>
        <p:nvSpPr>
          <p:cNvPr id="1252" name="Google Shape;1252;p93"/>
          <p:cNvSpPr txBox="1">
            <a:spLocks noGrp="1"/>
          </p:cNvSpPr>
          <p:nvPr>
            <p:ph type="title"/>
          </p:nvPr>
        </p:nvSpPr>
        <p:spPr>
          <a:xfrm>
            <a:off x="1060850" y="56725"/>
            <a:ext cx="72780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Monte Carlo: </a:t>
            </a:r>
            <a:endParaRPr sz="3000"/>
          </a:p>
          <a:p>
            <a:pPr marL="0" lvl="0" indent="0" algn="l" rtl="0">
              <a:spcBef>
                <a:spcPts val="0"/>
              </a:spcBef>
              <a:spcAft>
                <a:spcPts val="0"/>
              </a:spcAft>
              <a:buNone/>
            </a:pPr>
            <a:r>
              <a:rPr lang="en" sz="3000"/>
              <a:t>Phase and Range Error</a:t>
            </a:r>
            <a:endParaRPr sz="3000"/>
          </a:p>
          <a:p>
            <a:pPr marL="0" lvl="0" indent="0" algn="l" rtl="0">
              <a:spcBef>
                <a:spcPts val="0"/>
              </a:spcBef>
              <a:spcAft>
                <a:spcPts val="0"/>
              </a:spcAft>
              <a:buNone/>
            </a:pPr>
            <a:endParaRPr sz="3000"/>
          </a:p>
        </p:txBody>
      </p:sp>
      <p:sp>
        <p:nvSpPr>
          <p:cNvPr id="1253" name="Google Shape;1253;p93"/>
          <p:cNvSpPr txBox="1">
            <a:spLocks noGrp="1"/>
          </p:cNvSpPr>
          <p:nvPr>
            <p:ph type="sldNum" idx="12"/>
          </p:nvPr>
        </p:nvSpPr>
        <p:spPr>
          <a:xfrm>
            <a:off x="8" y="-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67</a:t>
            </a:fld>
            <a:endParaRPr/>
          </a:p>
        </p:txBody>
      </p:sp>
      <p:sp>
        <p:nvSpPr>
          <p:cNvPr id="1254" name="Google Shape;1254;p93"/>
          <p:cNvSpPr/>
          <p:nvPr/>
        </p:nvSpPr>
        <p:spPr>
          <a:xfrm>
            <a:off x="4867925" y="4011775"/>
            <a:ext cx="3930900" cy="12780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endParaRPr>
              <a:solidFill>
                <a:srgbClr val="38761D"/>
              </a:solidFill>
              <a:latin typeface="Lato"/>
              <a:ea typeface="Lato"/>
              <a:cs typeface="Lato"/>
              <a:sym typeface="Lato"/>
            </a:endParaRPr>
          </a:p>
        </p:txBody>
      </p:sp>
      <p:sp>
        <p:nvSpPr>
          <p:cNvPr id="1255" name="Google Shape;1255;p93"/>
          <p:cNvSpPr/>
          <p:nvPr/>
        </p:nvSpPr>
        <p:spPr>
          <a:xfrm>
            <a:off x="182175" y="1157825"/>
            <a:ext cx="4521900" cy="36723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 sz="1600" b="1" u="sng">
                <a:solidFill>
                  <a:schemeClr val="dk1"/>
                </a:solidFill>
                <a:latin typeface="Lato"/>
                <a:ea typeface="Lato"/>
                <a:cs typeface="Lato"/>
                <a:sym typeface="Lato"/>
              </a:rPr>
              <a:t>Motivation:</a:t>
            </a:r>
            <a:endParaRPr sz="1600" b="1" u="sng">
              <a:solidFill>
                <a:schemeClr val="dk1"/>
              </a:solidFill>
              <a:latin typeface="Lato"/>
              <a:ea typeface="Lato"/>
              <a:cs typeface="Lato"/>
              <a:sym typeface="Lato"/>
            </a:endParaRPr>
          </a:p>
          <a:p>
            <a:pPr marL="457200" lvl="0" indent="-330200" algn="l" rtl="0">
              <a:spcBef>
                <a:spcPts val="0"/>
              </a:spcBef>
              <a:spcAft>
                <a:spcPts val="0"/>
              </a:spcAft>
              <a:buClr>
                <a:schemeClr val="dk1"/>
              </a:buClr>
              <a:buSzPts val="1600"/>
              <a:buFont typeface="Lato"/>
              <a:buChar char="-"/>
            </a:pPr>
            <a:r>
              <a:rPr lang="en" sz="1600">
                <a:solidFill>
                  <a:schemeClr val="dk1"/>
                </a:solidFill>
                <a:latin typeface="Lato"/>
                <a:ea typeface="Lato"/>
                <a:cs typeface="Lato"/>
                <a:sym typeface="Lato"/>
              </a:rPr>
              <a:t>Demonstrate feasibility with  phase and range error, using range error found previously </a:t>
            </a:r>
            <a:endParaRPr sz="1600">
              <a:solidFill>
                <a:schemeClr val="dk1"/>
              </a:solidFill>
              <a:latin typeface="Lato"/>
              <a:ea typeface="Lato"/>
              <a:cs typeface="Lato"/>
              <a:sym typeface="Lato"/>
            </a:endParaRPr>
          </a:p>
          <a:p>
            <a:pPr marL="0" lvl="0" indent="0" algn="l" rtl="0">
              <a:spcBef>
                <a:spcPts val="0"/>
              </a:spcBef>
              <a:spcAft>
                <a:spcPts val="0"/>
              </a:spcAft>
              <a:buNone/>
            </a:pPr>
            <a:r>
              <a:rPr lang="en" sz="1600" b="1" u="sng">
                <a:solidFill>
                  <a:schemeClr val="dk1"/>
                </a:solidFill>
                <a:latin typeface="Lato"/>
                <a:ea typeface="Lato"/>
                <a:cs typeface="Lato"/>
                <a:sym typeface="Lato"/>
              </a:rPr>
              <a:t>Summary: </a:t>
            </a:r>
            <a:endParaRPr sz="1600" b="1" u="sng">
              <a:solidFill>
                <a:schemeClr val="dk1"/>
              </a:solidFill>
              <a:latin typeface="Lato"/>
              <a:ea typeface="Lato"/>
              <a:cs typeface="Lato"/>
              <a:sym typeface="Lato"/>
            </a:endParaRPr>
          </a:p>
          <a:p>
            <a:pPr marL="457200" lvl="0" indent="-330200" algn="l" rtl="0">
              <a:spcBef>
                <a:spcPts val="0"/>
              </a:spcBef>
              <a:spcAft>
                <a:spcPts val="0"/>
              </a:spcAft>
              <a:buSzPts val="1600"/>
              <a:buFont typeface="Lato"/>
              <a:buChar char="-"/>
            </a:pPr>
            <a:r>
              <a:rPr lang="en" sz="1600">
                <a:latin typeface="Lato"/>
                <a:ea typeface="Lato"/>
                <a:cs typeface="Lato"/>
                <a:sym typeface="Lato"/>
              </a:rPr>
              <a:t>Error chosen from normal random variable N(0,1) phase scaled by 0.1 rad, range scaled by 2m</a:t>
            </a:r>
            <a:endParaRPr sz="1600">
              <a:latin typeface="Lato"/>
              <a:ea typeface="Lato"/>
              <a:cs typeface="Lato"/>
              <a:sym typeface="Lato"/>
            </a:endParaRPr>
          </a:p>
          <a:p>
            <a:pPr marL="457200" lvl="0" indent="-330200" algn="l" rtl="0">
              <a:spcBef>
                <a:spcPts val="0"/>
              </a:spcBef>
              <a:spcAft>
                <a:spcPts val="0"/>
              </a:spcAft>
              <a:buSzPts val="1600"/>
              <a:buFont typeface="Lato"/>
              <a:buChar char="-"/>
            </a:pPr>
            <a:r>
              <a:rPr lang="en" sz="1600">
                <a:latin typeface="Lato"/>
                <a:ea typeface="Lato"/>
                <a:cs typeface="Lato"/>
                <a:sym typeface="Lato"/>
              </a:rPr>
              <a:t>Still averaging 20 pts</a:t>
            </a:r>
            <a:endParaRPr sz="1600">
              <a:latin typeface="Lato"/>
              <a:ea typeface="Lato"/>
              <a:cs typeface="Lato"/>
              <a:sym typeface="Lato"/>
            </a:endParaRPr>
          </a:p>
          <a:p>
            <a:pPr marL="457200" lvl="0" indent="-330200" algn="l" rtl="0">
              <a:spcBef>
                <a:spcPts val="0"/>
              </a:spcBef>
              <a:spcAft>
                <a:spcPts val="0"/>
              </a:spcAft>
              <a:buSzPts val="1600"/>
              <a:buFont typeface="Lato"/>
              <a:buChar char="-"/>
            </a:pPr>
            <a:r>
              <a:rPr lang="en" sz="1600">
                <a:latin typeface="Lato"/>
                <a:ea typeface="Lato"/>
                <a:cs typeface="Lato"/>
                <a:sym typeface="Lato"/>
              </a:rPr>
              <a:t>Converting heading error to position error  </a:t>
            </a:r>
            <a:endParaRPr sz="1600">
              <a:latin typeface="Lato"/>
              <a:ea typeface="Lato"/>
              <a:cs typeface="Lato"/>
              <a:sym typeface="Lato"/>
            </a:endParaRPr>
          </a:p>
          <a:p>
            <a:pPr marL="0" lvl="0" indent="0" algn="l" rtl="0">
              <a:spcBef>
                <a:spcPts val="0"/>
              </a:spcBef>
              <a:spcAft>
                <a:spcPts val="0"/>
              </a:spcAft>
              <a:buNone/>
            </a:pPr>
            <a:r>
              <a:rPr lang="en" sz="1600" b="1" u="sng">
                <a:solidFill>
                  <a:schemeClr val="dk1"/>
                </a:solidFill>
                <a:latin typeface="Lato"/>
                <a:ea typeface="Lato"/>
                <a:cs typeface="Lato"/>
                <a:sym typeface="Lato"/>
              </a:rPr>
              <a:t>Conclusion:</a:t>
            </a:r>
            <a:endParaRPr sz="1600" b="1" u="sng">
              <a:solidFill>
                <a:schemeClr val="dk1"/>
              </a:solidFill>
              <a:latin typeface="Lato"/>
              <a:ea typeface="Lato"/>
              <a:cs typeface="Lato"/>
              <a:sym typeface="Lato"/>
            </a:endParaRPr>
          </a:p>
          <a:p>
            <a:pPr marL="457200" lvl="0" indent="-330200" algn="l" rtl="0">
              <a:spcBef>
                <a:spcPts val="0"/>
              </a:spcBef>
              <a:spcAft>
                <a:spcPts val="0"/>
              </a:spcAft>
              <a:buSzPts val="1600"/>
              <a:buFont typeface="Lato"/>
              <a:buChar char="-"/>
            </a:pPr>
            <a:r>
              <a:rPr lang="en" sz="1600">
                <a:solidFill>
                  <a:schemeClr val="dk1"/>
                </a:solidFill>
                <a:latin typeface="Lato"/>
                <a:ea typeface="Lato"/>
                <a:cs typeface="Lato"/>
                <a:sym typeface="Lato"/>
              </a:rPr>
              <a:t>Mean of Error: </a:t>
            </a:r>
            <a:r>
              <a:rPr lang="en" sz="1600">
                <a:solidFill>
                  <a:srgbClr val="38761D"/>
                </a:solidFill>
                <a:latin typeface="Lato"/>
                <a:ea typeface="Lato"/>
                <a:cs typeface="Lato"/>
                <a:sym typeface="Lato"/>
              </a:rPr>
              <a:t>1.18 m</a:t>
            </a:r>
            <a:endParaRPr sz="1600">
              <a:solidFill>
                <a:srgbClr val="38761D"/>
              </a:solidFill>
              <a:latin typeface="Lato"/>
              <a:ea typeface="Lato"/>
              <a:cs typeface="Lato"/>
              <a:sym typeface="Lato"/>
            </a:endParaRPr>
          </a:p>
          <a:p>
            <a:pPr marL="457200" lvl="0" indent="-330200" algn="l" rtl="0">
              <a:spcBef>
                <a:spcPts val="0"/>
              </a:spcBef>
              <a:spcAft>
                <a:spcPts val="0"/>
              </a:spcAft>
              <a:buSzPts val="1600"/>
              <a:buFont typeface="Lato"/>
              <a:buChar char="-"/>
            </a:pPr>
            <a:r>
              <a:rPr lang="en" sz="1600">
                <a:solidFill>
                  <a:schemeClr val="dk1"/>
                </a:solidFill>
                <a:latin typeface="Lato"/>
                <a:ea typeface="Lato"/>
                <a:cs typeface="Lato"/>
                <a:sym typeface="Lato"/>
              </a:rPr>
              <a:t>Std. Deviation of the Error: </a:t>
            </a:r>
            <a:r>
              <a:rPr lang="en" sz="1600">
                <a:solidFill>
                  <a:srgbClr val="38761D"/>
                </a:solidFill>
                <a:latin typeface="Lato"/>
                <a:ea typeface="Lato"/>
                <a:cs typeface="Lato"/>
                <a:sym typeface="Lato"/>
              </a:rPr>
              <a:t>0.61 m</a:t>
            </a:r>
            <a:endParaRPr sz="1600">
              <a:solidFill>
                <a:srgbClr val="38761D"/>
              </a:solidFill>
              <a:latin typeface="Lato"/>
              <a:ea typeface="Lato"/>
              <a:cs typeface="Lato"/>
              <a:sym typeface="Lato"/>
            </a:endParaRPr>
          </a:p>
          <a:p>
            <a:pPr marL="457200" lvl="0" indent="-330200" algn="l" rtl="0">
              <a:spcBef>
                <a:spcPts val="0"/>
              </a:spcBef>
              <a:spcAft>
                <a:spcPts val="0"/>
              </a:spcAft>
              <a:buSzPts val="1600"/>
              <a:buFont typeface="Lato"/>
              <a:buChar char="-"/>
            </a:pPr>
            <a:r>
              <a:rPr lang="en" sz="1600">
                <a:solidFill>
                  <a:schemeClr val="dk1"/>
                </a:solidFill>
                <a:latin typeface="Lato"/>
                <a:ea typeface="Lato"/>
                <a:cs typeface="Lato"/>
                <a:sym typeface="Lato"/>
              </a:rPr>
              <a:t>Percent of Cases within 2m:  </a:t>
            </a:r>
            <a:r>
              <a:rPr lang="en" sz="1600">
                <a:solidFill>
                  <a:srgbClr val="38761D"/>
                </a:solidFill>
                <a:latin typeface="Lato"/>
                <a:ea typeface="Lato"/>
                <a:cs typeface="Lato"/>
                <a:sym typeface="Lato"/>
              </a:rPr>
              <a:t>88.6 %</a:t>
            </a:r>
            <a:endParaRPr sz="1600">
              <a:solidFill>
                <a:srgbClr val="38761D"/>
              </a:solidFill>
              <a:latin typeface="Lato"/>
              <a:ea typeface="Lato"/>
              <a:cs typeface="Lato"/>
              <a:sym typeface="Lato"/>
            </a:endParaRPr>
          </a:p>
          <a:p>
            <a:pPr marL="457200" lvl="0" indent="-330200" algn="l" rtl="0">
              <a:spcBef>
                <a:spcPts val="0"/>
              </a:spcBef>
              <a:spcAft>
                <a:spcPts val="0"/>
              </a:spcAft>
              <a:buClr>
                <a:srgbClr val="38761D"/>
              </a:buClr>
              <a:buSzPts val="1600"/>
              <a:buFont typeface="Lato"/>
              <a:buChar char="-"/>
            </a:pPr>
            <a:r>
              <a:rPr lang="en" sz="1600">
                <a:solidFill>
                  <a:srgbClr val="38761D"/>
                </a:solidFill>
                <a:latin typeface="Lato"/>
                <a:ea typeface="Lato"/>
                <a:cs typeface="Lato"/>
                <a:sym typeface="Lato"/>
              </a:rPr>
              <a:t>Meets 2 %  Requirement - </a:t>
            </a:r>
            <a:r>
              <a:rPr lang="en" sz="1600" b="1">
                <a:solidFill>
                  <a:srgbClr val="38761D"/>
                </a:solidFill>
                <a:latin typeface="Lato"/>
                <a:ea typeface="Lato"/>
                <a:cs typeface="Lato"/>
                <a:sym typeface="Lato"/>
              </a:rPr>
              <a:t>Feasible</a:t>
            </a:r>
            <a:endParaRPr sz="1600">
              <a:solidFill>
                <a:srgbClr val="38761D"/>
              </a:solidFill>
              <a:latin typeface="Lato"/>
              <a:ea typeface="Lato"/>
              <a:cs typeface="Lato"/>
              <a:sym typeface="Lato"/>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259"/>
        <p:cNvGrpSpPr/>
        <p:nvPr/>
      </p:nvGrpSpPr>
      <p:grpSpPr>
        <a:xfrm>
          <a:off x="0" y="0"/>
          <a:ext cx="0" cy="0"/>
          <a:chOff x="0" y="0"/>
          <a:chExt cx="0" cy="0"/>
        </a:xfrm>
      </p:grpSpPr>
      <p:sp>
        <p:nvSpPr>
          <p:cNvPr id="1260" name="Google Shape;1260;p94"/>
          <p:cNvSpPr txBox="1">
            <a:spLocks noGrp="1"/>
          </p:cNvSpPr>
          <p:nvPr>
            <p:ph type="title"/>
          </p:nvPr>
        </p:nvSpPr>
        <p:spPr>
          <a:xfrm>
            <a:off x="0" y="1294675"/>
            <a:ext cx="3562200" cy="111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t>Relative Velocity Timing Error</a:t>
            </a:r>
            <a:endParaRPr sz="3600"/>
          </a:p>
        </p:txBody>
      </p:sp>
      <p:sp>
        <p:nvSpPr>
          <p:cNvPr id="1261" name="Google Shape;1261;p94"/>
          <p:cNvSpPr txBox="1">
            <a:spLocks noGrp="1"/>
          </p:cNvSpPr>
          <p:nvPr>
            <p:ph type="sldNum" idx="12"/>
          </p:nvPr>
        </p:nvSpPr>
        <p:spPr>
          <a:xfrm>
            <a:off x="8" y="-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68</a:t>
            </a:fld>
            <a:endParaRPr/>
          </a:p>
        </p:txBody>
      </p:sp>
      <p:pic>
        <p:nvPicPr>
          <p:cNvPr id="1262" name="Google Shape;1262;p94"/>
          <p:cNvPicPr preferRelativeResize="0"/>
          <p:nvPr/>
        </p:nvPicPr>
        <p:blipFill>
          <a:blip r:embed="rId3">
            <a:alphaModFix/>
          </a:blip>
          <a:stretch>
            <a:fillRect/>
          </a:stretch>
        </p:blipFill>
        <p:spPr>
          <a:xfrm>
            <a:off x="3345200" y="0"/>
            <a:ext cx="5678143" cy="514350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266"/>
        <p:cNvGrpSpPr/>
        <p:nvPr/>
      </p:nvGrpSpPr>
      <p:grpSpPr>
        <a:xfrm>
          <a:off x="0" y="0"/>
          <a:ext cx="0" cy="0"/>
          <a:chOff x="0" y="0"/>
          <a:chExt cx="0" cy="0"/>
        </a:xfrm>
      </p:grpSpPr>
      <p:sp>
        <p:nvSpPr>
          <p:cNvPr id="1267" name="Google Shape;1267;p95"/>
          <p:cNvSpPr txBox="1">
            <a:spLocks noGrp="1"/>
          </p:cNvSpPr>
          <p:nvPr>
            <p:ph type="title"/>
          </p:nvPr>
        </p:nvSpPr>
        <p:spPr>
          <a:xfrm>
            <a:off x="1748525" y="156100"/>
            <a:ext cx="4844100" cy="77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t>Doppler Shifting 1</a:t>
            </a:r>
            <a:endParaRPr sz="3600"/>
          </a:p>
        </p:txBody>
      </p:sp>
      <p:sp>
        <p:nvSpPr>
          <p:cNvPr id="1268" name="Google Shape;1268;p95"/>
          <p:cNvSpPr txBox="1">
            <a:spLocks noGrp="1"/>
          </p:cNvSpPr>
          <p:nvPr>
            <p:ph type="sldNum" idx="12"/>
          </p:nvPr>
        </p:nvSpPr>
        <p:spPr>
          <a:xfrm>
            <a:off x="8" y="-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69</a:t>
            </a:fld>
            <a:endParaRPr/>
          </a:p>
        </p:txBody>
      </p:sp>
      <p:pic>
        <p:nvPicPr>
          <p:cNvPr id="1269" name="Google Shape;1269;p95"/>
          <p:cNvPicPr preferRelativeResize="0"/>
          <p:nvPr/>
        </p:nvPicPr>
        <p:blipFill>
          <a:blip r:embed="rId3">
            <a:alphaModFix/>
          </a:blip>
          <a:stretch>
            <a:fillRect/>
          </a:stretch>
        </p:blipFill>
        <p:spPr>
          <a:xfrm>
            <a:off x="2180200" y="827100"/>
            <a:ext cx="4468125" cy="421757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33"/>
          <p:cNvSpPr txBox="1">
            <a:spLocks noGrp="1"/>
          </p:cNvSpPr>
          <p:nvPr>
            <p:ph type="title"/>
          </p:nvPr>
        </p:nvSpPr>
        <p:spPr>
          <a:xfrm>
            <a:off x="1310625" y="15610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Concept of Operations</a:t>
            </a:r>
            <a:endParaRPr/>
          </a:p>
        </p:txBody>
      </p:sp>
      <p:sp>
        <p:nvSpPr>
          <p:cNvPr id="286" name="Google Shape;286;p33"/>
          <p:cNvSpPr txBox="1">
            <a:spLocks noGrp="1"/>
          </p:cNvSpPr>
          <p:nvPr>
            <p:ph type="body" idx="1"/>
          </p:nvPr>
        </p:nvSpPr>
        <p:spPr>
          <a:xfrm>
            <a:off x="1220425" y="1163025"/>
            <a:ext cx="7038900" cy="2911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
        <p:nvSpPr>
          <p:cNvPr id="287" name="Google Shape;287;p33"/>
          <p:cNvSpPr txBox="1">
            <a:spLocks noGrp="1"/>
          </p:cNvSpPr>
          <p:nvPr>
            <p:ph type="sldNum" idx="12"/>
          </p:nvPr>
        </p:nvSpPr>
        <p:spPr>
          <a:xfrm>
            <a:off x="8" y="-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a:t>
            </a:fld>
            <a:endParaRPr/>
          </a:p>
        </p:txBody>
      </p:sp>
      <p:pic>
        <p:nvPicPr>
          <p:cNvPr id="288" name="Google Shape;288;p33"/>
          <p:cNvPicPr preferRelativeResize="0"/>
          <p:nvPr/>
        </p:nvPicPr>
        <p:blipFill>
          <a:blip r:embed="rId3">
            <a:alphaModFix/>
          </a:blip>
          <a:stretch>
            <a:fillRect/>
          </a:stretch>
        </p:blipFill>
        <p:spPr>
          <a:xfrm>
            <a:off x="0" y="1163025"/>
            <a:ext cx="9144000" cy="387350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273"/>
        <p:cNvGrpSpPr/>
        <p:nvPr/>
      </p:nvGrpSpPr>
      <p:grpSpPr>
        <a:xfrm>
          <a:off x="0" y="0"/>
          <a:ext cx="0" cy="0"/>
          <a:chOff x="0" y="0"/>
          <a:chExt cx="0" cy="0"/>
        </a:xfrm>
      </p:grpSpPr>
      <p:sp>
        <p:nvSpPr>
          <p:cNvPr id="1274" name="Google Shape;1274;p96"/>
          <p:cNvSpPr txBox="1">
            <a:spLocks noGrp="1"/>
          </p:cNvSpPr>
          <p:nvPr>
            <p:ph type="title"/>
          </p:nvPr>
        </p:nvSpPr>
        <p:spPr>
          <a:xfrm>
            <a:off x="1310625" y="156100"/>
            <a:ext cx="4875900" cy="77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t>Doppler Shifting 2</a:t>
            </a:r>
            <a:endParaRPr sz="3600"/>
          </a:p>
        </p:txBody>
      </p:sp>
      <p:sp>
        <p:nvSpPr>
          <p:cNvPr id="1275" name="Google Shape;1275;p96"/>
          <p:cNvSpPr txBox="1">
            <a:spLocks noGrp="1"/>
          </p:cNvSpPr>
          <p:nvPr>
            <p:ph type="sldNum" idx="12"/>
          </p:nvPr>
        </p:nvSpPr>
        <p:spPr>
          <a:xfrm>
            <a:off x="8" y="-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70</a:t>
            </a:fld>
            <a:endParaRPr/>
          </a:p>
        </p:txBody>
      </p:sp>
      <p:pic>
        <p:nvPicPr>
          <p:cNvPr id="1276" name="Google Shape;1276;p96"/>
          <p:cNvPicPr preferRelativeResize="0"/>
          <p:nvPr/>
        </p:nvPicPr>
        <p:blipFill>
          <a:blip r:embed="rId3">
            <a:alphaModFix/>
          </a:blip>
          <a:stretch>
            <a:fillRect/>
          </a:stretch>
        </p:blipFill>
        <p:spPr>
          <a:xfrm>
            <a:off x="1586975" y="968024"/>
            <a:ext cx="5364800" cy="2727301"/>
          </a:xfrm>
          <a:prstGeom prst="rect">
            <a:avLst/>
          </a:prstGeom>
          <a:noFill/>
          <a:ln>
            <a:noFill/>
          </a:ln>
        </p:spPr>
      </p:pic>
      <p:pic>
        <p:nvPicPr>
          <p:cNvPr id="1277" name="Google Shape;1277;p96"/>
          <p:cNvPicPr preferRelativeResize="0"/>
          <p:nvPr/>
        </p:nvPicPr>
        <p:blipFill>
          <a:blip r:embed="rId4">
            <a:alphaModFix/>
          </a:blip>
          <a:stretch>
            <a:fillRect/>
          </a:stretch>
        </p:blipFill>
        <p:spPr>
          <a:xfrm>
            <a:off x="1657225" y="3633475"/>
            <a:ext cx="5581175" cy="1387100"/>
          </a:xfrm>
          <a:prstGeom prst="rect">
            <a:avLst/>
          </a:prstGeom>
          <a:noFill/>
          <a:ln>
            <a:noFill/>
          </a:ln>
        </p:spPr>
      </p:pic>
      <p:sp>
        <p:nvSpPr>
          <p:cNvPr id="1278" name="Google Shape;1278;p96"/>
          <p:cNvSpPr/>
          <p:nvPr/>
        </p:nvSpPr>
        <p:spPr>
          <a:xfrm>
            <a:off x="4426935" y="4633862"/>
            <a:ext cx="382200" cy="1593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282"/>
        <p:cNvGrpSpPr/>
        <p:nvPr/>
      </p:nvGrpSpPr>
      <p:grpSpPr>
        <a:xfrm>
          <a:off x="0" y="0"/>
          <a:ext cx="0" cy="0"/>
          <a:chOff x="0" y="0"/>
          <a:chExt cx="0" cy="0"/>
        </a:xfrm>
      </p:grpSpPr>
      <p:sp>
        <p:nvSpPr>
          <p:cNvPr id="1283" name="Google Shape;1283;p97"/>
          <p:cNvSpPr txBox="1">
            <a:spLocks noGrp="1"/>
          </p:cNvSpPr>
          <p:nvPr>
            <p:ph type="title"/>
          </p:nvPr>
        </p:nvSpPr>
        <p:spPr>
          <a:xfrm>
            <a:off x="1071550" y="190025"/>
            <a:ext cx="7093800" cy="928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Beacon Transmission </a:t>
            </a:r>
            <a:endParaRPr sz="3000"/>
          </a:p>
        </p:txBody>
      </p:sp>
      <p:sp>
        <p:nvSpPr>
          <p:cNvPr id="1284" name="Google Shape;1284;p97"/>
          <p:cNvSpPr txBox="1">
            <a:spLocks noGrp="1"/>
          </p:cNvSpPr>
          <p:nvPr>
            <p:ph type="body" idx="1"/>
          </p:nvPr>
        </p:nvSpPr>
        <p:spPr>
          <a:xfrm>
            <a:off x="1128950" y="777200"/>
            <a:ext cx="8402700" cy="16485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600" b="1" u="sng"/>
              <a:t>FR 1</a:t>
            </a:r>
            <a:r>
              <a:rPr lang="en" sz="1600" b="1"/>
              <a:t>: </a:t>
            </a:r>
            <a:r>
              <a:rPr lang="en" sz="1600"/>
              <a:t>The </a:t>
            </a:r>
            <a:r>
              <a:rPr lang="en" sz="1600" b="1"/>
              <a:t>beacon </a:t>
            </a:r>
            <a:r>
              <a:rPr lang="en" sz="1600"/>
              <a:t>shall transmit RF signals between 2 and 4 GHz (S-band). </a:t>
            </a:r>
            <a:endParaRPr sz="1100">
              <a:latin typeface="Times New Roman"/>
              <a:ea typeface="Times New Roman"/>
              <a:cs typeface="Times New Roman"/>
              <a:sym typeface="Times New Roman"/>
            </a:endParaRPr>
          </a:p>
          <a:p>
            <a:pPr marL="971550" lvl="0" indent="-514350" algn="l" rtl="0">
              <a:spcBef>
                <a:spcPts val="1000"/>
              </a:spcBef>
              <a:spcAft>
                <a:spcPts val="0"/>
              </a:spcAft>
              <a:buNone/>
            </a:pPr>
            <a:r>
              <a:rPr lang="en" sz="1400" b="1"/>
              <a:t>DR 1.1: </a:t>
            </a:r>
            <a:r>
              <a:rPr lang="en" sz="1400"/>
              <a:t>The beacon shall have an antenna(s) to transmit RF signals.</a:t>
            </a:r>
            <a:endParaRPr sz="1600">
              <a:solidFill>
                <a:srgbClr val="6AA84F"/>
              </a:solidFill>
            </a:endParaRPr>
          </a:p>
          <a:p>
            <a:pPr marL="971550" lvl="0" indent="-514350" algn="l" rtl="0">
              <a:spcBef>
                <a:spcPts val="0"/>
              </a:spcBef>
              <a:spcAft>
                <a:spcPts val="0"/>
              </a:spcAft>
              <a:buNone/>
            </a:pPr>
            <a:r>
              <a:rPr lang="en" sz="1600">
                <a:solidFill>
                  <a:srgbClr val="6AA84F"/>
                </a:solidFill>
              </a:rPr>
              <a:t>	</a:t>
            </a:r>
            <a:r>
              <a:rPr lang="en" sz="1400" b="1"/>
              <a:t>DR 1.1.1</a:t>
            </a:r>
            <a:r>
              <a:rPr lang="en" sz="1400"/>
              <a:t>: The beacon antenna shall have a resonant frequency between 2 and 4 Ghz.</a:t>
            </a:r>
            <a:endParaRPr sz="1400">
              <a:solidFill>
                <a:srgbClr val="6AA84F"/>
              </a:solidFill>
            </a:endParaRPr>
          </a:p>
          <a:p>
            <a:pPr marL="0" lvl="0" indent="0" algn="l" rtl="0">
              <a:lnSpc>
                <a:spcPct val="100000"/>
              </a:lnSpc>
              <a:spcBef>
                <a:spcPts val="0"/>
              </a:spcBef>
              <a:spcAft>
                <a:spcPts val="0"/>
              </a:spcAft>
              <a:buNone/>
            </a:pPr>
            <a:r>
              <a:rPr lang="en" sz="1400"/>
              <a:t>	</a:t>
            </a:r>
            <a:r>
              <a:rPr lang="en" sz="1400" b="1"/>
              <a:t>DR 1.2:</a:t>
            </a:r>
            <a:r>
              <a:rPr lang="en" sz="1400"/>
              <a:t> The beacon and testing equipment shall be constructed materials transparent to RF.</a:t>
            </a:r>
            <a:endParaRPr sz="1400"/>
          </a:p>
        </p:txBody>
      </p:sp>
      <p:sp>
        <p:nvSpPr>
          <p:cNvPr id="1285" name="Google Shape;1285;p97"/>
          <p:cNvSpPr txBox="1">
            <a:spLocks noGrp="1"/>
          </p:cNvSpPr>
          <p:nvPr>
            <p:ph type="sldNum" idx="12"/>
          </p:nvPr>
        </p:nvSpPr>
        <p:spPr>
          <a:xfrm>
            <a:off x="8" y="-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71</a:t>
            </a:fld>
            <a:endParaRPr/>
          </a:p>
        </p:txBody>
      </p:sp>
      <p:pic>
        <p:nvPicPr>
          <p:cNvPr id="1286" name="Google Shape;1286;p97"/>
          <p:cNvPicPr preferRelativeResize="0"/>
          <p:nvPr/>
        </p:nvPicPr>
        <p:blipFill rotWithShape="1">
          <a:blip r:embed="rId3">
            <a:alphaModFix/>
          </a:blip>
          <a:srcRect l="8190" t="10590" r="-8190" b="-10589"/>
          <a:stretch/>
        </p:blipFill>
        <p:spPr>
          <a:xfrm>
            <a:off x="7067824" y="3038500"/>
            <a:ext cx="2241401" cy="1731873"/>
          </a:xfrm>
          <a:prstGeom prst="rect">
            <a:avLst/>
          </a:prstGeom>
          <a:noFill/>
          <a:ln>
            <a:noFill/>
          </a:ln>
        </p:spPr>
      </p:pic>
      <p:pic>
        <p:nvPicPr>
          <p:cNvPr id="1287" name="Google Shape;1287;p97"/>
          <p:cNvPicPr preferRelativeResize="0"/>
          <p:nvPr/>
        </p:nvPicPr>
        <p:blipFill rotWithShape="1">
          <a:blip r:embed="rId4">
            <a:alphaModFix/>
          </a:blip>
          <a:srcRect l="57354"/>
          <a:stretch/>
        </p:blipFill>
        <p:spPr>
          <a:xfrm rot="-8695150">
            <a:off x="7324641" y="2119986"/>
            <a:ext cx="825965" cy="1434450"/>
          </a:xfrm>
          <a:prstGeom prst="rect">
            <a:avLst/>
          </a:prstGeom>
          <a:noFill/>
          <a:ln>
            <a:noFill/>
          </a:ln>
        </p:spPr>
      </p:pic>
      <p:sp>
        <p:nvSpPr>
          <p:cNvPr id="1288" name="Google Shape;1288;p97"/>
          <p:cNvSpPr txBox="1"/>
          <p:nvPr/>
        </p:nvSpPr>
        <p:spPr>
          <a:xfrm>
            <a:off x="835800" y="2275675"/>
            <a:ext cx="4768500" cy="220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Lato"/>
                <a:ea typeface="Lato"/>
                <a:cs typeface="Lato"/>
                <a:sym typeface="Lato"/>
              </a:rPr>
              <a:t>Lime SDR</a:t>
            </a:r>
            <a:r>
              <a:rPr lang="en">
                <a:latin typeface="Lato"/>
                <a:ea typeface="Lato"/>
                <a:cs typeface="Lato"/>
                <a:sym typeface="Lato"/>
              </a:rPr>
              <a:t>: </a:t>
            </a:r>
            <a:r>
              <a:rPr lang="en">
                <a:highlight>
                  <a:srgbClr val="FFFFFF"/>
                </a:highlight>
                <a:latin typeface="Lato"/>
                <a:ea typeface="Lato"/>
                <a:cs typeface="Lato"/>
                <a:sym typeface="Lato"/>
              </a:rPr>
              <a:t>Continuous frequency range: 100 kHz – 3.8 GHz</a:t>
            </a:r>
            <a:endParaRPr>
              <a:highlight>
                <a:srgbClr val="FFFFFF"/>
              </a:highlight>
              <a:latin typeface="Lato"/>
              <a:ea typeface="Lato"/>
              <a:cs typeface="Lato"/>
              <a:sym typeface="Lato"/>
            </a:endParaRPr>
          </a:p>
          <a:p>
            <a:pPr marL="0" lvl="0" indent="0" algn="l" rtl="0">
              <a:spcBef>
                <a:spcPts val="0"/>
              </a:spcBef>
              <a:spcAft>
                <a:spcPts val="0"/>
              </a:spcAft>
              <a:buNone/>
            </a:pPr>
            <a:endParaRPr>
              <a:highlight>
                <a:srgbClr val="FFFFFF"/>
              </a:highlight>
              <a:latin typeface="Lato"/>
              <a:ea typeface="Lato"/>
              <a:cs typeface="Lato"/>
              <a:sym typeface="Lato"/>
            </a:endParaRPr>
          </a:p>
          <a:p>
            <a:pPr marL="0" lvl="0" indent="0" algn="l" rtl="0">
              <a:spcBef>
                <a:spcPts val="0"/>
              </a:spcBef>
              <a:spcAft>
                <a:spcPts val="0"/>
              </a:spcAft>
              <a:buNone/>
            </a:pPr>
            <a:r>
              <a:rPr lang="en" b="1">
                <a:highlight>
                  <a:srgbClr val="FFFFFF"/>
                </a:highlight>
                <a:latin typeface="Lato"/>
                <a:ea typeface="Lato"/>
                <a:cs typeface="Lato"/>
                <a:sym typeface="Lato"/>
              </a:rPr>
              <a:t>Antennas</a:t>
            </a:r>
            <a:r>
              <a:rPr lang="en">
                <a:highlight>
                  <a:srgbClr val="FFFFFF"/>
                </a:highlight>
                <a:latin typeface="Lato"/>
                <a:ea typeface="Lato"/>
                <a:cs typeface="Lato"/>
                <a:sym typeface="Lato"/>
              </a:rPr>
              <a:t>: Omni-directional antenna set, covering frequency ranges 800-960 MHz, 1710-2170 MHz, and </a:t>
            </a:r>
            <a:r>
              <a:rPr lang="en" i="1">
                <a:highlight>
                  <a:srgbClr val="FFFFFF"/>
                </a:highlight>
                <a:latin typeface="Lato"/>
                <a:ea typeface="Lato"/>
                <a:cs typeface="Lato"/>
                <a:sym typeface="Lato"/>
              </a:rPr>
              <a:t>2400-2700 MHz.</a:t>
            </a:r>
            <a:endParaRPr i="1">
              <a:highlight>
                <a:srgbClr val="FFFFFF"/>
              </a:highlight>
              <a:latin typeface="Lato"/>
              <a:ea typeface="Lato"/>
              <a:cs typeface="Lato"/>
              <a:sym typeface="Lato"/>
            </a:endParaRPr>
          </a:p>
          <a:p>
            <a:pPr marL="0" lvl="0" indent="0" algn="l" rtl="0">
              <a:spcBef>
                <a:spcPts val="0"/>
              </a:spcBef>
              <a:spcAft>
                <a:spcPts val="0"/>
              </a:spcAft>
              <a:buNone/>
            </a:pPr>
            <a:endParaRPr i="1">
              <a:highlight>
                <a:srgbClr val="FFFFFF"/>
              </a:highlight>
              <a:latin typeface="Lato"/>
              <a:ea typeface="Lato"/>
              <a:cs typeface="Lato"/>
              <a:sym typeface="Lato"/>
            </a:endParaRPr>
          </a:p>
          <a:p>
            <a:pPr marL="0" lvl="0" indent="0" algn="l" rtl="0">
              <a:spcBef>
                <a:spcPts val="0"/>
              </a:spcBef>
              <a:spcAft>
                <a:spcPts val="0"/>
              </a:spcAft>
              <a:buNone/>
            </a:pPr>
            <a:r>
              <a:rPr lang="en" b="1">
                <a:highlight>
                  <a:srgbClr val="FFFFFF"/>
                </a:highlight>
                <a:latin typeface="Lato"/>
                <a:ea typeface="Lato"/>
                <a:cs typeface="Lato"/>
                <a:sym typeface="Lato"/>
              </a:rPr>
              <a:t>Materials: </a:t>
            </a:r>
            <a:r>
              <a:rPr lang="en">
                <a:highlight>
                  <a:srgbClr val="FFFFFF"/>
                </a:highlight>
                <a:latin typeface="Lato"/>
                <a:ea typeface="Lato"/>
                <a:cs typeface="Lato"/>
                <a:sym typeface="Lato"/>
              </a:rPr>
              <a:t>ABS plastic and nylon are primary construction materials, commonly used radome materials</a:t>
            </a:r>
            <a:endParaRPr>
              <a:highlight>
                <a:srgbClr val="FFFFFF"/>
              </a:highlight>
              <a:latin typeface="Lato"/>
              <a:ea typeface="Lato"/>
              <a:cs typeface="Lato"/>
              <a:sym typeface="Lato"/>
            </a:endParaRPr>
          </a:p>
        </p:txBody>
      </p:sp>
      <p:sp>
        <p:nvSpPr>
          <p:cNvPr id="1289" name="Google Shape;1289;p97"/>
          <p:cNvSpPr/>
          <p:nvPr/>
        </p:nvSpPr>
        <p:spPr>
          <a:xfrm>
            <a:off x="2725988" y="4660100"/>
            <a:ext cx="17514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Risk Analysis</a:t>
            </a:r>
            <a:endParaRPr sz="1200">
              <a:latin typeface="Lato"/>
              <a:ea typeface="Lato"/>
              <a:cs typeface="Lato"/>
              <a:sym typeface="Lato"/>
            </a:endParaRPr>
          </a:p>
        </p:txBody>
      </p:sp>
      <p:sp>
        <p:nvSpPr>
          <p:cNvPr id="1290" name="Google Shape;1290;p97"/>
          <p:cNvSpPr/>
          <p:nvPr/>
        </p:nvSpPr>
        <p:spPr>
          <a:xfrm>
            <a:off x="7254538" y="4660100"/>
            <a:ext cx="18894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Project Planning</a:t>
            </a:r>
            <a:endParaRPr sz="1200">
              <a:latin typeface="Lato"/>
              <a:ea typeface="Lato"/>
              <a:cs typeface="Lato"/>
              <a:sym typeface="Lato"/>
            </a:endParaRPr>
          </a:p>
        </p:txBody>
      </p:sp>
      <p:sp>
        <p:nvSpPr>
          <p:cNvPr id="1291" name="Google Shape;1291;p97"/>
          <p:cNvSpPr/>
          <p:nvPr/>
        </p:nvSpPr>
        <p:spPr>
          <a:xfrm>
            <a:off x="5711038" y="4660141"/>
            <a:ext cx="18432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Advanced Development</a:t>
            </a:r>
            <a:endParaRPr sz="1200">
              <a:latin typeface="Lato"/>
              <a:ea typeface="Lato"/>
              <a:cs typeface="Lato"/>
              <a:sym typeface="Lato"/>
            </a:endParaRPr>
          </a:p>
        </p:txBody>
      </p:sp>
      <p:sp>
        <p:nvSpPr>
          <p:cNvPr id="1292" name="Google Shape;1292;p97"/>
          <p:cNvSpPr/>
          <p:nvPr/>
        </p:nvSpPr>
        <p:spPr>
          <a:xfrm>
            <a:off x="4273800" y="4660100"/>
            <a:ext cx="17589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Verification &amp; Validation</a:t>
            </a:r>
            <a:endParaRPr sz="1200">
              <a:latin typeface="Lato"/>
              <a:ea typeface="Lato"/>
              <a:cs typeface="Lato"/>
              <a:sym typeface="Lato"/>
            </a:endParaRPr>
          </a:p>
        </p:txBody>
      </p:sp>
      <p:sp>
        <p:nvSpPr>
          <p:cNvPr id="1293" name="Google Shape;1293;p97"/>
          <p:cNvSpPr/>
          <p:nvPr/>
        </p:nvSpPr>
        <p:spPr>
          <a:xfrm>
            <a:off x="63" y="4660141"/>
            <a:ext cx="1532400" cy="393600"/>
          </a:xfrm>
          <a:prstGeom prst="homePlate">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Design Solution</a:t>
            </a:r>
            <a:endParaRPr sz="1200">
              <a:latin typeface="Lato"/>
              <a:ea typeface="Lato"/>
              <a:cs typeface="Lato"/>
              <a:sym typeface="Lato"/>
            </a:endParaRPr>
          </a:p>
        </p:txBody>
      </p:sp>
      <p:sp>
        <p:nvSpPr>
          <p:cNvPr id="1294" name="Google Shape;1294;p97"/>
          <p:cNvSpPr/>
          <p:nvPr/>
        </p:nvSpPr>
        <p:spPr>
          <a:xfrm>
            <a:off x="1310799" y="4660100"/>
            <a:ext cx="1751400" cy="393600"/>
          </a:xfrm>
          <a:prstGeom prst="chevron">
            <a:avLst>
              <a:gd name="adj" fmla="val 50000"/>
            </a:avLst>
          </a:prstGeom>
          <a:solidFill>
            <a:srgbClr val="EBCC6A"/>
          </a:solidFill>
          <a:ln w="3810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Requirement Satisfaction</a:t>
            </a:r>
            <a:endParaRPr sz="1200">
              <a:latin typeface="Lato"/>
              <a:ea typeface="Lato"/>
              <a:cs typeface="Lato"/>
              <a:sym typeface="Lato"/>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298"/>
        <p:cNvGrpSpPr/>
        <p:nvPr/>
      </p:nvGrpSpPr>
      <p:grpSpPr>
        <a:xfrm>
          <a:off x="0" y="0"/>
          <a:ext cx="0" cy="0"/>
          <a:chOff x="0" y="0"/>
          <a:chExt cx="0" cy="0"/>
        </a:xfrm>
      </p:grpSpPr>
      <p:sp>
        <p:nvSpPr>
          <p:cNvPr id="1299" name="Google Shape;1299;p98"/>
          <p:cNvSpPr txBox="1">
            <a:spLocks noGrp="1"/>
          </p:cNvSpPr>
          <p:nvPr>
            <p:ph type="title"/>
          </p:nvPr>
        </p:nvSpPr>
        <p:spPr>
          <a:xfrm>
            <a:off x="1052550" y="812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Beacon Data Flow Diagram</a:t>
            </a:r>
            <a:endParaRPr sz="3000"/>
          </a:p>
        </p:txBody>
      </p:sp>
      <p:sp>
        <p:nvSpPr>
          <p:cNvPr id="1300" name="Google Shape;1300;p98"/>
          <p:cNvSpPr txBox="1">
            <a:spLocks noGrp="1"/>
          </p:cNvSpPr>
          <p:nvPr>
            <p:ph type="sldNum" idx="12"/>
          </p:nvPr>
        </p:nvSpPr>
        <p:spPr>
          <a:xfrm>
            <a:off x="8" y="-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72</a:t>
            </a:fld>
            <a:endParaRPr/>
          </a:p>
        </p:txBody>
      </p:sp>
      <p:pic>
        <p:nvPicPr>
          <p:cNvPr id="1301" name="Google Shape;1301;p98"/>
          <p:cNvPicPr preferRelativeResize="0"/>
          <p:nvPr/>
        </p:nvPicPr>
        <p:blipFill>
          <a:blip r:embed="rId3">
            <a:alphaModFix/>
          </a:blip>
          <a:stretch>
            <a:fillRect/>
          </a:stretch>
        </p:blipFill>
        <p:spPr>
          <a:xfrm>
            <a:off x="1052550" y="700650"/>
            <a:ext cx="7038900" cy="3879277"/>
          </a:xfrm>
          <a:prstGeom prst="rect">
            <a:avLst/>
          </a:prstGeom>
          <a:noFill/>
          <a:ln>
            <a:noFill/>
          </a:ln>
        </p:spPr>
      </p:pic>
      <p:sp>
        <p:nvSpPr>
          <p:cNvPr id="1302" name="Google Shape;1302;p98"/>
          <p:cNvSpPr/>
          <p:nvPr/>
        </p:nvSpPr>
        <p:spPr>
          <a:xfrm>
            <a:off x="2725988" y="4660100"/>
            <a:ext cx="17514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Risk Analysis</a:t>
            </a:r>
            <a:endParaRPr sz="1200">
              <a:latin typeface="Lato"/>
              <a:ea typeface="Lato"/>
              <a:cs typeface="Lato"/>
              <a:sym typeface="Lato"/>
            </a:endParaRPr>
          </a:p>
        </p:txBody>
      </p:sp>
      <p:sp>
        <p:nvSpPr>
          <p:cNvPr id="1303" name="Google Shape;1303;p98"/>
          <p:cNvSpPr/>
          <p:nvPr/>
        </p:nvSpPr>
        <p:spPr>
          <a:xfrm>
            <a:off x="7254538" y="4660100"/>
            <a:ext cx="18894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Project Planning</a:t>
            </a:r>
            <a:endParaRPr sz="1200">
              <a:latin typeface="Lato"/>
              <a:ea typeface="Lato"/>
              <a:cs typeface="Lato"/>
              <a:sym typeface="Lato"/>
            </a:endParaRPr>
          </a:p>
        </p:txBody>
      </p:sp>
      <p:sp>
        <p:nvSpPr>
          <p:cNvPr id="1304" name="Google Shape;1304;p98"/>
          <p:cNvSpPr/>
          <p:nvPr/>
        </p:nvSpPr>
        <p:spPr>
          <a:xfrm>
            <a:off x="5711038" y="4660141"/>
            <a:ext cx="18432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Advanced Development</a:t>
            </a:r>
            <a:endParaRPr sz="1200">
              <a:latin typeface="Lato"/>
              <a:ea typeface="Lato"/>
              <a:cs typeface="Lato"/>
              <a:sym typeface="Lato"/>
            </a:endParaRPr>
          </a:p>
        </p:txBody>
      </p:sp>
      <p:sp>
        <p:nvSpPr>
          <p:cNvPr id="1305" name="Google Shape;1305;p98"/>
          <p:cNvSpPr/>
          <p:nvPr/>
        </p:nvSpPr>
        <p:spPr>
          <a:xfrm>
            <a:off x="4273800" y="4660100"/>
            <a:ext cx="17589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Verification &amp; Validation</a:t>
            </a:r>
            <a:endParaRPr sz="1200">
              <a:latin typeface="Lato"/>
              <a:ea typeface="Lato"/>
              <a:cs typeface="Lato"/>
              <a:sym typeface="Lato"/>
            </a:endParaRPr>
          </a:p>
        </p:txBody>
      </p:sp>
      <p:sp>
        <p:nvSpPr>
          <p:cNvPr id="1306" name="Google Shape;1306;p98"/>
          <p:cNvSpPr/>
          <p:nvPr/>
        </p:nvSpPr>
        <p:spPr>
          <a:xfrm>
            <a:off x="63" y="4660141"/>
            <a:ext cx="1532400" cy="393600"/>
          </a:xfrm>
          <a:prstGeom prst="homePlate">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Design Solution</a:t>
            </a:r>
            <a:endParaRPr sz="1200">
              <a:latin typeface="Lato"/>
              <a:ea typeface="Lato"/>
              <a:cs typeface="Lato"/>
              <a:sym typeface="Lato"/>
            </a:endParaRPr>
          </a:p>
        </p:txBody>
      </p:sp>
      <p:sp>
        <p:nvSpPr>
          <p:cNvPr id="1307" name="Google Shape;1307;p98"/>
          <p:cNvSpPr/>
          <p:nvPr/>
        </p:nvSpPr>
        <p:spPr>
          <a:xfrm>
            <a:off x="1310799" y="4660100"/>
            <a:ext cx="1751400" cy="393600"/>
          </a:xfrm>
          <a:prstGeom prst="chevron">
            <a:avLst>
              <a:gd name="adj" fmla="val 50000"/>
            </a:avLst>
          </a:prstGeom>
          <a:solidFill>
            <a:srgbClr val="EBCC6A"/>
          </a:solidFill>
          <a:ln w="3810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Requirement Satisfaction</a:t>
            </a:r>
            <a:endParaRPr sz="1200">
              <a:latin typeface="Lato"/>
              <a:ea typeface="Lato"/>
              <a:cs typeface="Lato"/>
              <a:sym typeface="Lato"/>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311"/>
        <p:cNvGrpSpPr/>
        <p:nvPr/>
      </p:nvGrpSpPr>
      <p:grpSpPr>
        <a:xfrm>
          <a:off x="0" y="0"/>
          <a:ext cx="0" cy="0"/>
          <a:chOff x="0" y="0"/>
          <a:chExt cx="0" cy="0"/>
        </a:xfrm>
      </p:grpSpPr>
      <p:sp>
        <p:nvSpPr>
          <p:cNvPr id="1312" name="Google Shape;1312;p99"/>
          <p:cNvSpPr txBox="1">
            <a:spLocks noGrp="1"/>
          </p:cNvSpPr>
          <p:nvPr>
            <p:ph type="sldNum" idx="12"/>
          </p:nvPr>
        </p:nvSpPr>
        <p:spPr>
          <a:xfrm>
            <a:off x="8" y="-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73</a:t>
            </a:fld>
            <a:endParaRPr/>
          </a:p>
        </p:txBody>
      </p:sp>
      <p:pic>
        <p:nvPicPr>
          <p:cNvPr id="1313" name="Google Shape;1313;p99"/>
          <p:cNvPicPr preferRelativeResize="0"/>
          <p:nvPr/>
        </p:nvPicPr>
        <p:blipFill>
          <a:blip r:embed="rId3">
            <a:alphaModFix/>
          </a:blip>
          <a:stretch>
            <a:fillRect/>
          </a:stretch>
        </p:blipFill>
        <p:spPr>
          <a:xfrm>
            <a:off x="1052550" y="700675"/>
            <a:ext cx="7038900" cy="3879255"/>
          </a:xfrm>
          <a:prstGeom prst="rect">
            <a:avLst/>
          </a:prstGeom>
          <a:noFill/>
          <a:ln>
            <a:noFill/>
          </a:ln>
        </p:spPr>
      </p:pic>
      <p:sp>
        <p:nvSpPr>
          <p:cNvPr id="1314" name="Google Shape;1314;p99"/>
          <p:cNvSpPr txBox="1">
            <a:spLocks noGrp="1"/>
          </p:cNvSpPr>
          <p:nvPr>
            <p:ph type="title"/>
          </p:nvPr>
        </p:nvSpPr>
        <p:spPr>
          <a:xfrm>
            <a:off x="1052550" y="812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Beacon Data Flow Diagram</a:t>
            </a:r>
            <a:endParaRPr sz="3000"/>
          </a:p>
        </p:txBody>
      </p:sp>
      <p:sp>
        <p:nvSpPr>
          <p:cNvPr id="1315" name="Google Shape;1315;p99"/>
          <p:cNvSpPr/>
          <p:nvPr/>
        </p:nvSpPr>
        <p:spPr>
          <a:xfrm>
            <a:off x="2725988" y="4660100"/>
            <a:ext cx="17514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Risk Analysis</a:t>
            </a:r>
            <a:endParaRPr sz="1200">
              <a:latin typeface="Lato"/>
              <a:ea typeface="Lato"/>
              <a:cs typeface="Lato"/>
              <a:sym typeface="Lato"/>
            </a:endParaRPr>
          </a:p>
        </p:txBody>
      </p:sp>
      <p:sp>
        <p:nvSpPr>
          <p:cNvPr id="1316" name="Google Shape;1316;p99"/>
          <p:cNvSpPr/>
          <p:nvPr/>
        </p:nvSpPr>
        <p:spPr>
          <a:xfrm>
            <a:off x="7254538" y="4660100"/>
            <a:ext cx="18894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Project Planning</a:t>
            </a:r>
            <a:endParaRPr sz="1200">
              <a:latin typeface="Lato"/>
              <a:ea typeface="Lato"/>
              <a:cs typeface="Lato"/>
              <a:sym typeface="Lato"/>
            </a:endParaRPr>
          </a:p>
        </p:txBody>
      </p:sp>
      <p:sp>
        <p:nvSpPr>
          <p:cNvPr id="1317" name="Google Shape;1317;p99"/>
          <p:cNvSpPr/>
          <p:nvPr/>
        </p:nvSpPr>
        <p:spPr>
          <a:xfrm>
            <a:off x="5711038" y="4660141"/>
            <a:ext cx="18432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Advanced Development</a:t>
            </a:r>
            <a:endParaRPr sz="1200">
              <a:latin typeface="Lato"/>
              <a:ea typeface="Lato"/>
              <a:cs typeface="Lato"/>
              <a:sym typeface="Lato"/>
            </a:endParaRPr>
          </a:p>
        </p:txBody>
      </p:sp>
      <p:sp>
        <p:nvSpPr>
          <p:cNvPr id="1318" name="Google Shape;1318;p99"/>
          <p:cNvSpPr/>
          <p:nvPr/>
        </p:nvSpPr>
        <p:spPr>
          <a:xfrm>
            <a:off x="4273800" y="4660100"/>
            <a:ext cx="17589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Verification &amp; Validation</a:t>
            </a:r>
            <a:endParaRPr sz="1200">
              <a:latin typeface="Lato"/>
              <a:ea typeface="Lato"/>
              <a:cs typeface="Lato"/>
              <a:sym typeface="Lato"/>
            </a:endParaRPr>
          </a:p>
        </p:txBody>
      </p:sp>
      <p:sp>
        <p:nvSpPr>
          <p:cNvPr id="1319" name="Google Shape;1319;p99"/>
          <p:cNvSpPr/>
          <p:nvPr/>
        </p:nvSpPr>
        <p:spPr>
          <a:xfrm>
            <a:off x="63" y="4660141"/>
            <a:ext cx="1532400" cy="393600"/>
          </a:xfrm>
          <a:prstGeom prst="homePlate">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Design Solution</a:t>
            </a:r>
            <a:endParaRPr sz="1200">
              <a:latin typeface="Lato"/>
              <a:ea typeface="Lato"/>
              <a:cs typeface="Lato"/>
              <a:sym typeface="Lato"/>
            </a:endParaRPr>
          </a:p>
        </p:txBody>
      </p:sp>
      <p:sp>
        <p:nvSpPr>
          <p:cNvPr id="1320" name="Google Shape;1320;p99"/>
          <p:cNvSpPr/>
          <p:nvPr/>
        </p:nvSpPr>
        <p:spPr>
          <a:xfrm>
            <a:off x="1310799" y="4660100"/>
            <a:ext cx="1751400" cy="393600"/>
          </a:xfrm>
          <a:prstGeom prst="chevron">
            <a:avLst>
              <a:gd name="adj" fmla="val 50000"/>
            </a:avLst>
          </a:prstGeom>
          <a:solidFill>
            <a:srgbClr val="EBCC6A"/>
          </a:solidFill>
          <a:ln w="3810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Requirement Satisfaction</a:t>
            </a:r>
            <a:endParaRPr sz="1200">
              <a:latin typeface="Lato"/>
              <a:ea typeface="Lato"/>
              <a:cs typeface="Lato"/>
              <a:sym typeface="Lato"/>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324"/>
        <p:cNvGrpSpPr/>
        <p:nvPr/>
      </p:nvGrpSpPr>
      <p:grpSpPr>
        <a:xfrm>
          <a:off x="0" y="0"/>
          <a:ext cx="0" cy="0"/>
          <a:chOff x="0" y="0"/>
          <a:chExt cx="0" cy="0"/>
        </a:xfrm>
      </p:grpSpPr>
      <p:sp>
        <p:nvSpPr>
          <p:cNvPr id="1325" name="Google Shape;1325;p100"/>
          <p:cNvSpPr txBox="1">
            <a:spLocks noGrp="1"/>
          </p:cNvSpPr>
          <p:nvPr>
            <p:ph type="sldNum" idx="12"/>
          </p:nvPr>
        </p:nvSpPr>
        <p:spPr>
          <a:xfrm>
            <a:off x="8" y="-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74</a:t>
            </a:fld>
            <a:endParaRPr/>
          </a:p>
        </p:txBody>
      </p:sp>
      <p:pic>
        <p:nvPicPr>
          <p:cNvPr id="1326" name="Google Shape;1326;p100"/>
          <p:cNvPicPr preferRelativeResize="0"/>
          <p:nvPr/>
        </p:nvPicPr>
        <p:blipFill>
          <a:blip r:embed="rId3">
            <a:alphaModFix/>
          </a:blip>
          <a:stretch>
            <a:fillRect/>
          </a:stretch>
        </p:blipFill>
        <p:spPr>
          <a:xfrm>
            <a:off x="1052550" y="697625"/>
            <a:ext cx="7038900" cy="3879265"/>
          </a:xfrm>
          <a:prstGeom prst="rect">
            <a:avLst/>
          </a:prstGeom>
          <a:noFill/>
          <a:ln>
            <a:noFill/>
          </a:ln>
        </p:spPr>
      </p:pic>
      <p:sp>
        <p:nvSpPr>
          <p:cNvPr id="1327" name="Google Shape;1327;p100"/>
          <p:cNvSpPr txBox="1">
            <a:spLocks noGrp="1"/>
          </p:cNvSpPr>
          <p:nvPr>
            <p:ph type="title"/>
          </p:nvPr>
        </p:nvSpPr>
        <p:spPr>
          <a:xfrm>
            <a:off x="1052550" y="812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Beacon Data Flow Diagram</a:t>
            </a:r>
            <a:endParaRPr sz="3000"/>
          </a:p>
        </p:txBody>
      </p:sp>
      <p:sp>
        <p:nvSpPr>
          <p:cNvPr id="1328" name="Google Shape;1328;p100"/>
          <p:cNvSpPr/>
          <p:nvPr/>
        </p:nvSpPr>
        <p:spPr>
          <a:xfrm>
            <a:off x="2725988" y="4660100"/>
            <a:ext cx="17514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Risk Analysis</a:t>
            </a:r>
            <a:endParaRPr sz="1200">
              <a:latin typeface="Lato"/>
              <a:ea typeface="Lato"/>
              <a:cs typeface="Lato"/>
              <a:sym typeface="Lato"/>
            </a:endParaRPr>
          </a:p>
        </p:txBody>
      </p:sp>
      <p:sp>
        <p:nvSpPr>
          <p:cNvPr id="1329" name="Google Shape;1329;p100"/>
          <p:cNvSpPr/>
          <p:nvPr/>
        </p:nvSpPr>
        <p:spPr>
          <a:xfrm>
            <a:off x="7254538" y="4660100"/>
            <a:ext cx="18894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Project Planning</a:t>
            </a:r>
            <a:endParaRPr sz="1200">
              <a:latin typeface="Lato"/>
              <a:ea typeface="Lato"/>
              <a:cs typeface="Lato"/>
              <a:sym typeface="Lato"/>
            </a:endParaRPr>
          </a:p>
        </p:txBody>
      </p:sp>
      <p:sp>
        <p:nvSpPr>
          <p:cNvPr id="1330" name="Google Shape;1330;p100"/>
          <p:cNvSpPr/>
          <p:nvPr/>
        </p:nvSpPr>
        <p:spPr>
          <a:xfrm>
            <a:off x="5711038" y="4660141"/>
            <a:ext cx="18432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Advanced Development</a:t>
            </a:r>
            <a:endParaRPr sz="1200">
              <a:latin typeface="Lato"/>
              <a:ea typeface="Lato"/>
              <a:cs typeface="Lato"/>
              <a:sym typeface="Lato"/>
            </a:endParaRPr>
          </a:p>
        </p:txBody>
      </p:sp>
      <p:sp>
        <p:nvSpPr>
          <p:cNvPr id="1331" name="Google Shape;1331;p100"/>
          <p:cNvSpPr/>
          <p:nvPr/>
        </p:nvSpPr>
        <p:spPr>
          <a:xfrm>
            <a:off x="4273800" y="4660100"/>
            <a:ext cx="17589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Verification &amp; Validation</a:t>
            </a:r>
            <a:endParaRPr sz="1200">
              <a:latin typeface="Lato"/>
              <a:ea typeface="Lato"/>
              <a:cs typeface="Lato"/>
              <a:sym typeface="Lato"/>
            </a:endParaRPr>
          </a:p>
        </p:txBody>
      </p:sp>
      <p:sp>
        <p:nvSpPr>
          <p:cNvPr id="1332" name="Google Shape;1332;p100"/>
          <p:cNvSpPr/>
          <p:nvPr/>
        </p:nvSpPr>
        <p:spPr>
          <a:xfrm>
            <a:off x="63" y="4660141"/>
            <a:ext cx="1532400" cy="393600"/>
          </a:xfrm>
          <a:prstGeom prst="homePlate">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Design Solution</a:t>
            </a:r>
            <a:endParaRPr sz="1200">
              <a:latin typeface="Lato"/>
              <a:ea typeface="Lato"/>
              <a:cs typeface="Lato"/>
              <a:sym typeface="Lato"/>
            </a:endParaRPr>
          </a:p>
        </p:txBody>
      </p:sp>
      <p:sp>
        <p:nvSpPr>
          <p:cNvPr id="1333" name="Google Shape;1333;p100"/>
          <p:cNvSpPr/>
          <p:nvPr/>
        </p:nvSpPr>
        <p:spPr>
          <a:xfrm>
            <a:off x="1310799" y="4660100"/>
            <a:ext cx="1751400" cy="393600"/>
          </a:xfrm>
          <a:prstGeom prst="chevron">
            <a:avLst>
              <a:gd name="adj" fmla="val 50000"/>
            </a:avLst>
          </a:prstGeom>
          <a:solidFill>
            <a:srgbClr val="EBCC6A"/>
          </a:solidFill>
          <a:ln w="3810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Requirement Satisfaction</a:t>
            </a:r>
            <a:endParaRPr sz="1200">
              <a:latin typeface="Lato"/>
              <a:ea typeface="Lato"/>
              <a:cs typeface="Lato"/>
              <a:sym typeface="Lato"/>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337"/>
        <p:cNvGrpSpPr/>
        <p:nvPr/>
      </p:nvGrpSpPr>
      <p:grpSpPr>
        <a:xfrm>
          <a:off x="0" y="0"/>
          <a:ext cx="0" cy="0"/>
          <a:chOff x="0" y="0"/>
          <a:chExt cx="0" cy="0"/>
        </a:xfrm>
      </p:grpSpPr>
      <p:sp>
        <p:nvSpPr>
          <p:cNvPr id="1338" name="Google Shape;1338;p101"/>
          <p:cNvSpPr txBox="1">
            <a:spLocks noGrp="1"/>
          </p:cNvSpPr>
          <p:nvPr>
            <p:ph type="sldNum" idx="12"/>
          </p:nvPr>
        </p:nvSpPr>
        <p:spPr>
          <a:xfrm>
            <a:off x="8" y="-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75</a:t>
            </a:fld>
            <a:endParaRPr/>
          </a:p>
        </p:txBody>
      </p:sp>
      <p:pic>
        <p:nvPicPr>
          <p:cNvPr id="1339" name="Google Shape;1339;p101"/>
          <p:cNvPicPr preferRelativeResize="0"/>
          <p:nvPr/>
        </p:nvPicPr>
        <p:blipFill>
          <a:blip r:embed="rId3">
            <a:alphaModFix/>
          </a:blip>
          <a:stretch>
            <a:fillRect/>
          </a:stretch>
        </p:blipFill>
        <p:spPr>
          <a:xfrm>
            <a:off x="1052550" y="699825"/>
            <a:ext cx="7038900" cy="3879250"/>
          </a:xfrm>
          <a:prstGeom prst="rect">
            <a:avLst/>
          </a:prstGeom>
          <a:noFill/>
          <a:ln>
            <a:noFill/>
          </a:ln>
        </p:spPr>
      </p:pic>
      <p:sp>
        <p:nvSpPr>
          <p:cNvPr id="1340" name="Google Shape;1340;p101"/>
          <p:cNvSpPr txBox="1">
            <a:spLocks noGrp="1"/>
          </p:cNvSpPr>
          <p:nvPr>
            <p:ph type="title"/>
          </p:nvPr>
        </p:nvSpPr>
        <p:spPr>
          <a:xfrm>
            <a:off x="1052550" y="812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Beacon Data Flow Diagram</a:t>
            </a:r>
            <a:endParaRPr sz="3000"/>
          </a:p>
        </p:txBody>
      </p:sp>
      <p:sp>
        <p:nvSpPr>
          <p:cNvPr id="1341" name="Google Shape;1341;p101"/>
          <p:cNvSpPr/>
          <p:nvPr/>
        </p:nvSpPr>
        <p:spPr>
          <a:xfrm>
            <a:off x="2725988" y="4660100"/>
            <a:ext cx="17514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Risk Analysis</a:t>
            </a:r>
            <a:endParaRPr sz="1200">
              <a:latin typeface="Lato"/>
              <a:ea typeface="Lato"/>
              <a:cs typeface="Lato"/>
              <a:sym typeface="Lato"/>
            </a:endParaRPr>
          </a:p>
        </p:txBody>
      </p:sp>
      <p:sp>
        <p:nvSpPr>
          <p:cNvPr id="1342" name="Google Shape;1342;p101"/>
          <p:cNvSpPr/>
          <p:nvPr/>
        </p:nvSpPr>
        <p:spPr>
          <a:xfrm>
            <a:off x="7254538" y="4660100"/>
            <a:ext cx="18894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Project Planning</a:t>
            </a:r>
            <a:endParaRPr sz="1200">
              <a:latin typeface="Lato"/>
              <a:ea typeface="Lato"/>
              <a:cs typeface="Lato"/>
              <a:sym typeface="Lato"/>
            </a:endParaRPr>
          </a:p>
        </p:txBody>
      </p:sp>
      <p:sp>
        <p:nvSpPr>
          <p:cNvPr id="1343" name="Google Shape;1343;p101"/>
          <p:cNvSpPr/>
          <p:nvPr/>
        </p:nvSpPr>
        <p:spPr>
          <a:xfrm>
            <a:off x="5711038" y="4660141"/>
            <a:ext cx="18432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Advanced Development</a:t>
            </a:r>
            <a:endParaRPr sz="1200">
              <a:latin typeface="Lato"/>
              <a:ea typeface="Lato"/>
              <a:cs typeface="Lato"/>
              <a:sym typeface="Lato"/>
            </a:endParaRPr>
          </a:p>
        </p:txBody>
      </p:sp>
      <p:sp>
        <p:nvSpPr>
          <p:cNvPr id="1344" name="Google Shape;1344;p101"/>
          <p:cNvSpPr/>
          <p:nvPr/>
        </p:nvSpPr>
        <p:spPr>
          <a:xfrm>
            <a:off x="4273800" y="4660100"/>
            <a:ext cx="17589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Verification &amp; Validation</a:t>
            </a:r>
            <a:endParaRPr sz="1200">
              <a:latin typeface="Lato"/>
              <a:ea typeface="Lato"/>
              <a:cs typeface="Lato"/>
              <a:sym typeface="Lato"/>
            </a:endParaRPr>
          </a:p>
        </p:txBody>
      </p:sp>
      <p:sp>
        <p:nvSpPr>
          <p:cNvPr id="1345" name="Google Shape;1345;p101"/>
          <p:cNvSpPr/>
          <p:nvPr/>
        </p:nvSpPr>
        <p:spPr>
          <a:xfrm>
            <a:off x="63" y="4660141"/>
            <a:ext cx="1532400" cy="393600"/>
          </a:xfrm>
          <a:prstGeom prst="homePlate">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Design Solution</a:t>
            </a:r>
            <a:endParaRPr sz="1200">
              <a:latin typeface="Lato"/>
              <a:ea typeface="Lato"/>
              <a:cs typeface="Lato"/>
              <a:sym typeface="Lato"/>
            </a:endParaRPr>
          </a:p>
        </p:txBody>
      </p:sp>
      <p:sp>
        <p:nvSpPr>
          <p:cNvPr id="1346" name="Google Shape;1346;p101"/>
          <p:cNvSpPr/>
          <p:nvPr/>
        </p:nvSpPr>
        <p:spPr>
          <a:xfrm>
            <a:off x="1310799" y="4660100"/>
            <a:ext cx="1751400" cy="393600"/>
          </a:xfrm>
          <a:prstGeom prst="chevron">
            <a:avLst>
              <a:gd name="adj" fmla="val 50000"/>
            </a:avLst>
          </a:prstGeom>
          <a:solidFill>
            <a:srgbClr val="EBCC6A"/>
          </a:solidFill>
          <a:ln w="3810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Requirement Satisfaction</a:t>
            </a:r>
            <a:endParaRPr sz="1200">
              <a:latin typeface="Lato"/>
              <a:ea typeface="Lato"/>
              <a:cs typeface="Lato"/>
              <a:sym typeface="Lato"/>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350"/>
        <p:cNvGrpSpPr/>
        <p:nvPr/>
      </p:nvGrpSpPr>
      <p:grpSpPr>
        <a:xfrm>
          <a:off x="0" y="0"/>
          <a:ext cx="0" cy="0"/>
          <a:chOff x="0" y="0"/>
          <a:chExt cx="0" cy="0"/>
        </a:xfrm>
      </p:grpSpPr>
      <p:pic>
        <p:nvPicPr>
          <p:cNvPr id="1351" name="Google Shape;1351;p102"/>
          <p:cNvPicPr preferRelativeResize="0"/>
          <p:nvPr/>
        </p:nvPicPr>
        <p:blipFill>
          <a:blip r:embed="rId3">
            <a:alphaModFix/>
          </a:blip>
          <a:stretch>
            <a:fillRect/>
          </a:stretch>
        </p:blipFill>
        <p:spPr>
          <a:xfrm>
            <a:off x="1052550" y="700675"/>
            <a:ext cx="7038900" cy="3879250"/>
          </a:xfrm>
          <a:prstGeom prst="rect">
            <a:avLst/>
          </a:prstGeom>
          <a:noFill/>
          <a:ln>
            <a:noFill/>
          </a:ln>
        </p:spPr>
      </p:pic>
      <p:sp>
        <p:nvSpPr>
          <p:cNvPr id="1352" name="Google Shape;1352;p102"/>
          <p:cNvSpPr txBox="1">
            <a:spLocks noGrp="1"/>
          </p:cNvSpPr>
          <p:nvPr>
            <p:ph type="sldNum" idx="12"/>
          </p:nvPr>
        </p:nvSpPr>
        <p:spPr>
          <a:xfrm>
            <a:off x="8" y="-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76</a:t>
            </a:fld>
            <a:endParaRPr/>
          </a:p>
        </p:txBody>
      </p:sp>
      <p:sp>
        <p:nvSpPr>
          <p:cNvPr id="1353" name="Google Shape;1353;p102"/>
          <p:cNvSpPr txBox="1">
            <a:spLocks noGrp="1"/>
          </p:cNvSpPr>
          <p:nvPr>
            <p:ph type="title"/>
          </p:nvPr>
        </p:nvSpPr>
        <p:spPr>
          <a:xfrm>
            <a:off x="1052550" y="812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Beacon Data Flow Diagram</a:t>
            </a:r>
            <a:endParaRPr sz="3000"/>
          </a:p>
        </p:txBody>
      </p:sp>
      <p:sp>
        <p:nvSpPr>
          <p:cNvPr id="1354" name="Google Shape;1354;p102"/>
          <p:cNvSpPr/>
          <p:nvPr/>
        </p:nvSpPr>
        <p:spPr>
          <a:xfrm>
            <a:off x="2725988" y="4660100"/>
            <a:ext cx="17514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Risk Analysis</a:t>
            </a:r>
            <a:endParaRPr sz="1200">
              <a:latin typeface="Lato"/>
              <a:ea typeface="Lato"/>
              <a:cs typeface="Lato"/>
              <a:sym typeface="Lato"/>
            </a:endParaRPr>
          </a:p>
        </p:txBody>
      </p:sp>
      <p:sp>
        <p:nvSpPr>
          <p:cNvPr id="1355" name="Google Shape;1355;p102"/>
          <p:cNvSpPr/>
          <p:nvPr/>
        </p:nvSpPr>
        <p:spPr>
          <a:xfrm>
            <a:off x="7254538" y="4660100"/>
            <a:ext cx="18894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Project Planning</a:t>
            </a:r>
            <a:endParaRPr sz="1200">
              <a:latin typeface="Lato"/>
              <a:ea typeface="Lato"/>
              <a:cs typeface="Lato"/>
              <a:sym typeface="Lato"/>
            </a:endParaRPr>
          </a:p>
        </p:txBody>
      </p:sp>
      <p:sp>
        <p:nvSpPr>
          <p:cNvPr id="1356" name="Google Shape;1356;p102"/>
          <p:cNvSpPr/>
          <p:nvPr/>
        </p:nvSpPr>
        <p:spPr>
          <a:xfrm>
            <a:off x="5711038" y="4660141"/>
            <a:ext cx="18432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Advanced Development</a:t>
            </a:r>
            <a:endParaRPr sz="1200">
              <a:latin typeface="Lato"/>
              <a:ea typeface="Lato"/>
              <a:cs typeface="Lato"/>
              <a:sym typeface="Lato"/>
            </a:endParaRPr>
          </a:p>
        </p:txBody>
      </p:sp>
      <p:sp>
        <p:nvSpPr>
          <p:cNvPr id="1357" name="Google Shape;1357;p102"/>
          <p:cNvSpPr/>
          <p:nvPr/>
        </p:nvSpPr>
        <p:spPr>
          <a:xfrm>
            <a:off x="4273800" y="4660100"/>
            <a:ext cx="17589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Verification &amp; Validation</a:t>
            </a:r>
            <a:endParaRPr sz="1200">
              <a:latin typeface="Lato"/>
              <a:ea typeface="Lato"/>
              <a:cs typeface="Lato"/>
              <a:sym typeface="Lato"/>
            </a:endParaRPr>
          </a:p>
        </p:txBody>
      </p:sp>
      <p:sp>
        <p:nvSpPr>
          <p:cNvPr id="1358" name="Google Shape;1358;p102"/>
          <p:cNvSpPr/>
          <p:nvPr/>
        </p:nvSpPr>
        <p:spPr>
          <a:xfrm>
            <a:off x="63" y="4660141"/>
            <a:ext cx="1532400" cy="393600"/>
          </a:xfrm>
          <a:prstGeom prst="homePlate">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Design Solution</a:t>
            </a:r>
            <a:endParaRPr sz="1200">
              <a:latin typeface="Lato"/>
              <a:ea typeface="Lato"/>
              <a:cs typeface="Lato"/>
              <a:sym typeface="Lato"/>
            </a:endParaRPr>
          </a:p>
        </p:txBody>
      </p:sp>
      <p:sp>
        <p:nvSpPr>
          <p:cNvPr id="1359" name="Google Shape;1359;p102"/>
          <p:cNvSpPr/>
          <p:nvPr/>
        </p:nvSpPr>
        <p:spPr>
          <a:xfrm>
            <a:off x="1310799" y="4660100"/>
            <a:ext cx="1751400" cy="393600"/>
          </a:xfrm>
          <a:prstGeom prst="chevron">
            <a:avLst>
              <a:gd name="adj" fmla="val 50000"/>
            </a:avLst>
          </a:prstGeom>
          <a:solidFill>
            <a:srgbClr val="EBCC6A"/>
          </a:solidFill>
          <a:ln w="3810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Requirement Satisfaction</a:t>
            </a:r>
            <a:endParaRPr sz="1200">
              <a:latin typeface="Lato"/>
              <a:ea typeface="Lato"/>
              <a:cs typeface="Lato"/>
              <a:sym typeface="Lato"/>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363"/>
        <p:cNvGrpSpPr/>
        <p:nvPr/>
      </p:nvGrpSpPr>
      <p:grpSpPr>
        <a:xfrm>
          <a:off x="0" y="0"/>
          <a:ext cx="0" cy="0"/>
          <a:chOff x="0" y="0"/>
          <a:chExt cx="0" cy="0"/>
        </a:xfrm>
      </p:grpSpPr>
      <p:sp>
        <p:nvSpPr>
          <p:cNvPr id="1364" name="Google Shape;1364;p103"/>
          <p:cNvSpPr txBox="1">
            <a:spLocks noGrp="1"/>
          </p:cNvSpPr>
          <p:nvPr>
            <p:ph type="title"/>
          </p:nvPr>
        </p:nvSpPr>
        <p:spPr>
          <a:xfrm>
            <a:off x="1076350" y="211450"/>
            <a:ext cx="6279300" cy="928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Sensor Reception/Transmission</a:t>
            </a:r>
            <a:endParaRPr sz="3000"/>
          </a:p>
        </p:txBody>
      </p:sp>
      <p:sp>
        <p:nvSpPr>
          <p:cNvPr id="1365" name="Google Shape;1365;p103"/>
          <p:cNvSpPr txBox="1">
            <a:spLocks noGrp="1"/>
          </p:cNvSpPr>
          <p:nvPr>
            <p:ph type="body" idx="1"/>
          </p:nvPr>
        </p:nvSpPr>
        <p:spPr>
          <a:xfrm>
            <a:off x="1076350" y="775350"/>
            <a:ext cx="8402700" cy="14535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600" b="1" u="sng"/>
              <a:t>FR 2</a:t>
            </a:r>
            <a:r>
              <a:rPr lang="en" sz="1600" b="1"/>
              <a:t>: </a:t>
            </a:r>
            <a:r>
              <a:rPr lang="en" sz="1600"/>
              <a:t>The </a:t>
            </a:r>
            <a:r>
              <a:rPr lang="en" sz="1600" b="1"/>
              <a:t>sensor </a:t>
            </a:r>
            <a:r>
              <a:rPr lang="en" sz="1600"/>
              <a:t>shall receive RF signals transmitted by the beacon.</a:t>
            </a:r>
            <a:endParaRPr sz="1600"/>
          </a:p>
          <a:p>
            <a:pPr marL="0" lvl="0" indent="457200" algn="l" rtl="0">
              <a:spcBef>
                <a:spcPts val="1000"/>
              </a:spcBef>
              <a:spcAft>
                <a:spcPts val="0"/>
              </a:spcAft>
              <a:buNone/>
            </a:pPr>
            <a:r>
              <a:rPr lang="en" sz="1400" b="1"/>
              <a:t>DR 2.1</a:t>
            </a:r>
            <a:r>
              <a:rPr lang="en" sz="1400"/>
              <a:t>: The sensor shall have an antenna(s) to receive RF signals. </a:t>
            </a:r>
            <a:endParaRPr sz="1400"/>
          </a:p>
          <a:p>
            <a:pPr marL="1428750" lvl="0" indent="-514350" algn="l" rtl="0">
              <a:spcBef>
                <a:spcPts val="0"/>
              </a:spcBef>
              <a:spcAft>
                <a:spcPts val="0"/>
              </a:spcAft>
              <a:buNone/>
            </a:pPr>
            <a:r>
              <a:rPr lang="en" sz="1400" b="1"/>
              <a:t>DR 2.1.1</a:t>
            </a:r>
            <a:r>
              <a:rPr lang="en" sz="1400"/>
              <a:t>: The sensor antennas shall have a resonant frequency between 2 and 4 Ghz.</a:t>
            </a:r>
            <a:endParaRPr sz="1400"/>
          </a:p>
          <a:p>
            <a:pPr marL="914400" lvl="0" indent="-457200" algn="l" rtl="0">
              <a:spcBef>
                <a:spcPts val="0"/>
              </a:spcBef>
              <a:spcAft>
                <a:spcPts val="0"/>
              </a:spcAft>
              <a:buNone/>
            </a:pPr>
            <a:r>
              <a:rPr lang="en" sz="1400" b="1"/>
              <a:t>DR 2.2</a:t>
            </a:r>
            <a:r>
              <a:rPr lang="en" sz="1400"/>
              <a:t>: The sensor and testing equipment shall be constructed materials transparent to RF. </a:t>
            </a:r>
            <a:endParaRPr sz="1400"/>
          </a:p>
          <a:p>
            <a:pPr marL="971550" lvl="0" indent="-514350" algn="l" rtl="0">
              <a:spcBef>
                <a:spcPts val="0"/>
              </a:spcBef>
              <a:spcAft>
                <a:spcPts val="0"/>
              </a:spcAft>
              <a:buNone/>
            </a:pPr>
            <a:endParaRPr sz="1100">
              <a:latin typeface="Times New Roman"/>
              <a:ea typeface="Times New Roman"/>
              <a:cs typeface="Times New Roman"/>
              <a:sym typeface="Times New Roman"/>
            </a:endParaRPr>
          </a:p>
          <a:p>
            <a:pPr marL="971550" lvl="0" indent="-514350" algn="l" rtl="0">
              <a:spcBef>
                <a:spcPts val="0"/>
              </a:spcBef>
              <a:spcAft>
                <a:spcPts val="0"/>
              </a:spcAft>
              <a:buNone/>
            </a:pPr>
            <a:endParaRPr sz="1100">
              <a:latin typeface="Times New Roman"/>
              <a:ea typeface="Times New Roman"/>
              <a:cs typeface="Times New Roman"/>
              <a:sym typeface="Times New Roman"/>
            </a:endParaRPr>
          </a:p>
          <a:p>
            <a:pPr marL="0" lvl="0" indent="0" algn="l" rtl="0">
              <a:lnSpc>
                <a:spcPct val="100000"/>
              </a:lnSpc>
              <a:spcBef>
                <a:spcPts val="0"/>
              </a:spcBef>
              <a:spcAft>
                <a:spcPts val="0"/>
              </a:spcAft>
              <a:buNone/>
            </a:pPr>
            <a:endParaRPr sz="1600"/>
          </a:p>
          <a:p>
            <a:pPr marL="0" lvl="0" indent="0" algn="l" rtl="0">
              <a:lnSpc>
                <a:spcPct val="100000"/>
              </a:lnSpc>
              <a:spcBef>
                <a:spcPts val="1000"/>
              </a:spcBef>
              <a:spcAft>
                <a:spcPts val="0"/>
              </a:spcAft>
              <a:buNone/>
            </a:pPr>
            <a:endParaRPr sz="1600"/>
          </a:p>
        </p:txBody>
      </p:sp>
      <p:sp>
        <p:nvSpPr>
          <p:cNvPr id="1366" name="Google Shape;1366;p103"/>
          <p:cNvSpPr txBox="1">
            <a:spLocks noGrp="1"/>
          </p:cNvSpPr>
          <p:nvPr>
            <p:ph type="sldNum" idx="12"/>
          </p:nvPr>
        </p:nvSpPr>
        <p:spPr>
          <a:xfrm>
            <a:off x="8" y="-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77</a:t>
            </a:fld>
            <a:endParaRPr/>
          </a:p>
        </p:txBody>
      </p:sp>
      <p:pic>
        <p:nvPicPr>
          <p:cNvPr id="1367" name="Google Shape;1367;p103"/>
          <p:cNvPicPr preferRelativeResize="0"/>
          <p:nvPr/>
        </p:nvPicPr>
        <p:blipFill rotWithShape="1">
          <a:blip r:embed="rId3">
            <a:alphaModFix/>
          </a:blip>
          <a:srcRect l="24732" r="20887"/>
          <a:stretch/>
        </p:blipFill>
        <p:spPr>
          <a:xfrm flipH="1">
            <a:off x="7364953" y="2292250"/>
            <a:ext cx="1622373" cy="2376724"/>
          </a:xfrm>
          <a:prstGeom prst="rect">
            <a:avLst/>
          </a:prstGeom>
          <a:noFill/>
          <a:ln>
            <a:noFill/>
          </a:ln>
        </p:spPr>
      </p:pic>
      <p:pic>
        <p:nvPicPr>
          <p:cNvPr id="1368" name="Google Shape;1368;p103"/>
          <p:cNvPicPr preferRelativeResize="0"/>
          <p:nvPr/>
        </p:nvPicPr>
        <p:blipFill rotWithShape="1">
          <a:blip r:embed="rId4">
            <a:alphaModFix/>
          </a:blip>
          <a:srcRect l="57354"/>
          <a:stretch/>
        </p:blipFill>
        <p:spPr>
          <a:xfrm rot="-10262505" flipH="1">
            <a:off x="6877674" y="2478882"/>
            <a:ext cx="766278" cy="1197661"/>
          </a:xfrm>
          <a:prstGeom prst="rect">
            <a:avLst/>
          </a:prstGeom>
          <a:noFill/>
          <a:ln>
            <a:noFill/>
          </a:ln>
        </p:spPr>
      </p:pic>
      <p:sp>
        <p:nvSpPr>
          <p:cNvPr id="1369" name="Google Shape;1369;p103"/>
          <p:cNvSpPr txBox="1"/>
          <p:nvPr/>
        </p:nvSpPr>
        <p:spPr>
          <a:xfrm>
            <a:off x="717900" y="2228850"/>
            <a:ext cx="4758000" cy="220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Lato"/>
                <a:ea typeface="Lato"/>
                <a:cs typeface="Lato"/>
                <a:sym typeface="Lato"/>
              </a:rPr>
              <a:t>Lime SDR</a:t>
            </a:r>
            <a:r>
              <a:rPr lang="en">
                <a:latin typeface="Lato"/>
                <a:ea typeface="Lato"/>
                <a:cs typeface="Lato"/>
                <a:sym typeface="Lato"/>
              </a:rPr>
              <a:t>: </a:t>
            </a:r>
            <a:r>
              <a:rPr lang="en">
                <a:highlight>
                  <a:srgbClr val="FFFFFF"/>
                </a:highlight>
                <a:latin typeface="Lato"/>
                <a:ea typeface="Lato"/>
                <a:cs typeface="Lato"/>
                <a:sym typeface="Lato"/>
              </a:rPr>
              <a:t>Continuous frequency range: 100 kHz – 3.8 GHz</a:t>
            </a:r>
            <a:endParaRPr>
              <a:highlight>
                <a:srgbClr val="FFFFFF"/>
              </a:highlight>
              <a:latin typeface="Lato"/>
              <a:ea typeface="Lato"/>
              <a:cs typeface="Lato"/>
              <a:sym typeface="Lato"/>
            </a:endParaRPr>
          </a:p>
          <a:p>
            <a:pPr marL="0" lvl="0" indent="0" algn="l" rtl="0">
              <a:spcBef>
                <a:spcPts val="0"/>
              </a:spcBef>
              <a:spcAft>
                <a:spcPts val="0"/>
              </a:spcAft>
              <a:buNone/>
            </a:pPr>
            <a:endParaRPr>
              <a:highlight>
                <a:srgbClr val="FFFFFF"/>
              </a:highlight>
              <a:latin typeface="Lato"/>
              <a:ea typeface="Lato"/>
              <a:cs typeface="Lato"/>
              <a:sym typeface="Lato"/>
            </a:endParaRPr>
          </a:p>
          <a:p>
            <a:pPr marL="0" lvl="0" indent="0" algn="l" rtl="0">
              <a:spcBef>
                <a:spcPts val="0"/>
              </a:spcBef>
              <a:spcAft>
                <a:spcPts val="0"/>
              </a:spcAft>
              <a:buNone/>
            </a:pPr>
            <a:r>
              <a:rPr lang="en" b="1">
                <a:highlight>
                  <a:srgbClr val="FFFFFF"/>
                </a:highlight>
                <a:latin typeface="Lato"/>
                <a:ea typeface="Lato"/>
                <a:cs typeface="Lato"/>
                <a:sym typeface="Lato"/>
              </a:rPr>
              <a:t>Antennas</a:t>
            </a:r>
            <a:r>
              <a:rPr lang="en">
                <a:highlight>
                  <a:srgbClr val="FFFFFF"/>
                </a:highlight>
                <a:latin typeface="Lato"/>
                <a:ea typeface="Lato"/>
                <a:cs typeface="Lato"/>
                <a:sym typeface="Lato"/>
              </a:rPr>
              <a:t>: Omni-directional antenna set, covering frequency ranges 800-960 MHz, 1710-2170 MHz, and </a:t>
            </a:r>
            <a:r>
              <a:rPr lang="en" i="1">
                <a:highlight>
                  <a:srgbClr val="FFFFFF"/>
                </a:highlight>
                <a:latin typeface="Lato"/>
                <a:ea typeface="Lato"/>
                <a:cs typeface="Lato"/>
                <a:sym typeface="Lato"/>
              </a:rPr>
              <a:t>2400-2700 MHz.</a:t>
            </a:r>
            <a:endParaRPr i="1">
              <a:highlight>
                <a:srgbClr val="FFFFFF"/>
              </a:highlight>
              <a:latin typeface="Lato"/>
              <a:ea typeface="Lato"/>
              <a:cs typeface="Lato"/>
              <a:sym typeface="Lato"/>
            </a:endParaRPr>
          </a:p>
          <a:p>
            <a:pPr marL="0" lvl="0" indent="0" algn="l" rtl="0">
              <a:spcBef>
                <a:spcPts val="0"/>
              </a:spcBef>
              <a:spcAft>
                <a:spcPts val="0"/>
              </a:spcAft>
              <a:buNone/>
            </a:pPr>
            <a:endParaRPr i="1">
              <a:highlight>
                <a:srgbClr val="FFFFFF"/>
              </a:highlight>
              <a:latin typeface="Lato"/>
              <a:ea typeface="Lato"/>
              <a:cs typeface="Lato"/>
              <a:sym typeface="Lato"/>
            </a:endParaRPr>
          </a:p>
          <a:p>
            <a:pPr marL="0" lvl="0" indent="0" algn="l" rtl="0">
              <a:spcBef>
                <a:spcPts val="0"/>
              </a:spcBef>
              <a:spcAft>
                <a:spcPts val="0"/>
              </a:spcAft>
              <a:buNone/>
            </a:pPr>
            <a:r>
              <a:rPr lang="en" b="1">
                <a:highlight>
                  <a:srgbClr val="FFFFFF"/>
                </a:highlight>
                <a:latin typeface="Lato"/>
                <a:ea typeface="Lato"/>
                <a:cs typeface="Lato"/>
                <a:sym typeface="Lato"/>
              </a:rPr>
              <a:t>Materials: </a:t>
            </a:r>
            <a:r>
              <a:rPr lang="en">
                <a:highlight>
                  <a:srgbClr val="FFFFFF"/>
                </a:highlight>
                <a:latin typeface="Lato"/>
                <a:ea typeface="Lato"/>
                <a:cs typeface="Lato"/>
                <a:sym typeface="Lato"/>
              </a:rPr>
              <a:t>ABS plastic and nylon are primary construction materials, commonly used radome materials</a:t>
            </a:r>
            <a:endParaRPr>
              <a:highlight>
                <a:srgbClr val="FFFFFF"/>
              </a:highlight>
              <a:latin typeface="Lato"/>
              <a:ea typeface="Lato"/>
              <a:cs typeface="Lato"/>
              <a:sym typeface="Lato"/>
            </a:endParaRPr>
          </a:p>
        </p:txBody>
      </p:sp>
      <p:sp>
        <p:nvSpPr>
          <p:cNvPr id="1370" name="Google Shape;1370;p103"/>
          <p:cNvSpPr/>
          <p:nvPr/>
        </p:nvSpPr>
        <p:spPr>
          <a:xfrm>
            <a:off x="2725988" y="4660100"/>
            <a:ext cx="17514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Risk Analysis</a:t>
            </a:r>
            <a:endParaRPr sz="1200">
              <a:latin typeface="Lato"/>
              <a:ea typeface="Lato"/>
              <a:cs typeface="Lato"/>
              <a:sym typeface="Lato"/>
            </a:endParaRPr>
          </a:p>
        </p:txBody>
      </p:sp>
      <p:sp>
        <p:nvSpPr>
          <p:cNvPr id="1371" name="Google Shape;1371;p103"/>
          <p:cNvSpPr/>
          <p:nvPr/>
        </p:nvSpPr>
        <p:spPr>
          <a:xfrm>
            <a:off x="7254538" y="4660100"/>
            <a:ext cx="18894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Project Planning</a:t>
            </a:r>
            <a:endParaRPr sz="1200">
              <a:latin typeface="Lato"/>
              <a:ea typeface="Lato"/>
              <a:cs typeface="Lato"/>
              <a:sym typeface="Lato"/>
            </a:endParaRPr>
          </a:p>
        </p:txBody>
      </p:sp>
      <p:sp>
        <p:nvSpPr>
          <p:cNvPr id="1372" name="Google Shape;1372;p103"/>
          <p:cNvSpPr/>
          <p:nvPr/>
        </p:nvSpPr>
        <p:spPr>
          <a:xfrm>
            <a:off x="5711038" y="4660141"/>
            <a:ext cx="18432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Advanced Development</a:t>
            </a:r>
            <a:endParaRPr sz="1200">
              <a:latin typeface="Lato"/>
              <a:ea typeface="Lato"/>
              <a:cs typeface="Lato"/>
              <a:sym typeface="Lato"/>
            </a:endParaRPr>
          </a:p>
        </p:txBody>
      </p:sp>
      <p:sp>
        <p:nvSpPr>
          <p:cNvPr id="1373" name="Google Shape;1373;p103"/>
          <p:cNvSpPr/>
          <p:nvPr/>
        </p:nvSpPr>
        <p:spPr>
          <a:xfrm>
            <a:off x="4273800" y="4660100"/>
            <a:ext cx="17589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Verification &amp; Validation</a:t>
            </a:r>
            <a:endParaRPr sz="1200">
              <a:latin typeface="Lato"/>
              <a:ea typeface="Lato"/>
              <a:cs typeface="Lato"/>
              <a:sym typeface="Lato"/>
            </a:endParaRPr>
          </a:p>
        </p:txBody>
      </p:sp>
      <p:sp>
        <p:nvSpPr>
          <p:cNvPr id="1374" name="Google Shape;1374;p103"/>
          <p:cNvSpPr/>
          <p:nvPr/>
        </p:nvSpPr>
        <p:spPr>
          <a:xfrm>
            <a:off x="63" y="4660141"/>
            <a:ext cx="1532400" cy="393600"/>
          </a:xfrm>
          <a:prstGeom prst="homePlate">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Design Solution</a:t>
            </a:r>
            <a:endParaRPr sz="1200">
              <a:latin typeface="Lato"/>
              <a:ea typeface="Lato"/>
              <a:cs typeface="Lato"/>
              <a:sym typeface="Lato"/>
            </a:endParaRPr>
          </a:p>
        </p:txBody>
      </p:sp>
      <p:sp>
        <p:nvSpPr>
          <p:cNvPr id="1375" name="Google Shape;1375;p103"/>
          <p:cNvSpPr/>
          <p:nvPr/>
        </p:nvSpPr>
        <p:spPr>
          <a:xfrm>
            <a:off x="1310799" y="4660100"/>
            <a:ext cx="1751400" cy="393600"/>
          </a:xfrm>
          <a:prstGeom prst="chevron">
            <a:avLst>
              <a:gd name="adj" fmla="val 50000"/>
            </a:avLst>
          </a:prstGeom>
          <a:solidFill>
            <a:srgbClr val="EBCC6A"/>
          </a:solidFill>
          <a:ln w="3810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Requirement Satisfaction</a:t>
            </a:r>
            <a:endParaRPr sz="1200">
              <a:latin typeface="Lato"/>
              <a:ea typeface="Lato"/>
              <a:cs typeface="Lato"/>
              <a:sym typeface="Lato"/>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379"/>
        <p:cNvGrpSpPr/>
        <p:nvPr/>
      </p:nvGrpSpPr>
      <p:grpSpPr>
        <a:xfrm>
          <a:off x="0" y="0"/>
          <a:ext cx="0" cy="0"/>
          <a:chOff x="0" y="0"/>
          <a:chExt cx="0" cy="0"/>
        </a:xfrm>
      </p:grpSpPr>
      <p:sp>
        <p:nvSpPr>
          <p:cNvPr id="1380" name="Google Shape;1380;p104"/>
          <p:cNvSpPr txBox="1">
            <a:spLocks noGrp="1"/>
          </p:cNvSpPr>
          <p:nvPr>
            <p:ph type="sldNum" idx="12"/>
          </p:nvPr>
        </p:nvSpPr>
        <p:spPr>
          <a:xfrm>
            <a:off x="8" y="-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78</a:t>
            </a:fld>
            <a:endParaRPr/>
          </a:p>
        </p:txBody>
      </p:sp>
      <p:pic>
        <p:nvPicPr>
          <p:cNvPr id="1381" name="Google Shape;1381;p104"/>
          <p:cNvPicPr preferRelativeResize="0"/>
          <p:nvPr/>
        </p:nvPicPr>
        <p:blipFill>
          <a:blip r:embed="rId3">
            <a:alphaModFix/>
          </a:blip>
          <a:stretch>
            <a:fillRect/>
          </a:stretch>
        </p:blipFill>
        <p:spPr>
          <a:xfrm>
            <a:off x="1192850" y="657900"/>
            <a:ext cx="7397374" cy="3892400"/>
          </a:xfrm>
          <a:prstGeom prst="rect">
            <a:avLst/>
          </a:prstGeom>
          <a:noFill/>
          <a:ln>
            <a:noFill/>
          </a:ln>
        </p:spPr>
      </p:pic>
      <p:sp>
        <p:nvSpPr>
          <p:cNvPr id="1382" name="Google Shape;1382;p104"/>
          <p:cNvSpPr txBox="1">
            <a:spLocks noGrp="1"/>
          </p:cNvSpPr>
          <p:nvPr>
            <p:ph type="title"/>
          </p:nvPr>
        </p:nvSpPr>
        <p:spPr>
          <a:xfrm>
            <a:off x="1052550" y="812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Sensor Data Flow Diagram</a:t>
            </a:r>
            <a:endParaRPr sz="3000"/>
          </a:p>
        </p:txBody>
      </p:sp>
      <p:sp>
        <p:nvSpPr>
          <p:cNvPr id="1383" name="Google Shape;1383;p104"/>
          <p:cNvSpPr/>
          <p:nvPr/>
        </p:nvSpPr>
        <p:spPr>
          <a:xfrm>
            <a:off x="2725988" y="4660100"/>
            <a:ext cx="17514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Risk Analysis</a:t>
            </a:r>
            <a:endParaRPr sz="1200">
              <a:latin typeface="Lato"/>
              <a:ea typeface="Lato"/>
              <a:cs typeface="Lato"/>
              <a:sym typeface="Lato"/>
            </a:endParaRPr>
          </a:p>
        </p:txBody>
      </p:sp>
      <p:sp>
        <p:nvSpPr>
          <p:cNvPr id="1384" name="Google Shape;1384;p104"/>
          <p:cNvSpPr/>
          <p:nvPr/>
        </p:nvSpPr>
        <p:spPr>
          <a:xfrm>
            <a:off x="7254538" y="4660100"/>
            <a:ext cx="18894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Project Planning</a:t>
            </a:r>
            <a:endParaRPr sz="1200">
              <a:latin typeface="Lato"/>
              <a:ea typeface="Lato"/>
              <a:cs typeface="Lato"/>
              <a:sym typeface="Lato"/>
            </a:endParaRPr>
          </a:p>
        </p:txBody>
      </p:sp>
      <p:sp>
        <p:nvSpPr>
          <p:cNvPr id="1385" name="Google Shape;1385;p104"/>
          <p:cNvSpPr/>
          <p:nvPr/>
        </p:nvSpPr>
        <p:spPr>
          <a:xfrm>
            <a:off x="5711038" y="4660141"/>
            <a:ext cx="18432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Advanced Development</a:t>
            </a:r>
            <a:endParaRPr sz="1200">
              <a:latin typeface="Lato"/>
              <a:ea typeface="Lato"/>
              <a:cs typeface="Lato"/>
              <a:sym typeface="Lato"/>
            </a:endParaRPr>
          </a:p>
        </p:txBody>
      </p:sp>
      <p:sp>
        <p:nvSpPr>
          <p:cNvPr id="1386" name="Google Shape;1386;p104"/>
          <p:cNvSpPr/>
          <p:nvPr/>
        </p:nvSpPr>
        <p:spPr>
          <a:xfrm>
            <a:off x="4273800" y="4660100"/>
            <a:ext cx="17589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Verification &amp; Validation</a:t>
            </a:r>
            <a:endParaRPr sz="1200">
              <a:latin typeface="Lato"/>
              <a:ea typeface="Lato"/>
              <a:cs typeface="Lato"/>
              <a:sym typeface="Lato"/>
            </a:endParaRPr>
          </a:p>
        </p:txBody>
      </p:sp>
      <p:sp>
        <p:nvSpPr>
          <p:cNvPr id="1387" name="Google Shape;1387;p104"/>
          <p:cNvSpPr/>
          <p:nvPr/>
        </p:nvSpPr>
        <p:spPr>
          <a:xfrm>
            <a:off x="63" y="4660141"/>
            <a:ext cx="1532400" cy="393600"/>
          </a:xfrm>
          <a:prstGeom prst="homePlate">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Design Solution</a:t>
            </a:r>
            <a:endParaRPr sz="1200">
              <a:latin typeface="Lato"/>
              <a:ea typeface="Lato"/>
              <a:cs typeface="Lato"/>
              <a:sym typeface="Lato"/>
            </a:endParaRPr>
          </a:p>
        </p:txBody>
      </p:sp>
      <p:sp>
        <p:nvSpPr>
          <p:cNvPr id="1388" name="Google Shape;1388;p104"/>
          <p:cNvSpPr/>
          <p:nvPr/>
        </p:nvSpPr>
        <p:spPr>
          <a:xfrm>
            <a:off x="1310799" y="4660100"/>
            <a:ext cx="1751400" cy="393600"/>
          </a:xfrm>
          <a:prstGeom prst="chevron">
            <a:avLst>
              <a:gd name="adj" fmla="val 50000"/>
            </a:avLst>
          </a:prstGeom>
          <a:solidFill>
            <a:srgbClr val="EBCC6A"/>
          </a:solidFill>
          <a:ln w="3810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Requirement Satisfaction</a:t>
            </a:r>
            <a:endParaRPr sz="1200">
              <a:latin typeface="Lato"/>
              <a:ea typeface="Lato"/>
              <a:cs typeface="Lato"/>
              <a:sym typeface="Lato"/>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392"/>
        <p:cNvGrpSpPr/>
        <p:nvPr/>
      </p:nvGrpSpPr>
      <p:grpSpPr>
        <a:xfrm>
          <a:off x="0" y="0"/>
          <a:ext cx="0" cy="0"/>
          <a:chOff x="0" y="0"/>
          <a:chExt cx="0" cy="0"/>
        </a:xfrm>
      </p:grpSpPr>
      <p:sp>
        <p:nvSpPr>
          <p:cNvPr id="1393" name="Google Shape;1393;p105"/>
          <p:cNvSpPr txBox="1">
            <a:spLocks noGrp="1"/>
          </p:cNvSpPr>
          <p:nvPr>
            <p:ph type="sldNum" idx="12"/>
          </p:nvPr>
        </p:nvSpPr>
        <p:spPr>
          <a:xfrm>
            <a:off x="8" y="-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79</a:t>
            </a:fld>
            <a:endParaRPr/>
          </a:p>
        </p:txBody>
      </p:sp>
      <p:pic>
        <p:nvPicPr>
          <p:cNvPr id="1394" name="Google Shape;1394;p105"/>
          <p:cNvPicPr preferRelativeResize="0"/>
          <p:nvPr/>
        </p:nvPicPr>
        <p:blipFill rotWithShape="1">
          <a:blip r:embed="rId3">
            <a:alphaModFix/>
          </a:blip>
          <a:srcRect/>
          <a:stretch/>
        </p:blipFill>
        <p:spPr>
          <a:xfrm>
            <a:off x="1192850" y="657900"/>
            <a:ext cx="7397374" cy="3892400"/>
          </a:xfrm>
          <a:prstGeom prst="rect">
            <a:avLst/>
          </a:prstGeom>
          <a:noFill/>
          <a:ln>
            <a:noFill/>
          </a:ln>
        </p:spPr>
      </p:pic>
      <p:sp>
        <p:nvSpPr>
          <p:cNvPr id="1395" name="Google Shape;1395;p105"/>
          <p:cNvSpPr txBox="1">
            <a:spLocks noGrp="1"/>
          </p:cNvSpPr>
          <p:nvPr>
            <p:ph type="title"/>
          </p:nvPr>
        </p:nvSpPr>
        <p:spPr>
          <a:xfrm>
            <a:off x="1052550" y="812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Sensor Data Flow Diagram</a:t>
            </a:r>
            <a:endParaRPr sz="3000"/>
          </a:p>
        </p:txBody>
      </p:sp>
      <p:sp>
        <p:nvSpPr>
          <p:cNvPr id="1396" name="Google Shape;1396;p105"/>
          <p:cNvSpPr/>
          <p:nvPr/>
        </p:nvSpPr>
        <p:spPr>
          <a:xfrm>
            <a:off x="2725988" y="4660100"/>
            <a:ext cx="17514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Risk Analysis</a:t>
            </a:r>
            <a:endParaRPr sz="1200">
              <a:latin typeface="Lato"/>
              <a:ea typeface="Lato"/>
              <a:cs typeface="Lato"/>
              <a:sym typeface="Lato"/>
            </a:endParaRPr>
          </a:p>
        </p:txBody>
      </p:sp>
      <p:sp>
        <p:nvSpPr>
          <p:cNvPr id="1397" name="Google Shape;1397;p105"/>
          <p:cNvSpPr/>
          <p:nvPr/>
        </p:nvSpPr>
        <p:spPr>
          <a:xfrm>
            <a:off x="7254538" y="4660100"/>
            <a:ext cx="18894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Project Planning</a:t>
            </a:r>
            <a:endParaRPr sz="1200">
              <a:latin typeface="Lato"/>
              <a:ea typeface="Lato"/>
              <a:cs typeface="Lato"/>
              <a:sym typeface="Lato"/>
            </a:endParaRPr>
          </a:p>
        </p:txBody>
      </p:sp>
      <p:sp>
        <p:nvSpPr>
          <p:cNvPr id="1398" name="Google Shape;1398;p105"/>
          <p:cNvSpPr/>
          <p:nvPr/>
        </p:nvSpPr>
        <p:spPr>
          <a:xfrm>
            <a:off x="5711038" y="4660141"/>
            <a:ext cx="18432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Advanced Development</a:t>
            </a:r>
            <a:endParaRPr sz="1200">
              <a:latin typeface="Lato"/>
              <a:ea typeface="Lato"/>
              <a:cs typeface="Lato"/>
              <a:sym typeface="Lato"/>
            </a:endParaRPr>
          </a:p>
        </p:txBody>
      </p:sp>
      <p:sp>
        <p:nvSpPr>
          <p:cNvPr id="1399" name="Google Shape;1399;p105"/>
          <p:cNvSpPr/>
          <p:nvPr/>
        </p:nvSpPr>
        <p:spPr>
          <a:xfrm>
            <a:off x="4273800" y="4660100"/>
            <a:ext cx="17589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Verification &amp; Validation</a:t>
            </a:r>
            <a:endParaRPr sz="1200">
              <a:latin typeface="Lato"/>
              <a:ea typeface="Lato"/>
              <a:cs typeface="Lato"/>
              <a:sym typeface="Lato"/>
            </a:endParaRPr>
          </a:p>
        </p:txBody>
      </p:sp>
      <p:sp>
        <p:nvSpPr>
          <p:cNvPr id="1400" name="Google Shape;1400;p105"/>
          <p:cNvSpPr/>
          <p:nvPr/>
        </p:nvSpPr>
        <p:spPr>
          <a:xfrm>
            <a:off x="63" y="4660141"/>
            <a:ext cx="1532400" cy="393600"/>
          </a:xfrm>
          <a:prstGeom prst="homePlate">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Design Solution</a:t>
            </a:r>
            <a:endParaRPr sz="1200">
              <a:latin typeface="Lato"/>
              <a:ea typeface="Lato"/>
              <a:cs typeface="Lato"/>
              <a:sym typeface="Lato"/>
            </a:endParaRPr>
          </a:p>
        </p:txBody>
      </p:sp>
      <p:sp>
        <p:nvSpPr>
          <p:cNvPr id="1401" name="Google Shape;1401;p105"/>
          <p:cNvSpPr/>
          <p:nvPr/>
        </p:nvSpPr>
        <p:spPr>
          <a:xfrm>
            <a:off x="1310799" y="4660100"/>
            <a:ext cx="1751400" cy="393600"/>
          </a:xfrm>
          <a:prstGeom prst="chevron">
            <a:avLst>
              <a:gd name="adj" fmla="val 50000"/>
            </a:avLst>
          </a:prstGeom>
          <a:solidFill>
            <a:srgbClr val="EBCC6A"/>
          </a:solidFill>
          <a:ln w="3810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Requirement Satisfaction</a:t>
            </a:r>
            <a:endParaRPr sz="1200">
              <a:latin typeface="Lato"/>
              <a:ea typeface="Lato"/>
              <a:cs typeface="Lato"/>
              <a:sym typeface="Lat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34"/>
          <p:cNvSpPr txBox="1">
            <a:spLocks noGrp="1"/>
          </p:cNvSpPr>
          <p:nvPr>
            <p:ph type="title"/>
          </p:nvPr>
        </p:nvSpPr>
        <p:spPr>
          <a:xfrm>
            <a:off x="1310625" y="15610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Concept of Operations</a:t>
            </a:r>
            <a:endParaRPr/>
          </a:p>
        </p:txBody>
      </p:sp>
      <p:sp>
        <p:nvSpPr>
          <p:cNvPr id="294" name="Google Shape;294;p34"/>
          <p:cNvSpPr txBox="1">
            <a:spLocks noGrp="1"/>
          </p:cNvSpPr>
          <p:nvPr>
            <p:ph type="body" idx="1"/>
          </p:nvPr>
        </p:nvSpPr>
        <p:spPr>
          <a:xfrm>
            <a:off x="1220425" y="1163025"/>
            <a:ext cx="7038900" cy="2911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
        <p:nvSpPr>
          <p:cNvPr id="295" name="Google Shape;295;p34"/>
          <p:cNvSpPr txBox="1">
            <a:spLocks noGrp="1"/>
          </p:cNvSpPr>
          <p:nvPr>
            <p:ph type="sldNum" idx="12"/>
          </p:nvPr>
        </p:nvSpPr>
        <p:spPr>
          <a:xfrm>
            <a:off x="8" y="-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a:t>
            </a:fld>
            <a:endParaRPr/>
          </a:p>
        </p:txBody>
      </p:sp>
      <p:pic>
        <p:nvPicPr>
          <p:cNvPr id="296" name="Google Shape;296;p34"/>
          <p:cNvPicPr preferRelativeResize="0"/>
          <p:nvPr/>
        </p:nvPicPr>
        <p:blipFill>
          <a:blip r:embed="rId3">
            <a:alphaModFix/>
          </a:blip>
          <a:stretch>
            <a:fillRect/>
          </a:stretch>
        </p:blipFill>
        <p:spPr>
          <a:xfrm>
            <a:off x="0" y="1163024"/>
            <a:ext cx="9143999" cy="3886001"/>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405"/>
        <p:cNvGrpSpPr/>
        <p:nvPr/>
      </p:nvGrpSpPr>
      <p:grpSpPr>
        <a:xfrm>
          <a:off x="0" y="0"/>
          <a:ext cx="0" cy="0"/>
          <a:chOff x="0" y="0"/>
          <a:chExt cx="0" cy="0"/>
        </a:xfrm>
      </p:grpSpPr>
      <p:sp>
        <p:nvSpPr>
          <p:cNvPr id="1406" name="Google Shape;1406;p106"/>
          <p:cNvSpPr txBox="1">
            <a:spLocks noGrp="1"/>
          </p:cNvSpPr>
          <p:nvPr>
            <p:ph type="sldNum" idx="12"/>
          </p:nvPr>
        </p:nvSpPr>
        <p:spPr>
          <a:xfrm>
            <a:off x="8" y="-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80</a:t>
            </a:fld>
            <a:endParaRPr/>
          </a:p>
        </p:txBody>
      </p:sp>
      <p:pic>
        <p:nvPicPr>
          <p:cNvPr id="1407" name="Google Shape;1407;p106"/>
          <p:cNvPicPr preferRelativeResize="0"/>
          <p:nvPr/>
        </p:nvPicPr>
        <p:blipFill rotWithShape="1">
          <a:blip r:embed="rId3">
            <a:alphaModFix/>
          </a:blip>
          <a:srcRect/>
          <a:stretch/>
        </p:blipFill>
        <p:spPr>
          <a:xfrm>
            <a:off x="1192850" y="657900"/>
            <a:ext cx="7397374" cy="3892400"/>
          </a:xfrm>
          <a:prstGeom prst="rect">
            <a:avLst/>
          </a:prstGeom>
          <a:noFill/>
          <a:ln>
            <a:noFill/>
          </a:ln>
        </p:spPr>
      </p:pic>
      <p:sp>
        <p:nvSpPr>
          <p:cNvPr id="1408" name="Google Shape;1408;p106"/>
          <p:cNvSpPr txBox="1">
            <a:spLocks noGrp="1"/>
          </p:cNvSpPr>
          <p:nvPr>
            <p:ph type="title"/>
          </p:nvPr>
        </p:nvSpPr>
        <p:spPr>
          <a:xfrm>
            <a:off x="1052550" y="812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Sensor Data Flow Diagram</a:t>
            </a:r>
            <a:endParaRPr sz="3000"/>
          </a:p>
        </p:txBody>
      </p:sp>
      <p:sp>
        <p:nvSpPr>
          <p:cNvPr id="1409" name="Google Shape;1409;p106"/>
          <p:cNvSpPr/>
          <p:nvPr/>
        </p:nvSpPr>
        <p:spPr>
          <a:xfrm>
            <a:off x="2725988" y="4660100"/>
            <a:ext cx="17514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Risk Analysis</a:t>
            </a:r>
            <a:endParaRPr sz="1200">
              <a:latin typeface="Lato"/>
              <a:ea typeface="Lato"/>
              <a:cs typeface="Lato"/>
              <a:sym typeface="Lato"/>
            </a:endParaRPr>
          </a:p>
        </p:txBody>
      </p:sp>
      <p:sp>
        <p:nvSpPr>
          <p:cNvPr id="1410" name="Google Shape;1410;p106"/>
          <p:cNvSpPr/>
          <p:nvPr/>
        </p:nvSpPr>
        <p:spPr>
          <a:xfrm>
            <a:off x="7254538" y="4660100"/>
            <a:ext cx="18894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Project Planning</a:t>
            </a:r>
            <a:endParaRPr sz="1200">
              <a:latin typeface="Lato"/>
              <a:ea typeface="Lato"/>
              <a:cs typeface="Lato"/>
              <a:sym typeface="Lato"/>
            </a:endParaRPr>
          </a:p>
        </p:txBody>
      </p:sp>
      <p:sp>
        <p:nvSpPr>
          <p:cNvPr id="1411" name="Google Shape;1411;p106"/>
          <p:cNvSpPr/>
          <p:nvPr/>
        </p:nvSpPr>
        <p:spPr>
          <a:xfrm>
            <a:off x="5711038" y="4660141"/>
            <a:ext cx="18432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Advanced Development</a:t>
            </a:r>
            <a:endParaRPr sz="1200">
              <a:latin typeface="Lato"/>
              <a:ea typeface="Lato"/>
              <a:cs typeface="Lato"/>
              <a:sym typeface="Lato"/>
            </a:endParaRPr>
          </a:p>
        </p:txBody>
      </p:sp>
      <p:sp>
        <p:nvSpPr>
          <p:cNvPr id="1412" name="Google Shape;1412;p106"/>
          <p:cNvSpPr/>
          <p:nvPr/>
        </p:nvSpPr>
        <p:spPr>
          <a:xfrm>
            <a:off x="4273800" y="4660100"/>
            <a:ext cx="17589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Verification &amp; Validation</a:t>
            </a:r>
            <a:endParaRPr sz="1200">
              <a:latin typeface="Lato"/>
              <a:ea typeface="Lato"/>
              <a:cs typeface="Lato"/>
              <a:sym typeface="Lato"/>
            </a:endParaRPr>
          </a:p>
        </p:txBody>
      </p:sp>
      <p:sp>
        <p:nvSpPr>
          <p:cNvPr id="1413" name="Google Shape;1413;p106"/>
          <p:cNvSpPr/>
          <p:nvPr/>
        </p:nvSpPr>
        <p:spPr>
          <a:xfrm>
            <a:off x="63" y="4660141"/>
            <a:ext cx="1532400" cy="393600"/>
          </a:xfrm>
          <a:prstGeom prst="homePlate">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Design Solution</a:t>
            </a:r>
            <a:endParaRPr sz="1200">
              <a:latin typeface="Lato"/>
              <a:ea typeface="Lato"/>
              <a:cs typeface="Lato"/>
              <a:sym typeface="Lato"/>
            </a:endParaRPr>
          </a:p>
        </p:txBody>
      </p:sp>
      <p:sp>
        <p:nvSpPr>
          <p:cNvPr id="1414" name="Google Shape;1414;p106"/>
          <p:cNvSpPr/>
          <p:nvPr/>
        </p:nvSpPr>
        <p:spPr>
          <a:xfrm>
            <a:off x="1310799" y="4660100"/>
            <a:ext cx="1751400" cy="393600"/>
          </a:xfrm>
          <a:prstGeom prst="chevron">
            <a:avLst>
              <a:gd name="adj" fmla="val 50000"/>
            </a:avLst>
          </a:prstGeom>
          <a:solidFill>
            <a:srgbClr val="EBCC6A"/>
          </a:solidFill>
          <a:ln w="3810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Requirement Satisfaction</a:t>
            </a:r>
            <a:endParaRPr sz="1200">
              <a:latin typeface="Lato"/>
              <a:ea typeface="Lato"/>
              <a:cs typeface="Lato"/>
              <a:sym typeface="Lato"/>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418"/>
        <p:cNvGrpSpPr/>
        <p:nvPr/>
      </p:nvGrpSpPr>
      <p:grpSpPr>
        <a:xfrm>
          <a:off x="0" y="0"/>
          <a:ext cx="0" cy="0"/>
          <a:chOff x="0" y="0"/>
          <a:chExt cx="0" cy="0"/>
        </a:xfrm>
      </p:grpSpPr>
      <p:sp>
        <p:nvSpPr>
          <p:cNvPr id="1419" name="Google Shape;1419;p107"/>
          <p:cNvSpPr txBox="1">
            <a:spLocks noGrp="1"/>
          </p:cNvSpPr>
          <p:nvPr>
            <p:ph type="sldNum" idx="12"/>
          </p:nvPr>
        </p:nvSpPr>
        <p:spPr>
          <a:xfrm>
            <a:off x="8" y="-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81</a:t>
            </a:fld>
            <a:endParaRPr/>
          </a:p>
        </p:txBody>
      </p:sp>
      <p:pic>
        <p:nvPicPr>
          <p:cNvPr id="1420" name="Google Shape;1420;p107"/>
          <p:cNvPicPr preferRelativeResize="0"/>
          <p:nvPr/>
        </p:nvPicPr>
        <p:blipFill rotWithShape="1">
          <a:blip r:embed="rId3">
            <a:alphaModFix/>
          </a:blip>
          <a:srcRect/>
          <a:stretch/>
        </p:blipFill>
        <p:spPr>
          <a:xfrm>
            <a:off x="1192850" y="657900"/>
            <a:ext cx="7397374" cy="3892400"/>
          </a:xfrm>
          <a:prstGeom prst="rect">
            <a:avLst/>
          </a:prstGeom>
          <a:noFill/>
          <a:ln>
            <a:noFill/>
          </a:ln>
        </p:spPr>
      </p:pic>
      <p:sp>
        <p:nvSpPr>
          <p:cNvPr id="1421" name="Google Shape;1421;p107"/>
          <p:cNvSpPr txBox="1">
            <a:spLocks noGrp="1"/>
          </p:cNvSpPr>
          <p:nvPr>
            <p:ph type="title"/>
          </p:nvPr>
        </p:nvSpPr>
        <p:spPr>
          <a:xfrm>
            <a:off x="1052550" y="812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Sensor Data Flow Diagram</a:t>
            </a:r>
            <a:endParaRPr sz="3000"/>
          </a:p>
        </p:txBody>
      </p:sp>
      <p:sp>
        <p:nvSpPr>
          <p:cNvPr id="1422" name="Google Shape;1422;p107"/>
          <p:cNvSpPr/>
          <p:nvPr/>
        </p:nvSpPr>
        <p:spPr>
          <a:xfrm>
            <a:off x="2725988" y="4660100"/>
            <a:ext cx="17514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Risk Analysis</a:t>
            </a:r>
            <a:endParaRPr sz="1200">
              <a:latin typeface="Lato"/>
              <a:ea typeface="Lato"/>
              <a:cs typeface="Lato"/>
              <a:sym typeface="Lato"/>
            </a:endParaRPr>
          </a:p>
        </p:txBody>
      </p:sp>
      <p:sp>
        <p:nvSpPr>
          <p:cNvPr id="1423" name="Google Shape;1423;p107"/>
          <p:cNvSpPr/>
          <p:nvPr/>
        </p:nvSpPr>
        <p:spPr>
          <a:xfrm>
            <a:off x="7254538" y="4660100"/>
            <a:ext cx="18894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Project Planning</a:t>
            </a:r>
            <a:endParaRPr sz="1200">
              <a:latin typeface="Lato"/>
              <a:ea typeface="Lato"/>
              <a:cs typeface="Lato"/>
              <a:sym typeface="Lato"/>
            </a:endParaRPr>
          </a:p>
        </p:txBody>
      </p:sp>
      <p:sp>
        <p:nvSpPr>
          <p:cNvPr id="1424" name="Google Shape;1424;p107"/>
          <p:cNvSpPr/>
          <p:nvPr/>
        </p:nvSpPr>
        <p:spPr>
          <a:xfrm>
            <a:off x="5711038" y="4660141"/>
            <a:ext cx="18432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Advanced Development</a:t>
            </a:r>
            <a:endParaRPr sz="1200">
              <a:latin typeface="Lato"/>
              <a:ea typeface="Lato"/>
              <a:cs typeface="Lato"/>
              <a:sym typeface="Lato"/>
            </a:endParaRPr>
          </a:p>
        </p:txBody>
      </p:sp>
      <p:sp>
        <p:nvSpPr>
          <p:cNvPr id="1425" name="Google Shape;1425;p107"/>
          <p:cNvSpPr/>
          <p:nvPr/>
        </p:nvSpPr>
        <p:spPr>
          <a:xfrm>
            <a:off x="4273800" y="4660100"/>
            <a:ext cx="17589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Verification &amp; Validation</a:t>
            </a:r>
            <a:endParaRPr sz="1200">
              <a:latin typeface="Lato"/>
              <a:ea typeface="Lato"/>
              <a:cs typeface="Lato"/>
              <a:sym typeface="Lato"/>
            </a:endParaRPr>
          </a:p>
        </p:txBody>
      </p:sp>
      <p:sp>
        <p:nvSpPr>
          <p:cNvPr id="1426" name="Google Shape;1426;p107"/>
          <p:cNvSpPr/>
          <p:nvPr/>
        </p:nvSpPr>
        <p:spPr>
          <a:xfrm>
            <a:off x="63" y="4660141"/>
            <a:ext cx="1532400" cy="393600"/>
          </a:xfrm>
          <a:prstGeom prst="homePlate">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Design Solution</a:t>
            </a:r>
            <a:endParaRPr sz="1200">
              <a:latin typeface="Lato"/>
              <a:ea typeface="Lato"/>
              <a:cs typeface="Lato"/>
              <a:sym typeface="Lato"/>
            </a:endParaRPr>
          </a:p>
        </p:txBody>
      </p:sp>
      <p:sp>
        <p:nvSpPr>
          <p:cNvPr id="1427" name="Google Shape;1427;p107"/>
          <p:cNvSpPr/>
          <p:nvPr/>
        </p:nvSpPr>
        <p:spPr>
          <a:xfrm>
            <a:off x="1310799" y="4660100"/>
            <a:ext cx="1751400" cy="393600"/>
          </a:xfrm>
          <a:prstGeom prst="chevron">
            <a:avLst>
              <a:gd name="adj" fmla="val 50000"/>
            </a:avLst>
          </a:prstGeom>
          <a:solidFill>
            <a:srgbClr val="EBCC6A"/>
          </a:solidFill>
          <a:ln w="3810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Requirement Satisfaction</a:t>
            </a:r>
            <a:endParaRPr sz="1200">
              <a:latin typeface="Lato"/>
              <a:ea typeface="Lato"/>
              <a:cs typeface="Lato"/>
              <a:sym typeface="Lato"/>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431"/>
        <p:cNvGrpSpPr/>
        <p:nvPr/>
      </p:nvGrpSpPr>
      <p:grpSpPr>
        <a:xfrm>
          <a:off x="0" y="0"/>
          <a:ext cx="0" cy="0"/>
          <a:chOff x="0" y="0"/>
          <a:chExt cx="0" cy="0"/>
        </a:xfrm>
      </p:grpSpPr>
      <p:sp>
        <p:nvSpPr>
          <p:cNvPr id="1432" name="Google Shape;1432;p108"/>
          <p:cNvSpPr txBox="1">
            <a:spLocks noGrp="1"/>
          </p:cNvSpPr>
          <p:nvPr>
            <p:ph type="sldNum" idx="12"/>
          </p:nvPr>
        </p:nvSpPr>
        <p:spPr>
          <a:xfrm>
            <a:off x="8" y="-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82</a:t>
            </a:fld>
            <a:endParaRPr/>
          </a:p>
        </p:txBody>
      </p:sp>
      <p:pic>
        <p:nvPicPr>
          <p:cNvPr id="1433" name="Google Shape;1433;p108"/>
          <p:cNvPicPr preferRelativeResize="0"/>
          <p:nvPr/>
        </p:nvPicPr>
        <p:blipFill rotWithShape="1">
          <a:blip r:embed="rId3">
            <a:alphaModFix/>
          </a:blip>
          <a:srcRect/>
          <a:stretch/>
        </p:blipFill>
        <p:spPr>
          <a:xfrm>
            <a:off x="1192850" y="657900"/>
            <a:ext cx="7397374" cy="3892400"/>
          </a:xfrm>
          <a:prstGeom prst="rect">
            <a:avLst/>
          </a:prstGeom>
          <a:noFill/>
          <a:ln>
            <a:noFill/>
          </a:ln>
        </p:spPr>
      </p:pic>
      <p:sp>
        <p:nvSpPr>
          <p:cNvPr id="1434" name="Google Shape;1434;p108"/>
          <p:cNvSpPr txBox="1">
            <a:spLocks noGrp="1"/>
          </p:cNvSpPr>
          <p:nvPr>
            <p:ph type="title"/>
          </p:nvPr>
        </p:nvSpPr>
        <p:spPr>
          <a:xfrm>
            <a:off x="1052550" y="812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Sensor Data Flow Diagram</a:t>
            </a:r>
            <a:endParaRPr sz="3000"/>
          </a:p>
        </p:txBody>
      </p:sp>
      <p:sp>
        <p:nvSpPr>
          <p:cNvPr id="1435" name="Google Shape;1435;p108"/>
          <p:cNvSpPr/>
          <p:nvPr/>
        </p:nvSpPr>
        <p:spPr>
          <a:xfrm>
            <a:off x="2725988" y="4660100"/>
            <a:ext cx="17514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Risk Analysis</a:t>
            </a:r>
            <a:endParaRPr sz="1200">
              <a:latin typeface="Lato"/>
              <a:ea typeface="Lato"/>
              <a:cs typeface="Lato"/>
              <a:sym typeface="Lato"/>
            </a:endParaRPr>
          </a:p>
        </p:txBody>
      </p:sp>
      <p:sp>
        <p:nvSpPr>
          <p:cNvPr id="1436" name="Google Shape;1436;p108"/>
          <p:cNvSpPr/>
          <p:nvPr/>
        </p:nvSpPr>
        <p:spPr>
          <a:xfrm>
            <a:off x="7254538" y="4660100"/>
            <a:ext cx="18894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Project Planning</a:t>
            </a:r>
            <a:endParaRPr sz="1200">
              <a:latin typeface="Lato"/>
              <a:ea typeface="Lato"/>
              <a:cs typeface="Lato"/>
              <a:sym typeface="Lato"/>
            </a:endParaRPr>
          </a:p>
        </p:txBody>
      </p:sp>
      <p:sp>
        <p:nvSpPr>
          <p:cNvPr id="1437" name="Google Shape;1437;p108"/>
          <p:cNvSpPr/>
          <p:nvPr/>
        </p:nvSpPr>
        <p:spPr>
          <a:xfrm>
            <a:off x="5711038" y="4660141"/>
            <a:ext cx="18432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Advanced Development</a:t>
            </a:r>
            <a:endParaRPr sz="1200">
              <a:latin typeface="Lato"/>
              <a:ea typeface="Lato"/>
              <a:cs typeface="Lato"/>
              <a:sym typeface="Lato"/>
            </a:endParaRPr>
          </a:p>
        </p:txBody>
      </p:sp>
      <p:sp>
        <p:nvSpPr>
          <p:cNvPr id="1438" name="Google Shape;1438;p108"/>
          <p:cNvSpPr/>
          <p:nvPr/>
        </p:nvSpPr>
        <p:spPr>
          <a:xfrm>
            <a:off x="4273800" y="4660100"/>
            <a:ext cx="17589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Verification &amp; Validation</a:t>
            </a:r>
            <a:endParaRPr sz="1200">
              <a:latin typeface="Lato"/>
              <a:ea typeface="Lato"/>
              <a:cs typeface="Lato"/>
              <a:sym typeface="Lato"/>
            </a:endParaRPr>
          </a:p>
        </p:txBody>
      </p:sp>
      <p:sp>
        <p:nvSpPr>
          <p:cNvPr id="1439" name="Google Shape;1439;p108"/>
          <p:cNvSpPr/>
          <p:nvPr/>
        </p:nvSpPr>
        <p:spPr>
          <a:xfrm>
            <a:off x="63" y="4660141"/>
            <a:ext cx="1532400" cy="393600"/>
          </a:xfrm>
          <a:prstGeom prst="homePlate">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Design Solution</a:t>
            </a:r>
            <a:endParaRPr sz="1200">
              <a:latin typeface="Lato"/>
              <a:ea typeface="Lato"/>
              <a:cs typeface="Lato"/>
              <a:sym typeface="Lato"/>
            </a:endParaRPr>
          </a:p>
        </p:txBody>
      </p:sp>
      <p:sp>
        <p:nvSpPr>
          <p:cNvPr id="1440" name="Google Shape;1440;p108"/>
          <p:cNvSpPr/>
          <p:nvPr/>
        </p:nvSpPr>
        <p:spPr>
          <a:xfrm>
            <a:off x="1310799" y="4660100"/>
            <a:ext cx="1751400" cy="393600"/>
          </a:xfrm>
          <a:prstGeom prst="chevron">
            <a:avLst>
              <a:gd name="adj" fmla="val 50000"/>
            </a:avLst>
          </a:prstGeom>
          <a:solidFill>
            <a:srgbClr val="EBCC6A"/>
          </a:solidFill>
          <a:ln w="3810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Requirement Satisfaction</a:t>
            </a:r>
            <a:endParaRPr sz="1200">
              <a:latin typeface="Lato"/>
              <a:ea typeface="Lato"/>
              <a:cs typeface="Lato"/>
              <a:sym typeface="Lato"/>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444"/>
        <p:cNvGrpSpPr/>
        <p:nvPr/>
      </p:nvGrpSpPr>
      <p:grpSpPr>
        <a:xfrm>
          <a:off x="0" y="0"/>
          <a:ext cx="0" cy="0"/>
          <a:chOff x="0" y="0"/>
          <a:chExt cx="0" cy="0"/>
        </a:xfrm>
      </p:grpSpPr>
      <p:sp>
        <p:nvSpPr>
          <p:cNvPr id="1445" name="Google Shape;1445;p109"/>
          <p:cNvSpPr txBox="1">
            <a:spLocks noGrp="1"/>
          </p:cNvSpPr>
          <p:nvPr>
            <p:ph type="sldNum" idx="12"/>
          </p:nvPr>
        </p:nvSpPr>
        <p:spPr>
          <a:xfrm>
            <a:off x="8" y="-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83</a:t>
            </a:fld>
            <a:endParaRPr/>
          </a:p>
        </p:txBody>
      </p:sp>
      <p:pic>
        <p:nvPicPr>
          <p:cNvPr id="1446" name="Google Shape;1446;p109"/>
          <p:cNvPicPr preferRelativeResize="0"/>
          <p:nvPr/>
        </p:nvPicPr>
        <p:blipFill rotWithShape="1">
          <a:blip r:embed="rId3">
            <a:alphaModFix/>
          </a:blip>
          <a:srcRect/>
          <a:stretch/>
        </p:blipFill>
        <p:spPr>
          <a:xfrm>
            <a:off x="1192850" y="657900"/>
            <a:ext cx="7397374" cy="3892400"/>
          </a:xfrm>
          <a:prstGeom prst="rect">
            <a:avLst/>
          </a:prstGeom>
          <a:noFill/>
          <a:ln>
            <a:noFill/>
          </a:ln>
        </p:spPr>
      </p:pic>
      <p:sp>
        <p:nvSpPr>
          <p:cNvPr id="1447" name="Google Shape;1447;p109"/>
          <p:cNvSpPr txBox="1">
            <a:spLocks noGrp="1"/>
          </p:cNvSpPr>
          <p:nvPr>
            <p:ph type="title"/>
          </p:nvPr>
        </p:nvSpPr>
        <p:spPr>
          <a:xfrm>
            <a:off x="1052550" y="812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Sensor Data Flow Diagram</a:t>
            </a:r>
            <a:endParaRPr sz="3000"/>
          </a:p>
        </p:txBody>
      </p:sp>
      <p:sp>
        <p:nvSpPr>
          <p:cNvPr id="1448" name="Google Shape;1448;p109"/>
          <p:cNvSpPr/>
          <p:nvPr/>
        </p:nvSpPr>
        <p:spPr>
          <a:xfrm>
            <a:off x="2725988" y="4660100"/>
            <a:ext cx="17514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Risk Analysis</a:t>
            </a:r>
            <a:endParaRPr sz="1200">
              <a:latin typeface="Lato"/>
              <a:ea typeface="Lato"/>
              <a:cs typeface="Lato"/>
              <a:sym typeface="Lato"/>
            </a:endParaRPr>
          </a:p>
        </p:txBody>
      </p:sp>
      <p:sp>
        <p:nvSpPr>
          <p:cNvPr id="1449" name="Google Shape;1449;p109"/>
          <p:cNvSpPr/>
          <p:nvPr/>
        </p:nvSpPr>
        <p:spPr>
          <a:xfrm>
            <a:off x="7254538" y="4660100"/>
            <a:ext cx="18894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Project Planning</a:t>
            </a:r>
            <a:endParaRPr sz="1200">
              <a:latin typeface="Lato"/>
              <a:ea typeface="Lato"/>
              <a:cs typeface="Lato"/>
              <a:sym typeface="Lato"/>
            </a:endParaRPr>
          </a:p>
        </p:txBody>
      </p:sp>
      <p:sp>
        <p:nvSpPr>
          <p:cNvPr id="1450" name="Google Shape;1450;p109"/>
          <p:cNvSpPr/>
          <p:nvPr/>
        </p:nvSpPr>
        <p:spPr>
          <a:xfrm>
            <a:off x="5711038" y="4660141"/>
            <a:ext cx="18432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Advanced Development</a:t>
            </a:r>
            <a:endParaRPr sz="1200">
              <a:latin typeface="Lato"/>
              <a:ea typeface="Lato"/>
              <a:cs typeface="Lato"/>
              <a:sym typeface="Lato"/>
            </a:endParaRPr>
          </a:p>
        </p:txBody>
      </p:sp>
      <p:sp>
        <p:nvSpPr>
          <p:cNvPr id="1451" name="Google Shape;1451;p109"/>
          <p:cNvSpPr/>
          <p:nvPr/>
        </p:nvSpPr>
        <p:spPr>
          <a:xfrm>
            <a:off x="4273800" y="4660100"/>
            <a:ext cx="17589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Verification &amp; Validation</a:t>
            </a:r>
            <a:endParaRPr sz="1200">
              <a:latin typeface="Lato"/>
              <a:ea typeface="Lato"/>
              <a:cs typeface="Lato"/>
              <a:sym typeface="Lato"/>
            </a:endParaRPr>
          </a:p>
        </p:txBody>
      </p:sp>
      <p:sp>
        <p:nvSpPr>
          <p:cNvPr id="1452" name="Google Shape;1452;p109"/>
          <p:cNvSpPr/>
          <p:nvPr/>
        </p:nvSpPr>
        <p:spPr>
          <a:xfrm>
            <a:off x="63" y="4660141"/>
            <a:ext cx="1532400" cy="393600"/>
          </a:xfrm>
          <a:prstGeom prst="homePlate">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Design Solution</a:t>
            </a:r>
            <a:endParaRPr sz="1200">
              <a:latin typeface="Lato"/>
              <a:ea typeface="Lato"/>
              <a:cs typeface="Lato"/>
              <a:sym typeface="Lato"/>
            </a:endParaRPr>
          </a:p>
        </p:txBody>
      </p:sp>
      <p:sp>
        <p:nvSpPr>
          <p:cNvPr id="1453" name="Google Shape;1453;p109"/>
          <p:cNvSpPr/>
          <p:nvPr/>
        </p:nvSpPr>
        <p:spPr>
          <a:xfrm>
            <a:off x="1310799" y="4660100"/>
            <a:ext cx="1751400" cy="393600"/>
          </a:xfrm>
          <a:prstGeom prst="chevron">
            <a:avLst>
              <a:gd name="adj" fmla="val 50000"/>
            </a:avLst>
          </a:prstGeom>
          <a:solidFill>
            <a:srgbClr val="EBCC6A"/>
          </a:solidFill>
          <a:ln w="3810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Requirement Satisfaction</a:t>
            </a:r>
            <a:endParaRPr sz="1200">
              <a:latin typeface="Lato"/>
              <a:ea typeface="Lato"/>
              <a:cs typeface="Lato"/>
              <a:sym typeface="Lato"/>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457"/>
        <p:cNvGrpSpPr/>
        <p:nvPr/>
      </p:nvGrpSpPr>
      <p:grpSpPr>
        <a:xfrm>
          <a:off x="0" y="0"/>
          <a:ext cx="0" cy="0"/>
          <a:chOff x="0" y="0"/>
          <a:chExt cx="0" cy="0"/>
        </a:xfrm>
      </p:grpSpPr>
      <p:sp>
        <p:nvSpPr>
          <p:cNvPr id="1458" name="Google Shape;1458;p110"/>
          <p:cNvSpPr txBox="1">
            <a:spLocks noGrp="1"/>
          </p:cNvSpPr>
          <p:nvPr>
            <p:ph type="sldNum" idx="12"/>
          </p:nvPr>
        </p:nvSpPr>
        <p:spPr>
          <a:xfrm>
            <a:off x="8" y="-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84</a:t>
            </a:fld>
            <a:endParaRPr/>
          </a:p>
        </p:txBody>
      </p:sp>
      <p:pic>
        <p:nvPicPr>
          <p:cNvPr id="1459" name="Google Shape;1459;p110"/>
          <p:cNvPicPr preferRelativeResize="0"/>
          <p:nvPr/>
        </p:nvPicPr>
        <p:blipFill rotWithShape="1">
          <a:blip r:embed="rId3">
            <a:alphaModFix/>
          </a:blip>
          <a:srcRect/>
          <a:stretch/>
        </p:blipFill>
        <p:spPr>
          <a:xfrm>
            <a:off x="1192850" y="657900"/>
            <a:ext cx="7397374" cy="3892400"/>
          </a:xfrm>
          <a:prstGeom prst="rect">
            <a:avLst/>
          </a:prstGeom>
          <a:noFill/>
          <a:ln>
            <a:noFill/>
          </a:ln>
        </p:spPr>
      </p:pic>
      <p:sp>
        <p:nvSpPr>
          <p:cNvPr id="1460" name="Google Shape;1460;p110"/>
          <p:cNvSpPr txBox="1">
            <a:spLocks noGrp="1"/>
          </p:cNvSpPr>
          <p:nvPr>
            <p:ph type="title"/>
          </p:nvPr>
        </p:nvSpPr>
        <p:spPr>
          <a:xfrm>
            <a:off x="1052550" y="812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Sensor Data Flow Diagram</a:t>
            </a:r>
            <a:endParaRPr sz="3000"/>
          </a:p>
        </p:txBody>
      </p:sp>
      <p:sp>
        <p:nvSpPr>
          <p:cNvPr id="1461" name="Google Shape;1461;p110"/>
          <p:cNvSpPr/>
          <p:nvPr/>
        </p:nvSpPr>
        <p:spPr>
          <a:xfrm>
            <a:off x="2725988" y="4660100"/>
            <a:ext cx="17514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Risk Analysis</a:t>
            </a:r>
            <a:endParaRPr sz="1200">
              <a:latin typeface="Lato"/>
              <a:ea typeface="Lato"/>
              <a:cs typeface="Lato"/>
              <a:sym typeface="Lato"/>
            </a:endParaRPr>
          </a:p>
        </p:txBody>
      </p:sp>
      <p:sp>
        <p:nvSpPr>
          <p:cNvPr id="1462" name="Google Shape;1462;p110"/>
          <p:cNvSpPr/>
          <p:nvPr/>
        </p:nvSpPr>
        <p:spPr>
          <a:xfrm>
            <a:off x="7254538" y="4660100"/>
            <a:ext cx="18894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Project Planning</a:t>
            </a:r>
            <a:endParaRPr sz="1200">
              <a:latin typeface="Lato"/>
              <a:ea typeface="Lato"/>
              <a:cs typeface="Lato"/>
              <a:sym typeface="Lato"/>
            </a:endParaRPr>
          </a:p>
        </p:txBody>
      </p:sp>
      <p:sp>
        <p:nvSpPr>
          <p:cNvPr id="1463" name="Google Shape;1463;p110"/>
          <p:cNvSpPr/>
          <p:nvPr/>
        </p:nvSpPr>
        <p:spPr>
          <a:xfrm>
            <a:off x="5711038" y="4660141"/>
            <a:ext cx="18432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Advanced Development</a:t>
            </a:r>
            <a:endParaRPr sz="1200">
              <a:latin typeface="Lato"/>
              <a:ea typeface="Lato"/>
              <a:cs typeface="Lato"/>
              <a:sym typeface="Lato"/>
            </a:endParaRPr>
          </a:p>
        </p:txBody>
      </p:sp>
      <p:sp>
        <p:nvSpPr>
          <p:cNvPr id="1464" name="Google Shape;1464;p110"/>
          <p:cNvSpPr/>
          <p:nvPr/>
        </p:nvSpPr>
        <p:spPr>
          <a:xfrm>
            <a:off x="4273800" y="4660100"/>
            <a:ext cx="17589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Verification &amp; Validation</a:t>
            </a:r>
            <a:endParaRPr sz="1200">
              <a:latin typeface="Lato"/>
              <a:ea typeface="Lato"/>
              <a:cs typeface="Lato"/>
              <a:sym typeface="Lato"/>
            </a:endParaRPr>
          </a:p>
        </p:txBody>
      </p:sp>
      <p:sp>
        <p:nvSpPr>
          <p:cNvPr id="1465" name="Google Shape;1465;p110"/>
          <p:cNvSpPr/>
          <p:nvPr/>
        </p:nvSpPr>
        <p:spPr>
          <a:xfrm>
            <a:off x="63" y="4660141"/>
            <a:ext cx="1532400" cy="393600"/>
          </a:xfrm>
          <a:prstGeom prst="homePlate">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Design Solution</a:t>
            </a:r>
            <a:endParaRPr sz="1200">
              <a:latin typeface="Lato"/>
              <a:ea typeface="Lato"/>
              <a:cs typeface="Lato"/>
              <a:sym typeface="Lato"/>
            </a:endParaRPr>
          </a:p>
        </p:txBody>
      </p:sp>
      <p:sp>
        <p:nvSpPr>
          <p:cNvPr id="1466" name="Google Shape;1466;p110"/>
          <p:cNvSpPr/>
          <p:nvPr/>
        </p:nvSpPr>
        <p:spPr>
          <a:xfrm>
            <a:off x="1310799" y="4660100"/>
            <a:ext cx="1751400" cy="393600"/>
          </a:xfrm>
          <a:prstGeom prst="chevron">
            <a:avLst>
              <a:gd name="adj" fmla="val 50000"/>
            </a:avLst>
          </a:prstGeom>
          <a:solidFill>
            <a:srgbClr val="EBCC6A"/>
          </a:solidFill>
          <a:ln w="3810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Requirement Satisfaction</a:t>
            </a:r>
            <a:endParaRPr sz="1200">
              <a:latin typeface="Lato"/>
              <a:ea typeface="Lato"/>
              <a:cs typeface="Lato"/>
              <a:sym typeface="Lato"/>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470"/>
        <p:cNvGrpSpPr/>
        <p:nvPr/>
      </p:nvGrpSpPr>
      <p:grpSpPr>
        <a:xfrm>
          <a:off x="0" y="0"/>
          <a:ext cx="0" cy="0"/>
          <a:chOff x="0" y="0"/>
          <a:chExt cx="0" cy="0"/>
        </a:xfrm>
      </p:grpSpPr>
      <p:cxnSp>
        <p:nvCxnSpPr>
          <p:cNvPr id="1471" name="Google Shape;1471;p111"/>
          <p:cNvCxnSpPr/>
          <p:nvPr/>
        </p:nvCxnSpPr>
        <p:spPr>
          <a:xfrm>
            <a:off x="2162800" y="3503291"/>
            <a:ext cx="0" cy="584700"/>
          </a:xfrm>
          <a:prstGeom prst="straightConnector1">
            <a:avLst/>
          </a:prstGeom>
          <a:noFill/>
          <a:ln w="19050" cap="flat" cmpd="sng">
            <a:solidFill>
              <a:srgbClr val="000000"/>
            </a:solidFill>
            <a:prstDash val="solid"/>
            <a:round/>
            <a:headEnd type="none" w="med" len="med"/>
            <a:tailEnd type="triangle" w="med" len="med"/>
          </a:ln>
        </p:spPr>
      </p:cxnSp>
      <p:cxnSp>
        <p:nvCxnSpPr>
          <p:cNvPr id="1472" name="Google Shape;1472;p111"/>
          <p:cNvCxnSpPr/>
          <p:nvPr/>
        </p:nvCxnSpPr>
        <p:spPr>
          <a:xfrm>
            <a:off x="2166925" y="2751009"/>
            <a:ext cx="0" cy="584700"/>
          </a:xfrm>
          <a:prstGeom prst="straightConnector1">
            <a:avLst/>
          </a:prstGeom>
          <a:noFill/>
          <a:ln w="19050" cap="flat" cmpd="sng">
            <a:solidFill>
              <a:srgbClr val="000000"/>
            </a:solidFill>
            <a:prstDash val="solid"/>
            <a:round/>
            <a:headEnd type="none" w="med" len="med"/>
            <a:tailEnd type="triangle" w="med" len="med"/>
          </a:ln>
        </p:spPr>
      </p:cxnSp>
      <p:cxnSp>
        <p:nvCxnSpPr>
          <p:cNvPr id="1473" name="Google Shape;1473;p111"/>
          <p:cNvCxnSpPr/>
          <p:nvPr/>
        </p:nvCxnSpPr>
        <p:spPr>
          <a:xfrm>
            <a:off x="2168275" y="2000016"/>
            <a:ext cx="0" cy="584700"/>
          </a:xfrm>
          <a:prstGeom prst="straightConnector1">
            <a:avLst/>
          </a:prstGeom>
          <a:noFill/>
          <a:ln w="19050" cap="flat" cmpd="sng">
            <a:solidFill>
              <a:srgbClr val="000000"/>
            </a:solidFill>
            <a:prstDash val="solid"/>
            <a:round/>
            <a:headEnd type="none" w="med" len="med"/>
            <a:tailEnd type="triangle" w="med" len="med"/>
          </a:ln>
        </p:spPr>
      </p:cxnSp>
      <p:cxnSp>
        <p:nvCxnSpPr>
          <p:cNvPr id="1474" name="Google Shape;1474;p111"/>
          <p:cNvCxnSpPr/>
          <p:nvPr/>
        </p:nvCxnSpPr>
        <p:spPr>
          <a:xfrm>
            <a:off x="2168275" y="1237100"/>
            <a:ext cx="0" cy="584700"/>
          </a:xfrm>
          <a:prstGeom prst="straightConnector1">
            <a:avLst/>
          </a:prstGeom>
          <a:noFill/>
          <a:ln w="19050" cap="flat" cmpd="sng">
            <a:solidFill>
              <a:srgbClr val="000000"/>
            </a:solidFill>
            <a:prstDash val="solid"/>
            <a:round/>
            <a:headEnd type="none" w="med" len="med"/>
            <a:tailEnd type="triangle" w="med" len="med"/>
          </a:ln>
        </p:spPr>
      </p:cxnSp>
      <p:cxnSp>
        <p:nvCxnSpPr>
          <p:cNvPr id="1475" name="Google Shape;1475;p111"/>
          <p:cNvCxnSpPr>
            <a:endCxn id="1476" idx="0"/>
          </p:cNvCxnSpPr>
          <p:nvPr/>
        </p:nvCxnSpPr>
        <p:spPr>
          <a:xfrm flipH="1">
            <a:off x="8085813" y="2676828"/>
            <a:ext cx="2700" cy="276300"/>
          </a:xfrm>
          <a:prstGeom prst="straightConnector1">
            <a:avLst/>
          </a:prstGeom>
          <a:noFill/>
          <a:ln w="19050" cap="flat" cmpd="sng">
            <a:solidFill>
              <a:srgbClr val="000000"/>
            </a:solidFill>
            <a:prstDash val="solid"/>
            <a:round/>
            <a:headEnd type="none" w="med" len="med"/>
            <a:tailEnd type="triangle" w="med" len="med"/>
          </a:ln>
        </p:spPr>
      </p:cxnSp>
      <p:sp>
        <p:nvSpPr>
          <p:cNvPr id="1477" name="Google Shape;1477;p111"/>
          <p:cNvSpPr txBox="1">
            <a:spLocks noGrp="1"/>
          </p:cNvSpPr>
          <p:nvPr>
            <p:ph type="title"/>
          </p:nvPr>
        </p:nvSpPr>
        <p:spPr>
          <a:xfrm>
            <a:off x="1310625" y="156100"/>
            <a:ext cx="5886300" cy="77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Software Flow Chart for SDR’s</a:t>
            </a:r>
            <a:endParaRPr sz="3000"/>
          </a:p>
        </p:txBody>
      </p:sp>
      <p:sp>
        <p:nvSpPr>
          <p:cNvPr id="1478" name="Google Shape;1478;p111"/>
          <p:cNvSpPr txBox="1">
            <a:spLocks noGrp="1"/>
          </p:cNvSpPr>
          <p:nvPr>
            <p:ph type="sldNum" idx="12"/>
          </p:nvPr>
        </p:nvSpPr>
        <p:spPr>
          <a:xfrm>
            <a:off x="8" y="-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85</a:t>
            </a:fld>
            <a:endParaRPr/>
          </a:p>
        </p:txBody>
      </p:sp>
      <p:sp>
        <p:nvSpPr>
          <p:cNvPr id="1479" name="Google Shape;1479;p111"/>
          <p:cNvSpPr/>
          <p:nvPr/>
        </p:nvSpPr>
        <p:spPr>
          <a:xfrm>
            <a:off x="-100" y="4673675"/>
            <a:ext cx="3167100" cy="393600"/>
          </a:xfrm>
          <a:prstGeom prst="homePlate">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Lato"/>
                <a:ea typeface="Lato"/>
                <a:cs typeface="Lato"/>
                <a:sym typeface="Lato"/>
              </a:rPr>
              <a:t>Design Solution</a:t>
            </a:r>
            <a:endParaRPr>
              <a:latin typeface="Lato"/>
              <a:ea typeface="Lato"/>
              <a:cs typeface="Lato"/>
              <a:sym typeface="Lato"/>
            </a:endParaRPr>
          </a:p>
        </p:txBody>
      </p:sp>
      <p:sp>
        <p:nvSpPr>
          <p:cNvPr id="1480" name="Google Shape;1480;p111"/>
          <p:cNvSpPr/>
          <p:nvPr/>
        </p:nvSpPr>
        <p:spPr>
          <a:xfrm>
            <a:off x="2525325" y="4673700"/>
            <a:ext cx="37386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Lato"/>
                <a:ea typeface="Lato"/>
                <a:cs typeface="Lato"/>
                <a:sym typeface="Lato"/>
              </a:rPr>
              <a:t>Project Schedule and Budget</a:t>
            </a:r>
            <a:endParaRPr>
              <a:latin typeface="Lato"/>
              <a:ea typeface="Lato"/>
              <a:cs typeface="Lato"/>
              <a:sym typeface="Lato"/>
            </a:endParaRPr>
          </a:p>
        </p:txBody>
      </p:sp>
      <p:sp>
        <p:nvSpPr>
          <p:cNvPr id="1481" name="Google Shape;1481;p111"/>
          <p:cNvSpPr/>
          <p:nvPr/>
        </p:nvSpPr>
        <p:spPr>
          <a:xfrm>
            <a:off x="5977000" y="4673675"/>
            <a:ext cx="3167100" cy="393600"/>
          </a:xfrm>
          <a:prstGeom prst="chevron">
            <a:avLst>
              <a:gd name="adj" fmla="val 50000"/>
            </a:avLst>
          </a:prstGeom>
          <a:solidFill>
            <a:srgbClr val="EBCC6A"/>
          </a:solidFill>
          <a:ln w="3810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Lato"/>
                <a:ea typeface="Lato"/>
                <a:cs typeface="Lato"/>
                <a:sym typeface="Lato"/>
              </a:rPr>
              <a:t>Manufacturing</a:t>
            </a:r>
            <a:endParaRPr>
              <a:latin typeface="Lato"/>
              <a:ea typeface="Lato"/>
              <a:cs typeface="Lato"/>
              <a:sym typeface="Lato"/>
            </a:endParaRPr>
          </a:p>
        </p:txBody>
      </p:sp>
      <p:sp>
        <p:nvSpPr>
          <p:cNvPr id="1482" name="Google Shape;1482;p111"/>
          <p:cNvSpPr/>
          <p:nvPr/>
        </p:nvSpPr>
        <p:spPr>
          <a:xfrm>
            <a:off x="7450725" y="1070791"/>
            <a:ext cx="1270200" cy="715200"/>
          </a:xfrm>
          <a:prstGeom prst="roundRect">
            <a:avLst>
              <a:gd name="adj" fmla="val 16667"/>
            </a:avLst>
          </a:prstGeom>
          <a:solidFill>
            <a:srgbClr val="D9D9D9"/>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Average Time and Phase Measurements</a:t>
            </a:r>
            <a:endParaRPr sz="1200">
              <a:latin typeface="Lato"/>
              <a:ea typeface="Lato"/>
              <a:cs typeface="Lato"/>
              <a:sym typeface="Lato"/>
            </a:endParaRPr>
          </a:p>
        </p:txBody>
      </p:sp>
      <p:sp>
        <p:nvSpPr>
          <p:cNvPr id="1483" name="Google Shape;1483;p111"/>
          <p:cNvSpPr/>
          <p:nvPr/>
        </p:nvSpPr>
        <p:spPr>
          <a:xfrm>
            <a:off x="7450725" y="2011953"/>
            <a:ext cx="1270200" cy="715200"/>
          </a:xfrm>
          <a:prstGeom prst="roundRect">
            <a:avLst>
              <a:gd name="adj" fmla="val 16667"/>
            </a:avLst>
          </a:prstGeom>
          <a:solidFill>
            <a:srgbClr val="82C7A5"/>
          </a:solidFill>
          <a:ln w="9525" cap="flat" cmpd="sng">
            <a:solidFill>
              <a:srgbClr val="82C7A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Compute Heading and Range</a:t>
            </a:r>
            <a:endParaRPr sz="1200">
              <a:latin typeface="Lato"/>
              <a:ea typeface="Lato"/>
              <a:cs typeface="Lato"/>
              <a:sym typeface="Lato"/>
            </a:endParaRPr>
          </a:p>
        </p:txBody>
      </p:sp>
      <p:sp>
        <p:nvSpPr>
          <p:cNvPr id="1476" name="Google Shape;1476;p111"/>
          <p:cNvSpPr/>
          <p:nvPr/>
        </p:nvSpPr>
        <p:spPr>
          <a:xfrm>
            <a:off x="7450713" y="2953128"/>
            <a:ext cx="1270200" cy="715200"/>
          </a:xfrm>
          <a:prstGeom prst="roundRect">
            <a:avLst>
              <a:gd name="adj" fmla="val 16667"/>
            </a:avLst>
          </a:prstGeom>
          <a:solidFill>
            <a:schemeClr val="lt2"/>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Calculate Position Estimate</a:t>
            </a:r>
            <a:endParaRPr sz="1200">
              <a:latin typeface="Lato"/>
              <a:ea typeface="Lato"/>
              <a:cs typeface="Lato"/>
              <a:sym typeface="Lato"/>
            </a:endParaRPr>
          </a:p>
        </p:txBody>
      </p:sp>
      <p:sp>
        <p:nvSpPr>
          <p:cNvPr id="1484" name="Google Shape;1484;p111"/>
          <p:cNvSpPr/>
          <p:nvPr/>
        </p:nvSpPr>
        <p:spPr>
          <a:xfrm>
            <a:off x="7450713" y="3894303"/>
            <a:ext cx="1270200" cy="715200"/>
          </a:xfrm>
          <a:prstGeom prst="roundRect">
            <a:avLst>
              <a:gd name="adj" fmla="val 16667"/>
            </a:avLst>
          </a:prstGeom>
          <a:solidFill>
            <a:srgbClr val="FFF2CC"/>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Filter Position Estimate</a:t>
            </a:r>
            <a:endParaRPr sz="1200">
              <a:latin typeface="Lato"/>
              <a:ea typeface="Lato"/>
              <a:cs typeface="Lato"/>
              <a:sym typeface="Lato"/>
            </a:endParaRPr>
          </a:p>
        </p:txBody>
      </p:sp>
      <p:cxnSp>
        <p:nvCxnSpPr>
          <p:cNvPr id="1485" name="Google Shape;1485;p111"/>
          <p:cNvCxnSpPr>
            <a:stCxn id="1476" idx="2"/>
            <a:endCxn id="1484" idx="0"/>
          </p:cNvCxnSpPr>
          <p:nvPr/>
        </p:nvCxnSpPr>
        <p:spPr>
          <a:xfrm>
            <a:off x="8085813" y="3668328"/>
            <a:ext cx="0" cy="225900"/>
          </a:xfrm>
          <a:prstGeom prst="straightConnector1">
            <a:avLst/>
          </a:prstGeom>
          <a:noFill/>
          <a:ln w="19050" cap="flat" cmpd="sng">
            <a:solidFill>
              <a:srgbClr val="000000"/>
            </a:solidFill>
            <a:prstDash val="solid"/>
            <a:round/>
            <a:headEnd type="none" w="med" len="med"/>
            <a:tailEnd type="triangle" w="med" len="med"/>
          </a:ln>
        </p:spPr>
      </p:cxnSp>
      <p:cxnSp>
        <p:nvCxnSpPr>
          <p:cNvPr id="1486" name="Google Shape;1486;p111"/>
          <p:cNvCxnSpPr>
            <a:endCxn id="1483" idx="0"/>
          </p:cNvCxnSpPr>
          <p:nvPr/>
        </p:nvCxnSpPr>
        <p:spPr>
          <a:xfrm flipH="1">
            <a:off x="8085825" y="1786053"/>
            <a:ext cx="2700" cy="225900"/>
          </a:xfrm>
          <a:prstGeom prst="straightConnector1">
            <a:avLst/>
          </a:prstGeom>
          <a:noFill/>
          <a:ln w="19050" cap="flat" cmpd="sng">
            <a:solidFill>
              <a:srgbClr val="000000"/>
            </a:solidFill>
            <a:prstDash val="solid"/>
            <a:round/>
            <a:headEnd type="none" w="med" len="med"/>
            <a:tailEnd type="triangle" w="med" len="med"/>
          </a:ln>
        </p:spPr>
      </p:cxnSp>
      <p:sp>
        <p:nvSpPr>
          <p:cNvPr id="1487" name="Google Shape;1487;p111"/>
          <p:cNvSpPr txBox="1"/>
          <p:nvPr/>
        </p:nvSpPr>
        <p:spPr>
          <a:xfrm>
            <a:off x="1099375" y="704800"/>
            <a:ext cx="2137800" cy="36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Lato"/>
                <a:ea typeface="Lato"/>
                <a:cs typeface="Lato"/>
                <a:sym typeface="Lato"/>
              </a:rPr>
              <a:t>SDR Code (Beacon)</a:t>
            </a:r>
            <a:endParaRPr sz="1800">
              <a:latin typeface="Lato"/>
              <a:ea typeface="Lato"/>
              <a:cs typeface="Lato"/>
              <a:sym typeface="Lato"/>
            </a:endParaRPr>
          </a:p>
        </p:txBody>
      </p:sp>
      <p:sp>
        <p:nvSpPr>
          <p:cNvPr id="1488" name="Google Shape;1488;p111"/>
          <p:cNvSpPr txBox="1"/>
          <p:nvPr/>
        </p:nvSpPr>
        <p:spPr>
          <a:xfrm>
            <a:off x="7603425" y="689125"/>
            <a:ext cx="9648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Lato"/>
                <a:ea typeface="Lato"/>
                <a:cs typeface="Lato"/>
                <a:sym typeface="Lato"/>
              </a:rPr>
              <a:t>Pi Code</a:t>
            </a:r>
            <a:endParaRPr sz="1800">
              <a:latin typeface="Lato"/>
              <a:ea typeface="Lato"/>
              <a:cs typeface="Lato"/>
              <a:sym typeface="Lato"/>
            </a:endParaRPr>
          </a:p>
        </p:txBody>
      </p:sp>
      <p:sp>
        <p:nvSpPr>
          <p:cNvPr id="1489" name="Google Shape;1489;p111"/>
          <p:cNvSpPr/>
          <p:nvPr/>
        </p:nvSpPr>
        <p:spPr>
          <a:xfrm>
            <a:off x="35802" y="3194623"/>
            <a:ext cx="1071300" cy="393600"/>
          </a:xfrm>
          <a:prstGeom prst="roundRect">
            <a:avLst>
              <a:gd name="adj" fmla="val 16667"/>
            </a:avLst>
          </a:prstGeom>
          <a:solidFill>
            <a:srgbClr val="82C7A5"/>
          </a:solidFill>
          <a:ln w="9525" cap="flat" cmpd="sng">
            <a:solidFill>
              <a:srgbClr val="82C7A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Completed</a:t>
            </a:r>
            <a:endParaRPr sz="1200">
              <a:latin typeface="Lato"/>
              <a:ea typeface="Lato"/>
              <a:cs typeface="Lato"/>
              <a:sym typeface="Lato"/>
            </a:endParaRPr>
          </a:p>
        </p:txBody>
      </p:sp>
      <p:sp>
        <p:nvSpPr>
          <p:cNvPr id="1490" name="Google Shape;1490;p111"/>
          <p:cNvSpPr/>
          <p:nvPr/>
        </p:nvSpPr>
        <p:spPr>
          <a:xfrm>
            <a:off x="35802" y="3624773"/>
            <a:ext cx="1071300" cy="393600"/>
          </a:xfrm>
          <a:prstGeom prst="roundRect">
            <a:avLst>
              <a:gd name="adj" fmla="val 16667"/>
            </a:avLst>
          </a:prstGeom>
          <a:solidFill>
            <a:srgbClr val="FFF2CC"/>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In Progress</a:t>
            </a:r>
            <a:endParaRPr sz="1200">
              <a:latin typeface="Lato"/>
              <a:ea typeface="Lato"/>
              <a:cs typeface="Lato"/>
              <a:sym typeface="Lato"/>
            </a:endParaRPr>
          </a:p>
        </p:txBody>
      </p:sp>
      <p:sp>
        <p:nvSpPr>
          <p:cNvPr id="1491" name="Google Shape;1491;p111"/>
          <p:cNvSpPr/>
          <p:nvPr/>
        </p:nvSpPr>
        <p:spPr>
          <a:xfrm>
            <a:off x="1531825" y="1073246"/>
            <a:ext cx="1270200" cy="538800"/>
          </a:xfrm>
          <a:prstGeom prst="roundRect">
            <a:avLst>
              <a:gd name="adj" fmla="val 16667"/>
            </a:avLst>
          </a:prstGeom>
          <a:solidFill>
            <a:srgbClr val="FFF2CC"/>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Receive Poll</a:t>
            </a:r>
            <a:endParaRPr sz="1200">
              <a:latin typeface="Lato"/>
              <a:ea typeface="Lato"/>
              <a:cs typeface="Lato"/>
              <a:sym typeface="Lato"/>
            </a:endParaRPr>
          </a:p>
        </p:txBody>
      </p:sp>
      <p:sp>
        <p:nvSpPr>
          <p:cNvPr id="1492" name="Google Shape;1492;p111"/>
          <p:cNvSpPr txBox="1"/>
          <p:nvPr/>
        </p:nvSpPr>
        <p:spPr>
          <a:xfrm>
            <a:off x="4002320" y="704809"/>
            <a:ext cx="2137800" cy="36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Lato"/>
                <a:ea typeface="Lato"/>
                <a:cs typeface="Lato"/>
                <a:sym typeface="Lato"/>
              </a:rPr>
              <a:t>SDR Code (Sensor)</a:t>
            </a:r>
            <a:endParaRPr sz="1800">
              <a:latin typeface="Lato"/>
              <a:ea typeface="Lato"/>
              <a:cs typeface="Lato"/>
              <a:sym typeface="Lato"/>
            </a:endParaRPr>
          </a:p>
        </p:txBody>
      </p:sp>
      <p:sp>
        <p:nvSpPr>
          <p:cNvPr id="1493" name="Google Shape;1493;p111"/>
          <p:cNvSpPr/>
          <p:nvPr/>
        </p:nvSpPr>
        <p:spPr>
          <a:xfrm>
            <a:off x="1531825" y="1821796"/>
            <a:ext cx="1270200" cy="538800"/>
          </a:xfrm>
          <a:prstGeom prst="roundRect">
            <a:avLst>
              <a:gd name="adj" fmla="val 16667"/>
            </a:avLst>
          </a:prstGeom>
          <a:solidFill>
            <a:srgbClr val="D9D9D9"/>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Filter</a:t>
            </a:r>
            <a:endParaRPr sz="1200">
              <a:latin typeface="Lato"/>
              <a:ea typeface="Lato"/>
              <a:cs typeface="Lato"/>
              <a:sym typeface="Lato"/>
            </a:endParaRPr>
          </a:p>
        </p:txBody>
      </p:sp>
      <p:sp>
        <p:nvSpPr>
          <p:cNvPr id="1494" name="Google Shape;1494;p111"/>
          <p:cNvSpPr/>
          <p:nvPr/>
        </p:nvSpPr>
        <p:spPr>
          <a:xfrm>
            <a:off x="1533175" y="2580166"/>
            <a:ext cx="1270200" cy="538800"/>
          </a:xfrm>
          <a:prstGeom prst="roundRect">
            <a:avLst>
              <a:gd name="adj" fmla="val 16667"/>
            </a:avLst>
          </a:prstGeom>
          <a:solidFill>
            <a:srgbClr val="FFF2CC"/>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Demodulate</a:t>
            </a:r>
            <a:endParaRPr sz="1200">
              <a:latin typeface="Lato"/>
              <a:ea typeface="Lato"/>
              <a:cs typeface="Lato"/>
              <a:sym typeface="Lato"/>
            </a:endParaRPr>
          </a:p>
        </p:txBody>
      </p:sp>
      <p:sp>
        <p:nvSpPr>
          <p:cNvPr id="1495" name="Google Shape;1495;p111"/>
          <p:cNvSpPr/>
          <p:nvPr/>
        </p:nvSpPr>
        <p:spPr>
          <a:xfrm>
            <a:off x="1533175" y="3338546"/>
            <a:ext cx="1270200" cy="538800"/>
          </a:xfrm>
          <a:prstGeom prst="roundRect">
            <a:avLst>
              <a:gd name="adj" fmla="val 16667"/>
            </a:avLst>
          </a:prstGeom>
          <a:solidFill>
            <a:srgbClr val="FFF2CC"/>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Compare Code</a:t>
            </a:r>
            <a:endParaRPr sz="1200">
              <a:latin typeface="Lato"/>
              <a:ea typeface="Lato"/>
              <a:cs typeface="Lato"/>
              <a:sym typeface="Lato"/>
            </a:endParaRPr>
          </a:p>
        </p:txBody>
      </p:sp>
      <p:sp>
        <p:nvSpPr>
          <p:cNvPr id="1496" name="Google Shape;1496;p111"/>
          <p:cNvSpPr/>
          <p:nvPr/>
        </p:nvSpPr>
        <p:spPr>
          <a:xfrm>
            <a:off x="1531825" y="4096921"/>
            <a:ext cx="1270200" cy="538800"/>
          </a:xfrm>
          <a:prstGeom prst="roundRect">
            <a:avLst>
              <a:gd name="adj" fmla="val 16667"/>
            </a:avLst>
          </a:prstGeom>
          <a:solidFill>
            <a:srgbClr val="D9D9D9"/>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Begin Transmit</a:t>
            </a:r>
            <a:endParaRPr sz="1200">
              <a:latin typeface="Lato"/>
              <a:ea typeface="Lato"/>
              <a:cs typeface="Lato"/>
              <a:sym typeface="Lato"/>
            </a:endParaRPr>
          </a:p>
        </p:txBody>
      </p:sp>
      <p:cxnSp>
        <p:nvCxnSpPr>
          <p:cNvPr id="1497" name="Google Shape;1497;p111"/>
          <p:cNvCxnSpPr/>
          <p:nvPr/>
        </p:nvCxnSpPr>
        <p:spPr>
          <a:xfrm>
            <a:off x="5056470" y="3492423"/>
            <a:ext cx="0" cy="584700"/>
          </a:xfrm>
          <a:prstGeom prst="straightConnector1">
            <a:avLst/>
          </a:prstGeom>
          <a:noFill/>
          <a:ln w="19050" cap="flat" cmpd="sng">
            <a:solidFill>
              <a:srgbClr val="000000"/>
            </a:solidFill>
            <a:prstDash val="solid"/>
            <a:round/>
            <a:headEnd type="none" w="med" len="med"/>
            <a:tailEnd type="triangle" w="med" len="med"/>
          </a:ln>
        </p:spPr>
      </p:cxnSp>
      <p:cxnSp>
        <p:nvCxnSpPr>
          <p:cNvPr id="1498" name="Google Shape;1498;p111"/>
          <p:cNvCxnSpPr/>
          <p:nvPr/>
        </p:nvCxnSpPr>
        <p:spPr>
          <a:xfrm>
            <a:off x="5060595" y="2740141"/>
            <a:ext cx="0" cy="584700"/>
          </a:xfrm>
          <a:prstGeom prst="straightConnector1">
            <a:avLst/>
          </a:prstGeom>
          <a:noFill/>
          <a:ln w="19050" cap="flat" cmpd="sng">
            <a:solidFill>
              <a:srgbClr val="000000"/>
            </a:solidFill>
            <a:prstDash val="solid"/>
            <a:round/>
            <a:headEnd type="none" w="med" len="med"/>
            <a:tailEnd type="triangle" w="med" len="med"/>
          </a:ln>
        </p:spPr>
      </p:cxnSp>
      <p:cxnSp>
        <p:nvCxnSpPr>
          <p:cNvPr id="1499" name="Google Shape;1499;p111"/>
          <p:cNvCxnSpPr/>
          <p:nvPr/>
        </p:nvCxnSpPr>
        <p:spPr>
          <a:xfrm>
            <a:off x="5061945" y="1989148"/>
            <a:ext cx="0" cy="584700"/>
          </a:xfrm>
          <a:prstGeom prst="straightConnector1">
            <a:avLst/>
          </a:prstGeom>
          <a:noFill/>
          <a:ln w="19050" cap="flat" cmpd="sng">
            <a:solidFill>
              <a:srgbClr val="000000"/>
            </a:solidFill>
            <a:prstDash val="solid"/>
            <a:round/>
            <a:headEnd type="none" w="med" len="med"/>
            <a:tailEnd type="triangle" w="med" len="med"/>
          </a:ln>
        </p:spPr>
      </p:cxnSp>
      <p:cxnSp>
        <p:nvCxnSpPr>
          <p:cNvPr id="1500" name="Google Shape;1500;p111"/>
          <p:cNvCxnSpPr/>
          <p:nvPr/>
        </p:nvCxnSpPr>
        <p:spPr>
          <a:xfrm>
            <a:off x="5061945" y="1226232"/>
            <a:ext cx="0" cy="584700"/>
          </a:xfrm>
          <a:prstGeom prst="straightConnector1">
            <a:avLst/>
          </a:prstGeom>
          <a:noFill/>
          <a:ln w="19050" cap="flat" cmpd="sng">
            <a:solidFill>
              <a:srgbClr val="000000"/>
            </a:solidFill>
            <a:prstDash val="solid"/>
            <a:round/>
            <a:headEnd type="none" w="med" len="med"/>
            <a:tailEnd type="triangle" w="med" len="med"/>
          </a:ln>
        </p:spPr>
      </p:cxnSp>
      <p:sp>
        <p:nvSpPr>
          <p:cNvPr id="1501" name="Google Shape;1501;p111"/>
          <p:cNvSpPr/>
          <p:nvPr/>
        </p:nvSpPr>
        <p:spPr>
          <a:xfrm>
            <a:off x="4425495" y="1062379"/>
            <a:ext cx="1270200" cy="538800"/>
          </a:xfrm>
          <a:prstGeom prst="roundRect">
            <a:avLst>
              <a:gd name="adj" fmla="val 16667"/>
            </a:avLst>
          </a:prstGeom>
          <a:solidFill>
            <a:srgbClr val="FFF2CC"/>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Transmit Poll</a:t>
            </a:r>
            <a:endParaRPr sz="1200">
              <a:latin typeface="Lato"/>
              <a:ea typeface="Lato"/>
              <a:cs typeface="Lato"/>
              <a:sym typeface="Lato"/>
            </a:endParaRPr>
          </a:p>
        </p:txBody>
      </p:sp>
      <p:sp>
        <p:nvSpPr>
          <p:cNvPr id="1502" name="Google Shape;1502;p111"/>
          <p:cNvSpPr/>
          <p:nvPr/>
        </p:nvSpPr>
        <p:spPr>
          <a:xfrm>
            <a:off x="4425495" y="1810929"/>
            <a:ext cx="1270200" cy="538800"/>
          </a:xfrm>
          <a:prstGeom prst="roundRect">
            <a:avLst>
              <a:gd name="adj" fmla="val 16667"/>
            </a:avLst>
          </a:prstGeom>
          <a:solidFill>
            <a:srgbClr val="FFF2CC"/>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Receive Response</a:t>
            </a:r>
            <a:endParaRPr sz="1200">
              <a:latin typeface="Lato"/>
              <a:ea typeface="Lato"/>
              <a:cs typeface="Lato"/>
              <a:sym typeface="Lato"/>
            </a:endParaRPr>
          </a:p>
        </p:txBody>
      </p:sp>
      <p:sp>
        <p:nvSpPr>
          <p:cNvPr id="1503" name="Google Shape;1503;p111"/>
          <p:cNvSpPr/>
          <p:nvPr/>
        </p:nvSpPr>
        <p:spPr>
          <a:xfrm>
            <a:off x="4426845" y="2569298"/>
            <a:ext cx="1270200" cy="538800"/>
          </a:xfrm>
          <a:prstGeom prst="roundRect">
            <a:avLst>
              <a:gd name="adj" fmla="val 16667"/>
            </a:avLst>
          </a:prstGeom>
          <a:solidFill>
            <a:srgbClr val="FFF2CC"/>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Auto Correlate</a:t>
            </a:r>
            <a:endParaRPr sz="1200">
              <a:latin typeface="Lato"/>
              <a:ea typeface="Lato"/>
              <a:cs typeface="Lato"/>
              <a:sym typeface="Lato"/>
            </a:endParaRPr>
          </a:p>
        </p:txBody>
      </p:sp>
      <p:sp>
        <p:nvSpPr>
          <p:cNvPr id="1504" name="Google Shape;1504;p111"/>
          <p:cNvSpPr/>
          <p:nvPr/>
        </p:nvSpPr>
        <p:spPr>
          <a:xfrm>
            <a:off x="4426845" y="3327679"/>
            <a:ext cx="1270200" cy="538800"/>
          </a:xfrm>
          <a:prstGeom prst="roundRect">
            <a:avLst>
              <a:gd name="adj" fmla="val 16667"/>
            </a:avLst>
          </a:prstGeom>
          <a:solidFill>
            <a:srgbClr val="D9D9D9"/>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Report</a:t>
            </a:r>
            <a:endParaRPr sz="1200">
              <a:latin typeface="Lato"/>
              <a:ea typeface="Lato"/>
              <a:cs typeface="Lato"/>
              <a:sym typeface="Lato"/>
            </a:endParaRPr>
          </a:p>
        </p:txBody>
      </p:sp>
      <p:sp>
        <p:nvSpPr>
          <p:cNvPr id="1505" name="Google Shape;1505;p111"/>
          <p:cNvSpPr/>
          <p:nvPr/>
        </p:nvSpPr>
        <p:spPr>
          <a:xfrm>
            <a:off x="4425495" y="4086054"/>
            <a:ext cx="1270200" cy="538800"/>
          </a:xfrm>
          <a:prstGeom prst="roundRect">
            <a:avLst>
              <a:gd name="adj" fmla="val 16667"/>
            </a:avLst>
          </a:prstGeom>
          <a:solidFill>
            <a:srgbClr val="D9D9D9"/>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Wait</a:t>
            </a:r>
            <a:endParaRPr sz="1200">
              <a:latin typeface="Lato"/>
              <a:ea typeface="Lato"/>
              <a:cs typeface="Lato"/>
              <a:sym typeface="Lato"/>
            </a:endParaRPr>
          </a:p>
        </p:txBody>
      </p:sp>
      <p:sp>
        <p:nvSpPr>
          <p:cNvPr id="1506" name="Google Shape;1506;p111"/>
          <p:cNvSpPr/>
          <p:nvPr/>
        </p:nvSpPr>
        <p:spPr>
          <a:xfrm>
            <a:off x="5938108" y="1809870"/>
            <a:ext cx="1270200" cy="538800"/>
          </a:xfrm>
          <a:prstGeom prst="roundRect">
            <a:avLst>
              <a:gd name="adj" fmla="val 16667"/>
            </a:avLst>
          </a:prstGeom>
          <a:solidFill>
            <a:srgbClr val="D9D9D9"/>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Code</a:t>
            </a:r>
            <a:endParaRPr sz="1200">
              <a:latin typeface="Lato"/>
              <a:ea typeface="Lato"/>
              <a:cs typeface="Lato"/>
              <a:sym typeface="Lato"/>
            </a:endParaRPr>
          </a:p>
        </p:txBody>
      </p:sp>
      <p:cxnSp>
        <p:nvCxnSpPr>
          <p:cNvPr id="1507" name="Google Shape;1507;p111"/>
          <p:cNvCxnSpPr>
            <a:stCxn id="1506" idx="1"/>
            <a:endCxn id="1502" idx="3"/>
          </p:cNvCxnSpPr>
          <p:nvPr/>
        </p:nvCxnSpPr>
        <p:spPr>
          <a:xfrm flipH="1">
            <a:off x="5695708" y="2079270"/>
            <a:ext cx="242400" cy="1200"/>
          </a:xfrm>
          <a:prstGeom prst="straightConnector1">
            <a:avLst/>
          </a:prstGeom>
          <a:noFill/>
          <a:ln w="19050" cap="flat" cmpd="sng">
            <a:solidFill>
              <a:srgbClr val="000000"/>
            </a:solidFill>
            <a:prstDash val="solid"/>
            <a:round/>
            <a:headEnd type="none" w="med" len="med"/>
            <a:tailEnd type="triangle" w="med" len="med"/>
          </a:ln>
        </p:spPr>
      </p:cxnSp>
      <p:sp>
        <p:nvSpPr>
          <p:cNvPr id="1508" name="Google Shape;1508;p111"/>
          <p:cNvSpPr/>
          <p:nvPr/>
        </p:nvSpPr>
        <p:spPr>
          <a:xfrm>
            <a:off x="5938795" y="2953134"/>
            <a:ext cx="1270200" cy="538800"/>
          </a:xfrm>
          <a:prstGeom prst="roundRect">
            <a:avLst>
              <a:gd name="adj" fmla="val 16667"/>
            </a:avLst>
          </a:prstGeom>
          <a:solidFill>
            <a:srgbClr val="FFF2CC"/>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Extract Phase</a:t>
            </a:r>
            <a:endParaRPr sz="1200">
              <a:latin typeface="Lato"/>
              <a:ea typeface="Lato"/>
              <a:cs typeface="Lato"/>
              <a:sym typeface="Lato"/>
            </a:endParaRPr>
          </a:p>
        </p:txBody>
      </p:sp>
      <p:sp>
        <p:nvSpPr>
          <p:cNvPr id="1509" name="Google Shape;1509;p111"/>
          <p:cNvSpPr txBox="1"/>
          <p:nvPr/>
        </p:nvSpPr>
        <p:spPr>
          <a:xfrm>
            <a:off x="5683762" y="1759811"/>
            <a:ext cx="242400" cy="36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Lato"/>
                <a:ea typeface="Lato"/>
                <a:cs typeface="Lato"/>
                <a:sym typeface="Lato"/>
              </a:rPr>
              <a:t>+</a:t>
            </a:r>
            <a:endParaRPr sz="1200" b="1">
              <a:latin typeface="Lato"/>
              <a:ea typeface="Lato"/>
              <a:cs typeface="Lato"/>
              <a:sym typeface="Lato"/>
            </a:endParaRPr>
          </a:p>
        </p:txBody>
      </p:sp>
      <p:sp>
        <p:nvSpPr>
          <p:cNvPr id="1510" name="Google Shape;1510;p111"/>
          <p:cNvSpPr/>
          <p:nvPr/>
        </p:nvSpPr>
        <p:spPr>
          <a:xfrm>
            <a:off x="35802" y="4054923"/>
            <a:ext cx="1071300" cy="393600"/>
          </a:xfrm>
          <a:prstGeom prst="roundRect">
            <a:avLst>
              <a:gd name="adj" fmla="val 16667"/>
            </a:avLst>
          </a:prstGeom>
          <a:solidFill>
            <a:srgbClr val="D9D9D9"/>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To Do</a:t>
            </a:r>
            <a:endParaRPr sz="1200">
              <a:latin typeface="Lato"/>
              <a:ea typeface="Lato"/>
              <a:cs typeface="Lato"/>
              <a:sym typeface="Lato"/>
            </a:endParaRPr>
          </a:p>
        </p:txBody>
      </p:sp>
      <p:sp>
        <p:nvSpPr>
          <p:cNvPr id="1511" name="Google Shape;1511;p111"/>
          <p:cNvSpPr/>
          <p:nvPr/>
        </p:nvSpPr>
        <p:spPr>
          <a:xfrm>
            <a:off x="2959708" y="1809871"/>
            <a:ext cx="1270200" cy="538800"/>
          </a:xfrm>
          <a:prstGeom prst="roundRect">
            <a:avLst>
              <a:gd name="adj" fmla="val 16667"/>
            </a:avLst>
          </a:prstGeom>
          <a:solidFill>
            <a:srgbClr val="FFF2CC"/>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ato"/>
                <a:ea typeface="Lato"/>
                <a:cs typeface="Lato"/>
                <a:sym typeface="Lato"/>
              </a:rPr>
              <a:t>Switch Antenna</a:t>
            </a:r>
            <a:endParaRPr sz="1200">
              <a:latin typeface="Lato"/>
              <a:ea typeface="Lato"/>
              <a:cs typeface="Lato"/>
              <a:sym typeface="Lato"/>
            </a:endParaRPr>
          </a:p>
        </p:txBody>
      </p:sp>
      <p:cxnSp>
        <p:nvCxnSpPr>
          <p:cNvPr id="1512" name="Google Shape;1512;p111"/>
          <p:cNvCxnSpPr>
            <a:stCxn id="1502" idx="2"/>
            <a:endCxn id="1508" idx="0"/>
          </p:cNvCxnSpPr>
          <p:nvPr/>
        </p:nvCxnSpPr>
        <p:spPr>
          <a:xfrm rot="-5400000" flipH="1">
            <a:off x="5515545" y="1894779"/>
            <a:ext cx="603300" cy="1513200"/>
          </a:xfrm>
          <a:prstGeom prst="bentConnector3">
            <a:avLst>
              <a:gd name="adj1" fmla="val 20122"/>
            </a:avLst>
          </a:prstGeom>
          <a:noFill/>
          <a:ln w="19050" cap="flat" cmpd="sng">
            <a:solidFill>
              <a:srgbClr val="000000"/>
            </a:solidFill>
            <a:prstDash val="solid"/>
            <a:round/>
            <a:headEnd type="none" w="med" len="med"/>
            <a:tailEnd type="triangle" w="med" len="med"/>
          </a:ln>
        </p:spPr>
      </p:cxnSp>
      <p:cxnSp>
        <p:nvCxnSpPr>
          <p:cNvPr id="1513" name="Google Shape;1513;p111"/>
          <p:cNvCxnSpPr>
            <a:stCxn id="1508" idx="2"/>
            <a:endCxn id="1504" idx="3"/>
          </p:cNvCxnSpPr>
          <p:nvPr/>
        </p:nvCxnSpPr>
        <p:spPr>
          <a:xfrm rot="5400000">
            <a:off x="6082945" y="3105984"/>
            <a:ext cx="105000" cy="876900"/>
          </a:xfrm>
          <a:prstGeom prst="bentConnector2">
            <a:avLst/>
          </a:prstGeom>
          <a:noFill/>
          <a:ln w="19050" cap="flat" cmpd="sng">
            <a:solidFill>
              <a:srgbClr val="000000"/>
            </a:solidFill>
            <a:prstDash val="solid"/>
            <a:round/>
            <a:headEnd type="none" w="med" len="med"/>
            <a:tailEnd type="triangle" w="med" len="med"/>
          </a:ln>
        </p:spPr>
      </p:cxnSp>
      <p:cxnSp>
        <p:nvCxnSpPr>
          <p:cNvPr id="1514" name="Google Shape;1514;p111"/>
          <p:cNvCxnSpPr>
            <a:stCxn id="1502" idx="1"/>
            <a:endCxn id="1511" idx="3"/>
          </p:cNvCxnSpPr>
          <p:nvPr/>
        </p:nvCxnSpPr>
        <p:spPr>
          <a:xfrm rot="10800000">
            <a:off x="4229895" y="2079129"/>
            <a:ext cx="195600" cy="1200"/>
          </a:xfrm>
          <a:prstGeom prst="straightConnector1">
            <a:avLst/>
          </a:prstGeom>
          <a:noFill/>
          <a:ln w="19050" cap="flat" cmpd="sng">
            <a:solidFill>
              <a:srgbClr val="000000"/>
            </a:solidFill>
            <a:prstDash val="solid"/>
            <a:round/>
            <a:headEnd type="none" w="med" len="med"/>
            <a:tailEnd type="triangle" w="med" len="med"/>
          </a:ln>
        </p:spPr>
      </p:cxn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518"/>
        <p:cNvGrpSpPr/>
        <p:nvPr/>
      </p:nvGrpSpPr>
      <p:grpSpPr>
        <a:xfrm>
          <a:off x="0" y="0"/>
          <a:ext cx="0" cy="0"/>
          <a:chOff x="0" y="0"/>
          <a:chExt cx="0" cy="0"/>
        </a:xfrm>
      </p:grpSpPr>
      <p:sp>
        <p:nvSpPr>
          <p:cNvPr id="1519" name="Google Shape;1519;p112"/>
          <p:cNvSpPr txBox="1">
            <a:spLocks noGrp="1"/>
          </p:cNvSpPr>
          <p:nvPr>
            <p:ph type="body" idx="1"/>
          </p:nvPr>
        </p:nvSpPr>
        <p:spPr>
          <a:xfrm>
            <a:off x="1220425" y="1163025"/>
            <a:ext cx="7038900" cy="2911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
        <p:nvSpPr>
          <p:cNvPr id="1520" name="Google Shape;1520;p112"/>
          <p:cNvSpPr txBox="1">
            <a:spLocks noGrp="1"/>
          </p:cNvSpPr>
          <p:nvPr>
            <p:ph type="sldNum" idx="12"/>
          </p:nvPr>
        </p:nvSpPr>
        <p:spPr>
          <a:xfrm>
            <a:off x="8" y="-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86</a:t>
            </a:fld>
            <a:endParaRPr/>
          </a:p>
        </p:txBody>
      </p:sp>
      <p:pic>
        <p:nvPicPr>
          <p:cNvPr id="1521" name="Google Shape;1521;p112"/>
          <p:cNvPicPr preferRelativeResize="0"/>
          <p:nvPr/>
        </p:nvPicPr>
        <p:blipFill>
          <a:blip r:embed="rId3">
            <a:alphaModFix/>
          </a:blip>
          <a:stretch>
            <a:fillRect/>
          </a:stretch>
        </p:blipFill>
        <p:spPr>
          <a:xfrm>
            <a:off x="988463" y="1080475"/>
            <a:ext cx="7502823" cy="4063025"/>
          </a:xfrm>
          <a:prstGeom prst="rect">
            <a:avLst/>
          </a:prstGeom>
          <a:noFill/>
          <a:ln>
            <a:noFill/>
          </a:ln>
        </p:spPr>
      </p:pic>
      <p:sp>
        <p:nvSpPr>
          <p:cNvPr id="1522" name="Google Shape;1522;p112"/>
          <p:cNvSpPr txBox="1"/>
          <p:nvPr/>
        </p:nvSpPr>
        <p:spPr>
          <a:xfrm>
            <a:off x="1401325" y="238850"/>
            <a:ext cx="5525700" cy="59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Lato"/>
                <a:ea typeface="Lato"/>
                <a:cs typeface="Lato"/>
                <a:sym typeface="Lato"/>
              </a:rPr>
              <a:t>Kalman Filter Testing</a:t>
            </a:r>
            <a:endParaRPr sz="2400">
              <a:latin typeface="Lato"/>
              <a:ea typeface="Lato"/>
              <a:cs typeface="Lato"/>
              <a:sym typeface="Lato"/>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526"/>
        <p:cNvGrpSpPr/>
        <p:nvPr/>
      </p:nvGrpSpPr>
      <p:grpSpPr>
        <a:xfrm>
          <a:off x="0" y="0"/>
          <a:ext cx="0" cy="0"/>
          <a:chOff x="0" y="0"/>
          <a:chExt cx="0" cy="0"/>
        </a:xfrm>
      </p:grpSpPr>
      <p:sp>
        <p:nvSpPr>
          <p:cNvPr id="1527" name="Google Shape;1527;p113"/>
          <p:cNvSpPr txBox="1">
            <a:spLocks noGrp="1"/>
          </p:cNvSpPr>
          <p:nvPr>
            <p:ph type="title"/>
          </p:nvPr>
        </p:nvSpPr>
        <p:spPr>
          <a:xfrm>
            <a:off x="1310625" y="156100"/>
            <a:ext cx="5886300" cy="77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Extended/Unscented Kalman Filter</a:t>
            </a:r>
            <a:endParaRPr sz="3000"/>
          </a:p>
        </p:txBody>
      </p:sp>
      <p:sp>
        <p:nvSpPr>
          <p:cNvPr id="1528" name="Google Shape;1528;p113"/>
          <p:cNvSpPr txBox="1">
            <a:spLocks noGrp="1"/>
          </p:cNvSpPr>
          <p:nvPr>
            <p:ph type="sldNum" idx="12"/>
          </p:nvPr>
        </p:nvSpPr>
        <p:spPr>
          <a:xfrm>
            <a:off x="8" y="-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87</a:t>
            </a:fld>
            <a:endParaRPr/>
          </a:p>
        </p:txBody>
      </p:sp>
      <p:sp>
        <p:nvSpPr>
          <p:cNvPr id="1529" name="Google Shape;1529;p113"/>
          <p:cNvSpPr/>
          <p:nvPr/>
        </p:nvSpPr>
        <p:spPr>
          <a:xfrm>
            <a:off x="-100" y="4673675"/>
            <a:ext cx="3167100" cy="393600"/>
          </a:xfrm>
          <a:prstGeom prst="homePlate">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Lato"/>
                <a:ea typeface="Lato"/>
                <a:cs typeface="Lato"/>
                <a:sym typeface="Lato"/>
              </a:rPr>
              <a:t>Design Solution</a:t>
            </a:r>
            <a:endParaRPr>
              <a:latin typeface="Lato"/>
              <a:ea typeface="Lato"/>
              <a:cs typeface="Lato"/>
              <a:sym typeface="Lato"/>
            </a:endParaRPr>
          </a:p>
        </p:txBody>
      </p:sp>
      <p:sp>
        <p:nvSpPr>
          <p:cNvPr id="1530" name="Google Shape;1530;p113"/>
          <p:cNvSpPr/>
          <p:nvPr/>
        </p:nvSpPr>
        <p:spPr>
          <a:xfrm>
            <a:off x="2525325" y="4673700"/>
            <a:ext cx="3738600" cy="393600"/>
          </a:xfrm>
          <a:prstGeom prst="chevron">
            <a:avLst>
              <a:gd name="adj" fmla="val 50000"/>
            </a:avLst>
          </a:prstGeom>
          <a:solidFill>
            <a:srgbClr val="EDDCA5"/>
          </a:solidFill>
          <a:ln w="1905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Lato"/>
                <a:ea typeface="Lato"/>
                <a:cs typeface="Lato"/>
                <a:sym typeface="Lato"/>
              </a:rPr>
              <a:t>Project Schedule and Budget</a:t>
            </a:r>
            <a:endParaRPr>
              <a:latin typeface="Lato"/>
              <a:ea typeface="Lato"/>
              <a:cs typeface="Lato"/>
              <a:sym typeface="Lato"/>
            </a:endParaRPr>
          </a:p>
        </p:txBody>
      </p:sp>
      <p:sp>
        <p:nvSpPr>
          <p:cNvPr id="1531" name="Google Shape;1531;p113"/>
          <p:cNvSpPr/>
          <p:nvPr/>
        </p:nvSpPr>
        <p:spPr>
          <a:xfrm>
            <a:off x="5977000" y="4673675"/>
            <a:ext cx="3167100" cy="393600"/>
          </a:xfrm>
          <a:prstGeom prst="chevron">
            <a:avLst>
              <a:gd name="adj" fmla="val 50000"/>
            </a:avLst>
          </a:prstGeom>
          <a:solidFill>
            <a:srgbClr val="EBCC6A"/>
          </a:solidFill>
          <a:ln w="38100" cap="flat" cmpd="sng">
            <a:solidFill>
              <a:srgbClr val="C0A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Lato"/>
                <a:ea typeface="Lato"/>
                <a:cs typeface="Lato"/>
                <a:sym typeface="Lato"/>
              </a:rPr>
              <a:t>Manufacturing</a:t>
            </a:r>
            <a:endParaRPr>
              <a:latin typeface="Lato"/>
              <a:ea typeface="Lato"/>
              <a:cs typeface="Lato"/>
              <a:sym typeface="Lato"/>
            </a:endParaRPr>
          </a:p>
        </p:txBody>
      </p:sp>
      <p:sp>
        <p:nvSpPr>
          <p:cNvPr id="1532" name="Google Shape;1532;p113"/>
          <p:cNvSpPr txBox="1"/>
          <p:nvPr/>
        </p:nvSpPr>
        <p:spPr>
          <a:xfrm>
            <a:off x="1261625" y="1247750"/>
            <a:ext cx="7091400" cy="292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u="sng">
                <a:latin typeface="Lato"/>
                <a:ea typeface="Lato"/>
                <a:cs typeface="Lato"/>
                <a:sym typeface="Lato"/>
              </a:rPr>
              <a:t>Motivation</a:t>
            </a:r>
            <a:r>
              <a:rPr lang="en">
                <a:latin typeface="Lato"/>
                <a:ea typeface="Lato"/>
                <a:cs typeface="Lato"/>
                <a:sym typeface="Lato"/>
              </a:rPr>
              <a:t>: With the addition of Phase 4 testing, nonlinear dynamics need to be accounted for. </a:t>
            </a:r>
            <a:endParaRPr>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a:p>
            <a:pPr marL="0" lvl="0" indent="0" algn="l" rtl="0">
              <a:spcBef>
                <a:spcPts val="0"/>
              </a:spcBef>
              <a:spcAft>
                <a:spcPts val="0"/>
              </a:spcAft>
              <a:buNone/>
            </a:pPr>
            <a:r>
              <a:rPr lang="en" u="sng">
                <a:latin typeface="Lato"/>
                <a:ea typeface="Lato"/>
                <a:cs typeface="Lato"/>
                <a:sym typeface="Lato"/>
              </a:rPr>
              <a:t>Implementation</a:t>
            </a:r>
            <a:r>
              <a:rPr lang="en">
                <a:latin typeface="Lato"/>
                <a:ea typeface="Lato"/>
                <a:cs typeface="Lato"/>
                <a:sym typeface="Lato"/>
              </a:rPr>
              <a:t>:  For a discrete time step, </a:t>
            </a:r>
            <a:r>
              <a:rPr lang="en" i="1">
                <a:latin typeface="Lato"/>
                <a:ea typeface="Lato"/>
                <a:cs typeface="Lato"/>
                <a:sym typeface="Lato"/>
              </a:rPr>
              <a:t>k</a:t>
            </a:r>
            <a:r>
              <a:rPr lang="en">
                <a:latin typeface="Lato"/>
                <a:ea typeface="Lato"/>
                <a:cs typeface="Lato"/>
                <a:sym typeface="Lato"/>
              </a:rPr>
              <a:t>:    Input: </a:t>
            </a:r>
            <a:r>
              <a:rPr lang="en" i="1">
                <a:latin typeface="Lato"/>
                <a:ea typeface="Lato"/>
                <a:cs typeface="Lato"/>
                <a:sym typeface="Lato"/>
              </a:rPr>
              <a:t>Q, R, u</a:t>
            </a:r>
            <a:r>
              <a:rPr lang="en" i="1" baseline="-25000">
                <a:latin typeface="Lato"/>
                <a:ea typeface="Lato"/>
                <a:cs typeface="Lato"/>
                <a:sym typeface="Lato"/>
              </a:rPr>
              <a:t>k</a:t>
            </a:r>
            <a:r>
              <a:rPr lang="en" i="1">
                <a:latin typeface="Lato"/>
                <a:ea typeface="Lato"/>
                <a:cs typeface="Lato"/>
                <a:sym typeface="Lato"/>
              </a:rPr>
              <a:t>, z</a:t>
            </a:r>
            <a:r>
              <a:rPr lang="en" i="1" baseline="-25000">
                <a:latin typeface="Lato"/>
                <a:ea typeface="Lato"/>
                <a:cs typeface="Lato"/>
                <a:sym typeface="Lato"/>
              </a:rPr>
              <a:t>k</a:t>
            </a:r>
            <a:r>
              <a:rPr lang="en" i="1">
                <a:latin typeface="Lato"/>
                <a:ea typeface="Lato"/>
                <a:cs typeface="Lato"/>
                <a:sym typeface="Lato"/>
              </a:rPr>
              <a:t>,</a:t>
            </a:r>
            <a:r>
              <a:rPr lang="en">
                <a:latin typeface="Lato"/>
                <a:ea typeface="Lato"/>
                <a:cs typeface="Lato"/>
                <a:sym typeface="Lato"/>
              </a:rPr>
              <a:t> </a:t>
            </a:r>
            <a:r>
              <a:rPr lang="en" i="1">
                <a:latin typeface="Lato"/>
                <a:ea typeface="Lato"/>
                <a:cs typeface="Lato"/>
                <a:sym typeface="Lato"/>
              </a:rPr>
              <a:t>P</a:t>
            </a:r>
            <a:r>
              <a:rPr lang="en" i="1" baseline="-25000">
                <a:latin typeface="Lato"/>
                <a:ea typeface="Lato"/>
                <a:cs typeface="Lato"/>
                <a:sym typeface="Lato"/>
              </a:rPr>
              <a:t>k-1</a:t>
            </a:r>
            <a:r>
              <a:rPr lang="en" i="1">
                <a:latin typeface="Lato"/>
                <a:ea typeface="Lato"/>
                <a:cs typeface="Lato"/>
                <a:sym typeface="Lato"/>
              </a:rPr>
              <a:t>, x</a:t>
            </a:r>
            <a:r>
              <a:rPr lang="en" baseline="-25000">
                <a:latin typeface="Lato"/>
                <a:ea typeface="Lato"/>
                <a:cs typeface="Lato"/>
                <a:sym typeface="Lato"/>
              </a:rPr>
              <a:t>k-1         </a:t>
            </a:r>
            <a:r>
              <a:rPr lang="en">
                <a:latin typeface="Lato"/>
                <a:ea typeface="Lato"/>
                <a:cs typeface="Lato"/>
                <a:sym typeface="Lato"/>
              </a:rPr>
              <a:t>Output: </a:t>
            </a:r>
            <a:r>
              <a:rPr lang="en" i="1">
                <a:latin typeface="Lato"/>
                <a:ea typeface="Lato"/>
                <a:cs typeface="Lato"/>
                <a:sym typeface="Lato"/>
              </a:rPr>
              <a:t>P</a:t>
            </a:r>
            <a:r>
              <a:rPr lang="en" i="1" baseline="-25000">
                <a:latin typeface="Lato"/>
                <a:ea typeface="Lato"/>
                <a:cs typeface="Lato"/>
                <a:sym typeface="Lato"/>
              </a:rPr>
              <a:t>k</a:t>
            </a:r>
            <a:r>
              <a:rPr lang="en" i="1">
                <a:latin typeface="Lato"/>
                <a:ea typeface="Lato"/>
                <a:cs typeface="Lato"/>
                <a:sym typeface="Lato"/>
              </a:rPr>
              <a:t>,  x</a:t>
            </a:r>
            <a:r>
              <a:rPr lang="en" baseline="-25000">
                <a:latin typeface="Lato"/>
                <a:ea typeface="Lato"/>
                <a:cs typeface="Lato"/>
                <a:sym typeface="Lato"/>
              </a:rPr>
              <a:t>k</a:t>
            </a:r>
            <a:endParaRPr>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	Predict: </a:t>
            </a:r>
            <a:endParaRPr>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a:p>
            <a:pPr marL="457200" lvl="0" indent="0" algn="l" rtl="0">
              <a:spcBef>
                <a:spcPts val="0"/>
              </a:spcBef>
              <a:spcAft>
                <a:spcPts val="0"/>
              </a:spcAft>
              <a:buNone/>
            </a:pPr>
            <a:r>
              <a:rPr lang="en">
                <a:latin typeface="Lato"/>
                <a:ea typeface="Lato"/>
                <a:cs typeface="Lato"/>
                <a:sym typeface="Lato"/>
              </a:rPr>
              <a:t>Correct:</a:t>
            </a:r>
            <a:endParaRPr>
              <a:latin typeface="Lato"/>
              <a:ea typeface="Lato"/>
              <a:cs typeface="Lato"/>
              <a:sym typeface="Lato"/>
            </a:endParaRPr>
          </a:p>
          <a:p>
            <a:pPr marL="457200" lvl="0" indent="0" algn="l" rtl="0">
              <a:spcBef>
                <a:spcPts val="0"/>
              </a:spcBef>
              <a:spcAft>
                <a:spcPts val="0"/>
              </a:spcAft>
              <a:buNone/>
            </a:pPr>
            <a:endParaRPr>
              <a:latin typeface="Lato"/>
              <a:ea typeface="Lato"/>
              <a:cs typeface="Lato"/>
              <a:sym typeface="Lato"/>
            </a:endParaRPr>
          </a:p>
          <a:p>
            <a:pPr marL="0" lvl="0" indent="0" algn="l" rtl="0">
              <a:spcBef>
                <a:spcPts val="0"/>
              </a:spcBef>
              <a:spcAft>
                <a:spcPts val="0"/>
              </a:spcAft>
              <a:buNone/>
            </a:pPr>
            <a:r>
              <a:rPr lang="en" u="sng">
                <a:latin typeface="Lato"/>
                <a:ea typeface="Lato"/>
                <a:cs typeface="Lato"/>
                <a:sym typeface="Lato"/>
              </a:rPr>
              <a:t>Differences from Linear Filter</a:t>
            </a:r>
            <a:r>
              <a:rPr lang="en">
                <a:latin typeface="Lato"/>
                <a:ea typeface="Lato"/>
                <a:cs typeface="Lato"/>
                <a:sym typeface="Lato"/>
              </a:rPr>
              <a:t>: Computation of G</a:t>
            </a:r>
            <a:r>
              <a:rPr lang="en" baseline="-25000">
                <a:latin typeface="Lato"/>
                <a:ea typeface="Lato"/>
                <a:cs typeface="Lato"/>
                <a:sym typeface="Lato"/>
              </a:rPr>
              <a:t>k</a:t>
            </a:r>
            <a:r>
              <a:rPr lang="en">
                <a:latin typeface="Lato"/>
                <a:ea typeface="Lato"/>
                <a:cs typeface="Lato"/>
                <a:sym typeface="Lato"/>
              </a:rPr>
              <a:t>, H</a:t>
            </a:r>
            <a:r>
              <a:rPr lang="en" baseline="-25000">
                <a:latin typeface="Lato"/>
                <a:ea typeface="Lato"/>
                <a:cs typeface="Lato"/>
                <a:sym typeface="Lato"/>
              </a:rPr>
              <a:t>k</a:t>
            </a:r>
            <a:endParaRPr baseline="-25000">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a:p>
            <a:pPr marL="0" lvl="0" indent="0" algn="l" rtl="0">
              <a:spcBef>
                <a:spcPts val="0"/>
              </a:spcBef>
              <a:spcAft>
                <a:spcPts val="0"/>
              </a:spcAft>
              <a:buNone/>
            </a:pPr>
            <a:r>
              <a:rPr lang="en" u="sng">
                <a:latin typeface="Lato"/>
                <a:ea typeface="Lato"/>
                <a:cs typeface="Lato"/>
                <a:sym typeface="Lato"/>
              </a:rPr>
              <a:t>Next Step</a:t>
            </a:r>
            <a:r>
              <a:rPr lang="en">
                <a:latin typeface="Lato"/>
                <a:ea typeface="Lato"/>
                <a:cs typeface="Lato"/>
                <a:sym typeface="Lato"/>
              </a:rPr>
              <a:t>: Unscented Kalman Filter (UKF) </a:t>
            </a:r>
            <a:endParaRPr>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p:txBody>
      </p:sp>
      <p:pic>
        <p:nvPicPr>
          <p:cNvPr id="1533" name="Google Shape;1533;p113"/>
          <p:cNvPicPr preferRelativeResize="0"/>
          <p:nvPr/>
        </p:nvPicPr>
        <p:blipFill>
          <a:blip r:embed="rId3">
            <a:alphaModFix/>
          </a:blip>
          <a:stretch>
            <a:fillRect/>
          </a:stretch>
        </p:blipFill>
        <p:spPr>
          <a:xfrm>
            <a:off x="2670475" y="2419899"/>
            <a:ext cx="2524017" cy="549875"/>
          </a:xfrm>
          <a:prstGeom prst="rect">
            <a:avLst/>
          </a:prstGeom>
          <a:noFill/>
          <a:ln>
            <a:noFill/>
          </a:ln>
        </p:spPr>
      </p:pic>
      <p:pic>
        <p:nvPicPr>
          <p:cNvPr id="1534" name="Google Shape;1534;p113"/>
          <p:cNvPicPr preferRelativeResize="0"/>
          <p:nvPr/>
        </p:nvPicPr>
        <p:blipFill>
          <a:blip r:embed="rId4">
            <a:alphaModFix/>
          </a:blip>
          <a:stretch>
            <a:fillRect/>
          </a:stretch>
        </p:blipFill>
        <p:spPr>
          <a:xfrm>
            <a:off x="5696050" y="2467513"/>
            <a:ext cx="1981200" cy="485775"/>
          </a:xfrm>
          <a:prstGeom prst="rect">
            <a:avLst/>
          </a:prstGeom>
          <a:noFill/>
          <a:ln>
            <a:noFill/>
          </a:ln>
        </p:spPr>
      </p:pic>
      <p:pic>
        <p:nvPicPr>
          <p:cNvPr id="1535" name="Google Shape;1535;p113"/>
          <p:cNvPicPr preferRelativeResize="0"/>
          <p:nvPr/>
        </p:nvPicPr>
        <p:blipFill>
          <a:blip r:embed="rId5">
            <a:alphaModFix/>
          </a:blip>
          <a:stretch>
            <a:fillRect/>
          </a:stretch>
        </p:blipFill>
        <p:spPr>
          <a:xfrm>
            <a:off x="2758800" y="2969775"/>
            <a:ext cx="1914188" cy="373500"/>
          </a:xfrm>
          <a:prstGeom prst="rect">
            <a:avLst/>
          </a:prstGeom>
          <a:noFill/>
          <a:ln>
            <a:noFill/>
          </a:ln>
        </p:spPr>
      </p:pic>
      <p:pic>
        <p:nvPicPr>
          <p:cNvPr id="1536" name="Google Shape;1536;p113"/>
          <p:cNvPicPr preferRelativeResize="0"/>
          <p:nvPr/>
        </p:nvPicPr>
        <p:blipFill>
          <a:blip r:embed="rId6">
            <a:alphaModFix/>
          </a:blip>
          <a:stretch>
            <a:fillRect/>
          </a:stretch>
        </p:blipFill>
        <p:spPr>
          <a:xfrm>
            <a:off x="5696050" y="2951725"/>
            <a:ext cx="2933700" cy="409575"/>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547"/>
        <p:cNvGrpSpPr/>
        <p:nvPr/>
      </p:nvGrpSpPr>
      <p:grpSpPr>
        <a:xfrm>
          <a:off x="0" y="0"/>
          <a:ext cx="0" cy="0"/>
          <a:chOff x="0" y="0"/>
          <a:chExt cx="0" cy="0"/>
        </a:xfrm>
      </p:grpSpPr>
      <p:pic>
        <p:nvPicPr>
          <p:cNvPr id="1548" name="Google Shape;1548;p115"/>
          <p:cNvPicPr preferRelativeResize="0"/>
          <p:nvPr/>
        </p:nvPicPr>
        <p:blipFill>
          <a:blip r:embed="rId3">
            <a:alphaModFix/>
          </a:blip>
          <a:stretch>
            <a:fillRect/>
          </a:stretch>
        </p:blipFill>
        <p:spPr>
          <a:xfrm>
            <a:off x="7070651" y="3476873"/>
            <a:ext cx="1750200" cy="1507802"/>
          </a:xfrm>
          <a:prstGeom prst="rect">
            <a:avLst/>
          </a:prstGeom>
          <a:noFill/>
          <a:ln>
            <a:noFill/>
          </a:ln>
        </p:spPr>
      </p:pic>
      <p:pic>
        <p:nvPicPr>
          <p:cNvPr id="1549" name="Google Shape;1549;p115"/>
          <p:cNvPicPr preferRelativeResize="0"/>
          <p:nvPr/>
        </p:nvPicPr>
        <p:blipFill>
          <a:blip r:embed="rId4">
            <a:alphaModFix/>
          </a:blip>
          <a:stretch>
            <a:fillRect/>
          </a:stretch>
        </p:blipFill>
        <p:spPr>
          <a:xfrm>
            <a:off x="6893143" y="498625"/>
            <a:ext cx="1965331" cy="1414650"/>
          </a:xfrm>
          <a:prstGeom prst="rect">
            <a:avLst/>
          </a:prstGeom>
          <a:noFill/>
          <a:ln>
            <a:noFill/>
          </a:ln>
        </p:spPr>
      </p:pic>
      <p:pic>
        <p:nvPicPr>
          <p:cNvPr id="1550" name="Google Shape;1550;p115"/>
          <p:cNvPicPr preferRelativeResize="0"/>
          <p:nvPr/>
        </p:nvPicPr>
        <p:blipFill rotWithShape="1">
          <a:blip r:embed="rId5">
            <a:alphaModFix/>
          </a:blip>
          <a:srcRect t="5926"/>
          <a:stretch/>
        </p:blipFill>
        <p:spPr>
          <a:xfrm>
            <a:off x="6802325" y="1935975"/>
            <a:ext cx="2064900" cy="1520705"/>
          </a:xfrm>
          <a:prstGeom prst="rect">
            <a:avLst/>
          </a:prstGeom>
          <a:noFill/>
          <a:ln>
            <a:noFill/>
          </a:ln>
        </p:spPr>
      </p:pic>
      <p:sp>
        <p:nvSpPr>
          <p:cNvPr id="1551" name="Google Shape;1551;p115"/>
          <p:cNvSpPr txBox="1">
            <a:spLocks noGrp="1"/>
          </p:cNvSpPr>
          <p:nvPr>
            <p:ph type="sldNum" idx="12"/>
          </p:nvPr>
        </p:nvSpPr>
        <p:spPr>
          <a:xfrm>
            <a:off x="8" y="-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88</a:t>
            </a:fld>
            <a:endParaRPr/>
          </a:p>
        </p:txBody>
      </p:sp>
      <p:sp>
        <p:nvSpPr>
          <p:cNvPr id="1552" name="Google Shape;1552;p115"/>
          <p:cNvSpPr txBox="1">
            <a:spLocks noGrp="1"/>
          </p:cNvSpPr>
          <p:nvPr>
            <p:ph type="body" idx="1"/>
          </p:nvPr>
        </p:nvSpPr>
        <p:spPr>
          <a:xfrm>
            <a:off x="-28125" y="1039975"/>
            <a:ext cx="4660800" cy="37989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SzPts val="1300"/>
              <a:buChar char="-"/>
            </a:pPr>
            <a:r>
              <a:rPr lang="en"/>
              <a:t>Formation flying is optimal for observational missions where multiple satellites create a synthetic aperture, to simulate one large satellite</a:t>
            </a:r>
            <a:endParaRPr/>
          </a:p>
          <a:p>
            <a:pPr marL="457200" lvl="0" indent="-311150" algn="l" rtl="0">
              <a:spcBef>
                <a:spcPts val="0"/>
              </a:spcBef>
              <a:spcAft>
                <a:spcPts val="0"/>
              </a:spcAft>
              <a:buSzPts val="1300"/>
              <a:buChar char="-"/>
            </a:pPr>
            <a:r>
              <a:rPr lang="en"/>
              <a:t>Most proposed cluster missions intended for LEO orbit</a:t>
            </a:r>
            <a:endParaRPr/>
          </a:p>
          <a:p>
            <a:pPr marL="457200" lvl="0" indent="-311150" algn="l" rtl="0">
              <a:spcBef>
                <a:spcPts val="0"/>
              </a:spcBef>
              <a:spcAft>
                <a:spcPts val="0"/>
              </a:spcAft>
              <a:buSzPts val="1300"/>
              <a:buChar char="-"/>
            </a:pPr>
            <a:r>
              <a:rPr lang="en"/>
              <a:t>Generally separation distances of .25-6 km</a:t>
            </a:r>
            <a:endParaRPr/>
          </a:p>
          <a:p>
            <a:pPr marL="457200" lvl="0" indent="-311150" algn="l" rtl="0">
              <a:spcBef>
                <a:spcPts val="0"/>
              </a:spcBef>
              <a:spcAft>
                <a:spcPts val="0"/>
              </a:spcAft>
              <a:buSzPts val="1300"/>
              <a:buChar char="-"/>
            </a:pPr>
            <a:r>
              <a:rPr lang="en"/>
              <a:t>Important design considerations include:</a:t>
            </a:r>
            <a:endParaRPr/>
          </a:p>
          <a:p>
            <a:pPr marL="914400" lvl="1" indent="-298450" algn="l" rtl="0">
              <a:spcBef>
                <a:spcPts val="0"/>
              </a:spcBef>
              <a:spcAft>
                <a:spcPts val="0"/>
              </a:spcAft>
              <a:buSzPts val="1100"/>
              <a:buChar char="-"/>
            </a:pPr>
            <a:r>
              <a:rPr lang="en" b="1"/>
              <a:t>Passive safety </a:t>
            </a:r>
            <a:r>
              <a:rPr lang="en"/>
              <a:t> (will the satellites collide if control is lost)</a:t>
            </a:r>
            <a:endParaRPr/>
          </a:p>
          <a:p>
            <a:pPr marL="914400" lvl="1" indent="-298450" algn="l" rtl="0">
              <a:spcBef>
                <a:spcPts val="0"/>
              </a:spcBef>
              <a:spcAft>
                <a:spcPts val="0"/>
              </a:spcAft>
              <a:buSzPts val="1100"/>
              <a:buChar char="-"/>
            </a:pPr>
            <a:r>
              <a:rPr lang="en" b="1"/>
              <a:t>Stability</a:t>
            </a:r>
            <a:r>
              <a:rPr lang="en"/>
              <a:t> in presence of perturbations (gravitational, atmospheric,  etc.)</a:t>
            </a:r>
            <a:endParaRPr/>
          </a:p>
          <a:p>
            <a:pPr marL="914400" lvl="1" indent="-298450" algn="l" rtl="0">
              <a:spcBef>
                <a:spcPts val="0"/>
              </a:spcBef>
              <a:spcAft>
                <a:spcPts val="0"/>
              </a:spcAft>
              <a:buSzPts val="1100"/>
              <a:buChar char="-"/>
            </a:pPr>
            <a:r>
              <a:rPr lang="en" b="1"/>
              <a:t>Packing ratio (</a:t>
            </a:r>
            <a:r>
              <a:rPr lang="en"/>
              <a:t>minimize distance, important for communication, coordinating maneuvers)</a:t>
            </a:r>
            <a:endParaRPr/>
          </a:p>
          <a:p>
            <a:pPr marL="914400" lvl="1" indent="-298450" algn="l" rtl="0">
              <a:spcBef>
                <a:spcPts val="0"/>
              </a:spcBef>
              <a:spcAft>
                <a:spcPts val="0"/>
              </a:spcAft>
              <a:buSzPts val="1100"/>
              <a:buChar char="-"/>
            </a:pPr>
            <a:r>
              <a:rPr lang="en" b="1"/>
              <a:t>Scalability</a:t>
            </a:r>
            <a:r>
              <a:rPr lang="en"/>
              <a:t> (how easily can new satellites be added to formation)</a:t>
            </a:r>
            <a:endParaRPr/>
          </a:p>
          <a:p>
            <a:pPr marL="914400" lvl="1" indent="-298450" algn="l" rtl="0">
              <a:spcBef>
                <a:spcPts val="0"/>
              </a:spcBef>
              <a:spcAft>
                <a:spcPts val="0"/>
              </a:spcAft>
              <a:buSzPts val="1100"/>
              <a:buChar char="-"/>
            </a:pPr>
            <a:r>
              <a:rPr lang="en" b="1"/>
              <a:t>Cone angle</a:t>
            </a:r>
            <a:r>
              <a:rPr lang="en"/>
              <a:t> (important for observations)</a:t>
            </a:r>
            <a:endParaRPr/>
          </a:p>
          <a:p>
            <a:pPr marL="457200" lvl="0" indent="-311150" algn="l" rtl="0">
              <a:spcBef>
                <a:spcPts val="0"/>
              </a:spcBef>
              <a:spcAft>
                <a:spcPts val="0"/>
              </a:spcAft>
              <a:buSzPts val="1300"/>
              <a:buChar char="-"/>
            </a:pPr>
            <a:r>
              <a:rPr lang="en"/>
              <a:t>Sample formations shown that satisfy passive safety and stability </a:t>
            </a:r>
            <a:r>
              <a:rPr lang="en" baseline="30000"/>
              <a:t>[1] </a:t>
            </a:r>
            <a:endParaRPr baseline="30000"/>
          </a:p>
          <a:p>
            <a:pPr marL="914400" lvl="1" indent="-298450" algn="l" rtl="0">
              <a:spcBef>
                <a:spcPts val="0"/>
              </a:spcBef>
              <a:spcAft>
                <a:spcPts val="0"/>
              </a:spcAft>
              <a:buSzPts val="1100"/>
              <a:buChar char="-"/>
            </a:pPr>
            <a:r>
              <a:rPr lang="en"/>
              <a:t>Shown in the Radial, Intrack, Crosstrack (RIC) reference frame that travels with the cluster	</a:t>
            </a:r>
            <a:endParaRPr/>
          </a:p>
        </p:txBody>
      </p:sp>
      <p:pic>
        <p:nvPicPr>
          <p:cNvPr id="1553" name="Google Shape;1553;p115"/>
          <p:cNvPicPr preferRelativeResize="0"/>
          <p:nvPr/>
        </p:nvPicPr>
        <p:blipFill rotWithShape="1">
          <a:blip r:embed="rId6">
            <a:alphaModFix/>
          </a:blip>
          <a:srcRect l="48725" t="58571"/>
          <a:stretch/>
        </p:blipFill>
        <p:spPr>
          <a:xfrm>
            <a:off x="4765274" y="3497575"/>
            <a:ext cx="1865201" cy="1443399"/>
          </a:xfrm>
          <a:prstGeom prst="rect">
            <a:avLst/>
          </a:prstGeom>
          <a:noFill/>
          <a:ln>
            <a:noFill/>
          </a:ln>
        </p:spPr>
      </p:pic>
      <p:sp>
        <p:nvSpPr>
          <p:cNvPr id="1554" name="Google Shape;1554;p115"/>
          <p:cNvSpPr txBox="1">
            <a:spLocks noGrp="1"/>
          </p:cNvSpPr>
          <p:nvPr>
            <p:ph type="body" idx="1"/>
          </p:nvPr>
        </p:nvSpPr>
        <p:spPr>
          <a:xfrm>
            <a:off x="4880263" y="4762675"/>
            <a:ext cx="1750200" cy="5307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1200"/>
              <a:t>Nested Configuration</a:t>
            </a:r>
            <a:endParaRPr sz="1200"/>
          </a:p>
        </p:txBody>
      </p:sp>
      <p:pic>
        <p:nvPicPr>
          <p:cNvPr id="1555" name="Google Shape;1555;p115"/>
          <p:cNvPicPr preferRelativeResize="0"/>
          <p:nvPr/>
        </p:nvPicPr>
        <p:blipFill rotWithShape="1">
          <a:blip r:embed="rId7">
            <a:alphaModFix/>
          </a:blip>
          <a:srcRect l="20200" t="19263" r="13133"/>
          <a:stretch/>
        </p:blipFill>
        <p:spPr>
          <a:xfrm>
            <a:off x="4795500" y="2188250"/>
            <a:ext cx="1750200" cy="1377986"/>
          </a:xfrm>
          <a:prstGeom prst="rect">
            <a:avLst/>
          </a:prstGeom>
          <a:noFill/>
          <a:ln>
            <a:noFill/>
          </a:ln>
        </p:spPr>
      </p:pic>
      <p:sp>
        <p:nvSpPr>
          <p:cNvPr id="1556" name="Google Shape;1556;p115"/>
          <p:cNvSpPr txBox="1">
            <a:spLocks noGrp="1"/>
          </p:cNvSpPr>
          <p:nvPr>
            <p:ph type="body" idx="1"/>
          </p:nvPr>
        </p:nvSpPr>
        <p:spPr>
          <a:xfrm>
            <a:off x="6683200" y="4765199"/>
            <a:ext cx="2525100" cy="5307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1200"/>
              <a:t>Circles-In Circles Configuration</a:t>
            </a:r>
            <a:endParaRPr sz="1200"/>
          </a:p>
        </p:txBody>
      </p:sp>
      <p:sp>
        <p:nvSpPr>
          <p:cNvPr id="1557" name="Google Shape;1557;p115"/>
          <p:cNvSpPr txBox="1">
            <a:spLocks noGrp="1"/>
          </p:cNvSpPr>
          <p:nvPr>
            <p:ph type="body" idx="1"/>
          </p:nvPr>
        </p:nvSpPr>
        <p:spPr>
          <a:xfrm>
            <a:off x="6947827" y="3291026"/>
            <a:ext cx="2064900" cy="5307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1200"/>
              <a:t>Chopstick Configuration</a:t>
            </a:r>
            <a:endParaRPr sz="1200"/>
          </a:p>
        </p:txBody>
      </p:sp>
      <p:pic>
        <p:nvPicPr>
          <p:cNvPr id="1558" name="Google Shape;1558;p115"/>
          <p:cNvPicPr preferRelativeResize="0"/>
          <p:nvPr/>
        </p:nvPicPr>
        <p:blipFill>
          <a:blip r:embed="rId8">
            <a:alphaModFix/>
          </a:blip>
          <a:stretch>
            <a:fillRect/>
          </a:stretch>
        </p:blipFill>
        <p:spPr>
          <a:xfrm>
            <a:off x="4873375" y="529029"/>
            <a:ext cx="1865200" cy="1414645"/>
          </a:xfrm>
          <a:prstGeom prst="rect">
            <a:avLst/>
          </a:prstGeom>
          <a:noFill/>
          <a:ln>
            <a:noFill/>
          </a:ln>
        </p:spPr>
      </p:pic>
      <p:sp>
        <p:nvSpPr>
          <p:cNvPr id="1559" name="Google Shape;1559;p115"/>
          <p:cNvSpPr txBox="1">
            <a:spLocks noGrp="1"/>
          </p:cNvSpPr>
          <p:nvPr>
            <p:ph type="body" idx="1"/>
          </p:nvPr>
        </p:nvSpPr>
        <p:spPr>
          <a:xfrm>
            <a:off x="4842388" y="3289376"/>
            <a:ext cx="1750200" cy="5307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1200"/>
              <a:t>Cross Configuration</a:t>
            </a:r>
            <a:endParaRPr sz="1200"/>
          </a:p>
        </p:txBody>
      </p:sp>
      <p:sp>
        <p:nvSpPr>
          <p:cNvPr id="1560" name="Google Shape;1560;p115"/>
          <p:cNvSpPr txBox="1">
            <a:spLocks noGrp="1"/>
          </p:cNvSpPr>
          <p:nvPr>
            <p:ph type="body" idx="1"/>
          </p:nvPr>
        </p:nvSpPr>
        <p:spPr>
          <a:xfrm>
            <a:off x="4996463" y="1780375"/>
            <a:ext cx="1750200" cy="5307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1200"/>
              <a:t>See-Saw Configuration</a:t>
            </a:r>
            <a:endParaRPr sz="1200"/>
          </a:p>
        </p:txBody>
      </p:sp>
      <p:sp>
        <p:nvSpPr>
          <p:cNvPr id="1561" name="Google Shape;1561;p115"/>
          <p:cNvSpPr txBox="1">
            <a:spLocks noGrp="1"/>
          </p:cNvSpPr>
          <p:nvPr>
            <p:ph type="body" idx="1"/>
          </p:nvPr>
        </p:nvSpPr>
        <p:spPr>
          <a:xfrm>
            <a:off x="7183038" y="1780375"/>
            <a:ext cx="1750200" cy="5307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1200"/>
              <a:t>Stacked Configuration</a:t>
            </a:r>
            <a:endParaRPr sz="1200"/>
          </a:p>
        </p:txBody>
      </p:sp>
      <p:sp>
        <p:nvSpPr>
          <p:cNvPr id="1562" name="Google Shape;1562;p115"/>
          <p:cNvSpPr txBox="1">
            <a:spLocks noGrp="1"/>
          </p:cNvSpPr>
          <p:nvPr>
            <p:ph type="title"/>
          </p:nvPr>
        </p:nvSpPr>
        <p:spPr>
          <a:xfrm>
            <a:off x="1306500" y="196350"/>
            <a:ext cx="52392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Feasible Cluster Configurations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35"/>
          <p:cNvSpPr txBox="1">
            <a:spLocks noGrp="1"/>
          </p:cNvSpPr>
          <p:nvPr>
            <p:ph type="title"/>
          </p:nvPr>
        </p:nvSpPr>
        <p:spPr>
          <a:xfrm>
            <a:off x="1310625" y="15610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Concept of Operations</a:t>
            </a:r>
            <a:endParaRPr/>
          </a:p>
        </p:txBody>
      </p:sp>
      <p:sp>
        <p:nvSpPr>
          <p:cNvPr id="302" name="Google Shape;302;p35"/>
          <p:cNvSpPr txBox="1">
            <a:spLocks noGrp="1"/>
          </p:cNvSpPr>
          <p:nvPr>
            <p:ph type="body" idx="1"/>
          </p:nvPr>
        </p:nvSpPr>
        <p:spPr>
          <a:xfrm>
            <a:off x="1220425" y="1163025"/>
            <a:ext cx="7038900" cy="2911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
        <p:nvSpPr>
          <p:cNvPr id="303" name="Google Shape;303;p35"/>
          <p:cNvSpPr txBox="1">
            <a:spLocks noGrp="1"/>
          </p:cNvSpPr>
          <p:nvPr>
            <p:ph type="sldNum" idx="12"/>
          </p:nvPr>
        </p:nvSpPr>
        <p:spPr>
          <a:xfrm>
            <a:off x="8" y="-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a:t>
            </a:fld>
            <a:endParaRPr/>
          </a:p>
        </p:txBody>
      </p:sp>
      <p:pic>
        <p:nvPicPr>
          <p:cNvPr id="304" name="Google Shape;304;p35"/>
          <p:cNvPicPr preferRelativeResize="0"/>
          <p:nvPr/>
        </p:nvPicPr>
        <p:blipFill>
          <a:blip r:embed="rId3">
            <a:alphaModFix/>
          </a:blip>
          <a:stretch>
            <a:fillRect/>
          </a:stretch>
        </p:blipFill>
        <p:spPr>
          <a:xfrm>
            <a:off x="0" y="1070194"/>
            <a:ext cx="9144000" cy="3960813"/>
          </a:xfrm>
          <a:prstGeom prst="rect">
            <a:avLst/>
          </a:prstGeom>
          <a:noFill/>
          <a:ln>
            <a:noFill/>
          </a:ln>
        </p:spPr>
      </p:pic>
    </p:spTree>
  </p:cSld>
  <p:clrMapOvr>
    <a:masterClrMapping/>
  </p:clrMapOvr>
</p:sld>
</file>

<file path=ppt/theme/theme1.xml><?xml version="1.0" encoding="utf-8"?>
<a:theme xmlns:a="http://schemas.openxmlformats.org/drawingml/2006/main" name="Focus">
  <a:themeElements>
    <a:clrScheme name="Focus">
      <a:dk1>
        <a:srgbClr val="1B212C"/>
      </a:dk1>
      <a:lt1>
        <a:srgbClr val="FFFFFF"/>
      </a:lt1>
      <a:dk2>
        <a:srgbClr val="D9D9D9"/>
      </a:dk2>
      <a:lt2>
        <a:srgbClr val="82C7A5"/>
      </a:lt2>
      <a:accent1>
        <a:srgbClr val="0145AC"/>
      </a:accent1>
      <a:accent2>
        <a:srgbClr val="EECE1A"/>
      </a:accent2>
      <a:accent3>
        <a:srgbClr val="4E5567"/>
      </a:accent3>
      <a:accent4>
        <a:srgbClr val="F4D6AD"/>
      </a:accent4>
      <a:accent5>
        <a:srgbClr val="7890CD"/>
      </a:accent5>
      <a:accent6>
        <a:srgbClr val="F15E22"/>
      </a:accent6>
      <a:hlink>
        <a:srgbClr val="7890CD"/>
      </a:hlink>
      <a:folHlink>
        <a:srgbClr val="7890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5623</Words>
  <Application>Microsoft Office PowerPoint</Application>
  <PresentationFormat>On-screen Show (16:9)</PresentationFormat>
  <Paragraphs>1255</Paragraphs>
  <Slides>88</Slides>
  <Notes>88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88</vt:i4>
      </vt:variant>
    </vt:vector>
  </HeadingPairs>
  <TitlesOfParts>
    <vt:vector size="96" baseType="lpstr">
      <vt:lpstr>Lato</vt:lpstr>
      <vt:lpstr>Montserrat</vt:lpstr>
      <vt:lpstr>Arial</vt:lpstr>
      <vt:lpstr>Times New Roman</vt:lpstr>
      <vt:lpstr>Caveat</vt:lpstr>
      <vt:lpstr>Calibri</vt:lpstr>
      <vt:lpstr>Focus</vt:lpstr>
      <vt:lpstr>Office Theme</vt:lpstr>
      <vt:lpstr>PowerPoint Presentation</vt:lpstr>
      <vt:lpstr>Project Purpose and Objectives</vt:lpstr>
      <vt:lpstr>Mission Statement </vt:lpstr>
      <vt:lpstr>PowerPoint Presentation</vt:lpstr>
      <vt:lpstr>Concept of Operations</vt:lpstr>
      <vt:lpstr>Concept of Operations</vt:lpstr>
      <vt:lpstr>Concept of Operations</vt:lpstr>
      <vt:lpstr>Concept of Operations</vt:lpstr>
      <vt:lpstr>Concept of Operations</vt:lpstr>
      <vt:lpstr>Functional Requirements</vt:lpstr>
      <vt:lpstr>Success Criteria</vt:lpstr>
      <vt:lpstr>Design Description</vt:lpstr>
      <vt:lpstr>Critical Project Elements</vt:lpstr>
      <vt:lpstr>FBD</vt:lpstr>
      <vt:lpstr>Review of Structural Design</vt:lpstr>
      <vt:lpstr>Changes Since TRR</vt:lpstr>
      <vt:lpstr>Hardware Solutions:</vt:lpstr>
      <vt:lpstr>Hardware Solution</vt:lpstr>
      <vt:lpstr>Powerboard Solution</vt:lpstr>
      <vt:lpstr>Powerboard: Regulator </vt:lpstr>
      <vt:lpstr>Powerboard: Pi Power</vt:lpstr>
      <vt:lpstr>Powerboard: Lime Power and Data Bypass</vt:lpstr>
      <vt:lpstr>Powerboard: GPS and Data Logger Power</vt:lpstr>
      <vt:lpstr>Software Solution</vt:lpstr>
      <vt:lpstr>PowerPoint Presentation</vt:lpstr>
      <vt:lpstr>PowerPoint Presentation</vt:lpstr>
      <vt:lpstr>Test Overview</vt:lpstr>
      <vt:lpstr>Major Tests</vt:lpstr>
      <vt:lpstr>Preliminary Tests</vt:lpstr>
      <vt:lpstr>Phase 1</vt:lpstr>
      <vt:lpstr>Phase 2</vt:lpstr>
      <vt:lpstr>Phase 3</vt:lpstr>
      <vt:lpstr>Phase 4</vt:lpstr>
      <vt:lpstr>General Atomics Thermal Test</vt:lpstr>
      <vt:lpstr>Test Results</vt:lpstr>
      <vt:lpstr>Predicted Test Results: Context of CPE 1 Two-Way Range Finding</vt:lpstr>
      <vt:lpstr>Predicted Test Results: Context of CPE 1 Two-Way Range Finding</vt:lpstr>
      <vt:lpstr>Predicted Test Results- Context of CPE 1 Two-Way Range-Finding </vt:lpstr>
      <vt:lpstr>Predicted Test Results: Context of CPE 2 Phase Interferometry</vt:lpstr>
      <vt:lpstr>Predicted Test Results: Context of CPE 2 Phase Interferometry </vt:lpstr>
      <vt:lpstr>Predicted Test Results: Context of CPE 2 Phase Interferometry </vt:lpstr>
      <vt:lpstr>Predicted Test Results: Context of CPE 3 Data Flow</vt:lpstr>
      <vt:lpstr>Predicted Test Results: Context of CPE 3 Data Flow</vt:lpstr>
      <vt:lpstr>Predicted Test Results: Context of CPE 3 GPS Data Flow</vt:lpstr>
      <vt:lpstr>Completed Test Results: Context of CPE 4 Electrical Components Voltage Output</vt:lpstr>
      <vt:lpstr>Predicted Test Results: Context of CPE 4 Temperature Constraint (-20 to 50°C)</vt:lpstr>
      <vt:lpstr>Completed Tests: Context of CPE 5 Testing</vt:lpstr>
      <vt:lpstr>Systems Engineering</vt:lpstr>
      <vt:lpstr>Trade Studies</vt:lpstr>
      <vt:lpstr>Development of Requirements</vt:lpstr>
      <vt:lpstr>Predicted/Assessed Risks</vt:lpstr>
      <vt:lpstr>Systems Engineering Challenge: Vague Project Definition</vt:lpstr>
      <vt:lpstr>Key Takeaways</vt:lpstr>
      <vt:lpstr>Project Management</vt:lpstr>
      <vt:lpstr>Challenges and Successes</vt:lpstr>
      <vt:lpstr>Lessons Learned</vt:lpstr>
      <vt:lpstr>Initial Budget - CDR</vt:lpstr>
      <vt:lpstr>Budget Progression - FOR</vt:lpstr>
      <vt:lpstr>Industry Cost of Project</vt:lpstr>
      <vt:lpstr>PowerPoint Presentation</vt:lpstr>
      <vt:lpstr>PowerPoint Presentation</vt:lpstr>
      <vt:lpstr>ATOMIC Appendix:  </vt:lpstr>
      <vt:lpstr>Basic Model for Position Finding</vt:lpstr>
      <vt:lpstr>Sources of Error, Error Mitigation</vt:lpstr>
      <vt:lpstr>Expected Error - Range</vt:lpstr>
      <vt:lpstr>Expected Error Azimuth and Elevation </vt:lpstr>
      <vt:lpstr>Monte Carlo:  Phase and Range Error </vt:lpstr>
      <vt:lpstr>Relative Velocity Timing Error</vt:lpstr>
      <vt:lpstr>Doppler Shifting 1</vt:lpstr>
      <vt:lpstr>Doppler Shifting 2</vt:lpstr>
      <vt:lpstr>Beacon Transmission </vt:lpstr>
      <vt:lpstr>Beacon Data Flow Diagram</vt:lpstr>
      <vt:lpstr>Beacon Data Flow Diagram</vt:lpstr>
      <vt:lpstr>Beacon Data Flow Diagram</vt:lpstr>
      <vt:lpstr>Beacon Data Flow Diagram</vt:lpstr>
      <vt:lpstr>Beacon Data Flow Diagram</vt:lpstr>
      <vt:lpstr>Sensor Reception/Transmission</vt:lpstr>
      <vt:lpstr>Sensor Data Flow Diagram</vt:lpstr>
      <vt:lpstr>Sensor Data Flow Diagram</vt:lpstr>
      <vt:lpstr>Sensor Data Flow Diagram</vt:lpstr>
      <vt:lpstr>Sensor Data Flow Diagram</vt:lpstr>
      <vt:lpstr>Sensor Data Flow Diagram</vt:lpstr>
      <vt:lpstr>Sensor Data Flow Diagram</vt:lpstr>
      <vt:lpstr>Sensor Data Flow Diagram</vt:lpstr>
      <vt:lpstr>Software Flow Chart for SDR’s</vt:lpstr>
      <vt:lpstr>PowerPoint Presentation</vt:lpstr>
      <vt:lpstr>Extended/Unscented Kalman Filter</vt:lpstr>
      <vt:lpstr>Feasible Cluster Configurations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Andrew Dellsite</cp:lastModifiedBy>
  <cp:revision>1</cp:revision>
  <dcterms:modified xsi:type="dcterms:W3CDTF">2020-04-20T00:32:27Z</dcterms:modified>
</cp:coreProperties>
</file>