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2.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Lst>
  <p:sldSz cx="9144000" cy="5143500" type="screen16x9"/>
  <p:notesSz cx="6858000" cy="9144000"/>
  <p:embeddedFontLst>
    <p:embeddedFont>
      <p:font typeface="Comfortaa" panose="020B0604020202020204" charset="0"/>
      <p:regular r:id="rId52"/>
      <p:bold r:id="rId53"/>
    </p:embeddedFont>
    <p:embeddedFont>
      <p:font typeface="Roboto" panose="020B060402020202020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ily Weidenfeller"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2C3257B-B62A-4BC9-AFC0-9E26C87ABF21}">
  <a:tblStyle styleId="{32C3257B-B62A-4BC9-AFC0-9E26C87ABF2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278" y="8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3-02T04:03:31.943" idx="1">
    <p:pos x="6000" y="0"/>
    <p:text>we should make sure these are the tests we will go over and note whether or not they are component, subsystemm, or full system testing. maybe move this slide down possibly to test readiness section?</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0-03-02T04:09:56.921" idx="2">
    <p:pos x="196" y="641"/>
    <p:text>+charles.maccraiger@colorado.edu +hongze.leng@colorado.edu
_Assigned to you_</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jpl-arm.slack.com/archives/DMURF8Z5Y/p1583117485010000"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703b1433b2_4_6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703b1433b2_4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703b1433b2_8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703b1433b2_8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Mention gannt in context in backup</a:t>
            </a:r>
            <a:endParaRPr/>
          </a:p>
          <a:p>
            <a:pPr marL="0" lvl="0" indent="0" algn="l" rtl="0">
              <a:spcBef>
                <a:spcPts val="0"/>
              </a:spcBef>
              <a:spcAft>
                <a:spcPts val="0"/>
              </a:spcAft>
              <a:buNone/>
            </a:pPr>
            <a:r>
              <a:rPr lang="en"/>
              <a:t>If they would like to see gantt online can set up a meeting to go over it - too difficult to present.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7d90db31d5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7d90db31d5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80d6bcd10b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80d6bcd10b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7e508ea9e1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7e508ea9e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 summary of our upcoming testing. Will have visual indication of completed vs not completed.</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80d6bcd10b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80d6bcd10b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7ebd9dcee0_7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7ebd9dcee0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80d6bcd10b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80d6bcd10b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7eb3473774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7eb347377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Risks associated with force required being so close to expected force provided. Also so many components interacting together.</a:t>
            </a:r>
            <a:endParaRPr/>
          </a:p>
          <a:p>
            <a:pPr marL="190500" marR="190500" lvl="0" indent="0" algn="l" rtl="0">
              <a:lnSpc>
                <a:spcPct val="146668"/>
              </a:lnSpc>
              <a:spcBef>
                <a:spcPts val="0"/>
              </a:spcBef>
              <a:spcAft>
                <a:spcPts val="0"/>
              </a:spcAft>
              <a:buClr>
                <a:schemeClr val="dk1"/>
              </a:buClr>
              <a:buSzPts val="1100"/>
              <a:buFont typeface="Arial"/>
              <a:buNone/>
            </a:pPr>
            <a:endParaRPr sz="1150">
              <a:solidFill>
                <a:srgbClr val="D1D2D3"/>
              </a:solidFill>
              <a:highlight>
                <a:srgbClr val="1A1D21"/>
              </a:highlight>
            </a:endParaRPr>
          </a:p>
          <a:p>
            <a:pPr marL="190500" marR="190500" lvl="0" indent="0" algn="l" rtl="0">
              <a:lnSpc>
                <a:spcPct val="146668"/>
              </a:lnSpc>
              <a:spcBef>
                <a:spcPts val="0"/>
              </a:spcBef>
              <a:spcAft>
                <a:spcPts val="0"/>
              </a:spcAft>
              <a:buClr>
                <a:schemeClr val="dk1"/>
              </a:buClr>
              <a:buSzPts val="1100"/>
              <a:buFont typeface="Arial"/>
              <a:buNone/>
            </a:pPr>
            <a:r>
              <a:rPr lang="en" sz="1150">
                <a:solidFill>
                  <a:srgbClr val="D1D2D3"/>
                </a:solidFill>
                <a:highlight>
                  <a:srgbClr val="1A1D21"/>
                </a:highlight>
              </a:rPr>
              <a:t>Why is this critical?</a:t>
            </a:r>
            <a:endParaRPr sz="1150">
              <a:solidFill>
                <a:srgbClr val="D1D2D3"/>
              </a:solidFill>
              <a:highlight>
                <a:srgbClr val="1A1D21"/>
              </a:highlight>
            </a:endParaRPr>
          </a:p>
          <a:p>
            <a:pPr marL="190500" marR="190500" lvl="0" indent="0" algn="l" rtl="0">
              <a:lnSpc>
                <a:spcPct val="146668"/>
              </a:lnSpc>
              <a:spcBef>
                <a:spcPts val="0"/>
              </a:spcBef>
              <a:spcAft>
                <a:spcPts val="0"/>
              </a:spcAft>
              <a:buClr>
                <a:schemeClr val="dk1"/>
              </a:buClr>
              <a:buSzPts val="1100"/>
              <a:buFont typeface="Arial"/>
              <a:buNone/>
            </a:pPr>
            <a:r>
              <a:rPr lang="en" sz="1150">
                <a:solidFill>
                  <a:srgbClr val="D1D2D3"/>
                </a:solidFill>
                <a:highlight>
                  <a:srgbClr val="1A1D21"/>
                </a:highlight>
              </a:rPr>
              <a:t>What does this achieve?</a:t>
            </a:r>
            <a:endParaRPr sz="1150">
              <a:solidFill>
                <a:srgbClr val="D1D2D3"/>
              </a:solidFill>
              <a:highlight>
                <a:srgbClr val="1A1D21"/>
              </a:highlight>
            </a:endParaRPr>
          </a:p>
          <a:p>
            <a:pPr marL="190500" marR="190500" lvl="0" indent="0" algn="l" rtl="0">
              <a:lnSpc>
                <a:spcPct val="146668"/>
              </a:lnSpc>
              <a:spcBef>
                <a:spcPts val="0"/>
              </a:spcBef>
              <a:spcAft>
                <a:spcPts val="0"/>
              </a:spcAft>
              <a:buClr>
                <a:schemeClr val="dk1"/>
              </a:buClr>
              <a:buSzPts val="1100"/>
              <a:buFont typeface="Arial"/>
              <a:buNone/>
            </a:pPr>
            <a:r>
              <a:rPr lang="en" sz="1150">
                <a:solidFill>
                  <a:srgbClr val="D1D2D3"/>
                </a:solidFill>
                <a:highlight>
                  <a:srgbClr val="1A1D21"/>
                </a:highlight>
              </a:rPr>
              <a:t>What variables and under what conditions are being tested?</a:t>
            </a:r>
            <a:endParaRPr sz="1150">
              <a:solidFill>
                <a:srgbClr val="D1D2D3"/>
              </a:solidFill>
              <a:highlight>
                <a:srgbClr val="1A1D21"/>
              </a:highlight>
            </a:endParaRPr>
          </a:p>
          <a:p>
            <a:pPr marL="190500" marR="190500" lvl="0" indent="0" algn="l" rtl="0">
              <a:lnSpc>
                <a:spcPct val="146668"/>
              </a:lnSpc>
              <a:spcBef>
                <a:spcPts val="0"/>
              </a:spcBef>
              <a:spcAft>
                <a:spcPts val="0"/>
              </a:spcAft>
              <a:buClr>
                <a:schemeClr val="dk1"/>
              </a:buClr>
              <a:buSzPts val="1100"/>
              <a:buFont typeface="Arial"/>
              <a:buNone/>
            </a:pPr>
            <a:r>
              <a:rPr lang="en" sz="1150">
                <a:solidFill>
                  <a:srgbClr val="D1D2D3"/>
                </a:solidFill>
                <a:highlight>
                  <a:srgbClr val="1A1D21"/>
                </a:highlight>
              </a:rPr>
              <a:t>How?</a:t>
            </a:r>
            <a:endParaRPr sz="1150">
              <a:solidFill>
                <a:srgbClr val="D1D2D3"/>
              </a:solidFill>
              <a:highlight>
                <a:srgbClr val="1A1D21"/>
              </a:highlight>
            </a:endParaRPr>
          </a:p>
          <a:p>
            <a:pPr marL="190500" marR="190500" lvl="0" indent="0" algn="l" rtl="0">
              <a:lnSpc>
                <a:spcPct val="146668"/>
              </a:lnSpc>
              <a:spcBef>
                <a:spcPts val="0"/>
              </a:spcBef>
              <a:spcAft>
                <a:spcPts val="0"/>
              </a:spcAft>
              <a:buClr>
                <a:schemeClr val="dk1"/>
              </a:buClr>
              <a:buSzPts val="1100"/>
              <a:buFont typeface="Arial"/>
              <a:buNone/>
            </a:pPr>
            <a:r>
              <a:rPr lang="en" sz="1150">
                <a:solidFill>
                  <a:srgbClr val="D1D2D3"/>
                </a:solidFill>
                <a:highlight>
                  <a:srgbClr val="1A1D21"/>
                </a:highlight>
              </a:rPr>
              <a:t>Expected results?</a:t>
            </a:r>
            <a:endParaRPr sz="1150">
              <a:solidFill>
                <a:srgbClr val="D1D2D3"/>
              </a:solidFill>
              <a:highlight>
                <a:srgbClr val="1A1D21"/>
              </a:highlight>
            </a:endParaRPr>
          </a:p>
          <a:p>
            <a:pPr marL="190500" marR="190500" lvl="0" indent="0" algn="l" rtl="0">
              <a:lnSpc>
                <a:spcPct val="146668"/>
              </a:lnSpc>
              <a:spcBef>
                <a:spcPts val="0"/>
              </a:spcBef>
              <a:spcAft>
                <a:spcPts val="0"/>
              </a:spcAft>
              <a:buClr>
                <a:schemeClr val="dk1"/>
              </a:buClr>
              <a:buSzPts val="1100"/>
              <a:buFont typeface="Arial"/>
              <a:buNone/>
            </a:pPr>
            <a:r>
              <a:rPr lang="en" sz="1150">
                <a:solidFill>
                  <a:srgbClr val="D1D2D3"/>
                </a:solidFill>
                <a:highlight>
                  <a:srgbClr val="1A1D21"/>
                </a:highlight>
              </a:rPr>
              <a:t>What is a satisfactory result?</a:t>
            </a:r>
            <a:endParaRPr sz="1150">
              <a:solidFill>
                <a:srgbClr val="D1D2D3"/>
              </a:solidFill>
              <a:highlight>
                <a:srgbClr val="1A1D21"/>
              </a:highlight>
            </a:endParaRPr>
          </a:p>
          <a:p>
            <a:pPr marL="190500" marR="190500" lvl="0" indent="0" algn="l" rtl="0">
              <a:lnSpc>
                <a:spcPct val="146668"/>
              </a:lnSpc>
              <a:spcBef>
                <a:spcPts val="0"/>
              </a:spcBef>
              <a:spcAft>
                <a:spcPts val="0"/>
              </a:spcAft>
              <a:buClr>
                <a:schemeClr val="dk1"/>
              </a:buClr>
              <a:buSzPts val="1100"/>
              <a:buFont typeface="Arial"/>
              <a:buNone/>
            </a:pPr>
            <a:r>
              <a:rPr lang="en" sz="1150">
                <a:solidFill>
                  <a:srgbClr val="D1D2D3"/>
                </a:solidFill>
                <a:highlight>
                  <a:srgbClr val="1A1D21"/>
                </a:highlight>
              </a:rPr>
              <a:t>What lvl of success does this test leave us at?</a:t>
            </a:r>
            <a:endParaRPr sz="1150">
              <a:solidFill>
                <a:srgbClr val="D1D2D3"/>
              </a:solidFill>
              <a:highlight>
                <a:srgbClr val="1A1D21"/>
              </a:highlight>
            </a:endParaRPr>
          </a:p>
          <a:p>
            <a:pPr marL="0" marR="266700" lvl="0" indent="0" algn="r" rtl="0">
              <a:lnSpc>
                <a:spcPct val="146668"/>
              </a:lnSpc>
              <a:spcBef>
                <a:spcPts val="0"/>
              </a:spcBef>
              <a:spcAft>
                <a:spcPts val="0"/>
              </a:spcAft>
              <a:buClr>
                <a:schemeClr val="dk1"/>
              </a:buClr>
              <a:buSzPts val="1100"/>
              <a:buFont typeface="Arial"/>
              <a:buNone/>
            </a:pPr>
            <a:r>
              <a:rPr lang="en" sz="900">
                <a:solidFill>
                  <a:schemeClr val="hlink"/>
                </a:solidFill>
                <a:highlight>
                  <a:srgbClr val="1A1D21"/>
                </a:highlight>
                <a:uFill>
                  <a:noFill/>
                </a:uFill>
                <a:hlinkClick r:id="rId3"/>
              </a:rPr>
              <a:t>7:51</a:t>
            </a:r>
            <a:endParaRPr sz="900">
              <a:solidFill>
                <a:schemeClr val="hlink"/>
              </a:solidFill>
              <a:highlight>
                <a:srgbClr val="1A1D21"/>
              </a:highlight>
            </a:endParaRPr>
          </a:p>
          <a:p>
            <a:pPr marL="190500" marR="190500" lvl="0" indent="0" algn="l" rtl="0">
              <a:lnSpc>
                <a:spcPct val="146668"/>
              </a:lnSpc>
              <a:spcBef>
                <a:spcPts val="0"/>
              </a:spcBef>
              <a:spcAft>
                <a:spcPts val="0"/>
              </a:spcAft>
              <a:buClr>
                <a:schemeClr val="dk1"/>
              </a:buClr>
              <a:buSzPts val="1100"/>
              <a:buFont typeface="Arial"/>
              <a:buNone/>
            </a:pPr>
            <a:r>
              <a:rPr lang="en" sz="1150">
                <a:solidFill>
                  <a:srgbClr val="D1D2D3"/>
                </a:solidFill>
                <a:highlight>
                  <a:srgbClr val="1A1D21"/>
                </a:highlight>
              </a:rPr>
              <a:t>And the test matrix get the variables and conditions</a:t>
            </a:r>
            <a:endParaRPr sz="1150">
              <a:solidFill>
                <a:srgbClr val="D1D2D3"/>
              </a:solidFill>
              <a:highlight>
                <a:srgbClr val="1A1D21"/>
              </a:highlight>
            </a:endParaRPr>
          </a:p>
          <a:p>
            <a:pPr marL="0" lvl="0" indent="0" algn="l" rtl="0">
              <a:spcBef>
                <a:spcPts val="0"/>
              </a:spcBef>
              <a:spcAft>
                <a:spcPts val="0"/>
              </a:spcAft>
              <a:buNone/>
            </a:pPr>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7eb3473774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7eb347377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rPr>
              <a:t>Software: Arduino sketches will be used to command motors on the CSCA. Motor drivers are rated to operate at a maximum of 3.0 amps with cooling and at or below 175 degrees Celsius. </a:t>
            </a:r>
            <a:endParaRPr sz="1200">
              <a:solidFill>
                <a:schemeClr val="dk1"/>
              </a:solidFill>
            </a:endParaRPr>
          </a:p>
          <a:p>
            <a:pPr marL="0" lvl="0" indent="0" algn="l" rtl="0">
              <a:spcBef>
                <a:spcPts val="1600"/>
              </a:spcBef>
              <a:spcAft>
                <a:spcPts val="0"/>
              </a:spcAft>
              <a:buClr>
                <a:schemeClr val="dk1"/>
              </a:buClr>
              <a:buSzPts val="1100"/>
              <a:buFont typeface="Arial"/>
              <a:buNone/>
            </a:pPr>
            <a:r>
              <a:rPr lang="en" sz="1400" b="1">
                <a:solidFill>
                  <a:schemeClr val="dk1"/>
                </a:solidFill>
              </a:rPr>
              <a:t>Procedure:</a:t>
            </a:r>
            <a:r>
              <a:rPr lang="en" sz="1400">
                <a:solidFill>
                  <a:schemeClr val="dk1"/>
                </a:solidFill>
              </a:rPr>
              <a:t> </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Mount vertical frame to test stand</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Ensure CSR is secure on end effector/vertical frame</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Upload software to arduino</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Connect motor controllers and motor</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Command motor drivers to actuate the motors at various set speeds and measure time to fully actuate the vertical frame at each commanded speed.</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Compare the measured speed with the speed defined to the motor drivers and those from the performance prediction plots.</a:t>
            </a:r>
            <a:endParaRPr sz="1200">
              <a:solidFill>
                <a:schemeClr val="dk1"/>
              </a:solidFill>
            </a:endParaRPr>
          </a:p>
          <a:p>
            <a:pPr marL="190500" marR="190500" lvl="0" indent="0" algn="l" rtl="0">
              <a:lnSpc>
                <a:spcPct val="146668"/>
              </a:lnSpc>
              <a:spcBef>
                <a:spcPts val="0"/>
              </a:spcBef>
              <a:spcAft>
                <a:spcPts val="0"/>
              </a:spcAft>
              <a:buNone/>
            </a:pPr>
            <a:endParaRPr sz="1150">
              <a:solidFill>
                <a:srgbClr val="D1D2D3"/>
              </a:solidFill>
              <a:highlight>
                <a:srgbClr val="1A1D21"/>
              </a:highlight>
            </a:endParaRPr>
          </a:p>
          <a:p>
            <a:pPr marL="190500" marR="190500" lvl="0" indent="0" algn="l" rtl="0">
              <a:lnSpc>
                <a:spcPct val="146668"/>
              </a:lnSpc>
              <a:spcBef>
                <a:spcPts val="0"/>
              </a:spcBef>
              <a:spcAft>
                <a:spcPts val="0"/>
              </a:spcAft>
              <a:buClr>
                <a:schemeClr val="dk1"/>
              </a:buClr>
              <a:buSzPts val="1100"/>
              <a:buFont typeface="Arial"/>
              <a:buNone/>
            </a:pPr>
            <a:r>
              <a:rPr lang="en" sz="1150">
                <a:solidFill>
                  <a:srgbClr val="D1D2D3"/>
                </a:solidFill>
                <a:highlight>
                  <a:srgbClr val="1A1D21"/>
                </a:highlight>
              </a:rPr>
              <a:t>What variables and under what conditions are being tested?</a:t>
            </a:r>
            <a:endParaRPr sz="1150">
              <a:solidFill>
                <a:srgbClr val="D1D2D3"/>
              </a:solidFill>
              <a:highlight>
                <a:srgbClr val="1A1D21"/>
              </a:highlight>
            </a:endParaRPr>
          </a:p>
          <a:p>
            <a:pPr marL="190500" marR="190500" lvl="0" indent="0" algn="l" rtl="0">
              <a:lnSpc>
                <a:spcPct val="146668"/>
              </a:lnSpc>
              <a:spcBef>
                <a:spcPts val="0"/>
              </a:spcBef>
              <a:spcAft>
                <a:spcPts val="0"/>
              </a:spcAft>
              <a:buClr>
                <a:schemeClr val="dk1"/>
              </a:buClr>
              <a:buSzPts val="1100"/>
              <a:buFont typeface="Arial"/>
              <a:buNone/>
            </a:pPr>
            <a:r>
              <a:rPr lang="en" sz="1150">
                <a:solidFill>
                  <a:srgbClr val="D1D2D3"/>
                </a:solidFill>
                <a:highlight>
                  <a:srgbClr val="1A1D21"/>
                </a:highlight>
              </a:rPr>
              <a:t>How?</a:t>
            </a:r>
            <a:endParaRPr sz="1150">
              <a:solidFill>
                <a:srgbClr val="D1D2D3"/>
              </a:solidFill>
              <a:highlight>
                <a:srgbClr val="1A1D21"/>
              </a:highlight>
            </a:endParaRPr>
          </a:p>
          <a:p>
            <a:pPr marL="190500" marR="190500" lvl="0" indent="0" algn="l" rtl="0">
              <a:lnSpc>
                <a:spcPct val="146668"/>
              </a:lnSpc>
              <a:spcBef>
                <a:spcPts val="0"/>
              </a:spcBef>
              <a:spcAft>
                <a:spcPts val="0"/>
              </a:spcAft>
              <a:buClr>
                <a:schemeClr val="dk1"/>
              </a:buClr>
              <a:buSzPts val="1100"/>
              <a:buFont typeface="Arial"/>
              <a:buNone/>
            </a:pPr>
            <a:r>
              <a:rPr lang="en" sz="1150">
                <a:solidFill>
                  <a:srgbClr val="D1D2D3"/>
                </a:solidFill>
                <a:highlight>
                  <a:srgbClr val="1A1D21"/>
                </a:highlight>
              </a:rPr>
              <a:t>Expected results?</a:t>
            </a:r>
            <a:endParaRPr sz="1150">
              <a:solidFill>
                <a:srgbClr val="D1D2D3"/>
              </a:solidFill>
              <a:highlight>
                <a:srgbClr val="1A1D21"/>
              </a:highlight>
            </a:endParaRPr>
          </a:p>
          <a:p>
            <a:pPr marL="190500" marR="190500" lvl="0" indent="0" algn="l" rtl="0">
              <a:lnSpc>
                <a:spcPct val="146668"/>
              </a:lnSpc>
              <a:spcBef>
                <a:spcPts val="0"/>
              </a:spcBef>
              <a:spcAft>
                <a:spcPts val="0"/>
              </a:spcAft>
              <a:buClr>
                <a:schemeClr val="dk1"/>
              </a:buClr>
              <a:buSzPts val="1100"/>
              <a:buFont typeface="Arial"/>
              <a:buNone/>
            </a:pPr>
            <a:r>
              <a:rPr lang="en" sz="1150">
                <a:solidFill>
                  <a:srgbClr val="D1D2D3"/>
                </a:solidFill>
                <a:highlight>
                  <a:srgbClr val="1A1D21"/>
                </a:highlight>
              </a:rPr>
              <a:t>What is a satisfactory result?</a:t>
            </a:r>
            <a:endParaRPr sz="1150">
              <a:solidFill>
                <a:srgbClr val="D1D2D3"/>
              </a:solidFill>
              <a:highlight>
                <a:srgbClr val="1A1D21"/>
              </a:highlight>
            </a:endParaRPr>
          </a:p>
          <a:p>
            <a:pPr marL="190500" marR="190500" lvl="0" indent="0" algn="l" rtl="0">
              <a:lnSpc>
                <a:spcPct val="146668"/>
              </a:lnSpc>
              <a:spcBef>
                <a:spcPts val="0"/>
              </a:spcBef>
              <a:spcAft>
                <a:spcPts val="0"/>
              </a:spcAft>
              <a:buClr>
                <a:schemeClr val="dk1"/>
              </a:buClr>
              <a:buSzPts val="1100"/>
              <a:buFont typeface="Arial"/>
              <a:buNone/>
            </a:pPr>
            <a:r>
              <a:rPr lang="en" sz="1150">
                <a:solidFill>
                  <a:srgbClr val="D1D2D3"/>
                </a:solidFill>
                <a:highlight>
                  <a:srgbClr val="1A1D21"/>
                </a:highlight>
              </a:rPr>
              <a:t>What lvl of success does this test leave us at?</a:t>
            </a:r>
            <a:endParaRPr sz="1150">
              <a:solidFill>
                <a:srgbClr val="D1D2D3"/>
              </a:solidFill>
              <a:highlight>
                <a:srgbClr val="1A1D21"/>
              </a:highlight>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7d90db31d5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7d90db31d5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703b1433b2_1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703b1433b2_1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Objective: </a:t>
            </a:r>
            <a:r>
              <a:rPr lang="en" sz="1400" i="1">
                <a:solidFill>
                  <a:schemeClr val="dk1"/>
                </a:solidFill>
              </a:rPr>
              <a:t>Models Verified/ Requirements Validated</a:t>
            </a:r>
            <a:endParaRPr sz="1400" i="1">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Success Criteria: </a:t>
            </a:r>
            <a:r>
              <a:rPr lang="en" sz="1400" i="1">
                <a:solidFill>
                  <a:schemeClr val="dk1"/>
                </a:solidFill>
              </a:rPr>
              <a:t>Expected outcome</a:t>
            </a:r>
            <a:endParaRPr sz="1400" i="1">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Risks mitigated: </a:t>
            </a:r>
            <a:r>
              <a:rPr lang="en" sz="1400" i="1">
                <a:solidFill>
                  <a:schemeClr val="dk1"/>
                </a:solidFill>
              </a:rPr>
              <a:t>Why is this important to our project and maybe what risks have we considered with the test itself.</a:t>
            </a:r>
            <a:endParaRPr sz="1400" i="1">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Status: </a:t>
            </a:r>
            <a:r>
              <a:rPr lang="en" sz="1400" i="1">
                <a:solidFill>
                  <a:schemeClr val="dk1"/>
                </a:solidFill>
              </a:rPr>
              <a:t>Current status. Planned? In progress? Completed? Include the date</a:t>
            </a:r>
            <a:endParaRPr sz="1400" i="1">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7dccfe96b1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7dccfe96b1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7e78cc6ffb_5_4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7e78cc6ffb_5_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t>What is being tested for? </a:t>
            </a:r>
            <a:endParaRPr sz="1000"/>
          </a:p>
          <a:p>
            <a:pPr marL="0" lvl="0" indent="0" algn="l" rtl="0">
              <a:spcBef>
                <a:spcPts val="0"/>
              </a:spcBef>
              <a:spcAft>
                <a:spcPts val="0"/>
              </a:spcAft>
              <a:buNone/>
            </a:pPr>
            <a:r>
              <a:rPr lang="en" sz="1000"/>
              <a:t>	Functional requirements related to deployment of CSR and actuation of arm</a:t>
            </a:r>
            <a:endParaRPr sz="1000"/>
          </a:p>
          <a:p>
            <a:pPr marL="0" lvl="0" indent="0" algn="l" rtl="0">
              <a:spcBef>
                <a:spcPts val="0"/>
              </a:spcBef>
              <a:spcAft>
                <a:spcPts val="0"/>
              </a:spcAft>
              <a:buNone/>
            </a:pPr>
            <a:r>
              <a:rPr lang="en" sz="1000"/>
              <a:t>	Validating models from CDR linked to design requirements that support functional requirements</a:t>
            </a:r>
            <a:endParaRPr sz="1000"/>
          </a:p>
          <a:p>
            <a:pPr marL="0" lvl="0" indent="0" algn="l" rtl="0">
              <a:spcBef>
                <a:spcPts val="0"/>
              </a:spcBef>
              <a:spcAft>
                <a:spcPts val="0"/>
              </a:spcAft>
              <a:buNone/>
            </a:pPr>
            <a:r>
              <a:rPr lang="en" sz="1000"/>
              <a:t>	Ability to deploy CSR </a:t>
            </a: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7e8d221ab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 name="Google Shape;831;g7e8d221ab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e9d2cc897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e9d2cc89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7d90db31d5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7d90db31d5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7d90db31d5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 name="Google Shape;1017;g7d90db31d5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50">
                <a:solidFill>
                  <a:srgbClr val="1D1C1D"/>
                </a:solidFill>
                <a:highlight>
                  <a:srgbClr val="F8F8F8"/>
                </a:highlight>
              </a:rPr>
              <a:t>Jacquelyn sent me receipt totals of the spending that she did and according to her numbers she spent $1511.05 before we ever received the P-card. So, with EEF funding of $1194 combined with a remaining budget of $777.90 would leave the team with $460.85 in order to cover the deficit of spending currently on Jacquelyns end whenever it catches back up to us with the finance department. This is the without the monitor purchase currently </a:t>
            </a:r>
            <a:endParaRPr sz="1150">
              <a:solidFill>
                <a:srgbClr val="1D1C1D"/>
              </a:solidFill>
              <a:highlight>
                <a:srgbClr val="F8F8F8"/>
              </a:highlight>
            </a:endParaRPr>
          </a:p>
          <a:p>
            <a:pPr marL="0" lvl="0" indent="0" algn="l" rtl="0">
              <a:spcBef>
                <a:spcPts val="0"/>
              </a:spcBef>
              <a:spcAft>
                <a:spcPts val="0"/>
              </a:spcAft>
              <a:buNone/>
            </a:pPr>
            <a:endParaRPr sz="1150">
              <a:solidFill>
                <a:srgbClr val="1D1C1D"/>
              </a:solidFill>
              <a:highlight>
                <a:srgbClr val="F8F8F8"/>
              </a:highlight>
            </a:endParaRPr>
          </a:p>
          <a:p>
            <a:pPr marL="0" lvl="0" indent="0" algn="l" rtl="0">
              <a:spcBef>
                <a:spcPts val="0"/>
              </a:spcBef>
              <a:spcAft>
                <a:spcPts val="0"/>
              </a:spcAft>
              <a:buNone/>
            </a:pPr>
            <a:endParaRPr sz="1150">
              <a:solidFill>
                <a:srgbClr val="1D1C1D"/>
              </a:solidFill>
              <a:highlight>
                <a:srgbClr val="F8F8F8"/>
              </a:highlight>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80d9944fae_4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4" name="Google Shape;1024;g80d9944fae_4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7e508ea9e1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0" name="Google Shape;1030;g7e508ea9e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g7e508ea9e1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5" name="Google Shape;1035;g7e508ea9e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703b1433b2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703b1433b2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Mention project purpose and objectives in this slide - mention human operator</a:t>
            </a:r>
            <a:endParaRPr/>
          </a:p>
          <a:p>
            <a:pPr marL="0" lvl="0" indent="0" algn="l" rtl="0">
              <a:spcBef>
                <a:spcPts val="0"/>
              </a:spcBef>
              <a:spcAft>
                <a:spcPts val="0"/>
              </a:spcAft>
              <a:buNone/>
            </a:pPr>
            <a:r>
              <a:rPr lang="en"/>
              <a:t>As you work through conops animations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Notes from previous slide presentations for purpose and objective: </a:t>
            </a:r>
            <a:endParaRPr/>
          </a:p>
          <a:p>
            <a:pPr marL="0" lvl="0" indent="0" algn="l" rtl="0">
              <a:spcBef>
                <a:spcPts val="0"/>
              </a:spcBef>
              <a:spcAft>
                <a:spcPts val="0"/>
              </a:spcAft>
              <a:buNone/>
            </a:pPr>
            <a:endParaRPr/>
          </a:p>
          <a:p>
            <a:pPr marL="0" lvl="0" indent="0" algn="l" rtl="0">
              <a:lnSpc>
                <a:spcPct val="100000"/>
              </a:lnSpc>
              <a:spcBef>
                <a:spcPts val="0"/>
              </a:spcBef>
              <a:spcAft>
                <a:spcPts val="0"/>
              </a:spcAft>
              <a:buNone/>
            </a:pPr>
            <a:r>
              <a:rPr lang="en" sz="1200" b="1">
                <a:solidFill>
                  <a:schemeClr val="dk1"/>
                </a:solidFill>
              </a:rPr>
              <a:t>The Problem:</a:t>
            </a:r>
            <a:endParaRPr sz="1200" b="1">
              <a:solidFill>
                <a:schemeClr val="dk1"/>
              </a:solidFill>
            </a:endParaRPr>
          </a:p>
          <a:p>
            <a:pPr marL="457200" lvl="0" indent="-304800" algn="l" rtl="0">
              <a:lnSpc>
                <a:spcPct val="100000"/>
              </a:lnSpc>
              <a:spcBef>
                <a:spcPts val="0"/>
              </a:spcBef>
              <a:spcAft>
                <a:spcPts val="0"/>
              </a:spcAft>
              <a:buClr>
                <a:schemeClr val="dk1"/>
              </a:buClr>
              <a:buSzPts val="1200"/>
              <a:buChar char="●"/>
            </a:pPr>
            <a:r>
              <a:rPr lang="en" sz="1200">
                <a:solidFill>
                  <a:schemeClr val="dk1"/>
                </a:solidFill>
              </a:rPr>
              <a:t>The mother rover lacks the capability to deploy, retrieve, and store the child scout rover.</a:t>
            </a:r>
            <a:endParaRPr sz="120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b="1">
                <a:solidFill>
                  <a:schemeClr val="dk1"/>
                </a:solidFill>
              </a:rPr>
              <a:t>Mission Statement:</a:t>
            </a:r>
            <a:endParaRPr sz="1200" b="1">
              <a:solidFill>
                <a:schemeClr val="dk1"/>
              </a:solidFill>
            </a:endParaRPr>
          </a:p>
          <a:p>
            <a:pPr marL="457200" lvl="0" indent="-304800" algn="l" rtl="0">
              <a:lnSpc>
                <a:spcPct val="100000"/>
              </a:lnSpc>
              <a:spcBef>
                <a:spcPts val="0"/>
              </a:spcBef>
              <a:spcAft>
                <a:spcPts val="0"/>
              </a:spcAft>
              <a:buClr>
                <a:schemeClr val="dk1"/>
              </a:buClr>
              <a:buSzPts val="1200"/>
              <a:buChar char="●"/>
            </a:pPr>
            <a:r>
              <a:rPr lang="en" sz="1200" b="1">
                <a:solidFill>
                  <a:schemeClr val="dk1"/>
                </a:solidFill>
              </a:rPr>
              <a:t>ATLAS</a:t>
            </a:r>
            <a:r>
              <a:rPr lang="en" sz="1200">
                <a:solidFill>
                  <a:schemeClr val="dk1"/>
                </a:solidFill>
              </a:rPr>
              <a:t> shall provide the capabilities to deploy, retrieve, and store the child scout rover while maintaining the capabilities of heritage projects</a:t>
            </a:r>
            <a:endParaRPr sz="1200">
              <a:solidFill>
                <a:schemeClr val="dk1"/>
              </a:solidFill>
            </a:endParaRPr>
          </a:p>
          <a:p>
            <a:pPr marL="0" lvl="0" indent="0" algn="l" rtl="0">
              <a:lnSpc>
                <a:spcPct val="100000"/>
              </a:lnSpc>
              <a:spcBef>
                <a:spcPts val="0"/>
              </a:spcBef>
              <a:spcAft>
                <a:spcPts val="0"/>
              </a:spcAft>
              <a:buNone/>
            </a:pPr>
            <a:r>
              <a:rPr lang="en" sz="1200" b="1">
                <a:solidFill>
                  <a:schemeClr val="dk1"/>
                </a:solidFill>
              </a:rPr>
              <a:t>Main Objectives</a:t>
            </a:r>
            <a:endParaRPr sz="1200" b="1">
              <a:solidFill>
                <a:schemeClr val="dk1"/>
              </a:solidFill>
            </a:endParaRPr>
          </a:p>
          <a:p>
            <a:pPr marL="457200" lvl="0" indent="-304800" algn="l" rtl="0">
              <a:lnSpc>
                <a:spcPct val="100000"/>
              </a:lnSpc>
              <a:spcBef>
                <a:spcPts val="0"/>
              </a:spcBef>
              <a:spcAft>
                <a:spcPts val="0"/>
              </a:spcAft>
              <a:buClr>
                <a:schemeClr val="dk1"/>
              </a:buClr>
              <a:buSzPts val="1200"/>
              <a:buChar char="●"/>
            </a:pPr>
            <a:r>
              <a:rPr lang="en" sz="1200">
                <a:solidFill>
                  <a:schemeClr val="dk1"/>
                </a:solidFill>
              </a:rPr>
              <a:t>Support the weight of the child scout rover during deployment, retrieval, and storage. </a:t>
            </a:r>
            <a:endParaRPr sz="1200">
              <a:solidFill>
                <a:schemeClr val="dk1"/>
              </a:solidFill>
            </a:endParaRPr>
          </a:p>
          <a:p>
            <a:pPr marL="457200" lvl="0" indent="-304800" algn="l" rtl="0">
              <a:lnSpc>
                <a:spcPct val="100000"/>
              </a:lnSpc>
              <a:spcBef>
                <a:spcPts val="0"/>
              </a:spcBef>
              <a:spcAft>
                <a:spcPts val="0"/>
              </a:spcAft>
              <a:buClr>
                <a:schemeClr val="dk1"/>
              </a:buClr>
              <a:buSzPts val="1200"/>
              <a:buChar char="●"/>
            </a:pPr>
            <a:r>
              <a:rPr lang="en" sz="1200">
                <a:solidFill>
                  <a:schemeClr val="dk1"/>
                </a:solidFill>
              </a:rPr>
              <a:t>Retrieve and deploy the child scout rover based on ground station commands.</a:t>
            </a:r>
            <a:endParaRPr sz="1200">
              <a:solidFill>
                <a:schemeClr val="dk1"/>
              </a:solidFill>
            </a:endParaRPr>
          </a:p>
          <a:p>
            <a:pPr marL="457200" lvl="0" indent="-304800" algn="l" rtl="0">
              <a:lnSpc>
                <a:spcPct val="100000"/>
              </a:lnSpc>
              <a:spcBef>
                <a:spcPts val="0"/>
              </a:spcBef>
              <a:spcAft>
                <a:spcPts val="0"/>
              </a:spcAft>
              <a:buClr>
                <a:schemeClr val="dk1"/>
              </a:buClr>
              <a:buSzPts val="1200"/>
              <a:buChar char="●"/>
            </a:pPr>
            <a:r>
              <a:rPr lang="en" sz="1200">
                <a:solidFill>
                  <a:schemeClr val="dk1"/>
                </a:solidFill>
              </a:rPr>
              <a:t>Receive ground station commands and send data wirelessly to ground station.</a:t>
            </a:r>
            <a:endParaRPr sz="1200">
              <a:solidFill>
                <a:schemeClr val="dk1"/>
              </a:solidFill>
            </a:endParaRPr>
          </a:p>
          <a:p>
            <a:pPr marL="457200" lvl="0" indent="-304800" algn="l" rtl="0">
              <a:lnSpc>
                <a:spcPct val="100000"/>
              </a:lnSpc>
              <a:spcBef>
                <a:spcPts val="0"/>
              </a:spcBef>
              <a:spcAft>
                <a:spcPts val="0"/>
              </a:spcAft>
              <a:buClr>
                <a:schemeClr val="dk1"/>
              </a:buClr>
              <a:buSzPts val="1200"/>
              <a:buChar char="●"/>
            </a:pPr>
            <a:r>
              <a:rPr lang="en" sz="1200">
                <a:solidFill>
                  <a:schemeClr val="dk1"/>
                </a:solidFill>
              </a:rPr>
              <a:t>Sense the position and orientation of the child scout rover.</a:t>
            </a:r>
            <a:endParaRPr sz="1200">
              <a:solidFill>
                <a:schemeClr val="dk1"/>
              </a:solidFill>
            </a:endParaRPr>
          </a:p>
          <a:p>
            <a:pPr marL="457200" lvl="0" indent="-304800" algn="l" rtl="0">
              <a:lnSpc>
                <a:spcPct val="100000"/>
              </a:lnSpc>
              <a:spcBef>
                <a:spcPts val="0"/>
              </a:spcBef>
              <a:spcAft>
                <a:spcPts val="0"/>
              </a:spcAft>
              <a:buClr>
                <a:schemeClr val="dk1"/>
              </a:buClr>
              <a:buSzPts val="1200"/>
              <a:buChar char="●"/>
            </a:pPr>
            <a:r>
              <a:rPr lang="en" sz="1200">
                <a:solidFill>
                  <a:schemeClr val="dk1"/>
                </a:solidFill>
              </a:rPr>
              <a:t>Operate in a mission defined forest environment.</a:t>
            </a:r>
            <a:endParaRPr sz="1200">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703b1433b2_1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0" name="Google Shape;1040;g703b1433b2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7e639381a9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 name="Google Shape;1045;g7e639381a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wrote some shit with Kel but idk what I’m talking about. *Insert I have no idea what I’m doing meme* - Jamo</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7e508ea9e1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1" name="Google Shape;1051;g7e508ea9e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703b1433b2_13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703b1433b2_13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703b1433b2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2" name="Google Shape;1062;g703b1433b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7e5440fbe1_1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7e5440fbe1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7ebd9dcee0_3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7ebd9dcee0_3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g7eb3473774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6" name="Google Shape;1086;g7eb347377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g7e639381a9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2" name="Google Shape;1092;g7e639381a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Char char="-"/>
            </a:pPr>
            <a:r>
              <a:rPr lang="en" sz="1800">
                <a:solidFill>
                  <a:schemeClr val="dk1"/>
                </a:solidFill>
              </a:rPr>
              <a:t>Previously slide 42, moved to backup per koster’s komment  </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Test stand - vertical frame /secured csr test! - combines electrical, software, and hardware (not a full system test though), using fake CSR and test stand</a:t>
            </a:r>
            <a:endParaRPr sz="2400">
              <a:solidFill>
                <a:schemeClr val="dk1"/>
              </a:solidFill>
              <a:highlight>
                <a:schemeClr val="lt1"/>
              </a:highlight>
            </a:endParaRPr>
          </a:p>
          <a:p>
            <a:pPr marL="457200" lvl="0" indent="-381000" algn="l" rtl="0">
              <a:lnSpc>
                <a:spcPct val="115000"/>
              </a:lnSpc>
              <a:spcBef>
                <a:spcPts val="0"/>
              </a:spcBef>
              <a:spcAft>
                <a:spcPts val="0"/>
              </a:spcAft>
              <a:buClr>
                <a:schemeClr val="dk1"/>
              </a:buClr>
              <a:buSzPts val="2400"/>
              <a:buChar char="-"/>
            </a:pPr>
            <a:r>
              <a:rPr lang="en" sz="2400">
                <a:solidFill>
                  <a:schemeClr val="dk1"/>
                </a:solidFill>
                <a:highlight>
                  <a:schemeClr val="lt1"/>
                </a:highlight>
              </a:rPr>
              <a:t>Talk about expectation for motors, stands to test motors, and what we plan to learn from the test, and how that will verify the initial model</a:t>
            </a:r>
            <a:endParaRPr sz="2400">
              <a:solidFill>
                <a:schemeClr val="dk1"/>
              </a:solidFill>
              <a:highlight>
                <a:schemeClr val="lt1"/>
              </a:highlight>
            </a:endParaRPr>
          </a:p>
          <a:p>
            <a:pPr marL="0" lvl="0" indent="0" algn="l" rtl="0">
              <a:lnSpc>
                <a:spcPct val="115000"/>
              </a:lnSpc>
              <a:spcBef>
                <a:spcPts val="1600"/>
              </a:spcBef>
              <a:spcAft>
                <a:spcPts val="0"/>
              </a:spcAft>
              <a:buClr>
                <a:schemeClr val="dk1"/>
              </a:buClr>
              <a:buSzPts val="1100"/>
              <a:buFont typeface="Arial"/>
              <a:buNone/>
            </a:pPr>
            <a:r>
              <a:rPr lang="en" sz="2400">
                <a:solidFill>
                  <a:schemeClr val="dk1"/>
                </a:solidFill>
                <a:highlight>
                  <a:schemeClr val="lt1"/>
                </a:highlight>
              </a:rPr>
              <a:t>Talk about how we want to test the motors (test stands)</a:t>
            </a:r>
            <a:endParaRPr sz="2400">
              <a:solidFill>
                <a:schemeClr val="dk1"/>
              </a:solidFill>
              <a:highlight>
                <a:schemeClr val="lt1"/>
              </a:highlight>
            </a:endParaRPr>
          </a:p>
          <a:p>
            <a:pPr marL="0" lvl="0" indent="0" algn="l" rtl="0">
              <a:lnSpc>
                <a:spcPct val="115000"/>
              </a:lnSpc>
              <a:spcBef>
                <a:spcPts val="1600"/>
              </a:spcBef>
              <a:spcAft>
                <a:spcPts val="0"/>
              </a:spcAft>
              <a:buClr>
                <a:schemeClr val="dk1"/>
              </a:buClr>
              <a:buSzPts val="1100"/>
              <a:buFont typeface="Arial"/>
              <a:buNone/>
            </a:pPr>
            <a:r>
              <a:rPr lang="en" sz="2400">
                <a:solidFill>
                  <a:schemeClr val="dk1"/>
                </a:solidFill>
                <a:highlight>
                  <a:schemeClr val="lt1"/>
                </a:highlight>
              </a:rPr>
              <a:t>What data we are collecting to verify the model</a:t>
            </a:r>
            <a:endParaRPr sz="2400">
              <a:solidFill>
                <a:schemeClr val="dk1"/>
              </a:solidFill>
              <a:highlight>
                <a:schemeClr val="lt1"/>
              </a:highlight>
            </a:endParaRPr>
          </a:p>
          <a:p>
            <a:pPr marL="0" lvl="0" indent="0" algn="l" rtl="0">
              <a:lnSpc>
                <a:spcPct val="115000"/>
              </a:lnSpc>
              <a:spcBef>
                <a:spcPts val="1600"/>
              </a:spcBef>
              <a:spcAft>
                <a:spcPts val="0"/>
              </a:spcAft>
              <a:buClr>
                <a:schemeClr val="dk1"/>
              </a:buClr>
              <a:buSzPts val="1100"/>
              <a:buFont typeface="Arial"/>
              <a:buNone/>
            </a:pPr>
            <a:endParaRPr sz="2400">
              <a:solidFill>
                <a:schemeClr val="dk1"/>
              </a:solidFill>
              <a:highlight>
                <a:schemeClr val="lt1"/>
              </a:highlight>
            </a:endParaRPr>
          </a:p>
          <a:p>
            <a:pPr marL="0" lvl="0" indent="0" algn="l" rtl="0">
              <a:spcBef>
                <a:spcPts val="160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g703b1433b2_13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8" name="Google Shape;1098;g703b1433b2_13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7d90db31d5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7d90db31d5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FBD - focus on testing - critical elements to be tested -- motors </a:t>
            </a:r>
            <a:endParaRPr/>
          </a:p>
          <a:p>
            <a:pPr marL="0" lvl="0" indent="0" algn="l" rtl="0">
              <a:spcBef>
                <a:spcPts val="0"/>
              </a:spcBef>
              <a:spcAft>
                <a:spcPts val="0"/>
              </a:spcAft>
              <a:buNone/>
            </a:pPr>
            <a:r>
              <a:rPr lang="en"/>
              <a:t>Hardware actuation </a:t>
            </a:r>
            <a:endParaRPr/>
          </a:p>
          <a:p>
            <a:pPr marL="0" lvl="0" indent="0" algn="l" rtl="0">
              <a:spcBef>
                <a:spcPts val="0"/>
              </a:spcBef>
              <a:spcAft>
                <a:spcPts val="0"/>
              </a:spcAft>
              <a:buNone/>
            </a:pPr>
            <a:r>
              <a:rPr lang="en"/>
              <a:t>GUI feedback works correctly - shows limit switches etc. </a:t>
            </a:r>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g7e508ea9e1_1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3" name="Google Shape;1103;g7e508ea9e1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g7e7efd0704_1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9" name="Google Shape;1109;g7e7efd0704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7e7efd0704_1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7e7efd0704_1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703b1433b2_8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703b1433b2_8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g703b1433b2_8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0" name="Google Shape;1130;g703b1433b2_8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g703b1433b2_8_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0" name="Google Shape;1140;g703b1433b2_8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g703b1433b2_8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2" name="Google Shape;1152;g703b1433b2_8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g703b1433b2_8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6" name="Google Shape;1176;g703b1433b2_8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703b1433b2_8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703b1433b2_8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g703b1433b2_11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g703b1433b2_1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800"/>
          </a:p>
          <a:p>
            <a:pPr marL="0" lvl="0" indent="0" algn="l" rtl="0">
              <a:spcBef>
                <a:spcPts val="0"/>
              </a:spcBef>
              <a:spcAft>
                <a:spcPts val="0"/>
              </a:spcAft>
              <a:buNone/>
            </a:pPr>
            <a:r>
              <a:rPr lang="en" sz="800"/>
              <a:t>Old levels of success:</a:t>
            </a:r>
            <a:endParaRPr sz="800"/>
          </a:p>
          <a:p>
            <a:pPr marL="0" lvl="0" indent="0" algn="l" rtl="0">
              <a:spcBef>
                <a:spcPts val="0"/>
              </a:spcBef>
              <a:spcAft>
                <a:spcPts val="0"/>
              </a:spcAft>
              <a:buNone/>
            </a:pPr>
            <a:r>
              <a:rPr lang="en" sz="800"/>
              <a:t>Criteria</a:t>
            </a:r>
            <a:endParaRPr sz="800"/>
          </a:p>
          <a:p>
            <a:pPr marL="0" lvl="0" indent="0" algn="l" rtl="0">
              <a:spcBef>
                <a:spcPts val="0"/>
              </a:spcBef>
              <a:spcAft>
                <a:spcPts val="0"/>
              </a:spcAft>
              <a:buNone/>
            </a:pPr>
            <a:r>
              <a:rPr lang="en" sz="800"/>
              <a:t>Structure</a:t>
            </a:r>
            <a:endParaRPr sz="800"/>
          </a:p>
          <a:p>
            <a:pPr marL="0" lvl="0" indent="0" algn="l" rtl="0">
              <a:spcBef>
                <a:spcPts val="0"/>
              </a:spcBef>
              <a:spcAft>
                <a:spcPts val="0"/>
              </a:spcAft>
              <a:buNone/>
            </a:pPr>
            <a:r>
              <a:rPr lang="en" sz="800"/>
              <a:t>Control</a:t>
            </a:r>
            <a:endParaRPr sz="800"/>
          </a:p>
          <a:p>
            <a:pPr marL="0" lvl="0" indent="0" algn="l" rtl="0">
              <a:spcBef>
                <a:spcPts val="0"/>
              </a:spcBef>
              <a:spcAft>
                <a:spcPts val="0"/>
              </a:spcAft>
              <a:buNone/>
            </a:pPr>
            <a:r>
              <a:rPr lang="en" sz="800"/>
              <a:t>Communication</a:t>
            </a:r>
            <a:endParaRPr sz="800"/>
          </a:p>
          <a:p>
            <a:pPr marL="0" lvl="0" indent="0" algn="l" rtl="0">
              <a:spcBef>
                <a:spcPts val="0"/>
              </a:spcBef>
              <a:spcAft>
                <a:spcPts val="0"/>
              </a:spcAft>
              <a:buNone/>
            </a:pPr>
            <a:r>
              <a:rPr lang="en" sz="800"/>
              <a:t>Sensors</a:t>
            </a:r>
            <a:endParaRPr sz="800"/>
          </a:p>
          <a:p>
            <a:pPr marL="0" lvl="0" indent="0" algn="l" rtl="0">
              <a:spcBef>
                <a:spcPts val="0"/>
              </a:spcBef>
              <a:spcAft>
                <a:spcPts val="0"/>
              </a:spcAft>
              <a:buNone/>
            </a:pPr>
            <a:r>
              <a:rPr lang="en" sz="800"/>
              <a:t>Environment</a:t>
            </a:r>
            <a:endParaRPr sz="800"/>
          </a:p>
          <a:p>
            <a:pPr marL="0" lvl="0" indent="0" algn="l" rtl="0">
              <a:spcBef>
                <a:spcPts val="0"/>
              </a:spcBef>
              <a:spcAft>
                <a:spcPts val="0"/>
              </a:spcAft>
              <a:buNone/>
            </a:pPr>
            <a:r>
              <a:rPr lang="en" sz="800"/>
              <a:t>Level 1</a:t>
            </a:r>
            <a:endParaRPr sz="800"/>
          </a:p>
          <a:p>
            <a:pPr marL="0" lvl="0" indent="0" algn="l" rtl="0">
              <a:spcBef>
                <a:spcPts val="0"/>
              </a:spcBef>
              <a:spcAft>
                <a:spcPts val="0"/>
              </a:spcAft>
              <a:buNone/>
            </a:pPr>
            <a:r>
              <a:rPr lang="en" sz="800"/>
              <a:t>- The CSCA is able to lift and carry the weight of CSR.</a:t>
            </a:r>
            <a:endParaRPr sz="800"/>
          </a:p>
          <a:p>
            <a:pPr marL="0" lvl="0" indent="0" algn="l" rtl="0">
              <a:spcBef>
                <a:spcPts val="0"/>
              </a:spcBef>
              <a:spcAft>
                <a:spcPts val="0"/>
              </a:spcAft>
              <a:buNone/>
            </a:pPr>
            <a:r>
              <a:rPr lang="en" sz="800"/>
              <a:t>- The MR is able to remain</a:t>
            </a:r>
            <a:endParaRPr sz="800"/>
          </a:p>
          <a:p>
            <a:pPr marL="0" lvl="0" indent="0" algn="l" rtl="0">
              <a:spcBef>
                <a:spcPts val="0"/>
              </a:spcBef>
              <a:spcAft>
                <a:spcPts val="0"/>
              </a:spcAft>
              <a:buNone/>
            </a:pPr>
            <a:r>
              <a:rPr lang="en" sz="800"/>
              <a:t>level with the CSCA</a:t>
            </a:r>
            <a:endParaRPr sz="800"/>
          </a:p>
          <a:p>
            <a:pPr marL="0" lvl="0" indent="0" algn="l" rtl="0">
              <a:spcBef>
                <a:spcPts val="0"/>
              </a:spcBef>
              <a:spcAft>
                <a:spcPts val="0"/>
              </a:spcAft>
              <a:buNone/>
            </a:pPr>
            <a:r>
              <a:rPr lang="en" sz="800"/>
              <a:t>installed.</a:t>
            </a:r>
            <a:endParaRPr sz="800"/>
          </a:p>
          <a:p>
            <a:pPr marL="0" lvl="0" indent="0" algn="l" rtl="0">
              <a:spcBef>
                <a:spcPts val="0"/>
              </a:spcBef>
              <a:spcAft>
                <a:spcPts val="0"/>
              </a:spcAft>
              <a:buNone/>
            </a:pPr>
            <a:r>
              <a:rPr lang="en" sz="800"/>
              <a:t>- The CSCA is able to manipulate retrieval system</a:t>
            </a:r>
            <a:endParaRPr sz="800"/>
          </a:p>
          <a:p>
            <a:pPr marL="0" lvl="0" indent="0" algn="l" rtl="0">
              <a:spcBef>
                <a:spcPts val="0"/>
              </a:spcBef>
              <a:spcAft>
                <a:spcPts val="0"/>
              </a:spcAft>
              <a:buNone/>
            </a:pPr>
            <a:r>
              <a:rPr lang="en" sz="800"/>
              <a:t>- The CSCA is able to receive commands and transmit sensor data</a:t>
            </a:r>
            <a:endParaRPr sz="800"/>
          </a:p>
          <a:p>
            <a:pPr marL="0" lvl="0" indent="0" algn="l" rtl="0">
              <a:spcBef>
                <a:spcPts val="0"/>
              </a:spcBef>
              <a:spcAft>
                <a:spcPts val="0"/>
              </a:spcAft>
              <a:buNone/>
            </a:pPr>
            <a:r>
              <a:rPr lang="en" sz="800"/>
              <a:t>- The sensors are able to function independently from each other and the arm</a:t>
            </a:r>
            <a:endParaRPr sz="800"/>
          </a:p>
          <a:p>
            <a:pPr marL="0" lvl="0" indent="0" algn="l" rtl="0">
              <a:spcBef>
                <a:spcPts val="0"/>
              </a:spcBef>
              <a:spcAft>
                <a:spcPts val="0"/>
              </a:spcAft>
              <a:buNone/>
            </a:pPr>
            <a:r>
              <a:rPr lang="en" sz="800"/>
              <a:t>- The sensors shall be able to record data and send it to a on board controller - The sensors shall include</a:t>
            </a:r>
            <a:endParaRPr sz="800"/>
          </a:p>
          <a:p>
            <a:pPr marL="0" lvl="0" indent="0" algn="l" rtl="0">
              <a:spcBef>
                <a:spcPts val="0"/>
              </a:spcBef>
              <a:spcAft>
                <a:spcPts val="0"/>
              </a:spcAft>
              <a:buNone/>
            </a:pPr>
            <a:r>
              <a:rPr lang="en" sz="800"/>
              <a:t>visual and positional sensors</a:t>
            </a:r>
            <a:endParaRPr sz="800"/>
          </a:p>
          <a:p>
            <a:pPr marL="0" lvl="0" indent="0" algn="l" rtl="0">
              <a:spcBef>
                <a:spcPts val="0"/>
              </a:spcBef>
              <a:spcAft>
                <a:spcPts val="0"/>
              </a:spcAft>
              <a:buNone/>
            </a:pPr>
            <a:r>
              <a:rPr lang="en" sz="800"/>
              <a:t>- The CSCA is able pick up CSR</a:t>
            </a:r>
            <a:endParaRPr sz="800"/>
          </a:p>
          <a:p>
            <a:pPr marL="0" lvl="0" indent="0" algn="l" rtl="0">
              <a:spcBef>
                <a:spcPts val="0"/>
              </a:spcBef>
              <a:spcAft>
                <a:spcPts val="0"/>
              </a:spcAft>
              <a:buNone/>
            </a:pPr>
            <a:r>
              <a:rPr lang="en" sz="800"/>
              <a:t>from flat surface in nominal conditions (TBD)</a:t>
            </a:r>
            <a:endParaRPr sz="800"/>
          </a:p>
          <a:p>
            <a:pPr marL="0" lvl="0" indent="0" algn="l" rtl="0">
              <a:spcBef>
                <a:spcPts val="0"/>
              </a:spcBef>
              <a:spcAft>
                <a:spcPts val="0"/>
              </a:spcAft>
              <a:buNone/>
            </a:pPr>
            <a:r>
              <a:rPr lang="en" sz="800"/>
              <a:t>- The CSCA shall be able to transport the rover over flat</a:t>
            </a:r>
            <a:endParaRPr sz="800"/>
          </a:p>
          <a:p>
            <a:pPr marL="0" lvl="0" indent="0" algn="l" rtl="0">
              <a:spcBef>
                <a:spcPts val="0"/>
              </a:spcBef>
              <a:spcAft>
                <a:spcPts val="0"/>
              </a:spcAft>
              <a:buNone/>
            </a:pPr>
            <a:r>
              <a:rPr lang="en" sz="800"/>
              <a:t>surfaces</a:t>
            </a:r>
            <a:endParaRPr sz="800"/>
          </a:p>
          <a:p>
            <a:pPr marL="0" lvl="0" indent="0" algn="l" rtl="0">
              <a:spcBef>
                <a:spcPts val="0"/>
              </a:spcBef>
              <a:spcAft>
                <a:spcPts val="0"/>
              </a:spcAft>
              <a:buNone/>
            </a:pPr>
            <a:r>
              <a:rPr lang="en" sz="800"/>
              <a:t>Level 2</a:t>
            </a:r>
            <a:endParaRPr sz="800"/>
          </a:p>
          <a:p>
            <a:pPr marL="0" lvl="0" indent="0" algn="l" rtl="0">
              <a:spcBef>
                <a:spcPts val="0"/>
              </a:spcBef>
              <a:spcAft>
                <a:spcPts val="0"/>
              </a:spcAft>
              <a:buNone/>
            </a:pPr>
            <a:r>
              <a:rPr lang="en" sz="800"/>
              <a:t>- The CSCA is able to support weight of CSR plus a factor of safety (TBD) at TBD extension - The MR shall remain level while the CSCA is holding the CSR</a:t>
            </a:r>
            <a:endParaRPr sz="800"/>
          </a:p>
          <a:p>
            <a:pPr marL="0" lvl="0" indent="0" algn="l" rtl="0">
              <a:spcBef>
                <a:spcPts val="0"/>
              </a:spcBef>
              <a:spcAft>
                <a:spcPts val="0"/>
              </a:spcAft>
              <a:buNone/>
            </a:pPr>
            <a:r>
              <a:rPr lang="en" sz="800"/>
              <a:t>- The CSCA is able to attach to and lift CSR</a:t>
            </a:r>
            <a:endParaRPr sz="800"/>
          </a:p>
          <a:p>
            <a:pPr marL="0" lvl="0" indent="0" algn="l" rtl="0">
              <a:spcBef>
                <a:spcPts val="0"/>
              </a:spcBef>
              <a:spcAft>
                <a:spcPts val="0"/>
              </a:spcAft>
              <a:buNone/>
            </a:pPr>
            <a:r>
              <a:rPr lang="en" sz="800"/>
              <a:t>- The CSCA is able to respond to manual motion commands by the GS</a:t>
            </a:r>
            <a:endParaRPr sz="800"/>
          </a:p>
          <a:p>
            <a:pPr marL="0" lvl="0" indent="0" algn="l" rtl="0">
              <a:spcBef>
                <a:spcPts val="0"/>
              </a:spcBef>
              <a:spcAft>
                <a:spcPts val="0"/>
              </a:spcAft>
              <a:buNone/>
            </a:pPr>
            <a:r>
              <a:rPr lang="en" sz="800"/>
              <a:t>- The CSCA shall be able to process and send data to the GS through communications subsystem</a:t>
            </a:r>
            <a:endParaRPr sz="800"/>
          </a:p>
          <a:p>
            <a:pPr marL="0" lvl="0" indent="0" algn="l" rtl="0">
              <a:spcBef>
                <a:spcPts val="0"/>
              </a:spcBef>
              <a:spcAft>
                <a:spcPts val="0"/>
              </a:spcAft>
              <a:buNone/>
            </a:pPr>
            <a:r>
              <a:rPr lang="en" sz="800"/>
              <a:t>- The CSCA is able to know where the arm and grasper are in terms of defines coordinate system (TBD)</a:t>
            </a:r>
            <a:endParaRPr sz="800"/>
          </a:p>
          <a:p>
            <a:pPr marL="0" lvl="0" indent="0" algn="l" rtl="0">
              <a:spcBef>
                <a:spcPts val="0"/>
              </a:spcBef>
              <a:spcAft>
                <a:spcPts val="0"/>
              </a:spcAft>
              <a:buNone/>
            </a:pPr>
            <a:r>
              <a:rPr lang="en" sz="800"/>
              <a:t>- The CSCA is able to  wirelessly send and receive test signals between the CSCA and GS</a:t>
            </a:r>
            <a:endParaRPr sz="800"/>
          </a:p>
          <a:p>
            <a:pPr marL="0" lvl="0" indent="0" algn="l" rtl="0">
              <a:spcBef>
                <a:spcPts val="0"/>
              </a:spcBef>
              <a:spcAft>
                <a:spcPts val="0"/>
              </a:spcAft>
              <a:buNone/>
            </a:pPr>
            <a:r>
              <a:rPr lang="en" sz="800"/>
              <a:t>- The sensors are able to return location and image data</a:t>
            </a:r>
            <a:endParaRPr sz="800"/>
          </a:p>
          <a:p>
            <a:pPr marL="0" lvl="0" indent="0" algn="l" rtl="0">
              <a:spcBef>
                <a:spcPts val="0"/>
              </a:spcBef>
              <a:spcAft>
                <a:spcPts val="0"/>
              </a:spcAft>
              <a:buNone/>
            </a:pPr>
            <a:r>
              <a:rPr lang="en" sz="800"/>
              <a:t>- The CSCA is able to transport CSR in a stowed configuration over terrain traversable by the MR</a:t>
            </a:r>
            <a:endParaRPr sz="800"/>
          </a:p>
          <a:p>
            <a:pPr marL="0" lvl="0" indent="0" algn="l" rtl="0">
              <a:spcBef>
                <a:spcPts val="0"/>
              </a:spcBef>
              <a:spcAft>
                <a:spcPts val="0"/>
              </a:spcAft>
              <a:buNone/>
            </a:pPr>
            <a:r>
              <a:rPr lang="en" sz="800"/>
              <a:t>Level 3</a:t>
            </a:r>
            <a:endParaRPr sz="800"/>
          </a:p>
          <a:p>
            <a:pPr marL="0" lvl="0" indent="0" algn="l" rtl="0">
              <a:spcBef>
                <a:spcPts val="0"/>
              </a:spcBef>
              <a:spcAft>
                <a:spcPts val="0"/>
              </a:spcAft>
              <a:buNone/>
            </a:pPr>
            <a:r>
              <a:rPr lang="en" sz="800"/>
              <a:t>- The CSCA is able to be able to support the weight of CSR while extending or retracting</a:t>
            </a:r>
            <a:endParaRPr sz="800"/>
          </a:p>
          <a:p>
            <a:pPr marL="0" lvl="0" indent="0" algn="l" rtl="0">
              <a:spcBef>
                <a:spcPts val="0"/>
              </a:spcBef>
              <a:spcAft>
                <a:spcPts val="0"/>
              </a:spcAft>
              <a:buNone/>
            </a:pPr>
            <a:r>
              <a:rPr lang="en" sz="800"/>
              <a:t>- The CSCA is able to send position data (TBD) to the GS</a:t>
            </a:r>
            <a:endParaRPr sz="800"/>
          </a:p>
          <a:p>
            <a:pPr marL="0" lvl="0" indent="0" algn="l" rtl="0">
              <a:spcBef>
                <a:spcPts val="0"/>
              </a:spcBef>
              <a:spcAft>
                <a:spcPts val="0"/>
              </a:spcAft>
              <a:buNone/>
            </a:pPr>
            <a:r>
              <a:rPr lang="en" sz="800"/>
              <a:t>- The CSCA is able to retrieve and deploy with GS</a:t>
            </a:r>
            <a:endParaRPr sz="800"/>
          </a:p>
          <a:p>
            <a:pPr marL="0" lvl="0" indent="0" algn="l" rtl="0">
              <a:spcBef>
                <a:spcPts val="0"/>
              </a:spcBef>
              <a:spcAft>
                <a:spcPts val="0"/>
              </a:spcAft>
              <a:buNone/>
            </a:pPr>
            <a:r>
              <a:rPr lang="en" sz="800"/>
              <a:t>- The CSCA is able to wirelessly send sensor data to the GS</a:t>
            </a:r>
            <a:endParaRPr sz="800"/>
          </a:p>
          <a:p>
            <a:pPr marL="0" lvl="0" indent="0" algn="l" rtl="0">
              <a:spcBef>
                <a:spcPts val="0"/>
              </a:spcBef>
              <a:spcAft>
                <a:spcPts val="0"/>
              </a:spcAft>
              <a:buNone/>
            </a:pPr>
            <a:r>
              <a:rPr lang="en" sz="800"/>
              <a:t>- The CSCA is able to wirelessly receive command data from the GS</a:t>
            </a:r>
            <a:endParaRPr sz="800"/>
          </a:p>
          <a:p>
            <a:pPr marL="0" lvl="0" indent="0" algn="l" rtl="0">
              <a:spcBef>
                <a:spcPts val="0"/>
              </a:spcBef>
              <a:spcAft>
                <a:spcPts val="0"/>
              </a:spcAft>
              <a:buNone/>
            </a:pPr>
            <a:r>
              <a:rPr lang="en" sz="800"/>
              <a:t>provide location data of the CSR to a specified accuracy (TBD)</a:t>
            </a:r>
            <a:endParaRPr sz="800"/>
          </a:p>
          <a:p>
            <a:pPr marL="0" lvl="0" indent="0" algn="l" rtl="0">
              <a:spcBef>
                <a:spcPts val="0"/>
              </a:spcBef>
              <a:spcAft>
                <a:spcPts val="0"/>
              </a:spcAft>
              <a:buNone/>
            </a:pPr>
            <a:r>
              <a:rPr lang="en" sz="800"/>
              <a:t>- The sensors are able to communicate data to the CSCA and GS</a:t>
            </a:r>
            <a:endParaRPr sz="800"/>
          </a:p>
          <a:p>
            <a:pPr marL="0" lvl="0" indent="0" algn="l" rtl="0">
              <a:spcBef>
                <a:spcPts val="0"/>
              </a:spcBef>
              <a:spcAft>
                <a:spcPts val="0"/>
              </a:spcAft>
              <a:buNone/>
            </a:pPr>
            <a:r>
              <a:rPr lang="en" sz="800"/>
              <a:t>- The sensors are able to transmit images of the ground at potential deployment locations to the GS</a:t>
            </a:r>
            <a:endParaRPr sz="800"/>
          </a:p>
          <a:p>
            <a:pPr marL="0" lvl="0" indent="0" algn="l" rtl="0">
              <a:spcBef>
                <a:spcPts val="0"/>
              </a:spcBef>
              <a:spcAft>
                <a:spcPts val="0"/>
              </a:spcAft>
              <a:buNone/>
            </a:pPr>
            <a:r>
              <a:rPr lang="en" sz="800"/>
              <a:t>- The sensors are able to determine the orientation of the CSR with respect to the MR to a specified accuracy TBD</a:t>
            </a:r>
            <a:endParaRPr sz="800"/>
          </a:p>
          <a:p>
            <a:pPr marL="0" lvl="0" indent="0" algn="l" rtl="0">
              <a:spcBef>
                <a:spcPts val="0"/>
              </a:spcBef>
              <a:spcAft>
                <a:spcPts val="0"/>
              </a:spcAft>
              <a:buNone/>
            </a:pPr>
            <a:r>
              <a:rPr lang="en" sz="800"/>
              <a:t>Level 4</a:t>
            </a:r>
            <a:endParaRPr sz="800"/>
          </a:p>
          <a:p>
            <a:pPr marL="0" lvl="0" indent="0" algn="l" rtl="0">
              <a:spcBef>
                <a:spcPts val="0"/>
              </a:spcBef>
              <a:spcAft>
                <a:spcPts val="0"/>
              </a:spcAft>
              <a:buNone/>
            </a:pPr>
            <a:r>
              <a:rPr lang="en" sz="800"/>
              <a:t>- The CSCA is able to undock and deploy the CSR autonomously</a:t>
            </a:r>
            <a:endParaRPr sz="800"/>
          </a:p>
          <a:p>
            <a:pPr marL="0" lvl="0" indent="0" algn="l" rtl="0">
              <a:spcBef>
                <a:spcPts val="0"/>
              </a:spcBef>
              <a:spcAft>
                <a:spcPts val="0"/>
              </a:spcAft>
              <a:buNone/>
            </a:pPr>
            <a:r>
              <a:rPr lang="en" sz="800"/>
              <a:t>- The CSCA is able to stow arm without rover autonomously</a:t>
            </a:r>
            <a:endParaRPr sz="800"/>
          </a:p>
          <a:p>
            <a:pPr marL="0" lvl="0" indent="0" algn="l" rtl="0">
              <a:spcBef>
                <a:spcPts val="0"/>
              </a:spcBef>
              <a:spcAft>
                <a:spcPts val="0"/>
              </a:spcAft>
              <a:buNone/>
            </a:pPr>
            <a:r>
              <a:rPr lang="en" sz="800"/>
              <a:t>- The CSCA is able to autonomously retrieve the CSR</a:t>
            </a:r>
            <a:endParaRPr sz="800"/>
          </a:p>
          <a:p>
            <a:pPr marL="0" lvl="0" indent="0" algn="l" rtl="0">
              <a:spcBef>
                <a:spcPts val="0"/>
              </a:spcBef>
              <a:spcAft>
                <a:spcPts val="0"/>
              </a:spcAft>
              <a:buNone/>
            </a:pPr>
            <a:r>
              <a:rPr lang="en" sz="800"/>
              <a:t>- The CSCA is able to communicate with the GS at maximum operational range of MR (500 m)</a:t>
            </a:r>
            <a:endParaRPr sz="800"/>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7ebd9dcee0_7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7ebd9dcee0_7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does baseline design work? </a:t>
            </a:r>
            <a:endParaRPr/>
          </a:p>
          <a:p>
            <a:pPr marL="0" lvl="0" indent="0" algn="l" rtl="0">
              <a:spcBef>
                <a:spcPts val="0"/>
              </a:spcBef>
              <a:spcAft>
                <a:spcPts val="0"/>
              </a:spcAft>
              <a:buNone/>
            </a:pPr>
            <a:r>
              <a:rPr lang="en"/>
              <a:t>Mention human operatorrrr</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7d90db31d5_0_8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7d90db31d5_0_8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Testing emphasis - critical issues update from msr, etc. </a:t>
            </a:r>
            <a:endParaRPr sz="12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7d90db31d5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7d90db31d5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750">
                <a:solidFill>
                  <a:schemeClr val="dk1"/>
                </a:solidFill>
              </a:rPr>
              <a:t>Review the whole project schedule, showing overall progress toward goals. In this case, the status</a:t>
            </a:r>
            <a:endParaRPr sz="75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750">
                <a:solidFill>
                  <a:schemeClr val="dk1"/>
                </a:solidFill>
              </a:rPr>
              <a:t>should be described with an emphasis on testing. Highlight any major changes in the project</a:t>
            </a:r>
            <a:endParaRPr sz="75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750">
                <a:solidFill>
                  <a:schemeClr val="dk1"/>
                </a:solidFill>
              </a:rPr>
              <a:t>schedule since MSR.</a:t>
            </a:r>
            <a:endParaRPr sz="75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750">
                <a:solidFill>
                  <a:schemeClr val="dk1"/>
                </a:solidFill>
              </a:rPr>
              <a:t>A comprehensive project schedule was presented for the spring semester that describes all</a:t>
            </a:r>
            <a:endParaRPr sz="75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750">
                <a:solidFill>
                  <a:schemeClr val="dk1"/>
                </a:solidFill>
              </a:rPr>
              <a:t>major tasks especially with respect to Test Readiness, milestones and relates the critical path.</a:t>
            </a:r>
            <a:endParaRPr sz="75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750">
                <a:solidFill>
                  <a:schemeClr val="dk1"/>
                </a:solidFill>
              </a:rPr>
              <a:t>Tasks potentially needing to use margin were described. (17-20 pts)</a:t>
            </a:r>
            <a:endParaRPr sz="75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7dccfe96b1_3_6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7dccfe96b1_3_6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If they would like to see gantt online can set up a meeting to go over it - too difficult to present.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703b1433b2_16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703b1433b2_16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311708" y="2873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 name="Google Shape;13;p2"/>
          <p:cNvSpPr txBox="1">
            <a:spLocks noGrp="1"/>
          </p:cNvSpPr>
          <p:nvPr>
            <p:ph type="subTitle" idx="1"/>
          </p:nvPr>
        </p:nvSpPr>
        <p:spPr>
          <a:xfrm>
            <a:off x="311700" y="23769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 name="Google Shape;14;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cxnSp>
        <p:nvCxnSpPr>
          <p:cNvPr id="15" name="Google Shape;15;p2"/>
          <p:cNvCxnSpPr/>
          <p:nvPr/>
        </p:nvCxnSpPr>
        <p:spPr>
          <a:xfrm>
            <a:off x="872225" y="3154225"/>
            <a:ext cx="7481400" cy="0"/>
          </a:xfrm>
          <a:prstGeom prst="straightConnector1">
            <a:avLst/>
          </a:prstGeom>
          <a:noFill/>
          <a:ln w="9525" cap="flat" cmpd="sng">
            <a:solidFill>
              <a:srgbClr val="999999"/>
            </a:solidFill>
            <a:prstDash val="solid"/>
            <a:round/>
            <a:headEnd type="none" w="med" len="med"/>
            <a:tailEnd type="none" w="med" len="med"/>
          </a:ln>
        </p:spPr>
      </p:cxnSp>
      <p:cxnSp>
        <p:nvCxnSpPr>
          <p:cNvPr id="16" name="Google Shape;16;p2"/>
          <p:cNvCxnSpPr/>
          <p:nvPr/>
        </p:nvCxnSpPr>
        <p:spPr>
          <a:xfrm>
            <a:off x="872225" y="707625"/>
            <a:ext cx="7481400" cy="0"/>
          </a:xfrm>
          <a:prstGeom prst="straightConnector1">
            <a:avLst/>
          </a:prstGeom>
          <a:noFill/>
          <a:ln w="9525" cap="flat" cmpd="sng">
            <a:solidFill>
              <a:srgbClr val="999999"/>
            </a:solidFill>
            <a:prstDash val="solid"/>
            <a:round/>
            <a:headEnd type="none" w="med" len="med"/>
            <a:tailEnd type="non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3"/>
        <p:cNvGrpSpPr/>
        <p:nvPr/>
      </p:nvGrpSpPr>
      <p:grpSpPr>
        <a:xfrm>
          <a:off x="0" y="0"/>
          <a:ext cx="0" cy="0"/>
          <a:chOff x="0" y="0"/>
          <a:chExt cx="0" cy="0"/>
        </a:xfrm>
      </p:grpSpPr>
      <p:sp>
        <p:nvSpPr>
          <p:cNvPr id="54" name="Google Shape;54;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5" name="Google Shape;55;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6" name="Google Shape;56;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cxnSp>
        <p:nvCxnSpPr>
          <p:cNvPr id="20" name="Google Shape;20;p3"/>
          <p:cNvCxnSpPr/>
          <p:nvPr/>
        </p:nvCxnSpPr>
        <p:spPr>
          <a:xfrm>
            <a:off x="872225" y="707625"/>
            <a:ext cx="7481400" cy="0"/>
          </a:xfrm>
          <a:prstGeom prst="straightConnector1">
            <a:avLst/>
          </a:prstGeom>
          <a:noFill/>
          <a:ln w="9525" cap="flat" cmpd="sng">
            <a:solidFill>
              <a:srgbClr val="999999"/>
            </a:solidFill>
            <a:prstDash val="solid"/>
            <a:round/>
            <a:headEnd type="none" w="med" len="med"/>
            <a:tailEnd type="none" w="med" len="med"/>
          </a:ln>
        </p:spPr>
      </p:cxnSp>
      <p:cxnSp>
        <p:nvCxnSpPr>
          <p:cNvPr id="21" name="Google Shape;21;p3"/>
          <p:cNvCxnSpPr/>
          <p:nvPr/>
        </p:nvCxnSpPr>
        <p:spPr>
          <a:xfrm>
            <a:off x="872225" y="3154225"/>
            <a:ext cx="7481400" cy="0"/>
          </a:xfrm>
          <a:prstGeom prst="straightConnector1">
            <a:avLst/>
          </a:prstGeom>
          <a:noFill/>
          <a:ln w="9525" cap="flat" cmpd="sng">
            <a:solidFill>
              <a:srgbClr val="999999"/>
            </a:solidFill>
            <a:prstDash val="solid"/>
            <a:round/>
            <a:headEnd type="none" w="med" len="med"/>
            <a:tailEnd type="none" w="med" len="me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cxnSp>
        <p:nvCxnSpPr>
          <p:cNvPr id="26" name="Google Shape;26;p4"/>
          <p:cNvCxnSpPr/>
          <p:nvPr/>
        </p:nvCxnSpPr>
        <p:spPr>
          <a:xfrm>
            <a:off x="311700" y="985375"/>
            <a:ext cx="8349000" cy="0"/>
          </a:xfrm>
          <a:prstGeom prst="straightConnector1">
            <a:avLst/>
          </a:prstGeom>
          <a:noFill/>
          <a:ln w="9525" cap="flat" cmpd="sng">
            <a:solidFill>
              <a:srgbClr val="999999"/>
            </a:solidFill>
            <a:prstDash val="solid"/>
            <a:round/>
            <a:headEnd type="none" w="med" len="med"/>
            <a:tailEnd type="none" w="med" len="me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cxnSp>
        <p:nvCxnSpPr>
          <p:cNvPr id="32" name="Google Shape;32;p5"/>
          <p:cNvCxnSpPr/>
          <p:nvPr/>
        </p:nvCxnSpPr>
        <p:spPr>
          <a:xfrm>
            <a:off x="311700" y="985375"/>
            <a:ext cx="8349000" cy="0"/>
          </a:xfrm>
          <a:prstGeom prst="straightConnector1">
            <a:avLst/>
          </a:prstGeom>
          <a:noFill/>
          <a:ln w="9525" cap="flat" cmpd="sng">
            <a:solidFill>
              <a:srgbClr val="999999"/>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cxnSp>
        <p:nvCxnSpPr>
          <p:cNvPr id="36" name="Google Shape;36;p6"/>
          <p:cNvCxnSpPr/>
          <p:nvPr/>
        </p:nvCxnSpPr>
        <p:spPr>
          <a:xfrm>
            <a:off x="311700" y="985375"/>
            <a:ext cx="8349000" cy="0"/>
          </a:xfrm>
          <a:prstGeom prst="straightConnector1">
            <a:avLst/>
          </a:prstGeom>
          <a:noFill/>
          <a:ln w="9525" cap="flat" cmpd="sng">
            <a:solidFill>
              <a:srgbClr val="999999"/>
            </a:solidFill>
            <a:prstDash val="solid"/>
            <a:round/>
            <a:headEnd type="none"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9" name="Google Shape;39;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0" name="Google Shape;40;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3" name="Google Shape;43;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7" name="Google Shape;47;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8" name="Google Shape;48;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52" name="Google Shape;52;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SzPts val="1800"/>
              <a:buChar char="●"/>
              <a:defRPr sz="1800"/>
            </a:lvl1pPr>
            <a:lvl2pPr marL="914400" lvl="1" indent="-317500">
              <a:lnSpc>
                <a:spcPct val="115000"/>
              </a:lnSpc>
              <a:spcBef>
                <a:spcPts val="1600"/>
              </a:spcBef>
              <a:spcAft>
                <a:spcPts val="0"/>
              </a:spcAft>
              <a:buSzPts val="1400"/>
              <a:buChar char="○"/>
              <a:defRPr/>
            </a:lvl2pPr>
            <a:lvl3pPr marL="1371600" lvl="2" indent="-317500">
              <a:lnSpc>
                <a:spcPct val="115000"/>
              </a:lnSpc>
              <a:spcBef>
                <a:spcPts val="1600"/>
              </a:spcBef>
              <a:spcAft>
                <a:spcPts val="0"/>
              </a:spcAft>
              <a:buSzPts val="1400"/>
              <a:buChar char="■"/>
              <a:defRPr/>
            </a:lvl3pPr>
            <a:lvl4pPr marL="1828800" lvl="3" indent="-317500">
              <a:lnSpc>
                <a:spcPct val="115000"/>
              </a:lnSpc>
              <a:spcBef>
                <a:spcPts val="1600"/>
              </a:spcBef>
              <a:spcAft>
                <a:spcPts val="0"/>
              </a:spcAft>
              <a:buSzPts val="1400"/>
              <a:buChar char="●"/>
              <a:defRPr/>
            </a:lvl4pPr>
            <a:lvl5pPr marL="2286000" lvl="4" indent="-317500">
              <a:lnSpc>
                <a:spcPct val="115000"/>
              </a:lnSpc>
              <a:spcBef>
                <a:spcPts val="1600"/>
              </a:spcBef>
              <a:spcAft>
                <a:spcPts val="0"/>
              </a:spcAft>
              <a:buSzPts val="1400"/>
              <a:buChar char="○"/>
              <a:defRPr/>
            </a:lvl5pPr>
            <a:lvl6pPr marL="2743200" lvl="5" indent="-317500">
              <a:lnSpc>
                <a:spcPct val="115000"/>
              </a:lnSpc>
              <a:spcBef>
                <a:spcPts val="1600"/>
              </a:spcBef>
              <a:spcAft>
                <a:spcPts val="0"/>
              </a:spcAft>
              <a:buSzPts val="1400"/>
              <a:buChar char="■"/>
              <a:defRPr/>
            </a:lvl6pPr>
            <a:lvl7pPr marL="3200400" lvl="6" indent="-317500">
              <a:lnSpc>
                <a:spcPct val="115000"/>
              </a:lnSpc>
              <a:spcBef>
                <a:spcPts val="1600"/>
              </a:spcBef>
              <a:spcAft>
                <a:spcPts val="0"/>
              </a:spcAft>
              <a:buSzPts val="1400"/>
              <a:buChar char="●"/>
              <a:defRPr/>
            </a:lvl7pPr>
            <a:lvl8pPr marL="3657600" lvl="7" indent="-317500">
              <a:lnSpc>
                <a:spcPct val="115000"/>
              </a:lnSpc>
              <a:spcBef>
                <a:spcPts val="1600"/>
              </a:spcBef>
              <a:spcAft>
                <a:spcPts val="0"/>
              </a:spcAft>
              <a:buSzPts val="1400"/>
              <a:buChar char="○"/>
              <a:defRPr/>
            </a:lvl8pPr>
            <a:lvl9pPr marL="4114800" lvl="8" indent="-317500">
              <a:lnSpc>
                <a:spcPct val="115000"/>
              </a:lnSpc>
              <a:spcBef>
                <a:spcPts val="1600"/>
              </a:spcBef>
              <a:spcAft>
                <a:spcPts val="1600"/>
              </a:spcAft>
              <a:buSzPts val="1400"/>
              <a:buChar char="■"/>
              <a:defRPr/>
            </a:lvl9pPr>
          </a:lstStyle>
          <a:p>
            <a:endParaRPr/>
          </a:p>
        </p:txBody>
      </p:sp>
      <p:pic>
        <p:nvPicPr>
          <p:cNvPr id="8" name="Google Shape;8;p1"/>
          <p:cNvPicPr preferRelativeResize="0"/>
          <p:nvPr/>
        </p:nvPicPr>
        <p:blipFill rotWithShape="1">
          <a:blip r:embed="rId13" cstate="print">
            <a:alphaModFix/>
            <a:extLst>
              <a:ext uri="{28A0092B-C50C-407E-A947-70E740481C1C}">
                <a14:useLocalDpi xmlns:a14="http://schemas.microsoft.com/office/drawing/2010/main"/>
              </a:ext>
            </a:extLst>
          </a:blip>
          <a:srcRect r="77102"/>
          <a:stretch/>
        </p:blipFill>
        <p:spPr>
          <a:xfrm>
            <a:off x="8570524" y="4657337"/>
            <a:ext cx="497275" cy="439875"/>
          </a:xfrm>
          <a:prstGeom prst="rect">
            <a:avLst/>
          </a:prstGeom>
          <a:noFill/>
          <a:ln>
            <a:noFill/>
          </a:ln>
        </p:spPr>
      </p:pic>
      <p:sp>
        <p:nvSpPr>
          <p:cNvPr id="9" name="Google Shape;9;p1"/>
          <p:cNvSpPr txBox="1"/>
          <p:nvPr/>
        </p:nvSpPr>
        <p:spPr>
          <a:xfrm>
            <a:off x="8277424" y="4680475"/>
            <a:ext cx="4455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pic>
        <p:nvPicPr>
          <p:cNvPr id="10" name="Google Shape;10;p1"/>
          <p:cNvPicPr preferRelativeResize="0"/>
          <p:nvPr/>
        </p:nvPicPr>
        <p:blipFill>
          <a:blip r:embed="rId14" cstate="print">
            <a:alphaModFix/>
            <a:extLst>
              <a:ext uri="{28A0092B-C50C-407E-A947-70E740481C1C}">
                <a14:useLocalDpi xmlns:a14="http://schemas.microsoft.com/office/drawing/2010/main"/>
              </a:ext>
            </a:extLst>
          </a:blip>
          <a:stretch>
            <a:fillRect/>
          </a:stretch>
        </p:blipFill>
        <p:spPr>
          <a:xfrm>
            <a:off x="55025" y="4703625"/>
            <a:ext cx="883092" cy="3936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docs.google.com/document/d/1jZ-OJS0YckvHUdkgllFmGvV8GGieAeX2aeXj__HlHSk/edit?usp=sharing"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3"/>
          <p:cNvSpPr txBox="1"/>
          <p:nvPr/>
        </p:nvSpPr>
        <p:spPr>
          <a:xfrm>
            <a:off x="311700" y="713900"/>
            <a:ext cx="8520600" cy="16605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2400" b="1" u="sng">
              <a:solidFill>
                <a:srgbClr val="000000"/>
              </a:solidFill>
            </a:endParaRPr>
          </a:p>
          <a:p>
            <a:pPr marL="0" lvl="0" indent="0" algn="ctr" rtl="0">
              <a:spcBef>
                <a:spcPts val="0"/>
              </a:spcBef>
              <a:spcAft>
                <a:spcPts val="0"/>
              </a:spcAft>
              <a:buNone/>
            </a:pPr>
            <a:r>
              <a:rPr lang="en" sz="4800" b="1">
                <a:solidFill>
                  <a:srgbClr val="FF0000"/>
                </a:solidFill>
              </a:rPr>
              <a:t>ATLAS</a:t>
            </a:r>
            <a:endParaRPr sz="4800" b="1">
              <a:solidFill>
                <a:srgbClr val="FF0000"/>
              </a:solidFill>
            </a:endParaRPr>
          </a:p>
          <a:p>
            <a:pPr marL="0" lvl="0" indent="0" algn="ctr" rtl="0">
              <a:spcBef>
                <a:spcPts val="100"/>
              </a:spcBef>
              <a:spcAft>
                <a:spcPts val="0"/>
              </a:spcAft>
              <a:buNone/>
            </a:pPr>
            <a:r>
              <a:rPr lang="en" sz="2400" b="1" u="sng">
                <a:solidFill>
                  <a:srgbClr val="000000"/>
                </a:solidFill>
              </a:rPr>
              <a:t>A</a:t>
            </a:r>
            <a:r>
              <a:rPr lang="en" sz="2400">
                <a:solidFill>
                  <a:srgbClr val="000000"/>
                </a:solidFill>
              </a:rPr>
              <a:t>rticulated </a:t>
            </a:r>
            <a:r>
              <a:rPr lang="en" sz="2400" b="1" u="sng">
                <a:solidFill>
                  <a:srgbClr val="000000"/>
                </a:solidFill>
              </a:rPr>
              <a:t>T</a:t>
            </a:r>
            <a:r>
              <a:rPr lang="en" sz="2400">
                <a:solidFill>
                  <a:srgbClr val="000000"/>
                </a:solidFill>
              </a:rPr>
              <a:t>ransporter for </a:t>
            </a:r>
            <a:r>
              <a:rPr lang="en" sz="2400" b="1" u="sng">
                <a:solidFill>
                  <a:srgbClr val="000000"/>
                </a:solidFill>
              </a:rPr>
              <a:t>L</a:t>
            </a:r>
            <a:r>
              <a:rPr lang="en" sz="2400">
                <a:solidFill>
                  <a:srgbClr val="000000"/>
                </a:solidFill>
              </a:rPr>
              <a:t>ocal </a:t>
            </a:r>
            <a:r>
              <a:rPr lang="en" sz="2400" b="1" u="sng">
                <a:solidFill>
                  <a:srgbClr val="000000"/>
                </a:solidFill>
              </a:rPr>
              <a:t>A</a:t>
            </a:r>
            <a:r>
              <a:rPr lang="en" sz="2400">
                <a:solidFill>
                  <a:srgbClr val="000000"/>
                </a:solidFill>
              </a:rPr>
              <a:t>cquisition </a:t>
            </a:r>
            <a:endParaRPr sz="2400">
              <a:solidFill>
                <a:srgbClr val="000000"/>
              </a:solidFill>
            </a:endParaRPr>
          </a:p>
          <a:p>
            <a:pPr marL="0" lvl="0" indent="0" algn="ctr" rtl="0">
              <a:spcBef>
                <a:spcPts val="0"/>
              </a:spcBef>
              <a:spcAft>
                <a:spcPts val="0"/>
              </a:spcAft>
              <a:buNone/>
            </a:pPr>
            <a:r>
              <a:rPr lang="en" sz="2400">
                <a:solidFill>
                  <a:srgbClr val="000000"/>
                </a:solidFill>
              </a:rPr>
              <a:t>and </a:t>
            </a:r>
            <a:r>
              <a:rPr lang="en" sz="2400" b="1" u="sng">
                <a:solidFill>
                  <a:srgbClr val="000000"/>
                </a:solidFill>
              </a:rPr>
              <a:t>S</a:t>
            </a:r>
            <a:r>
              <a:rPr lang="en" sz="2400">
                <a:solidFill>
                  <a:srgbClr val="000000"/>
                </a:solidFill>
              </a:rPr>
              <a:t>torage</a:t>
            </a:r>
            <a:endParaRPr sz="5200">
              <a:solidFill>
                <a:srgbClr val="000000"/>
              </a:solidFill>
            </a:endParaRPr>
          </a:p>
        </p:txBody>
      </p:sp>
      <p:sp>
        <p:nvSpPr>
          <p:cNvPr id="64" name="Google Shape;64;p13"/>
          <p:cNvSpPr txBox="1"/>
          <p:nvPr/>
        </p:nvSpPr>
        <p:spPr>
          <a:xfrm>
            <a:off x="311700" y="2374400"/>
            <a:ext cx="8520600" cy="79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i="1"/>
              <a:t>TEST READINESS REVIEW</a:t>
            </a:r>
            <a:endParaRPr sz="1800" i="1">
              <a:solidFill>
                <a:srgbClr val="000000"/>
              </a:solidFill>
            </a:endParaRPr>
          </a:p>
          <a:p>
            <a:pPr marL="0" lvl="0" indent="0" algn="ctr" rtl="0">
              <a:spcBef>
                <a:spcPts val="0"/>
              </a:spcBef>
              <a:spcAft>
                <a:spcPts val="0"/>
              </a:spcAft>
              <a:buNone/>
            </a:pPr>
            <a:r>
              <a:rPr lang="en" sz="1800" b="1" i="1"/>
              <a:t>March 2nd, 2020</a:t>
            </a:r>
            <a:endParaRPr sz="2800"/>
          </a:p>
        </p:txBody>
      </p:sp>
      <p:sp>
        <p:nvSpPr>
          <p:cNvPr id="65" name="Google Shape;65;p13"/>
          <p:cNvSpPr txBox="1"/>
          <p:nvPr/>
        </p:nvSpPr>
        <p:spPr>
          <a:xfrm>
            <a:off x="777725" y="3167000"/>
            <a:ext cx="7670400" cy="149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u="sng"/>
              <a:t>Advisor:</a:t>
            </a:r>
            <a:r>
              <a:rPr lang="en"/>
              <a:t> Dr. Jean Koster</a:t>
            </a:r>
            <a:endParaRPr/>
          </a:p>
          <a:p>
            <a:pPr marL="0" lvl="0" indent="0" algn="l" rtl="0">
              <a:spcBef>
                <a:spcPts val="0"/>
              </a:spcBef>
              <a:spcAft>
                <a:spcPts val="0"/>
              </a:spcAft>
              <a:buNone/>
            </a:pPr>
            <a:r>
              <a:rPr lang="en" b="1" u="sng"/>
              <a:t>Customer:</a:t>
            </a:r>
            <a:r>
              <a:rPr lang="en"/>
              <a:t> Barbara Streiffert and Jet Propulsion Laboratory</a:t>
            </a:r>
            <a:endParaRPr/>
          </a:p>
          <a:p>
            <a:pPr marL="0" lvl="0" indent="0" algn="l" rtl="0">
              <a:spcBef>
                <a:spcPts val="500"/>
              </a:spcBef>
              <a:spcAft>
                <a:spcPts val="0"/>
              </a:spcAft>
              <a:buNone/>
            </a:pPr>
            <a:r>
              <a:rPr lang="en" sz="1200" b="1" u="sng"/>
              <a:t>Presenters:</a:t>
            </a:r>
            <a:r>
              <a:rPr lang="en" sz="1200" b="1"/>
              <a:t> </a:t>
            </a:r>
            <a:r>
              <a:rPr lang="en" sz="1200">
                <a:solidFill>
                  <a:schemeClr val="dk1"/>
                </a:solidFill>
              </a:rPr>
              <a:t>Pierce Costello, Sage Herrin, Miriam Rosenshein, Kelan Crespin, Ender Kerr, Emily Weidenfeller</a:t>
            </a:r>
            <a:endParaRPr/>
          </a:p>
          <a:p>
            <a:pPr marL="0" lvl="0" indent="0" algn="l" rtl="0">
              <a:spcBef>
                <a:spcPts val="0"/>
              </a:spcBef>
              <a:spcAft>
                <a:spcPts val="0"/>
              </a:spcAft>
              <a:buNone/>
            </a:pPr>
            <a:r>
              <a:rPr lang="en" sz="1200" b="1" u="sng"/>
              <a:t>Team:</a:t>
            </a:r>
            <a:r>
              <a:rPr lang="en" sz="1200"/>
              <a:t> </a:t>
            </a:r>
            <a:r>
              <a:rPr lang="en" sz="1200">
                <a:solidFill>
                  <a:schemeClr val="dk1"/>
                </a:solidFill>
              </a:rPr>
              <a:t>Clara Bader,</a:t>
            </a:r>
            <a:r>
              <a:rPr lang="en" sz="1200" b="1">
                <a:solidFill>
                  <a:schemeClr val="dk1"/>
                </a:solidFill>
              </a:rPr>
              <a:t> </a:t>
            </a:r>
            <a:r>
              <a:rPr lang="en" sz="1200">
                <a:solidFill>
                  <a:schemeClr val="dk1"/>
                </a:solidFill>
              </a:rPr>
              <a:t>Jamison Bunnell, Wyatt George, Jason Leng, Charles MacCraiger, Colton Kalbacher</a:t>
            </a:r>
            <a:endParaRPr sz="1200" b="1" u="sng"/>
          </a:p>
        </p:txBody>
      </p:sp>
      <p:cxnSp>
        <p:nvCxnSpPr>
          <p:cNvPr id="66" name="Google Shape;66;p13"/>
          <p:cNvCxnSpPr/>
          <p:nvPr/>
        </p:nvCxnSpPr>
        <p:spPr>
          <a:xfrm>
            <a:off x="872225" y="713900"/>
            <a:ext cx="7481400" cy="0"/>
          </a:xfrm>
          <a:prstGeom prst="straightConnector1">
            <a:avLst/>
          </a:prstGeom>
          <a:noFill/>
          <a:ln w="9525" cap="flat" cmpd="sng">
            <a:solidFill>
              <a:srgbClr val="999999"/>
            </a:solidFill>
            <a:prstDash val="solid"/>
            <a:round/>
            <a:headEnd type="none" w="med" len="med"/>
            <a:tailEnd type="none" w="med" len="med"/>
          </a:ln>
        </p:spPr>
      </p:cxnSp>
      <p:pic>
        <p:nvPicPr>
          <p:cNvPr id="67" name="Google Shape;67;p13"/>
          <p:cNvPicPr preferRelativeResize="0"/>
          <p:nvPr/>
        </p:nvPicPr>
        <p:blipFill rotWithShape="1">
          <a:blip r:embed="rId3" cstate="print">
            <a:alphaModFix/>
            <a:extLst>
              <a:ext uri="{28A0092B-C50C-407E-A947-70E740481C1C}">
                <a14:useLocalDpi xmlns:a14="http://schemas.microsoft.com/office/drawing/2010/main"/>
              </a:ext>
            </a:extLst>
          </a:blip>
          <a:srcRect t="-1071"/>
          <a:stretch/>
        </p:blipFill>
        <p:spPr>
          <a:xfrm>
            <a:off x="7877049" y="-1"/>
            <a:ext cx="1266950" cy="12485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626" name="Google Shape;626;p22"/>
          <p:cNvPicPr preferRelativeResize="0"/>
          <p:nvPr/>
        </p:nvPicPr>
        <p:blipFill>
          <a:blip r:embed="rId3">
            <a:alphaModFix/>
          </a:blip>
          <a:stretch>
            <a:fillRect/>
          </a:stretch>
        </p:blipFill>
        <p:spPr>
          <a:xfrm>
            <a:off x="981075" y="566738"/>
            <a:ext cx="7181850" cy="4010025"/>
          </a:xfrm>
          <a:prstGeom prst="rect">
            <a:avLst/>
          </a:prstGeom>
          <a:noFill/>
          <a:ln>
            <a:noFill/>
          </a:ln>
        </p:spPr>
      </p:pic>
      <p:sp>
        <p:nvSpPr>
          <p:cNvPr id="627" name="Google Shape;627;p22"/>
          <p:cNvSpPr/>
          <p:nvPr/>
        </p:nvSpPr>
        <p:spPr>
          <a:xfrm>
            <a:off x="2916900" y="1771650"/>
            <a:ext cx="3272100" cy="325800"/>
          </a:xfrm>
          <a:prstGeom prst="roundRect">
            <a:avLst>
              <a:gd name="adj" fmla="val 16667"/>
            </a:avLst>
          </a:prstGeom>
          <a:solidFill>
            <a:srgbClr val="E01111">
              <a:alpha val="27390"/>
            </a:srgbClr>
          </a:solidFill>
          <a:ln w="2857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2"/>
          <p:cNvSpPr/>
          <p:nvPr/>
        </p:nvSpPr>
        <p:spPr>
          <a:xfrm>
            <a:off x="1043025" y="1031800"/>
            <a:ext cx="1789500" cy="246300"/>
          </a:xfrm>
          <a:prstGeom prst="roundRect">
            <a:avLst>
              <a:gd name="adj" fmla="val 16667"/>
            </a:avLst>
          </a:prstGeom>
          <a:solidFill>
            <a:srgbClr val="E01111">
              <a:alpha val="27390"/>
            </a:srgbClr>
          </a:solidFill>
          <a:ln w="2857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pic>
        <p:nvPicPr>
          <p:cNvPr id="633" name="Google Shape;633;p23"/>
          <p:cNvPicPr preferRelativeResize="0"/>
          <p:nvPr/>
        </p:nvPicPr>
        <p:blipFill rotWithShape="1">
          <a:blip r:embed="rId3" cstate="print">
            <a:alphaModFix/>
            <a:extLst>
              <a:ext uri="{28A0092B-C50C-407E-A947-70E740481C1C}">
                <a14:useLocalDpi xmlns:a14="http://schemas.microsoft.com/office/drawing/2010/main"/>
              </a:ext>
            </a:extLst>
          </a:blip>
          <a:srcRect b="3297"/>
          <a:stretch/>
        </p:blipFill>
        <p:spPr>
          <a:xfrm>
            <a:off x="247975" y="151900"/>
            <a:ext cx="8409301" cy="4398124"/>
          </a:xfrm>
          <a:prstGeom prst="rect">
            <a:avLst/>
          </a:prstGeom>
          <a:noFill/>
          <a:ln>
            <a:noFill/>
          </a:ln>
        </p:spPr>
      </p:pic>
      <p:sp>
        <p:nvSpPr>
          <p:cNvPr id="634" name="Google Shape;634;p23"/>
          <p:cNvSpPr/>
          <p:nvPr/>
        </p:nvSpPr>
        <p:spPr>
          <a:xfrm>
            <a:off x="4850415" y="1154827"/>
            <a:ext cx="1994100" cy="194700"/>
          </a:xfrm>
          <a:prstGeom prst="roundRect">
            <a:avLst>
              <a:gd name="adj" fmla="val 16667"/>
            </a:avLst>
          </a:prstGeom>
          <a:solidFill>
            <a:srgbClr val="E01111">
              <a:alpha val="27390"/>
            </a:srgbClr>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3"/>
          <p:cNvSpPr/>
          <p:nvPr/>
        </p:nvSpPr>
        <p:spPr>
          <a:xfrm>
            <a:off x="4850415" y="4004301"/>
            <a:ext cx="3142200" cy="194700"/>
          </a:xfrm>
          <a:prstGeom prst="roundRect">
            <a:avLst>
              <a:gd name="adj" fmla="val 16667"/>
            </a:avLst>
          </a:prstGeom>
          <a:solidFill>
            <a:srgbClr val="E01111">
              <a:alpha val="27390"/>
            </a:srgbClr>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3"/>
          <p:cNvSpPr/>
          <p:nvPr/>
        </p:nvSpPr>
        <p:spPr>
          <a:xfrm>
            <a:off x="4850415" y="3692063"/>
            <a:ext cx="3142200" cy="194700"/>
          </a:xfrm>
          <a:prstGeom prst="roundRect">
            <a:avLst>
              <a:gd name="adj" fmla="val 16667"/>
            </a:avLst>
          </a:prstGeom>
          <a:solidFill>
            <a:srgbClr val="E01111">
              <a:alpha val="27390"/>
            </a:srgbClr>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3"/>
          <p:cNvSpPr/>
          <p:nvPr/>
        </p:nvSpPr>
        <p:spPr>
          <a:xfrm>
            <a:off x="2067174" y="1477457"/>
            <a:ext cx="2909700" cy="194700"/>
          </a:xfrm>
          <a:prstGeom prst="roundRect">
            <a:avLst>
              <a:gd name="adj" fmla="val 16667"/>
            </a:avLst>
          </a:prstGeom>
          <a:solidFill>
            <a:srgbClr val="E01111">
              <a:alpha val="27390"/>
            </a:srgbClr>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3"/>
          <p:cNvSpPr/>
          <p:nvPr/>
        </p:nvSpPr>
        <p:spPr>
          <a:xfrm>
            <a:off x="645907" y="464542"/>
            <a:ext cx="4136400" cy="158700"/>
          </a:xfrm>
          <a:prstGeom prst="roundRect">
            <a:avLst>
              <a:gd name="adj" fmla="val 16667"/>
            </a:avLst>
          </a:prstGeom>
          <a:solidFill>
            <a:srgbClr val="E01111">
              <a:alpha val="27390"/>
            </a:srgbClr>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24"/>
          <p:cNvSpPr txBox="1">
            <a:spLocks noGrp="1"/>
          </p:cNvSpPr>
          <p:nvPr>
            <p:ph type="title"/>
          </p:nvPr>
        </p:nvSpPr>
        <p:spPr>
          <a:xfrm>
            <a:off x="849600" y="2456600"/>
            <a:ext cx="7444800" cy="690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Test Readiness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pic>
        <p:nvPicPr>
          <p:cNvPr id="648" name="Google Shape;648;p25"/>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755600" y="1084950"/>
            <a:ext cx="7635990" cy="3774550"/>
          </a:xfrm>
          <a:prstGeom prst="rect">
            <a:avLst/>
          </a:prstGeom>
          <a:noFill/>
          <a:ln>
            <a:noFill/>
          </a:ln>
        </p:spPr>
      </p:pic>
      <p:sp>
        <p:nvSpPr>
          <p:cNvPr id="649" name="Google Shape;649;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Project Progress and Testing Status</a:t>
            </a:r>
            <a:endParaRPr/>
          </a:p>
        </p:txBody>
      </p:sp>
      <p:cxnSp>
        <p:nvCxnSpPr>
          <p:cNvPr id="650" name="Google Shape;650;p25"/>
          <p:cNvCxnSpPr/>
          <p:nvPr/>
        </p:nvCxnSpPr>
        <p:spPr>
          <a:xfrm>
            <a:off x="752400" y="1445550"/>
            <a:ext cx="649800" cy="829200"/>
          </a:xfrm>
          <a:prstGeom prst="straightConnector1">
            <a:avLst/>
          </a:prstGeom>
          <a:noFill/>
          <a:ln w="28575" cap="flat" cmpd="sng">
            <a:solidFill>
              <a:srgbClr val="999999"/>
            </a:solidFill>
            <a:prstDash val="solid"/>
            <a:round/>
            <a:headEnd type="oval" w="med" len="med"/>
            <a:tailEnd type="oval" w="med" len="med"/>
          </a:ln>
        </p:spPr>
      </p:cxnSp>
      <p:cxnSp>
        <p:nvCxnSpPr>
          <p:cNvPr id="651" name="Google Shape;651;p25"/>
          <p:cNvCxnSpPr/>
          <p:nvPr/>
        </p:nvCxnSpPr>
        <p:spPr>
          <a:xfrm rot="10800000">
            <a:off x="3553975" y="4972400"/>
            <a:ext cx="1086900" cy="3000"/>
          </a:xfrm>
          <a:prstGeom prst="straightConnector1">
            <a:avLst/>
          </a:prstGeom>
          <a:noFill/>
          <a:ln w="28575" cap="flat" cmpd="sng">
            <a:solidFill>
              <a:srgbClr val="999999"/>
            </a:solidFill>
            <a:prstDash val="solid"/>
            <a:round/>
            <a:headEnd type="oval" w="med" len="med"/>
            <a:tailEnd type="none" w="med" len="med"/>
          </a:ln>
        </p:spPr>
      </p:cxnSp>
      <p:cxnSp>
        <p:nvCxnSpPr>
          <p:cNvPr id="652" name="Google Shape;652;p25"/>
          <p:cNvCxnSpPr/>
          <p:nvPr/>
        </p:nvCxnSpPr>
        <p:spPr>
          <a:xfrm>
            <a:off x="1323775" y="2179550"/>
            <a:ext cx="649800" cy="829200"/>
          </a:xfrm>
          <a:prstGeom prst="straightConnector1">
            <a:avLst/>
          </a:prstGeom>
          <a:noFill/>
          <a:ln w="28575" cap="flat" cmpd="sng">
            <a:solidFill>
              <a:srgbClr val="999999"/>
            </a:solidFill>
            <a:prstDash val="solid"/>
            <a:round/>
            <a:headEnd type="none" w="med" len="med"/>
            <a:tailEnd type="oval" w="med" len="med"/>
          </a:ln>
        </p:spPr>
      </p:cxnSp>
      <p:cxnSp>
        <p:nvCxnSpPr>
          <p:cNvPr id="653" name="Google Shape;653;p25"/>
          <p:cNvCxnSpPr/>
          <p:nvPr/>
        </p:nvCxnSpPr>
        <p:spPr>
          <a:xfrm>
            <a:off x="1895400" y="2913525"/>
            <a:ext cx="705900" cy="918900"/>
          </a:xfrm>
          <a:prstGeom prst="straightConnector1">
            <a:avLst/>
          </a:prstGeom>
          <a:noFill/>
          <a:ln w="28575" cap="flat" cmpd="sng">
            <a:solidFill>
              <a:srgbClr val="999999"/>
            </a:solidFill>
            <a:prstDash val="solid"/>
            <a:round/>
            <a:headEnd type="none" w="med" len="med"/>
            <a:tailEnd type="oval" w="med" len="med"/>
          </a:ln>
        </p:spPr>
      </p:cxnSp>
      <p:cxnSp>
        <p:nvCxnSpPr>
          <p:cNvPr id="654" name="Google Shape;654;p25"/>
          <p:cNvCxnSpPr/>
          <p:nvPr/>
        </p:nvCxnSpPr>
        <p:spPr>
          <a:xfrm>
            <a:off x="2522850" y="3731575"/>
            <a:ext cx="1042200" cy="1254900"/>
          </a:xfrm>
          <a:prstGeom prst="straightConnector1">
            <a:avLst/>
          </a:prstGeom>
          <a:noFill/>
          <a:ln w="28575" cap="flat" cmpd="sng">
            <a:solidFill>
              <a:srgbClr val="999999"/>
            </a:solidFill>
            <a:prstDash val="solid"/>
            <a:round/>
            <a:headEnd type="none" w="med" len="med"/>
            <a:tailEnd type="none" w="med" len="med"/>
          </a:ln>
        </p:spPr>
      </p:cxnSp>
      <p:cxnSp>
        <p:nvCxnSpPr>
          <p:cNvPr id="655" name="Google Shape;655;p25"/>
          <p:cNvCxnSpPr/>
          <p:nvPr/>
        </p:nvCxnSpPr>
        <p:spPr>
          <a:xfrm rot="10800000" flipH="1">
            <a:off x="4526425" y="4972400"/>
            <a:ext cx="1086900" cy="3000"/>
          </a:xfrm>
          <a:prstGeom prst="straightConnector1">
            <a:avLst/>
          </a:prstGeom>
          <a:noFill/>
          <a:ln w="28575" cap="flat" cmpd="sng">
            <a:solidFill>
              <a:srgbClr val="999999"/>
            </a:solidFill>
            <a:prstDash val="solid"/>
            <a:round/>
            <a:headEnd type="none" w="med" len="med"/>
            <a:tailEnd type="none" w="med" len="med"/>
          </a:ln>
        </p:spPr>
      </p:cxnSp>
      <p:cxnSp>
        <p:nvCxnSpPr>
          <p:cNvPr id="656" name="Google Shape;656;p25"/>
          <p:cNvCxnSpPr/>
          <p:nvPr/>
        </p:nvCxnSpPr>
        <p:spPr>
          <a:xfrm flipH="1">
            <a:off x="5613325" y="3742675"/>
            <a:ext cx="997500" cy="1232700"/>
          </a:xfrm>
          <a:prstGeom prst="straightConnector1">
            <a:avLst/>
          </a:prstGeom>
          <a:noFill/>
          <a:ln w="28575" cap="flat" cmpd="sng">
            <a:solidFill>
              <a:srgbClr val="999999"/>
            </a:solidFill>
            <a:prstDash val="solid"/>
            <a:round/>
            <a:headEnd type="oval" w="med" len="med"/>
            <a:tailEnd type="none" w="med" len="med"/>
          </a:ln>
        </p:spPr>
      </p:cxnSp>
      <p:cxnSp>
        <p:nvCxnSpPr>
          <p:cNvPr id="657" name="Google Shape;657;p25"/>
          <p:cNvCxnSpPr/>
          <p:nvPr/>
        </p:nvCxnSpPr>
        <p:spPr>
          <a:xfrm flipH="1">
            <a:off x="6610850" y="3328125"/>
            <a:ext cx="338400" cy="414600"/>
          </a:xfrm>
          <a:prstGeom prst="straightConnector1">
            <a:avLst/>
          </a:prstGeom>
          <a:noFill/>
          <a:ln w="28575" cap="flat" cmpd="sng">
            <a:solidFill>
              <a:srgbClr val="999999"/>
            </a:solidFill>
            <a:prstDash val="solid"/>
            <a:round/>
            <a:headEnd type="oval" w="med" len="med"/>
            <a:tailEnd type="non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Overall Testing Status</a:t>
            </a:r>
            <a:endParaRPr/>
          </a:p>
        </p:txBody>
      </p:sp>
      <p:graphicFrame>
        <p:nvGraphicFramePr>
          <p:cNvPr id="663" name="Google Shape;663;p26"/>
          <p:cNvGraphicFramePr/>
          <p:nvPr/>
        </p:nvGraphicFramePr>
        <p:xfrm>
          <a:off x="311700" y="1017725"/>
          <a:ext cx="8338450" cy="3642265"/>
        </p:xfrm>
        <a:graphic>
          <a:graphicData uri="http://schemas.openxmlformats.org/drawingml/2006/table">
            <a:tbl>
              <a:tblPr>
                <a:noFill/>
                <a:tableStyleId>{32C3257B-B62A-4BC9-AFC0-9E26C87ABF21}</a:tableStyleId>
              </a:tblPr>
              <a:tblGrid>
                <a:gridCol w="2029525">
                  <a:extLst>
                    <a:ext uri="{9D8B030D-6E8A-4147-A177-3AD203B41FA5}">
                      <a16:colId xmlns:a16="http://schemas.microsoft.com/office/drawing/2014/main" val="20000"/>
                    </a:ext>
                  </a:extLst>
                </a:gridCol>
                <a:gridCol w="3552425">
                  <a:extLst>
                    <a:ext uri="{9D8B030D-6E8A-4147-A177-3AD203B41FA5}">
                      <a16:colId xmlns:a16="http://schemas.microsoft.com/office/drawing/2014/main" val="20001"/>
                    </a:ext>
                  </a:extLst>
                </a:gridCol>
                <a:gridCol w="2756500">
                  <a:extLst>
                    <a:ext uri="{9D8B030D-6E8A-4147-A177-3AD203B41FA5}">
                      <a16:colId xmlns:a16="http://schemas.microsoft.com/office/drawing/2014/main" val="20002"/>
                    </a:ext>
                  </a:extLst>
                </a:gridCol>
              </a:tblGrid>
              <a:tr h="620075">
                <a:tc>
                  <a:txBody>
                    <a:bodyPr/>
                    <a:lstStyle/>
                    <a:p>
                      <a:pPr marL="0" lvl="0" indent="0" algn="ctr" rtl="0">
                        <a:spcBef>
                          <a:spcPts val="0"/>
                        </a:spcBef>
                        <a:spcAft>
                          <a:spcPts val="0"/>
                        </a:spcAft>
                        <a:buNone/>
                      </a:pPr>
                      <a:r>
                        <a:rPr lang="en" sz="1200" b="1"/>
                        <a:t>Component Testing</a:t>
                      </a:r>
                      <a:endParaRPr sz="1200" b="1"/>
                    </a:p>
                    <a:p>
                      <a:pPr marL="0" lvl="0" indent="0" algn="ctr" rtl="0">
                        <a:spcBef>
                          <a:spcPts val="0"/>
                        </a:spcBef>
                        <a:spcAft>
                          <a:spcPts val="0"/>
                        </a:spcAft>
                        <a:buNone/>
                      </a:pPr>
                      <a:r>
                        <a:rPr lang="en" sz="1200" b="1"/>
                        <a:t>2/1/2020 - 2/21/2020</a:t>
                      </a:r>
                      <a:endParaRPr sz="1200" b="1"/>
                    </a:p>
                  </a:txBody>
                  <a:tcPr marL="45700" marR="45700" marT="45700" marB="45700"/>
                </a:tc>
                <a:tc>
                  <a:txBody>
                    <a:bodyPr/>
                    <a:lstStyle/>
                    <a:p>
                      <a:pPr marL="0" lvl="0" indent="0" algn="ctr" rtl="0">
                        <a:spcBef>
                          <a:spcPts val="0"/>
                        </a:spcBef>
                        <a:spcAft>
                          <a:spcPts val="0"/>
                        </a:spcAft>
                        <a:buNone/>
                      </a:pPr>
                      <a:r>
                        <a:rPr lang="en" sz="1200" b="1"/>
                        <a:t>Subsystem Integration &amp; Testing</a:t>
                      </a:r>
                      <a:endParaRPr sz="1200" b="1"/>
                    </a:p>
                    <a:p>
                      <a:pPr marL="0" lvl="0" indent="0" algn="ctr" rtl="0">
                        <a:spcBef>
                          <a:spcPts val="0"/>
                        </a:spcBef>
                        <a:spcAft>
                          <a:spcPts val="0"/>
                        </a:spcAft>
                        <a:buNone/>
                      </a:pPr>
                      <a:r>
                        <a:rPr lang="en" sz="1200" b="1"/>
                        <a:t>2/24/2020 - 3/20/2020</a:t>
                      </a:r>
                      <a:endParaRPr sz="1200" b="1"/>
                    </a:p>
                  </a:txBody>
                  <a:tcPr marL="45700" marR="45700" marT="45700" marB="45700"/>
                </a:tc>
                <a:tc>
                  <a:txBody>
                    <a:bodyPr/>
                    <a:lstStyle/>
                    <a:p>
                      <a:pPr marL="0" lvl="0" indent="0" algn="ctr" rtl="0">
                        <a:spcBef>
                          <a:spcPts val="0"/>
                        </a:spcBef>
                        <a:spcAft>
                          <a:spcPts val="0"/>
                        </a:spcAft>
                        <a:buNone/>
                      </a:pPr>
                      <a:r>
                        <a:rPr lang="en" sz="1200" b="1"/>
                        <a:t>System Integration and Full-System Testing</a:t>
                      </a:r>
                      <a:endParaRPr sz="1200" b="1"/>
                    </a:p>
                    <a:p>
                      <a:pPr marL="0" lvl="0" indent="0" algn="ctr" rtl="0">
                        <a:spcBef>
                          <a:spcPts val="0"/>
                        </a:spcBef>
                        <a:spcAft>
                          <a:spcPts val="0"/>
                        </a:spcAft>
                        <a:buNone/>
                      </a:pPr>
                      <a:r>
                        <a:rPr lang="en" sz="1200" b="1"/>
                        <a:t>3/22/2020 - 4/10/2020</a:t>
                      </a:r>
                      <a:endParaRPr sz="1200" b="1"/>
                    </a:p>
                  </a:txBody>
                  <a:tcPr marL="45700" marR="45700" marT="45700" marB="45700"/>
                </a:tc>
                <a:extLst>
                  <a:ext uri="{0D108BD9-81ED-4DB2-BD59-A6C34878D82A}">
                    <a16:rowId xmlns:a16="http://schemas.microsoft.com/office/drawing/2014/main" val="10000"/>
                  </a:ext>
                </a:extLst>
              </a:tr>
              <a:tr h="3002225">
                <a:tc>
                  <a:txBody>
                    <a:bodyPr/>
                    <a:lstStyle/>
                    <a:p>
                      <a:pPr marL="0" lvl="0" indent="0" algn="l" rtl="0">
                        <a:spcBef>
                          <a:spcPts val="0"/>
                        </a:spcBef>
                        <a:spcAft>
                          <a:spcPts val="0"/>
                        </a:spcAft>
                        <a:buNone/>
                      </a:pPr>
                      <a:r>
                        <a:rPr lang="en" sz="1100" b="1"/>
                        <a:t>Motor Testing</a:t>
                      </a:r>
                      <a:endParaRPr sz="1100" b="1"/>
                    </a:p>
                    <a:p>
                      <a:pPr marL="457200" lvl="0" indent="-298450" algn="l" rtl="0">
                        <a:spcBef>
                          <a:spcPts val="0"/>
                        </a:spcBef>
                        <a:spcAft>
                          <a:spcPts val="0"/>
                        </a:spcAft>
                        <a:buSzPts val="1100"/>
                        <a:buChar char="❏"/>
                      </a:pPr>
                      <a:r>
                        <a:rPr lang="en" sz="1100">
                          <a:highlight>
                            <a:srgbClr val="CFE2F3"/>
                          </a:highlight>
                        </a:rPr>
                        <a:t>Motor response testing</a:t>
                      </a:r>
                      <a:endParaRPr sz="1100">
                        <a:highlight>
                          <a:srgbClr val="CFE2F3"/>
                        </a:highlight>
                      </a:endParaRPr>
                    </a:p>
                    <a:p>
                      <a:pPr marL="457200" lvl="0" indent="-298450" algn="l" rtl="0">
                        <a:spcBef>
                          <a:spcPts val="0"/>
                        </a:spcBef>
                        <a:spcAft>
                          <a:spcPts val="0"/>
                        </a:spcAft>
                        <a:buSzPts val="1100"/>
                        <a:buChar char="❏"/>
                      </a:pPr>
                      <a:r>
                        <a:rPr lang="en" sz="1100">
                          <a:highlight>
                            <a:srgbClr val="CFE2F3"/>
                          </a:highlight>
                        </a:rPr>
                        <a:t>Component fit testing</a:t>
                      </a:r>
                      <a:endParaRPr sz="1100">
                        <a:highlight>
                          <a:srgbClr val="CFE2F3"/>
                        </a:highlight>
                      </a:endParaRPr>
                    </a:p>
                    <a:p>
                      <a:pPr marL="0" lvl="0" indent="0" algn="l" rtl="0">
                        <a:spcBef>
                          <a:spcPts val="0"/>
                        </a:spcBef>
                        <a:spcAft>
                          <a:spcPts val="0"/>
                        </a:spcAft>
                        <a:buNone/>
                      </a:pPr>
                      <a:r>
                        <a:rPr lang="en" sz="1100" b="1"/>
                        <a:t>Software Unit Testing</a:t>
                      </a:r>
                      <a:endParaRPr sz="1100" b="1"/>
                    </a:p>
                    <a:p>
                      <a:pPr marL="457200" lvl="0" indent="-298450" algn="l" rtl="0">
                        <a:spcBef>
                          <a:spcPts val="0"/>
                        </a:spcBef>
                        <a:spcAft>
                          <a:spcPts val="0"/>
                        </a:spcAft>
                        <a:buSzPts val="1100"/>
                        <a:buChar char="❏"/>
                      </a:pPr>
                      <a:r>
                        <a:rPr lang="en" sz="1100">
                          <a:highlight>
                            <a:srgbClr val="CFE2F3"/>
                          </a:highlight>
                        </a:rPr>
                        <a:t>SBC Functionality</a:t>
                      </a:r>
                      <a:endParaRPr sz="1100">
                        <a:highlight>
                          <a:srgbClr val="CFE2F3"/>
                        </a:highlight>
                      </a:endParaRPr>
                    </a:p>
                    <a:p>
                      <a:pPr marL="457200" lvl="0" indent="-298450" algn="l" rtl="0">
                        <a:spcBef>
                          <a:spcPts val="0"/>
                        </a:spcBef>
                        <a:spcAft>
                          <a:spcPts val="0"/>
                        </a:spcAft>
                        <a:buSzPts val="1100"/>
                        <a:buChar char="❏"/>
                      </a:pPr>
                      <a:r>
                        <a:rPr lang="en" sz="1100">
                          <a:highlight>
                            <a:srgbClr val="CFE2F3"/>
                          </a:highlight>
                        </a:rPr>
                        <a:t>Camera Transmission</a:t>
                      </a:r>
                      <a:endParaRPr sz="1100">
                        <a:highlight>
                          <a:srgbClr val="CFE2F3"/>
                        </a:highlight>
                      </a:endParaRPr>
                    </a:p>
                    <a:p>
                      <a:pPr marL="457200" lvl="0" indent="-298450" algn="l" rtl="0">
                        <a:spcBef>
                          <a:spcPts val="0"/>
                        </a:spcBef>
                        <a:spcAft>
                          <a:spcPts val="0"/>
                        </a:spcAft>
                        <a:buSzPts val="1100"/>
                        <a:buChar char="❏"/>
                      </a:pPr>
                      <a:r>
                        <a:rPr lang="en" sz="1100">
                          <a:highlight>
                            <a:srgbClr val="CFE2F3"/>
                          </a:highlight>
                        </a:rPr>
                        <a:t>Arduino Functions</a:t>
                      </a:r>
                      <a:endParaRPr sz="1100">
                        <a:highlight>
                          <a:srgbClr val="CFE2F3"/>
                        </a:highlight>
                      </a:endParaRPr>
                    </a:p>
                    <a:p>
                      <a:pPr marL="0" lvl="0" indent="0" algn="l" rtl="0">
                        <a:spcBef>
                          <a:spcPts val="0"/>
                        </a:spcBef>
                        <a:spcAft>
                          <a:spcPts val="0"/>
                        </a:spcAft>
                        <a:buNone/>
                      </a:pPr>
                      <a:r>
                        <a:rPr lang="en" sz="1100" b="1"/>
                        <a:t>Sensing/Electronics Testing</a:t>
                      </a:r>
                      <a:endParaRPr sz="1100" b="1"/>
                    </a:p>
                    <a:p>
                      <a:pPr marL="457200" lvl="0" indent="-298450" algn="l" rtl="0">
                        <a:spcBef>
                          <a:spcPts val="0"/>
                        </a:spcBef>
                        <a:spcAft>
                          <a:spcPts val="0"/>
                        </a:spcAft>
                        <a:buSzPts val="1100"/>
                        <a:buChar char="❏"/>
                      </a:pPr>
                      <a:r>
                        <a:rPr lang="en" sz="1100">
                          <a:highlight>
                            <a:srgbClr val="CFE2F3"/>
                          </a:highlight>
                        </a:rPr>
                        <a:t>Camera Resolution</a:t>
                      </a:r>
                      <a:endParaRPr sz="1100">
                        <a:highlight>
                          <a:srgbClr val="CFE2F3"/>
                        </a:highlight>
                      </a:endParaRPr>
                    </a:p>
                    <a:p>
                      <a:pPr marL="457200" lvl="0" indent="-298450" algn="l" rtl="0">
                        <a:spcBef>
                          <a:spcPts val="0"/>
                        </a:spcBef>
                        <a:spcAft>
                          <a:spcPts val="0"/>
                        </a:spcAft>
                        <a:buSzPts val="1100"/>
                        <a:buChar char="❏"/>
                      </a:pPr>
                      <a:r>
                        <a:rPr lang="en" sz="1100">
                          <a:highlight>
                            <a:srgbClr val="CFE2F3"/>
                          </a:highlight>
                        </a:rPr>
                        <a:t>FOV Camera</a:t>
                      </a:r>
                      <a:endParaRPr sz="1100">
                        <a:highlight>
                          <a:srgbClr val="CFE2F3"/>
                        </a:highlight>
                      </a:endParaRPr>
                    </a:p>
                    <a:p>
                      <a:pPr marL="457200" lvl="0" indent="-298450" algn="l" rtl="0">
                        <a:spcBef>
                          <a:spcPts val="0"/>
                        </a:spcBef>
                        <a:spcAft>
                          <a:spcPts val="0"/>
                        </a:spcAft>
                        <a:buSzPts val="1100"/>
                        <a:buChar char="❏"/>
                      </a:pPr>
                      <a:r>
                        <a:rPr lang="en" sz="1100">
                          <a:highlight>
                            <a:srgbClr val="CFE2F3"/>
                          </a:highlight>
                        </a:rPr>
                        <a:t>Camera FPS</a:t>
                      </a:r>
                      <a:endParaRPr sz="1100">
                        <a:highlight>
                          <a:srgbClr val="CFE2F3"/>
                        </a:highlight>
                      </a:endParaRPr>
                    </a:p>
                    <a:p>
                      <a:pPr marL="457200" lvl="0" indent="-298450" algn="l" rtl="0">
                        <a:spcBef>
                          <a:spcPts val="0"/>
                        </a:spcBef>
                        <a:spcAft>
                          <a:spcPts val="0"/>
                        </a:spcAft>
                        <a:buSzPts val="1100"/>
                        <a:buChar char="❏"/>
                      </a:pPr>
                      <a:r>
                        <a:rPr lang="en" sz="1100">
                          <a:highlight>
                            <a:srgbClr val="CFE2F3"/>
                          </a:highlight>
                        </a:rPr>
                        <a:t>Limit Switches</a:t>
                      </a:r>
                      <a:endParaRPr sz="1100">
                        <a:highlight>
                          <a:srgbClr val="CFE2F3"/>
                        </a:highlight>
                      </a:endParaRPr>
                    </a:p>
                    <a:p>
                      <a:pPr marL="457200" lvl="0" indent="-298450" algn="l" rtl="0">
                        <a:spcBef>
                          <a:spcPts val="0"/>
                        </a:spcBef>
                        <a:spcAft>
                          <a:spcPts val="0"/>
                        </a:spcAft>
                        <a:buSzPts val="1100"/>
                        <a:buChar char="❏"/>
                      </a:pPr>
                      <a:r>
                        <a:rPr lang="en" sz="1100">
                          <a:highlight>
                            <a:srgbClr val="CFE2F3"/>
                          </a:highlight>
                        </a:rPr>
                        <a:t>Hall Effect</a:t>
                      </a:r>
                      <a:endParaRPr sz="1100">
                        <a:highlight>
                          <a:srgbClr val="CFE2F3"/>
                        </a:highlight>
                      </a:endParaRPr>
                    </a:p>
                    <a:p>
                      <a:pPr marL="0" lvl="0" indent="0" algn="l" rtl="0">
                        <a:spcBef>
                          <a:spcPts val="0"/>
                        </a:spcBef>
                        <a:spcAft>
                          <a:spcPts val="0"/>
                        </a:spcAft>
                        <a:buNone/>
                      </a:pPr>
                      <a:r>
                        <a:rPr lang="en" sz="1100" b="1"/>
                        <a:t>Communications Testing</a:t>
                      </a:r>
                      <a:endParaRPr sz="1100" b="1"/>
                    </a:p>
                    <a:p>
                      <a:pPr marL="457200" lvl="0" indent="-298450" algn="l" rtl="0">
                        <a:spcBef>
                          <a:spcPts val="0"/>
                        </a:spcBef>
                        <a:spcAft>
                          <a:spcPts val="0"/>
                        </a:spcAft>
                        <a:buSzPts val="1100"/>
                        <a:buChar char="❏"/>
                      </a:pPr>
                      <a:r>
                        <a:rPr lang="en" sz="1100">
                          <a:highlight>
                            <a:srgbClr val="CFE2F3"/>
                          </a:highlight>
                        </a:rPr>
                        <a:t>Ubiquiti Functionality</a:t>
                      </a:r>
                      <a:endParaRPr sz="1100">
                        <a:highlight>
                          <a:srgbClr val="CFE2F3"/>
                        </a:highlight>
                      </a:endParaRPr>
                    </a:p>
                  </a:txBody>
                  <a:tcPr marL="45700" marR="45700" marT="45700" marB="45700"/>
                </a:tc>
                <a:tc>
                  <a:txBody>
                    <a:bodyPr/>
                    <a:lstStyle/>
                    <a:p>
                      <a:pPr marL="0" lvl="0" indent="0" algn="l" rtl="0">
                        <a:spcBef>
                          <a:spcPts val="0"/>
                        </a:spcBef>
                        <a:spcAft>
                          <a:spcPts val="0"/>
                        </a:spcAft>
                        <a:buNone/>
                      </a:pPr>
                      <a:r>
                        <a:rPr lang="en" sz="1100" b="1"/>
                        <a:t>Hardware Testing</a:t>
                      </a:r>
                      <a:endParaRPr sz="1100" b="1"/>
                    </a:p>
                    <a:p>
                      <a:pPr marL="457200" lvl="0" indent="-298450" algn="l" rtl="0">
                        <a:spcBef>
                          <a:spcPts val="0"/>
                        </a:spcBef>
                        <a:spcAft>
                          <a:spcPts val="0"/>
                        </a:spcAft>
                        <a:buSzPts val="1100"/>
                        <a:buChar char="❏"/>
                      </a:pPr>
                      <a:r>
                        <a:rPr lang="en" sz="1100"/>
                        <a:t>CSR Docking</a:t>
                      </a:r>
                      <a:endParaRPr sz="1100"/>
                    </a:p>
                    <a:p>
                      <a:pPr marL="457200" lvl="0" indent="-298450" algn="l" rtl="0">
                        <a:spcBef>
                          <a:spcPts val="0"/>
                        </a:spcBef>
                        <a:spcAft>
                          <a:spcPts val="0"/>
                        </a:spcAft>
                        <a:buSzPts val="1100"/>
                        <a:buChar char="❏"/>
                      </a:pPr>
                      <a:r>
                        <a:rPr lang="en" sz="1100"/>
                        <a:t>End Effector Petal Clamping</a:t>
                      </a:r>
                      <a:endParaRPr sz="1100"/>
                    </a:p>
                    <a:p>
                      <a:pPr marL="457200" lvl="0" indent="-298450" algn="l" rtl="0">
                        <a:spcBef>
                          <a:spcPts val="0"/>
                        </a:spcBef>
                        <a:spcAft>
                          <a:spcPts val="0"/>
                        </a:spcAft>
                        <a:buSzPts val="1100"/>
                        <a:buChar char="❏"/>
                      </a:pPr>
                      <a:r>
                        <a:rPr lang="en" sz="1100"/>
                        <a:t>End Effector Rotation</a:t>
                      </a:r>
                      <a:endParaRPr sz="1100"/>
                    </a:p>
                    <a:p>
                      <a:pPr marL="457200" lvl="0" indent="-298450" algn="l" rtl="0">
                        <a:spcBef>
                          <a:spcPts val="0"/>
                        </a:spcBef>
                        <a:spcAft>
                          <a:spcPts val="0"/>
                        </a:spcAft>
                        <a:buSzPts val="1100"/>
                        <a:buChar char="❏"/>
                      </a:pPr>
                      <a:r>
                        <a:rPr lang="en" sz="1100"/>
                        <a:t>Vertical/Transverse/Extension Frame Actuation</a:t>
                      </a:r>
                      <a:endParaRPr sz="1100"/>
                    </a:p>
                    <a:p>
                      <a:pPr marL="457200" lvl="0" indent="-298450" algn="l" rtl="0">
                        <a:spcBef>
                          <a:spcPts val="0"/>
                        </a:spcBef>
                        <a:spcAft>
                          <a:spcPts val="0"/>
                        </a:spcAft>
                        <a:buSzPts val="1100"/>
                        <a:buChar char="❏"/>
                      </a:pPr>
                      <a:r>
                        <a:rPr lang="en" sz="1100"/>
                        <a:t>Vibration Test</a:t>
                      </a:r>
                      <a:endParaRPr sz="1100"/>
                    </a:p>
                    <a:p>
                      <a:pPr marL="0" lvl="0" indent="0" algn="l" rtl="0">
                        <a:spcBef>
                          <a:spcPts val="0"/>
                        </a:spcBef>
                        <a:spcAft>
                          <a:spcPts val="0"/>
                        </a:spcAft>
                        <a:buNone/>
                      </a:pPr>
                      <a:r>
                        <a:rPr lang="en" sz="1100" b="1"/>
                        <a:t>Software Testing</a:t>
                      </a:r>
                      <a:endParaRPr sz="1100" b="1"/>
                    </a:p>
                    <a:p>
                      <a:pPr marL="457200" lvl="0" indent="-298450" algn="l" rtl="0">
                        <a:spcBef>
                          <a:spcPts val="0"/>
                        </a:spcBef>
                        <a:spcAft>
                          <a:spcPts val="0"/>
                        </a:spcAft>
                        <a:buSzPts val="1100"/>
                        <a:buChar char="❏"/>
                      </a:pPr>
                      <a:r>
                        <a:rPr lang="en" sz="1100">
                          <a:highlight>
                            <a:srgbClr val="CFE2F3"/>
                          </a:highlight>
                        </a:rPr>
                        <a:t>Commands to MCU</a:t>
                      </a:r>
                      <a:endParaRPr sz="1100">
                        <a:highlight>
                          <a:srgbClr val="CFE2F3"/>
                        </a:highlight>
                      </a:endParaRPr>
                    </a:p>
                    <a:p>
                      <a:pPr marL="457200" lvl="0" indent="-298450" algn="l" rtl="0">
                        <a:spcBef>
                          <a:spcPts val="0"/>
                        </a:spcBef>
                        <a:spcAft>
                          <a:spcPts val="0"/>
                        </a:spcAft>
                        <a:buSzPts val="1100"/>
                        <a:buChar char="❏"/>
                      </a:pPr>
                      <a:r>
                        <a:rPr lang="en" sz="1100"/>
                        <a:t>Motor Performance</a:t>
                      </a:r>
                      <a:endParaRPr sz="1100"/>
                    </a:p>
                    <a:p>
                      <a:pPr marL="457200" lvl="0" indent="-298450" algn="l" rtl="0">
                        <a:spcBef>
                          <a:spcPts val="0"/>
                        </a:spcBef>
                        <a:spcAft>
                          <a:spcPts val="0"/>
                        </a:spcAft>
                        <a:buSzPts val="1100"/>
                        <a:buChar char="❏"/>
                      </a:pPr>
                      <a:r>
                        <a:rPr lang="en" sz="1100">
                          <a:highlight>
                            <a:srgbClr val="CFE2F3"/>
                          </a:highlight>
                        </a:rPr>
                        <a:t>Camera Resolution/FPS</a:t>
                      </a:r>
                      <a:endParaRPr sz="1100">
                        <a:highlight>
                          <a:srgbClr val="CFE2F3"/>
                        </a:highlight>
                      </a:endParaRPr>
                    </a:p>
                    <a:p>
                      <a:pPr marL="457200" lvl="0" indent="-298450" algn="l" rtl="0">
                        <a:spcBef>
                          <a:spcPts val="0"/>
                        </a:spcBef>
                        <a:spcAft>
                          <a:spcPts val="0"/>
                        </a:spcAft>
                        <a:buSzPts val="1100"/>
                        <a:buChar char="❏"/>
                      </a:pPr>
                      <a:r>
                        <a:rPr lang="en" sz="1100"/>
                        <a:t>GUI Output as Expected</a:t>
                      </a:r>
                      <a:endParaRPr sz="1100"/>
                    </a:p>
                    <a:p>
                      <a:pPr marL="0" lvl="0" indent="0" algn="l" rtl="0">
                        <a:spcBef>
                          <a:spcPts val="0"/>
                        </a:spcBef>
                        <a:spcAft>
                          <a:spcPts val="0"/>
                        </a:spcAft>
                        <a:buNone/>
                      </a:pPr>
                      <a:r>
                        <a:rPr lang="en" sz="1100" b="1"/>
                        <a:t>Sensing/Electronics</a:t>
                      </a:r>
                      <a:endParaRPr sz="1100" b="1"/>
                    </a:p>
                    <a:p>
                      <a:pPr marL="457200" lvl="0" indent="-298450" algn="l" rtl="0">
                        <a:spcBef>
                          <a:spcPts val="0"/>
                        </a:spcBef>
                        <a:spcAft>
                          <a:spcPts val="0"/>
                        </a:spcAft>
                        <a:buSzPts val="1100"/>
                        <a:buChar char="❏"/>
                      </a:pPr>
                      <a:r>
                        <a:rPr lang="en" sz="1100"/>
                        <a:t>Limit Switches</a:t>
                      </a:r>
                      <a:endParaRPr sz="1100"/>
                    </a:p>
                    <a:p>
                      <a:pPr marL="457200" lvl="0" indent="-298450" algn="l" rtl="0">
                        <a:spcBef>
                          <a:spcPts val="0"/>
                        </a:spcBef>
                        <a:spcAft>
                          <a:spcPts val="0"/>
                        </a:spcAft>
                        <a:buSzPts val="1100"/>
                        <a:buChar char="❏"/>
                      </a:pPr>
                      <a:r>
                        <a:rPr lang="en" sz="1100"/>
                        <a:t>Data/Command Transmission</a:t>
                      </a:r>
                      <a:endParaRPr sz="1100"/>
                    </a:p>
                    <a:p>
                      <a:pPr marL="457200" lvl="0" indent="-298450" algn="l" rtl="0">
                        <a:spcBef>
                          <a:spcPts val="0"/>
                        </a:spcBef>
                        <a:spcAft>
                          <a:spcPts val="0"/>
                        </a:spcAft>
                        <a:buSzPts val="1100"/>
                        <a:buChar char="❏"/>
                      </a:pPr>
                      <a:r>
                        <a:rPr lang="en" sz="1100"/>
                        <a:t>Data Rate</a:t>
                      </a:r>
                      <a:endParaRPr sz="1100"/>
                    </a:p>
                    <a:p>
                      <a:pPr marL="0" lvl="0" indent="0" algn="l" rtl="0">
                        <a:spcBef>
                          <a:spcPts val="0"/>
                        </a:spcBef>
                        <a:spcAft>
                          <a:spcPts val="0"/>
                        </a:spcAft>
                        <a:buNone/>
                      </a:pPr>
                      <a:r>
                        <a:rPr lang="en" sz="1100" b="1"/>
                        <a:t>Communications Testing</a:t>
                      </a:r>
                      <a:endParaRPr sz="1100" b="1"/>
                    </a:p>
                    <a:p>
                      <a:pPr marL="457200" lvl="0" indent="-298450" algn="l" rtl="0">
                        <a:spcBef>
                          <a:spcPts val="0"/>
                        </a:spcBef>
                        <a:spcAft>
                          <a:spcPts val="0"/>
                        </a:spcAft>
                        <a:buSzPts val="1100"/>
                        <a:buChar char="❏"/>
                      </a:pPr>
                      <a:r>
                        <a:rPr lang="en" sz="1100">
                          <a:highlight>
                            <a:srgbClr val="CFE2F3"/>
                          </a:highlight>
                        </a:rPr>
                        <a:t>Range of Communication</a:t>
                      </a:r>
                      <a:endParaRPr sz="1100" b="1">
                        <a:highlight>
                          <a:srgbClr val="CFE2F3"/>
                        </a:highlight>
                      </a:endParaRPr>
                    </a:p>
                  </a:txBody>
                  <a:tcPr marL="45700" marR="45700" marT="45700" marB="45700"/>
                </a:tc>
                <a:tc>
                  <a:txBody>
                    <a:bodyPr/>
                    <a:lstStyle/>
                    <a:p>
                      <a:pPr marL="0" lvl="0" indent="0" algn="l" rtl="0">
                        <a:spcBef>
                          <a:spcPts val="0"/>
                        </a:spcBef>
                        <a:spcAft>
                          <a:spcPts val="0"/>
                        </a:spcAft>
                        <a:buNone/>
                      </a:pPr>
                      <a:r>
                        <a:rPr lang="en" sz="1100" b="1"/>
                        <a:t>Hardware</a:t>
                      </a:r>
                      <a:endParaRPr sz="1100" b="1"/>
                    </a:p>
                    <a:p>
                      <a:pPr marL="457200" lvl="0" indent="-298450" algn="l" rtl="0">
                        <a:spcBef>
                          <a:spcPts val="0"/>
                        </a:spcBef>
                        <a:spcAft>
                          <a:spcPts val="0"/>
                        </a:spcAft>
                        <a:buSzPts val="1100"/>
                        <a:buChar char="❏"/>
                      </a:pPr>
                      <a:r>
                        <a:rPr lang="en" sz="1100"/>
                        <a:t>Integrated Actuation</a:t>
                      </a:r>
                      <a:endParaRPr sz="1100"/>
                    </a:p>
                    <a:p>
                      <a:pPr marL="457200" lvl="0" indent="-298450" algn="l" rtl="0">
                        <a:spcBef>
                          <a:spcPts val="0"/>
                        </a:spcBef>
                        <a:spcAft>
                          <a:spcPts val="0"/>
                        </a:spcAft>
                        <a:buSzPts val="1100"/>
                        <a:buChar char="❏"/>
                      </a:pPr>
                      <a:r>
                        <a:rPr lang="en" sz="1100"/>
                        <a:t>Pick-up Test</a:t>
                      </a:r>
                      <a:endParaRPr sz="1100"/>
                    </a:p>
                    <a:p>
                      <a:pPr marL="457200" lvl="0" indent="-298450" algn="l" rtl="0">
                        <a:spcBef>
                          <a:spcPts val="0"/>
                        </a:spcBef>
                        <a:spcAft>
                          <a:spcPts val="0"/>
                        </a:spcAft>
                        <a:buSzPts val="1100"/>
                        <a:buChar char="❏"/>
                      </a:pPr>
                      <a:r>
                        <a:rPr lang="en" sz="1100"/>
                        <a:t>Angle of Retrieval Test</a:t>
                      </a:r>
                      <a:endParaRPr sz="1100"/>
                    </a:p>
                    <a:p>
                      <a:pPr marL="0" lvl="0" indent="0" algn="l" rtl="0">
                        <a:spcBef>
                          <a:spcPts val="0"/>
                        </a:spcBef>
                        <a:spcAft>
                          <a:spcPts val="0"/>
                        </a:spcAft>
                        <a:buNone/>
                      </a:pPr>
                      <a:r>
                        <a:rPr lang="en" sz="1100" b="1"/>
                        <a:t>Software</a:t>
                      </a:r>
                      <a:endParaRPr sz="1100" b="1"/>
                    </a:p>
                    <a:p>
                      <a:pPr marL="457200" lvl="0" indent="-298450" algn="l" rtl="0">
                        <a:spcBef>
                          <a:spcPts val="0"/>
                        </a:spcBef>
                        <a:spcAft>
                          <a:spcPts val="0"/>
                        </a:spcAft>
                        <a:buSzPts val="1100"/>
                        <a:buChar char="❏"/>
                      </a:pPr>
                      <a:r>
                        <a:rPr lang="en" sz="1100"/>
                        <a:t>Atlas Performs Commands</a:t>
                      </a:r>
                      <a:endParaRPr sz="1100"/>
                    </a:p>
                    <a:p>
                      <a:pPr marL="457200" lvl="0" indent="-298450" algn="l" rtl="0">
                        <a:spcBef>
                          <a:spcPts val="0"/>
                        </a:spcBef>
                        <a:spcAft>
                          <a:spcPts val="0"/>
                        </a:spcAft>
                        <a:buSzPts val="1100"/>
                        <a:buChar char="❏"/>
                      </a:pPr>
                      <a:r>
                        <a:rPr lang="en" sz="1100"/>
                        <a:t>Stationkeeping</a:t>
                      </a:r>
                      <a:endParaRPr sz="1100"/>
                    </a:p>
                    <a:p>
                      <a:pPr marL="457200" lvl="0" indent="-298450" algn="l" rtl="0">
                        <a:spcBef>
                          <a:spcPts val="0"/>
                        </a:spcBef>
                        <a:spcAft>
                          <a:spcPts val="0"/>
                        </a:spcAft>
                        <a:buSzPts val="1100"/>
                        <a:buChar char="❏"/>
                      </a:pPr>
                      <a:r>
                        <a:rPr lang="en" sz="1100"/>
                        <a:t>GUI Display</a:t>
                      </a:r>
                      <a:endParaRPr sz="1100"/>
                    </a:p>
                    <a:p>
                      <a:pPr marL="0" lvl="0" indent="0" algn="l" rtl="0">
                        <a:spcBef>
                          <a:spcPts val="0"/>
                        </a:spcBef>
                        <a:spcAft>
                          <a:spcPts val="0"/>
                        </a:spcAft>
                        <a:buNone/>
                      </a:pPr>
                      <a:r>
                        <a:rPr lang="en" sz="1100" b="1"/>
                        <a:t>Sensing/Electronics</a:t>
                      </a:r>
                      <a:endParaRPr sz="1100" b="1"/>
                    </a:p>
                    <a:p>
                      <a:pPr marL="457200" lvl="0" indent="-298450" algn="l" rtl="0">
                        <a:spcBef>
                          <a:spcPts val="0"/>
                        </a:spcBef>
                        <a:spcAft>
                          <a:spcPts val="0"/>
                        </a:spcAft>
                        <a:buSzPts val="1100"/>
                        <a:buChar char="❏"/>
                      </a:pPr>
                      <a:r>
                        <a:rPr lang="en" sz="1100"/>
                        <a:t>Tolerance</a:t>
                      </a:r>
                      <a:endParaRPr sz="1100"/>
                    </a:p>
                    <a:p>
                      <a:pPr marL="457200" lvl="0" indent="-298450" algn="l" rtl="0">
                        <a:spcBef>
                          <a:spcPts val="0"/>
                        </a:spcBef>
                        <a:spcAft>
                          <a:spcPts val="0"/>
                        </a:spcAft>
                        <a:buSzPts val="1100"/>
                        <a:buChar char="❏"/>
                      </a:pPr>
                      <a:r>
                        <a:rPr lang="en" sz="1100"/>
                        <a:t>Limit Switch Display/Signal</a:t>
                      </a:r>
                      <a:endParaRPr sz="1100"/>
                    </a:p>
                    <a:p>
                      <a:pPr marL="0" lvl="0" indent="0" algn="l" rtl="0">
                        <a:spcBef>
                          <a:spcPts val="0"/>
                        </a:spcBef>
                        <a:spcAft>
                          <a:spcPts val="0"/>
                        </a:spcAft>
                        <a:buNone/>
                      </a:pPr>
                      <a:r>
                        <a:rPr lang="en" sz="1100" b="1"/>
                        <a:t>Day-in-the-Life Test</a:t>
                      </a:r>
                      <a:endParaRPr sz="1100" b="1"/>
                    </a:p>
                  </a:txBody>
                  <a:tcPr marL="45700" marR="45700" marT="45700" marB="45700"/>
                </a:tc>
                <a:extLst>
                  <a:ext uri="{0D108BD9-81ED-4DB2-BD59-A6C34878D82A}">
                    <a16:rowId xmlns:a16="http://schemas.microsoft.com/office/drawing/2014/main" val="10001"/>
                  </a:ext>
                </a:extLst>
              </a:tr>
            </a:tbl>
          </a:graphicData>
        </a:graphic>
      </p:graphicFrame>
      <p:sp>
        <p:nvSpPr>
          <p:cNvPr id="664" name="Google Shape;664;p26"/>
          <p:cNvSpPr txBox="1"/>
          <p:nvPr/>
        </p:nvSpPr>
        <p:spPr>
          <a:xfrm>
            <a:off x="6605275" y="4658100"/>
            <a:ext cx="1200300" cy="33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highlight>
                  <a:srgbClr val="CFE2F3"/>
                </a:highlight>
              </a:rPr>
              <a:t>*Completed</a:t>
            </a:r>
            <a:endParaRPr>
              <a:highlight>
                <a:srgbClr val="CFE2F3"/>
              </a:high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27"/>
          <p:cNvSpPr txBox="1">
            <a:spLocks noGrp="1"/>
          </p:cNvSpPr>
          <p:nvPr>
            <p:ph type="title"/>
          </p:nvPr>
        </p:nvSpPr>
        <p:spPr>
          <a:xfrm>
            <a:off x="804650" y="2465600"/>
            <a:ext cx="7444800" cy="690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t>Phase I:</a:t>
            </a:r>
            <a:r>
              <a:rPr lang="en"/>
              <a:t> Component Testing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Component Test: Video, SBC, and Ubiquiti Radios</a:t>
            </a:r>
            <a:endParaRPr/>
          </a:p>
        </p:txBody>
      </p:sp>
      <p:sp>
        <p:nvSpPr>
          <p:cNvPr id="675" name="Google Shape;675;p28"/>
          <p:cNvSpPr txBox="1">
            <a:spLocks noGrp="1"/>
          </p:cNvSpPr>
          <p:nvPr>
            <p:ph type="body" idx="1"/>
          </p:nvPr>
        </p:nvSpPr>
        <p:spPr>
          <a:xfrm>
            <a:off x="311700" y="1152475"/>
            <a:ext cx="4260300" cy="3367800"/>
          </a:xfrm>
          <a:prstGeom prst="rect">
            <a:avLst/>
          </a:prstGeom>
        </p:spPr>
        <p:txBody>
          <a:bodyPr spcFirstLastPara="1" wrap="square" lIns="91425" tIns="91425" rIns="91425" bIns="91425" anchor="t" anchorCtr="0">
            <a:noAutofit/>
          </a:bodyPr>
          <a:lstStyle/>
          <a:p>
            <a:pPr marL="457200" lvl="0" indent="-311150" algn="l" rtl="0">
              <a:lnSpc>
                <a:spcPct val="100000"/>
              </a:lnSpc>
              <a:spcBef>
                <a:spcPts val="0"/>
              </a:spcBef>
              <a:spcAft>
                <a:spcPts val="0"/>
              </a:spcAft>
              <a:buSzPts val="1300"/>
              <a:buChar char="●"/>
            </a:pPr>
            <a:r>
              <a:rPr lang="en" sz="1300" b="1"/>
              <a:t>Objective: </a:t>
            </a:r>
            <a:r>
              <a:rPr lang="en" sz="1300"/>
              <a:t>Characterizes the performance qualities of the video cameras, SBC, and Ubiquiti radios.</a:t>
            </a:r>
            <a:endParaRPr sz="1300"/>
          </a:p>
          <a:p>
            <a:pPr marL="457200" lvl="0" indent="-311150" algn="l" rtl="0">
              <a:lnSpc>
                <a:spcPct val="100000"/>
              </a:lnSpc>
              <a:spcBef>
                <a:spcPts val="0"/>
              </a:spcBef>
              <a:spcAft>
                <a:spcPts val="0"/>
              </a:spcAft>
              <a:buSzPts val="1300"/>
              <a:buChar char="●"/>
            </a:pPr>
            <a:r>
              <a:rPr lang="en" sz="1300" b="1"/>
              <a:t>Success Criteria: </a:t>
            </a:r>
            <a:r>
              <a:rPr lang="en" sz="1300"/>
              <a:t>Wireless transmission of video at various FPS and resolution from SBC to GS</a:t>
            </a:r>
            <a:endParaRPr sz="1300"/>
          </a:p>
          <a:p>
            <a:pPr marL="914400" lvl="1" indent="-311150" algn="l" rtl="0">
              <a:lnSpc>
                <a:spcPct val="100000"/>
              </a:lnSpc>
              <a:spcBef>
                <a:spcPts val="0"/>
              </a:spcBef>
              <a:spcAft>
                <a:spcPts val="0"/>
              </a:spcAft>
              <a:buSzPts val="1300"/>
              <a:buChar char="○"/>
            </a:pPr>
            <a:r>
              <a:rPr lang="en" sz="1300" b="1">
                <a:solidFill>
                  <a:schemeClr val="dk1"/>
                </a:solidFill>
              </a:rPr>
              <a:t>Validate Requirements:</a:t>
            </a:r>
            <a:r>
              <a:rPr lang="en" sz="1300">
                <a:solidFill>
                  <a:schemeClr val="dk1"/>
                </a:solidFill>
              </a:rPr>
              <a:t> T2.1.3, T2.1.4, T4.1.4</a:t>
            </a:r>
            <a:endParaRPr sz="1300"/>
          </a:p>
          <a:p>
            <a:pPr marL="457200" lvl="0" indent="-311150" algn="l" rtl="0">
              <a:lnSpc>
                <a:spcPct val="100000"/>
              </a:lnSpc>
              <a:spcBef>
                <a:spcPts val="0"/>
              </a:spcBef>
              <a:spcAft>
                <a:spcPts val="0"/>
              </a:spcAft>
              <a:buSzPts val="1300"/>
              <a:buChar char="●"/>
            </a:pPr>
            <a:r>
              <a:rPr lang="en" sz="1300" b="1"/>
              <a:t>Risk Mitigated?</a:t>
            </a:r>
            <a:endParaRPr sz="1300" b="1"/>
          </a:p>
          <a:p>
            <a:pPr marL="457200" lvl="0" indent="-311150" algn="l" rtl="0">
              <a:lnSpc>
                <a:spcPct val="100000"/>
              </a:lnSpc>
              <a:spcBef>
                <a:spcPts val="0"/>
              </a:spcBef>
              <a:spcAft>
                <a:spcPts val="0"/>
              </a:spcAft>
              <a:buSzPts val="1300"/>
              <a:buChar char="●"/>
            </a:pPr>
            <a:r>
              <a:rPr lang="en" sz="1300" b="1"/>
              <a:t>Results: </a:t>
            </a:r>
            <a:r>
              <a:rPr lang="en" sz="1300"/>
              <a:t>SBC can transmit video camera feeds with required latency at a range of 10 meters.</a:t>
            </a:r>
            <a:endParaRPr sz="1300"/>
          </a:p>
          <a:p>
            <a:pPr marL="457200" lvl="0" indent="-311150" algn="l" rtl="0">
              <a:lnSpc>
                <a:spcPct val="100000"/>
              </a:lnSpc>
              <a:spcBef>
                <a:spcPts val="0"/>
              </a:spcBef>
              <a:spcAft>
                <a:spcPts val="0"/>
              </a:spcAft>
              <a:buSzPts val="1300"/>
              <a:buChar char="●"/>
            </a:pPr>
            <a:r>
              <a:rPr lang="en" sz="1300" b="1"/>
              <a:t>Issues:</a:t>
            </a:r>
            <a:r>
              <a:rPr lang="en" sz="1300"/>
              <a:t> Video resolution and frame rate needed to be lowered to reach required latency.</a:t>
            </a:r>
            <a:endParaRPr sz="1300"/>
          </a:p>
          <a:p>
            <a:pPr marL="457200" lvl="0" indent="-311150" algn="l" rtl="0">
              <a:lnSpc>
                <a:spcPct val="100000"/>
              </a:lnSpc>
              <a:spcBef>
                <a:spcPts val="0"/>
              </a:spcBef>
              <a:spcAft>
                <a:spcPts val="0"/>
              </a:spcAft>
              <a:buSzPts val="1300"/>
              <a:buChar char="●"/>
            </a:pPr>
            <a:r>
              <a:rPr lang="en" sz="1300" b="1"/>
              <a:t>Status: </a:t>
            </a:r>
            <a:r>
              <a:rPr lang="en" sz="1300"/>
              <a:t>Will complete by March 4</a:t>
            </a:r>
            <a:endParaRPr sz="1300"/>
          </a:p>
        </p:txBody>
      </p:sp>
      <p:pic>
        <p:nvPicPr>
          <p:cNvPr id="676" name="Google Shape;676;p2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556150" y="1083450"/>
            <a:ext cx="2576398" cy="1667302"/>
          </a:xfrm>
          <a:prstGeom prst="rect">
            <a:avLst/>
          </a:prstGeom>
          <a:noFill/>
          <a:ln>
            <a:noFill/>
          </a:ln>
        </p:spPr>
      </p:pic>
      <p:graphicFrame>
        <p:nvGraphicFramePr>
          <p:cNvPr id="677" name="Google Shape;677;p28"/>
          <p:cNvGraphicFramePr/>
          <p:nvPr/>
        </p:nvGraphicFramePr>
        <p:xfrm>
          <a:off x="4572000" y="3182675"/>
          <a:ext cx="3000000" cy="3000000"/>
        </p:xfrm>
        <a:graphic>
          <a:graphicData uri="http://schemas.openxmlformats.org/drawingml/2006/table">
            <a:tbl>
              <a:tblPr>
                <a:noFill/>
                <a:tableStyleId>{32C3257B-B62A-4BC9-AFC0-9E26C87ABF21}</a:tableStyleId>
              </a:tblPr>
              <a:tblGrid>
                <a:gridCol w="1079475">
                  <a:extLst>
                    <a:ext uri="{9D8B030D-6E8A-4147-A177-3AD203B41FA5}">
                      <a16:colId xmlns:a16="http://schemas.microsoft.com/office/drawing/2014/main" val="20000"/>
                    </a:ext>
                  </a:extLst>
                </a:gridCol>
                <a:gridCol w="827025">
                  <a:extLst>
                    <a:ext uri="{9D8B030D-6E8A-4147-A177-3AD203B41FA5}">
                      <a16:colId xmlns:a16="http://schemas.microsoft.com/office/drawing/2014/main" val="20001"/>
                    </a:ext>
                  </a:extLst>
                </a:gridCol>
                <a:gridCol w="827025">
                  <a:extLst>
                    <a:ext uri="{9D8B030D-6E8A-4147-A177-3AD203B41FA5}">
                      <a16:colId xmlns:a16="http://schemas.microsoft.com/office/drawing/2014/main" val="20002"/>
                    </a:ext>
                  </a:extLst>
                </a:gridCol>
                <a:gridCol w="827025">
                  <a:extLst>
                    <a:ext uri="{9D8B030D-6E8A-4147-A177-3AD203B41FA5}">
                      <a16:colId xmlns:a16="http://schemas.microsoft.com/office/drawing/2014/main" val="20003"/>
                    </a:ext>
                  </a:extLst>
                </a:gridCol>
                <a:gridCol w="827025">
                  <a:extLst>
                    <a:ext uri="{9D8B030D-6E8A-4147-A177-3AD203B41FA5}">
                      <a16:colId xmlns:a16="http://schemas.microsoft.com/office/drawing/2014/main" val="20004"/>
                    </a:ext>
                  </a:extLst>
                </a:gridCol>
              </a:tblGrid>
              <a:tr h="470900">
                <a:tc>
                  <a:txBody>
                    <a:bodyPr/>
                    <a:lstStyle/>
                    <a:p>
                      <a:pPr marL="0" lvl="0" indent="0" algn="ctr" rtl="0">
                        <a:spcBef>
                          <a:spcPts val="0"/>
                        </a:spcBef>
                        <a:spcAft>
                          <a:spcPts val="0"/>
                        </a:spcAft>
                        <a:buClr>
                          <a:schemeClr val="dk1"/>
                        </a:buClr>
                        <a:buSzPts val="1100"/>
                        <a:buFont typeface="Arial"/>
                        <a:buNone/>
                      </a:pPr>
                      <a:r>
                        <a:rPr lang="en" sz="1200">
                          <a:solidFill>
                            <a:schemeClr val="dk1"/>
                          </a:solidFill>
                        </a:rPr>
                        <a:t>Frame Rate</a:t>
                      </a:r>
                      <a:endParaRPr sz="1200"/>
                    </a:p>
                  </a:txBody>
                  <a:tcPr marL="0" marR="0" marT="0" marB="0" anchor="ct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rPr>
                        <a:t>30 FPS</a:t>
                      </a:r>
                      <a:endParaRPr sz="1200"/>
                    </a:p>
                  </a:txBody>
                  <a:tcPr marL="0" marR="0" marT="0" marB="0" anchor="ct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rPr>
                        <a:t>30 FPS</a:t>
                      </a:r>
                      <a:endParaRPr sz="1200">
                        <a:solidFill>
                          <a:schemeClr val="dk1"/>
                        </a:solidFill>
                      </a:endParaRPr>
                    </a:p>
                  </a:txBody>
                  <a:tcPr marL="0" marR="0" marT="0" marB="0" anchor="ctr"/>
                </a:tc>
                <a:tc>
                  <a:txBody>
                    <a:bodyPr/>
                    <a:lstStyle/>
                    <a:p>
                      <a:pPr marL="0" lvl="0" indent="0" algn="ctr" rtl="0">
                        <a:spcBef>
                          <a:spcPts val="0"/>
                        </a:spcBef>
                        <a:spcAft>
                          <a:spcPts val="0"/>
                        </a:spcAft>
                        <a:buNone/>
                      </a:pPr>
                      <a:r>
                        <a:rPr lang="en" sz="1200">
                          <a:solidFill>
                            <a:schemeClr val="dk1"/>
                          </a:solidFill>
                        </a:rPr>
                        <a:t>15 FPS</a:t>
                      </a:r>
                      <a:endParaRPr sz="1200">
                        <a:solidFill>
                          <a:schemeClr val="dk1"/>
                        </a:solidFill>
                      </a:endParaRPr>
                    </a:p>
                  </a:txBody>
                  <a:tcPr marL="0" marR="0" marT="0" marB="0" anchor="ctr"/>
                </a:tc>
                <a:tc>
                  <a:txBody>
                    <a:bodyPr/>
                    <a:lstStyle/>
                    <a:p>
                      <a:pPr marL="0" lvl="0" indent="0" algn="ctr" rtl="0">
                        <a:spcBef>
                          <a:spcPts val="0"/>
                        </a:spcBef>
                        <a:spcAft>
                          <a:spcPts val="0"/>
                        </a:spcAft>
                        <a:buNone/>
                      </a:pPr>
                      <a:r>
                        <a:rPr lang="en" sz="1200">
                          <a:solidFill>
                            <a:schemeClr val="dk1"/>
                          </a:solidFill>
                        </a:rPr>
                        <a:t>15 FPS</a:t>
                      </a:r>
                      <a:endParaRPr sz="1200">
                        <a:solidFill>
                          <a:schemeClr val="dk1"/>
                        </a:solidFill>
                      </a:endParaRPr>
                    </a:p>
                  </a:txBody>
                  <a:tcPr marL="0" marR="0" marT="0" marB="0" anchor="ctr"/>
                </a:tc>
                <a:extLst>
                  <a:ext uri="{0D108BD9-81ED-4DB2-BD59-A6C34878D82A}">
                    <a16:rowId xmlns:a16="http://schemas.microsoft.com/office/drawing/2014/main" val="10000"/>
                  </a:ext>
                </a:extLst>
              </a:tr>
              <a:tr h="414575">
                <a:tc>
                  <a:txBody>
                    <a:bodyPr/>
                    <a:lstStyle/>
                    <a:p>
                      <a:pPr marL="0" lvl="0" indent="0" algn="ctr" rtl="0">
                        <a:spcBef>
                          <a:spcPts val="0"/>
                        </a:spcBef>
                        <a:spcAft>
                          <a:spcPts val="0"/>
                        </a:spcAft>
                        <a:buNone/>
                      </a:pPr>
                      <a:r>
                        <a:rPr lang="en" sz="1200">
                          <a:solidFill>
                            <a:schemeClr val="dk1"/>
                          </a:solidFill>
                        </a:rPr>
                        <a:t>Resolution</a:t>
                      </a:r>
                      <a:endParaRPr sz="1200"/>
                    </a:p>
                  </a:txBody>
                  <a:tcPr marL="0" marR="0" marT="0" marB="0" anchor="ctr"/>
                </a:tc>
                <a:tc>
                  <a:txBody>
                    <a:bodyPr/>
                    <a:lstStyle/>
                    <a:p>
                      <a:pPr marL="0" lvl="0" indent="0" algn="ctr" rtl="0">
                        <a:spcBef>
                          <a:spcPts val="0"/>
                        </a:spcBef>
                        <a:spcAft>
                          <a:spcPts val="0"/>
                        </a:spcAft>
                        <a:buNone/>
                      </a:pPr>
                      <a:r>
                        <a:rPr lang="en" sz="1200"/>
                        <a:t>720p</a:t>
                      </a:r>
                      <a:endParaRPr sz="1200"/>
                    </a:p>
                  </a:txBody>
                  <a:tcPr marL="0" marR="0" marT="0" marB="0" anchor="ctr"/>
                </a:tc>
                <a:tc>
                  <a:txBody>
                    <a:bodyPr/>
                    <a:lstStyle/>
                    <a:p>
                      <a:pPr marL="0" lvl="0" indent="0" algn="ctr" rtl="0">
                        <a:spcBef>
                          <a:spcPts val="0"/>
                        </a:spcBef>
                        <a:spcAft>
                          <a:spcPts val="0"/>
                        </a:spcAft>
                        <a:buNone/>
                      </a:pPr>
                      <a:r>
                        <a:rPr lang="en" sz="1200"/>
                        <a:t>360p</a:t>
                      </a:r>
                      <a:endParaRPr sz="1200"/>
                    </a:p>
                  </a:txBody>
                  <a:tcPr marL="0" marR="0" marT="0" marB="0" anchor="ctr"/>
                </a:tc>
                <a:tc>
                  <a:txBody>
                    <a:bodyPr/>
                    <a:lstStyle/>
                    <a:p>
                      <a:pPr marL="0" lvl="0" indent="0" algn="ctr" rtl="0">
                        <a:spcBef>
                          <a:spcPts val="0"/>
                        </a:spcBef>
                        <a:spcAft>
                          <a:spcPts val="0"/>
                        </a:spcAft>
                        <a:buNone/>
                      </a:pPr>
                      <a:r>
                        <a:rPr lang="en" sz="1200"/>
                        <a:t>720p</a:t>
                      </a:r>
                      <a:endParaRPr sz="1200"/>
                    </a:p>
                  </a:txBody>
                  <a:tcPr marL="0" marR="0" marT="0" marB="0" anchor="ctr"/>
                </a:tc>
                <a:tc>
                  <a:txBody>
                    <a:bodyPr/>
                    <a:lstStyle/>
                    <a:p>
                      <a:pPr marL="0" lvl="0" indent="0" algn="ctr" rtl="0">
                        <a:spcBef>
                          <a:spcPts val="0"/>
                        </a:spcBef>
                        <a:spcAft>
                          <a:spcPts val="0"/>
                        </a:spcAft>
                        <a:buNone/>
                      </a:pPr>
                      <a:r>
                        <a:rPr lang="en" sz="1200"/>
                        <a:t>360p</a:t>
                      </a:r>
                      <a:endParaRPr sz="1200"/>
                    </a:p>
                  </a:txBody>
                  <a:tcPr marL="0" marR="0" marT="0" marB="0" anchor="ctr"/>
                </a:tc>
                <a:extLst>
                  <a:ext uri="{0D108BD9-81ED-4DB2-BD59-A6C34878D82A}">
                    <a16:rowId xmlns:a16="http://schemas.microsoft.com/office/drawing/2014/main" val="10001"/>
                  </a:ext>
                </a:extLst>
              </a:tr>
              <a:tr h="452125">
                <a:tc>
                  <a:txBody>
                    <a:bodyPr/>
                    <a:lstStyle/>
                    <a:p>
                      <a:pPr marL="0" lvl="0" indent="0" algn="ctr" rtl="0">
                        <a:spcBef>
                          <a:spcPts val="0"/>
                        </a:spcBef>
                        <a:spcAft>
                          <a:spcPts val="0"/>
                        </a:spcAft>
                        <a:buClr>
                          <a:schemeClr val="dk1"/>
                        </a:buClr>
                        <a:buSzPts val="1100"/>
                        <a:buFont typeface="Arial"/>
                        <a:buNone/>
                      </a:pPr>
                      <a:r>
                        <a:rPr lang="en" sz="1200">
                          <a:solidFill>
                            <a:schemeClr val="dk1"/>
                          </a:solidFill>
                        </a:rPr>
                        <a:t>Latency</a:t>
                      </a:r>
                      <a:endParaRPr sz="1200"/>
                    </a:p>
                  </a:txBody>
                  <a:tcPr marL="0" marR="0" marT="0" marB="0" anchor="ctr"/>
                </a:tc>
                <a:tc>
                  <a:txBody>
                    <a:bodyPr/>
                    <a:lstStyle/>
                    <a:p>
                      <a:pPr marL="0" lvl="0" indent="0" algn="ctr" rtl="0">
                        <a:spcBef>
                          <a:spcPts val="0"/>
                        </a:spcBef>
                        <a:spcAft>
                          <a:spcPts val="0"/>
                        </a:spcAft>
                        <a:buNone/>
                      </a:pPr>
                      <a:r>
                        <a:rPr lang="en" sz="1200"/>
                        <a:t>&gt; 1000ms</a:t>
                      </a:r>
                      <a:endParaRPr sz="1200"/>
                    </a:p>
                  </a:txBody>
                  <a:tcPr marL="0" marR="0" marT="0" marB="0" anchor="ctr"/>
                </a:tc>
                <a:tc>
                  <a:txBody>
                    <a:bodyPr/>
                    <a:lstStyle/>
                    <a:p>
                      <a:pPr marL="0" lvl="0" indent="0" algn="ctr" rtl="0">
                        <a:spcBef>
                          <a:spcPts val="0"/>
                        </a:spcBef>
                        <a:spcAft>
                          <a:spcPts val="0"/>
                        </a:spcAft>
                        <a:buNone/>
                      </a:pPr>
                      <a:r>
                        <a:rPr lang="en" sz="1200"/>
                        <a:t>&gt;1000 ms</a:t>
                      </a:r>
                      <a:endParaRPr sz="1200"/>
                    </a:p>
                  </a:txBody>
                  <a:tcPr marL="0" marR="0" marT="0" marB="0" anchor="ctr"/>
                </a:tc>
                <a:tc>
                  <a:txBody>
                    <a:bodyPr/>
                    <a:lstStyle/>
                    <a:p>
                      <a:pPr marL="0" lvl="0" indent="0" algn="ctr" rtl="0">
                        <a:spcBef>
                          <a:spcPts val="0"/>
                        </a:spcBef>
                        <a:spcAft>
                          <a:spcPts val="0"/>
                        </a:spcAft>
                        <a:buNone/>
                      </a:pPr>
                      <a:r>
                        <a:rPr lang="en" sz="1200">
                          <a:highlight>
                            <a:srgbClr val="00FF00"/>
                          </a:highlight>
                        </a:rPr>
                        <a:t>&gt; 500 ms</a:t>
                      </a:r>
                      <a:endParaRPr sz="1200">
                        <a:highlight>
                          <a:srgbClr val="00FF00"/>
                        </a:highlight>
                      </a:endParaRPr>
                    </a:p>
                  </a:txBody>
                  <a:tcPr marL="0" marR="0" marT="0" marB="0" anchor="ctr"/>
                </a:tc>
                <a:tc>
                  <a:txBody>
                    <a:bodyPr/>
                    <a:lstStyle/>
                    <a:p>
                      <a:pPr marL="0" lvl="0" indent="0" algn="ctr" rtl="0">
                        <a:spcBef>
                          <a:spcPts val="0"/>
                        </a:spcBef>
                        <a:spcAft>
                          <a:spcPts val="0"/>
                        </a:spcAft>
                        <a:buNone/>
                      </a:pPr>
                      <a:r>
                        <a:rPr lang="en" sz="1200">
                          <a:highlight>
                            <a:srgbClr val="00FF00"/>
                          </a:highlight>
                        </a:rPr>
                        <a:t>&lt; 500 ms</a:t>
                      </a:r>
                      <a:endParaRPr sz="1200">
                        <a:highlight>
                          <a:srgbClr val="00FF00"/>
                        </a:highlight>
                      </a:endParaRPr>
                    </a:p>
                  </a:txBody>
                  <a:tcPr marL="0" marR="0" marT="0" marB="0" anchor="ctr"/>
                </a:tc>
                <a:extLst>
                  <a:ext uri="{0D108BD9-81ED-4DB2-BD59-A6C34878D82A}">
                    <a16:rowId xmlns:a16="http://schemas.microsoft.com/office/drawing/2014/main" val="10002"/>
                  </a:ext>
                </a:extLst>
              </a:tr>
            </a:tbl>
          </a:graphicData>
        </a:graphic>
      </p:graphicFrame>
      <p:sp>
        <p:nvSpPr>
          <p:cNvPr id="678" name="Google Shape;678;p28"/>
          <p:cNvSpPr txBox="1"/>
          <p:nvPr/>
        </p:nvSpPr>
        <p:spPr>
          <a:xfrm>
            <a:off x="5280450" y="2667325"/>
            <a:ext cx="3127800" cy="338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Measuring Video Latency with Timestamp</a:t>
            </a:r>
            <a:endParaRPr sz="1200"/>
          </a:p>
        </p:txBody>
      </p:sp>
      <p:sp>
        <p:nvSpPr>
          <p:cNvPr id="679" name="Google Shape;679;p28"/>
          <p:cNvSpPr txBox="1"/>
          <p:nvPr/>
        </p:nvSpPr>
        <p:spPr>
          <a:xfrm>
            <a:off x="1088750" y="4611650"/>
            <a:ext cx="1329600" cy="39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rgbClr val="25E221"/>
                </a:solidFill>
              </a:rPr>
              <a:t>✔ Acceptable</a:t>
            </a:r>
            <a:endParaRPr sz="13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29"/>
          <p:cNvSpPr txBox="1">
            <a:spLocks noGrp="1"/>
          </p:cNvSpPr>
          <p:nvPr>
            <p:ph type="title"/>
          </p:nvPr>
        </p:nvSpPr>
        <p:spPr>
          <a:xfrm>
            <a:off x="804625" y="1960800"/>
            <a:ext cx="7444800" cy="1221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t>Phase II:</a:t>
            </a:r>
            <a:r>
              <a:rPr lang="en"/>
              <a:t> Subsystem Integration &amp;</a:t>
            </a:r>
            <a:endParaRPr/>
          </a:p>
          <a:p>
            <a:pPr marL="1371600" lvl="0" indent="457200" algn="l" rtl="0">
              <a:spcBef>
                <a:spcPts val="0"/>
              </a:spcBef>
              <a:spcAft>
                <a:spcPts val="0"/>
              </a:spcAft>
              <a:buNone/>
            </a:pPr>
            <a:r>
              <a:rPr lang="en"/>
              <a:t> Testing</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Subsystem: Motor Integration and Test</a:t>
            </a:r>
            <a:endParaRPr/>
          </a:p>
        </p:txBody>
      </p:sp>
      <p:sp>
        <p:nvSpPr>
          <p:cNvPr id="690" name="Google Shape;690;p30"/>
          <p:cNvSpPr txBox="1">
            <a:spLocks noGrp="1"/>
          </p:cNvSpPr>
          <p:nvPr>
            <p:ph type="body" idx="1"/>
          </p:nvPr>
        </p:nvSpPr>
        <p:spPr>
          <a:xfrm>
            <a:off x="311700" y="1152475"/>
            <a:ext cx="4260300" cy="3742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400" b="1"/>
              <a:t>Objective:</a:t>
            </a:r>
            <a:endParaRPr sz="1400" b="1"/>
          </a:p>
          <a:p>
            <a:pPr marL="457200" lvl="0" indent="-317500" algn="l" rtl="0">
              <a:lnSpc>
                <a:spcPct val="100000"/>
              </a:lnSpc>
              <a:spcBef>
                <a:spcPts val="0"/>
              </a:spcBef>
              <a:spcAft>
                <a:spcPts val="0"/>
              </a:spcAft>
              <a:buSzPts val="1400"/>
              <a:buChar char="●"/>
            </a:pPr>
            <a:r>
              <a:rPr lang="en" sz="1400"/>
              <a:t>Verify that the motors are functioning as predicted (compare predicted speeds with actual)</a:t>
            </a:r>
            <a:endParaRPr sz="1400"/>
          </a:p>
          <a:p>
            <a:pPr marL="457200" lvl="0" indent="-317500" algn="l" rtl="0">
              <a:lnSpc>
                <a:spcPct val="100000"/>
              </a:lnSpc>
              <a:spcBef>
                <a:spcPts val="0"/>
              </a:spcBef>
              <a:spcAft>
                <a:spcPts val="0"/>
              </a:spcAft>
              <a:buSzPts val="1400"/>
              <a:buChar char="●"/>
            </a:pPr>
            <a:r>
              <a:rPr lang="en" sz="1400"/>
              <a:t>Verify that the software and motor drivers are interacting with the motors correctly (compare commanded speeds with actual)</a:t>
            </a:r>
            <a:endParaRPr sz="1400"/>
          </a:p>
          <a:p>
            <a:pPr marL="457200" lvl="0" indent="-317500" algn="l" rtl="0">
              <a:lnSpc>
                <a:spcPct val="100000"/>
              </a:lnSpc>
              <a:spcBef>
                <a:spcPts val="0"/>
              </a:spcBef>
              <a:spcAft>
                <a:spcPts val="0"/>
              </a:spcAft>
              <a:buSzPts val="1400"/>
              <a:buChar char="●"/>
            </a:pPr>
            <a:r>
              <a:rPr lang="en" sz="1400"/>
              <a:t>Validate requirements associated with motor</a:t>
            </a:r>
            <a:endParaRPr sz="1400"/>
          </a:p>
          <a:p>
            <a:pPr marL="0" lvl="0" indent="0" algn="l" rtl="0">
              <a:lnSpc>
                <a:spcPct val="100000"/>
              </a:lnSpc>
              <a:spcBef>
                <a:spcPts val="0"/>
              </a:spcBef>
              <a:spcAft>
                <a:spcPts val="0"/>
              </a:spcAft>
              <a:buNone/>
            </a:pPr>
            <a:r>
              <a:rPr lang="en" sz="1400" b="1"/>
              <a:t>Success Criteria:</a:t>
            </a:r>
            <a:endParaRPr sz="1400" b="1"/>
          </a:p>
          <a:p>
            <a:pPr marL="0" lvl="0" indent="0" algn="l" rtl="0">
              <a:spcBef>
                <a:spcPts val="0"/>
              </a:spcBef>
              <a:spcAft>
                <a:spcPts val="0"/>
              </a:spcAft>
              <a:buClr>
                <a:schemeClr val="dk1"/>
              </a:buClr>
              <a:buSzPts val="1100"/>
              <a:buFont typeface="Arial"/>
              <a:buNone/>
            </a:pPr>
            <a:r>
              <a:rPr lang="en" sz="1400">
                <a:solidFill>
                  <a:schemeClr val="dk1"/>
                </a:solidFill>
              </a:rPr>
              <a:t>Commanded speed should match the measured velocity.</a:t>
            </a:r>
            <a:endParaRPr sz="1400">
              <a:solidFill>
                <a:schemeClr val="dk1"/>
              </a:solidFill>
            </a:endParaRPr>
          </a:p>
          <a:p>
            <a:pPr marL="457200" lvl="0" indent="-317500" algn="l" rtl="0">
              <a:lnSpc>
                <a:spcPct val="90000"/>
              </a:lnSpc>
              <a:spcBef>
                <a:spcPts val="200"/>
              </a:spcBef>
              <a:spcAft>
                <a:spcPts val="0"/>
              </a:spcAft>
              <a:buClr>
                <a:schemeClr val="dk1"/>
              </a:buClr>
              <a:buSzPts val="1400"/>
              <a:buChar char="●"/>
            </a:pPr>
            <a:r>
              <a:rPr lang="en" sz="1400">
                <a:solidFill>
                  <a:schemeClr val="dk1"/>
                </a:solidFill>
              </a:rPr>
              <a:t>Performance characterized by how closely commanded velocity matches expected RPM and linear velocity under load of CSR</a:t>
            </a:r>
            <a:endParaRPr sz="1400" b="1"/>
          </a:p>
          <a:p>
            <a:pPr marL="0" lvl="0" indent="0" algn="l" rtl="0">
              <a:lnSpc>
                <a:spcPct val="100000"/>
              </a:lnSpc>
              <a:spcBef>
                <a:spcPts val="0"/>
              </a:spcBef>
              <a:spcAft>
                <a:spcPts val="0"/>
              </a:spcAft>
              <a:buNone/>
            </a:pPr>
            <a:endParaRPr sz="1400"/>
          </a:p>
          <a:p>
            <a:pPr marL="0" lvl="0" indent="0" algn="l" rtl="0">
              <a:lnSpc>
                <a:spcPct val="100000"/>
              </a:lnSpc>
              <a:spcBef>
                <a:spcPts val="0"/>
              </a:spcBef>
              <a:spcAft>
                <a:spcPts val="0"/>
              </a:spcAft>
              <a:buNone/>
            </a:pPr>
            <a:endParaRPr sz="1400" b="1"/>
          </a:p>
          <a:p>
            <a:pPr marL="0" lvl="0" indent="0" algn="l" rtl="0">
              <a:lnSpc>
                <a:spcPct val="100000"/>
              </a:lnSpc>
              <a:spcBef>
                <a:spcPts val="1000"/>
              </a:spcBef>
              <a:spcAft>
                <a:spcPts val="0"/>
              </a:spcAft>
              <a:buNone/>
            </a:pPr>
            <a:endParaRPr sz="1400"/>
          </a:p>
          <a:p>
            <a:pPr marL="0" lvl="0" indent="0" algn="l" rtl="0">
              <a:lnSpc>
                <a:spcPct val="100000"/>
              </a:lnSpc>
              <a:spcBef>
                <a:spcPts val="1000"/>
              </a:spcBef>
              <a:spcAft>
                <a:spcPts val="0"/>
              </a:spcAft>
              <a:buNone/>
            </a:pPr>
            <a:endParaRPr/>
          </a:p>
        </p:txBody>
      </p:sp>
      <p:pic>
        <p:nvPicPr>
          <p:cNvPr id="691" name="Google Shape;691;p30"/>
          <p:cNvPicPr preferRelativeResize="0"/>
          <p:nvPr/>
        </p:nvPicPr>
        <p:blipFill>
          <a:blip r:embed="rId3">
            <a:alphaModFix/>
          </a:blip>
          <a:stretch>
            <a:fillRect/>
          </a:stretch>
        </p:blipFill>
        <p:spPr>
          <a:xfrm>
            <a:off x="5380525" y="1017725"/>
            <a:ext cx="3451776" cy="2678275"/>
          </a:xfrm>
          <a:prstGeom prst="rect">
            <a:avLst/>
          </a:prstGeom>
          <a:noFill/>
          <a:ln>
            <a:noFill/>
          </a:ln>
        </p:spPr>
      </p:pic>
      <p:graphicFrame>
        <p:nvGraphicFramePr>
          <p:cNvPr id="692" name="Google Shape;692;p30"/>
          <p:cNvGraphicFramePr/>
          <p:nvPr/>
        </p:nvGraphicFramePr>
        <p:xfrm>
          <a:off x="4737363" y="4073100"/>
          <a:ext cx="3000000" cy="3000000"/>
        </p:xfrm>
        <a:graphic>
          <a:graphicData uri="http://schemas.openxmlformats.org/drawingml/2006/table">
            <a:tbl>
              <a:tblPr>
                <a:noFill/>
                <a:tableStyleId>{32C3257B-B62A-4BC9-AFC0-9E26C87ABF21}</a:tableStyleId>
              </a:tblPr>
              <a:tblGrid>
                <a:gridCol w="668575">
                  <a:extLst>
                    <a:ext uri="{9D8B030D-6E8A-4147-A177-3AD203B41FA5}">
                      <a16:colId xmlns:a16="http://schemas.microsoft.com/office/drawing/2014/main" val="20000"/>
                    </a:ext>
                  </a:extLst>
                </a:gridCol>
                <a:gridCol w="3160725">
                  <a:extLst>
                    <a:ext uri="{9D8B030D-6E8A-4147-A177-3AD203B41FA5}">
                      <a16:colId xmlns:a16="http://schemas.microsoft.com/office/drawing/2014/main" val="20001"/>
                    </a:ext>
                  </a:extLst>
                </a:gridCol>
              </a:tblGrid>
              <a:tr h="100000">
                <a:tc>
                  <a:txBody>
                    <a:bodyPr/>
                    <a:lstStyle/>
                    <a:p>
                      <a:pPr marL="0" lvl="0" indent="0" algn="l" rtl="0">
                        <a:spcBef>
                          <a:spcPts val="0"/>
                        </a:spcBef>
                        <a:spcAft>
                          <a:spcPts val="0"/>
                        </a:spcAft>
                        <a:buNone/>
                      </a:pPr>
                      <a:r>
                        <a:rPr lang="en" sz="1200" b="1"/>
                        <a:t>T1.3</a:t>
                      </a:r>
                      <a:endParaRPr sz="1200" b="1"/>
                    </a:p>
                  </a:txBody>
                  <a:tcPr marL="91425" marR="9142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7B7B7"/>
                    </a:solidFill>
                  </a:tcPr>
                </a:tc>
                <a:tc>
                  <a:txBody>
                    <a:bodyPr/>
                    <a:lstStyle/>
                    <a:p>
                      <a:pPr marL="0" lvl="0" indent="0" algn="l" rtl="0">
                        <a:spcBef>
                          <a:spcPts val="0"/>
                        </a:spcBef>
                        <a:spcAft>
                          <a:spcPts val="0"/>
                        </a:spcAft>
                        <a:buNone/>
                      </a:pPr>
                      <a:r>
                        <a:rPr lang="en" sz="1200" b="1">
                          <a:solidFill>
                            <a:srgbClr val="000000"/>
                          </a:solidFill>
                        </a:rPr>
                        <a:t>The CSCA shall </a:t>
                      </a:r>
                      <a:r>
                        <a:rPr lang="en" sz="1200" b="1">
                          <a:solidFill>
                            <a:srgbClr val="0000FF"/>
                          </a:solidFill>
                        </a:rPr>
                        <a:t>retrieve</a:t>
                      </a:r>
                      <a:r>
                        <a:rPr lang="en" sz="1200" b="1">
                          <a:solidFill>
                            <a:srgbClr val="000000"/>
                          </a:solidFill>
                        </a:rPr>
                        <a:t> the CSR when it is in </a:t>
                      </a:r>
                      <a:r>
                        <a:rPr lang="en" sz="1200" b="1">
                          <a:solidFill>
                            <a:srgbClr val="0000FF"/>
                          </a:solidFill>
                        </a:rPr>
                        <a:t>operational position</a:t>
                      </a:r>
                      <a:r>
                        <a:rPr lang="en" sz="1200" b="1">
                          <a:solidFill>
                            <a:srgbClr val="000000"/>
                          </a:solidFill>
                        </a:rPr>
                        <a:t>.</a:t>
                      </a:r>
                      <a:endParaRPr sz="1200"/>
                    </a:p>
                  </a:txBody>
                  <a:tcPr marL="91425" marR="9142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7B7B7"/>
                    </a:solidFill>
                  </a:tcPr>
                </a:tc>
                <a:extLst>
                  <a:ext uri="{0D108BD9-81ED-4DB2-BD59-A6C34878D82A}">
                    <a16:rowId xmlns:a16="http://schemas.microsoft.com/office/drawing/2014/main" val="10000"/>
                  </a:ext>
                </a:extLst>
              </a:tr>
              <a:tr h="230075">
                <a:tc>
                  <a:txBody>
                    <a:bodyPr/>
                    <a:lstStyle/>
                    <a:p>
                      <a:pPr marL="0" lvl="0" indent="0" algn="l" rtl="0">
                        <a:spcBef>
                          <a:spcPts val="0"/>
                        </a:spcBef>
                        <a:spcAft>
                          <a:spcPts val="0"/>
                        </a:spcAft>
                        <a:buNone/>
                      </a:pPr>
                      <a:r>
                        <a:rPr lang="en" sz="1200" b="1"/>
                        <a:t>T1.2</a:t>
                      </a:r>
                      <a:endParaRPr sz="1200" b="1"/>
                    </a:p>
                  </a:txBody>
                  <a:tcPr marL="91425" marR="9142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7B7B7"/>
                    </a:solidFill>
                  </a:tcPr>
                </a:tc>
                <a:tc>
                  <a:txBody>
                    <a:bodyPr/>
                    <a:lstStyle/>
                    <a:p>
                      <a:pPr marL="0" lvl="0" indent="0" algn="l" rtl="0">
                        <a:spcBef>
                          <a:spcPts val="0"/>
                        </a:spcBef>
                        <a:spcAft>
                          <a:spcPts val="0"/>
                        </a:spcAft>
                        <a:buNone/>
                      </a:pPr>
                      <a:r>
                        <a:rPr lang="en" sz="1200" b="1">
                          <a:solidFill>
                            <a:srgbClr val="000000"/>
                          </a:solidFill>
                        </a:rPr>
                        <a:t>The CSCA shall </a:t>
                      </a:r>
                      <a:r>
                        <a:rPr lang="en" sz="1200" b="1">
                          <a:solidFill>
                            <a:srgbClr val="0000FF"/>
                          </a:solidFill>
                        </a:rPr>
                        <a:t>deploy</a:t>
                      </a:r>
                      <a:r>
                        <a:rPr lang="en" sz="1200" b="1">
                          <a:solidFill>
                            <a:srgbClr val="000000"/>
                          </a:solidFill>
                        </a:rPr>
                        <a:t> the CSR.</a:t>
                      </a:r>
                      <a:endParaRPr sz="1200" b="1">
                        <a:solidFill>
                          <a:srgbClr val="000000"/>
                        </a:solidFill>
                      </a:endParaRPr>
                    </a:p>
                  </a:txBody>
                  <a:tcPr marL="91425" marR="9142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7B7B7"/>
                    </a:solidFill>
                  </a:tcPr>
                </a:tc>
                <a:extLst>
                  <a:ext uri="{0D108BD9-81ED-4DB2-BD59-A6C34878D82A}">
                    <a16:rowId xmlns:a16="http://schemas.microsoft.com/office/drawing/2014/main" val="10001"/>
                  </a:ext>
                </a:extLst>
              </a:tr>
            </a:tbl>
          </a:graphicData>
        </a:graphic>
      </p:graphicFrame>
      <p:sp>
        <p:nvSpPr>
          <p:cNvPr id="693" name="Google Shape;693;p30"/>
          <p:cNvSpPr txBox="1">
            <a:spLocks noGrp="1"/>
          </p:cNvSpPr>
          <p:nvPr>
            <p:ph type="body" idx="1"/>
          </p:nvPr>
        </p:nvSpPr>
        <p:spPr>
          <a:xfrm>
            <a:off x="4871574" y="3735425"/>
            <a:ext cx="3829200" cy="929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400" b="1"/>
              <a:t>Requirements Validated:</a:t>
            </a:r>
            <a:endParaRPr sz="1400" b="1"/>
          </a:p>
          <a:p>
            <a:pPr marL="0" lvl="0" indent="0" algn="l" rtl="0">
              <a:lnSpc>
                <a:spcPct val="100000"/>
              </a:lnSpc>
              <a:spcBef>
                <a:spcPts val="1000"/>
              </a:spcBef>
              <a:spcAft>
                <a:spcPts val="0"/>
              </a:spcAft>
              <a:buNone/>
            </a:pPr>
            <a:endParaRPr sz="1400" b="1"/>
          </a:p>
          <a:p>
            <a:pPr marL="0" lvl="0" indent="0" algn="l" rtl="0">
              <a:lnSpc>
                <a:spcPct val="100000"/>
              </a:lnSpc>
              <a:spcBef>
                <a:spcPts val="1000"/>
              </a:spcBef>
              <a:spcAft>
                <a:spcPts val="0"/>
              </a:spcAft>
              <a:buNone/>
            </a:pPr>
            <a:endParaRPr sz="1400" b="1"/>
          </a:p>
          <a:p>
            <a:pPr marL="0" lvl="0" indent="0" algn="l" rtl="0">
              <a:lnSpc>
                <a:spcPct val="100000"/>
              </a:lnSpc>
              <a:spcBef>
                <a:spcPts val="1000"/>
              </a:spcBef>
              <a:spcAft>
                <a:spcPts val="0"/>
              </a:spcAft>
              <a:buNone/>
            </a:pPr>
            <a:endParaRPr sz="1400"/>
          </a:p>
          <a:p>
            <a:pPr marL="0" lvl="0" indent="0" algn="l" rtl="0">
              <a:lnSpc>
                <a:spcPct val="100000"/>
              </a:lnSpc>
              <a:spcBef>
                <a:spcPts val="1000"/>
              </a:spcBef>
              <a:spcAft>
                <a:spcPts val="0"/>
              </a:spcAft>
              <a:buNone/>
            </a:pPr>
            <a:endParaRPr sz="1400" b="1"/>
          </a:p>
          <a:p>
            <a:pPr marL="0" lvl="0" indent="0" algn="l" rtl="0">
              <a:lnSpc>
                <a:spcPct val="100000"/>
              </a:lnSpc>
              <a:spcBef>
                <a:spcPts val="1000"/>
              </a:spcBef>
              <a:spcAft>
                <a:spcPts val="0"/>
              </a:spcAft>
              <a:buNone/>
            </a:pPr>
            <a:endParaRPr sz="1400"/>
          </a:p>
          <a:p>
            <a:pPr marL="0" lvl="0" indent="0" algn="l" rtl="0">
              <a:lnSpc>
                <a:spcPct val="100000"/>
              </a:lnSpc>
              <a:spcBef>
                <a:spcPts val="100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Subsystem: Predictive Motor Models to Validate</a:t>
            </a:r>
            <a:endParaRPr/>
          </a:p>
        </p:txBody>
      </p:sp>
      <p:sp>
        <p:nvSpPr>
          <p:cNvPr id="699" name="Google Shape;699;p31"/>
          <p:cNvSpPr txBox="1">
            <a:spLocks noGrp="1"/>
          </p:cNvSpPr>
          <p:nvPr>
            <p:ph type="body" idx="1"/>
          </p:nvPr>
        </p:nvSpPr>
        <p:spPr>
          <a:xfrm>
            <a:off x="311700" y="1108225"/>
            <a:ext cx="3999900" cy="34479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1"/>
                </a:solidFill>
              </a:rPr>
              <a:t>Risk Mitigation: </a:t>
            </a:r>
            <a:endParaRPr>
              <a:solidFill>
                <a:schemeClr val="dk1"/>
              </a:solidFill>
            </a:endParaRPr>
          </a:p>
          <a:p>
            <a:pPr marL="0" lvl="0" indent="0" algn="l" rtl="0">
              <a:lnSpc>
                <a:spcPct val="115000"/>
              </a:lnSpc>
              <a:spcBef>
                <a:spcPts val="0"/>
              </a:spcBef>
              <a:spcAft>
                <a:spcPts val="0"/>
              </a:spcAft>
              <a:buNone/>
            </a:pPr>
            <a:r>
              <a:rPr lang="en">
                <a:solidFill>
                  <a:schemeClr val="dk1"/>
                </a:solidFill>
              </a:rPr>
              <a:t>Measure of expected speed improves ability to accurately control ATLAS</a:t>
            </a:r>
            <a:endParaRPr>
              <a:solidFill>
                <a:schemeClr val="dk1"/>
              </a:solidFill>
            </a:endParaRPr>
          </a:p>
          <a:p>
            <a:pPr marL="45720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b="1">
                <a:solidFill>
                  <a:schemeClr val="dk1"/>
                </a:solidFill>
              </a:rPr>
              <a:t>Status: </a:t>
            </a:r>
            <a:r>
              <a:rPr lang="en">
                <a:solidFill>
                  <a:schemeClr val="dk1"/>
                </a:solidFill>
              </a:rPr>
              <a:t>Completed by March 13th</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None/>
            </a:pPr>
            <a:r>
              <a:rPr lang="en" b="1"/>
              <a:t>Testing for:</a:t>
            </a:r>
            <a:r>
              <a:rPr lang="en"/>
              <a:t> Motor Linear Velocity under load</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b="1"/>
              <a:t>Key Variables:</a:t>
            </a:r>
            <a:r>
              <a:rPr lang="en"/>
              <a:t>  Software mode (commanded speeds)</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Level of Success Achieved:</a:t>
            </a:r>
            <a:endParaRPr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Structures - Level 2</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Control - Level 1 </a:t>
            </a:r>
            <a:endParaRPr>
              <a:solidFill>
                <a:schemeClr val="dk1"/>
              </a:solidFill>
            </a:endParaRPr>
          </a:p>
          <a:p>
            <a:pPr marL="0" lvl="0" indent="0" algn="l" rtl="0">
              <a:lnSpc>
                <a:spcPct val="100000"/>
              </a:lnSpc>
              <a:spcBef>
                <a:spcPts val="0"/>
              </a:spcBef>
              <a:spcAft>
                <a:spcPts val="1000"/>
              </a:spcAft>
              <a:buNone/>
            </a:pPr>
            <a:endParaRPr sz="1200"/>
          </a:p>
        </p:txBody>
      </p:sp>
      <p:pic>
        <p:nvPicPr>
          <p:cNvPr id="700" name="Google Shape;700;p31"/>
          <p:cNvPicPr preferRelativeResize="0"/>
          <p:nvPr/>
        </p:nvPicPr>
        <p:blipFill>
          <a:blip r:embed="rId3">
            <a:alphaModFix/>
          </a:blip>
          <a:stretch>
            <a:fillRect/>
          </a:stretch>
        </p:blipFill>
        <p:spPr>
          <a:xfrm>
            <a:off x="4716425" y="1152479"/>
            <a:ext cx="4212711" cy="335940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Presentation Outline </a:t>
            </a:r>
            <a:endParaRPr/>
          </a:p>
        </p:txBody>
      </p:sp>
      <p:sp>
        <p:nvSpPr>
          <p:cNvPr id="73" name="Google Shape;73;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romanUcPeriod"/>
            </a:pPr>
            <a:r>
              <a:rPr lang="en" b="1"/>
              <a:t>Overview</a:t>
            </a:r>
            <a:r>
              <a:rPr lang="en"/>
              <a:t> </a:t>
            </a:r>
            <a:endParaRPr/>
          </a:p>
          <a:p>
            <a:pPr marL="914400" lvl="1" indent="-317500" algn="l" rtl="0">
              <a:spcBef>
                <a:spcPts val="0"/>
              </a:spcBef>
              <a:spcAft>
                <a:spcPts val="0"/>
              </a:spcAft>
              <a:buSzPts val="1400"/>
              <a:buAutoNum type="alphaUcPeriod"/>
            </a:pPr>
            <a:r>
              <a:rPr lang="en"/>
              <a:t>CONOPS</a:t>
            </a:r>
            <a:endParaRPr/>
          </a:p>
          <a:p>
            <a:pPr marL="914400" lvl="1" indent="-317500" algn="l" rtl="0">
              <a:spcBef>
                <a:spcPts val="0"/>
              </a:spcBef>
              <a:spcAft>
                <a:spcPts val="0"/>
              </a:spcAft>
              <a:buSzPts val="1400"/>
              <a:buAutoNum type="alphaUcPeriod"/>
            </a:pPr>
            <a:r>
              <a:rPr lang="en"/>
              <a:t>FBD with Focus on Testing</a:t>
            </a:r>
            <a:endParaRPr/>
          </a:p>
          <a:p>
            <a:pPr marL="914400" lvl="1" indent="-317500" algn="l" rtl="0">
              <a:spcBef>
                <a:spcPts val="0"/>
              </a:spcBef>
              <a:spcAft>
                <a:spcPts val="0"/>
              </a:spcAft>
              <a:buSzPts val="1400"/>
              <a:buAutoNum type="alphaUcPeriod"/>
            </a:pPr>
            <a:r>
              <a:rPr lang="en"/>
              <a:t>Design Overview </a:t>
            </a:r>
            <a:endParaRPr/>
          </a:p>
          <a:p>
            <a:pPr marL="914400" lvl="1" indent="-317500" algn="l" rtl="0">
              <a:spcBef>
                <a:spcPts val="0"/>
              </a:spcBef>
              <a:spcAft>
                <a:spcPts val="0"/>
              </a:spcAft>
              <a:buSzPts val="1400"/>
              <a:buAutoNum type="alphaUcPeriod"/>
            </a:pPr>
            <a:r>
              <a:rPr lang="en"/>
              <a:t>CPE’s with Focus on Testing</a:t>
            </a:r>
            <a:endParaRPr/>
          </a:p>
          <a:p>
            <a:pPr marL="457200" lvl="0" indent="-342900" algn="l" rtl="0">
              <a:spcBef>
                <a:spcPts val="0"/>
              </a:spcBef>
              <a:spcAft>
                <a:spcPts val="0"/>
              </a:spcAft>
              <a:buSzPts val="1800"/>
              <a:buAutoNum type="romanUcPeriod"/>
            </a:pPr>
            <a:r>
              <a:rPr lang="en" b="1"/>
              <a:t>Schedule</a:t>
            </a:r>
            <a:endParaRPr b="1"/>
          </a:p>
          <a:p>
            <a:pPr marL="914400" lvl="1" indent="-317500" algn="l" rtl="0">
              <a:spcBef>
                <a:spcPts val="0"/>
              </a:spcBef>
              <a:spcAft>
                <a:spcPts val="0"/>
              </a:spcAft>
              <a:buSzPts val="1400"/>
              <a:buAutoNum type="alphaUcPeriod"/>
            </a:pPr>
            <a:r>
              <a:rPr lang="en"/>
              <a:t>Schedule Overview with Critical Testing Elements </a:t>
            </a:r>
            <a:endParaRPr/>
          </a:p>
          <a:p>
            <a:pPr marL="457200" lvl="0" indent="-342900" algn="l" rtl="0">
              <a:spcBef>
                <a:spcPts val="0"/>
              </a:spcBef>
              <a:spcAft>
                <a:spcPts val="0"/>
              </a:spcAft>
              <a:buSzPts val="1800"/>
              <a:buAutoNum type="romanUcPeriod"/>
            </a:pPr>
            <a:r>
              <a:rPr lang="en" b="1"/>
              <a:t>Test</a:t>
            </a:r>
            <a:r>
              <a:rPr lang="en"/>
              <a:t> </a:t>
            </a:r>
            <a:r>
              <a:rPr lang="en" b="1"/>
              <a:t>Readiness</a:t>
            </a:r>
            <a:r>
              <a:rPr lang="en"/>
              <a:t> </a:t>
            </a:r>
            <a:endParaRPr/>
          </a:p>
          <a:p>
            <a:pPr marL="914400" lvl="1" indent="-317500" algn="l" rtl="0">
              <a:spcBef>
                <a:spcPts val="0"/>
              </a:spcBef>
              <a:spcAft>
                <a:spcPts val="0"/>
              </a:spcAft>
              <a:buSzPts val="1400"/>
              <a:buAutoNum type="alphaUcPeriod"/>
            </a:pPr>
            <a:r>
              <a:rPr lang="en" b="1"/>
              <a:t>Phase I:</a:t>
            </a:r>
            <a:r>
              <a:rPr lang="en"/>
              <a:t> Component Testing</a:t>
            </a:r>
            <a:endParaRPr/>
          </a:p>
          <a:p>
            <a:pPr marL="914400" lvl="1" indent="-317500" algn="l" rtl="0">
              <a:spcBef>
                <a:spcPts val="0"/>
              </a:spcBef>
              <a:spcAft>
                <a:spcPts val="0"/>
              </a:spcAft>
              <a:buSzPts val="1400"/>
              <a:buAutoNum type="alphaUcPeriod"/>
            </a:pPr>
            <a:r>
              <a:rPr lang="en" b="1"/>
              <a:t>Phase II:</a:t>
            </a:r>
            <a:r>
              <a:rPr lang="en"/>
              <a:t> Subsystem Integration &amp; Testing</a:t>
            </a:r>
            <a:endParaRPr/>
          </a:p>
          <a:p>
            <a:pPr marL="914400" lvl="1" indent="-317500" algn="l" rtl="0">
              <a:spcBef>
                <a:spcPts val="0"/>
              </a:spcBef>
              <a:spcAft>
                <a:spcPts val="0"/>
              </a:spcAft>
              <a:buSzPts val="1400"/>
              <a:buAutoNum type="alphaUcPeriod"/>
            </a:pPr>
            <a:r>
              <a:rPr lang="en" b="1"/>
              <a:t>Phase III:</a:t>
            </a:r>
            <a:r>
              <a:rPr lang="en"/>
              <a:t> System Integration and Full-System Testing</a:t>
            </a:r>
            <a:endParaRPr/>
          </a:p>
          <a:p>
            <a:pPr marL="457200" lvl="0" indent="-342900" algn="l" rtl="0">
              <a:spcBef>
                <a:spcPts val="0"/>
              </a:spcBef>
              <a:spcAft>
                <a:spcPts val="0"/>
              </a:spcAft>
              <a:buSzPts val="1800"/>
              <a:buAutoNum type="romanUcPeriod"/>
            </a:pPr>
            <a:r>
              <a:rPr lang="en" b="1"/>
              <a:t>Budget</a:t>
            </a:r>
            <a:r>
              <a:rPr lang="en"/>
              <a:t>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Subsystem: Hardware Integration Test Design</a:t>
            </a:r>
            <a:endParaRPr/>
          </a:p>
        </p:txBody>
      </p:sp>
      <p:sp>
        <p:nvSpPr>
          <p:cNvPr id="706" name="Google Shape;706;p32"/>
          <p:cNvSpPr txBox="1"/>
          <p:nvPr/>
        </p:nvSpPr>
        <p:spPr>
          <a:xfrm>
            <a:off x="311700" y="1150000"/>
            <a:ext cx="4908000" cy="357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Procedure:</a:t>
            </a:r>
            <a:r>
              <a:rPr lang="en">
                <a:solidFill>
                  <a:schemeClr val="dk1"/>
                </a:solidFill>
              </a:rPr>
              <a:t> </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Mount vertical frame to test stand</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Secure CSR on end effector</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Upload software to arduino</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Connect motor controllers and motor</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Command motor drivers to actuate the motors at various set speeds </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Measure time to fully actuate the vertical frame at each commanded speed</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Compare the measured speed with the speed defined to the motor drivers</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Compare measured speed with performance prediction plots</a:t>
            </a:r>
            <a:endParaRPr/>
          </a:p>
        </p:txBody>
      </p:sp>
      <p:graphicFrame>
        <p:nvGraphicFramePr>
          <p:cNvPr id="707" name="Google Shape;707;p32"/>
          <p:cNvGraphicFramePr/>
          <p:nvPr/>
        </p:nvGraphicFramePr>
        <p:xfrm>
          <a:off x="5479250" y="1385025"/>
          <a:ext cx="3000000" cy="3000000"/>
        </p:xfrm>
        <a:graphic>
          <a:graphicData uri="http://schemas.openxmlformats.org/drawingml/2006/table">
            <a:tbl>
              <a:tblPr>
                <a:noFill/>
                <a:tableStyleId>{32C3257B-B62A-4BC9-AFC0-9E26C87ABF21}</a:tableStyleId>
              </a:tblPr>
              <a:tblGrid>
                <a:gridCol w="947825">
                  <a:extLst>
                    <a:ext uri="{9D8B030D-6E8A-4147-A177-3AD203B41FA5}">
                      <a16:colId xmlns:a16="http://schemas.microsoft.com/office/drawing/2014/main" val="20000"/>
                    </a:ext>
                  </a:extLst>
                </a:gridCol>
                <a:gridCol w="1012100">
                  <a:extLst>
                    <a:ext uri="{9D8B030D-6E8A-4147-A177-3AD203B41FA5}">
                      <a16:colId xmlns:a16="http://schemas.microsoft.com/office/drawing/2014/main" val="20001"/>
                    </a:ext>
                  </a:extLst>
                </a:gridCol>
                <a:gridCol w="1194275">
                  <a:extLst>
                    <a:ext uri="{9D8B030D-6E8A-4147-A177-3AD203B41FA5}">
                      <a16:colId xmlns:a16="http://schemas.microsoft.com/office/drawing/2014/main" val="20002"/>
                    </a:ext>
                  </a:extLst>
                </a:gridCol>
              </a:tblGrid>
              <a:tr h="0">
                <a:tc>
                  <a:txBody>
                    <a:bodyPr/>
                    <a:lstStyle/>
                    <a:p>
                      <a:pPr marL="0" lvl="0" indent="0" algn="l" rtl="0">
                        <a:spcBef>
                          <a:spcPts val="0"/>
                        </a:spcBef>
                        <a:spcAft>
                          <a:spcPts val="0"/>
                        </a:spcAft>
                        <a:buNone/>
                      </a:pPr>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Weighted</a:t>
                      </a:r>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Unweighted</a:t>
                      </a:r>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a:t>1 mm/s</a:t>
                      </a:r>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19050" cap="flat" cmpd="sng">
                      <a:solidFill>
                        <a:srgbClr val="9E9E9E"/>
                      </a:solidFill>
                      <a:prstDash val="solid"/>
                      <a:round/>
                      <a:headEnd type="none" w="sm" len="sm"/>
                      <a:tailEnd type="none" w="sm" len="sm"/>
                    </a:lnL>
                    <a:lnT w="19050"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endParaRPr/>
                    </a:p>
                  </a:txBody>
                  <a:tcPr marL="91425" marR="91425" marT="91425" marB="91425">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r h="236700">
                <a:tc>
                  <a:txBody>
                    <a:bodyPr/>
                    <a:lstStyle/>
                    <a:p>
                      <a:pPr marL="0" lvl="0" indent="0" algn="l" rtl="0">
                        <a:spcBef>
                          <a:spcPts val="0"/>
                        </a:spcBef>
                        <a:spcAft>
                          <a:spcPts val="0"/>
                        </a:spcAft>
                        <a:buNone/>
                      </a:pPr>
                      <a:r>
                        <a:rPr lang="en"/>
                        <a:t>3 mm/s</a:t>
                      </a:r>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19050" cap="flat" cmpd="sng">
                      <a:solidFill>
                        <a:srgbClr val="9E9E9E"/>
                      </a:solidFill>
                      <a:prstDash val="solid"/>
                      <a:round/>
                      <a:headEnd type="none" w="sm" len="sm"/>
                      <a:tailEnd type="none" w="sm" len="sm"/>
                    </a:lnL>
                  </a:tcPr>
                </a:tc>
                <a:tc>
                  <a:txBody>
                    <a:bodyPr/>
                    <a:lstStyle/>
                    <a:p>
                      <a:pPr marL="0" lvl="0" indent="0" algn="l" rtl="0">
                        <a:spcBef>
                          <a:spcPts val="0"/>
                        </a:spcBef>
                        <a:spcAft>
                          <a:spcPts val="0"/>
                        </a:spcAft>
                        <a:buNone/>
                      </a:pPr>
                      <a:endParaRPr/>
                    </a:p>
                  </a:txBody>
                  <a:tcPr marL="91425" marR="91425" marT="91425" marB="91425">
                    <a:lnR w="19050" cap="flat" cmpd="sng">
                      <a:solidFill>
                        <a:srgbClr val="9E9E9E"/>
                      </a:solidFill>
                      <a:prstDash val="solid"/>
                      <a:round/>
                      <a:headEnd type="none" w="sm" len="sm"/>
                      <a:tailEnd type="none" w="sm" len="sm"/>
                    </a:lnR>
                  </a:tcPr>
                </a:tc>
                <a:extLst>
                  <a:ext uri="{0D108BD9-81ED-4DB2-BD59-A6C34878D82A}">
                    <a16:rowId xmlns:a16="http://schemas.microsoft.com/office/drawing/2014/main" val="10002"/>
                  </a:ext>
                </a:extLst>
              </a:tr>
              <a:tr h="0">
                <a:tc>
                  <a:txBody>
                    <a:bodyPr/>
                    <a:lstStyle/>
                    <a:p>
                      <a:pPr marL="0" lvl="0" indent="0" algn="l" rtl="0">
                        <a:spcBef>
                          <a:spcPts val="0"/>
                        </a:spcBef>
                        <a:spcAft>
                          <a:spcPts val="0"/>
                        </a:spcAft>
                        <a:buNone/>
                      </a:pPr>
                      <a:r>
                        <a:rPr lang="en"/>
                        <a:t>6 mm/s</a:t>
                      </a:r>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19050" cap="flat" cmpd="sng">
                      <a:solidFill>
                        <a:srgbClr val="9E9E9E"/>
                      </a:solidFill>
                      <a:prstDash val="solid"/>
                      <a:round/>
                      <a:headEnd type="none" w="sm" len="sm"/>
                      <a:tailEnd type="none" w="sm" len="sm"/>
                    </a:lnL>
                  </a:tcPr>
                </a:tc>
                <a:tc>
                  <a:txBody>
                    <a:bodyPr/>
                    <a:lstStyle/>
                    <a:p>
                      <a:pPr marL="0" lvl="0" indent="0" algn="l" rtl="0">
                        <a:spcBef>
                          <a:spcPts val="0"/>
                        </a:spcBef>
                        <a:spcAft>
                          <a:spcPts val="0"/>
                        </a:spcAft>
                        <a:buNone/>
                      </a:pPr>
                      <a:endParaRPr/>
                    </a:p>
                  </a:txBody>
                  <a:tcPr marL="91425" marR="91425" marT="91425" marB="91425">
                    <a:lnR w="19050" cap="flat" cmpd="sng">
                      <a:solidFill>
                        <a:srgbClr val="9E9E9E"/>
                      </a:solidFill>
                      <a:prstDash val="solid"/>
                      <a:round/>
                      <a:headEnd type="none" w="sm" len="sm"/>
                      <a:tailEnd type="none" w="sm" len="sm"/>
                    </a:lnR>
                  </a:tcPr>
                </a:tc>
                <a:extLst>
                  <a:ext uri="{0D108BD9-81ED-4DB2-BD59-A6C34878D82A}">
                    <a16:rowId xmlns:a16="http://schemas.microsoft.com/office/drawing/2014/main" val="10003"/>
                  </a:ext>
                </a:extLst>
              </a:tr>
              <a:tr h="0">
                <a:tc>
                  <a:txBody>
                    <a:bodyPr/>
                    <a:lstStyle/>
                    <a:p>
                      <a:pPr marL="0" lvl="0" indent="0" algn="l" rtl="0">
                        <a:spcBef>
                          <a:spcPts val="0"/>
                        </a:spcBef>
                        <a:spcAft>
                          <a:spcPts val="0"/>
                        </a:spcAft>
                        <a:buNone/>
                      </a:pPr>
                      <a:r>
                        <a:rPr lang="en"/>
                        <a:t>9 mm/s</a:t>
                      </a:r>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19050" cap="flat" cmpd="sng">
                      <a:solidFill>
                        <a:srgbClr val="9E9E9E"/>
                      </a:solidFill>
                      <a:prstDash val="solid"/>
                      <a:round/>
                      <a:headEnd type="none" w="sm" len="sm"/>
                      <a:tailEnd type="none" w="sm" len="sm"/>
                    </a:lnL>
                  </a:tcPr>
                </a:tc>
                <a:tc>
                  <a:txBody>
                    <a:bodyPr/>
                    <a:lstStyle/>
                    <a:p>
                      <a:pPr marL="0" lvl="0" indent="0" algn="l" rtl="0">
                        <a:spcBef>
                          <a:spcPts val="0"/>
                        </a:spcBef>
                        <a:spcAft>
                          <a:spcPts val="0"/>
                        </a:spcAft>
                        <a:buNone/>
                      </a:pPr>
                      <a:endParaRPr/>
                    </a:p>
                  </a:txBody>
                  <a:tcPr marL="91425" marR="91425" marT="91425" marB="91425">
                    <a:lnR w="19050" cap="flat" cmpd="sng">
                      <a:solidFill>
                        <a:srgbClr val="9E9E9E"/>
                      </a:solidFill>
                      <a:prstDash val="solid"/>
                      <a:round/>
                      <a:headEnd type="none" w="sm" len="sm"/>
                      <a:tailEnd type="none" w="sm" len="sm"/>
                    </a:lnR>
                  </a:tcPr>
                </a:tc>
                <a:extLst>
                  <a:ext uri="{0D108BD9-81ED-4DB2-BD59-A6C34878D82A}">
                    <a16:rowId xmlns:a16="http://schemas.microsoft.com/office/drawing/2014/main" val="10004"/>
                  </a:ext>
                </a:extLst>
              </a:tr>
              <a:tr h="0">
                <a:tc>
                  <a:txBody>
                    <a:bodyPr/>
                    <a:lstStyle/>
                    <a:p>
                      <a:pPr marL="0" lvl="0" indent="0" algn="l" rtl="0">
                        <a:spcBef>
                          <a:spcPts val="0"/>
                        </a:spcBef>
                        <a:spcAft>
                          <a:spcPts val="0"/>
                        </a:spcAft>
                        <a:buNone/>
                      </a:pPr>
                      <a:r>
                        <a:rPr lang="en"/>
                        <a:t>12 mm/s</a:t>
                      </a:r>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19050" cap="flat" cmpd="sng">
                      <a:solidFill>
                        <a:srgbClr val="9E9E9E"/>
                      </a:solidFill>
                      <a:prstDash val="solid"/>
                      <a:round/>
                      <a:headEnd type="none" w="sm" len="sm"/>
                      <a:tailEnd type="none" w="sm" len="sm"/>
                    </a:lnL>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R w="19050" cap="flat" cmpd="sng">
                      <a:solidFill>
                        <a:srgbClr val="9E9E9E"/>
                      </a:solidFill>
                      <a:prstDash val="solid"/>
                      <a:round/>
                      <a:headEnd type="none" w="sm" len="sm"/>
                      <a:tailEnd type="none" w="sm" len="sm"/>
                    </a:lnR>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33"/>
          <p:cNvSpPr txBox="1">
            <a:spLocks noGrp="1"/>
          </p:cNvSpPr>
          <p:nvPr>
            <p:ph type="title"/>
          </p:nvPr>
        </p:nvSpPr>
        <p:spPr>
          <a:xfrm>
            <a:off x="813350" y="1821000"/>
            <a:ext cx="7427400" cy="1501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t>Phase III:</a:t>
            </a:r>
            <a:r>
              <a:rPr lang="en"/>
              <a:t> System Integration and</a:t>
            </a:r>
            <a:endParaRPr/>
          </a:p>
          <a:p>
            <a:pPr marL="1828800" lvl="0" indent="0" algn="l" rtl="0">
              <a:spcBef>
                <a:spcPts val="0"/>
              </a:spcBef>
              <a:spcAft>
                <a:spcPts val="0"/>
              </a:spcAft>
              <a:buNone/>
            </a:pPr>
            <a:r>
              <a:rPr lang="en"/>
              <a:t>   Full-System Testing</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Full-System Test - Deployment T1.2</a:t>
            </a:r>
            <a:endParaRPr/>
          </a:p>
        </p:txBody>
      </p:sp>
      <p:sp>
        <p:nvSpPr>
          <p:cNvPr id="718" name="Google Shape;718;p34"/>
          <p:cNvSpPr txBox="1"/>
          <p:nvPr/>
        </p:nvSpPr>
        <p:spPr>
          <a:xfrm>
            <a:off x="0" y="1004050"/>
            <a:ext cx="3901800" cy="36621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b="1"/>
              <a:t>Objective: </a:t>
            </a:r>
            <a:r>
              <a:rPr lang="en"/>
              <a:t>Validate functional requirements in lab environment and real environment</a:t>
            </a:r>
            <a:endParaRPr/>
          </a:p>
          <a:p>
            <a:pPr marL="457200" lvl="0" indent="-317500" algn="l" rtl="0">
              <a:spcBef>
                <a:spcPts val="0"/>
              </a:spcBef>
              <a:spcAft>
                <a:spcPts val="0"/>
              </a:spcAft>
              <a:buSzPts val="1400"/>
              <a:buChar char="●"/>
            </a:pPr>
            <a:r>
              <a:rPr lang="en" b="1"/>
              <a:t>Success Criteria: </a:t>
            </a:r>
            <a:endParaRPr b="1"/>
          </a:p>
          <a:p>
            <a:pPr marL="914400" lvl="1" indent="-317500" algn="l" rtl="0">
              <a:spcBef>
                <a:spcPts val="0"/>
              </a:spcBef>
              <a:spcAft>
                <a:spcPts val="0"/>
              </a:spcAft>
              <a:buSzPts val="1400"/>
              <a:buChar char="○"/>
            </a:pPr>
            <a:r>
              <a:rPr lang="en"/>
              <a:t>Complete full system tests, meet functional requirements.</a:t>
            </a:r>
            <a:endParaRPr/>
          </a:p>
          <a:p>
            <a:pPr marL="914400" lvl="1" indent="-317500" algn="l" rtl="0">
              <a:spcBef>
                <a:spcPts val="0"/>
              </a:spcBef>
              <a:spcAft>
                <a:spcPts val="0"/>
              </a:spcAft>
              <a:buSzPts val="1400"/>
              <a:buChar char="○"/>
            </a:pPr>
            <a:r>
              <a:rPr lang="en"/>
              <a:t>Validate all related models from CDR.</a:t>
            </a:r>
            <a:endParaRPr/>
          </a:p>
          <a:p>
            <a:pPr marL="457200" lvl="0" indent="-317500" algn="l" rtl="0">
              <a:spcBef>
                <a:spcPts val="0"/>
              </a:spcBef>
              <a:spcAft>
                <a:spcPts val="0"/>
              </a:spcAft>
              <a:buSzPts val="1400"/>
              <a:buChar char="●"/>
            </a:pPr>
            <a:r>
              <a:rPr lang="en" b="1"/>
              <a:t>Risk Mitigated: </a:t>
            </a:r>
            <a:r>
              <a:rPr lang="en">
                <a:solidFill>
                  <a:schemeClr val="dk1"/>
                </a:solidFill>
              </a:rPr>
              <a:t>Reduces risk for potential failures during the real mission.</a:t>
            </a:r>
            <a:endParaRPr b="1"/>
          </a:p>
          <a:p>
            <a:pPr marL="457200" lvl="0" indent="-317500" algn="l" rtl="0">
              <a:spcBef>
                <a:spcPts val="0"/>
              </a:spcBef>
              <a:spcAft>
                <a:spcPts val="0"/>
              </a:spcAft>
              <a:buSzPts val="1400"/>
              <a:buChar char="●"/>
            </a:pPr>
            <a:r>
              <a:rPr lang="en" b="1"/>
              <a:t>Status: </a:t>
            </a:r>
            <a:endParaRPr b="1"/>
          </a:p>
          <a:p>
            <a:pPr marL="914400" lvl="1" indent="-317500" algn="l" rtl="0">
              <a:spcBef>
                <a:spcPts val="0"/>
              </a:spcBef>
              <a:spcAft>
                <a:spcPts val="0"/>
              </a:spcAft>
              <a:buSzPts val="1400"/>
              <a:buChar char="○"/>
            </a:pPr>
            <a:r>
              <a:rPr lang="en"/>
              <a:t>March 23 - April 4 (Margin until April 10th)</a:t>
            </a:r>
            <a:endParaRPr b="1"/>
          </a:p>
          <a:p>
            <a:pPr marL="914400" lvl="1" indent="-317500" algn="l" rtl="0">
              <a:spcBef>
                <a:spcPts val="0"/>
              </a:spcBef>
              <a:spcAft>
                <a:spcPts val="0"/>
              </a:spcAft>
              <a:buSzPts val="1400"/>
              <a:buChar char="○"/>
            </a:pPr>
            <a:r>
              <a:rPr lang="en">
                <a:solidFill>
                  <a:schemeClr val="dk1"/>
                </a:solidFill>
              </a:rPr>
              <a:t>Will have premade checklist</a:t>
            </a:r>
            <a:endParaRPr>
              <a:solidFill>
                <a:schemeClr val="dk1"/>
              </a:solidFill>
            </a:endParaRPr>
          </a:p>
          <a:p>
            <a:pPr marL="914400" lvl="1" indent="-317500" algn="l" rtl="0">
              <a:spcBef>
                <a:spcPts val="0"/>
              </a:spcBef>
              <a:spcAft>
                <a:spcPts val="0"/>
              </a:spcAft>
              <a:buSzPts val="1400"/>
              <a:buChar char="○"/>
            </a:pPr>
            <a:r>
              <a:rPr lang="en">
                <a:solidFill>
                  <a:schemeClr val="dk1"/>
                </a:solidFill>
              </a:rPr>
              <a:t>Performed near field near Aero. Building</a:t>
            </a:r>
            <a:endParaRPr b="1"/>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19" name="Google Shape;719;p34"/>
          <p:cNvSpPr/>
          <p:nvPr/>
        </p:nvSpPr>
        <p:spPr>
          <a:xfrm>
            <a:off x="1791650" y="1320025"/>
            <a:ext cx="1379700" cy="198300"/>
          </a:xfrm>
          <a:prstGeom prst="roundRect">
            <a:avLst>
              <a:gd name="adj" fmla="val 16667"/>
            </a:avLst>
          </a:prstGeom>
          <a:solidFill>
            <a:srgbClr val="11E01A">
              <a:alpha val="27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0" name="Google Shape;720;p3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668099" y="1984672"/>
            <a:ext cx="556833" cy="976687"/>
          </a:xfrm>
          <a:prstGeom prst="rect">
            <a:avLst/>
          </a:prstGeom>
          <a:noFill/>
          <a:ln>
            <a:noFill/>
          </a:ln>
        </p:spPr>
      </p:pic>
      <p:sp>
        <p:nvSpPr>
          <p:cNvPr id="721" name="Google Shape;721;p34"/>
          <p:cNvSpPr/>
          <p:nvPr/>
        </p:nvSpPr>
        <p:spPr>
          <a:xfrm>
            <a:off x="4111750" y="1338919"/>
            <a:ext cx="4951800" cy="3196200"/>
          </a:xfrm>
          <a:prstGeom prst="roundRect">
            <a:avLst>
              <a:gd name="adj" fmla="val 16667"/>
            </a:avLst>
          </a:prstGeom>
          <a:solidFill>
            <a:srgbClr val="E01111">
              <a:alpha val="27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4"/>
          <p:cNvSpPr/>
          <p:nvPr/>
        </p:nvSpPr>
        <p:spPr>
          <a:xfrm>
            <a:off x="4122400" y="1345116"/>
            <a:ext cx="4930500" cy="3196200"/>
          </a:xfrm>
          <a:prstGeom prst="roundRect">
            <a:avLst>
              <a:gd name="adj" fmla="val 16667"/>
            </a:avLst>
          </a:prstGeom>
          <a:solidFill>
            <a:srgbClr val="11E01A">
              <a:alpha val="27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4"/>
          <p:cNvSpPr/>
          <p:nvPr/>
        </p:nvSpPr>
        <p:spPr>
          <a:xfrm>
            <a:off x="5886953" y="2322901"/>
            <a:ext cx="70951" cy="115211"/>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4"/>
          <p:cNvSpPr/>
          <p:nvPr/>
        </p:nvSpPr>
        <p:spPr>
          <a:xfrm>
            <a:off x="6170832" y="2320765"/>
            <a:ext cx="70951" cy="115211"/>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5" name="Google Shape;725;p34"/>
          <p:cNvGrpSpPr/>
          <p:nvPr/>
        </p:nvGrpSpPr>
        <p:grpSpPr>
          <a:xfrm>
            <a:off x="5626008" y="2436183"/>
            <a:ext cx="732299" cy="492990"/>
            <a:chOff x="2343725" y="2267100"/>
            <a:chExt cx="3916200" cy="2027700"/>
          </a:xfrm>
        </p:grpSpPr>
        <p:sp>
          <p:nvSpPr>
            <p:cNvPr id="726" name="Google Shape;726;p34"/>
            <p:cNvSpPr/>
            <p:nvPr/>
          </p:nvSpPr>
          <p:spPr>
            <a:xfrm>
              <a:off x="2343725" y="2267100"/>
              <a:ext cx="3916200" cy="1413000"/>
            </a:xfrm>
            <a:prstGeom prst="rect">
              <a:avLst/>
            </a:prstGeom>
            <a:solidFill>
              <a:srgbClr val="D9D9D9"/>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4"/>
            <p:cNvSpPr/>
            <p:nvPr/>
          </p:nvSpPr>
          <p:spPr>
            <a:xfrm>
              <a:off x="2343725" y="2690100"/>
              <a:ext cx="1616400" cy="16047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8" name="Google Shape;728;p34"/>
          <p:cNvGrpSpPr/>
          <p:nvPr/>
        </p:nvGrpSpPr>
        <p:grpSpPr>
          <a:xfrm>
            <a:off x="5625249" y="2273187"/>
            <a:ext cx="731281" cy="66666"/>
            <a:chOff x="2690100" y="2297550"/>
            <a:chExt cx="3186600" cy="274200"/>
          </a:xfrm>
        </p:grpSpPr>
        <p:sp>
          <p:nvSpPr>
            <p:cNvPr id="729" name="Google Shape;729;p34"/>
            <p:cNvSpPr/>
            <p:nvPr/>
          </p:nvSpPr>
          <p:spPr>
            <a:xfrm>
              <a:off x="2690100" y="2297550"/>
              <a:ext cx="3186600" cy="2742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4"/>
            <p:cNvSpPr/>
            <p:nvPr/>
          </p:nvSpPr>
          <p:spPr>
            <a:xfrm>
              <a:off x="5639392" y="2297550"/>
              <a:ext cx="237300" cy="2742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4"/>
            <p:cNvSpPr/>
            <p:nvPr/>
          </p:nvSpPr>
          <p:spPr>
            <a:xfrm>
              <a:off x="2690104" y="2297550"/>
              <a:ext cx="237300" cy="2742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32" name="Google Shape;732;p34"/>
            <p:cNvCxnSpPr>
              <a:stCxn id="731" idx="0"/>
              <a:endCxn id="730" idx="0"/>
            </p:cNvCxnSpPr>
            <p:nvPr/>
          </p:nvCxnSpPr>
          <p:spPr>
            <a:xfrm>
              <a:off x="2808754" y="2297550"/>
              <a:ext cx="2949300" cy="0"/>
            </a:xfrm>
            <a:prstGeom prst="straightConnector1">
              <a:avLst/>
            </a:prstGeom>
            <a:noFill/>
            <a:ln w="9525" cap="flat" cmpd="sng">
              <a:solidFill>
                <a:srgbClr val="000000"/>
              </a:solidFill>
              <a:prstDash val="dashDot"/>
              <a:round/>
              <a:headEnd type="none" w="med" len="med"/>
              <a:tailEnd type="none" w="med" len="med"/>
            </a:ln>
          </p:spPr>
        </p:cxnSp>
        <p:cxnSp>
          <p:nvCxnSpPr>
            <p:cNvPr id="733" name="Google Shape;733;p34"/>
            <p:cNvCxnSpPr>
              <a:stCxn id="731" idx="4"/>
              <a:endCxn id="730" idx="4"/>
            </p:cNvCxnSpPr>
            <p:nvPr/>
          </p:nvCxnSpPr>
          <p:spPr>
            <a:xfrm>
              <a:off x="2808754" y="2571750"/>
              <a:ext cx="2949300" cy="0"/>
            </a:xfrm>
            <a:prstGeom prst="straightConnector1">
              <a:avLst/>
            </a:prstGeom>
            <a:noFill/>
            <a:ln w="9525" cap="flat" cmpd="sng">
              <a:solidFill>
                <a:srgbClr val="000000"/>
              </a:solidFill>
              <a:prstDash val="dashDot"/>
              <a:round/>
              <a:headEnd type="none" w="med" len="med"/>
              <a:tailEnd type="none" w="med" len="med"/>
            </a:ln>
          </p:spPr>
        </p:cxnSp>
      </p:grpSp>
      <p:sp>
        <p:nvSpPr>
          <p:cNvPr id="734" name="Google Shape;734;p34"/>
          <p:cNvSpPr/>
          <p:nvPr/>
        </p:nvSpPr>
        <p:spPr>
          <a:xfrm>
            <a:off x="6055412" y="2538872"/>
            <a:ext cx="301687" cy="390101"/>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35" name="Google Shape;735;p34"/>
          <p:cNvCxnSpPr>
            <a:stCxn id="726" idx="0"/>
            <a:endCxn id="726" idx="2"/>
          </p:cNvCxnSpPr>
          <p:nvPr/>
        </p:nvCxnSpPr>
        <p:spPr>
          <a:xfrm>
            <a:off x="5992157" y="2436183"/>
            <a:ext cx="0" cy="343500"/>
          </a:xfrm>
          <a:prstGeom prst="straightConnector1">
            <a:avLst/>
          </a:prstGeom>
          <a:noFill/>
          <a:ln w="9525" cap="flat" cmpd="sng">
            <a:solidFill>
              <a:srgbClr val="999999"/>
            </a:solidFill>
            <a:prstDash val="solid"/>
            <a:round/>
            <a:headEnd type="none" w="med" len="med"/>
            <a:tailEnd type="none" w="med" len="med"/>
          </a:ln>
        </p:spPr>
      </p:cxnSp>
      <p:grpSp>
        <p:nvGrpSpPr>
          <p:cNvPr id="736" name="Google Shape;736;p34"/>
          <p:cNvGrpSpPr/>
          <p:nvPr/>
        </p:nvGrpSpPr>
        <p:grpSpPr>
          <a:xfrm>
            <a:off x="6341391" y="2047330"/>
            <a:ext cx="323876" cy="651497"/>
            <a:chOff x="3887581" y="1493450"/>
            <a:chExt cx="323208" cy="597370"/>
          </a:xfrm>
        </p:grpSpPr>
        <p:sp>
          <p:nvSpPr>
            <p:cNvPr id="737" name="Google Shape;737;p34"/>
            <p:cNvSpPr/>
            <p:nvPr/>
          </p:nvSpPr>
          <p:spPr>
            <a:xfrm>
              <a:off x="4011330" y="1820711"/>
              <a:ext cx="74400" cy="15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38" name="Google Shape;738;p34"/>
            <p:cNvCxnSpPr/>
            <p:nvPr/>
          </p:nvCxnSpPr>
          <p:spPr>
            <a:xfrm>
              <a:off x="4048618" y="1714737"/>
              <a:ext cx="0" cy="80400"/>
            </a:xfrm>
            <a:prstGeom prst="straightConnector1">
              <a:avLst/>
            </a:prstGeom>
            <a:noFill/>
            <a:ln w="9525" cap="flat" cmpd="sng">
              <a:solidFill>
                <a:srgbClr val="000000"/>
              </a:solidFill>
              <a:prstDash val="solid"/>
              <a:round/>
              <a:headEnd type="none" w="med" len="med"/>
              <a:tailEnd type="none" w="med" len="med"/>
            </a:ln>
          </p:spPr>
        </p:cxnSp>
        <p:sp>
          <p:nvSpPr>
            <p:cNvPr id="739" name="Google Shape;739;p34"/>
            <p:cNvSpPr/>
            <p:nvPr/>
          </p:nvSpPr>
          <p:spPr>
            <a:xfrm rot="-2376222">
              <a:off x="4066404" y="1756137"/>
              <a:ext cx="65414" cy="47746"/>
            </a:xfrm>
            <a:prstGeom prst="rtTriangle">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4"/>
            <p:cNvSpPr/>
            <p:nvPr/>
          </p:nvSpPr>
          <p:spPr>
            <a:xfrm rot="2376222" flipH="1">
              <a:off x="3965415" y="1756137"/>
              <a:ext cx="65414" cy="47746"/>
            </a:xfrm>
            <a:prstGeom prst="rtTriangle">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4"/>
            <p:cNvSpPr/>
            <p:nvPr/>
          </p:nvSpPr>
          <p:spPr>
            <a:xfrm>
              <a:off x="4011348" y="1779943"/>
              <a:ext cx="74400" cy="501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2" name="Google Shape;742;p34"/>
            <p:cNvGrpSpPr/>
            <p:nvPr/>
          </p:nvGrpSpPr>
          <p:grpSpPr>
            <a:xfrm>
              <a:off x="3887581" y="1493450"/>
              <a:ext cx="323208" cy="286547"/>
              <a:chOff x="4260300" y="214024"/>
              <a:chExt cx="1800600" cy="1340882"/>
            </a:xfrm>
          </p:grpSpPr>
          <p:sp>
            <p:nvSpPr>
              <p:cNvPr id="743" name="Google Shape;743;p34"/>
              <p:cNvSpPr/>
              <p:nvPr/>
            </p:nvSpPr>
            <p:spPr>
              <a:xfrm rot="10800000">
                <a:off x="4840481" y="214058"/>
                <a:ext cx="585900" cy="9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4" name="Google Shape;744;p34"/>
              <p:cNvGrpSpPr/>
              <p:nvPr/>
            </p:nvGrpSpPr>
            <p:grpSpPr>
              <a:xfrm>
                <a:off x="4260300" y="214024"/>
                <a:ext cx="1800600" cy="1340882"/>
                <a:chOff x="5599555" y="1791536"/>
                <a:chExt cx="1800600" cy="1765480"/>
              </a:xfrm>
            </p:grpSpPr>
            <p:sp>
              <p:nvSpPr>
                <p:cNvPr id="745" name="Google Shape;745;p34"/>
                <p:cNvSpPr/>
                <p:nvPr/>
              </p:nvSpPr>
              <p:spPr>
                <a:xfrm>
                  <a:off x="5599555" y="3487716"/>
                  <a:ext cx="1800600" cy="693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4"/>
                <p:cNvSpPr/>
                <p:nvPr/>
              </p:nvSpPr>
              <p:spPr>
                <a:xfrm rot="5400000">
                  <a:off x="53106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4"/>
                <p:cNvSpPr/>
                <p:nvPr/>
              </p:nvSpPr>
              <p:spPr>
                <a:xfrm rot="5400000">
                  <a:off x="59202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8" name="Google Shape;748;p34"/>
            <p:cNvGrpSpPr/>
            <p:nvPr/>
          </p:nvGrpSpPr>
          <p:grpSpPr>
            <a:xfrm>
              <a:off x="3923746" y="1780833"/>
              <a:ext cx="249559" cy="309988"/>
              <a:chOff x="6469477" y="3505086"/>
              <a:chExt cx="1390299" cy="1450575"/>
            </a:xfrm>
          </p:grpSpPr>
          <p:sp>
            <p:nvSpPr>
              <p:cNvPr id="749" name="Google Shape;749;p34"/>
              <p:cNvSpPr/>
              <p:nvPr/>
            </p:nvSpPr>
            <p:spPr>
              <a:xfrm>
                <a:off x="6558449" y="3505086"/>
                <a:ext cx="1207800" cy="11661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4"/>
              <p:cNvSpPr/>
              <p:nvPr/>
            </p:nvSpPr>
            <p:spPr>
              <a:xfrm>
                <a:off x="6469477" y="4221261"/>
                <a:ext cx="99300" cy="734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4"/>
              <p:cNvSpPr/>
              <p:nvPr/>
            </p:nvSpPr>
            <p:spPr>
              <a:xfrm>
                <a:off x="7760476" y="4221261"/>
                <a:ext cx="99300" cy="734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752" name="Google Shape;752;p34"/>
            <p:cNvCxnSpPr/>
            <p:nvPr/>
          </p:nvCxnSpPr>
          <p:spPr>
            <a:xfrm>
              <a:off x="4011348" y="1799268"/>
              <a:ext cx="74400" cy="0"/>
            </a:xfrm>
            <a:prstGeom prst="straightConnector1">
              <a:avLst/>
            </a:prstGeom>
            <a:noFill/>
            <a:ln w="9525" cap="flat" cmpd="sng">
              <a:solidFill>
                <a:srgbClr val="000000"/>
              </a:solidFill>
              <a:prstDash val="solid"/>
              <a:round/>
              <a:headEnd type="none" w="med" len="med"/>
              <a:tailEnd type="none" w="med" len="med"/>
            </a:ln>
          </p:spPr>
        </p:cxnSp>
      </p:grpSp>
      <p:grpSp>
        <p:nvGrpSpPr>
          <p:cNvPr id="753" name="Google Shape;753;p34"/>
          <p:cNvGrpSpPr/>
          <p:nvPr/>
        </p:nvGrpSpPr>
        <p:grpSpPr>
          <a:xfrm>
            <a:off x="8428866" y="2254926"/>
            <a:ext cx="323876" cy="657905"/>
            <a:chOff x="3167538" y="891000"/>
            <a:chExt cx="323208" cy="603245"/>
          </a:xfrm>
        </p:grpSpPr>
        <p:grpSp>
          <p:nvGrpSpPr>
            <p:cNvPr id="754" name="Google Shape;754;p34"/>
            <p:cNvGrpSpPr/>
            <p:nvPr/>
          </p:nvGrpSpPr>
          <p:grpSpPr>
            <a:xfrm>
              <a:off x="3167538" y="891000"/>
              <a:ext cx="323208" cy="336593"/>
              <a:chOff x="3167538" y="1043400"/>
              <a:chExt cx="323208" cy="336593"/>
            </a:xfrm>
          </p:grpSpPr>
          <p:cxnSp>
            <p:nvCxnSpPr>
              <p:cNvPr id="755" name="Google Shape;755;p34"/>
              <p:cNvCxnSpPr/>
              <p:nvPr/>
            </p:nvCxnSpPr>
            <p:spPr>
              <a:xfrm>
                <a:off x="3328574" y="1264687"/>
                <a:ext cx="0" cy="80400"/>
              </a:xfrm>
              <a:prstGeom prst="straightConnector1">
                <a:avLst/>
              </a:prstGeom>
              <a:noFill/>
              <a:ln w="9525" cap="flat" cmpd="sng">
                <a:solidFill>
                  <a:srgbClr val="000000"/>
                </a:solidFill>
                <a:prstDash val="solid"/>
                <a:round/>
                <a:headEnd type="none" w="med" len="med"/>
                <a:tailEnd type="none" w="med" len="med"/>
              </a:ln>
            </p:spPr>
          </p:cxnSp>
          <p:grpSp>
            <p:nvGrpSpPr>
              <p:cNvPr id="756" name="Google Shape;756;p34"/>
              <p:cNvGrpSpPr/>
              <p:nvPr/>
            </p:nvGrpSpPr>
            <p:grpSpPr>
              <a:xfrm>
                <a:off x="3167538" y="1043400"/>
                <a:ext cx="323208" cy="336593"/>
                <a:chOff x="3167538" y="1043400"/>
                <a:chExt cx="323208" cy="336593"/>
              </a:xfrm>
            </p:grpSpPr>
            <p:grpSp>
              <p:nvGrpSpPr>
                <p:cNvPr id="757" name="Google Shape;757;p34"/>
                <p:cNvGrpSpPr/>
                <p:nvPr/>
              </p:nvGrpSpPr>
              <p:grpSpPr>
                <a:xfrm>
                  <a:off x="3167538" y="1043400"/>
                  <a:ext cx="323208" cy="286547"/>
                  <a:chOff x="4260300" y="214024"/>
                  <a:chExt cx="1800600" cy="1340882"/>
                </a:xfrm>
              </p:grpSpPr>
              <p:sp>
                <p:nvSpPr>
                  <p:cNvPr id="758" name="Google Shape;758;p34"/>
                  <p:cNvSpPr/>
                  <p:nvPr/>
                </p:nvSpPr>
                <p:spPr>
                  <a:xfrm rot="10800000">
                    <a:off x="4840481" y="214058"/>
                    <a:ext cx="585900" cy="9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9" name="Google Shape;759;p34"/>
                  <p:cNvGrpSpPr/>
                  <p:nvPr/>
                </p:nvGrpSpPr>
                <p:grpSpPr>
                  <a:xfrm>
                    <a:off x="4260300" y="214024"/>
                    <a:ext cx="1800600" cy="1340882"/>
                    <a:chOff x="5599555" y="1791536"/>
                    <a:chExt cx="1800600" cy="1765480"/>
                  </a:xfrm>
                </p:grpSpPr>
                <p:sp>
                  <p:nvSpPr>
                    <p:cNvPr id="760" name="Google Shape;760;p34"/>
                    <p:cNvSpPr/>
                    <p:nvPr/>
                  </p:nvSpPr>
                  <p:spPr>
                    <a:xfrm>
                      <a:off x="5599555" y="3487716"/>
                      <a:ext cx="1800600" cy="693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4"/>
                    <p:cNvSpPr/>
                    <p:nvPr/>
                  </p:nvSpPr>
                  <p:spPr>
                    <a:xfrm rot="5400000">
                      <a:off x="53106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4"/>
                    <p:cNvSpPr/>
                    <p:nvPr/>
                  </p:nvSpPr>
                  <p:spPr>
                    <a:xfrm rot="5400000">
                      <a:off x="59202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3" name="Google Shape;763;p34"/>
                <p:cNvGrpSpPr/>
                <p:nvPr/>
              </p:nvGrpSpPr>
              <p:grpSpPr>
                <a:xfrm>
                  <a:off x="3240728" y="1288560"/>
                  <a:ext cx="175690" cy="91433"/>
                  <a:chOff x="3240728" y="1288560"/>
                  <a:chExt cx="175690" cy="91433"/>
                </a:xfrm>
              </p:grpSpPr>
              <p:sp>
                <p:nvSpPr>
                  <p:cNvPr id="764" name="Google Shape;764;p34"/>
                  <p:cNvSpPr/>
                  <p:nvPr/>
                </p:nvSpPr>
                <p:spPr>
                  <a:xfrm rot="-2376222">
                    <a:off x="3346360" y="1306087"/>
                    <a:ext cx="65414" cy="47746"/>
                  </a:xfrm>
                  <a:prstGeom prst="rtTriangle">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4"/>
                  <p:cNvSpPr/>
                  <p:nvPr/>
                </p:nvSpPr>
                <p:spPr>
                  <a:xfrm rot="2376222" flipH="1">
                    <a:off x="3245371" y="1306087"/>
                    <a:ext cx="65414" cy="47746"/>
                  </a:xfrm>
                  <a:prstGeom prst="rtTriangle">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6" name="Google Shape;766;p34"/>
                  <p:cNvGrpSpPr/>
                  <p:nvPr/>
                </p:nvGrpSpPr>
                <p:grpSpPr>
                  <a:xfrm>
                    <a:off x="3291304" y="1329893"/>
                    <a:ext cx="74400" cy="50100"/>
                    <a:chOff x="3291304" y="1329893"/>
                    <a:chExt cx="74400" cy="50100"/>
                  </a:xfrm>
                </p:grpSpPr>
                <p:sp>
                  <p:nvSpPr>
                    <p:cNvPr id="767" name="Google Shape;767;p34"/>
                    <p:cNvSpPr/>
                    <p:nvPr/>
                  </p:nvSpPr>
                  <p:spPr>
                    <a:xfrm>
                      <a:off x="3291304" y="1329893"/>
                      <a:ext cx="74400" cy="501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68" name="Google Shape;768;p34"/>
                    <p:cNvCxnSpPr/>
                    <p:nvPr/>
                  </p:nvCxnSpPr>
                  <p:spPr>
                    <a:xfrm>
                      <a:off x="3291304" y="1349218"/>
                      <a:ext cx="74400" cy="0"/>
                    </a:xfrm>
                    <a:prstGeom prst="straightConnector1">
                      <a:avLst/>
                    </a:prstGeom>
                    <a:noFill/>
                    <a:ln w="9525" cap="flat" cmpd="sng">
                      <a:solidFill>
                        <a:srgbClr val="000000"/>
                      </a:solidFill>
                      <a:prstDash val="solid"/>
                      <a:round/>
                      <a:headEnd type="none" w="med" len="med"/>
                      <a:tailEnd type="none" w="med" len="med"/>
                    </a:ln>
                  </p:spPr>
                </p:cxnSp>
              </p:grpSp>
            </p:grpSp>
          </p:grpSp>
        </p:grpSp>
        <p:grpSp>
          <p:nvGrpSpPr>
            <p:cNvPr id="769" name="Google Shape;769;p34"/>
            <p:cNvGrpSpPr/>
            <p:nvPr/>
          </p:nvGrpSpPr>
          <p:grpSpPr>
            <a:xfrm>
              <a:off x="3203702" y="1184258"/>
              <a:ext cx="249559" cy="309988"/>
              <a:chOff x="6469477" y="3505086"/>
              <a:chExt cx="1390299" cy="1450575"/>
            </a:xfrm>
          </p:grpSpPr>
          <p:sp>
            <p:nvSpPr>
              <p:cNvPr id="770" name="Google Shape;770;p34"/>
              <p:cNvSpPr/>
              <p:nvPr/>
            </p:nvSpPr>
            <p:spPr>
              <a:xfrm>
                <a:off x="6558449" y="3505086"/>
                <a:ext cx="1207800" cy="11661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4"/>
              <p:cNvSpPr/>
              <p:nvPr/>
            </p:nvSpPr>
            <p:spPr>
              <a:xfrm>
                <a:off x="6469477" y="4221261"/>
                <a:ext cx="99300" cy="734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4"/>
              <p:cNvSpPr/>
              <p:nvPr/>
            </p:nvSpPr>
            <p:spPr>
              <a:xfrm>
                <a:off x="7760476" y="4221261"/>
                <a:ext cx="99300" cy="734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3" name="Google Shape;773;p34"/>
          <p:cNvGrpSpPr/>
          <p:nvPr/>
        </p:nvGrpSpPr>
        <p:grpSpPr>
          <a:xfrm>
            <a:off x="6756858" y="2048044"/>
            <a:ext cx="323876" cy="657905"/>
            <a:chOff x="3167538" y="891000"/>
            <a:chExt cx="323208" cy="603245"/>
          </a:xfrm>
        </p:grpSpPr>
        <p:grpSp>
          <p:nvGrpSpPr>
            <p:cNvPr id="774" name="Google Shape;774;p34"/>
            <p:cNvGrpSpPr/>
            <p:nvPr/>
          </p:nvGrpSpPr>
          <p:grpSpPr>
            <a:xfrm>
              <a:off x="3167538" y="891000"/>
              <a:ext cx="323208" cy="336593"/>
              <a:chOff x="3167538" y="1043400"/>
              <a:chExt cx="323208" cy="336593"/>
            </a:xfrm>
          </p:grpSpPr>
          <p:cxnSp>
            <p:nvCxnSpPr>
              <p:cNvPr id="775" name="Google Shape;775;p34"/>
              <p:cNvCxnSpPr/>
              <p:nvPr/>
            </p:nvCxnSpPr>
            <p:spPr>
              <a:xfrm>
                <a:off x="3328574" y="1264687"/>
                <a:ext cx="0" cy="80400"/>
              </a:xfrm>
              <a:prstGeom prst="straightConnector1">
                <a:avLst/>
              </a:prstGeom>
              <a:noFill/>
              <a:ln w="9525" cap="flat" cmpd="sng">
                <a:solidFill>
                  <a:srgbClr val="000000"/>
                </a:solidFill>
                <a:prstDash val="solid"/>
                <a:round/>
                <a:headEnd type="none" w="med" len="med"/>
                <a:tailEnd type="none" w="med" len="med"/>
              </a:ln>
            </p:spPr>
          </p:cxnSp>
          <p:grpSp>
            <p:nvGrpSpPr>
              <p:cNvPr id="776" name="Google Shape;776;p34"/>
              <p:cNvGrpSpPr/>
              <p:nvPr/>
            </p:nvGrpSpPr>
            <p:grpSpPr>
              <a:xfrm>
                <a:off x="3167538" y="1043400"/>
                <a:ext cx="323208" cy="336593"/>
                <a:chOff x="3167538" y="1043400"/>
                <a:chExt cx="323208" cy="336593"/>
              </a:xfrm>
            </p:grpSpPr>
            <p:grpSp>
              <p:nvGrpSpPr>
                <p:cNvPr id="777" name="Google Shape;777;p34"/>
                <p:cNvGrpSpPr/>
                <p:nvPr/>
              </p:nvGrpSpPr>
              <p:grpSpPr>
                <a:xfrm>
                  <a:off x="3167538" y="1043400"/>
                  <a:ext cx="323208" cy="286547"/>
                  <a:chOff x="4260300" y="214024"/>
                  <a:chExt cx="1800600" cy="1340882"/>
                </a:xfrm>
              </p:grpSpPr>
              <p:sp>
                <p:nvSpPr>
                  <p:cNvPr id="778" name="Google Shape;778;p34"/>
                  <p:cNvSpPr/>
                  <p:nvPr/>
                </p:nvSpPr>
                <p:spPr>
                  <a:xfrm rot="10800000">
                    <a:off x="4840481" y="214058"/>
                    <a:ext cx="585900" cy="9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9" name="Google Shape;779;p34"/>
                  <p:cNvGrpSpPr/>
                  <p:nvPr/>
                </p:nvGrpSpPr>
                <p:grpSpPr>
                  <a:xfrm>
                    <a:off x="4260300" y="214024"/>
                    <a:ext cx="1800600" cy="1340882"/>
                    <a:chOff x="5599555" y="1791536"/>
                    <a:chExt cx="1800600" cy="1765480"/>
                  </a:xfrm>
                </p:grpSpPr>
                <p:sp>
                  <p:nvSpPr>
                    <p:cNvPr id="780" name="Google Shape;780;p34"/>
                    <p:cNvSpPr/>
                    <p:nvPr/>
                  </p:nvSpPr>
                  <p:spPr>
                    <a:xfrm>
                      <a:off x="5599555" y="3487716"/>
                      <a:ext cx="1800600" cy="693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4"/>
                    <p:cNvSpPr/>
                    <p:nvPr/>
                  </p:nvSpPr>
                  <p:spPr>
                    <a:xfrm rot="5400000">
                      <a:off x="53106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4"/>
                    <p:cNvSpPr/>
                    <p:nvPr/>
                  </p:nvSpPr>
                  <p:spPr>
                    <a:xfrm rot="5400000">
                      <a:off x="59202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83" name="Google Shape;783;p34"/>
                <p:cNvGrpSpPr/>
                <p:nvPr/>
              </p:nvGrpSpPr>
              <p:grpSpPr>
                <a:xfrm>
                  <a:off x="3240728" y="1288560"/>
                  <a:ext cx="175690" cy="91433"/>
                  <a:chOff x="3240728" y="1288560"/>
                  <a:chExt cx="175690" cy="91433"/>
                </a:xfrm>
              </p:grpSpPr>
              <p:sp>
                <p:nvSpPr>
                  <p:cNvPr id="784" name="Google Shape;784;p34"/>
                  <p:cNvSpPr/>
                  <p:nvPr/>
                </p:nvSpPr>
                <p:spPr>
                  <a:xfrm rot="-2376222">
                    <a:off x="3346360" y="1306087"/>
                    <a:ext cx="65414" cy="47746"/>
                  </a:xfrm>
                  <a:prstGeom prst="rtTriangle">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4"/>
                  <p:cNvSpPr/>
                  <p:nvPr/>
                </p:nvSpPr>
                <p:spPr>
                  <a:xfrm rot="2376222" flipH="1">
                    <a:off x="3245371" y="1306087"/>
                    <a:ext cx="65414" cy="47746"/>
                  </a:xfrm>
                  <a:prstGeom prst="rtTriangle">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6" name="Google Shape;786;p34"/>
                  <p:cNvGrpSpPr/>
                  <p:nvPr/>
                </p:nvGrpSpPr>
                <p:grpSpPr>
                  <a:xfrm>
                    <a:off x="3291304" y="1329893"/>
                    <a:ext cx="74400" cy="50100"/>
                    <a:chOff x="3291304" y="1329893"/>
                    <a:chExt cx="74400" cy="50100"/>
                  </a:xfrm>
                </p:grpSpPr>
                <p:sp>
                  <p:nvSpPr>
                    <p:cNvPr id="787" name="Google Shape;787;p34"/>
                    <p:cNvSpPr/>
                    <p:nvPr/>
                  </p:nvSpPr>
                  <p:spPr>
                    <a:xfrm>
                      <a:off x="3291304" y="1329893"/>
                      <a:ext cx="74400" cy="501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88" name="Google Shape;788;p34"/>
                    <p:cNvCxnSpPr/>
                    <p:nvPr/>
                  </p:nvCxnSpPr>
                  <p:spPr>
                    <a:xfrm>
                      <a:off x="3291304" y="1349218"/>
                      <a:ext cx="74400" cy="0"/>
                    </a:xfrm>
                    <a:prstGeom prst="straightConnector1">
                      <a:avLst/>
                    </a:prstGeom>
                    <a:noFill/>
                    <a:ln w="9525" cap="flat" cmpd="sng">
                      <a:solidFill>
                        <a:srgbClr val="000000"/>
                      </a:solidFill>
                      <a:prstDash val="solid"/>
                      <a:round/>
                      <a:headEnd type="none" w="med" len="med"/>
                      <a:tailEnd type="none" w="med" len="med"/>
                    </a:ln>
                  </p:spPr>
                </p:cxnSp>
              </p:grpSp>
            </p:grpSp>
          </p:grpSp>
        </p:grpSp>
        <p:grpSp>
          <p:nvGrpSpPr>
            <p:cNvPr id="789" name="Google Shape;789;p34"/>
            <p:cNvGrpSpPr/>
            <p:nvPr/>
          </p:nvGrpSpPr>
          <p:grpSpPr>
            <a:xfrm>
              <a:off x="3203702" y="1184258"/>
              <a:ext cx="249559" cy="309988"/>
              <a:chOff x="6469477" y="3505086"/>
              <a:chExt cx="1390299" cy="1450575"/>
            </a:xfrm>
          </p:grpSpPr>
          <p:sp>
            <p:nvSpPr>
              <p:cNvPr id="790" name="Google Shape;790;p34"/>
              <p:cNvSpPr/>
              <p:nvPr/>
            </p:nvSpPr>
            <p:spPr>
              <a:xfrm>
                <a:off x="6558449" y="3505086"/>
                <a:ext cx="1207800" cy="11661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4"/>
              <p:cNvSpPr/>
              <p:nvPr/>
            </p:nvSpPr>
            <p:spPr>
              <a:xfrm>
                <a:off x="6469477" y="4221261"/>
                <a:ext cx="99300" cy="734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4"/>
              <p:cNvSpPr/>
              <p:nvPr/>
            </p:nvSpPr>
            <p:spPr>
              <a:xfrm>
                <a:off x="7760476" y="4221261"/>
                <a:ext cx="99300" cy="734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93" name="Google Shape;793;p34"/>
          <p:cNvSpPr/>
          <p:nvPr/>
        </p:nvSpPr>
        <p:spPr>
          <a:xfrm>
            <a:off x="6319174" y="2271753"/>
            <a:ext cx="780465" cy="66701"/>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4"/>
          <p:cNvSpPr/>
          <p:nvPr/>
        </p:nvSpPr>
        <p:spPr>
          <a:xfrm flipH="1">
            <a:off x="6298619" y="2367945"/>
            <a:ext cx="419940" cy="66701"/>
          </a:xfrm>
          <a:prstGeom prst="corner">
            <a:avLst>
              <a:gd name="adj1" fmla="val 50838"/>
              <a:gd name="adj2" fmla="val 39076"/>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4"/>
          <p:cNvSpPr/>
          <p:nvPr/>
        </p:nvSpPr>
        <p:spPr>
          <a:xfrm>
            <a:off x="6128368" y="2273056"/>
            <a:ext cx="780465" cy="66701"/>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4"/>
          <p:cNvSpPr/>
          <p:nvPr/>
        </p:nvSpPr>
        <p:spPr>
          <a:xfrm>
            <a:off x="7580619" y="2312652"/>
            <a:ext cx="70951" cy="115211"/>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4"/>
          <p:cNvSpPr/>
          <p:nvPr/>
        </p:nvSpPr>
        <p:spPr>
          <a:xfrm>
            <a:off x="7842840" y="2311225"/>
            <a:ext cx="70951" cy="115211"/>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8" name="Google Shape;798;p34"/>
          <p:cNvGrpSpPr/>
          <p:nvPr/>
        </p:nvGrpSpPr>
        <p:grpSpPr>
          <a:xfrm>
            <a:off x="7298016" y="2426643"/>
            <a:ext cx="732299" cy="492990"/>
            <a:chOff x="2343725" y="2267100"/>
            <a:chExt cx="3916200" cy="2027700"/>
          </a:xfrm>
        </p:grpSpPr>
        <p:sp>
          <p:nvSpPr>
            <p:cNvPr id="799" name="Google Shape;799;p34"/>
            <p:cNvSpPr/>
            <p:nvPr/>
          </p:nvSpPr>
          <p:spPr>
            <a:xfrm>
              <a:off x="2343725" y="2267100"/>
              <a:ext cx="3916200" cy="1413000"/>
            </a:xfrm>
            <a:prstGeom prst="rect">
              <a:avLst/>
            </a:prstGeom>
            <a:solidFill>
              <a:srgbClr val="D9D9D9"/>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4"/>
            <p:cNvSpPr/>
            <p:nvPr/>
          </p:nvSpPr>
          <p:spPr>
            <a:xfrm>
              <a:off x="2343725" y="2690100"/>
              <a:ext cx="1616400" cy="16047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1" name="Google Shape;801;p34"/>
          <p:cNvGrpSpPr/>
          <p:nvPr/>
        </p:nvGrpSpPr>
        <p:grpSpPr>
          <a:xfrm>
            <a:off x="7297258" y="2263648"/>
            <a:ext cx="731281" cy="66666"/>
            <a:chOff x="2690100" y="2297550"/>
            <a:chExt cx="3186600" cy="274200"/>
          </a:xfrm>
        </p:grpSpPr>
        <p:sp>
          <p:nvSpPr>
            <p:cNvPr id="802" name="Google Shape;802;p34"/>
            <p:cNvSpPr/>
            <p:nvPr/>
          </p:nvSpPr>
          <p:spPr>
            <a:xfrm>
              <a:off x="2690100" y="2297550"/>
              <a:ext cx="3186600" cy="2742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4"/>
            <p:cNvSpPr/>
            <p:nvPr/>
          </p:nvSpPr>
          <p:spPr>
            <a:xfrm>
              <a:off x="5639392" y="2297550"/>
              <a:ext cx="237300" cy="2742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4"/>
            <p:cNvSpPr/>
            <p:nvPr/>
          </p:nvSpPr>
          <p:spPr>
            <a:xfrm>
              <a:off x="2690104" y="2297550"/>
              <a:ext cx="237300" cy="2742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05" name="Google Shape;805;p34"/>
            <p:cNvCxnSpPr>
              <a:stCxn id="804" idx="0"/>
              <a:endCxn id="803" idx="0"/>
            </p:cNvCxnSpPr>
            <p:nvPr/>
          </p:nvCxnSpPr>
          <p:spPr>
            <a:xfrm>
              <a:off x="2808754" y="2297550"/>
              <a:ext cx="2949300" cy="0"/>
            </a:xfrm>
            <a:prstGeom prst="straightConnector1">
              <a:avLst/>
            </a:prstGeom>
            <a:noFill/>
            <a:ln w="9525" cap="flat" cmpd="sng">
              <a:solidFill>
                <a:srgbClr val="000000"/>
              </a:solidFill>
              <a:prstDash val="dashDot"/>
              <a:round/>
              <a:headEnd type="none" w="med" len="med"/>
              <a:tailEnd type="none" w="med" len="med"/>
            </a:ln>
          </p:spPr>
        </p:cxnSp>
        <p:cxnSp>
          <p:nvCxnSpPr>
            <p:cNvPr id="806" name="Google Shape;806;p34"/>
            <p:cNvCxnSpPr>
              <a:stCxn id="804" idx="4"/>
              <a:endCxn id="803" idx="4"/>
            </p:cNvCxnSpPr>
            <p:nvPr/>
          </p:nvCxnSpPr>
          <p:spPr>
            <a:xfrm>
              <a:off x="2808754" y="2571750"/>
              <a:ext cx="2949300" cy="0"/>
            </a:xfrm>
            <a:prstGeom prst="straightConnector1">
              <a:avLst/>
            </a:prstGeom>
            <a:noFill/>
            <a:ln w="9525" cap="flat" cmpd="sng">
              <a:solidFill>
                <a:srgbClr val="000000"/>
              </a:solidFill>
              <a:prstDash val="dashDot"/>
              <a:round/>
              <a:headEnd type="none" w="med" len="med"/>
              <a:tailEnd type="none" w="med" len="med"/>
            </a:ln>
          </p:spPr>
        </p:cxnSp>
      </p:grpSp>
      <p:sp>
        <p:nvSpPr>
          <p:cNvPr id="807" name="Google Shape;807;p34"/>
          <p:cNvSpPr/>
          <p:nvPr/>
        </p:nvSpPr>
        <p:spPr>
          <a:xfrm>
            <a:off x="7727420" y="2529332"/>
            <a:ext cx="301687" cy="390101"/>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08" name="Google Shape;808;p34"/>
          <p:cNvCxnSpPr>
            <a:stCxn id="799" idx="0"/>
            <a:endCxn id="799" idx="2"/>
          </p:cNvCxnSpPr>
          <p:nvPr/>
        </p:nvCxnSpPr>
        <p:spPr>
          <a:xfrm>
            <a:off x="7664166" y="2426643"/>
            <a:ext cx="0" cy="343500"/>
          </a:xfrm>
          <a:prstGeom prst="straightConnector1">
            <a:avLst/>
          </a:prstGeom>
          <a:noFill/>
          <a:ln w="9525" cap="flat" cmpd="sng">
            <a:solidFill>
              <a:srgbClr val="999999"/>
            </a:solidFill>
            <a:prstDash val="solid"/>
            <a:round/>
            <a:headEnd type="none" w="med" len="med"/>
            <a:tailEnd type="none" w="med" len="med"/>
          </a:ln>
        </p:spPr>
      </p:cxnSp>
      <p:sp>
        <p:nvSpPr>
          <p:cNvPr id="809" name="Google Shape;809;p34"/>
          <p:cNvSpPr/>
          <p:nvPr/>
        </p:nvSpPr>
        <p:spPr>
          <a:xfrm>
            <a:off x="7991182" y="2262213"/>
            <a:ext cx="780465" cy="66701"/>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4"/>
          <p:cNvSpPr/>
          <p:nvPr/>
        </p:nvSpPr>
        <p:spPr>
          <a:xfrm flipH="1">
            <a:off x="7970627" y="2358405"/>
            <a:ext cx="419940" cy="66701"/>
          </a:xfrm>
          <a:prstGeom prst="corner">
            <a:avLst>
              <a:gd name="adj1" fmla="val 50838"/>
              <a:gd name="adj2" fmla="val 39076"/>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4"/>
          <p:cNvSpPr/>
          <p:nvPr/>
        </p:nvSpPr>
        <p:spPr>
          <a:xfrm>
            <a:off x="7800376" y="2263516"/>
            <a:ext cx="780465" cy="66701"/>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4"/>
          <p:cNvSpPr/>
          <p:nvPr/>
        </p:nvSpPr>
        <p:spPr>
          <a:xfrm rot="10800000">
            <a:off x="8789536" y="2421058"/>
            <a:ext cx="113349" cy="177581"/>
          </a:xfrm>
          <a:prstGeom prst="upArrow">
            <a:avLst>
              <a:gd name="adj1" fmla="val 50000"/>
              <a:gd name="adj2" fmla="val 5000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4"/>
          <p:cNvSpPr/>
          <p:nvPr/>
        </p:nvSpPr>
        <p:spPr>
          <a:xfrm rot="5400000">
            <a:off x="6645151" y="1925378"/>
            <a:ext cx="128494" cy="226987"/>
          </a:xfrm>
          <a:prstGeom prst="upArrow">
            <a:avLst>
              <a:gd name="adj1" fmla="val 50000"/>
              <a:gd name="adj2" fmla="val 5000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4"/>
          <p:cNvSpPr txBox="1"/>
          <p:nvPr/>
        </p:nvSpPr>
        <p:spPr>
          <a:xfrm>
            <a:off x="5410481" y="3538027"/>
            <a:ext cx="3368169" cy="79608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T2.1 - Sensors</a:t>
            </a:r>
            <a:endParaRPr/>
          </a:p>
          <a:p>
            <a:pPr marL="0" lvl="0" indent="0" algn="ctr" rtl="0">
              <a:spcBef>
                <a:spcPts val="0"/>
              </a:spcBef>
              <a:spcAft>
                <a:spcPts val="0"/>
              </a:spcAft>
              <a:buNone/>
            </a:pPr>
            <a:r>
              <a:rPr lang="en"/>
              <a:t>T2.2 - Avoidance of damage</a:t>
            </a:r>
            <a:endParaRPr/>
          </a:p>
          <a:p>
            <a:pPr marL="0" lvl="0" indent="0" algn="ctr" rtl="0">
              <a:spcBef>
                <a:spcPts val="0"/>
              </a:spcBef>
              <a:spcAft>
                <a:spcPts val="0"/>
              </a:spcAft>
              <a:buClr>
                <a:schemeClr val="dk1"/>
              </a:buClr>
              <a:buSzPts val="1100"/>
              <a:buFont typeface="Arial"/>
              <a:buNone/>
            </a:pPr>
            <a:r>
              <a:rPr lang="en">
                <a:solidFill>
                  <a:schemeClr val="dk1"/>
                </a:solidFill>
              </a:rPr>
              <a:t>T5.1 power</a:t>
            </a:r>
            <a:endParaRPr>
              <a:solidFill>
                <a:schemeClr val="dk1"/>
              </a:solidFill>
            </a:endParaRPr>
          </a:p>
          <a:p>
            <a:pPr marL="0" lvl="0" indent="0" algn="ctr" rtl="0">
              <a:spcBef>
                <a:spcPts val="0"/>
              </a:spcBef>
              <a:spcAft>
                <a:spcPts val="0"/>
              </a:spcAft>
              <a:buNone/>
            </a:pPr>
            <a:endParaRPr/>
          </a:p>
          <a:p>
            <a:pPr marL="0" lvl="0" indent="0" algn="l" rtl="0">
              <a:spcBef>
                <a:spcPts val="0"/>
              </a:spcBef>
              <a:spcAft>
                <a:spcPts val="0"/>
              </a:spcAft>
              <a:buNone/>
            </a:pPr>
            <a:endParaRPr/>
          </a:p>
        </p:txBody>
      </p:sp>
      <p:sp>
        <p:nvSpPr>
          <p:cNvPr id="815" name="Google Shape;815;p34"/>
          <p:cNvSpPr txBox="1"/>
          <p:nvPr/>
        </p:nvSpPr>
        <p:spPr>
          <a:xfrm>
            <a:off x="4214030" y="3537016"/>
            <a:ext cx="1320675" cy="6514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T3.1 Remote Control</a:t>
            </a:r>
            <a:endParaRPr/>
          </a:p>
        </p:txBody>
      </p:sp>
      <p:sp>
        <p:nvSpPr>
          <p:cNvPr id="816" name="Google Shape;816;p34"/>
          <p:cNvSpPr txBox="1"/>
          <p:nvPr/>
        </p:nvSpPr>
        <p:spPr>
          <a:xfrm>
            <a:off x="5307154" y="1336104"/>
            <a:ext cx="2684037" cy="36844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T3.2, T4.1- Data &amp; Comms.</a:t>
            </a:r>
            <a:endParaRPr/>
          </a:p>
        </p:txBody>
      </p:sp>
      <p:cxnSp>
        <p:nvCxnSpPr>
          <p:cNvPr id="817" name="Google Shape;817;p34"/>
          <p:cNvCxnSpPr>
            <a:stCxn id="815" idx="0"/>
          </p:cNvCxnSpPr>
          <p:nvPr/>
        </p:nvCxnSpPr>
        <p:spPr>
          <a:xfrm rot="5400000" flipH="1">
            <a:off x="4338718" y="3001366"/>
            <a:ext cx="604800" cy="466500"/>
          </a:xfrm>
          <a:prstGeom prst="curvedConnector3">
            <a:avLst>
              <a:gd name="adj1" fmla="val 50000"/>
            </a:avLst>
          </a:prstGeom>
          <a:noFill/>
          <a:ln w="9525" cap="flat" cmpd="sng">
            <a:solidFill>
              <a:schemeClr val="dk2"/>
            </a:solidFill>
            <a:prstDash val="solid"/>
            <a:round/>
            <a:headEnd type="none" w="med" len="med"/>
            <a:tailEnd type="none" w="med" len="med"/>
          </a:ln>
        </p:spPr>
      </p:cxnSp>
      <p:cxnSp>
        <p:nvCxnSpPr>
          <p:cNvPr id="818" name="Google Shape;818;p34"/>
          <p:cNvCxnSpPr>
            <a:stCxn id="815" idx="0"/>
          </p:cNvCxnSpPr>
          <p:nvPr/>
        </p:nvCxnSpPr>
        <p:spPr>
          <a:xfrm rot="-5400000">
            <a:off x="4801468" y="2995216"/>
            <a:ext cx="614700" cy="468900"/>
          </a:xfrm>
          <a:prstGeom prst="curvedConnector3">
            <a:avLst>
              <a:gd name="adj1" fmla="val 50000"/>
            </a:avLst>
          </a:prstGeom>
          <a:noFill/>
          <a:ln w="9525" cap="flat" cmpd="sng">
            <a:solidFill>
              <a:schemeClr val="dk2"/>
            </a:solidFill>
            <a:prstDash val="solid"/>
            <a:round/>
            <a:headEnd type="none" w="med" len="med"/>
            <a:tailEnd type="none" w="med" len="med"/>
          </a:ln>
        </p:spPr>
      </p:cxnSp>
      <p:cxnSp>
        <p:nvCxnSpPr>
          <p:cNvPr id="819" name="Google Shape;819;p34"/>
          <p:cNvCxnSpPr>
            <a:stCxn id="814" idx="0"/>
            <a:endCxn id="727" idx="4"/>
          </p:cNvCxnSpPr>
          <p:nvPr/>
        </p:nvCxnSpPr>
        <p:spPr>
          <a:xfrm rot="5400000" flipH="1">
            <a:off x="6131415" y="2574877"/>
            <a:ext cx="609000" cy="1317300"/>
          </a:xfrm>
          <a:prstGeom prst="curvedConnector3">
            <a:avLst>
              <a:gd name="adj1" fmla="val 49990"/>
            </a:avLst>
          </a:prstGeom>
          <a:noFill/>
          <a:ln w="9525" cap="flat" cmpd="sng">
            <a:solidFill>
              <a:schemeClr val="dk2"/>
            </a:solidFill>
            <a:prstDash val="solid"/>
            <a:round/>
            <a:headEnd type="none" w="med" len="med"/>
            <a:tailEnd type="none" w="med" len="med"/>
          </a:ln>
        </p:spPr>
      </p:cxnSp>
      <p:cxnSp>
        <p:nvCxnSpPr>
          <p:cNvPr id="820" name="Google Shape;820;p34"/>
          <p:cNvCxnSpPr>
            <a:stCxn id="814" idx="0"/>
            <a:endCxn id="771" idx="2"/>
          </p:cNvCxnSpPr>
          <p:nvPr/>
        </p:nvCxnSpPr>
        <p:spPr>
          <a:xfrm rot="-5400000">
            <a:off x="7471665" y="2535727"/>
            <a:ext cx="625200" cy="1379400"/>
          </a:xfrm>
          <a:prstGeom prst="curvedConnector3">
            <a:avLst>
              <a:gd name="adj1" fmla="val 50004"/>
            </a:avLst>
          </a:prstGeom>
          <a:noFill/>
          <a:ln w="9525" cap="flat" cmpd="sng">
            <a:solidFill>
              <a:schemeClr val="dk2"/>
            </a:solidFill>
            <a:prstDash val="solid"/>
            <a:round/>
            <a:headEnd type="none" w="med" len="med"/>
            <a:tailEnd type="none" w="med" len="med"/>
          </a:ln>
        </p:spPr>
      </p:cxnSp>
      <p:cxnSp>
        <p:nvCxnSpPr>
          <p:cNvPr id="821" name="Google Shape;821;p34"/>
          <p:cNvCxnSpPr>
            <a:endCxn id="729" idx="0"/>
          </p:cNvCxnSpPr>
          <p:nvPr/>
        </p:nvCxnSpPr>
        <p:spPr>
          <a:xfrm flipH="1">
            <a:off x="5990890" y="1761688"/>
            <a:ext cx="6600" cy="511500"/>
          </a:xfrm>
          <a:prstGeom prst="straightConnector1">
            <a:avLst/>
          </a:prstGeom>
          <a:noFill/>
          <a:ln w="38100" cap="flat" cmpd="sng">
            <a:solidFill>
              <a:schemeClr val="dk2"/>
            </a:solidFill>
            <a:prstDash val="lgDash"/>
            <a:round/>
            <a:headEnd type="none" w="med" len="med"/>
            <a:tailEnd type="none" w="med" len="med"/>
          </a:ln>
        </p:spPr>
      </p:cxnSp>
      <p:cxnSp>
        <p:nvCxnSpPr>
          <p:cNvPr id="822" name="Google Shape;822;p34"/>
          <p:cNvCxnSpPr/>
          <p:nvPr/>
        </p:nvCxnSpPr>
        <p:spPr>
          <a:xfrm>
            <a:off x="4143740" y="2913918"/>
            <a:ext cx="4866511" cy="32051"/>
          </a:xfrm>
          <a:prstGeom prst="straightConnector1">
            <a:avLst/>
          </a:prstGeom>
          <a:noFill/>
          <a:ln w="38100" cap="flat" cmpd="sng">
            <a:solidFill>
              <a:srgbClr val="000000"/>
            </a:solidFill>
            <a:prstDash val="solid"/>
            <a:round/>
            <a:headEnd type="none" w="med" len="med"/>
            <a:tailEnd type="none" w="med" len="med"/>
          </a:ln>
        </p:spPr>
      </p:cxnSp>
      <p:cxnSp>
        <p:nvCxnSpPr>
          <p:cNvPr id="823" name="Google Shape;823;p34"/>
          <p:cNvCxnSpPr>
            <a:stCxn id="720" idx="0"/>
            <a:endCxn id="811" idx="0"/>
          </p:cNvCxnSpPr>
          <p:nvPr/>
        </p:nvCxnSpPr>
        <p:spPr>
          <a:xfrm rot="-5400000" flipH="1">
            <a:off x="6429265" y="501922"/>
            <a:ext cx="278700" cy="3244200"/>
          </a:xfrm>
          <a:prstGeom prst="bentConnector3">
            <a:avLst>
              <a:gd name="adj1" fmla="val -85459"/>
            </a:avLst>
          </a:prstGeom>
          <a:noFill/>
          <a:ln w="38100" cap="flat" cmpd="sng">
            <a:solidFill>
              <a:schemeClr val="dk2"/>
            </a:solidFill>
            <a:prstDash val="lgDash"/>
            <a:round/>
            <a:headEnd type="none" w="med" len="med"/>
            <a:tailEnd type="none" w="med" len="med"/>
          </a:ln>
        </p:spPr>
      </p:cxnSp>
      <p:sp>
        <p:nvSpPr>
          <p:cNvPr id="824" name="Google Shape;824;p34"/>
          <p:cNvSpPr/>
          <p:nvPr/>
        </p:nvSpPr>
        <p:spPr>
          <a:xfrm>
            <a:off x="518300" y="1518325"/>
            <a:ext cx="1379700" cy="198300"/>
          </a:xfrm>
          <a:prstGeom prst="roundRect">
            <a:avLst>
              <a:gd name="adj" fmla="val 16667"/>
            </a:avLst>
          </a:prstGeom>
          <a:solidFill>
            <a:srgbClr val="E01111">
              <a:alpha val="27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25" name="Google Shape;825;p34"/>
          <p:cNvCxnSpPr/>
          <p:nvPr/>
        </p:nvCxnSpPr>
        <p:spPr>
          <a:xfrm rot="10800000" flipH="1">
            <a:off x="7993265" y="2865830"/>
            <a:ext cx="1070400" cy="154800"/>
          </a:xfrm>
          <a:prstGeom prst="straightConnector1">
            <a:avLst/>
          </a:prstGeom>
          <a:noFill/>
          <a:ln w="38100" cap="flat" cmpd="sng">
            <a:solidFill>
              <a:srgbClr val="000000"/>
            </a:solidFill>
            <a:prstDash val="solid"/>
            <a:round/>
            <a:headEnd type="none" w="med" len="med"/>
            <a:tailEnd type="none" w="med" len="med"/>
          </a:ln>
        </p:spPr>
      </p:cxnSp>
      <p:sp>
        <p:nvSpPr>
          <p:cNvPr id="826" name="Google Shape;826;p34"/>
          <p:cNvSpPr txBox="1"/>
          <p:nvPr/>
        </p:nvSpPr>
        <p:spPr>
          <a:xfrm>
            <a:off x="7869825" y="3092050"/>
            <a:ext cx="1317300" cy="65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+/- 5° from 0</a:t>
            </a:r>
            <a:r>
              <a:rPr lang="en">
                <a:solidFill>
                  <a:schemeClr val="dk1"/>
                </a:solidFill>
              </a:rPr>
              <a:t>°</a:t>
            </a:r>
            <a:r>
              <a:rPr lang="en"/>
              <a:t> plane</a:t>
            </a:r>
            <a:endParaRPr/>
          </a:p>
        </p:txBody>
      </p:sp>
      <p:cxnSp>
        <p:nvCxnSpPr>
          <p:cNvPr id="827" name="Google Shape;827;p34"/>
          <p:cNvCxnSpPr/>
          <p:nvPr/>
        </p:nvCxnSpPr>
        <p:spPr>
          <a:xfrm>
            <a:off x="4271915" y="2914268"/>
            <a:ext cx="3710100" cy="29100"/>
          </a:xfrm>
          <a:prstGeom prst="straightConnector1">
            <a:avLst/>
          </a:prstGeom>
          <a:noFill/>
          <a:ln w="38100" cap="flat" cmpd="sng">
            <a:solidFill>
              <a:srgbClr val="000000"/>
            </a:solidFill>
            <a:prstDash val="solid"/>
            <a:round/>
            <a:headEnd type="none" w="med" len="med"/>
            <a:tailEnd type="none" w="med" len="med"/>
          </a:ln>
        </p:spPr>
      </p:cxnSp>
      <p:cxnSp>
        <p:nvCxnSpPr>
          <p:cNvPr id="828" name="Google Shape;828;p34"/>
          <p:cNvCxnSpPr/>
          <p:nvPr/>
        </p:nvCxnSpPr>
        <p:spPr>
          <a:xfrm>
            <a:off x="8001000" y="2943225"/>
            <a:ext cx="1019100" cy="0"/>
          </a:xfrm>
          <a:prstGeom prst="straightConnector1">
            <a:avLst/>
          </a:prstGeom>
          <a:noFill/>
          <a:ln w="9525" cap="flat" cmpd="sng">
            <a:solidFill>
              <a:schemeClr val="dk2"/>
            </a:solidFill>
            <a:prstDash val="dash"/>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719"/>
                                        </p:tgtEl>
                                      </p:cBhvr>
                                    </p:animEffect>
                                    <p:set>
                                      <p:cBhvr>
                                        <p:cTn id="7" dur="1" fill="hold">
                                          <p:stCondLst>
                                            <p:cond delay="1000"/>
                                          </p:stCondLst>
                                        </p:cTn>
                                        <p:tgtEl>
                                          <p:spTgt spid="71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722"/>
                                        </p:tgtEl>
                                      </p:cBhvr>
                                    </p:animEffect>
                                    <p:set>
                                      <p:cBhvr>
                                        <p:cTn id="10" dur="1" fill="hold">
                                          <p:stCondLst>
                                            <p:cond delay="500"/>
                                          </p:stCondLst>
                                        </p:cTn>
                                        <p:tgtEl>
                                          <p:spTgt spid="7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24"/>
                                        </p:tgtEl>
                                        <p:attrNameLst>
                                          <p:attrName>style.visibility</p:attrName>
                                        </p:attrNameLst>
                                      </p:cBhvr>
                                      <p:to>
                                        <p:strVal val="visible"/>
                                      </p:to>
                                    </p:set>
                                    <p:animEffect transition="in" filter="fade">
                                      <p:cBhvr>
                                        <p:cTn id="15" dur="500"/>
                                        <p:tgtEl>
                                          <p:spTgt spid="824"/>
                                        </p:tgtEl>
                                      </p:cBhvr>
                                    </p:animEffect>
                                  </p:childTnLst>
                                </p:cTn>
                              </p:par>
                              <p:par>
                                <p:cTn id="16" presetID="10" presetClass="exit" presetSubtype="0" fill="hold" nodeType="withEffect">
                                  <p:stCondLst>
                                    <p:cond delay="0"/>
                                  </p:stCondLst>
                                  <p:childTnLst>
                                    <p:animEffect transition="out" filter="fade">
                                      <p:cBhvr>
                                        <p:cTn id="17" dur="1000"/>
                                        <p:tgtEl>
                                          <p:spTgt spid="822"/>
                                        </p:tgtEl>
                                      </p:cBhvr>
                                    </p:animEffect>
                                    <p:set>
                                      <p:cBhvr>
                                        <p:cTn id="18" dur="1" fill="hold">
                                          <p:stCondLst>
                                            <p:cond delay="1000"/>
                                          </p:stCondLst>
                                        </p:cTn>
                                        <p:tgtEl>
                                          <p:spTgt spid="822"/>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721"/>
                                        </p:tgtEl>
                                        <p:attrNameLst>
                                          <p:attrName>style.visibility</p:attrName>
                                        </p:attrNameLst>
                                      </p:cBhvr>
                                      <p:to>
                                        <p:strVal val="visible"/>
                                      </p:to>
                                    </p:set>
                                    <p:animEffect transition="in" filter="fade">
                                      <p:cBhvr>
                                        <p:cTn id="21" dur="500"/>
                                        <p:tgtEl>
                                          <p:spTgt spid="721"/>
                                        </p:tgtEl>
                                      </p:cBhvr>
                                    </p:animEffect>
                                  </p:childTnLst>
                                </p:cTn>
                              </p:par>
                              <p:par>
                                <p:cTn id="22" presetID="10" presetClass="entr" presetSubtype="0" fill="hold" nodeType="withEffect">
                                  <p:stCondLst>
                                    <p:cond delay="0"/>
                                  </p:stCondLst>
                                  <p:childTnLst>
                                    <p:set>
                                      <p:cBhvr>
                                        <p:cTn id="23" dur="1" fill="hold">
                                          <p:stCondLst>
                                            <p:cond delay="0"/>
                                          </p:stCondLst>
                                        </p:cTn>
                                        <p:tgtEl>
                                          <p:spTgt spid="826"/>
                                        </p:tgtEl>
                                        <p:attrNameLst>
                                          <p:attrName>style.visibility</p:attrName>
                                        </p:attrNameLst>
                                      </p:cBhvr>
                                      <p:to>
                                        <p:strVal val="visible"/>
                                      </p:to>
                                    </p:set>
                                    <p:animEffect transition="in" filter="fade">
                                      <p:cBhvr>
                                        <p:cTn id="24" dur="500"/>
                                        <p:tgtEl>
                                          <p:spTgt spid="826"/>
                                        </p:tgtEl>
                                      </p:cBhvr>
                                    </p:animEffect>
                                  </p:childTnLst>
                                </p:cTn>
                              </p:par>
                              <p:par>
                                <p:cTn id="25" presetID="10" presetClass="entr" presetSubtype="0" fill="hold" nodeType="withEffect">
                                  <p:stCondLst>
                                    <p:cond delay="0"/>
                                  </p:stCondLst>
                                  <p:childTnLst>
                                    <p:set>
                                      <p:cBhvr>
                                        <p:cTn id="26" dur="1" fill="hold">
                                          <p:stCondLst>
                                            <p:cond delay="0"/>
                                          </p:stCondLst>
                                        </p:cTn>
                                        <p:tgtEl>
                                          <p:spTgt spid="825"/>
                                        </p:tgtEl>
                                        <p:attrNameLst>
                                          <p:attrName>style.visibility</p:attrName>
                                        </p:attrNameLst>
                                      </p:cBhvr>
                                      <p:to>
                                        <p:strVal val="visible"/>
                                      </p:to>
                                    </p:set>
                                    <p:animEffect transition="in" filter="fade">
                                      <p:cBhvr>
                                        <p:cTn id="27" dur="1000"/>
                                        <p:tgtEl>
                                          <p:spTgt spid="825"/>
                                        </p:tgtEl>
                                      </p:cBhvr>
                                    </p:animEffect>
                                  </p:childTnLst>
                                </p:cTn>
                              </p:par>
                              <p:par>
                                <p:cTn id="28" presetID="10" presetClass="entr" presetSubtype="0" fill="hold" nodeType="withEffect">
                                  <p:stCondLst>
                                    <p:cond delay="0"/>
                                  </p:stCondLst>
                                  <p:childTnLst>
                                    <p:set>
                                      <p:cBhvr>
                                        <p:cTn id="29" dur="1" fill="hold">
                                          <p:stCondLst>
                                            <p:cond delay="0"/>
                                          </p:stCondLst>
                                        </p:cTn>
                                        <p:tgtEl>
                                          <p:spTgt spid="828"/>
                                        </p:tgtEl>
                                        <p:attrNameLst>
                                          <p:attrName>style.visibility</p:attrName>
                                        </p:attrNameLst>
                                      </p:cBhvr>
                                      <p:to>
                                        <p:strVal val="visible"/>
                                      </p:to>
                                    </p:set>
                                    <p:animEffect transition="in" filter="fade">
                                      <p:cBhvr>
                                        <p:cTn id="30" dur="500"/>
                                        <p:tgtEl>
                                          <p:spTgt spid="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Full-System Test - Retrieval T1.3</a:t>
            </a:r>
            <a:endParaRPr/>
          </a:p>
        </p:txBody>
      </p:sp>
      <p:grpSp>
        <p:nvGrpSpPr>
          <p:cNvPr id="834" name="Google Shape;834;p35"/>
          <p:cNvGrpSpPr/>
          <p:nvPr/>
        </p:nvGrpSpPr>
        <p:grpSpPr>
          <a:xfrm>
            <a:off x="5107795" y="2313711"/>
            <a:ext cx="400906" cy="468544"/>
            <a:chOff x="4881511" y="1123953"/>
            <a:chExt cx="335992" cy="382798"/>
          </a:xfrm>
        </p:grpSpPr>
        <p:grpSp>
          <p:nvGrpSpPr>
            <p:cNvPr id="835" name="Google Shape;835;p35"/>
            <p:cNvGrpSpPr/>
            <p:nvPr/>
          </p:nvGrpSpPr>
          <p:grpSpPr>
            <a:xfrm>
              <a:off x="4881511" y="1123953"/>
              <a:ext cx="335992" cy="382798"/>
              <a:chOff x="5690635" y="2571753"/>
              <a:chExt cx="335992" cy="382798"/>
            </a:xfrm>
          </p:grpSpPr>
          <p:grpSp>
            <p:nvGrpSpPr>
              <p:cNvPr id="836" name="Google Shape;836;p35"/>
              <p:cNvGrpSpPr/>
              <p:nvPr/>
            </p:nvGrpSpPr>
            <p:grpSpPr>
              <a:xfrm>
                <a:off x="5690635" y="2571753"/>
                <a:ext cx="335992" cy="382786"/>
                <a:chOff x="4260300" y="214024"/>
                <a:chExt cx="1800600" cy="1717301"/>
              </a:xfrm>
            </p:grpSpPr>
            <p:sp>
              <p:nvSpPr>
                <p:cNvPr id="837" name="Google Shape;837;p35"/>
                <p:cNvSpPr/>
                <p:nvPr/>
              </p:nvSpPr>
              <p:spPr>
                <a:xfrm rot="10800000">
                  <a:off x="4840481" y="214058"/>
                  <a:ext cx="585900" cy="9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8" name="Google Shape;838;p35"/>
                <p:cNvGrpSpPr/>
                <p:nvPr/>
              </p:nvGrpSpPr>
              <p:grpSpPr>
                <a:xfrm>
                  <a:off x="4260300" y="214024"/>
                  <a:ext cx="1800600" cy="1717301"/>
                  <a:chOff x="5599550" y="1682624"/>
                  <a:chExt cx="1800600" cy="1717301"/>
                </a:xfrm>
              </p:grpSpPr>
              <p:grpSp>
                <p:nvGrpSpPr>
                  <p:cNvPr id="839" name="Google Shape;839;p35"/>
                  <p:cNvGrpSpPr/>
                  <p:nvPr/>
                </p:nvGrpSpPr>
                <p:grpSpPr>
                  <a:xfrm>
                    <a:off x="5599550" y="1682624"/>
                    <a:ext cx="1800600" cy="1340882"/>
                    <a:chOff x="5599555" y="1791536"/>
                    <a:chExt cx="1800600" cy="1765480"/>
                  </a:xfrm>
                </p:grpSpPr>
                <p:sp>
                  <p:nvSpPr>
                    <p:cNvPr id="840" name="Google Shape;840;p35"/>
                    <p:cNvSpPr/>
                    <p:nvPr/>
                  </p:nvSpPr>
                  <p:spPr>
                    <a:xfrm>
                      <a:off x="5599555" y="3487716"/>
                      <a:ext cx="1800600" cy="69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5"/>
                    <p:cNvSpPr/>
                    <p:nvPr/>
                  </p:nvSpPr>
                  <p:spPr>
                    <a:xfrm rot="5400000">
                      <a:off x="53106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5"/>
                    <p:cNvSpPr/>
                    <p:nvPr/>
                  </p:nvSpPr>
                  <p:spPr>
                    <a:xfrm rot="5400000">
                      <a:off x="59202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3" name="Google Shape;843;p35"/>
                  <p:cNvSpPr/>
                  <p:nvPr/>
                </p:nvSpPr>
                <p:spPr>
                  <a:xfrm rot="10800000">
                    <a:off x="6252061" y="3023125"/>
                    <a:ext cx="495600" cy="376800"/>
                  </a:xfrm>
                  <a:prstGeom prst="triangle">
                    <a:avLst>
                      <a:gd name="adj" fmla="val 50000"/>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844" name="Google Shape;844;p35"/>
              <p:cNvCxnSpPr>
                <a:stCxn id="843" idx="3"/>
                <a:endCxn id="843" idx="0"/>
              </p:cNvCxnSpPr>
              <p:nvPr/>
            </p:nvCxnSpPr>
            <p:spPr>
              <a:xfrm>
                <a:off x="5858633" y="2870551"/>
                <a:ext cx="0" cy="84000"/>
              </a:xfrm>
              <a:prstGeom prst="straightConnector1">
                <a:avLst/>
              </a:prstGeom>
              <a:noFill/>
              <a:ln w="9525" cap="flat" cmpd="sng">
                <a:solidFill>
                  <a:srgbClr val="000000"/>
                </a:solidFill>
                <a:prstDash val="solid"/>
                <a:round/>
                <a:headEnd type="none" w="med" len="med"/>
                <a:tailEnd type="none" w="med" len="med"/>
              </a:ln>
            </p:spPr>
          </p:cxnSp>
        </p:grpSp>
        <p:cxnSp>
          <p:nvCxnSpPr>
            <p:cNvPr id="845" name="Google Shape;845;p35"/>
            <p:cNvCxnSpPr>
              <a:stCxn id="843" idx="3"/>
            </p:cNvCxnSpPr>
            <p:nvPr/>
          </p:nvCxnSpPr>
          <p:spPr>
            <a:xfrm rot="10800000">
              <a:off x="5048909" y="1335451"/>
              <a:ext cx="600" cy="87300"/>
            </a:xfrm>
            <a:prstGeom prst="straightConnector1">
              <a:avLst/>
            </a:prstGeom>
            <a:noFill/>
            <a:ln w="9525" cap="flat" cmpd="sng">
              <a:solidFill>
                <a:srgbClr val="000000"/>
              </a:solidFill>
              <a:prstDash val="solid"/>
              <a:round/>
              <a:headEnd type="none" w="med" len="med"/>
              <a:tailEnd type="none" w="med" len="med"/>
            </a:ln>
          </p:spPr>
        </p:cxnSp>
      </p:grpSp>
      <p:sp>
        <p:nvSpPr>
          <p:cNvPr id="846" name="Google Shape;846;p35"/>
          <p:cNvSpPr/>
          <p:nvPr/>
        </p:nvSpPr>
        <p:spPr>
          <a:xfrm>
            <a:off x="4391545" y="2362033"/>
            <a:ext cx="84600" cy="129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7" name="Google Shape;847;p35"/>
          <p:cNvGrpSpPr/>
          <p:nvPr/>
        </p:nvGrpSpPr>
        <p:grpSpPr>
          <a:xfrm>
            <a:off x="5117527" y="2328483"/>
            <a:ext cx="385651" cy="411990"/>
            <a:chOff x="7479981" y="1264856"/>
            <a:chExt cx="323208" cy="336593"/>
          </a:xfrm>
        </p:grpSpPr>
        <p:grpSp>
          <p:nvGrpSpPr>
            <p:cNvPr id="848" name="Google Shape;848;p35"/>
            <p:cNvGrpSpPr/>
            <p:nvPr/>
          </p:nvGrpSpPr>
          <p:grpSpPr>
            <a:xfrm>
              <a:off x="7479981" y="1264856"/>
              <a:ext cx="323208" cy="336593"/>
              <a:chOff x="7479981" y="1264856"/>
              <a:chExt cx="323208" cy="336593"/>
            </a:xfrm>
          </p:grpSpPr>
          <p:sp>
            <p:nvSpPr>
              <p:cNvPr id="849" name="Google Shape;849;p35"/>
              <p:cNvSpPr/>
              <p:nvPr/>
            </p:nvSpPr>
            <p:spPr>
              <a:xfrm rot="-2376222">
                <a:off x="7658804" y="1527543"/>
                <a:ext cx="65414" cy="47746"/>
              </a:xfrm>
              <a:prstGeom prst="rtTriangle">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0" name="Google Shape;850;p35"/>
              <p:cNvGrpSpPr/>
              <p:nvPr/>
            </p:nvGrpSpPr>
            <p:grpSpPr>
              <a:xfrm>
                <a:off x="7479981" y="1264856"/>
                <a:ext cx="323208" cy="336593"/>
                <a:chOff x="7479981" y="1264856"/>
                <a:chExt cx="323208" cy="336593"/>
              </a:xfrm>
            </p:grpSpPr>
            <p:cxnSp>
              <p:nvCxnSpPr>
                <p:cNvPr id="851" name="Google Shape;851;p35"/>
                <p:cNvCxnSpPr/>
                <p:nvPr/>
              </p:nvCxnSpPr>
              <p:spPr>
                <a:xfrm>
                  <a:off x="7641018" y="1486144"/>
                  <a:ext cx="0" cy="80400"/>
                </a:xfrm>
                <a:prstGeom prst="straightConnector1">
                  <a:avLst/>
                </a:prstGeom>
                <a:noFill/>
                <a:ln w="9525" cap="flat" cmpd="sng">
                  <a:solidFill>
                    <a:srgbClr val="000000"/>
                  </a:solidFill>
                  <a:prstDash val="solid"/>
                  <a:round/>
                  <a:headEnd type="none" w="med" len="med"/>
                  <a:tailEnd type="none" w="med" len="med"/>
                </a:ln>
              </p:spPr>
            </p:cxnSp>
            <p:sp>
              <p:nvSpPr>
                <p:cNvPr id="852" name="Google Shape;852;p35"/>
                <p:cNvSpPr/>
                <p:nvPr/>
              </p:nvSpPr>
              <p:spPr>
                <a:xfrm rot="2376222" flipH="1">
                  <a:off x="7557815" y="1527543"/>
                  <a:ext cx="65414" cy="47746"/>
                </a:xfrm>
                <a:prstGeom prst="rtTriangle">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5"/>
                <p:cNvSpPr/>
                <p:nvPr/>
              </p:nvSpPr>
              <p:spPr>
                <a:xfrm>
                  <a:off x="7603748" y="1551349"/>
                  <a:ext cx="74400" cy="501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4" name="Google Shape;854;p35"/>
                <p:cNvGrpSpPr/>
                <p:nvPr/>
              </p:nvGrpSpPr>
              <p:grpSpPr>
                <a:xfrm>
                  <a:off x="7479981" y="1264856"/>
                  <a:ext cx="323208" cy="286547"/>
                  <a:chOff x="4260300" y="214024"/>
                  <a:chExt cx="1800600" cy="1340882"/>
                </a:xfrm>
              </p:grpSpPr>
              <p:sp>
                <p:nvSpPr>
                  <p:cNvPr id="855" name="Google Shape;855;p35"/>
                  <p:cNvSpPr/>
                  <p:nvPr/>
                </p:nvSpPr>
                <p:spPr>
                  <a:xfrm rot="10800000">
                    <a:off x="4840481" y="214058"/>
                    <a:ext cx="585900" cy="9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6" name="Google Shape;856;p35"/>
                  <p:cNvGrpSpPr/>
                  <p:nvPr/>
                </p:nvGrpSpPr>
                <p:grpSpPr>
                  <a:xfrm>
                    <a:off x="4260300" y="214024"/>
                    <a:ext cx="1800600" cy="1340882"/>
                    <a:chOff x="5599555" y="1791536"/>
                    <a:chExt cx="1800600" cy="1765480"/>
                  </a:xfrm>
                </p:grpSpPr>
                <p:sp>
                  <p:nvSpPr>
                    <p:cNvPr id="857" name="Google Shape;857;p35"/>
                    <p:cNvSpPr/>
                    <p:nvPr/>
                  </p:nvSpPr>
                  <p:spPr>
                    <a:xfrm>
                      <a:off x="5599555" y="3487716"/>
                      <a:ext cx="1800600" cy="693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5"/>
                    <p:cNvSpPr/>
                    <p:nvPr/>
                  </p:nvSpPr>
                  <p:spPr>
                    <a:xfrm rot="5400000">
                      <a:off x="53106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5"/>
                    <p:cNvSpPr/>
                    <p:nvPr/>
                  </p:nvSpPr>
                  <p:spPr>
                    <a:xfrm rot="5400000">
                      <a:off x="59202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cxnSp>
          <p:nvCxnSpPr>
            <p:cNvPr id="860" name="Google Shape;860;p35"/>
            <p:cNvCxnSpPr>
              <a:stCxn id="853" idx="1"/>
              <a:endCxn id="853" idx="3"/>
            </p:cNvCxnSpPr>
            <p:nvPr/>
          </p:nvCxnSpPr>
          <p:spPr>
            <a:xfrm>
              <a:off x="7603748" y="1576399"/>
              <a:ext cx="74400" cy="0"/>
            </a:xfrm>
            <a:prstGeom prst="straightConnector1">
              <a:avLst/>
            </a:prstGeom>
            <a:noFill/>
            <a:ln w="9525" cap="flat" cmpd="sng">
              <a:solidFill>
                <a:srgbClr val="000000"/>
              </a:solidFill>
              <a:prstDash val="solid"/>
              <a:round/>
              <a:headEnd type="none" w="med" len="med"/>
              <a:tailEnd type="none" w="med" len="med"/>
            </a:ln>
          </p:spPr>
        </p:cxnSp>
      </p:grpSp>
      <p:pic>
        <p:nvPicPr>
          <p:cNvPr id="861" name="Google Shape;861;p3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739672" y="1871882"/>
            <a:ext cx="697582" cy="1197158"/>
          </a:xfrm>
          <a:prstGeom prst="rect">
            <a:avLst/>
          </a:prstGeom>
          <a:noFill/>
          <a:ln>
            <a:noFill/>
          </a:ln>
        </p:spPr>
      </p:pic>
      <p:sp>
        <p:nvSpPr>
          <p:cNvPr id="862" name="Google Shape;862;p35"/>
          <p:cNvSpPr/>
          <p:nvPr/>
        </p:nvSpPr>
        <p:spPr>
          <a:xfrm>
            <a:off x="2107433" y="1109299"/>
            <a:ext cx="5964000" cy="3771000"/>
          </a:xfrm>
          <a:prstGeom prst="roundRect">
            <a:avLst>
              <a:gd name="adj" fmla="val 16667"/>
            </a:avLst>
          </a:prstGeom>
          <a:solidFill>
            <a:srgbClr val="E01111">
              <a:alpha val="27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5"/>
          <p:cNvSpPr/>
          <p:nvPr/>
        </p:nvSpPr>
        <p:spPr>
          <a:xfrm>
            <a:off x="2090300" y="1109299"/>
            <a:ext cx="5964000" cy="3771000"/>
          </a:xfrm>
          <a:prstGeom prst="roundRect">
            <a:avLst>
              <a:gd name="adj" fmla="val 16667"/>
            </a:avLst>
          </a:prstGeom>
          <a:solidFill>
            <a:srgbClr val="11E01A">
              <a:alpha val="27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4" name="Google Shape;864;p35"/>
          <p:cNvGrpSpPr/>
          <p:nvPr/>
        </p:nvGrpSpPr>
        <p:grpSpPr>
          <a:xfrm>
            <a:off x="3742917" y="2491647"/>
            <a:ext cx="872138" cy="553359"/>
            <a:chOff x="2343725" y="2267100"/>
            <a:chExt cx="3916200" cy="2027700"/>
          </a:xfrm>
        </p:grpSpPr>
        <p:sp>
          <p:nvSpPr>
            <p:cNvPr id="865" name="Google Shape;865;p35"/>
            <p:cNvSpPr/>
            <p:nvPr/>
          </p:nvSpPr>
          <p:spPr>
            <a:xfrm>
              <a:off x="2343725" y="2267100"/>
              <a:ext cx="3916200" cy="1413000"/>
            </a:xfrm>
            <a:prstGeom prst="rect">
              <a:avLst/>
            </a:prstGeom>
            <a:solidFill>
              <a:srgbClr val="D9D9D9"/>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5"/>
            <p:cNvSpPr/>
            <p:nvPr/>
          </p:nvSpPr>
          <p:spPr>
            <a:xfrm>
              <a:off x="2343725" y="2690100"/>
              <a:ext cx="1616400" cy="16047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7" name="Google Shape;867;p35"/>
          <p:cNvGrpSpPr/>
          <p:nvPr/>
        </p:nvGrpSpPr>
        <p:grpSpPr>
          <a:xfrm>
            <a:off x="3742034" y="2308717"/>
            <a:ext cx="870898" cy="74829"/>
            <a:chOff x="2690100" y="2297550"/>
            <a:chExt cx="3186600" cy="274200"/>
          </a:xfrm>
        </p:grpSpPr>
        <p:sp>
          <p:nvSpPr>
            <p:cNvPr id="868" name="Google Shape;868;p35"/>
            <p:cNvSpPr/>
            <p:nvPr/>
          </p:nvSpPr>
          <p:spPr>
            <a:xfrm>
              <a:off x="2690100" y="2297550"/>
              <a:ext cx="3186600" cy="2742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5"/>
            <p:cNvSpPr/>
            <p:nvPr/>
          </p:nvSpPr>
          <p:spPr>
            <a:xfrm>
              <a:off x="5639392" y="2297550"/>
              <a:ext cx="237300" cy="2742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5"/>
            <p:cNvSpPr/>
            <p:nvPr/>
          </p:nvSpPr>
          <p:spPr>
            <a:xfrm>
              <a:off x="2690104" y="2297550"/>
              <a:ext cx="237300" cy="2742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71" name="Google Shape;871;p35"/>
            <p:cNvCxnSpPr>
              <a:stCxn id="870" idx="0"/>
              <a:endCxn id="869" idx="0"/>
            </p:cNvCxnSpPr>
            <p:nvPr/>
          </p:nvCxnSpPr>
          <p:spPr>
            <a:xfrm>
              <a:off x="2808754" y="2297550"/>
              <a:ext cx="2949600" cy="0"/>
            </a:xfrm>
            <a:prstGeom prst="straightConnector1">
              <a:avLst/>
            </a:prstGeom>
            <a:noFill/>
            <a:ln w="9525" cap="flat" cmpd="sng">
              <a:solidFill>
                <a:srgbClr val="000000"/>
              </a:solidFill>
              <a:prstDash val="dashDot"/>
              <a:round/>
              <a:headEnd type="none" w="med" len="med"/>
              <a:tailEnd type="none" w="med" len="med"/>
            </a:ln>
          </p:spPr>
        </p:cxnSp>
        <p:cxnSp>
          <p:nvCxnSpPr>
            <p:cNvPr id="872" name="Google Shape;872;p35"/>
            <p:cNvCxnSpPr>
              <a:stCxn id="870" idx="4"/>
              <a:endCxn id="869" idx="4"/>
            </p:cNvCxnSpPr>
            <p:nvPr/>
          </p:nvCxnSpPr>
          <p:spPr>
            <a:xfrm>
              <a:off x="2808754" y="2571750"/>
              <a:ext cx="2949600" cy="0"/>
            </a:xfrm>
            <a:prstGeom prst="straightConnector1">
              <a:avLst/>
            </a:prstGeom>
            <a:noFill/>
            <a:ln w="9525" cap="flat" cmpd="sng">
              <a:solidFill>
                <a:srgbClr val="000000"/>
              </a:solidFill>
              <a:prstDash val="dashDot"/>
              <a:round/>
              <a:headEnd type="none" w="med" len="med"/>
              <a:tailEnd type="none" w="med" len="med"/>
            </a:ln>
          </p:spPr>
        </p:cxnSp>
      </p:grpSp>
      <p:sp>
        <p:nvSpPr>
          <p:cNvPr id="873" name="Google Shape;873;p35"/>
          <p:cNvSpPr/>
          <p:nvPr/>
        </p:nvSpPr>
        <p:spPr>
          <a:xfrm>
            <a:off x="4254113" y="2606817"/>
            <a:ext cx="359400" cy="4380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74" name="Google Shape;874;p35"/>
          <p:cNvCxnSpPr>
            <a:stCxn id="865" idx="0"/>
            <a:endCxn id="865" idx="2"/>
          </p:cNvCxnSpPr>
          <p:nvPr/>
        </p:nvCxnSpPr>
        <p:spPr>
          <a:xfrm>
            <a:off x="4178986" y="2491647"/>
            <a:ext cx="0" cy="385500"/>
          </a:xfrm>
          <a:prstGeom prst="straightConnector1">
            <a:avLst/>
          </a:prstGeom>
          <a:noFill/>
          <a:ln w="9525" cap="flat" cmpd="sng">
            <a:solidFill>
              <a:srgbClr val="999999"/>
            </a:solidFill>
            <a:prstDash val="solid"/>
            <a:round/>
            <a:headEnd type="none" w="med" len="med"/>
            <a:tailEnd type="none" w="med" len="med"/>
          </a:ln>
        </p:spPr>
      </p:cxnSp>
      <p:sp>
        <p:nvSpPr>
          <p:cNvPr id="875" name="Google Shape;875;p35"/>
          <p:cNvSpPr/>
          <p:nvPr/>
        </p:nvSpPr>
        <p:spPr>
          <a:xfrm flipH="1">
            <a:off x="4543634" y="2414984"/>
            <a:ext cx="500100" cy="75000"/>
          </a:xfrm>
          <a:prstGeom prst="corner">
            <a:avLst>
              <a:gd name="adj1" fmla="val 50838"/>
              <a:gd name="adj2" fmla="val 39076"/>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5"/>
          <p:cNvSpPr/>
          <p:nvPr/>
        </p:nvSpPr>
        <p:spPr>
          <a:xfrm>
            <a:off x="4607640" y="2308504"/>
            <a:ext cx="929400" cy="75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7" name="Google Shape;877;p35"/>
          <p:cNvGrpSpPr/>
          <p:nvPr/>
        </p:nvGrpSpPr>
        <p:grpSpPr>
          <a:xfrm>
            <a:off x="5159305" y="2662325"/>
            <a:ext cx="297802" cy="379470"/>
            <a:chOff x="6469477" y="3505086"/>
            <a:chExt cx="1390299" cy="1450575"/>
          </a:xfrm>
        </p:grpSpPr>
        <p:sp>
          <p:nvSpPr>
            <p:cNvPr id="878" name="Google Shape;878;p35"/>
            <p:cNvSpPr/>
            <p:nvPr/>
          </p:nvSpPr>
          <p:spPr>
            <a:xfrm>
              <a:off x="6558449" y="3505086"/>
              <a:ext cx="1207800" cy="11661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5"/>
            <p:cNvSpPr/>
            <p:nvPr/>
          </p:nvSpPr>
          <p:spPr>
            <a:xfrm>
              <a:off x="6469477" y="4221261"/>
              <a:ext cx="99300" cy="734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5"/>
            <p:cNvSpPr/>
            <p:nvPr/>
          </p:nvSpPr>
          <p:spPr>
            <a:xfrm>
              <a:off x="7760476" y="4221261"/>
              <a:ext cx="99300" cy="734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1" name="Google Shape;881;p35"/>
          <p:cNvSpPr/>
          <p:nvPr/>
        </p:nvSpPr>
        <p:spPr>
          <a:xfrm>
            <a:off x="4354965" y="2308902"/>
            <a:ext cx="929400" cy="75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2" name="Google Shape;882;p35"/>
          <p:cNvGrpSpPr/>
          <p:nvPr/>
        </p:nvGrpSpPr>
        <p:grpSpPr>
          <a:xfrm>
            <a:off x="7356867" y="2045356"/>
            <a:ext cx="385651" cy="713158"/>
            <a:chOff x="8767788" y="1265181"/>
            <a:chExt cx="323208" cy="582645"/>
          </a:xfrm>
        </p:grpSpPr>
        <p:grpSp>
          <p:nvGrpSpPr>
            <p:cNvPr id="883" name="Google Shape;883;p35"/>
            <p:cNvGrpSpPr/>
            <p:nvPr/>
          </p:nvGrpSpPr>
          <p:grpSpPr>
            <a:xfrm>
              <a:off x="8767788" y="1265181"/>
              <a:ext cx="323208" cy="336593"/>
              <a:chOff x="7479981" y="1264856"/>
              <a:chExt cx="323208" cy="336593"/>
            </a:xfrm>
          </p:grpSpPr>
          <p:grpSp>
            <p:nvGrpSpPr>
              <p:cNvPr id="884" name="Google Shape;884;p35"/>
              <p:cNvGrpSpPr/>
              <p:nvPr/>
            </p:nvGrpSpPr>
            <p:grpSpPr>
              <a:xfrm>
                <a:off x="7479981" y="1264856"/>
                <a:ext cx="323208" cy="336593"/>
                <a:chOff x="7479981" y="1264856"/>
                <a:chExt cx="323208" cy="336593"/>
              </a:xfrm>
            </p:grpSpPr>
            <p:sp>
              <p:nvSpPr>
                <p:cNvPr id="885" name="Google Shape;885;p35"/>
                <p:cNvSpPr/>
                <p:nvPr/>
              </p:nvSpPr>
              <p:spPr>
                <a:xfrm rot="-2376222">
                  <a:off x="7658804" y="1527543"/>
                  <a:ext cx="65414" cy="47746"/>
                </a:xfrm>
                <a:prstGeom prst="rtTriangle">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6" name="Google Shape;886;p35"/>
                <p:cNvGrpSpPr/>
                <p:nvPr/>
              </p:nvGrpSpPr>
              <p:grpSpPr>
                <a:xfrm>
                  <a:off x="7479981" y="1264856"/>
                  <a:ext cx="323208" cy="336593"/>
                  <a:chOff x="7479981" y="1264856"/>
                  <a:chExt cx="323208" cy="336593"/>
                </a:xfrm>
              </p:grpSpPr>
              <p:cxnSp>
                <p:nvCxnSpPr>
                  <p:cNvPr id="887" name="Google Shape;887;p35"/>
                  <p:cNvCxnSpPr/>
                  <p:nvPr/>
                </p:nvCxnSpPr>
                <p:spPr>
                  <a:xfrm>
                    <a:off x="7641018" y="1486144"/>
                    <a:ext cx="0" cy="80400"/>
                  </a:xfrm>
                  <a:prstGeom prst="straightConnector1">
                    <a:avLst/>
                  </a:prstGeom>
                  <a:noFill/>
                  <a:ln w="9525" cap="flat" cmpd="sng">
                    <a:solidFill>
                      <a:srgbClr val="000000"/>
                    </a:solidFill>
                    <a:prstDash val="solid"/>
                    <a:round/>
                    <a:headEnd type="none" w="med" len="med"/>
                    <a:tailEnd type="none" w="med" len="med"/>
                  </a:ln>
                </p:spPr>
              </p:cxnSp>
              <p:sp>
                <p:nvSpPr>
                  <p:cNvPr id="888" name="Google Shape;888;p35"/>
                  <p:cNvSpPr/>
                  <p:nvPr/>
                </p:nvSpPr>
                <p:spPr>
                  <a:xfrm rot="2376222" flipH="1">
                    <a:off x="7557815" y="1527543"/>
                    <a:ext cx="65414" cy="47746"/>
                  </a:xfrm>
                  <a:prstGeom prst="rtTriangle">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5"/>
                  <p:cNvSpPr/>
                  <p:nvPr/>
                </p:nvSpPr>
                <p:spPr>
                  <a:xfrm>
                    <a:off x="7603748" y="1551349"/>
                    <a:ext cx="74400" cy="501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0" name="Google Shape;890;p35"/>
                  <p:cNvGrpSpPr/>
                  <p:nvPr/>
                </p:nvGrpSpPr>
                <p:grpSpPr>
                  <a:xfrm>
                    <a:off x="7479981" y="1264856"/>
                    <a:ext cx="323208" cy="286547"/>
                    <a:chOff x="4260300" y="214024"/>
                    <a:chExt cx="1800600" cy="1340882"/>
                  </a:xfrm>
                </p:grpSpPr>
                <p:sp>
                  <p:nvSpPr>
                    <p:cNvPr id="891" name="Google Shape;891;p35"/>
                    <p:cNvSpPr/>
                    <p:nvPr/>
                  </p:nvSpPr>
                  <p:spPr>
                    <a:xfrm rot="10800000">
                      <a:off x="4840481" y="214058"/>
                      <a:ext cx="585900" cy="9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2" name="Google Shape;892;p35"/>
                    <p:cNvGrpSpPr/>
                    <p:nvPr/>
                  </p:nvGrpSpPr>
                  <p:grpSpPr>
                    <a:xfrm>
                      <a:off x="4260300" y="214024"/>
                      <a:ext cx="1800600" cy="1340882"/>
                      <a:chOff x="5599555" y="1791536"/>
                      <a:chExt cx="1800600" cy="1765480"/>
                    </a:xfrm>
                  </p:grpSpPr>
                  <p:sp>
                    <p:nvSpPr>
                      <p:cNvPr id="893" name="Google Shape;893;p35"/>
                      <p:cNvSpPr/>
                      <p:nvPr/>
                    </p:nvSpPr>
                    <p:spPr>
                      <a:xfrm>
                        <a:off x="5599555" y="3487716"/>
                        <a:ext cx="1800600" cy="693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5"/>
                      <p:cNvSpPr/>
                      <p:nvPr/>
                    </p:nvSpPr>
                    <p:spPr>
                      <a:xfrm rot="5400000">
                        <a:off x="53106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5"/>
                      <p:cNvSpPr/>
                      <p:nvPr/>
                    </p:nvSpPr>
                    <p:spPr>
                      <a:xfrm rot="5400000">
                        <a:off x="59202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cxnSp>
            <p:nvCxnSpPr>
              <p:cNvPr id="896" name="Google Shape;896;p35"/>
              <p:cNvCxnSpPr>
                <a:stCxn id="889" idx="1"/>
                <a:endCxn id="889" idx="3"/>
              </p:cNvCxnSpPr>
              <p:nvPr/>
            </p:nvCxnSpPr>
            <p:spPr>
              <a:xfrm>
                <a:off x="7603748" y="1576399"/>
                <a:ext cx="74400" cy="0"/>
              </a:xfrm>
              <a:prstGeom prst="straightConnector1">
                <a:avLst/>
              </a:prstGeom>
              <a:noFill/>
              <a:ln w="9525" cap="flat" cmpd="sng">
                <a:solidFill>
                  <a:srgbClr val="000000"/>
                </a:solidFill>
                <a:prstDash val="solid"/>
                <a:round/>
                <a:headEnd type="none" w="med" len="med"/>
                <a:tailEnd type="none" w="med" len="med"/>
              </a:ln>
            </p:spPr>
          </p:cxnSp>
        </p:grpSp>
        <p:grpSp>
          <p:nvGrpSpPr>
            <p:cNvPr id="897" name="Google Shape;897;p35"/>
            <p:cNvGrpSpPr/>
            <p:nvPr/>
          </p:nvGrpSpPr>
          <p:grpSpPr>
            <a:xfrm>
              <a:off x="8802701" y="1537839"/>
              <a:ext cx="249559" cy="309988"/>
              <a:chOff x="6469477" y="3505086"/>
              <a:chExt cx="1390299" cy="1450575"/>
            </a:xfrm>
          </p:grpSpPr>
          <p:sp>
            <p:nvSpPr>
              <p:cNvPr id="898" name="Google Shape;898;p35"/>
              <p:cNvSpPr/>
              <p:nvPr/>
            </p:nvSpPr>
            <p:spPr>
              <a:xfrm>
                <a:off x="6558449" y="3505086"/>
                <a:ext cx="1207800" cy="11661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5"/>
              <p:cNvSpPr/>
              <p:nvPr/>
            </p:nvSpPr>
            <p:spPr>
              <a:xfrm>
                <a:off x="6469477" y="4221261"/>
                <a:ext cx="99300" cy="734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5"/>
              <p:cNvSpPr/>
              <p:nvPr/>
            </p:nvSpPr>
            <p:spPr>
              <a:xfrm>
                <a:off x="7760476" y="4221261"/>
                <a:ext cx="99300" cy="734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01" name="Google Shape;901;p35"/>
          <p:cNvGrpSpPr/>
          <p:nvPr/>
        </p:nvGrpSpPr>
        <p:grpSpPr>
          <a:xfrm>
            <a:off x="6847252" y="2045737"/>
            <a:ext cx="385651" cy="713158"/>
            <a:chOff x="8767788" y="1265181"/>
            <a:chExt cx="323208" cy="582645"/>
          </a:xfrm>
        </p:grpSpPr>
        <p:grpSp>
          <p:nvGrpSpPr>
            <p:cNvPr id="902" name="Google Shape;902;p35"/>
            <p:cNvGrpSpPr/>
            <p:nvPr/>
          </p:nvGrpSpPr>
          <p:grpSpPr>
            <a:xfrm>
              <a:off x="8767788" y="1265181"/>
              <a:ext cx="323208" cy="336593"/>
              <a:chOff x="7479981" y="1264856"/>
              <a:chExt cx="323208" cy="336593"/>
            </a:xfrm>
          </p:grpSpPr>
          <p:grpSp>
            <p:nvGrpSpPr>
              <p:cNvPr id="903" name="Google Shape;903;p35"/>
              <p:cNvGrpSpPr/>
              <p:nvPr/>
            </p:nvGrpSpPr>
            <p:grpSpPr>
              <a:xfrm>
                <a:off x="7479981" y="1264856"/>
                <a:ext cx="323208" cy="336593"/>
                <a:chOff x="7479981" y="1264856"/>
                <a:chExt cx="323208" cy="336593"/>
              </a:xfrm>
            </p:grpSpPr>
            <p:sp>
              <p:nvSpPr>
                <p:cNvPr id="904" name="Google Shape;904;p35"/>
                <p:cNvSpPr/>
                <p:nvPr/>
              </p:nvSpPr>
              <p:spPr>
                <a:xfrm rot="-2376222">
                  <a:off x="7658804" y="1527543"/>
                  <a:ext cx="65414" cy="47746"/>
                </a:xfrm>
                <a:prstGeom prst="rtTriangle">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5" name="Google Shape;905;p35"/>
                <p:cNvGrpSpPr/>
                <p:nvPr/>
              </p:nvGrpSpPr>
              <p:grpSpPr>
                <a:xfrm>
                  <a:off x="7479981" y="1264856"/>
                  <a:ext cx="323208" cy="336593"/>
                  <a:chOff x="7479981" y="1264856"/>
                  <a:chExt cx="323208" cy="336593"/>
                </a:xfrm>
              </p:grpSpPr>
              <p:cxnSp>
                <p:nvCxnSpPr>
                  <p:cNvPr id="906" name="Google Shape;906;p35"/>
                  <p:cNvCxnSpPr/>
                  <p:nvPr/>
                </p:nvCxnSpPr>
                <p:spPr>
                  <a:xfrm>
                    <a:off x="7641018" y="1486144"/>
                    <a:ext cx="0" cy="80400"/>
                  </a:xfrm>
                  <a:prstGeom prst="straightConnector1">
                    <a:avLst/>
                  </a:prstGeom>
                  <a:noFill/>
                  <a:ln w="9525" cap="flat" cmpd="sng">
                    <a:solidFill>
                      <a:srgbClr val="000000"/>
                    </a:solidFill>
                    <a:prstDash val="solid"/>
                    <a:round/>
                    <a:headEnd type="none" w="med" len="med"/>
                    <a:tailEnd type="none" w="med" len="med"/>
                  </a:ln>
                </p:spPr>
              </p:cxnSp>
              <p:sp>
                <p:nvSpPr>
                  <p:cNvPr id="907" name="Google Shape;907;p35"/>
                  <p:cNvSpPr/>
                  <p:nvPr/>
                </p:nvSpPr>
                <p:spPr>
                  <a:xfrm rot="2376222" flipH="1">
                    <a:off x="7557815" y="1527543"/>
                    <a:ext cx="65414" cy="47746"/>
                  </a:xfrm>
                  <a:prstGeom prst="rtTriangle">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5"/>
                  <p:cNvSpPr/>
                  <p:nvPr/>
                </p:nvSpPr>
                <p:spPr>
                  <a:xfrm>
                    <a:off x="7603748" y="1551349"/>
                    <a:ext cx="74400" cy="501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9" name="Google Shape;909;p35"/>
                  <p:cNvGrpSpPr/>
                  <p:nvPr/>
                </p:nvGrpSpPr>
                <p:grpSpPr>
                  <a:xfrm>
                    <a:off x="7479981" y="1264856"/>
                    <a:ext cx="323208" cy="286547"/>
                    <a:chOff x="4260300" y="214024"/>
                    <a:chExt cx="1800600" cy="1340882"/>
                  </a:xfrm>
                </p:grpSpPr>
                <p:sp>
                  <p:nvSpPr>
                    <p:cNvPr id="910" name="Google Shape;910;p35"/>
                    <p:cNvSpPr/>
                    <p:nvPr/>
                  </p:nvSpPr>
                  <p:spPr>
                    <a:xfrm rot="10800000">
                      <a:off x="4840481" y="214058"/>
                      <a:ext cx="585900" cy="9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1" name="Google Shape;911;p35"/>
                    <p:cNvGrpSpPr/>
                    <p:nvPr/>
                  </p:nvGrpSpPr>
                  <p:grpSpPr>
                    <a:xfrm>
                      <a:off x="4260300" y="214024"/>
                      <a:ext cx="1800600" cy="1340882"/>
                      <a:chOff x="5599555" y="1791536"/>
                      <a:chExt cx="1800600" cy="1765480"/>
                    </a:xfrm>
                  </p:grpSpPr>
                  <p:sp>
                    <p:nvSpPr>
                      <p:cNvPr id="912" name="Google Shape;912;p35"/>
                      <p:cNvSpPr/>
                      <p:nvPr/>
                    </p:nvSpPr>
                    <p:spPr>
                      <a:xfrm>
                        <a:off x="5599555" y="3487716"/>
                        <a:ext cx="1800600" cy="693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5"/>
                      <p:cNvSpPr/>
                      <p:nvPr/>
                    </p:nvSpPr>
                    <p:spPr>
                      <a:xfrm rot="5400000">
                        <a:off x="53106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5"/>
                      <p:cNvSpPr/>
                      <p:nvPr/>
                    </p:nvSpPr>
                    <p:spPr>
                      <a:xfrm rot="5400000">
                        <a:off x="59202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cxnSp>
            <p:nvCxnSpPr>
              <p:cNvPr id="915" name="Google Shape;915;p35"/>
              <p:cNvCxnSpPr>
                <a:stCxn id="908" idx="1"/>
                <a:endCxn id="908" idx="3"/>
              </p:cNvCxnSpPr>
              <p:nvPr/>
            </p:nvCxnSpPr>
            <p:spPr>
              <a:xfrm>
                <a:off x="7603748" y="1576399"/>
                <a:ext cx="74400" cy="0"/>
              </a:xfrm>
              <a:prstGeom prst="straightConnector1">
                <a:avLst/>
              </a:prstGeom>
              <a:noFill/>
              <a:ln w="9525" cap="flat" cmpd="sng">
                <a:solidFill>
                  <a:srgbClr val="000000"/>
                </a:solidFill>
                <a:prstDash val="solid"/>
                <a:round/>
                <a:headEnd type="none" w="med" len="med"/>
                <a:tailEnd type="none" w="med" len="med"/>
              </a:ln>
            </p:spPr>
          </p:cxnSp>
        </p:grpSp>
        <p:grpSp>
          <p:nvGrpSpPr>
            <p:cNvPr id="916" name="Google Shape;916;p35"/>
            <p:cNvGrpSpPr/>
            <p:nvPr/>
          </p:nvGrpSpPr>
          <p:grpSpPr>
            <a:xfrm>
              <a:off x="8802701" y="1537839"/>
              <a:ext cx="249559" cy="309988"/>
              <a:chOff x="6469477" y="3505086"/>
              <a:chExt cx="1390299" cy="1450575"/>
            </a:xfrm>
          </p:grpSpPr>
          <p:sp>
            <p:nvSpPr>
              <p:cNvPr id="917" name="Google Shape;917;p35"/>
              <p:cNvSpPr/>
              <p:nvPr/>
            </p:nvSpPr>
            <p:spPr>
              <a:xfrm>
                <a:off x="6558449" y="3505086"/>
                <a:ext cx="1207800" cy="11661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5"/>
              <p:cNvSpPr/>
              <p:nvPr/>
            </p:nvSpPr>
            <p:spPr>
              <a:xfrm>
                <a:off x="6469477" y="4221261"/>
                <a:ext cx="99300" cy="734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5"/>
              <p:cNvSpPr/>
              <p:nvPr/>
            </p:nvSpPr>
            <p:spPr>
              <a:xfrm>
                <a:off x="7760476" y="4221261"/>
                <a:ext cx="99300" cy="734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20" name="Google Shape;920;p35"/>
          <p:cNvSpPr/>
          <p:nvPr/>
        </p:nvSpPr>
        <p:spPr>
          <a:xfrm>
            <a:off x="6651405" y="2352778"/>
            <a:ext cx="84600" cy="129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1" name="Google Shape;921;p35"/>
          <p:cNvGrpSpPr/>
          <p:nvPr/>
        </p:nvGrpSpPr>
        <p:grpSpPr>
          <a:xfrm>
            <a:off x="6002777" y="2482392"/>
            <a:ext cx="872138" cy="553359"/>
            <a:chOff x="2343725" y="2267100"/>
            <a:chExt cx="3916200" cy="2027700"/>
          </a:xfrm>
        </p:grpSpPr>
        <p:sp>
          <p:nvSpPr>
            <p:cNvPr id="922" name="Google Shape;922;p35"/>
            <p:cNvSpPr/>
            <p:nvPr/>
          </p:nvSpPr>
          <p:spPr>
            <a:xfrm>
              <a:off x="2343725" y="2267100"/>
              <a:ext cx="3916200" cy="1413000"/>
            </a:xfrm>
            <a:prstGeom prst="rect">
              <a:avLst/>
            </a:prstGeom>
            <a:solidFill>
              <a:srgbClr val="D9D9D9"/>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5"/>
            <p:cNvSpPr/>
            <p:nvPr/>
          </p:nvSpPr>
          <p:spPr>
            <a:xfrm>
              <a:off x="2343725" y="2690100"/>
              <a:ext cx="1616400" cy="16047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4" name="Google Shape;924;p35"/>
          <p:cNvSpPr/>
          <p:nvPr/>
        </p:nvSpPr>
        <p:spPr>
          <a:xfrm>
            <a:off x="7110960" y="2299231"/>
            <a:ext cx="708900" cy="75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5" name="Google Shape;925;p35"/>
          <p:cNvGrpSpPr/>
          <p:nvPr/>
        </p:nvGrpSpPr>
        <p:grpSpPr>
          <a:xfrm>
            <a:off x="6001893" y="2299462"/>
            <a:ext cx="870898" cy="74829"/>
            <a:chOff x="2690100" y="2297550"/>
            <a:chExt cx="3186600" cy="274200"/>
          </a:xfrm>
        </p:grpSpPr>
        <p:sp>
          <p:nvSpPr>
            <p:cNvPr id="926" name="Google Shape;926;p35"/>
            <p:cNvSpPr/>
            <p:nvPr/>
          </p:nvSpPr>
          <p:spPr>
            <a:xfrm>
              <a:off x="2690100" y="2297550"/>
              <a:ext cx="3186600" cy="2742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5"/>
            <p:cNvSpPr/>
            <p:nvPr/>
          </p:nvSpPr>
          <p:spPr>
            <a:xfrm>
              <a:off x="5639392" y="2297550"/>
              <a:ext cx="237300" cy="2742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5"/>
            <p:cNvSpPr/>
            <p:nvPr/>
          </p:nvSpPr>
          <p:spPr>
            <a:xfrm>
              <a:off x="2690104" y="2297550"/>
              <a:ext cx="237300" cy="2742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29" name="Google Shape;929;p35"/>
            <p:cNvCxnSpPr>
              <a:stCxn id="928" idx="0"/>
              <a:endCxn id="927" idx="0"/>
            </p:cNvCxnSpPr>
            <p:nvPr/>
          </p:nvCxnSpPr>
          <p:spPr>
            <a:xfrm>
              <a:off x="2808754" y="2297550"/>
              <a:ext cx="2949600" cy="0"/>
            </a:xfrm>
            <a:prstGeom prst="straightConnector1">
              <a:avLst/>
            </a:prstGeom>
            <a:noFill/>
            <a:ln w="9525" cap="flat" cmpd="sng">
              <a:solidFill>
                <a:srgbClr val="000000"/>
              </a:solidFill>
              <a:prstDash val="dashDot"/>
              <a:round/>
              <a:headEnd type="none" w="med" len="med"/>
              <a:tailEnd type="none" w="med" len="med"/>
            </a:ln>
          </p:spPr>
        </p:cxnSp>
        <p:cxnSp>
          <p:nvCxnSpPr>
            <p:cNvPr id="930" name="Google Shape;930;p35"/>
            <p:cNvCxnSpPr>
              <a:stCxn id="928" idx="4"/>
              <a:endCxn id="927" idx="4"/>
            </p:cNvCxnSpPr>
            <p:nvPr/>
          </p:nvCxnSpPr>
          <p:spPr>
            <a:xfrm>
              <a:off x="2808754" y="2571750"/>
              <a:ext cx="2949600" cy="0"/>
            </a:xfrm>
            <a:prstGeom prst="straightConnector1">
              <a:avLst/>
            </a:prstGeom>
            <a:noFill/>
            <a:ln w="9525" cap="flat" cmpd="sng">
              <a:solidFill>
                <a:srgbClr val="000000"/>
              </a:solidFill>
              <a:prstDash val="dashDot"/>
              <a:round/>
              <a:headEnd type="none" w="med" len="med"/>
              <a:tailEnd type="none" w="med" len="med"/>
            </a:ln>
          </p:spPr>
        </p:cxnSp>
      </p:grpSp>
      <p:sp>
        <p:nvSpPr>
          <p:cNvPr id="931" name="Google Shape;931;p35"/>
          <p:cNvSpPr/>
          <p:nvPr/>
        </p:nvSpPr>
        <p:spPr>
          <a:xfrm>
            <a:off x="6513972" y="2597562"/>
            <a:ext cx="359400" cy="4380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32" name="Google Shape;932;p35"/>
          <p:cNvCxnSpPr>
            <a:stCxn id="922" idx="0"/>
            <a:endCxn id="922" idx="2"/>
          </p:cNvCxnSpPr>
          <p:nvPr/>
        </p:nvCxnSpPr>
        <p:spPr>
          <a:xfrm>
            <a:off x="6438845" y="2482392"/>
            <a:ext cx="0" cy="385500"/>
          </a:xfrm>
          <a:prstGeom prst="straightConnector1">
            <a:avLst/>
          </a:prstGeom>
          <a:noFill/>
          <a:ln w="9525" cap="flat" cmpd="sng">
            <a:solidFill>
              <a:srgbClr val="999999"/>
            </a:solidFill>
            <a:prstDash val="solid"/>
            <a:round/>
            <a:headEnd type="none" w="med" len="med"/>
            <a:tailEnd type="none" w="med" len="med"/>
          </a:ln>
        </p:spPr>
      </p:cxnSp>
      <p:sp>
        <p:nvSpPr>
          <p:cNvPr id="933" name="Google Shape;933;p35"/>
          <p:cNvSpPr/>
          <p:nvPr/>
        </p:nvSpPr>
        <p:spPr>
          <a:xfrm flipH="1">
            <a:off x="6803493" y="2405729"/>
            <a:ext cx="500100" cy="75000"/>
          </a:xfrm>
          <a:prstGeom prst="corner">
            <a:avLst>
              <a:gd name="adj1" fmla="val 50838"/>
              <a:gd name="adj2" fmla="val 39076"/>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5"/>
          <p:cNvSpPr/>
          <p:nvPr/>
        </p:nvSpPr>
        <p:spPr>
          <a:xfrm>
            <a:off x="6600842" y="2299234"/>
            <a:ext cx="929400" cy="75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5"/>
          <p:cNvSpPr/>
          <p:nvPr/>
        </p:nvSpPr>
        <p:spPr>
          <a:xfrm rot="10800000">
            <a:off x="5562521" y="2430338"/>
            <a:ext cx="140100" cy="249300"/>
          </a:xfrm>
          <a:prstGeom prst="downArrow">
            <a:avLst>
              <a:gd name="adj1" fmla="val 50000"/>
              <a:gd name="adj2" fmla="val 5000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5"/>
          <p:cNvSpPr/>
          <p:nvPr/>
        </p:nvSpPr>
        <p:spPr>
          <a:xfrm rot="5400000">
            <a:off x="7217135" y="1860152"/>
            <a:ext cx="144000" cy="243600"/>
          </a:xfrm>
          <a:prstGeom prst="downArrow">
            <a:avLst>
              <a:gd name="adj1" fmla="val 50000"/>
              <a:gd name="adj2" fmla="val 5000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37" name="Google Shape;937;p35"/>
          <p:cNvCxnSpPr/>
          <p:nvPr/>
        </p:nvCxnSpPr>
        <p:spPr>
          <a:xfrm rot="10800000" flipH="1">
            <a:off x="2161138" y="3064620"/>
            <a:ext cx="5876700" cy="900"/>
          </a:xfrm>
          <a:prstGeom prst="straightConnector1">
            <a:avLst/>
          </a:prstGeom>
          <a:noFill/>
          <a:ln w="38100" cap="flat" cmpd="sng">
            <a:solidFill>
              <a:srgbClr val="000000"/>
            </a:solidFill>
            <a:prstDash val="solid"/>
            <a:round/>
            <a:headEnd type="none" w="med" len="med"/>
            <a:tailEnd type="none" w="med" len="med"/>
          </a:ln>
        </p:spPr>
      </p:cxnSp>
      <p:sp>
        <p:nvSpPr>
          <p:cNvPr id="938" name="Google Shape;938;p35"/>
          <p:cNvSpPr txBox="1"/>
          <p:nvPr/>
        </p:nvSpPr>
        <p:spPr>
          <a:xfrm>
            <a:off x="3112453" y="1075300"/>
            <a:ext cx="3362400" cy="45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T3.2, T4.1- Data &amp; Comms.</a:t>
            </a:r>
            <a:endParaRPr/>
          </a:p>
        </p:txBody>
      </p:sp>
      <p:cxnSp>
        <p:nvCxnSpPr>
          <p:cNvPr id="939" name="Google Shape;939;p35"/>
          <p:cNvCxnSpPr>
            <a:stCxn id="861" idx="0"/>
            <a:endCxn id="926" idx="0"/>
          </p:cNvCxnSpPr>
          <p:nvPr/>
        </p:nvCxnSpPr>
        <p:spPr>
          <a:xfrm rot="-5400000" flipH="1">
            <a:off x="4549163" y="411182"/>
            <a:ext cx="427500" cy="3348900"/>
          </a:xfrm>
          <a:prstGeom prst="bentConnector3">
            <a:avLst>
              <a:gd name="adj1" fmla="val -65708"/>
            </a:avLst>
          </a:prstGeom>
          <a:noFill/>
          <a:ln w="38100" cap="flat" cmpd="sng">
            <a:solidFill>
              <a:schemeClr val="dk2"/>
            </a:solidFill>
            <a:prstDash val="lgDash"/>
            <a:round/>
            <a:headEnd type="none" w="med" len="med"/>
            <a:tailEnd type="none" w="med" len="med"/>
          </a:ln>
        </p:spPr>
      </p:cxnSp>
      <p:cxnSp>
        <p:nvCxnSpPr>
          <p:cNvPr id="940" name="Google Shape;940;p35"/>
          <p:cNvCxnSpPr/>
          <p:nvPr/>
        </p:nvCxnSpPr>
        <p:spPr>
          <a:xfrm>
            <a:off x="4309788" y="1646633"/>
            <a:ext cx="6000" cy="635700"/>
          </a:xfrm>
          <a:prstGeom prst="straightConnector1">
            <a:avLst/>
          </a:prstGeom>
          <a:noFill/>
          <a:ln w="38100" cap="flat" cmpd="sng">
            <a:solidFill>
              <a:schemeClr val="dk2"/>
            </a:solidFill>
            <a:prstDash val="lgDash"/>
            <a:round/>
            <a:headEnd type="none" w="med" len="med"/>
            <a:tailEnd type="none" w="med" len="med"/>
          </a:ln>
        </p:spPr>
      </p:cxnSp>
      <p:sp>
        <p:nvSpPr>
          <p:cNvPr id="941" name="Google Shape;941;p35"/>
          <p:cNvSpPr txBox="1"/>
          <p:nvPr/>
        </p:nvSpPr>
        <p:spPr>
          <a:xfrm>
            <a:off x="3559952" y="3925771"/>
            <a:ext cx="4219500" cy="97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T2.1 - Sensors</a:t>
            </a:r>
            <a:endParaRPr/>
          </a:p>
          <a:p>
            <a:pPr marL="0" lvl="0" indent="0" algn="ctr" rtl="0">
              <a:spcBef>
                <a:spcPts val="0"/>
              </a:spcBef>
              <a:spcAft>
                <a:spcPts val="0"/>
              </a:spcAft>
              <a:buNone/>
            </a:pPr>
            <a:r>
              <a:rPr lang="en"/>
              <a:t>T2.2 - Avoidance of damage</a:t>
            </a:r>
            <a:endParaRPr/>
          </a:p>
          <a:p>
            <a:pPr marL="0" lvl="0" indent="0" algn="ctr" rtl="0">
              <a:spcBef>
                <a:spcPts val="0"/>
              </a:spcBef>
              <a:spcAft>
                <a:spcPts val="0"/>
              </a:spcAft>
              <a:buNone/>
            </a:pPr>
            <a:r>
              <a:rPr lang="en">
                <a:solidFill>
                  <a:schemeClr val="dk1"/>
                </a:solidFill>
              </a:rPr>
              <a:t>T5.1 power</a:t>
            </a:r>
            <a:endParaRPr>
              <a:solidFill>
                <a:schemeClr val="dk1"/>
              </a:solidFill>
            </a:endParaRPr>
          </a:p>
          <a:p>
            <a:pPr marL="0" lvl="0" indent="0" algn="ctr" rtl="0">
              <a:spcBef>
                <a:spcPts val="0"/>
              </a:spcBef>
              <a:spcAft>
                <a:spcPts val="0"/>
              </a:spcAft>
              <a:buNone/>
            </a:pPr>
            <a:endParaRPr/>
          </a:p>
          <a:p>
            <a:pPr marL="0" lvl="0" indent="0" algn="l" rtl="0">
              <a:spcBef>
                <a:spcPts val="0"/>
              </a:spcBef>
              <a:spcAft>
                <a:spcPts val="0"/>
              </a:spcAft>
              <a:buNone/>
            </a:pPr>
            <a:endParaRPr/>
          </a:p>
        </p:txBody>
      </p:sp>
      <p:sp>
        <p:nvSpPr>
          <p:cNvPr id="942" name="Google Shape;942;p35"/>
          <p:cNvSpPr txBox="1"/>
          <p:nvPr/>
        </p:nvSpPr>
        <p:spPr>
          <a:xfrm>
            <a:off x="2261191" y="3845664"/>
            <a:ext cx="1654500" cy="79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T3.1 Remote Control</a:t>
            </a:r>
            <a:endParaRPr/>
          </a:p>
        </p:txBody>
      </p:sp>
      <p:cxnSp>
        <p:nvCxnSpPr>
          <p:cNvPr id="943" name="Google Shape;943;p35"/>
          <p:cNvCxnSpPr>
            <a:stCxn id="942" idx="0"/>
          </p:cNvCxnSpPr>
          <p:nvPr/>
        </p:nvCxnSpPr>
        <p:spPr>
          <a:xfrm rot="5400000" flipH="1">
            <a:off x="2425591" y="3182814"/>
            <a:ext cx="741300" cy="584400"/>
          </a:xfrm>
          <a:prstGeom prst="curvedConnector3">
            <a:avLst>
              <a:gd name="adj1" fmla="val 50000"/>
            </a:avLst>
          </a:prstGeom>
          <a:noFill/>
          <a:ln w="9525" cap="flat" cmpd="sng">
            <a:solidFill>
              <a:schemeClr val="dk2"/>
            </a:solidFill>
            <a:prstDash val="solid"/>
            <a:round/>
            <a:headEnd type="none" w="med" len="med"/>
            <a:tailEnd type="none" w="med" len="med"/>
          </a:ln>
        </p:spPr>
      </p:cxnSp>
      <p:cxnSp>
        <p:nvCxnSpPr>
          <p:cNvPr id="944" name="Google Shape;944;p35"/>
          <p:cNvCxnSpPr>
            <a:stCxn id="942" idx="0"/>
          </p:cNvCxnSpPr>
          <p:nvPr/>
        </p:nvCxnSpPr>
        <p:spPr>
          <a:xfrm rot="-5400000">
            <a:off x="3005491" y="3175014"/>
            <a:ext cx="753600" cy="587700"/>
          </a:xfrm>
          <a:prstGeom prst="curvedConnector3">
            <a:avLst>
              <a:gd name="adj1" fmla="val 50000"/>
            </a:avLst>
          </a:prstGeom>
          <a:noFill/>
          <a:ln w="9525" cap="flat" cmpd="sng">
            <a:solidFill>
              <a:schemeClr val="dk2"/>
            </a:solidFill>
            <a:prstDash val="solid"/>
            <a:round/>
            <a:headEnd type="none" w="med" len="med"/>
            <a:tailEnd type="none" w="med" len="med"/>
          </a:ln>
        </p:spPr>
      </p:cxnSp>
      <p:cxnSp>
        <p:nvCxnSpPr>
          <p:cNvPr id="945" name="Google Shape;945;p35"/>
          <p:cNvCxnSpPr>
            <a:stCxn id="941" idx="0"/>
            <a:endCxn id="866" idx="4"/>
          </p:cNvCxnSpPr>
          <p:nvPr/>
        </p:nvCxnSpPr>
        <p:spPr>
          <a:xfrm rot="5400000" flipH="1">
            <a:off x="4355852" y="2611921"/>
            <a:ext cx="880800" cy="1746900"/>
          </a:xfrm>
          <a:prstGeom prst="curvedConnector3">
            <a:avLst>
              <a:gd name="adj1" fmla="val 50009"/>
            </a:avLst>
          </a:prstGeom>
          <a:noFill/>
          <a:ln w="9525" cap="flat" cmpd="sng">
            <a:solidFill>
              <a:schemeClr val="dk2"/>
            </a:solidFill>
            <a:prstDash val="solid"/>
            <a:round/>
            <a:headEnd type="none" w="med" len="med"/>
            <a:tailEnd type="none" w="med" len="med"/>
          </a:ln>
        </p:spPr>
      </p:cxnSp>
      <p:cxnSp>
        <p:nvCxnSpPr>
          <p:cNvPr id="946" name="Google Shape;946;p35"/>
          <p:cNvCxnSpPr/>
          <p:nvPr/>
        </p:nvCxnSpPr>
        <p:spPr>
          <a:xfrm rot="-5400000">
            <a:off x="6109634" y="2602981"/>
            <a:ext cx="881100" cy="1746900"/>
          </a:xfrm>
          <a:prstGeom prst="curvedConnector3">
            <a:avLst>
              <a:gd name="adj1" fmla="val 50009"/>
            </a:avLst>
          </a:prstGeom>
          <a:noFill/>
          <a:ln w="9525" cap="flat" cmpd="sng">
            <a:solidFill>
              <a:schemeClr val="dk2"/>
            </a:solidFill>
            <a:prstDash val="solid"/>
            <a:round/>
            <a:headEnd type="none" w="med" len="med"/>
            <a:tailEnd type="none" w="med" len="med"/>
          </a:ln>
        </p:spPr>
      </p:cxnSp>
      <p:cxnSp>
        <p:nvCxnSpPr>
          <p:cNvPr id="947" name="Google Shape;947;p35"/>
          <p:cNvCxnSpPr/>
          <p:nvPr/>
        </p:nvCxnSpPr>
        <p:spPr>
          <a:xfrm rot="10800000" flipH="1">
            <a:off x="6782370" y="2964827"/>
            <a:ext cx="1289100" cy="182400"/>
          </a:xfrm>
          <a:prstGeom prst="straightConnector1">
            <a:avLst/>
          </a:prstGeom>
          <a:noFill/>
          <a:ln w="38100" cap="flat" cmpd="sng">
            <a:solidFill>
              <a:srgbClr val="000000"/>
            </a:solidFill>
            <a:prstDash val="solid"/>
            <a:round/>
            <a:headEnd type="none" w="med" len="med"/>
            <a:tailEnd type="none" w="med" len="med"/>
          </a:ln>
        </p:spPr>
      </p:cxnSp>
      <p:cxnSp>
        <p:nvCxnSpPr>
          <p:cNvPr id="948" name="Google Shape;948;p35"/>
          <p:cNvCxnSpPr/>
          <p:nvPr/>
        </p:nvCxnSpPr>
        <p:spPr>
          <a:xfrm>
            <a:off x="6791687" y="3065725"/>
            <a:ext cx="1227300" cy="0"/>
          </a:xfrm>
          <a:prstGeom prst="straightConnector1">
            <a:avLst/>
          </a:prstGeom>
          <a:noFill/>
          <a:ln w="9525" cap="flat" cmpd="sng">
            <a:solidFill>
              <a:schemeClr val="dk2"/>
            </a:solidFill>
            <a:prstDash val="dash"/>
            <a:round/>
            <a:headEnd type="none" w="med" len="med"/>
            <a:tailEnd type="none" w="med" len="med"/>
          </a:ln>
        </p:spPr>
      </p:cxnSp>
      <p:cxnSp>
        <p:nvCxnSpPr>
          <p:cNvPr id="949" name="Google Shape;949;p35"/>
          <p:cNvCxnSpPr/>
          <p:nvPr/>
        </p:nvCxnSpPr>
        <p:spPr>
          <a:xfrm rot="10800000" flipH="1">
            <a:off x="2347683" y="3064513"/>
            <a:ext cx="4512900" cy="3300"/>
          </a:xfrm>
          <a:prstGeom prst="straightConnector1">
            <a:avLst/>
          </a:prstGeom>
          <a:noFill/>
          <a:ln w="38100" cap="flat" cmpd="sng">
            <a:solidFill>
              <a:srgbClr val="000000"/>
            </a:solidFill>
            <a:prstDash val="solid"/>
            <a:round/>
            <a:headEnd type="none" w="med" len="med"/>
            <a:tailEnd type="none" w="med" len="med"/>
          </a:ln>
        </p:spPr>
      </p:cxnSp>
      <p:sp>
        <p:nvSpPr>
          <p:cNvPr id="950" name="Google Shape;950;p35"/>
          <p:cNvSpPr txBox="1"/>
          <p:nvPr/>
        </p:nvSpPr>
        <p:spPr>
          <a:xfrm>
            <a:off x="6541922" y="3357387"/>
            <a:ext cx="1586700" cy="7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+/- 5° from 0</a:t>
            </a:r>
            <a:r>
              <a:rPr lang="en">
                <a:solidFill>
                  <a:schemeClr val="dk1"/>
                </a:solidFill>
              </a:rPr>
              <a:t>°</a:t>
            </a:r>
            <a:r>
              <a:rPr lang="en"/>
              <a:t> plane</a:t>
            </a:r>
            <a:endParaRPr/>
          </a:p>
        </p:txBody>
      </p:sp>
      <p:sp>
        <p:nvSpPr>
          <p:cNvPr id="951" name="Google Shape;951;p35"/>
          <p:cNvSpPr txBox="1"/>
          <p:nvPr/>
        </p:nvSpPr>
        <p:spPr>
          <a:xfrm>
            <a:off x="286750" y="1075300"/>
            <a:ext cx="860100" cy="93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2" name="Google Shape;952;p35"/>
          <p:cNvSpPr txBox="1"/>
          <p:nvPr/>
        </p:nvSpPr>
        <p:spPr>
          <a:xfrm>
            <a:off x="268825" y="985700"/>
            <a:ext cx="2607600" cy="82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Lab environment </a:t>
            </a:r>
            <a:endParaRPr/>
          </a:p>
          <a:p>
            <a:pPr marL="0" lvl="0" indent="0" algn="l" rtl="0">
              <a:spcBef>
                <a:spcPts val="0"/>
              </a:spcBef>
              <a:spcAft>
                <a:spcPts val="0"/>
              </a:spcAft>
              <a:buNone/>
            </a:pPr>
            <a:endParaRPr/>
          </a:p>
          <a:p>
            <a:pPr marL="0" lvl="0" indent="0" algn="l" rtl="0">
              <a:spcBef>
                <a:spcPts val="0"/>
              </a:spcBef>
              <a:spcAft>
                <a:spcPts val="0"/>
              </a:spcAft>
              <a:buNone/>
            </a:pPr>
            <a:r>
              <a:rPr lang="en"/>
              <a:t>Real Environment</a:t>
            </a:r>
            <a:endParaRPr/>
          </a:p>
        </p:txBody>
      </p:sp>
      <p:sp>
        <p:nvSpPr>
          <p:cNvPr id="953" name="Google Shape;953;p35"/>
          <p:cNvSpPr/>
          <p:nvPr/>
        </p:nvSpPr>
        <p:spPr>
          <a:xfrm>
            <a:off x="311700" y="1093222"/>
            <a:ext cx="1435800" cy="198300"/>
          </a:xfrm>
          <a:prstGeom prst="roundRect">
            <a:avLst>
              <a:gd name="adj" fmla="val 16667"/>
            </a:avLst>
          </a:prstGeom>
          <a:solidFill>
            <a:srgbClr val="11E01A">
              <a:alpha val="27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5"/>
          <p:cNvSpPr/>
          <p:nvPr/>
        </p:nvSpPr>
        <p:spPr>
          <a:xfrm>
            <a:off x="311700" y="1510011"/>
            <a:ext cx="1557300" cy="198300"/>
          </a:xfrm>
          <a:prstGeom prst="roundRect">
            <a:avLst>
              <a:gd name="adj" fmla="val 16667"/>
            </a:avLst>
          </a:prstGeom>
          <a:solidFill>
            <a:srgbClr val="E01111">
              <a:alpha val="27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63"/>
                                        </p:tgtEl>
                                      </p:cBhvr>
                                    </p:animEffect>
                                    <p:set>
                                      <p:cBhvr>
                                        <p:cTn id="7" dur="1" fill="hold">
                                          <p:stCondLst>
                                            <p:cond delay="500"/>
                                          </p:stCondLst>
                                        </p:cTn>
                                        <p:tgtEl>
                                          <p:spTgt spid="86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62"/>
                                        </p:tgtEl>
                                        <p:attrNameLst>
                                          <p:attrName>style.visibility</p:attrName>
                                        </p:attrNameLst>
                                      </p:cBhvr>
                                      <p:to>
                                        <p:strVal val="visible"/>
                                      </p:to>
                                    </p:set>
                                    <p:animEffect transition="in" filter="fade">
                                      <p:cBhvr>
                                        <p:cTn id="12" dur="500"/>
                                        <p:tgtEl>
                                          <p:spTgt spid="862"/>
                                        </p:tgtEl>
                                      </p:cBhvr>
                                    </p:animEffect>
                                  </p:childTnLst>
                                </p:cTn>
                              </p:par>
                              <p:par>
                                <p:cTn id="13" presetID="10" presetClass="exit" presetSubtype="0" fill="hold" nodeType="withEffect">
                                  <p:stCondLst>
                                    <p:cond delay="0"/>
                                  </p:stCondLst>
                                  <p:childTnLst>
                                    <p:animEffect transition="out" filter="fade">
                                      <p:cBhvr>
                                        <p:cTn id="14" dur="500"/>
                                        <p:tgtEl>
                                          <p:spTgt spid="937"/>
                                        </p:tgtEl>
                                      </p:cBhvr>
                                    </p:animEffect>
                                    <p:set>
                                      <p:cBhvr>
                                        <p:cTn id="15" dur="1" fill="hold">
                                          <p:stCondLst>
                                            <p:cond delay="500"/>
                                          </p:stCondLst>
                                        </p:cTn>
                                        <p:tgtEl>
                                          <p:spTgt spid="937"/>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947"/>
                                        </p:tgtEl>
                                        <p:attrNameLst>
                                          <p:attrName>style.visibility</p:attrName>
                                        </p:attrNameLst>
                                      </p:cBhvr>
                                      <p:to>
                                        <p:strVal val="visible"/>
                                      </p:to>
                                    </p:set>
                                    <p:animEffect transition="in" filter="fade">
                                      <p:cBhvr>
                                        <p:cTn id="18" dur="500"/>
                                        <p:tgtEl>
                                          <p:spTgt spid="947"/>
                                        </p:tgtEl>
                                      </p:cBhvr>
                                    </p:animEffect>
                                  </p:childTnLst>
                                </p:cTn>
                              </p:par>
                              <p:par>
                                <p:cTn id="19" presetID="10" presetClass="entr" presetSubtype="0" fill="hold" nodeType="withEffect">
                                  <p:stCondLst>
                                    <p:cond delay="0"/>
                                  </p:stCondLst>
                                  <p:childTnLst>
                                    <p:set>
                                      <p:cBhvr>
                                        <p:cTn id="20" dur="1" fill="hold">
                                          <p:stCondLst>
                                            <p:cond delay="0"/>
                                          </p:stCondLst>
                                        </p:cTn>
                                        <p:tgtEl>
                                          <p:spTgt spid="948"/>
                                        </p:tgtEl>
                                        <p:attrNameLst>
                                          <p:attrName>style.visibility</p:attrName>
                                        </p:attrNameLst>
                                      </p:cBhvr>
                                      <p:to>
                                        <p:strVal val="visible"/>
                                      </p:to>
                                    </p:set>
                                    <p:animEffect transition="in" filter="fade">
                                      <p:cBhvr>
                                        <p:cTn id="21" dur="500"/>
                                        <p:tgtEl>
                                          <p:spTgt spid="948"/>
                                        </p:tgtEl>
                                      </p:cBhvr>
                                    </p:animEffect>
                                  </p:childTnLst>
                                </p:cTn>
                              </p:par>
                              <p:par>
                                <p:cTn id="22" presetID="10" presetClass="entr" presetSubtype="0" fill="hold" nodeType="withEffect">
                                  <p:stCondLst>
                                    <p:cond delay="0"/>
                                  </p:stCondLst>
                                  <p:childTnLst>
                                    <p:set>
                                      <p:cBhvr>
                                        <p:cTn id="23" dur="1" fill="hold">
                                          <p:stCondLst>
                                            <p:cond delay="0"/>
                                          </p:stCondLst>
                                        </p:cTn>
                                        <p:tgtEl>
                                          <p:spTgt spid="949"/>
                                        </p:tgtEl>
                                        <p:attrNameLst>
                                          <p:attrName>style.visibility</p:attrName>
                                        </p:attrNameLst>
                                      </p:cBhvr>
                                      <p:to>
                                        <p:strVal val="visible"/>
                                      </p:to>
                                    </p:set>
                                    <p:animEffect transition="in" filter="fade">
                                      <p:cBhvr>
                                        <p:cTn id="24" dur="500"/>
                                        <p:tgtEl>
                                          <p:spTgt spid="949"/>
                                        </p:tgtEl>
                                      </p:cBhvr>
                                    </p:animEffect>
                                  </p:childTnLst>
                                </p:cTn>
                              </p:par>
                              <p:par>
                                <p:cTn id="25" presetID="10" presetClass="entr" presetSubtype="0" fill="hold" nodeType="withEffect">
                                  <p:stCondLst>
                                    <p:cond delay="0"/>
                                  </p:stCondLst>
                                  <p:childTnLst>
                                    <p:set>
                                      <p:cBhvr>
                                        <p:cTn id="26" dur="1" fill="hold">
                                          <p:stCondLst>
                                            <p:cond delay="0"/>
                                          </p:stCondLst>
                                        </p:cTn>
                                        <p:tgtEl>
                                          <p:spTgt spid="950"/>
                                        </p:tgtEl>
                                        <p:attrNameLst>
                                          <p:attrName>style.visibility</p:attrName>
                                        </p:attrNameLst>
                                      </p:cBhvr>
                                      <p:to>
                                        <p:strVal val="visible"/>
                                      </p:to>
                                    </p:set>
                                    <p:animEffect transition="in" filter="fade">
                                      <p:cBhvr>
                                        <p:cTn id="27" dur="500"/>
                                        <p:tgtEl>
                                          <p:spTgt spid="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36"/>
          <p:cNvSpPr/>
          <p:nvPr/>
        </p:nvSpPr>
        <p:spPr>
          <a:xfrm>
            <a:off x="3213325" y="1075300"/>
            <a:ext cx="4700100" cy="4011000"/>
          </a:xfrm>
          <a:prstGeom prst="roundRect">
            <a:avLst>
              <a:gd name="adj" fmla="val 16667"/>
            </a:avLst>
          </a:prstGeom>
          <a:solidFill>
            <a:srgbClr val="E01111">
              <a:alpha val="27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6"/>
          <p:cNvSpPr/>
          <p:nvPr/>
        </p:nvSpPr>
        <p:spPr>
          <a:xfrm>
            <a:off x="3213325" y="1075300"/>
            <a:ext cx="4700100" cy="4011000"/>
          </a:xfrm>
          <a:prstGeom prst="roundRect">
            <a:avLst>
              <a:gd name="adj" fmla="val 16667"/>
            </a:avLst>
          </a:prstGeom>
          <a:solidFill>
            <a:srgbClr val="11E01A">
              <a:alpha val="27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1" name="Google Shape;961;p36"/>
          <p:cNvGrpSpPr/>
          <p:nvPr/>
        </p:nvGrpSpPr>
        <p:grpSpPr>
          <a:xfrm>
            <a:off x="5169793" y="2620659"/>
            <a:ext cx="1408907" cy="326400"/>
            <a:chOff x="3140918" y="4805250"/>
            <a:chExt cx="1408907" cy="326400"/>
          </a:xfrm>
        </p:grpSpPr>
        <p:pic>
          <p:nvPicPr>
            <p:cNvPr id="962" name="Google Shape;962;p36"/>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3140918" y="4852650"/>
              <a:ext cx="256188" cy="231600"/>
            </a:xfrm>
            <a:prstGeom prst="rect">
              <a:avLst/>
            </a:prstGeom>
            <a:noFill/>
            <a:ln>
              <a:noFill/>
            </a:ln>
          </p:spPr>
        </p:pic>
        <p:cxnSp>
          <p:nvCxnSpPr>
            <p:cNvPr id="963" name="Google Shape;963;p36"/>
            <p:cNvCxnSpPr/>
            <p:nvPr/>
          </p:nvCxnSpPr>
          <p:spPr>
            <a:xfrm>
              <a:off x="3483425" y="4805250"/>
              <a:ext cx="0" cy="326400"/>
            </a:xfrm>
            <a:prstGeom prst="straightConnector1">
              <a:avLst/>
            </a:prstGeom>
            <a:noFill/>
            <a:ln w="9525" cap="flat" cmpd="sng">
              <a:solidFill>
                <a:srgbClr val="000000"/>
              </a:solidFill>
              <a:prstDash val="solid"/>
              <a:round/>
              <a:headEnd type="triangle" w="med" len="med"/>
              <a:tailEnd type="triangle" w="med" len="med"/>
            </a:ln>
          </p:spPr>
        </p:cxnSp>
        <p:sp>
          <p:nvSpPr>
            <p:cNvPr id="964" name="Google Shape;964;p36"/>
            <p:cNvSpPr txBox="1"/>
            <p:nvPr/>
          </p:nvSpPr>
          <p:spPr>
            <a:xfrm>
              <a:off x="3367225" y="4852650"/>
              <a:ext cx="1182600" cy="23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&lt; 5 inches.</a:t>
              </a:r>
              <a:endParaRPr sz="1200"/>
            </a:p>
          </p:txBody>
        </p:sp>
      </p:grpSp>
      <p:sp>
        <p:nvSpPr>
          <p:cNvPr id="965" name="Google Shape;965;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Full-System Test - Storage T1.1 &amp; T1.4</a:t>
            </a:r>
            <a:endParaRPr/>
          </a:p>
        </p:txBody>
      </p:sp>
      <p:grpSp>
        <p:nvGrpSpPr>
          <p:cNvPr id="966" name="Google Shape;966;p36"/>
          <p:cNvGrpSpPr/>
          <p:nvPr/>
        </p:nvGrpSpPr>
        <p:grpSpPr>
          <a:xfrm>
            <a:off x="3712121" y="1121015"/>
            <a:ext cx="2524410" cy="1774054"/>
            <a:chOff x="4792021" y="1063440"/>
            <a:chExt cx="2524410" cy="1774054"/>
          </a:xfrm>
        </p:grpSpPr>
        <p:sp>
          <p:nvSpPr>
            <p:cNvPr id="967" name="Google Shape;967;p36"/>
            <p:cNvSpPr/>
            <p:nvPr/>
          </p:nvSpPr>
          <p:spPr>
            <a:xfrm>
              <a:off x="5306539" y="1617880"/>
              <a:ext cx="139500" cy="231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6"/>
            <p:cNvSpPr/>
            <p:nvPr/>
          </p:nvSpPr>
          <p:spPr>
            <a:xfrm>
              <a:off x="5864847" y="1613583"/>
              <a:ext cx="139500" cy="231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9" name="Google Shape;969;p36"/>
            <p:cNvGrpSpPr/>
            <p:nvPr/>
          </p:nvGrpSpPr>
          <p:grpSpPr>
            <a:xfrm>
              <a:off x="4793427" y="1845746"/>
              <a:ext cx="1440378" cy="991748"/>
              <a:chOff x="2343725" y="2267100"/>
              <a:chExt cx="3916200" cy="2027700"/>
            </a:xfrm>
          </p:grpSpPr>
          <p:sp>
            <p:nvSpPr>
              <p:cNvPr id="970" name="Google Shape;970;p36"/>
              <p:cNvSpPr/>
              <p:nvPr/>
            </p:nvSpPr>
            <p:spPr>
              <a:xfrm>
                <a:off x="2343725" y="2267100"/>
                <a:ext cx="3916200" cy="1413000"/>
              </a:xfrm>
              <a:prstGeom prst="rect">
                <a:avLst/>
              </a:prstGeom>
              <a:solidFill>
                <a:srgbClr val="D9D9D9"/>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6"/>
              <p:cNvSpPr/>
              <p:nvPr/>
            </p:nvSpPr>
            <p:spPr>
              <a:xfrm>
                <a:off x="2343725" y="2690100"/>
                <a:ext cx="1616400" cy="16047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2" name="Google Shape;972;p36"/>
            <p:cNvGrpSpPr/>
            <p:nvPr/>
          </p:nvGrpSpPr>
          <p:grpSpPr>
            <a:xfrm>
              <a:off x="4792021" y="1517839"/>
              <a:ext cx="1438431" cy="134111"/>
              <a:chOff x="2690100" y="2297550"/>
              <a:chExt cx="3186600" cy="274200"/>
            </a:xfrm>
          </p:grpSpPr>
          <p:sp>
            <p:nvSpPr>
              <p:cNvPr id="973" name="Google Shape;973;p36"/>
              <p:cNvSpPr/>
              <p:nvPr/>
            </p:nvSpPr>
            <p:spPr>
              <a:xfrm>
                <a:off x="2690100" y="2297550"/>
                <a:ext cx="3186600" cy="2742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6"/>
              <p:cNvSpPr/>
              <p:nvPr/>
            </p:nvSpPr>
            <p:spPr>
              <a:xfrm>
                <a:off x="5639392" y="2297550"/>
                <a:ext cx="237300" cy="2742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6"/>
              <p:cNvSpPr/>
              <p:nvPr/>
            </p:nvSpPr>
            <p:spPr>
              <a:xfrm>
                <a:off x="2690104" y="2297550"/>
                <a:ext cx="237300" cy="2742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76" name="Google Shape;976;p36"/>
              <p:cNvCxnSpPr>
                <a:stCxn id="975" idx="0"/>
                <a:endCxn id="974" idx="0"/>
              </p:cNvCxnSpPr>
              <p:nvPr/>
            </p:nvCxnSpPr>
            <p:spPr>
              <a:xfrm>
                <a:off x="2808754" y="2297550"/>
                <a:ext cx="2949600" cy="0"/>
              </a:xfrm>
              <a:prstGeom prst="straightConnector1">
                <a:avLst/>
              </a:prstGeom>
              <a:noFill/>
              <a:ln w="9525" cap="flat" cmpd="sng">
                <a:solidFill>
                  <a:srgbClr val="000000"/>
                </a:solidFill>
                <a:prstDash val="dashDot"/>
                <a:round/>
                <a:headEnd type="none" w="med" len="med"/>
                <a:tailEnd type="none" w="med" len="med"/>
              </a:ln>
            </p:spPr>
          </p:cxnSp>
          <p:cxnSp>
            <p:nvCxnSpPr>
              <p:cNvPr id="977" name="Google Shape;977;p36"/>
              <p:cNvCxnSpPr>
                <a:stCxn id="975" idx="4"/>
                <a:endCxn id="974" idx="4"/>
              </p:cNvCxnSpPr>
              <p:nvPr/>
            </p:nvCxnSpPr>
            <p:spPr>
              <a:xfrm>
                <a:off x="2808754" y="2571750"/>
                <a:ext cx="2949600" cy="0"/>
              </a:xfrm>
              <a:prstGeom prst="straightConnector1">
                <a:avLst/>
              </a:prstGeom>
              <a:noFill/>
              <a:ln w="9525" cap="flat" cmpd="sng">
                <a:solidFill>
                  <a:srgbClr val="000000"/>
                </a:solidFill>
                <a:prstDash val="dashDot"/>
                <a:round/>
                <a:headEnd type="none" w="med" len="med"/>
                <a:tailEnd type="none" w="med" len="med"/>
              </a:ln>
            </p:spPr>
          </p:cxnSp>
        </p:grpSp>
        <p:sp>
          <p:nvSpPr>
            <p:cNvPr id="978" name="Google Shape;978;p36"/>
            <p:cNvSpPr/>
            <p:nvPr/>
          </p:nvSpPr>
          <p:spPr>
            <a:xfrm>
              <a:off x="5637849" y="2052362"/>
              <a:ext cx="593400" cy="7848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79" name="Google Shape;979;p36"/>
            <p:cNvCxnSpPr>
              <a:stCxn id="970" idx="0"/>
              <a:endCxn id="970" idx="2"/>
            </p:cNvCxnSpPr>
            <p:nvPr/>
          </p:nvCxnSpPr>
          <p:spPr>
            <a:xfrm>
              <a:off x="5513617" y="1845746"/>
              <a:ext cx="0" cy="691200"/>
            </a:xfrm>
            <a:prstGeom prst="straightConnector1">
              <a:avLst/>
            </a:prstGeom>
            <a:noFill/>
            <a:ln w="9525" cap="flat" cmpd="sng">
              <a:solidFill>
                <a:srgbClr val="999999"/>
              </a:solidFill>
              <a:prstDash val="solid"/>
              <a:round/>
              <a:headEnd type="none" w="med" len="med"/>
              <a:tailEnd type="none" w="med" len="med"/>
            </a:ln>
          </p:spPr>
        </p:cxnSp>
        <p:grpSp>
          <p:nvGrpSpPr>
            <p:cNvPr id="980" name="Google Shape;980;p36"/>
            <p:cNvGrpSpPr/>
            <p:nvPr/>
          </p:nvGrpSpPr>
          <p:grpSpPr>
            <a:xfrm>
              <a:off x="6200371" y="1063440"/>
              <a:ext cx="636978" cy="1310631"/>
              <a:chOff x="3887581" y="1493450"/>
              <a:chExt cx="323208" cy="597370"/>
            </a:xfrm>
          </p:grpSpPr>
          <p:sp>
            <p:nvSpPr>
              <p:cNvPr id="981" name="Google Shape;981;p36"/>
              <p:cNvSpPr/>
              <p:nvPr/>
            </p:nvSpPr>
            <p:spPr>
              <a:xfrm>
                <a:off x="4011330" y="1820711"/>
                <a:ext cx="74400" cy="15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82" name="Google Shape;982;p36"/>
              <p:cNvCxnSpPr/>
              <p:nvPr/>
            </p:nvCxnSpPr>
            <p:spPr>
              <a:xfrm>
                <a:off x="4048618" y="1714737"/>
                <a:ext cx="0" cy="80400"/>
              </a:xfrm>
              <a:prstGeom prst="straightConnector1">
                <a:avLst/>
              </a:prstGeom>
              <a:noFill/>
              <a:ln w="9525" cap="flat" cmpd="sng">
                <a:solidFill>
                  <a:srgbClr val="000000"/>
                </a:solidFill>
                <a:prstDash val="solid"/>
                <a:round/>
                <a:headEnd type="none" w="med" len="med"/>
                <a:tailEnd type="none" w="med" len="med"/>
              </a:ln>
            </p:spPr>
          </p:cxnSp>
          <p:sp>
            <p:nvSpPr>
              <p:cNvPr id="983" name="Google Shape;983;p36"/>
              <p:cNvSpPr/>
              <p:nvPr/>
            </p:nvSpPr>
            <p:spPr>
              <a:xfrm rot="-2376222">
                <a:off x="4066404" y="1756137"/>
                <a:ext cx="65414" cy="47746"/>
              </a:xfrm>
              <a:prstGeom prst="rtTriangle">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6"/>
              <p:cNvSpPr/>
              <p:nvPr/>
            </p:nvSpPr>
            <p:spPr>
              <a:xfrm rot="2376222" flipH="1">
                <a:off x="3965415" y="1756137"/>
                <a:ext cx="65414" cy="47746"/>
              </a:xfrm>
              <a:prstGeom prst="rtTriangle">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6"/>
              <p:cNvSpPr/>
              <p:nvPr/>
            </p:nvSpPr>
            <p:spPr>
              <a:xfrm>
                <a:off x="4011348" y="1779943"/>
                <a:ext cx="74400" cy="501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6" name="Google Shape;986;p36"/>
              <p:cNvGrpSpPr/>
              <p:nvPr/>
            </p:nvGrpSpPr>
            <p:grpSpPr>
              <a:xfrm>
                <a:off x="3887581" y="1493450"/>
                <a:ext cx="323208" cy="286547"/>
                <a:chOff x="4260300" y="214024"/>
                <a:chExt cx="1800600" cy="1340882"/>
              </a:xfrm>
            </p:grpSpPr>
            <p:sp>
              <p:nvSpPr>
                <p:cNvPr id="987" name="Google Shape;987;p36"/>
                <p:cNvSpPr/>
                <p:nvPr/>
              </p:nvSpPr>
              <p:spPr>
                <a:xfrm rot="10800000">
                  <a:off x="4840481" y="214058"/>
                  <a:ext cx="585900" cy="9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8" name="Google Shape;988;p36"/>
                <p:cNvGrpSpPr/>
                <p:nvPr/>
              </p:nvGrpSpPr>
              <p:grpSpPr>
                <a:xfrm>
                  <a:off x="4260300" y="214024"/>
                  <a:ext cx="1800600" cy="1340882"/>
                  <a:chOff x="5599555" y="1791536"/>
                  <a:chExt cx="1800600" cy="1765480"/>
                </a:xfrm>
              </p:grpSpPr>
              <p:sp>
                <p:nvSpPr>
                  <p:cNvPr id="989" name="Google Shape;989;p36"/>
                  <p:cNvSpPr/>
                  <p:nvPr/>
                </p:nvSpPr>
                <p:spPr>
                  <a:xfrm>
                    <a:off x="5599555" y="3487716"/>
                    <a:ext cx="1800600" cy="693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6"/>
                  <p:cNvSpPr/>
                  <p:nvPr/>
                </p:nvSpPr>
                <p:spPr>
                  <a:xfrm rot="5400000">
                    <a:off x="53106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6"/>
                  <p:cNvSpPr/>
                  <p:nvPr/>
                </p:nvSpPr>
                <p:spPr>
                  <a:xfrm rot="5400000">
                    <a:off x="59202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2" name="Google Shape;992;p36"/>
              <p:cNvGrpSpPr/>
              <p:nvPr/>
            </p:nvGrpSpPr>
            <p:grpSpPr>
              <a:xfrm>
                <a:off x="3923746" y="1780833"/>
                <a:ext cx="249559" cy="309988"/>
                <a:chOff x="6469477" y="3505086"/>
                <a:chExt cx="1390299" cy="1450575"/>
              </a:xfrm>
            </p:grpSpPr>
            <p:sp>
              <p:nvSpPr>
                <p:cNvPr id="993" name="Google Shape;993;p36"/>
                <p:cNvSpPr/>
                <p:nvPr/>
              </p:nvSpPr>
              <p:spPr>
                <a:xfrm>
                  <a:off x="6558449" y="3505086"/>
                  <a:ext cx="1207800" cy="11661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6"/>
                <p:cNvSpPr/>
                <p:nvPr/>
              </p:nvSpPr>
              <p:spPr>
                <a:xfrm>
                  <a:off x="6469477" y="4221261"/>
                  <a:ext cx="99300" cy="734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6"/>
                <p:cNvSpPr/>
                <p:nvPr/>
              </p:nvSpPr>
              <p:spPr>
                <a:xfrm>
                  <a:off x="7760476" y="4221261"/>
                  <a:ext cx="99300" cy="734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996" name="Google Shape;996;p36"/>
              <p:cNvCxnSpPr/>
              <p:nvPr/>
            </p:nvCxnSpPr>
            <p:spPr>
              <a:xfrm>
                <a:off x="4011348" y="1799268"/>
                <a:ext cx="74400" cy="0"/>
              </a:xfrm>
              <a:prstGeom prst="straightConnector1">
                <a:avLst/>
              </a:prstGeom>
              <a:noFill/>
              <a:ln w="9525" cap="flat" cmpd="sng">
                <a:solidFill>
                  <a:srgbClr val="000000"/>
                </a:solidFill>
                <a:prstDash val="solid"/>
                <a:round/>
                <a:headEnd type="none" w="med" len="med"/>
                <a:tailEnd type="none" w="med" len="med"/>
              </a:ln>
            </p:spPr>
          </p:cxnSp>
        </p:grpSp>
        <p:sp>
          <p:nvSpPr>
            <p:cNvPr id="997" name="Google Shape;997;p36"/>
            <p:cNvSpPr/>
            <p:nvPr/>
          </p:nvSpPr>
          <p:spPr>
            <a:xfrm>
              <a:off x="5775592" y="1514984"/>
              <a:ext cx="1535100" cy="134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6"/>
            <p:cNvSpPr/>
            <p:nvPr/>
          </p:nvSpPr>
          <p:spPr>
            <a:xfrm flipH="1">
              <a:off x="6116167" y="1708498"/>
              <a:ext cx="825900" cy="134100"/>
            </a:xfrm>
            <a:prstGeom prst="corner">
              <a:avLst>
                <a:gd name="adj1" fmla="val 50838"/>
                <a:gd name="adj2" fmla="val 39076"/>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6"/>
            <p:cNvSpPr/>
            <p:nvPr/>
          </p:nvSpPr>
          <p:spPr>
            <a:xfrm>
              <a:off x="5781331" y="1517605"/>
              <a:ext cx="1535100" cy="134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00" name="Google Shape;1000;p36"/>
          <p:cNvCxnSpPr/>
          <p:nvPr/>
        </p:nvCxnSpPr>
        <p:spPr>
          <a:xfrm rot="10800000" flipH="1">
            <a:off x="3562375" y="2890025"/>
            <a:ext cx="4062600" cy="16200"/>
          </a:xfrm>
          <a:prstGeom prst="straightConnector1">
            <a:avLst/>
          </a:prstGeom>
          <a:noFill/>
          <a:ln w="38100" cap="flat" cmpd="sng">
            <a:solidFill>
              <a:srgbClr val="000000"/>
            </a:solidFill>
            <a:prstDash val="solid"/>
            <a:round/>
            <a:headEnd type="none" w="med" len="med"/>
            <a:tailEnd type="none" w="med" len="med"/>
          </a:ln>
        </p:spPr>
      </p:cxnSp>
      <p:sp>
        <p:nvSpPr>
          <p:cNvPr id="1001" name="Google Shape;1001;p36"/>
          <p:cNvSpPr/>
          <p:nvPr/>
        </p:nvSpPr>
        <p:spPr>
          <a:xfrm>
            <a:off x="6637297" y="1523808"/>
            <a:ext cx="429300" cy="231600"/>
          </a:xfrm>
          <a:prstGeom prst="rightArrow">
            <a:avLst>
              <a:gd name="adj1" fmla="val 50000"/>
              <a:gd name="adj2" fmla="val 50000"/>
            </a:avLst>
          </a:prstGeom>
          <a:solidFill>
            <a:srgbClr val="99999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6"/>
          <p:cNvSpPr txBox="1"/>
          <p:nvPr/>
        </p:nvSpPr>
        <p:spPr>
          <a:xfrm>
            <a:off x="3616675" y="3445925"/>
            <a:ext cx="3537900" cy="16404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b="1">
                <a:solidFill>
                  <a:schemeClr val="dk1"/>
                </a:solidFill>
              </a:rPr>
              <a:t>T1.1.1 Secured CSR</a:t>
            </a:r>
            <a:endParaRPr b="1">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T1.1.1.2 End Effector Clamping</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T1.1.1.3 Pin Shear Force</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T1.1.1.4 Interface Plate Bending</a:t>
            </a:r>
            <a:endParaRPr>
              <a:solidFill>
                <a:schemeClr val="dk1"/>
              </a:solidFill>
            </a:endParaRPr>
          </a:p>
          <a:p>
            <a:pPr marL="457200" lvl="0" indent="-317500" algn="l" rtl="0">
              <a:spcBef>
                <a:spcPts val="0"/>
              </a:spcBef>
              <a:spcAft>
                <a:spcPts val="0"/>
              </a:spcAft>
              <a:buSzPts val="1400"/>
              <a:buChar char="●"/>
            </a:pPr>
            <a:r>
              <a:rPr lang="en" b="1"/>
              <a:t>T1.4.1 Vibration Test </a:t>
            </a:r>
            <a:endParaRPr/>
          </a:p>
          <a:p>
            <a:pPr marL="0" lvl="0" indent="0" algn="l" rtl="0">
              <a:spcBef>
                <a:spcPts val="0"/>
              </a:spcBef>
              <a:spcAft>
                <a:spcPts val="0"/>
              </a:spcAft>
              <a:buNone/>
            </a:pPr>
            <a:endParaRPr/>
          </a:p>
          <a:p>
            <a:pPr marL="0" lvl="0" indent="0" algn="l" rtl="0">
              <a:spcBef>
                <a:spcPts val="0"/>
              </a:spcBef>
              <a:spcAft>
                <a:spcPts val="0"/>
              </a:spcAft>
              <a:buNone/>
            </a:pPr>
            <a:endParaRPr b="1"/>
          </a:p>
          <a:p>
            <a:pPr marL="45720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cxnSp>
        <p:nvCxnSpPr>
          <p:cNvPr id="1003" name="Google Shape;1003;p36"/>
          <p:cNvCxnSpPr>
            <a:stCxn id="1002" idx="0"/>
            <a:endCxn id="971" idx="4"/>
          </p:cNvCxnSpPr>
          <p:nvPr/>
        </p:nvCxnSpPr>
        <p:spPr>
          <a:xfrm rot="5400000" flipH="1">
            <a:off x="4422775" y="2483075"/>
            <a:ext cx="550800" cy="1374900"/>
          </a:xfrm>
          <a:prstGeom prst="curvedConnector3">
            <a:avLst>
              <a:gd name="adj1" fmla="val 50005"/>
            </a:avLst>
          </a:prstGeom>
          <a:noFill/>
          <a:ln w="9525" cap="flat" cmpd="sng">
            <a:solidFill>
              <a:schemeClr val="dk2"/>
            </a:solidFill>
            <a:prstDash val="solid"/>
            <a:round/>
            <a:headEnd type="none" w="med" len="med"/>
            <a:tailEnd type="none" w="med" len="med"/>
          </a:ln>
        </p:spPr>
      </p:cxnSp>
      <p:cxnSp>
        <p:nvCxnSpPr>
          <p:cNvPr id="1004" name="Google Shape;1004;p36"/>
          <p:cNvCxnSpPr>
            <a:stCxn id="1002" idx="0"/>
            <a:endCxn id="1005" idx="2"/>
          </p:cNvCxnSpPr>
          <p:nvPr/>
        </p:nvCxnSpPr>
        <p:spPr>
          <a:xfrm rot="-5400000">
            <a:off x="5770225" y="2501225"/>
            <a:ext cx="560100" cy="1329300"/>
          </a:xfrm>
          <a:prstGeom prst="curvedConnector3">
            <a:avLst>
              <a:gd name="adj1" fmla="val 50000"/>
            </a:avLst>
          </a:prstGeom>
          <a:noFill/>
          <a:ln w="9525" cap="flat" cmpd="sng">
            <a:solidFill>
              <a:schemeClr val="dk2"/>
            </a:solidFill>
            <a:prstDash val="solid"/>
            <a:round/>
            <a:headEnd type="none" w="med" len="med"/>
            <a:tailEnd type="none" w="med" len="med"/>
          </a:ln>
        </p:spPr>
      </p:cxnSp>
      <p:sp>
        <p:nvSpPr>
          <p:cNvPr id="1005" name="Google Shape;1005;p36"/>
          <p:cNvSpPr txBox="1"/>
          <p:nvPr/>
        </p:nvSpPr>
        <p:spPr>
          <a:xfrm>
            <a:off x="6500250" y="2869625"/>
            <a:ext cx="429300" cy="1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6" name="Google Shape;1006;p36"/>
          <p:cNvSpPr txBox="1"/>
          <p:nvPr/>
        </p:nvSpPr>
        <p:spPr>
          <a:xfrm>
            <a:off x="286750" y="1075300"/>
            <a:ext cx="860100" cy="93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7" name="Google Shape;1007;p36"/>
          <p:cNvSpPr txBox="1"/>
          <p:nvPr/>
        </p:nvSpPr>
        <p:spPr>
          <a:xfrm>
            <a:off x="268825" y="985700"/>
            <a:ext cx="2607600" cy="82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Lab environment </a:t>
            </a:r>
            <a:endParaRPr/>
          </a:p>
          <a:p>
            <a:pPr marL="0" lvl="0" indent="0" algn="l" rtl="0">
              <a:spcBef>
                <a:spcPts val="0"/>
              </a:spcBef>
              <a:spcAft>
                <a:spcPts val="0"/>
              </a:spcAft>
              <a:buNone/>
            </a:pPr>
            <a:endParaRPr/>
          </a:p>
          <a:p>
            <a:pPr marL="0" lvl="0" indent="0" algn="l" rtl="0">
              <a:spcBef>
                <a:spcPts val="0"/>
              </a:spcBef>
              <a:spcAft>
                <a:spcPts val="0"/>
              </a:spcAft>
              <a:buNone/>
            </a:pPr>
            <a:r>
              <a:rPr lang="en"/>
              <a:t>Real Environment</a:t>
            </a:r>
            <a:endParaRPr/>
          </a:p>
        </p:txBody>
      </p:sp>
      <p:sp>
        <p:nvSpPr>
          <p:cNvPr id="1008" name="Google Shape;1008;p36"/>
          <p:cNvSpPr/>
          <p:nvPr/>
        </p:nvSpPr>
        <p:spPr>
          <a:xfrm>
            <a:off x="311700" y="1093222"/>
            <a:ext cx="1435800" cy="198300"/>
          </a:xfrm>
          <a:prstGeom prst="roundRect">
            <a:avLst>
              <a:gd name="adj" fmla="val 16667"/>
            </a:avLst>
          </a:prstGeom>
          <a:solidFill>
            <a:srgbClr val="11E01A">
              <a:alpha val="27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6"/>
          <p:cNvSpPr/>
          <p:nvPr/>
        </p:nvSpPr>
        <p:spPr>
          <a:xfrm>
            <a:off x="311700" y="1510011"/>
            <a:ext cx="1557300" cy="198300"/>
          </a:xfrm>
          <a:prstGeom prst="roundRect">
            <a:avLst>
              <a:gd name="adj" fmla="val 16667"/>
            </a:avLst>
          </a:prstGeom>
          <a:solidFill>
            <a:srgbClr val="E01111">
              <a:alpha val="27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60"/>
                                        </p:tgtEl>
                                      </p:cBhvr>
                                    </p:animEffect>
                                    <p:set>
                                      <p:cBhvr>
                                        <p:cTn id="7" dur="1" fill="hold">
                                          <p:stCondLst>
                                            <p:cond delay="500"/>
                                          </p:stCondLst>
                                        </p:cTn>
                                        <p:tgtEl>
                                          <p:spTgt spid="96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959"/>
                                        </p:tgtEl>
                                        <p:attrNameLst>
                                          <p:attrName>style.visibility</p:attrName>
                                        </p:attrNameLst>
                                      </p:cBhvr>
                                      <p:to>
                                        <p:strVal val="visible"/>
                                      </p:to>
                                    </p:set>
                                    <p:animEffect transition="in" filter="fade">
                                      <p:cBhvr>
                                        <p:cTn id="10" dur="500"/>
                                        <p:tgtEl>
                                          <p:spTgt spid="959"/>
                                        </p:tgtEl>
                                      </p:cBhvr>
                                    </p:animEffect>
                                  </p:childTnLst>
                                </p:cTn>
                              </p:par>
                              <p:par>
                                <p:cTn id="11" presetID="10" presetClass="entr" presetSubtype="0" fill="hold" nodeType="withEffect">
                                  <p:stCondLst>
                                    <p:cond delay="0"/>
                                  </p:stCondLst>
                                  <p:childTnLst>
                                    <p:set>
                                      <p:cBhvr>
                                        <p:cTn id="12" dur="1" fill="hold">
                                          <p:stCondLst>
                                            <p:cond delay="0"/>
                                          </p:stCondLst>
                                        </p:cTn>
                                        <p:tgtEl>
                                          <p:spTgt spid="961"/>
                                        </p:tgtEl>
                                        <p:attrNameLst>
                                          <p:attrName>style.visibility</p:attrName>
                                        </p:attrNameLst>
                                      </p:cBhvr>
                                      <p:to>
                                        <p:strVal val="visible"/>
                                      </p:to>
                                    </p:set>
                                    <p:animEffect transition="in" filter="fade">
                                      <p:cBhvr>
                                        <p:cTn id="13" dur="500"/>
                                        <p:tgtEl>
                                          <p:spTgt spid="9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37"/>
          <p:cNvSpPr txBox="1">
            <a:spLocks noGrp="1"/>
          </p:cNvSpPr>
          <p:nvPr>
            <p:ph type="title"/>
          </p:nvPr>
        </p:nvSpPr>
        <p:spPr>
          <a:xfrm>
            <a:off x="890850" y="2481825"/>
            <a:ext cx="8520600" cy="71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Budget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p38"/>
          <p:cNvSpPr txBox="1"/>
          <p:nvPr/>
        </p:nvSpPr>
        <p:spPr>
          <a:xfrm>
            <a:off x="235500" y="1072950"/>
            <a:ext cx="3948900" cy="367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p>
          <a:p>
            <a:pPr marL="0" lvl="0" indent="0" algn="l" rtl="0">
              <a:spcBef>
                <a:spcPts val="0"/>
              </a:spcBef>
              <a:spcAft>
                <a:spcPts val="0"/>
              </a:spcAft>
              <a:buNone/>
            </a:pPr>
            <a:r>
              <a:rPr lang="en">
                <a:solidFill>
                  <a:srgbClr val="000000"/>
                </a:solidFill>
              </a:rPr>
              <a:t>Hardware: $</a:t>
            </a:r>
            <a:r>
              <a:rPr lang="en"/>
              <a:t>2,882.57</a:t>
            </a:r>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r>
              <a:rPr lang="en">
                <a:solidFill>
                  <a:srgbClr val="000000"/>
                </a:solidFill>
              </a:rPr>
              <a:t>Electronics: $</a:t>
            </a:r>
            <a:r>
              <a:rPr lang="en"/>
              <a:t>2,226.42</a:t>
            </a: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r>
              <a:rPr lang="en">
                <a:solidFill>
                  <a:srgbClr val="000000"/>
                </a:solidFill>
              </a:rPr>
              <a:t>Integration: $</a:t>
            </a:r>
            <a:r>
              <a:rPr lang="en"/>
              <a:t>225</a:t>
            </a: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r>
              <a:rPr lang="en">
                <a:solidFill>
                  <a:srgbClr val="000000"/>
                </a:solidFill>
              </a:rPr>
              <a:t>Communications: $</a:t>
            </a:r>
            <a:r>
              <a:rPr lang="en"/>
              <a:t>399.16</a:t>
            </a:r>
            <a:endParaRPr/>
          </a:p>
          <a:p>
            <a:pPr marL="0" lvl="0" indent="0" algn="l" rtl="0">
              <a:spcBef>
                <a:spcPts val="0"/>
              </a:spcBef>
              <a:spcAft>
                <a:spcPts val="0"/>
              </a:spcAft>
              <a:buNone/>
            </a:pPr>
            <a:endParaRPr sz="1800">
              <a:solidFill>
                <a:srgbClr val="000000"/>
              </a:solidFill>
            </a:endParaRPr>
          </a:p>
          <a:p>
            <a:pPr marL="0" lvl="0" indent="0" algn="l" rtl="0">
              <a:spcBef>
                <a:spcPts val="0"/>
              </a:spcBef>
              <a:spcAft>
                <a:spcPts val="0"/>
              </a:spcAft>
              <a:buNone/>
            </a:pPr>
            <a:r>
              <a:rPr lang="en" b="1">
                <a:solidFill>
                  <a:srgbClr val="000000"/>
                </a:solidFill>
              </a:rPr>
              <a:t>Total Expenses: </a:t>
            </a:r>
            <a:r>
              <a:rPr lang="en">
                <a:solidFill>
                  <a:srgbClr val="000000"/>
                </a:solidFill>
              </a:rPr>
              <a:t>$</a:t>
            </a:r>
            <a:r>
              <a:rPr lang="en"/>
              <a:t>5,733.15</a:t>
            </a:r>
            <a:endParaRPr>
              <a:solidFill>
                <a:srgbClr val="000000"/>
              </a:solidFill>
            </a:endParaRPr>
          </a:p>
          <a:p>
            <a:pPr marL="0" lvl="0" indent="0" algn="l" rtl="0">
              <a:spcBef>
                <a:spcPts val="0"/>
              </a:spcBef>
              <a:spcAft>
                <a:spcPts val="0"/>
              </a:spcAft>
              <a:buNone/>
            </a:pPr>
            <a:endParaRPr b="1">
              <a:solidFill>
                <a:srgbClr val="000000"/>
              </a:solidFill>
            </a:endParaRPr>
          </a:p>
          <a:p>
            <a:pPr marL="0" lvl="0" indent="0" algn="l" rtl="0">
              <a:spcBef>
                <a:spcPts val="0"/>
              </a:spcBef>
              <a:spcAft>
                <a:spcPts val="0"/>
              </a:spcAft>
              <a:buNone/>
            </a:pPr>
            <a:r>
              <a:rPr lang="en" b="1">
                <a:solidFill>
                  <a:srgbClr val="000000"/>
                </a:solidFill>
              </a:rPr>
              <a:t>EEF Funding: </a:t>
            </a:r>
            <a:r>
              <a:rPr lang="en">
                <a:solidFill>
                  <a:srgbClr val="000000"/>
                </a:solidFill>
              </a:rPr>
              <a:t>$1,194</a:t>
            </a:r>
            <a:endParaRPr>
              <a:solidFill>
                <a:srgbClr val="000000"/>
              </a:solidFill>
            </a:endParaRPr>
          </a:p>
          <a:p>
            <a:pPr marL="0" lvl="0" indent="0" algn="l" rtl="0">
              <a:spcBef>
                <a:spcPts val="0"/>
              </a:spcBef>
              <a:spcAft>
                <a:spcPts val="0"/>
              </a:spcAft>
              <a:buNone/>
            </a:pPr>
            <a:r>
              <a:rPr lang="en" b="1">
                <a:solidFill>
                  <a:srgbClr val="000000"/>
                </a:solidFill>
              </a:rPr>
              <a:t>Total Budget: </a:t>
            </a:r>
            <a:r>
              <a:rPr lang="en">
                <a:solidFill>
                  <a:srgbClr val="000000"/>
                </a:solidFill>
              </a:rPr>
              <a:t>$6,194</a:t>
            </a:r>
            <a:endParaRPr>
              <a:solidFill>
                <a:srgbClr val="000000"/>
              </a:solidFill>
            </a:endParaRPr>
          </a:p>
          <a:p>
            <a:pPr marL="0" lvl="0" indent="0" algn="l" rtl="0">
              <a:spcBef>
                <a:spcPts val="0"/>
              </a:spcBef>
              <a:spcAft>
                <a:spcPts val="0"/>
              </a:spcAft>
              <a:buNone/>
            </a:pPr>
            <a:endParaRPr b="1">
              <a:solidFill>
                <a:srgbClr val="000000"/>
              </a:solidFill>
            </a:endParaRPr>
          </a:p>
          <a:p>
            <a:pPr marL="0" lvl="0" indent="0" algn="l" rtl="0">
              <a:spcBef>
                <a:spcPts val="0"/>
              </a:spcBef>
              <a:spcAft>
                <a:spcPts val="0"/>
              </a:spcAft>
              <a:buNone/>
            </a:pPr>
            <a:r>
              <a:rPr lang="en" b="1">
                <a:solidFill>
                  <a:srgbClr val="000000"/>
                </a:solidFill>
              </a:rPr>
              <a:t>Remaining Funds: </a:t>
            </a:r>
            <a:r>
              <a:rPr lang="en">
                <a:solidFill>
                  <a:srgbClr val="000000"/>
                </a:solidFill>
              </a:rPr>
              <a:t>$4</a:t>
            </a:r>
            <a:r>
              <a:rPr lang="en"/>
              <a:t>60.85</a:t>
            </a:r>
            <a:endParaRPr>
              <a:solidFill>
                <a:srgbClr val="000000"/>
              </a:solidFill>
            </a:endParaRPr>
          </a:p>
          <a:p>
            <a:pPr marL="0" lvl="0" indent="0" algn="l" rtl="0">
              <a:spcBef>
                <a:spcPts val="0"/>
              </a:spcBef>
              <a:spcAft>
                <a:spcPts val="0"/>
              </a:spcAft>
              <a:buNone/>
            </a:pPr>
            <a:endParaRPr sz="1800">
              <a:solidFill>
                <a:srgbClr val="000000"/>
              </a:solidFill>
            </a:endParaRPr>
          </a:p>
          <a:p>
            <a:pPr marL="0" lvl="0" indent="0" algn="l" rtl="0">
              <a:lnSpc>
                <a:spcPct val="115000"/>
              </a:lnSpc>
              <a:spcBef>
                <a:spcPts val="0"/>
              </a:spcBef>
              <a:spcAft>
                <a:spcPts val="1600"/>
              </a:spcAft>
              <a:buNone/>
            </a:pPr>
            <a:endParaRPr sz="1800"/>
          </a:p>
        </p:txBody>
      </p:sp>
      <p:sp>
        <p:nvSpPr>
          <p:cNvPr id="1020" name="Google Shape;1020;p38"/>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000000"/>
                </a:solidFill>
              </a:rPr>
              <a:t>Financial Status</a:t>
            </a:r>
            <a:endParaRPr sz="2800">
              <a:solidFill>
                <a:srgbClr val="000000"/>
              </a:solidFill>
            </a:endParaRPr>
          </a:p>
        </p:txBody>
      </p:sp>
      <p:pic>
        <p:nvPicPr>
          <p:cNvPr id="1021" name="Google Shape;1021;p38"/>
          <p:cNvPicPr preferRelativeResize="0"/>
          <p:nvPr/>
        </p:nvPicPr>
        <p:blipFill>
          <a:blip r:embed="rId3">
            <a:alphaModFix/>
          </a:blip>
          <a:stretch>
            <a:fillRect/>
          </a:stretch>
        </p:blipFill>
        <p:spPr>
          <a:xfrm>
            <a:off x="2660091" y="1017725"/>
            <a:ext cx="6255309" cy="41636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6" name="Google Shape;1026;p39"/>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000000"/>
                </a:solidFill>
              </a:rPr>
              <a:t>Procurement Status</a:t>
            </a:r>
            <a:endParaRPr sz="2800">
              <a:solidFill>
                <a:srgbClr val="000000"/>
              </a:solidFill>
            </a:endParaRPr>
          </a:p>
        </p:txBody>
      </p:sp>
      <p:sp>
        <p:nvSpPr>
          <p:cNvPr id="1027" name="Google Shape;1027;p39"/>
          <p:cNvSpPr txBox="1"/>
          <p:nvPr/>
        </p:nvSpPr>
        <p:spPr>
          <a:xfrm>
            <a:off x="235500" y="1017725"/>
            <a:ext cx="8520600" cy="38763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b="1">
                <a:solidFill>
                  <a:schemeClr val="dk1"/>
                </a:solidFill>
              </a:rPr>
              <a:t>Integration: </a:t>
            </a:r>
            <a:endParaRPr b="1">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All major items received </a:t>
            </a:r>
            <a:endParaRPr>
              <a:solidFill>
                <a:schemeClr val="dk1"/>
              </a:solidFill>
            </a:endParaRPr>
          </a:p>
          <a:p>
            <a:pPr marL="457200" lvl="0" indent="-317500" algn="l" rtl="0">
              <a:spcBef>
                <a:spcPts val="0"/>
              </a:spcBef>
              <a:spcAft>
                <a:spcPts val="0"/>
              </a:spcAft>
              <a:buClr>
                <a:srgbClr val="000000"/>
              </a:buClr>
              <a:buSzPts val="1400"/>
              <a:buChar char="●"/>
            </a:pPr>
            <a:r>
              <a:rPr lang="en" b="1">
                <a:solidFill>
                  <a:srgbClr val="000000"/>
                </a:solidFill>
              </a:rPr>
              <a:t>Electronics:</a:t>
            </a:r>
            <a:r>
              <a:rPr lang="en">
                <a:solidFill>
                  <a:srgbClr val="000000"/>
                </a:solidFill>
              </a:rPr>
              <a:t> </a:t>
            </a:r>
            <a:endParaRPr>
              <a:solidFill>
                <a:srgbClr val="000000"/>
              </a:solidFill>
            </a:endParaRPr>
          </a:p>
          <a:p>
            <a:pPr marL="914400" lvl="1" indent="-317500" algn="l" rtl="0">
              <a:spcBef>
                <a:spcPts val="0"/>
              </a:spcBef>
              <a:spcAft>
                <a:spcPts val="0"/>
              </a:spcAft>
              <a:buClr>
                <a:srgbClr val="000000"/>
              </a:buClr>
              <a:buSzPts val="1400"/>
              <a:buChar char="○"/>
            </a:pPr>
            <a:r>
              <a:rPr lang="en">
                <a:solidFill>
                  <a:schemeClr val="dk1"/>
                </a:solidFill>
                <a:highlight>
                  <a:srgbClr val="FFFFFF"/>
                </a:highlight>
              </a:rPr>
              <a:t>x3 NEMA 23 Non-captive linear actuator (Due March 6th &amp; March 18th)</a:t>
            </a:r>
            <a:endParaRPr>
              <a:solidFill>
                <a:schemeClr val="dk1"/>
              </a:solidFill>
              <a:highlight>
                <a:srgbClr val="FFFFFF"/>
              </a:highlight>
            </a:endParaRPr>
          </a:p>
          <a:p>
            <a:pPr marL="914400" lvl="1" indent="-317500" algn="l" rtl="0">
              <a:spcBef>
                <a:spcPts val="0"/>
              </a:spcBef>
              <a:spcAft>
                <a:spcPts val="0"/>
              </a:spcAft>
              <a:buClr>
                <a:schemeClr val="dk1"/>
              </a:buClr>
              <a:buSzPts val="1400"/>
              <a:buChar char="○"/>
            </a:pPr>
            <a:r>
              <a:rPr lang="en">
                <a:solidFill>
                  <a:schemeClr val="dk1"/>
                </a:solidFill>
                <a:highlight>
                  <a:srgbClr val="FFFFFF"/>
                </a:highlight>
              </a:rPr>
              <a:t>x4 NEMA 23 Lead Screws (Due March 6th &amp; March 18th)</a:t>
            </a:r>
            <a:endParaRPr>
              <a:solidFill>
                <a:schemeClr val="dk1"/>
              </a:solidFill>
              <a:highlight>
                <a:srgbClr val="FFFFFF"/>
              </a:highlight>
            </a:endParaRPr>
          </a:p>
          <a:p>
            <a:pPr marL="457200" lvl="0" indent="-317500" algn="l" rtl="0">
              <a:spcBef>
                <a:spcPts val="0"/>
              </a:spcBef>
              <a:spcAft>
                <a:spcPts val="0"/>
              </a:spcAft>
              <a:buClr>
                <a:srgbClr val="000000"/>
              </a:buClr>
              <a:buSzPts val="1400"/>
              <a:buChar char="●"/>
            </a:pPr>
            <a:r>
              <a:rPr lang="en" b="1">
                <a:solidFill>
                  <a:srgbClr val="000000"/>
                </a:solidFill>
              </a:rPr>
              <a:t>Power:</a:t>
            </a:r>
            <a:r>
              <a:rPr lang="en">
                <a:solidFill>
                  <a:srgbClr val="000000"/>
                </a:solidFill>
              </a:rPr>
              <a:t> </a:t>
            </a:r>
            <a:endParaRPr>
              <a:solidFill>
                <a:srgbClr val="000000"/>
              </a:solidFill>
            </a:endParaRPr>
          </a:p>
          <a:p>
            <a:pPr marL="914400" lvl="1" indent="-317500" algn="l" rtl="0">
              <a:spcBef>
                <a:spcPts val="0"/>
              </a:spcBef>
              <a:spcAft>
                <a:spcPts val="0"/>
              </a:spcAft>
              <a:buClr>
                <a:schemeClr val="dk1"/>
              </a:buClr>
              <a:buSzPts val="1400"/>
              <a:buChar char="○"/>
            </a:pPr>
            <a:r>
              <a:rPr lang="en">
                <a:solidFill>
                  <a:schemeClr val="dk1"/>
                </a:solidFill>
              </a:rPr>
              <a:t>All major items received </a:t>
            </a:r>
            <a:endParaRPr>
              <a:solidFill>
                <a:schemeClr val="dk1"/>
              </a:solidFill>
            </a:endParaRPr>
          </a:p>
          <a:p>
            <a:pPr marL="457200" lvl="0" indent="-317500" algn="l" rtl="0">
              <a:spcBef>
                <a:spcPts val="0"/>
              </a:spcBef>
              <a:spcAft>
                <a:spcPts val="0"/>
              </a:spcAft>
              <a:buClr>
                <a:srgbClr val="000000"/>
              </a:buClr>
              <a:buSzPts val="1400"/>
              <a:buChar char="●"/>
            </a:pPr>
            <a:r>
              <a:rPr lang="en" b="1">
                <a:solidFill>
                  <a:srgbClr val="000000"/>
                </a:solidFill>
              </a:rPr>
              <a:t>Hardware: </a:t>
            </a:r>
            <a:endParaRPr b="1">
              <a:solidFill>
                <a:srgbClr val="000000"/>
              </a:solidFill>
            </a:endParaRPr>
          </a:p>
          <a:p>
            <a:pPr marL="914400" lvl="1" indent="-317500" algn="l" rtl="0">
              <a:spcBef>
                <a:spcPts val="0"/>
              </a:spcBef>
              <a:spcAft>
                <a:spcPts val="0"/>
              </a:spcAft>
              <a:buSzPts val="1400"/>
              <a:buChar char="○"/>
            </a:pPr>
            <a:r>
              <a:rPr lang="en">
                <a:solidFill>
                  <a:schemeClr val="dk1"/>
                </a:solidFill>
              </a:rPr>
              <a:t>All major items received </a:t>
            </a:r>
            <a:endParaRPr>
              <a:solidFill>
                <a:schemeClr val="dk1"/>
              </a:solidFill>
            </a:endParaRPr>
          </a:p>
          <a:p>
            <a:pPr marL="457200" lvl="0" indent="-317500" algn="l" rtl="0">
              <a:spcBef>
                <a:spcPts val="0"/>
              </a:spcBef>
              <a:spcAft>
                <a:spcPts val="0"/>
              </a:spcAft>
              <a:buClr>
                <a:srgbClr val="000000"/>
              </a:buClr>
              <a:buSzPts val="1400"/>
              <a:buChar char="●"/>
            </a:pPr>
            <a:r>
              <a:rPr lang="en" b="1">
                <a:solidFill>
                  <a:srgbClr val="000000"/>
                </a:solidFill>
              </a:rPr>
              <a:t>Communications: </a:t>
            </a:r>
            <a:endParaRPr b="1">
              <a:solidFill>
                <a:srgbClr val="000000"/>
              </a:solidFill>
            </a:endParaRPr>
          </a:p>
          <a:p>
            <a:pPr marL="914400" lvl="1" indent="-317500" algn="l" rtl="0">
              <a:spcBef>
                <a:spcPts val="0"/>
              </a:spcBef>
              <a:spcAft>
                <a:spcPts val="0"/>
              </a:spcAft>
              <a:buClr>
                <a:schemeClr val="dk1"/>
              </a:buClr>
              <a:buSzPts val="1400"/>
              <a:buChar char="○"/>
            </a:pPr>
            <a:r>
              <a:rPr lang="en">
                <a:solidFill>
                  <a:schemeClr val="dk1"/>
                </a:solidFill>
              </a:rPr>
              <a:t>All major items received </a:t>
            </a:r>
            <a:endParaRPr>
              <a:solidFill>
                <a:schemeClr val="dk1"/>
              </a:solidFill>
            </a:endParaRPr>
          </a:p>
          <a:p>
            <a:pPr marL="457200" lvl="0" indent="-317500" algn="l" rtl="0">
              <a:spcBef>
                <a:spcPts val="0"/>
              </a:spcBef>
              <a:spcAft>
                <a:spcPts val="0"/>
              </a:spcAft>
              <a:buClr>
                <a:srgbClr val="000000"/>
              </a:buClr>
              <a:buSzPts val="1400"/>
              <a:buChar char="●"/>
            </a:pPr>
            <a:r>
              <a:rPr lang="en" b="1">
                <a:solidFill>
                  <a:srgbClr val="000000"/>
                </a:solidFill>
              </a:rPr>
              <a:t>Items Still to Order: </a:t>
            </a:r>
            <a:endParaRPr b="1">
              <a:solidFill>
                <a:srgbClr val="000000"/>
              </a:solidFill>
            </a:endParaRPr>
          </a:p>
          <a:p>
            <a:pPr marL="914400" lvl="1" indent="-317500" algn="l" rtl="0">
              <a:spcBef>
                <a:spcPts val="0"/>
              </a:spcBef>
              <a:spcAft>
                <a:spcPts val="0"/>
              </a:spcAft>
              <a:buClr>
                <a:srgbClr val="000000"/>
              </a:buClr>
              <a:buSzPts val="1400"/>
              <a:buChar char="○"/>
            </a:pPr>
            <a:r>
              <a:rPr lang="en"/>
              <a:t>No significant project parts still need to be ordered</a:t>
            </a:r>
            <a:endParaRPr/>
          </a:p>
          <a:p>
            <a:pPr marL="914400" lvl="1" indent="-317500" algn="l" rtl="0">
              <a:spcBef>
                <a:spcPts val="0"/>
              </a:spcBef>
              <a:spcAft>
                <a:spcPts val="0"/>
              </a:spcAft>
              <a:buSzPts val="1400"/>
              <a:buChar char="○"/>
            </a:pPr>
            <a:r>
              <a:rPr lang="en"/>
              <a:t>With $460.85 funds remaining, enough has been allocated to purchase another driving motor in case of emergency  </a:t>
            </a:r>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lnSpc>
                <a:spcPct val="115000"/>
              </a:lnSpc>
              <a:spcBef>
                <a:spcPts val="0"/>
              </a:spcBef>
              <a:spcAft>
                <a:spcPts val="1600"/>
              </a:spcAft>
              <a:buNone/>
            </a:pPr>
            <a:endParaRPr b="1"/>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40"/>
          <p:cNvSpPr txBox="1">
            <a:spLocks noGrp="1"/>
          </p:cNvSpPr>
          <p:nvPr>
            <p:ph type="title"/>
          </p:nvPr>
        </p:nvSpPr>
        <p:spPr>
          <a:xfrm>
            <a:off x="808000" y="2385475"/>
            <a:ext cx="85206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Questions?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p41"/>
          <p:cNvSpPr txBox="1">
            <a:spLocks noGrp="1"/>
          </p:cNvSpPr>
          <p:nvPr>
            <p:ph type="title"/>
          </p:nvPr>
        </p:nvSpPr>
        <p:spPr>
          <a:xfrm>
            <a:off x="790975" y="2399525"/>
            <a:ext cx="85206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Backup Slides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p:nvPr/>
        </p:nvSpPr>
        <p:spPr>
          <a:xfrm>
            <a:off x="1105138" y="3546038"/>
            <a:ext cx="2917500" cy="1201200"/>
          </a:xfrm>
          <a:prstGeom prst="roundRect">
            <a:avLst>
              <a:gd name="adj" fmla="val 16667"/>
            </a:avLst>
          </a:prstGeom>
          <a:noFill/>
          <a:ln w="9525"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9" name="Google Shape;79;p15"/>
          <p:cNvCxnSpPr/>
          <p:nvPr/>
        </p:nvCxnSpPr>
        <p:spPr>
          <a:xfrm>
            <a:off x="1696045" y="1925344"/>
            <a:ext cx="0" cy="76500"/>
          </a:xfrm>
          <a:prstGeom prst="straightConnector1">
            <a:avLst/>
          </a:prstGeom>
          <a:noFill/>
          <a:ln w="9525" cap="flat" cmpd="sng">
            <a:solidFill>
              <a:srgbClr val="000000"/>
            </a:solidFill>
            <a:prstDash val="solid"/>
            <a:round/>
            <a:headEnd type="none" w="med" len="med"/>
            <a:tailEnd type="none" w="med" len="med"/>
          </a:ln>
        </p:spPr>
      </p:cxnSp>
      <p:grpSp>
        <p:nvGrpSpPr>
          <p:cNvPr id="80" name="Google Shape;80;p15"/>
          <p:cNvGrpSpPr/>
          <p:nvPr/>
        </p:nvGrpSpPr>
        <p:grpSpPr>
          <a:xfrm>
            <a:off x="339711" y="1315059"/>
            <a:ext cx="571237" cy="1147553"/>
            <a:chOff x="12154" y="1497685"/>
            <a:chExt cx="373944" cy="711837"/>
          </a:xfrm>
        </p:grpSpPr>
        <p:pic>
          <p:nvPicPr>
            <p:cNvPr id="81" name="Google Shape;81;p1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154" y="1680584"/>
              <a:ext cx="344605" cy="528938"/>
            </a:xfrm>
            <a:prstGeom prst="rect">
              <a:avLst/>
            </a:prstGeom>
            <a:noFill/>
            <a:ln>
              <a:noFill/>
            </a:ln>
          </p:spPr>
        </p:pic>
        <p:sp>
          <p:nvSpPr>
            <p:cNvPr id="82" name="Google Shape;82;p15"/>
            <p:cNvSpPr/>
            <p:nvPr/>
          </p:nvSpPr>
          <p:spPr>
            <a:xfrm rot="2700000">
              <a:off x="206202" y="1533437"/>
              <a:ext cx="155943" cy="132345"/>
            </a:xfrm>
            <a:prstGeom prst="lightningBol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 name="Google Shape;83;p15"/>
          <p:cNvSpPr txBox="1"/>
          <p:nvPr/>
        </p:nvSpPr>
        <p:spPr>
          <a:xfrm>
            <a:off x="177050" y="940824"/>
            <a:ext cx="768300" cy="63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latin typeface="Comfortaa"/>
                <a:ea typeface="Comfortaa"/>
                <a:cs typeface="Comfortaa"/>
                <a:sym typeface="Comfortaa"/>
              </a:rPr>
              <a:t>Ground Station</a:t>
            </a:r>
            <a:endParaRPr sz="900">
              <a:latin typeface="Comfortaa"/>
              <a:ea typeface="Comfortaa"/>
              <a:cs typeface="Comfortaa"/>
              <a:sym typeface="Comfortaa"/>
            </a:endParaRPr>
          </a:p>
        </p:txBody>
      </p:sp>
      <p:cxnSp>
        <p:nvCxnSpPr>
          <p:cNvPr id="84" name="Google Shape;84;p15"/>
          <p:cNvCxnSpPr>
            <a:stCxn id="83" idx="2"/>
          </p:cNvCxnSpPr>
          <p:nvPr/>
        </p:nvCxnSpPr>
        <p:spPr>
          <a:xfrm>
            <a:off x="561200" y="1575624"/>
            <a:ext cx="0" cy="0"/>
          </a:xfrm>
          <a:prstGeom prst="straightConnector1">
            <a:avLst/>
          </a:prstGeom>
          <a:noFill/>
          <a:ln w="9525" cap="flat" cmpd="sng">
            <a:solidFill>
              <a:schemeClr val="dk2"/>
            </a:solidFill>
            <a:prstDash val="solid"/>
            <a:round/>
            <a:headEnd type="none" w="med" len="med"/>
            <a:tailEnd type="none" w="med" len="med"/>
          </a:ln>
        </p:spPr>
      </p:cxnSp>
      <p:grpSp>
        <p:nvGrpSpPr>
          <p:cNvPr id="85" name="Google Shape;85;p15"/>
          <p:cNvGrpSpPr/>
          <p:nvPr/>
        </p:nvGrpSpPr>
        <p:grpSpPr>
          <a:xfrm>
            <a:off x="1226487" y="3456206"/>
            <a:ext cx="3126148" cy="1236564"/>
            <a:chOff x="39313" y="3778225"/>
            <a:chExt cx="3299712" cy="1298775"/>
          </a:xfrm>
        </p:grpSpPr>
        <p:sp>
          <p:nvSpPr>
            <p:cNvPr id="86" name="Google Shape;86;p15"/>
            <p:cNvSpPr txBox="1"/>
            <p:nvPr/>
          </p:nvSpPr>
          <p:spPr>
            <a:xfrm>
              <a:off x="1393325" y="3778225"/>
              <a:ext cx="1936500" cy="85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900">
                <a:latin typeface="Comfortaa"/>
                <a:ea typeface="Comfortaa"/>
                <a:cs typeface="Comfortaa"/>
                <a:sym typeface="Comfortaa"/>
              </a:endParaRPr>
            </a:p>
            <a:p>
              <a:pPr marL="0" lvl="0" indent="0" algn="l" rtl="0">
                <a:spcBef>
                  <a:spcPts val="0"/>
                </a:spcBef>
                <a:spcAft>
                  <a:spcPts val="0"/>
                </a:spcAft>
                <a:buNone/>
              </a:pPr>
              <a:r>
                <a:rPr lang="en" sz="900">
                  <a:latin typeface="Comfortaa"/>
                  <a:ea typeface="Comfortaa"/>
                  <a:cs typeface="Comfortaa"/>
                  <a:sym typeface="Comfortaa"/>
                </a:rPr>
                <a:t>Comms b/w ATLAS and Ground Station</a:t>
              </a:r>
              <a:endParaRPr sz="900">
                <a:latin typeface="Comfortaa"/>
                <a:ea typeface="Comfortaa"/>
                <a:cs typeface="Comfortaa"/>
                <a:sym typeface="Comfortaa"/>
              </a:endParaRPr>
            </a:p>
            <a:p>
              <a:pPr marL="0" lvl="0" indent="0" algn="l" rtl="0">
                <a:spcBef>
                  <a:spcPts val="0"/>
                </a:spcBef>
                <a:spcAft>
                  <a:spcPts val="0"/>
                </a:spcAft>
                <a:buNone/>
              </a:pPr>
              <a:endParaRPr sz="800">
                <a:latin typeface="Comfortaa"/>
                <a:ea typeface="Comfortaa"/>
                <a:cs typeface="Comfortaa"/>
                <a:sym typeface="Comfortaa"/>
              </a:endParaRPr>
            </a:p>
          </p:txBody>
        </p:sp>
        <p:sp>
          <p:nvSpPr>
            <p:cNvPr id="87" name="Google Shape;87;p15"/>
            <p:cNvSpPr/>
            <p:nvPr/>
          </p:nvSpPr>
          <p:spPr>
            <a:xfrm>
              <a:off x="1149363" y="4022938"/>
              <a:ext cx="292194" cy="209682"/>
            </a:xfrm>
            <a:prstGeom prst="lightningBol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8;p15"/>
            <p:cNvGrpSpPr/>
            <p:nvPr/>
          </p:nvGrpSpPr>
          <p:grpSpPr>
            <a:xfrm>
              <a:off x="39313" y="3954400"/>
              <a:ext cx="3299712" cy="1122600"/>
              <a:chOff x="157925" y="2178775"/>
              <a:chExt cx="3299712" cy="1122600"/>
            </a:xfrm>
          </p:grpSpPr>
          <p:sp>
            <p:nvSpPr>
              <p:cNvPr id="89" name="Google Shape;89;p15"/>
              <p:cNvSpPr txBox="1"/>
              <p:nvPr/>
            </p:nvSpPr>
            <p:spPr>
              <a:xfrm>
                <a:off x="378138" y="2178775"/>
                <a:ext cx="3079500" cy="112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latin typeface="Comfortaa"/>
                    <a:ea typeface="Comfortaa"/>
                    <a:cs typeface="Comfortaa"/>
                    <a:sym typeface="Comfortaa"/>
                  </a:rPr>
                  <a:t>Transition</a:t>
                </a:r>
                <a:endParaRPr sz="900">
                  <a:latin typeface="Comfortaa"/>
                  <a:ea typeface="Comfortaa"/>
                  <a:cs typeface="Comfortaa"/>
                  <a:sym typeface="Comfortaa"/>
                </a:endParaRPr>
              </a:p>
              <a:p>
                <a:pPr marL="0" lvl="0" indent="0" algn="l" rtl="0">
                  <a:spcBef>
                    <a:spcPts val="0"/>
                  </a:spcBef>
                  <a:spcAft>
                    <a:spcPts val="0"/>
                  </a:spcAft>
                  <a:buNone/>
                </a:pPr>
                <a:endParaRPr sz="900">
                  <a:latin typeface="Comfortaa"/>
                  <a:ea typeface="Comfortaa"/>
                  <a:cs typeface="Comfortaa"/>
                  <a:sym typeface="Comfortaa"/>
                </a:endParaRPr>
              </a:p>
              <a:p>
                <a:pPr marL="0" lvl="0" indent="0" algn="l" rtl="0">
                  <a:spcBef>
                    <a:spcPts val="0"/>
                  </a:spcBef>
                  <a:spcAft>
                    <a:spcPts val="0"/>
                  </a:spcAft>
                  <a:buNone/>
                </a:pPr>
                <a:r>
                  <a:rPr lang="en" sz="900">
                    <a:latin typeface="Comfortaa"/>
                    <a:ea typeface="Comfortaa"/>
                    <a:cs typeface="Comfortaa"/>
                    <a:sym typeface="Comfortaa"/>
                  </a:rPr>
                  <a:t>Deploy</a:t>
                </a:r>
                <a:endParaRPr sz="900">
                  <a:latin typeface="Comfortaa"/>
                  <a:ea typeface="Comfortaa"/>
                  <a:cs typeface="Comfortaa"/>
                  <a:sym typeface="Comfortaa"/>
                </a:endParaRPr>
              </a:p>
              <a:p>
                <a:pPr marL="0" lvl="0" indent="0" algn="l" rtl="0">
                  <a:spcBef>
                    <a:spcPts val="0"/>
                  </a:spcBef>
                  <a:spcAft>
                    <a:spcPts val="0"/>
                  </a:spcAft>
                  <a:buNone/>
                </a:pPr>
                <a:endParaRPr sz="900">
                  <a:latin typeface="Comfortaa"/>
                  <a:ea typeface="Comfortaa"/>
                  <a:cs typeface="Comfortaa"/>
                  <a:sym typeface="Comfortaa"/>
                </a:endParaRPr>
              </a:p>
              <a:p>
                <a:pPr marL="0" lvl="0" indent="0" algn="l" rtl="0">
                  <a:spcBef>
                    <a:spcPts val="0"/>
                  </a:spcBef>
                  <a:spcAft>
                    <a:spcPts val="0"/>
                  </a:spcAft>
                  <a:buNone/>
                </a:pPr>
                <a:r>
                  <a:rPr lang="en" sz="900">
                    <a:latin typeface="Comfortaa"/>
                    <a:ea typeface="Comfortaa"/>
                    <a:cs typeface="Comfortaa"/>
                    <a:sym typeface="Comfortaa"/>
                  </a:rPr>
                  <a:t>CSR mission, HERMES</a:t>
                </a:r>
                <a:endParaRPr sz="900">
                  <a:latin typeface="Comfortaa"/>
                  <a:ea typeface="Comfortaa"/>
                  <a:cs typeface="Comfortaa"/>
                  <a:sym typeface="Comfortaa"/>
                </a:endParaRPr>
              </a:p>
              <a:p>
                <a:pPr marL="0" lvl="0" indent="0" algn="l" rtl="0">
                  <a:spcBef>
                    <a:spcPts val="0"/>
                  </a:spcBef>
                  <a:spcAft>
                    <a:spcPts val="0"/>
                  </a:spcAft>
                  <a:buNone/>
                </a:pPr>
                <a:endParaRPr sz="900">
                  <a:latin typeface="Comfortaa"/>
                  <a:ea typeface="Comfortaa"/>
                  <a:cs typeface="Comfortaa"/>
                  <a:sym typeface="Comfortaa"/>
                </a:endParaRPr>
              </a:p>
              <a:p>
                <a:pPr marL="0" lvl="0" indent="0" algn="l" rtl="0">
                  <a:spcBef>
                    <a:spcPts val="0"/>
                  </a:spcBef>
                  <a:spcAft>
                    <a:spcPts val="0"/>
                  </a:spcAft>
                  <a:buNone/>
                </a:pPr>
                <a:r>
                  <a:rPr lang="en" sz="900">
                    <a:latin typeface="Comfortaa"/>
                    <a:ea typeface="Comfortaa"/>
                    <a:cs typeface="Comfortaa"/>
                    <a:sym typeface="Comfortaa"/>
                  </a:rPr>
                  <a:t>Retrieve</a:t>
                </a:r>
                <a:endParaRPr sz="900">
                  <a:latin typeface="Comfortaa"/>
                  <a:ea typeface="Comfortaa"/>
                  <a:cs typeface="Comfortaa"/>
                  <a:sym typeface="Comfortaa"/>
                </a:endParaRPr>
              </a:p>
            </p:txBody>
          </p:sp>
          <p:sp>
            <p:nvSpPr>
              <p:cNvPr id="90" name="Google Shape;90;p15"/>
              <p:cNvSpPr/>
              <p:nvPr/>
            </p:nvSpPr>
            <p:spPr>
              <a:xfrm>
                <a:off x="157950" y="2216525"/>
                <a:ext cx="220200" cy="209700"/>
              </a:xfrm>
              <a:prstGeom prst="ellipse">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p:nvPr/>
            </p:nvSpPr>
            <p:spPr>
              <a:xfrm>
                <a:off x="157925" y="2512775"/>
                <a:ext cx="220200" cy="209700"/>
              </a:xfrm>
              <a:prstGeom prst="ellipse">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5"/>
              <p:cNvSpPr/>
              <p:nvPr/>
            </p:nvSpPr>
            <p:spPr>
              <a:xfrm>
                <a:off x="157925" y="3044750"/>
                <a:ext cx="220200" cy="209700"/>
              </a:xfrm>
              <a:prstGeom prst="ellipse">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15"/>
            <p:cNvSpPr/>
            <p:nvPr/>
          </p:nvSpPr>
          <p:spPr>
            <a:xfrm>
              <a:off x="39313" y="4565600"/>
              <a:ext cx="220200" cy="209700"/>
            </a:xfrm>
            <a:prstGeom prst="ellipse">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 name="Google Shape;94;p15"/>
          <p:cNvGrpSpPr/>
          <p:nvPr/>
        </p:nvGrpSpPr>
        <p:grpSpPr>
          <a:xfrm>
            <a:off x="6232250" y="728621"/>
            <a:ext cx="804381" cy="755871"/>
            <a:chOff x="6978228" y="74138"/>
            <a:chExt cx="849040" cy="793898"/>
          </a:xfrm>
        </p:grpSpPr>
        <p:grpSp>
          <p:nvGrpSpPr>
            <p:cNvPr id="95" name="Google Shape;95;p15"/>
            <p:cNvGrpSpPr/>
            <p:nvPr/>
          </p:nvGrpSpPr>
          <p:grpSpPr>
            <a:xfrm>
              <a:off x="6978228" y="180187"/>
              <a:ext cx="849040" cy="687849"/>
              <a:chOff x="3880456" y="3805000"/>
              <a:chExt cx="1232100" cy="1024500"/>
            </a:xfrm>
          </p:grpSpPr>
          <p:sp>
            <p:nvSpPr>
              <p:cNvPr id="96" name="Google Shape;96;p15"/>
              <p:cNvSpPr/>
              <p:nvPr/>
            </p:nvSpPr>
            <p:spPr>
              <a:xfrm>
                <a:off x="3991150" y="3805000"/>
                <a:ext cx="1010700" cy="1024500"/>
              </a:xfrm>
              <a:prstGeom prst="ellipse">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5"/>
              <p:cNvSpPr txBox="1"/>
              <p:nvPr/>
            </p:nvSpPr>
            <p:spPr>
              <a:xfrm>
                <a:off x="3880456" y="3898928"/>
                <a:ext cx="1232100" cy="60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latin typeface="Comfortaa"/>
                    <a:ea typeface="Comfortaa"/>
                    <a:cs typeface="Comfortaa"/>
                    <a:sym typeface="Comfortaa"/>
                  </a:rPr>
                  <a:t>Retrieve Child Rover</a:t>
                </a:r>
                <a:endParaRPr sz="900">
                  <a:latin typeface="Comfortaa"/>
                  <a:ea typeface="Comfortaa"/>
                  <a:cs typeface="Comfortaa"/>
                  <a:sym typeface="Comfortaa"/>
                </a:endParaRPr>
              </a:p>
              <a:p>
                <a:pPr marL="0" lvl="0" indent="0" algn="ctr" rtl="0">
                  <a:spcBef>
                    <a:spcPts val="0"/>
                  </a:spcBef>
                  <a:spcAft>
                    <a:spcPts val="0"/>
                  </a:spcAft>
                  <a:buNone/>
                </a:pPr>
                <a:endParaRPr sz="1000">
                  <a:latin typeface="Comfortaa"/>
                  <a:ea typeface="Comfortaa"/>
                  <a:cs typeface="Comfortaa"/>
                  <a:sym typeface="Comfortaa"/>
                </a:endParaRPr>
              </a:p>
              <a:p>
                <a:pPr marL="0" marR="0" lvl="0" indent="0" algn="ctr" rtl="0">
                  <a:spcBef>
                    <a:spcPts val="0"/>
                  </a:spcBef>
                  <a:spcAft>
                    <a:spcPts val="0"/>
                  </a:spcAft>
                  <a:buNone/>
                </a:pPr>
                <a:endParaRPr sz="1000">
                  <a:latin typeface="Comfortaa"/>
                  <a:ea typeface="Comfortaa"/>
                  <a:cs typeface="Comfortaa"/>
                  <a:sym typeface="Comfortaa"/>
                </a:endParaRPr>
              </a:p>
            </p:txBody>
          </p:sp>
        </p:grpSp>
        <p:sp>
          <p:nvSpPr>
            <p:cNvPr id="98" name="Google Shape;98;p15"/>
            <p:cNvSpPr/>
            <p:nvPr/>
          </p:nvSpPr>
          <p:spPr>
            <a:xfrm>
              <a:off x="7256650" y="74138"/>
              <a:ext cx="292194" cy="209682"/>
            </a:xfrm>
            <a:prstGeom prst="lightningBol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99;p15"/>
          <p:cNvGrpSpPr/>
          <p:nvPr/>
        </p:nvGrpSpPr>
        <p:grpSpPr>
          <a:xfrm>
            <a:off x="1001967" y="745035"/>
            <a:ext cx="804315" cy="809765"/>
            <a:chOff x="2101100" y="1938096"/>
            <a:chExt cx="1010700" cy="1024500"/>
          </a:xfrm>
        </p:grpSpPr>
        <p:sp>
          <p:nvSpPr>
            <p:cNvPr id="100" name="Google Shape;100;p15"/>
            <p:cNvSpPr/>
            <p:nvPr/>
          </p:nvSpPr>
          <p:spPr>
            <a:xfrm>
              <a:off x="2101100" y="1938096"/>
              <a:ext cx="1010700" cy="1024500"/>
            </a:xfrm>
            <a:prstGeom prst="ellipse">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txBox="1"/>
            <p:nvPr/>
          </p:nvSpPr>
          <p:spPr>
            <a:xfrm>
              <a:off x="2199910" y="2065646"/>
              <a:ext cx="8688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Comfortaa"/>
                  <a:ea typeface="Comfortaa"/>
                  <a:cs typeface="Comfortaa"/>
                  <a:sym typeface="Comfortaa"/>
                </a:rPr>
                <a:t>Docked Child Rover</a:t>
              </a:r>
              <a:endParaRPr sz="1000">
                <a:latin typeface="Comfortaa"/>
                <a:ea typeface="Comfortaa"/>
                <a:cs typeface="Comfortaa"/>
                <a:sym typeface="Comfortaa"/>
              </a:endParaRPr>
            </a:p>
            <a:p>
              <a:pPr marL="0" lvl="0" indent="0" algn="ctr" rtl="0">
                <a:spcBef>
                  <a:spcPts val="0"/>
                </a:spcBef>
                <a:spcAft>
                  <a:spcPts val="0"/>
                </a:spcAft>
                <a:buNone/>
              </a:pPr>
              <a:endParaRPr sz="1000">
                <a:latin typeface="Comfortaa"/>
                <a:ea typeface="Comfortaa"/>
                <a:cs typeface="Comfortaa"/>
                <a:sym typeface="Comfortaa"/>
              </a:endParaRPr>
            </a:p>
          </p:txBody>
        </p:sp>
      </p:grpSp>
      <p:grpSp>
        <p:nvGrpSpPr>
          <p:cNvPr id="102" name="Google Shape;102;p15"/>
          <p:cNvGrpSpPr/>
          <p:nvPr/>
        </p:nvGrpSpPr>
        <p:grpSpPr>
          <a:xfrm>
            <a:off x="2432656" y="833735"/>
            <a:ext cx="644342" cy="634370"/>
            <a:chOff x="3801206" y="468400"/>
            <a:chExt cx="1029300" cy="1024500"/>
          </a:xfrm>
        </p:grpSpPr>
        <p:sp>
          <p:nvSpPr>
            <p:cNvPr id="103" name="Google Shape;103;p15"/>
            <p:cNvSpPr/>
            <p:nvPr/>
          </p:nvSpPr>
          <p:spPr>
            <a:xfrm>
              <a:off x="3810500" y="468400"/>
              <a:ext cx="1010700" cy="1024500"/>
            </a:xfrm>
            <a:prstGeom prst="ellipse">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txBox="1"/>
            <p:nvPr/>
          </p:nvSpPr>
          <p:spPr>
            <a:xfrm>
              <a:off x="3801206" y="723411"/>
              <a:ext cx="1029300" cy="43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Comfortaa"/>
                  <a:ea typeface="Comfortaa"/>
                  <a:cs typeface="Comfortaa"/>
                  <a:sym typeface="Comfortaa"/>
                </a:rPr>
                <a:t>Deploy</a:t>
              </a:r>
              <a:endParaRPr sz="1000">
                <a:latin typeface="Comfortaa"/>
                <a:ea typeface="Comfortaa"/>
                <a:cs typeface="Comfortaa"/>
                <a:sym typeface="Comfortaa"/>
              </a:endParaRPr>
            </a:p>
            <a:p>
              <a:pPr marL="457200" marR="0" lvl="0" indent="0" algn="ctr" rtl="0">
                <a:spcBef>
                  <a:spcPts val="0"/>
                </a:spcBef>
                <a:spcAft>
                  <a:spcPts val="0"/>
                </a:spcAft>
                <a:buNone/>
              </a:pPr>
              <a:endParaRPr sz="800">
                <a:latin typeface="Comfortaa"/>
                <a:ea typeface="Comfortaa"/>
                <a:cs typeface="Comfortaa"/>
                <a:sym typeface="Comfortaa"/>
              </a:endParaRPr>
            </a:p>
          </p:txBody>
        </p:sp>
      </p:grpSp>
      <p:sp>
        <p:nvSpPr>
          <p:cNvPr id="105" name="Google Shape;105;p15"/>
          <p:cNvSpPr/>
          <p:nvPr/>
        </p:nvSpPr>
        <p:spPr>
          <a:xfrm>
            <a:off x="2635940" y="747462"/>
            <a:ext cx="273618" cy="193320"/>
          </a:xfrm>
          <a:prstGeom prst="lightningBol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5"/>
          <p:cNvSpPr/>
          <p:nvPr/>
        </p:nvSpPr>
        <p:spPr>
          <a:xfrm>
            <a:off x="1239823" y="698964"/>
            <a:ext cx="276858" cy="199638"/>
          </a:xfrm>
          <a:prstGeom prst="lightningBol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7" name="Google Shape;107;p15"/>
          <p:cNvCxnSpPr>
            <a:stCxn id="100" idx="6"/>
            <a:endCxn id="103" idx="2"/>
          </p:cNvCxnSpPr>
          <p:nvPr/>
        </p:nvCxnSpPr>
        <p:spPr>
          <a:xfrm>
            <a:off x="1806282" y="1149917"/>
            <a:ext cx="632100" cy="900"/>
          </a:xfrm>
          <a:prstGeom prst="straightConnector1">
            <a:avLst/>
          </a:prstGeom>
          <a:noFill/>
          <a:ln w="9525" cap="flat" cmpd="sng">
            <a:solidFill>
              <a:schemeClr val="dk2"/>
            </a:solidFill>
            <a:prstDash val="solid"/>
            <a:round/>
            <a:headEnd type="none" w="med" len="med"/>
            <a:tailEnd type="triangle" w="med" len="med"/>
          </a:ln>
        </p:spPr>
      </p:cxnSp>
      <p:cxnSp>
        <p:nvCxnSpPr>
          <p:cNvPr id="108" name="Google Shape;108;p15"/>
          <p:cNvCxnSpPr>
            <a:stCxn id="103" idx="6"/>
            <a:endCxn id="109" idx="2"/>
          </p:cNvCxnSpPr>
          <p:nvPr/>
        </p:nvCxnSpPr>
        <p:spPr>
          <a:xfrm>
            <a:off x="3071172" y="1150920"/>
            <a:ext cx="795300" cy="3600"/>
          </a:xfrm>
          <a:prstGeom prst="straightConnector1">
            <a:avLst/>
          </a:prstGeom>
          <a:noFill/>
          <a:ln w="9525" cap="flat" cmpd="sng">
            <a:solidFill>
              <a:schemeClr val="dk2"/>
            </a:solidFill>
            <a:prstDash val="solid"/>
            <a:round/>
            <a:headEnd type="none" w="med" len="med"/>
            <a:tailEnd type="triangle" w="med" len="med"/>
          </a:ln>
        </p:spPr>
      </p:cxnSp>
      <p:cxnSp>
        <p:nvCxnSpPr>
          <p:cNvPr id="110" name="Google Shape;110;p15"/>
          <p:cNvCxnSpPr>
            <a:stCxn id="109" idx="6"/>
            <a:endCxn id="111" idx="1"/>
          </p:cNvCxnSpPr>
          <p:nvPr/>
        </p:nvCxnSpPr>
        <p:spPr>
          <a:xfrm>
            <a:off x="4519981" y="1154496"/>
            <a:ext cx="616500" cy="3600"/>
          </a:xfrm>
          <a:prstGeom prst="straightConnector1">
            <a:avLst/>
          </a:prstGeom>
          <a:noFill/>
          <a:ln w="9525" cap="flat" cmpd="sng">
            <a:solidFill>
              <a:schemeClr val="dk2"/>
            </a:solidFill>
            <a:prstDash val="solid"/>
            <a:round/>
            <a:headEnd type="none" w="med" len="med"/>
            <a:tailEnd type="triangle" w="med" len="med"/>
          </a:ln>
        </p:spPr>
      </p:cxnSp>
      <p:cxnSp>
        <p:nvCxnSpPr>
          <p:cNvPr id="112" name="Google Shape;112;p15"/>
          <p:cNvCxnSpPr>
            <a:stCxn id="111" idx="3"/>
            <a:endCxn id="96" idx="2"/>
          </p:cNvCxnSpPr>
          <p:nvPr/>
        </p:nvCxnSpPr>
        <p:spPr>
          <a:xfrm rot="10800000" flipH="1">
            <a:off x="5839891" y="1157142"/>
            <a:ext cx="464700" cy="900"/>
          </a:xfrm>
          <a:prstGeom prst="straightConnector1">
            <a:avLst/>
          </a:prstGeom>
          <a:noFill/>
          <a:ln w="9525" cap="flat" cmpd="sng">
            <a:solidFill>
              <a:schemeClr val="dk2"/>
            </a:solidFill>
            <a:prstDash val="solid"/>
            <a:round/>
            <a:headEnd type="none" w="med" len="med"/>
            <a:tailEnd type="triangle" w="med" len="med"/>
          </a:ln>
        </p:spPr>
      </p:cxnSp>
      <p:grpSp>
        <p:nvGrpSpPr>
          <p:cNvPr id="113" name="Google Shape;113;p15"/>
          <p:cNvGrpSpPr/>
          <p:nvPr/>
        </p:nvGrpSpPr>
        <p:grpSpPr>
          <a:xfrm>
            <a:off x="3866413" y="731763"/>
            <a:ext cx="653568" cy="750184"/>
            <a:chOff x="3447151" y="92438"/>
            <a:chExt cx="655338" cy="787925"/>
          </a:xfrm>
        </p:grpSpPr>
        <p:grpSp>
          <p:nvGrpSpPr>
            <p:cNvPr id="114" name="Google Shape;114;p15"/>
            <p:cNvGrpSpPr/>
            <p:nvPr/>
          </p:nvGrpSpPr>
          <p:grpSpPr>
            <a:xfrm>
              <a:off x="3447151" y="192513"/>
              <a:ext cx="655338" cy="687849"/>
              <a:chOff x="6250200" y="2486075"/>
              <a:chExt cx="1010700" cy="1024500"/>
            </a:xfrm>
          </p:grpSpPr>
          <p:sp>
            <p:nvSpPr>
              <p:cNvPr id="109" name="Google Shape;109;p15"/>
              <p:cNvSpPr/>
              <p:nvPr/>
            </p:nvSpPr>
            <p:spPr>
              <a:xfrm>
                <a:off x="6250200" y="2486075"/>
                <a:ext cx="1010700" cy="1024500"/>
              </a:xfrm>
              <a:prstGeom prst="ellipse">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5"/>
              <p:cNvSpPr txBox="1"/>
              <p:nvPr/>
            </p:nvSpPr>
            <p:spPr>
              <a:xfrm>
                <a:off x="6284233" y="2626731"/>
                <a:ext cx="942600" cy="58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Comfortaa"/>
                    <a:ea typeface="Comfortaa"/>
                    <a:cs typeface="Comfortaa"/>
                    <a:sym typeface="Comfortaa"/>
                  </a:rPr>
                  <a:t>Arm Stows</a:t>
                </a:r>
                <a:endParaRPr sz="1000">
                  <a:latin typeface="Comfortaa"/>
                  <a:ea typeface="Comfortaa"/>
                  <a:cs typeface="Comfortaa"/>
                  <a:sym typeface="Comfortaa"/>
                </a:endParaRPr>
              </a:p>
              <a:p>
                <a:pPr marL="457200" marR="0" lvl="0" indent="0" algn="ctr" rtl="0">
                  <a:spcBef>
                    <a:spcPts val="0"/>
                  </a:spcBef>
                  <a:spcAft>
                    <a:spcPts val="0"/>
                  </a:spcAft>
                  <a:buNone/>
                </a:pPr>
                <a:endParaRPr sz="1000">
                  <a:latin typeface="Comfortaa"/>
                  <a:ea typeface="Comfortaa"/>
                  <a:cs typeface="Comfortaa"/>
                  <a:sym typeface="Comfortaa"/>
                </a:endParaRPr>
              </a:p>
            </p:txBody>
          </p:sp>
        </p:grpSp>
        <p:sp>
          <p:nvSpPr>
            <p:cNvPr id="116" name="Google Shape;116;p15"/>
            <p:cNvSpPr/>
            <p:nvPr/>
          </p:nvSpPr>
          <p:spPr>
            <a:xfrm>
              <a:off x="3631690" y="92438"/>
              <a:ext cx="288792" cy="203094"/>
            </a:xfrm>
            <a:prstGeom prst="lightningBol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7" name="Google Shape;117;p15"/>
          <p:cNvCxnSpPr>
            <a:stCxn id="96" idx="6"/>
            <a:endCxn id="118" idx="2"/>
          </p:cNvCxnSpPr>
          <p:nvPr/>
        </p:nvCxnSpPr>
        <p:spPr>
          <a:xfrm>
            <a:off x="6964356" y="1157041"/>
            <a:ext cx="840300" cy="1800"/>
          </a:xfrm>
          <a:prstGeom prst="straightConnector1">
            <a:avLst/>
          </a:prstGeom>
          <a:noFill/>
          <a:ln w="9525" cap="flat" cmpd="sng">
            <a:solidFill>
              <a:schemeClr val="dk2"/>
            </a:solidFill>
            <a:prstDash val="solid"/>
            <a:round/>
            <a:headEnd type="none" w="med" len="med"/>
            <a:tailEnd type="triangle" w="med" len="med"/>
          </a:ln>
        </p:spPr>
      </p:cxnSp>
      <p:grpSp>
        <p:nvGrpSpPr>
          <p:cNvPr id="119" name="Google Shape;119;p15"/>
          <p:cNvGrpSpPr/>
          <p:nvPr/>
        </p:nvGrpSpPr>
        <p:grpSpPr>
          <a:xfrm>
            <a:off x="7687882" y="698952"/>
            <a:ext cx="1037939" cy="864831"/>
            <a:chOff x="7941736" y="41013"/>
            <a:chExt cx="1095566" cy="908340"/>
          </a:xfrm>
        </p:grpSpPr>
        <p:sp>
          <p:nvSpPr>
            <p:cNvPr id="118" name="Google Shape;118;p15"/>
            <p:cNvSpPr/>
            <p:nvPr/>
          </p:nvSpPr>
          <p:spPr>
            <a:xfrm>
              <a:off x="8065029" y="98853"/>
              <a:ext cx="849000" cy="850500"/>
            </a:xfrm>
            <a:prstGeom prst="ellipse">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 name="Google Shape;120;p15"/>
            <p:cNvGrpSpPr/>
            <p:nvPr/>
          </p:nvGrpSpPr>
          <p:grpSpPr>
            <a:xfrm>
              <a:off x="7941736" y="41013"/>
              <a:ext cx="1095566" cy="882912"/>
              <a:chOff x="7570818" y="1738"/>
              <a:chExt cx="1042800" cy="882912"/>
            </a:xfrm>
          </p:grpSpPr>
          <p:sp>
            <p:nvSpPr>
              <p:cNvPr id="121" name="Google Shape;121;p15"/>
              <p:cNvSpPr txBox="1"/>
              <p:nvPr/>
            </p:nvSpPr>
            <p:spPr>
              <a:xfrm>
                <a:off x="7570818" y="201550"/>
                <a:ext cx="1042800" cy="68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Comfortaa"/>
                    <a:ea typeface="Comfortaa"/>
                    <a:cs typeface="Comfortaa"/>
                    <a:sym typeface="Comfortaa"/>
                  </a:rPr>
                  <a:t>Dock Successful</a:t>
                </a:r>
                <a:endParaRPr sz="1000">
                  <a:latin typeface="Comfortaa"/>
                  <a:ea typeface="Comfortaa"/>
                  <a:cs typeface="Comfortaa"/>
                  <a:sym typeface="Comfortaa"/>
                </a:endParaRPr>
              </a:p>
              <a:p>
                <a:pPr marL="457200" marR="0" lvl="0" indent="0" algn="ctr" rtl="0">
                  <a:spcBef>
                    <a:spcPts val="0"/>
                  </a:spcBef>
                  <a:spcAft>
                    <a:spcPts val="0"/>
                  </a:spcAft>
                  <a:buNone/>
                </a:pPr>
                <a:endParaRPr sz="1000">
                  <a:latin typeface="Comfortaa"/>
                  <a:ea typeface="Comfortaa"/>
                  <a:cs typeface="Comfortaa"/>
                  <a:sym typeface="Comfortaa"/>
                </a:endParaRPr>
              </a:p>
            </p:txBody>
          </p:sp>
          <p:sp>
            <p:nvSpPr>
              <p:cNvPr id="122" name="Google Shape;122;p15"/>
              <p:cNvSpPr/>
              <p:nvPr/>
            </p:nvSpPr>
            <p:spPr>
              <a:xfrm>
                <a:off x="7946117" y="1738"/>
                <a:ext cx="292194" cy="209682"/>
              </a:xfrm>
              <a:prstGeom prst="lightningBol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3" name="Google Shape;123;p15"/>
          <p:cNvSpPr/>
          <p:nvPr/>
        </p:nvSpPr>
        <p:spPr>
          <a:xfrm>
            <a:off x="7799058" y="775314"/>
            <a:ext cx="183600" cy="199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r>
              <a:rPr lang="en">
                <a:latin typeface="Comfortaa"/>
                <a:ea typeface="Comfortaa"/>
                <a:cs typeface="Comfortaa"/>
                <a:sym typeface="Comfortaa"/>
              </a:rPr>
              <a:t>4</a:t>
            </a:r>
            <a:endParaRPr>
              <a:latin typeface="Comfortaa"/>
              <a:ea typeface="Comfortaa"/>
              <a:cs typeface="Comfortaa"/>
              <a:sym typeface="Comfortaa"/>
            </a:endParaRPr>
          </a:p>
        </p:txBody>
      </p:sp>
      <p:grpSp>
        <p:nvGrpSpPr>
          <p:cNvPr id="124" name="Google Shape;124;p15"/>
          <p:cNvGrpSpPr/>
          <p:nvPr/>
        </p:nvGrpSpPr>
        <p:grpSpPr>
          <a:xfrm>
            <a:off x="1543664" y="1714661"/>
            <a:ext cx="306282" cy="272870"/>
            <a:chOff x="4260300" y="214024"/>
            <a:chExt cx="1800600" cy="1340882"/>
          </a:xfrm>
        </p:grpSpPr>
        <p:sp>
          <p:nvSpPr>
            <p:cNvPr id="125" name="Google Shape;125;p15"/>
            <p:cNvSpPr/>
            <p:nvPr/>
          </p:nvSpPr>
          <p:spPr>
            <a:xfrm rot="10800000">
              <a:off x="4840481" y="214058"/>
              <a:ext cx="585900" cy="9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 name="Google Shape;126;p15"/>
            <p:cNvGrpSpPr/>
            <p:nvPr/>
          </p:nvGrpSpPr>
          <p:grpSpPr>
            <a:xfrm>
              <a:off x="4260300" y="214024"/>
              <a:ext cx="1800600" cy="1340882"/>
              <a:chOff x="5599555" y="1791536"/>
              <a:chExt cx="1800600" cy="1765480"/>
            </a:xfrm>
          </p:grpSpPr>
          <p:sp>
            <p:nvSpPr>
              <p:cNvPr id="127" name="Google Shape;127;p15"/>
              <p:cNvSpPr/>
              <p:nvPr/>
            </p:nvSpPr>
            <p:spPr>
              <a:xfrm>
                <a:off x="5599555" y="3487716"/>
                <a:ext cx="1800600" cy="693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5"/>
              <p:cNvSpPr/>
              <p:nvPr/>
            </p:nvSpPr>
            <p:spPr>
              <a:xfrm rot="5400000">
                <a:off x="53106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5"/>
              <p:cNvSpPr/>
              <p:nvPr/>
            </p:nvSpPr>
            <p:spPr>
              <a:xfrm rot="5400000">
                <a:off x="59202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0" name="Google Shape;130;p15"/>
          <p:cNvSpPr/>
          <p:nvPr/>
        </p:nvSpPr>
        <p:spPr>
          <a:xfrm>
            <a:off x="2432427" y="762908"/>
            <a:ext cx="208500" cy="224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a:t>1</a:t>
            </a:r>
            <a:endParaRPr/>
          </a:p>
        </p:txBody>
      </p:sp>
      <p:cxnSp>
        <p:nvCxnSpPr>
          <p:cNvPr id="131" name="Google Shape;131;p15"/>
          <p:cNvCxnSpPr/>
          <p:nvPr/>
        </p:nvCxnSpPr>
        <p:spPr>
          <a:xfrm>
            <a:off x="7407126" y="698964"/>
            <a:ext cx="3900" cy="2873700"/>
          </a:xfrm>
          <a:prstGeom prst="straightConnector1">
            <a:avLst/>
          </a:prstGeom>
          <a:noFill/>
          <a:ln w="9525" cap="flat" cmpd="sng">
            <a:solidFill>
              <a:schemeClr val="dk2"/>
            </a:solidFill>
            <a:prstDash val="dash"/>
            <a:round/>
            <a:headEnd type="none" w="med" len="med"/>
            <a:tailEnd type="none" w="med" len="med"/>
          </a:ln>
        </p:spPr>
      </p:cxnSp>
      <p:sp>
        <p:nvSpPr>
          <p:cNvPr id="132" name="Google Shape;132;p15"/>
          <p:cNvSpPr/>
          <p:nvPr/>
        </p:nvSpPr>
        <p:spPr>
          <a:xfrm>
            <a:off x="3863052" y="778464"/>
            <a:ext cx="181500" cy="193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r>
              <a:rPr lang="en">
                <a:latin typeface="Comfortaa"/>
                <a:ea typeface="Comfortaa"/>
                <a:cs typeface="Comfortaa"/>
                <a:sym typeface="Comfortaa"/>
              </a:rPr>
              <a:t>2</a:t>
            </a:r>
            <a:endParaRPr>
              <a:latin typeface="Comfortaa"/>
              <a:ea typeface="Comfortaa"/>
              <a:cs typeface="Comfortaa"/>
              <a:sym typeface="Comfortaa"/>
            </a:endParaRPr>
          </a:p>
        </p:txBody>
      </p:sp>
      <p:sp>
        <p:nvSpPr>
          <p:cNvPr id="133" name="Google Shape;133;p15"/>
          <p:cNvSpPr/>
          <p:nvPr/>
        </p:nvSpPr>
        <p:spPr>
          <a:xfrm>
            <a:off x="6340032" y="775328"/>
            <a:ext cx="183600" cy="199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r>
              <a:rPr lang="en">
                <a:latin typeface="Comfortaa"/>
                <a:ea typeface="Comfortaa"/>
                <a:cs typeface="Comfortaa"/>
                <a:sym typeface="Comfortaa"/>
              </a:rPr>
              <a:t>3</a:t>
            </a:r>
            <a:endParaRPr>
              <a:latin typeface="Comfortaa"/>
              <a:ea typeface="Comfortaa"/>
              <a:cs typeface="Comfortaa"/>
              <a:sym typeface="Comfortaa"/>
            </a:endParaRPr>
          </a:p>
        </p:txBody>
      </p:sp>
      <p:sp>
        <p:nvSpPr>
          <p:cNvPr id="134" name="Google Shape;134;p15"/>
          <p:cNvSpPr/>
          <p:nvPr/>
        </p:nvSpPr>
        <p:spPr>
          <a:xfrm>
            <a:off x="1547975" y="1913479"/>
            <a:ext cx="354300" cy="56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5"/>
          <p:cNvSpPr/>
          <p:nvPr/>
        </p:nvSpPr>
        <p:spPr>
          <a:xfrm>
            <a:off x="1660719" y="2026243"/>
            <a:ext cx="70500" cy="15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5"/>
          <p:cNvSpPr/>
          <p:nvPr/>
        </p:nvSpPr>
        <p:spPr>
          <a:xfrm rot="-2384103">
            <a:off x="1712839" y="1964663"/>
            <a:ext cx="62418" cy="45328"/>
          </a:xfrm>
          <a:prstGeom prst="rtTriangle">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5"/>
          <p:cNvSpPr/>
          <p:nvPr/>
        </p:nvSpPr>
        <p:spPr>
          <a:xfrm rot="2384103" flipH="1">
            <a:off x="1616832" y="1964663"/>
            <a:ext cx="62418" cy="45328"/>
          </a:xfrm>
          <a:prstGeom prst="rtTriangle">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5"/>
          <p:cNvSpPr/>
          <p:nvPr/>
        </p:nvSpPr>
        <p:spPr>
          <a:xfrm>
            <a:off x="1660736" y="1987427"/>
            <a:ext cx="70500" cy="474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5"/>
          <p:cNvSpPr/>
          <p:nvPr/>
        </p:nvSpPr>
        <p:spPr>
          <a:xfrm>
            <a:off x="1391187" y="1953413"/>
            <a:ext cx="65100" cy="96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5"/>
          <p:cNvSpPr/>
          <p:nvPr/>
        </p:nvSpPr>
        <p:spPr>
          <a:xfrm flipH="1">
            <a:off x="1507469" y="1992900"/>
            <a:ext cx="381900" cy="56100"/>
          </a:xfrm>
          <a:prstGeom prst="corner">
            <a:avLst>
              <a:gd name="adj1" fmla="val 50838"/>
              <a:gd name="adj2" fmla="val 39076"/>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5"/>
          <p:cNvSpPr/>
          <p:nvPr/>
        </p:nvSpPr>
        <p:spPr>
          <a:xfrm>
            <a:off x="1006410" y="1953398"/>
            <a:ext cx="65100" cy="96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 name="Google Shape;142;p15"/>
          <p:cNvGrpSpPr/>
          <p:nvPr/>
        </p:nvGrpSpPr>
        <p:grpSpPr>
          <a:xfrm>
            <a:off x="895696" y="2050051"/>
            <a:ext cx="666146" cy="412637"/>
            <a:chOff x="2343725" y="2267100"/>
            <a:chExt cx="3916200" cy="2027700"/>
          </a:xfrm>
        </p:grpSpPr>
        <p:sp>
          <p:nvSpPr>
            <p:cNvPr id="143" name="Google Shape;143;p15"/>
            <p:cNvSpPr/>
            <p:nvPr/>
          </p:nvSpPr>
          <p:spPr>
            <a:xfrm>
              <a:off x="2343725" y="2267100"/>
              <a:ext cx="3916200" cy="1413000"/>
            </a:xfrm>
            <a:prstGeom prst="rect">
              <a:avLst/>
            </a:prstGeom>
            <a:solidFill>
              <a:srgbClr val="D9D9D9"/>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5"/>
            <p:cNvSpPr/>
            <p:nvPr/>
          </p:nvSpPr>
          <p:spPr>
            <a:xfrm>
              <a:off x="2343725" y="2690100"/>
              <a:ext cx="1616400" cy="16047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 name="Google Shape;145;p15"/>
          <p:cNvGrpSpPr/>
          <p:nvPr/>
        </p:nvGrpSpPr>
        <p:grpSpPr>
          <a:xfrm>
            <a:off x="895148" y="1913635"/>
            <a:ext cx="665362" cy="55800"/>
            <a:chOff x="2690100" y="2297550"/>
            <a:chExt cx="3186600" cy="274200"/>
          </a:xfrm>
        </p:grpSpPr>
        <p:sp>
          <p:nvSpPr>
            <p:cNvPr id="146" name="Google Shape;146;p15"/>
            <p:cNvSpPr/>
            <p:nvPr/>
          </p:nvSpPr>
          <p:spPr>
            <a:xfrm>
              <a:off x="2690100" y="2297550"/>
              <a:ext cx="3186600" cy="2742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5"/>
            <p:cNvSpPr/>
            <p:nvPr/>
          </p:nvSpPr>
          <p:spPr>
            <a:xfrm>
              <a:off x="5639392" y="2297550"/>
              <a:ext cx="237300" cy="2742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5"/>
            <p:cNvSpPr/>
            <p:nvPr/>
          </p:nvSpPr>
          <p:spPr>
            <a:xfrm>
              <a:off x="2690104" y="2297550"/>
              <a:ext cx="237300" cy="2742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9" name="Google Shape;149;p15"/>
            <p:cNvCxnSpPr>
              <a:stCxn id="148" idx="0"/>
              <a:endCxn id="147" idx="0"/>
            </p:cNvCxnSpPr>
            <p:nvPr/>
          </p:nvCxnSpPr>
          <p:spPr>
            <a:xfrm>
              <a:off x="2808754" y="2297550"/>
              <a:ext cx="2949600" cy="0"/>
            </a:xfrm>
            <a:prstGeom prst="straightConnector1">
              <a:avLst/>
            </a:prstGeom>
            <a:noFill/>
            <a:ln w="9525" cap="flat" cmpd="sng">
              <a:solidFill>
                <a:srgbClr val="000000"/>
              </a:solidFill>
              <a:prstDash val="dashDot"/>
              <a:round/>
              <a:headEnd type="none" w="med" len="med"/>
              <a:tailEnd type="none" w="med" len="med"/>
            </a:ln>
          </p:spPr>
        </p:cxnSp>
        <p:cxnSp>
          <p:nvCxnSpPr>
            <p:cNvPr id="150" name="Google Shape;150;p15"/>
            <p:cNvCxnSpPr>
              <a:stCxn id="148" idx="4"/>
              <a:endCxn id="147" idx="4"/>
            </p:cNvCxnSpPr>
            <p:nvPr/>
          </p:nvCxnSpPr>
          <p:spPr>
            <a:xfrm>
              <a:off x="2808754" y="2571750"/>
              <a:ext cx="2949600" cy="0"/>
            </a:xfrm>
            <a:prstGeom prst="straightConnector1">
              <a:avLst/>
            </a:prstGeom>
            <a:noFill/>
            <a:ln w="9525" cap="flat" cmpd="sng">
              <a:solidFill>
                <a:srgbClr val="000000"/>
              </a:solidFill>
              <a:prstDash val="dashDot"/>
              <a:round/>
              <a:headEnd type="none" w="med" len="med"/>
              <a:tailEnd type="none" w="med" len="med"/>
            </a:ln>
          </p:spPr>
        </p:cxnSp>
      </p:grpSp>
      <p:sp>
        <p:nvSpPr>
          <p:cNvPr id="151" name="Google Shape;151;p15"/>
          <p:cNvSpPr/>
          <p:nvPr/>
        </p:nvSpPr>
        <p:spPr>
          <a:xfrm>
            <a:off x="1286207" y="2135955"/>
            <a:ext cx="274800" cy="3267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2" name="Google Shape;152;p15"/>
          <p:cNvCxnSpPr/>
          <p:nvPr/>
        </p:nvCxnSpPr>
        <p:spPr>
          <a:xfrm rot="10800000" flipH="1">
            <a:off x="861020" y="2463347"/>
            <a:ext cx="1316700" cy="1500"/>
          </a:xfrm>
          <a:prstGeom prst="straightConnector1">
            <a:avLst/>
          </a:prstGeom>
          <a:noFill/>
          <a:ln w="9525" cap="flat" cmpd="sng">
            <a:solidFill>
              <a:schemeClr val="dk2"/>
            </a:solidFill>
            <a:prstDash val="solid"/>
            <a:round/>
            <a:headEnd type="none" w="med" len="med"/>
            <a:tailEnd type="none" w="med" len="med"/>
          </a:ln>
        </p:spPr>
      </p:cxnSp>
      <p:cxnSp>
        <p:nvCxnSpPr>
          <p:cNvPr id="153" name="Google Shape;153;p15"/>
          <p:cNvCxnSpPr>
            <a:stCxn id="143" idx="0"/>
            <a:endCxn id="143" idx="2"/>
          </p:cNvCxnSpPr>
          <p:nvPr/>
        </p:nvCxnSpPr>
        <p:spPr>
          <a:xfrm>
            <a:off x="1228769" y="2050051"/>
            <a:ext cx="0" cy="287400"/>
          </a:xfrm>
          <a:prstGeom prst="straightConnector1">
            <a:avLst/>
          </a:prstGeom>
          <a:noFill/>
          <a:ln w="9525" cap="flat" cmpd="sng">
            <a:solidFill>
              <a:srgbClr val="999999"/>
            </a:solidFill>
            <a:prstDash val="solid"/>
            <a:round/>
            <a:headEnd type="none" w="med" len="med"/>
            <a:tailEnd type="none" w="med" len="med"/>
          </a:ln>
        </p:spPr>
      </p:cxnSp>
      <p:sp>
        <p:nvSpPr>
          <p:cNvPr id="154" name="Google Shape;154;p15"/>
          <p:cNvSpPr/>
          <p:nvPr/>
        </p:nvSpPr>
        <p:spPr>
          <a:xfrm>
            <a:off x="2683765" y="1930489"/>
            <a:ext cx="66900" cy="100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5"/>
          <p:cNvSpPr/>
          <p:nvPr/>
        </p:nvSpPr>
        <p:spPr>
          <a:xfrm>
            <a:off x="2283810" y="1930473"/>
            <a:ext cx="66900" cy="100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 name="Google Shape;156;p15"/>
          <p:cNvGrpSpPr/>
          <p:nvPr/>
        </p:nvGrpSpPr>
        <p:grpSpPr>
          <a:xfrm>
            <a:off x="4556070" y="1681791"/>
            <a:ext cx="318319" cy="364462"/>
            <a:chOff x="4881511" y="1123953"/>
            <a:chExt cx="335992" cy="382798"/>
          </a:xfrm>
        </p:grpSpPr>
        <p:grpSp>
          <p:nvGrpSpPr>
            <p:cNvPr id="157" name="Google Shape;157;p15"/>
            <p:cNvGrpSpPr/>
            <p:nvPr/>
          </p:nvGrpSpPr>
          <p:grpSpPr>
            <a:xfrm>
              <a:off x="4881511" y="1123953"/>
              <a:ext cx="335992" cy="382798"/>
              <a:chOff x="5690635" y="2571753"/>
              <a:chExt cx="335992" cy="382798"/>
            </a:xfrm>
          </p:grpSpPr>
          <p:grpSp>
            <p:nvGrpSpPr>
              <p:cNvPr id="158" name="Google Shape;158;p15"/>
              <p:cNvGrpSpPr/>
              <p:nvPr/>
            </p:nvGrpSpPr>
            <p:grpSpPr>
              <a:xfrm>
                <a:off x="5690635" y="2571753"/>
                <a:ext cx="335992" cy="382786"/>
                <a:chOff x="4260300" y="214024"/>
                <a:chExt cx="1800600" cy="1717301"/>
              </a:xfrm>
            </p:grpSpPr>
            <p:sp>
              <p:nvSpPr>
                <p:cNvPr id="159" name="Google Shape;159;p15"/>
                <p:cNvSpPr/>
                <p:nvPr/>
              </p:nvSpPr>
              <p:spPr>
                <a:xfrm rot="10800000">
                  <a:off x="4840481" y="214058"/>
                  <a:ext cx="585900" cy="9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 name="Google Shape;160;p15"/>
                <p:cNvGrpSpPr/>
                <p:nvPr/>
              </p:nvGrpSpPr>
              <p:grpSpPr>
                <a:xfrm>
                  <a:off x="4260300" y="214024"/>
                  <a:ext cx="1800600" cy="1717301"/>
                  <a:chOff x="5599550" y="1682624"/>
                  <a:chExt cx="1800600" cy="1717301"/>
                </a:xfrm>
              </p:grpSpPr>
              <p:grpSp>
                <p:nvGrpSpPr>
                  <p:cNvPr id="161" name="Google Shape;161;p15"/>
                  <p:cNvGrpSpPr/>
                  <p:nvPr/>
                </p:nvGrpSpPr>
                <p:grpSpPr>
                  <a:xfrm>
                    <a:off x="5599550" y="1682624"/>
                    <a:ext cx="1800600" cy="1340882"/>
                    <a:chOff x="5599555" y="1791536"/>
                    <a:chExt cx="1800600" cy="1765480"/>
                  </a:xfrm>
                </p:grpSpPr>
                <p:sp>
                  <p:nvSpPr>
                    <p:cNvPr id="162" name="Google Shape;162;p15"/>
                    <p:cNvSpPr/>
                    <p:nvPr/>
                  </p:nvSpPr>
                  <p:spPr>
                    <a:xfrm>
                      <a:off x="5599555" y="3487716"/>
                      <a:ext cx="1800600" cy="69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5"/>
                    <p:cNvSpPr/>
                    <p:nvPr/>
                  </p:nvSpPr>
                  <p:spPr>
                    <a:xfrm rot="5400000">
                      <a:off x="53106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rot="5400000">
                      <a:off x="59202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15"/>
                  <p:cNvSpPr/>
                  <p:nvPr/>
                </p:nvSpPr>
                <p:spPr>
                  <a:xfrm rot="10800000">
                    <a:off x="6252061" y="3023125"/>
                    <a:ext cx="495600" cy="376800"/>
                  </a:xfrm>
                  <a:prstGeom prst="triangle">
                    <a:avLst>
                      <a:gd name="adj" fmla="val 50000"/>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166" name="Google Shape;166;p15"/>
              <p:cNvCxnSpPr>
                <a:stCxn id="165" idx="3"/>
                <a:endCxn id="165" idx="0"/>
              </p:cNvCxnSpPr>
              <p:nvPr/>
            </p:nvCxnSpPr>
            <p:spPr>
              <a:xfrm>
                <a:off x="5858633" y="2870551"/>
                <a:ext cx="0" cy="84000"/>
              </a:xfrm>
              <a:prstGeom prst="straightConnector1">
                <a:avLst/>
              </a:prstGeom>
              <a:noFill/>
              <a:ln w="9525" cap="flat" cmpd="sng">
                <a:solidFill>
                  <a:srgbClr val="000000"/>
                </a:solidFill>
                <a:prstDash val="solid"/>
                <a:round/>
                <a:headEnd type="none" w="med" len="med"/>
                <a:tailEnd type="none" w="med" len="med"/>
              </a:ln>
            </p:spPr>
          </p:cxnSp>
        </p:grpSp>
        <p:cxnSp>
          <p:nvCxnSpPr>
            <p:cNvPr id="167" name="Google Shape;167;p15"/>
            <p:cNvCxnSpPr>
              <a:stCxn id="165" idx="3"/>
            </p:cNvCxnSpPr>
            <p:nvPr/>
          </p:nvCxnSpPr>
          <p:spPr>
            <a:xfrm rot="10800000">
              <a:off x="5048609" y="1335451"/>
              <a:ext cx="900" cy="87300"/>
            </a:xfrm>
            <a:prstGeom prst="straightConnector1">
              <a:avLst/>
            </a:prstGeom>
            <a:noFill/>
            <a:ln w="9525" cap="flat" cmpd="sng">
              <a:solidFill>
                <a:srgbClr val="000000"/>
              </a:solidFill>
              <a:prstDash val="solid"/>
              <a:round/>
              <a:headEnd type="none" w="med" len="med"/>
              <a:tailEnd type="none" w="med" len="med"/>
            </a:ln>
          </p:spPr>
        </p:cxnSp>
      </p:grpSp>
      <p:grpSp>
        <p:nvGrpSpPr>
          <p:cNvPr id="168" name="Google Shape;168;p15"/>
          <p:cNvGrpSpPr/>
          <p:nvPr/>
        </p:nvGrpSpPr>
        <p:grpSpPr>
          <a:xfrm>
            <a:off x="2168705" y="2031130"/>
            <a:ext cx="692384" cy="430278"/>
            <a:chOff x="2343725" y="2267100"/>
            <a:chExt cx="3916200" cy="2027700"/>
          </a:xfrm>
        </p:grpSpPr>
        <p:sp>
          <p:nvSpPr>
            <p:cNvPr id="169" name="Google Shape;169;p15"/>
            <p:cNvSpPr/>
            <p:nvPr/>
          </p:nvSpPr>
          <p:spPr>
            <a:xfrm>
              <a:off x="2343725" y="2267100"/>
              <a:ext cx="3916200" cy="1413000"/>
            </a:xfrm>
            <a:prstGeom prst="rect">
              <a:avLst/>
            </a:prstGeom>
            <a:solidFill>
              <a:srgbClr val="D9D9D9"/>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5"/>
            <p:cNvSpPr/>
            <p:nvPr/>
          </p:nvSpPr>
          <p:spPr>
            <a:xfrm>
              <a:off x="2343725" y="2690100"/>
              <a:ext cx="1616400" cy="16047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 name="Google Shape;171;p15"/>
          <p:cNvGrpSpPr/>
          <p:nvPr/>
        </p:nvGrpSpPr>
        <p:grpSpPr>
          <a:xfrm>
            <a:off x="4733164" y="1754342"/>
            <a:ext cx="318319" cy="364462"/>
            <a:chOff x="4881511" y="1123953"/>
            <a:chExt cx="335992" cy="382798"/>
          </a:xfrm>
        </p:grpSpPr>
        <p:grpSp>
          <p:nvGrpSpPr>
            <p:cNvPr id="172" name="Google Shape;172;p15"/>
            <p:cNvGrpSpPr/>
            <p:nvPr/>
          </p:nvGrpSpPr>
          <p:grpSpPr>
            <a:xfrm>
              <a:off x="4881511" y="1123953"/>
              <a:ext cx="335992" cy="382798"/>
              <a:chOff x="5690635" y="2571753"/>
              <a:chExt cx="335992" cy="382798"/>
            </a:xfrm>
          </p:grpSpPr>
          <p:grpSp>
            <p:nvGrpSpPr>
              <p:cNvPr id="173" name="Google Shape;173;p15"/>
              <p:cNvGrpSpPr/>
              <p:nvPr/>
            </p:nvGrpSpPr>
            <p:grpSpPr>
              <a:xfrm>
                <a:off x="5690635" y="2571753"/>
                <a:ext cx="335992" cy="382786"/>
                <a:chOff x="4260300" y="214024"/>
                <a:chExt cx="1800600" cy="1717301"/>
              </a:xfrm>
            </p:grpSpPr>
            <p:sp>
              <p:nvSpPr>
                <p:cNvPr id="174" name="Google Shape;174;p15"/>
                <p:cNvSpPr/>
                <p:nvPr/>
              </p:nvSpPr>
              <p:spPr>
                <a:xfrm rot="10800000">
                  <a:off x="4840481" y="214058"/>
                  <a:ext cx="585900" cy="9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 name="Google Shape;175;p15"/>
                <p:cNvGrpSpPr/>
                <p:nvPr/>
              </p:nvGrpSpPr>
              <p:grpSpPr>
                <a:xfrm>
                  <a:off x="4260300" y="214024"/>
                  <a:ext cx="1800600" cy="1717301"/>
                  <a:chOff x="5599550" y="1682624"/>
                  <a:chExt cx="1800600" cy="1717301"/>
                </a:xfrm>
              </p:grpSpPr>
              <p:grpSp>
                <p:nvGrpSpPr>
                  <p:cNvPr id="176" name="Google Shape;176;p15"/>
                  <p:cNvGrpSpPr/>
                  <p:nvPr/>
                </p:nvGrpSpPr>
                <p:grpSpPr>
                  <a:xfrm>
                    <a:off x="5599550" y="1682624"/>
                    <a:ext cx="1800600" cy="1340882"/>
                    <a:chOff x="5599555" y="1791536"/>
                    <a:chExt cx="1800600" cy="1765480"/>
                  </a:xfrm>
                </p:grpSpPr>
                <p:sp>
                  <p:nvSpPr>
                    <p:cNvPr id="177" name="Google Shape;177;p15"/>
                    <p:cNvSpPr/>
                    <p:nvPr/>
                  </p:nvSpPr>
                  <p:spPr>
                    <a:xfrm>
                      <a:off x="5599555" y="3487716"/>
                      <a:ext cx="1800600" cy="69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5"/>
                    <p:cNvSpPr/>
                    <p:nvPr/>
                  </p:nvSpPr>
                  <p:spPr>
                    <a:xfrm rot="5400000">
                      <a:off x="53106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5"/>
                    <p:cNvSpPr/>
                    <p:nvPr/>
                  </p:nvSpPr>
                  <p:spPr>
                    <a:xfrm rot="5400000">
                      <a:off x="59202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 name="Google Shape;180;p15"/>
                  <p:cNvSpPr/>
                  <p:nvPr/>
                </p:nvSpPr>
                <p:spPr>
                  <a:xfrm rot="10800000">
                    <a:off x="6252061" y="3023125"/>
                    <a:ext cx="495600" cy="376800"/>
                  </a:xfrm>
                  <a:prstGeom prst="triangle">
                    <a:avLst>
                      <a:gd name="adj" fmla="val 50000"/>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181" name="Google Shape;181;p15"/>
              <p:cNvCxnSpPr>
                <a:stCxn id="180" idx="3"/>
                <a:endCxn id="180" idx="0"/>
              </p:cNvCxnSpPr>
              <p:nvPr/>
            </p:nvCxnSpPr>
            <p:spPr>
              <a:xfrm>
                <a:off x="5858633" y="2870551"/>
                <a:ext cx="0" cy="84000"/>
              </a:xfrm>
              <a:prstGeom prst="straightConnector1">
                <a:avLst/>
              </a:prstGeom>
              <a:noFill/>
              <a:ln w="9525" cap="flat" cmpd="sng">
                <a:solidFill>
                  <a:srgbClr val="000000"/>
                </a:solidFill>
                <a:prstDash val="solid"/>
                <a:round/>
                <a:headEnd type="none" w="med" len="med"/>
                <a:tailEnd type="none" w="med" len="med"/>
              </a:ln>
            </p:spPr>
          </p:cxnSp>
        </p:grpSp>
        <p:cxnSp>
          <p:nvCxnSpPr>
            <p:cNvPr id="182" name="Google Shape;182;p15"/>
            <p:cNvCxnSpPr>
              <a:stCxn id="180" idx="3"/>
            </p:cNvCxnSpPr>
            <p:nvPr/>
          </p:nvCxnSpPr>
          <p:spPr>
            <a:xfrm rot="10800000">
              <a:off x="5048609" y="1335451"/>
              <a:ext cx="900" cy="87300"/>
            </a:xfrm>
            <a:prstGeom prst="straightConnector1">
              <a:avLst/>
            </a:prstGeom>
            <a:noFill/>
            <a:ln w="9525" cap="flat" cmpd="sng">
              <a:solidFill>
                <a:srgbClr val="000000"/>
              </a:solidFill>
              <a:prstDash val="solid"/>
              <a:round/>
              <a:headEnd type="none" w="med" len="med"/>
              <a:tailEnd type="none" w="med" len="med"/>
            </a:ln>
          </p:spPr>
        </p:cxnSp>
      </p:grpSp>
      <p:grpSp>
        <p:nvGrpSpPr>
          <p:cNvPr id="183" name="Google Shape;183;p15"/>
          <p:cNvGrpSpPr/>
          <p:nvPr/>
        </p:nvGrpSpPr>
        <p:grpSpPr>
          <a:xfrm>
            <a:off x="2168060" y="1888831"/>
            <a:ext cx="691492" cy="58185"/>
            <a:chOff x="2690100" y="2297550"/>
            <a:chExt cx="3186600" cy="274200"/>
          </a:xfrm>
        </p:grpSpPr>
        <p:sp>
          <p:nvSpPr>
            <p:cNvPr id="184" name="Google Shape;184;p15"/>
            <p:cNvSpPr/>
            <p:nvPr/>
          </p:nvSpPr>
          <p:spPr>
            <a:xfrm>
              <a:off x="2690100" y="2297550"/>
              <a:ext cx="3186600" cy="2742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5"/>
            <p:cNvSpPr/>
            <p:nvPr/>
          </p:nvSpPr>
          <p:spPr>
            <a:xfrm>
              <a:off x="5639392" y="2297550"/>
              <a:ext cx="237300" cy="2742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5"/>
            <p:cNvSpPr/>
            <p:nvPr/>
          </p:nvSpPr>
          <p:spPr>
            <a:xfrm>
              <a:off x="2690104" y="2297550"/>
              <a:ext cx="237300" cy="2742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7" name="Google Shape;187;p15"/>
            <p:cNvCxnSpPr>
              <a:stCxn id="186" idx="0"/>
              <a:endCxn id="185" idx="0"/>
            </p:cNvCxnSpPr>
            <p:nvPr/>
          </p:nvCxnSpPr>
          <p:spPr>
            <a:xfrm>
              <a:off x="2808754" y="2297550"/>
              <a:ext cx="2948700" cy="0"/>
            </a:xfrm>
            <a:prstGeom prst="straightConnector1">
              <a:avLst/>
            </a:prstGeom>
            <a:noFill/>
            <a:ln w="9525" cap="flat" cmpd="sng">
              <a:solidFill>
                <a:srgbClr val="000000"/>
              </a:solidFill>
              <a:prstDash val="dashDot"/>
              <a:round/>
              <a:headEnd type="none" w="med" len="med"/>
              <a:tailEnd type="none" w="med" len="med"/>
            </a:ln>
          </p:spPr>
        </p:cxnSp>
        <p:cxnSp>
          <p:nvCxnSpPr>
            <p:cNvPr id="188" name="Google Shape;188;p15"/>
            <p:cNvCxnSpPr>
              <a:stCxn id="186" idx="4"/>
              <a:endCxn id="185" idx="4"/>
            </p:cNvCxnSpPr>
            <p:nvPr/>
          </p:nvCxnSpPr>
          <p:spPr>
            <a:xfrm>
              <a:off x="2808754" y="2571750"/>
              <a:ext cx="2948700" cy="0"/>
            </a:xfrm>
            <a:prstGeom prst="straightConnector1">
              <a:avLst/>
            </a:prstGeom>
            <a:noFill/>
            <a:ln w="9525" cap="flat" cmpd="sng">
              <a:solidFill>
                <a:srgbClr val="000000"/>
              </a:solidFill>
              <a:prstDash val="dashDot"/>
              <a:round/>
              <a:headEnd type="none" w="med" len="med"/>
              <a:tailEnd type="none" w="med" len="med"/>
            </a:ln>
          </p:spPr>
        </p:cxnSp>
      </p:grpSp>
      <p:sp>
        <p:nvSpPr>
          <p:cNvPr id="189" name="Google Shape;189;p15"/>
          <p:cNvSpPr/>
          <p:nvPr/>
        </p:nvSpPr>
        <p:spPr>
          <a:xfrm>
            <a:off x="2574644" y="2120900"/>
            <a:ext cx="285600" cy="3405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0" name="Google Shape;190;p15"/>
          <p:cNvCxnSpPr/>
          <p:nvPr/>
        </p:nvCxnSpPr>
        <p:spPr>
          <a:xfrm rot="10800000" flipH="1">
            <a:off x="2132825" y="2460189"/>
            <a:ext cx="1717500" cy="3900"/>
          </a:xfrm>
          <a:prstGeom prst="straightConnector1">
            <a:avLst/>
          </a:prstGeom>
          <a:noFill/>
          <a:ln w="9525" cap="flat" cmpd="sng">
            <a:solidFill>
              <a:schemeClr val="dk2"/>
            </a:solidFill>
            <a:prstDash val="solid"/>
            <a:round/>
            <a:headEnd type="none" w="med" len="med"/>
            <a:tailEnd type="none" w="med" len="med"/>
          </a:ln>
        </p:spPr>
      </p:cxnSp>
      <p:cxnSp>
        <p:nvCxnSpPr>
          <p:cNvPr id="191" name="Google Shape;191;p15"/>
          <p:cNvCxnSpPr>
            <a:stCxn id="169" idx="0"/>
            <a:endCxn id="169" idx="2"/>
          </p:cNvCxnSpPr>
          <p:nvPr/>
        </p:nvCxnSpPr>
        <p:spPr>
          <a:xfrm>
            <a:off x="2514897" y="2031130"/>
            <a:ext cx="0" cy="299700"/>
          </a:xfrm>
          <a:prstGeom prst="straightConnector1">
            <a:avLst/>
          </a:prstGeom>
          <a:noFill/>
          <a:ln w="9525" cap="flat" cmpd="sng">
            <a:solidFill>
              <a:srgbClr val="999999"/>
            </a:solidFill>
            <a:prstDash val="solid"/>
            <a:round/>
            <a:headEnd type="none" w="med" len="med"/>
            <a:tailEnd type="none" w="med" len="med"/>
          </a:ln>
        </p:spPr>
      </p:cxnSp>
      <p:grpSp>
        <p:nvGrpSpPr>
          <p:cNvPr id="192" name="Google Shape;192;p15"/>
          <p:cNvGrpSpPr/>
          <p:nvPr/>
        </p:nvGrpSpPr>
        <p:grpSpPr>
          <a:xfrm>
            <a:off x="2845096" y="1691755"/>
            <a:ext cx="306207" cy="568756"/>
            <a:chOff x="3887581" y="1493450"/>
            <a:chExt cx="323208" cy="597370"/>
          </a:xfrm>
        </p:grpSpPr>
        <p:sp>
          <p:nvSpPr>
            <p:cNvPr id="193" name="Google Shape;193;p15"/>
            <p:cNvSpPr/>
            <p:nvPr/>
          </p:nvSpPr>
          <p:spPr>
            <a:xfrm>
              <a:off x="4011330" y="1820711"/>
              <a:ext cx="74400" cy="15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4" name="Google Shape;194;p15"/>
            <p:cNvCxnSpPr/>
            <p:nvPr/>
          </p:nvCxnSpPr>
          <p:spPr>
            <a:xfrm>
              <a:off x="4048618" y="1714737"/>
              <a:ext cx="0" cy="80400"/>
            </a:xfrm>
            <a:prstGeom prst="straightConnector1">
              <a:avLst/>
            </a:prstGeom>
            <a:noFill/>
            <a:ln w="9525" cap="flat" cmpd="sng">
              <a:solidFill>
                <a:srgbClr val="000000"/>
              </a:solidFill>
              <a:prstDash val="solid"/>
              <a:round/>
              <a:headEnd type="none" w="med" len="med"/>
              <a:tailEnd type="none" w="med" len="med"/>
            </a:ln>
          </p:spPr>
        </p:cxnSp>
        <p:sp>
          <p:nvSpPr>
            <p:cNvPr id="195" name="Google Shape;195;p15"/>
            <p:cNvSpPr/>
            <p:nvPr/>
          </p:nvSpPr>
          <p:spPr>
            <a:xfrm rot="-2376222">
              <a:off x="4066404" y="1756137"/>
              <a:ext cx="65414" cy="47746"/>
            </a:xfrm>
            <a:prstGeom prst="rtTriangle">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5"/>
            <p:cNvSpPr/>
            <p:nvPr/>
          </p:nvSpPr>
          <p:spPr>
            <a:xfrm rot="2376222" flipH="1">
              <a:off x="3965415" y="1756137"/>
              <a:ext cx="65414" cy="47746"/>
            </a:xfrm>
            <a:prstGeom prst="rtTriangle">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5"/>
            <p:cNvSpPr/>
            <p:nvPr/>
          </p:nvSpPr>
          <p:spPr>
            <a:xfrm>
              <a:off x="4011348" y="1779943"/>
              <a:ext cx="74400" cy="501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 name="Google Shape;198;p15"/>
            <p:cNvGrpSpPr/>
            <p:nvPr/>
          </p:nvGrpSpPr>
          <p:grpSpPr>
            <a:xfrm>
              <a:off x="3887581" y="1493450"/>
              <a:ext cx="323208" cy="286547"/>
              <a:chOff x="4260300" y="214024"/>
              <a:chExt cx="1800600" cy="1340882"/>
            </a:xfrm>
          </p:grpSpPr>
          <p:sp>
            <p:nvSpPr>
              <p:cNvPr id="199" name="Google Shape;199;p15"/>
              <p:cNvSpPr/>
              <p:nvPr/>
            </p:nvSpPr>
            <p:spPr>
              <a:xfrm rot="10800000">
                <a:off x="4840481" y="214058"/>
                <a:ext cx="585900" cy="9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 name="Google Shape;200;p15"/>
              <p:cNvGrpSpPr/>
              <p:nvPr/>
            </p:nvGrpSpPr>
            <p:grpSpPr>
              <a:xfrm>
                <a:off x="4260300" y="214024"/>
                <a:ext cx="1800600" cy="1340882"/>
                <a:chOff x="5599555" y="1791536"/>
                <a:chExt cx="1800600" cy="1765480"/>
              </a:xfrm>
            </p:grpSpPr>
            <p:sp>
              <p:nvSpPr>
                <p:cNvPr id="201" name="Google Shape;201;p15"/>
                <p:cNvSpPr/>
                <p:nvPr/>
              </p:nvSpPr>
              <p:spPr>
                <a:xfrm>
                  <a:off x="5599555" y="3487716"/>
                  <a:ext cx="1800600" cy="693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5"/>
                <p:cNvSpPr/>
                <p:nvPr/>
              </p:nvSpPr>
              <p:spPr>
                <a:xfrm rot="5400000">
                  <a:off x="53106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5"/>
                <p:cNvSpPr/>
                <p:nvPr/>
              </p:nvSpPr>
              <p:spPr>
                <a:xfrm rot="5400000">
                  <a:off x="59202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4" name="Google Shape;204;p15"/>
            <p:cNvGrpSpPr/>
            <p:nvPr/>
          </p:nvGrpSpPr>
          <p:grpSpPr>
            <a:xfrm>
              <a:off x="3923746" y="1780833"/>
              <a:ext cx="249559" cy="309988"/>
              <a:chOff x="6469477" y="3505086"/>
              <a:chExt cx="1390299" cy="1450575"/>
            </a:xfrm>
          </p:grpSpPr>
          <p:sp>
            <p:nvSpPr>
              <p:cNvPr id="205" name="Google Shape;205;p15"/>
              <p:cNvSpPr/>
              <p:nvPr/>
            </p:nvSpPr>
            <p:spPr>
              <a:xfrm>
                <a:off x="6558449" y="3505086"/>
                <a:ext cx="1207800" cy="11661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5"/>
              <p:cNvSpPr/>
              <p:nvPr/>
            </p:nvSpPr>
            <p:spPr>
              <a:xfrm>
                <a:off x="6469477" y="4221261"/>
                <a:ext cx="99300" cy="734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5"/>
              <p:cNvSpPr/>
              <p:nvPr/>
            </p:nvSpPr>
            <p:spPr>
              <a:xfrm>
                <a:off x="7760476" y="4221261"/>
                <a:ext cx="99300" cy="734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08" name="Google Shape;208;p15"/>
            <p:cNvCxnSpPr/>
            <p:nvPr/>
          </p:nvCxnSpPr>
          <p:spPr>
            <a:xfrm>
              <a:off x="4011348" y="1799268"/>
              <a:ext cx="74400" cy="0"/>
            </a:xfrm>
            <a:prstGeom prst="straightConnector1">
              <a:avLst/>
            </a:prstGeom>
            <a:noFill/>
            <a:ln w="9525" cap="flat" cmpd="sng">
              <a:solidFill>
                <a:srgbClr val="000000"/>
              </a:solidFill>
              <a:prstDash val="solid"/>
              <a:round/>
              <a:headEnd type="none" w="med" len="med"/>
              <a:tailEnd type="none" w="med" len="med"/>
            </a:ln>
          </p:spPr>
        </p:cxnSp>
      </p:grpSp>
      <p:grpSp>
        <p:nvGrpSpPr>
          <p:cNvPr id="209" name="Google Shape;209;p15"/>
          <p:cNvGrpSpPr/>
          <p:nvPr/>
        </p:nvGrpSpPr>
        <p:grpSpPr>
          <a:xfrm>
            <a:off x="3237874" y="1692387"/>
            <a:ext cx="306207" cy="574350"/>
            <a:chOff x="3167538" y="891000"/>
            <a:chExt cx="323208" cy="603245"/>
          </a:xfrm>
        </p:grpSpPr>
        <p:grpSp>
          <p:nvGrpSpPr>
            <p:cNvPr id="210" name="Google Shape;210;p15"/>
            <p:cNvGrpSpPr/>
            <p:nvPr/>
          </p:nvGrpSpPr>
          <p:grpSpPr>
            <a:xfrm>
              <a:off x="3167538" y="891000"/>
              <a:ext cx="323208" cy="336593"/>
              <a:chOff x="3167538" y="1043400"/>
              <a:chExt cx="323208" cy="336593"/>
            </a:xfrm>
          </p:grpSpPr>
          <p:cxnSp>
            <p:nvCxnSpPr>
              <p:cNvPr id="211" name="Google Shape;211;p15"/>
              <p:cNvCxnSpPr/>
              <p:nvPr/>
            </p:nvCxnSpPr>
            <p:spPr>
              <a:xfrm>
                <a:off x="3328574" y="1264687"/>
                <a:ext cx="0" cy="80400"/>
              </a:xfrm>
              <a:prstGeom prst="straightConnector1">
                <a:avLst/>
              </a:prstGeom>
              <a:noFill/>
              <a:ln w="9525" cap="flat" cmpd="sng">
                <a:solidFill>
                  <a:srgbClr val="000000"/>
                </a:solidFill>
                <a:prstDash val="solid"/>
                <a:round/>
                <a:headEnd type="none" w="med" len="med"/>
                <a:tailEnd type="none" w="med" len="med"/>
              </a:ln>
            </p:spPr>
          </p:cxnSp>
          <p:grpSp>
            <p:nvGrpSpPr>
              <p:cNvPr id="212" name="Google Shape;212;p15"/>
              <p:cNvGrpSpPr/>
              <p:nvPr/>
            </p:nvGrpSpPr>
            <p:grpSpPr>
              <a:xfrm>
                <a:off x="3167538" y="1043400"/>
                <a:ext cx="323208" cy="336593"/>
                <a:chOff x="3167538" y="1043400"/>
                <a:chExt cx="323208" cy="336593"/>
              </a:xfrm>
            </p:grpSpPr>
            <p:grpSp>
              <p:nvGrpSpPr>
                <p:cNvPr id="213" name="Google Shape;213;p15"/>
                <p:cNvGrpSpPr/>
                <p:nvPr/>
              </p:nvGrpSpPr>
              <p:grpSpPr>
                <a:xfrm>
                  <a:off x="3167538" y="1043400"/>
                  <a:ext cx="323208" cy="286547"/>
                  <a:chOff x="4260300" y="214024"/>
                  <a:chExt cx="1800600" cy="1340882"/>
                </a:xfrm>
              </p:grpSpPr>
              <p:sp>
                <p:nvSpPr>
                  <p:cNvPr id="214" name="Google Shape;214;p15"/>
                  <p:cNvSpPr/>
                  <p:nvPr/>
                </p:nvSpPr>
                <p:spPr>
                  <a:xfrm rot="10800000">
                    <a:off x="4840481" y="214058"/>
                    <a:ext cx="585900" cy="9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 name="Google Shape;215;p15"/>
                  <p:cNvGrpSpPr/>
                  <p:nvPr/>
                </p:nvGrpSpPr>
                <p:grpSpPr>
                  <a:xfrm>
                    <a:off x="4260300" y="214024"/>
                    <a:ext cx="1800600" cy="1340882"/>
                    <a:chOff x="5599555" y="1791536"/>
                    <a:chExt cx="1800600" cy="1765480"/>
                  </a:xfrm>
                </p:grpSpPr>
                <p:sp>
                  <p:nvSpPr>
                    <p:cNvPr id="216" name="Google Shape;216;p15"/>
                    <p:cNvSpPr/>
                    <p:nvPr/>
                  </p:nvSpPr>
                  <p:spPr>
                    <a:xfrm>
                      <a:off x="5599555" y="3487716"/>
                      <a:ext cx="1800600" cy="693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rot="5400000">
                      <a:off x="53106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p:nvPr/>
                  </p:nvSpPr>
                  <p:spPr>
                    <a:xfrm rot="5400000">
                      <a:off x="59202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9" name="Google Shape;219;p15"/>
                <p:cNvGrpSpPr/>
                <p:nvPr/>
              </p:nvGrpSpPr>
              <p:grpSpPr>
                <a:xfrm>
                  <a:off x="3240728" y="1288560"/>
                  <a:ext cx="175690" cy="91433"/>
                  <a:chOff x="3240728" y="1288560"/>
                  <a:chExt cx="175690" cy="91433"/>
                </a:xfrm>
              </p:grpSpPr>
              <p:sp>
                <p:nvSpPr>
                  <p:cNvPr id="220" name="Google Shape;220;p15"/>
                  <p:cNvSpPr/>
                  <p:nvPr/>
                </p:nvSpPr>
                <p:spPr>
                  <a:xfrm rot="-2376222">
                    <a:off x="3346360" y="1306087"/>
                    <a:ext cx="65414" cy="47746"/>
                  </a:xfrm>
                  <a:prstGeom prst="rtTriangle">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5"/>
                  <p:cNvSpPr/>
                  <p:nvPr/>
                </p:nvSpPr>
                <p:spPr>
                  <a:xfrm rot="2376222" flipH="1">
                    <a:off x="3245371" y="1306087"/>
                    <a:ext cx="65414" cy="47746"/>
                  </a:xfrm>
                  <a:prstGeom prst="rtTriangle">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 name="Google Shape;222;p15"/>
                  <p:cNvGrpSpPr/>
                  <p:nvPr/>
                </p:nvGrpSpPr>
                <p:grpSpPr>
                  <a:xfrm>
                    <a:off x="3291304" y="1329893"/>
                    <a:ext cx="74400" cy="50100"/>
                    <a:chOff x="3291304" y="1329893"/>
                    <a:chExt cx="74400" cy="50100"/>
                  </a:xfrm>
                </p:grpSpPr>
                <p:sp>
                  <p:nvSpPr>
                    <p:cNvPr id="223" name="Google Shape;223;p15"/>
                    <p:cNvSpPr/>
                    <p:nvPr/>
                  </p:nvSpPr>
                  <p:spPr>
                    <a:xfrm>
                      <a:off x="3291304" y="1329893"/>
                      <a:ext cx="74400" cy="501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4" name="Google Shape;224;p15"/>
                    <p:cNvCxnSpPr/>
                    <p:nvPr/>
                  </p:nvCxnSpPr>
                  <p:spPr>
                    <a:xfrm>
                      <a:off x="3291304" y="1349218"/>
                      <a:ext cx="74400" cy="0"/>
                    </a:xfrm>
                    <a:prstGeom prst="straightConnector1">
                      <a:avLst/>
                    </a:prstGeom>
                    <a:noFill/>
                    <a:ln w="9525" cap="flat" cmpd="sng">
                      <a:solidFill>
                        <a:srgbClr val="000000"/>
                      </a:solidFill>
                      <a:prstDash val="solid"/>
                      <a:round/>
                      <a:headEnd type="none" w="med" len="med"/>
                      <a:tailEnd type="none" w="med" len="med"/>
                    </a:ln>
                  </p:spPr>
                </p:cxnSp>
              </p:grpSp>
            </p:grpSp>
          </p:grpSp>
        </p:grpSp>
        <p:grpSp>
          <p:nvGrpSpPr>
            <p:cNvPr id="225" name="Google Shape;225;p15"/>
            <p:cNvGrpSpPr/>
            <p:nvPr/>
          </p:nvGrpSpPr>
          <p:grpSpPr>
            <a:xfrm>
              <a:off x="3203702" y="1184258"/>
              <a:ext cx="249559" cy="309988"/>
              <a:chOff x="6469477" y="3505086"/>
              <a:chExt cx="1390299" cy="1450575"/>
            </a:xfrm>
          </p:grpSpPr>
          <p:sp>
            <p:nvSpPr>
              <p:cNvPr id="226" name="Google Shape;226;p15"/>
              <p:cNvSpPr/>
              <p:nvPr/>
            </p:nvSpPr>
            <p:spPr>
              <a:xfrm>
                <a:off x="6558449" y="3505086"/>
                <a:ext cx="1207800" cy="11661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5"/>
              <p:cNvSpPr/>
              <p:nvPr/>
            </p:nvSpPr>
            <p:spPr>
              <a:xfrm>
                <a:off x="6469477" y="4221261"/>
                <a:ext cx="99300" cy="734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5"/>
              <p:cNvSpPr/>
              <p:nvPr/>
            </p:nvSpPr>
            <p:spPr>
              <a:xfrm>
                <a:off x="7760476" y="4221261"/>
                <a:ext cx="99300" cy="734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9" name="Google Shape;229;p15"/>
          <p:cNvGrpSpPr/>
          <p:nvPr/>
        </p:nvGrpSpPr>
        <p:grpSpPr>
          <a:xfrm>
            <a:off x="3237879" y="1889633"/>
            <a:ext cx="306207" cy="568756"/>
            <a:chOff x="3887581" y="1493450"/>
            <a:chExt cx="323208" cy="597370"/>
          </a:xfrm>
        </p:grpSpPr>
        <p:sp>
          <p:nvSpPr>
            <p:cNvPr id="230" name="Google Shape;230;p15"/>
            <p:cNvSpPr/>
            <p:nvPr/>
          </p:nvSpPr>
          <p:spPr>
            <a:xfrm>
              <a:off x="4011330" y="1820711"/>
              <a:ext cx="74400" cy="15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1" name="Google Shape;231;p15"/>
            <p:cNvCxnSpPr/>
            <p:nvPr/>
          </p:nvCxnSpPr>
          <p:spPr>
            <a:xfrm>
              <a:off x="4048618" y="1714737"/>
              <a:ext cx="0" cy="80400"/>
            </a:xfrm>
            <a:prstGeom prst="straightConnector1">
              <a:avLst/>
            </a:prstGeom>
            <a:noFill/>
            <a:ln w="9525" cap="flat" cmpd="sng">
              <a:solidFill>
                <a:srgbClr val="000000"/>
              </a:solidFill>
              <a:prstDash val="solid"/>
              <a:round/>
              <a:headEnd type="none" w="med" len="med"/>
              <a:tailEnd type="none" w="med" len="med"/>
            </a:ln>
          </p:spPr>
        </p:cxnSp>
        <p:sp>
          <p:nvSpPr>
            <p:cNvPr id="232" name="Google Shape;232;p15"/>
            <p:cNvSpPr/>
            <p:nvPr/>
          </p:nvSpPr>
          <p:spPr>
            <a:xfrm rot="-2376222">
              <a:off x="4066404" y="1756137"/>
              <a:ext cx="65414" cy="47746"/>
            </a:xfrm>
            <a:prstGeom prst="rtTriangle">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5"/>
            <p:cNvSpPr/>
            <p:nvPr/>
          </p:nvSpPr>
          <p:spPr>
            <a:xfrm rot="2376222" flipH="1">
              <a:off x="3965415" y="1756137"/>
              <a:ext cx="65414" cy="47746"/>
            </a:xfrm>
            <a:prstGeom prst="rtTriangle">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5"/>
            <p:cNvSpPr/>
            <p:nvPr/>
          </p:nvSpPr>
          <p:spPr>
            <a:xfrm>
              <a:off x="4011348" y="1779943"/>
              <a:ext cx="74400" cy="501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 name="Google Shape;235;p15"/>
            <p:cNvGrpSpPr/>
            <p:nvPr/>
          </p:nvGrpSpPr>
          <p:grpSpPr>
            <a:xfrm>
              <a:off x="3887581" y="1493450"/>
              <a:ext cx="323208" cy="286547"/>
              <a:chOff x="4260300" y="214024"/>
              <a:chExt cx="1800600" cy="1340882"/>
            </a:xfrm>
          </p:grpSpPr>
          <p:sp>
            <p:nvSpPr>
              <p:cNvPr id="236" name="Google Shape;236;p15"/>
              <p:cNvSpPr/>
              <p:nvPr/>
            </p:nvSpPr>
            <p:spPr>
              <a:xfrm rot="10800000">
                <a:off x="4840481" y="214058"/>
                <a:ext cx="585900" cy="9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 name="Google Shape;237;p15"/>
              <p:cNvGrpSpPr/>
              <p:nvPr/>
            </p:nvGrpSpPr>
            <p:grpSpPr>
              <a:xfrm>
                <a:off x="4260300" y="214024"/>
                <a:ext cx="1800600" cy="1340882"/>
                <a:chOff x="5599555" y="1791536"/>
                <a:chExt cx="1800600" cy="1765480"/>
              </a:xfrm>
            </p:grpSpPr>
            <p:sp>
              <p:nvSpPr>
                <p:cNvPr id="238" name="Google Shape;238;p15"/>
                <p:cNvSpPr/>
                <p:nvPr/>
              </p:nvSpPr>
              <p:spPr>
                <a:xfrm>
                  <a:off x="5599555" y="3487716"/>
                  <a:ext cx="1800600" cy="693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5"/>
                <p:cNvSpPr/>
                <p:nvPr/>
              </p:nvSpPr>
              <p:spPr>
                <a:xfrm rot="5400000">
                  <a:off x="53106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5"/>
                <p:cNvSpPr/>
                <p:nvPr/>
              </p:nvSpPr>
              <p:spPr>
                <a:xfrm rot="5400000">
                  <a:off x="59202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1" name="Google Shape;241;p15"/>
            <p:cNvGrpSpPr/>
            <p:nvPr/>
          </p:nvGrpSpPr>
          <p:grpSpPr>
            <a:xfrm>
              <a:off x="3923746" y="1780833"/>
              <a:ext cx="249559" cy="309988"/>
              <a:chOff x="6469477" y="3505086"/>
              <a:chExt cx="1390299" cy="1450575"/>
            </a:xfrm>
          </p:grpSpPr>
          <p:sp>
            <p:nvSpPr>
              <p:cNvPr id="242" name="Google Shape;242;p15"/>
              <p:cNvSpPr/>
              <p:nvPr/>
            </p:nvSpPr>
            <p:spPr>
              <a:xfrm>
                <a:off x="6558449" y="3505086"/>
                <a:ext cx="1207800" cy="11661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5"/>
              <p:cNvSpPr/>
              <p:nvPr/>
            </p:nvSpPr>
            <p:spPr>
              <a:xfrm>
                <a:off x="6469477" y="4221261"/>
                <a:ext cx="99300" cy="734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5"/>
              <p:cNvSpPr/>
              <p:nvPr/>
            </p:nvSpPr>
            <p:spPr>
              <a:xfrm>
                <a:off x="7760476" y="4221261"/>
                <a:ext cx="99300" cy="734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45" name="Google Shape;245;p15"/>
            <p:cNvCxnSpPr/>
            <p:nvPr/>
          </p:nvCxnSpPr>
          <p:spPr>
            <a:xfrm>
              <a:off x="4011348" y="1799268"/>
              <a:ext cx="74400" cy="0"/>
            </a:xfrm>
            <a:prstGeom prst="straightConnector1">
              <a:avLst/>
            </a:prstGeom>
            <a:noFill/>
            <a:ln w="9525" cap="flat" cmpd="sng">
              <a:solidFill>
                <a:srgbClr val="000000"/>
              </a:solidFill>
              <a:prstDash val="solid"/>
              <a:round/>
              <a:headEnd type="none" w="med" len="med"/>
              <a:tailEnd type="none" w="med" len="med"/>
            </a:ln>
          </p:spPr>
        </p:cxnSp>
      </p:grpSp>
      <p:sp>
        <p:nvSpPr>
          <p:cNvPr id="246" name="Google Shape;246;p15"/>
          <p:cNvSpPr/>
          <p:nvPr/>
        </p:nvSpPr>
        <p:spPr>
          <a:xfrm>
            <a:off x="2824011" y="1887702"/>
            <a:ext cx="737700" cy="58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5"/>
          <p:cNvSpPr/>
          <p:nvPr/>
        </p:nvSpPr>
        <p:spPr>
          <a:xfrm flipH="1">
            <a:off x="2804399" y="1971678"/>
            <a:ext cx="397200" cy="58200"/>
          </a:xfrm>
          <a:prstGeom prst="corner">
            <a:avLst>
              <a:gd name="adj1" fmla="val 50838"/>
              <a:gd name="adj2" fmla="val 39076"/>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 name="Google Shape;248;p15"/>
          <p:cNvGrpSpPr/>
          <p:nvPr/>
        </p:nvGrpSpPr>
        <p:grpSpPr>
          <a:xfrm>
            <a:off x="1578021" y="1988392"/>
            <a:ext cx="236490" cy="295192"/>
            <a:chOff x="6469477" y="3505086"/>
            <a:chExt cx="1390299" cy="1450575"/>
          </a:xfrm>
        </p:grpSpPr>
        <p:sp>
          <p:nvSpPr>
            <p:cNvPr id="249" name="Google Shape;249;p15"/>
            <p:cNvSpPr/>
            <p:nvPr/>
          </p:nvSpPr>
          <p:spPr>
            <a:xfrm>
              <a:off x="6558449" y="3505086"/>
              <a:ext cx="1207800" cy="11661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5"/>
            <p:cNvSpPr/>
            <p:nvPr/>
          </p:nvSpPr>
          <p:spPr>
            <a:xfrm>
              <a:off x="6469477" y="4221261"/>
              <a:ext cx="99300" cy="734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5"/>
            <p:cNvSpPr/>
            <p:nvPr/>
          </p:nvSpPr>
          <p:spPr>
            <a:xfrm>
              <a:off x="7760476" y="4221261"/>
              <a:ext cx="99300" cy="734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52" name="Google Shape;252;p15"/>
          <p:cNvCxnSpPr/>
          <p:nvPr/>
        </p:nvCxnSpPr>
        <p:spPr>
          <a:xfrm>
            <a:off x="1660736" y="2005827"/>
            <a:ext cx="70500" cy="0"/>
          </a:xfrm>
          <a:prstGeom prst="straightConnector1">
            <a:avLst/>
          </a:prstGeom>
          <a:noFill/>
          <a:ln w="9525" cap="flat" cmpd="sng">
            <a:solidFill>
              <a:srgbClr val="000000"/>
            </a:solidFill>
            <a:prstDash val="solid"/>
            <a:round/>
            <a:headEnd type="none" w="med" len="med"/>
            <a:tailEnd type="none" w="med" len="med"/>
          </a:ln>
        </p:spPr>
      </p:cxnSp>
      <p:sp>
        <p:nvSpPr>
          <p:cNvPr id="253" name="Google Shape;253;p15"/>
          <p:cNvSpPr/>
          <p:nvPr/>
        </p:nvSpPr>
        <p:spPr>
          <a:xfrm>
            <a:off x="4163910" y="1929347"/>
            <a:ext cx="66900" cy="100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5"/>
          <p:cNvSpPr/>
          <p:nvPr/>
        </p:nvSpPr>
        <p:spPr>
          <a:xfrm>
            <a:off x="3894812" y="1929331"/>
            <a:ext cx="66900" cy="100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 name="Google Shape;255;p15"/>
          <p:cNvGrpSpPr/>
          <p:nvPr/>
        </p:nvGrpSpPr>
        <p:grpSpPr>
          <a:xfrm>
            <a:off x="4733164" y="1681791"/>
            <a:ext cx="318319" cy="364462"/>
            <a:chOff x="4881511" y="1123953"/>
            <a:chExt cx="335992" cy="382798"/>
          </a:xfrm>
        </p:grpSpPr>
        <p:grpSp>
          <p:nvGrpSpPr>
            <p:cNvPr id="256" name="Google Shape;256;p15"/>
            <p:cNvGrpSpPr/>
            <p:nvPr/>
          </p:nvGrpSpPr>
          <p:grpSpPr>
            <a:xfrm>
              <a:off x="4881511" y="1123953"/>
              <a:ext cx="335992" cy="382798"/>
              <a:chOff x="5690635" y="2571753"/>
              <a:chExt cx="335992" cy="382798"/>
            </a:xfrm>
          </p:grpSpPr>
          <p:grpSp>
            <p:nvGrpSpPr>
              <p:cNvPr id="257" name="Google Shape;257;p15"/>
              <p:cNvGrpSpPr/>
              <p:nvPr/>
            </p:nvGrpSpPr>
            <p:grpSpPr>
              <a:xfrm>
                <a:off x="5690635" y="2571753"/>
                <a:ext cx="335992" cy="382786"/>
                <a:chOff x="4260300" y="214024"/>
                <a:chExt cx="1800600" cy="1717301"/>
              </a:xfrm>
            </p:grpSpPr>
            <p:sp>
              <p:nvSpPr>
                <p:cNvPr id="258" name="Google Shape;258;p15"/>
                <p:cNvSpPr/>
                <p:nvPr/>
              </p:nvSpPr>
              <p:spPr>
                <a:xfrm rot="10800000">
                  <a:off x="4840481" y="214058"/>
                  <a:ext cx="585900" cy="9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 name="Google Shape;259;p15"/>
                <p:cNvGrpSpPr/>
                <p:nvPr/>
              </p:nvGrpSpPr>
              <p:grpSpPr>
                <a:xfrm>
                  <a:off x="4260300" y="214024"/>
                  <a:ext cx="1800600" cy="1717301"/>
                  <a:chOff x="5599550" y="1682624"/>
                  <a:chExt cx="1800600" cy="1717301"/>
                </a:xfrm>
              </p:grpSpPr>
              <p:grpSp>
                <p:nvGrpSpPr>
                  <p:cNvPr id="260" name="Google Shape;260;p15"/>
                  <p:cNvGrpSpPr/>
                  <p:nvPr/>
                </p:nvGrpSpPr>
                <p:grpSpPr>
                  <a:xfrm>
                    <a:off x="5599550" y="1682624"/>
                    <a:ext cx="1800600" cy="1340882"/>
                    <a:chOff x="5599555" y="1791536"/>
                    <a:chExt cx="1800600" cy="1765480"/>
                  </a:xfrm>
                </p:grpSpPr>
                <p:sp>
                  <p:nvSpPr>
                    <p:cNvPr id="261" name="Google Shape;261;p15"/>
                    <p:cNvSpPr/>
                    <p:nvPr/>
                  </p:nvSpPr>
                  <p:spPr>
                    <a:xfrm>
                      <a:off x="5599555" y="3487716"/>
                      <a:ext cx="1800600" cy="69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5"/>
                    <p:cNvSpPr/>
                    <p:nvPr/>
                  </p:nvSpPr>
                  <p:spPr>
                    <a:xfrm rot="5400000">
                      <a:off x="53106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5"/>
                    <p:cNvSpPr/>
                    <p:nvPr/>
                  </p:nvSpPr>
                  <p:spPr>
                    <a:xfrm rot="5400000">
                      <a:off x="59202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4" name="Google Shape;264;p15"/>
                  <p:cNvSpPr/>
                  <p:nvPr/>
                </p:nvSpPr>
                <p:spPr>
                  <a:xfrm rot="10800000">
                    <a:off x="6252061" y="3023125"/>
                    <a:ext cx="495600" cy="376800"/>
                  </a:xfrm>
                  <a:prstGeom prst="triangle">
                    <a:avLst>
                      <a:gd name="adj" fmla="val 50000"/>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265" name="Google Shape;265;p15"/>
              <p:cNvCxnSpPr>
                <a:stCxn id="264" idx="3"/>
                <a:endCxn id="264" idx="0"/>
              </p:cNvCxnSpPr>
              <p:nvPr/>
            </p:nvCxnSpPr>
            <p:spPr>
              <a:xfrm>
                <a:off x="5858633" y="2870551"/>
                <a:ext cx="0" cy="84000"/>
              </a:xfrm>
              <a:prstGeom prst="straightConnector1">
                <a:avLst/>
              </a:prstGeom>
              <a:noFill/>
              <a:ln w="9525" cap="flat" cmpd="sng">
                <a:solidFill>
                  <a:srgbClr val="000000"/>
                </a:solidFill>
                <a:prstDash val="solid"/>
                <a:round/>
                <a:headEnd type="none" w="med" len="med"/>
                <a:tailEnd type="none" w="med" len="med"/>
              </a:ln>
            </p:spPr>
          </p:cxnSp>
        </p:grpSp>
        <p:cxnSp>
          <p:nvCxnSpPr>
            <p:cNvPr id="266" name="Google Shape;266;p15"/>
            <p:cNvCxnSpPr>
              <a:stCxn id="264" idx="3"/>
            </p:cNvCxnSpPr>
            <p:nvPr/>
          </p:nvCxnSpPr>
          <p:spPr>
            <a:xfrm rot="10800000">
              <a:off x="5048609" y="1335451"/>
              <a:ext cx="900" cy="87300"/>
            </a:xfrm>
            <a:prstGeom prst="straightConnector1">
              <a:avLst/>
            </a:prstGeom>
            <a:noFill/>
            <a:ln w="9525" cap="flat" cmpd="sng">
              <a:solidFill>
                <a:srgbClr val="000000"/>
              </a:solidFill>
              <a:prstDash val="solid"/>
              <a:round/>
              <a:headEnd type="none" w="med" len="med"/>
              <a:tailEnd type="none" w="med" len="med"/>
            </a:ln>
          </p:spPr>
        </p:cxnSp>
      </p:grpSp>
      <p:grpSp>
        <p:nvGrpSpPr>
          <p:cNvPr id="267" name="Google Shape;267;p15"/>
          <p:cNvGrpSpPr/>
          <p:nvPr/>
        </p:nvGrpSpPr>
        <p:grpSpPr>
          <a:xfrm>
            <a:off x="3648850" y="2029987"/>
            <a:ext cx="692384" cy="430278"/>
            <a:chOff x="2343725" y="2267100"/>
            <a:chExt cx="3916200" cy="2027700"/>
          </a:xfrm>
        </p:grpSpPr>
        <p:sp>
          <p:nvSpPr>
            <p:cNvPr id="268" name="Google Shape;268;p15"/>
            <p:cNvSpPr/>
            <p:nvPr/>
          </p:nvSpPr>
          <p:spPr>
            <a:xfrm>
              <a:off x="2343725" y="2267100"/>
              <a:ext cx="3916200" cy="1413000"/>
            </a:xfrm>
            <a:prstGeom prst="rect">
              <a:avLst/>
            </a:prstGeom>
            <a:solidFill>
              <a:srgbClr val="D9D9D9"/>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5"/>
            <p:cNvSpPr/>
            <p:nvPr/>
          </p:nvSpPr>
          <p:spPr>
            <a:xfrm>
              <a:off x="2343725" y="2690100"/>
              <a:ext cx="1616400" cy="16047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 name="Google Shape;270;p15"/>
          <p:cNvGrpSpPr/>
          <p:nvPr/>
        </p:nvGrpSpPr>
        <p:grpSpPr>
          <a:xfrm>
            <a:off x="3648205" y="1887689"/>
            <a:ext cx="691492" cy="58185"/>
            <a:chOff x="2690100" y="2297550"/>
            <a:chExt cx="3186600" cy="274200"/>
          </a:xfrm>
        </p:grpSpPr>
        <p:sp>
          <p:nvSpPr>
            <p:cNvPr id="271" name="Google Shape;271;p15"/>
            <p:cNvSpPr/>
            <p:nvPr/>
          </p:nvSpPr>
          <p:spPr>
            <a:xfrm>
              <a:off x="2690100" y="2297550"/>
              <a:ext cx="3186600" cy="2742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5"/>
            <p:cNvSpPr/>
            <p:nvPr/>
          </p:nvSpPr>
          <p:spPr>
            <a:xfrm>
              <a:off x="5639392" y="2297550"/>
              <a:ext cx="237300" cy="2742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5"/>
            <p:cNvSpPr/>
            <p:nvPr/>
          </p:nvSpPr>
          <p:spPr>
            <a:xfrm>
              <a:off x="2690104" y="2297550"/>
              <a:ext cx="237300" cy="2742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4" name="Google Shape;274;p15"/>
            <p:cNvCxnSpPr>
              <a:stCxn id="273" idx="0"/>
              <a:endCxn id="272" idx="0"/>
            </p:cNvCxnSpPr>
            <p:nvPr/>
          </p:nvCxnSpPr>
          <p:spPr>
            <a:xfrm>
              <a:off x="2808754" y="2297550"/>
              <a:ext cx="2948700" cy="0"/>
            </a:xfrm>
            <a:prstGeom prst="straightConnector1">
              <a:avLst/>
            </a:prstGeom>
            <a:noFill/>
            <a:ln w="9525" cap="flat" cmpd="sng">
              <a:solidFill>
                <a:srgbClr val="000000"/>
              </a:solidFill>
              <a:prstDash val="dashDot"/>
              <a:round/>
              <a:headEnd type="none" w="med" len="med"/>
              <a:tailEnd type="none" w="med" len="med"/>
            </a:ln>
          </p:spPr>
        </p:cxnSp>
        <p:cxnSp>
          <p:nvCxnSpPr>
            <p:cNvPr id="275" name="Google Shape;275;p15"/>
            <p:cNvCxnSpPr>
              <a:stCxn id="273" idx="4"/>
              <a:endCxn id="272" idx="4"/>
            </p:cNvCxnSpPr>
            <p:nvPr/>
          </p:nvCxnSpPr>
          <p:spPr>
            <a:xfrm>
              <a:off x="2808754" y="2571750"/>
              <a:ext cx="2948700" cy="0"/>
            </a:xfrm>
            <a:prstGeom prst="straightConnector1">
              <a:avLst/>
            </a:prstGeom>
            <a:noFill/>
            <a:ln w="9525" cap="flat" cmpd="sng">
              <a:solidFill>
                <a:srgbClr val="000000"/>
              </a:solidFill>
              <a:prstDash val="dashDot"/>
              <a:round/>
              <a:headEnd type="none" w="med" len="med"/>
              <a:tailEnd type="none" w="med" len="med"/>
            </a:ln>
          </p:spPr>
        </p:cxnSp>
      </p:grpSp>
      <p:sp>
        <p:nvSpPr>
          <p:cNvPr id="276" name="Google Shape;276;p15"/>
          <p:cNvSpPr/>
          <p:nvPr/>
        </p:nvSpPr>
        <p:spPr>
          <a:xfrm>
            <a:off x="2643618" y="1888839"/>
            <a:ext cx="737700" cy="58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5"/>
          <p:cNvSpPr/>
          <p:nvPr/>
        </p:nvSpPr>
        <p:spPr>
          <a:xfrm>
            <a:off x="4054789" y="2119757"/>
            <a:ext cx="285600" cy="3405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8" name="Google Shape;278;p15"/>
          <p:cNvCxnSpPr>
            <a:stCxn id="268" idx="0"/>
            <a:endCxn id="268" idx="2"/>
          </p:cNvCxnSpPr>
          <p:nvPr/>
        </p:nvCxnSpPr>
        <p:spPr>
          <a:xfrm>
            <a:off x="3995042" y="2029987"/>
            <a:ext cx="0" cy="299700"/>
          </a:xfrm>
          <a:prstGeom prst="straightConnector1">
            <a:avLst/>
          </a:prstGeom>
          <a:noFill/>
          <a:ln w="9525" cap="flat" cmpd="sng">
            <a:solidFill>
              <a:srgbClr val="999999"/>
            </a:solidFill>
            <a:prstDash val="solid"/>
            <a:round/>
            <a:headEnd type="none" w="med" len="med"/>
            <a:tailEnd type="none" w="med" len="med"/>
          </a:ln>
        </p:spPr>
      </p:cxnSp>
      <p:grpSp>
        <p:nvGrpSpPr>
          <p:cNvPr id="279" name="Google Shape;279;p15"/>
          <p:cNvGrpSpPr/>
          <p:nvPr/>
        </p:nvGrpSpPr>
        <p:grpSpPr>
          <a:xfrm>
            <a:off x="4372208" y="1681791"/>
            <a:ext cx="318319" cy="364462"/>
            <a:chOff x="4881511" y="1123953"/>
            <a:chExt cx="335992" cy="382798"/>
          </a:xfrm>
        </p:grpSpPr>
        <p:grpSp>
          <p:nvGrpSpPr>
            <p:cNvPr id="280" name="Google Shape;280;p15"/>
            <p:cNvGrpSpPr/>
            <p:nvPr/>
          </p:nvGrpSpPr>
          <p:grpSpPr>
            <a:xfrm>
              <a:off x="4881511" y="1123953"/>
              <a:ext cx="335992" cy="382798"/>
              <a:chOff x="5690635" y="2571753"/>
              <a:chExt cx="335992" cy="382798"/>
            </a:xfrm>
          </p:grpSpPr>
          <p:grpSp>
            <p:nvGrpSpPr>
              <p:cNvPr id="281" name="Google Shape;281;p15"/>
              <p:cNvGrpSpPr/>
              <p:nvPr/>
            </p:nvGrpSpPr>
            <p:grpSpPr>
              <a:xfrm>
                <a:off x="5690635" y="2571753"/>
                <a:ext cx="335992" cy="382786"/>
                <a:chOff x="4260300" y="214024"/>
                <a:chExt cx="1800600" cy="1717301"/>
              </a:xfrm>
            </p:grpSpPr>
            <p:sp>
              <p:nvSpPr>
                <p:cNvPr id="282" name="Google Shape;282;p15"/>
                <p:cNvSpPr/>
                <p:nvPr/>
              </p:nvSpPr>
              <p:spPr>
                <a:xfrm rot="10800000">
                  <a:off x="4840481" y="214058"/>
                  <a:ext cx="585900" cy="9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3" name="Google Shape;283;p15"/>
                <p:cNvGrpSpPr/>
                <p:nvPr/>
              </p:nvGrpSpPr>
              <p:grpSpPr>
                <a:xfrm>
                  <a:off x="4260300" y="214024"/>
                  <a:ext cx="1800600" cy="1717301"/>
                  <a:chOff x="5599550" y="1682624"/>
                  <a:chExt cx="1800600" cy="1717301"/>
                </a:xfrm>
              </p:grpSpPr>
              <p:grpSp>
                <p:nvGrpSpPr>
                  <p:cNvPr id="284" name="Google Shape;284;p15"/>
                  <p:cNvGrpSpPr/>
                  <p:nvPr/>
                </p:nvGrpSpPr>
                <p:grpSpPr>
                  <a:xfrm>
                    <a:off x="5599550" y="1682624"/>
                    <a:ext cx="1800600" cy="1340882"/>
                    <a:chOff x="5599555" y="1791536"/>
                    <a:chExt cx="1800600" cy="1765480"/>
                  </a:xfrm>
                </p:grpSpPr>
                <p:sp>
                  <p:nvSpPr>
                    <p:cNvPr id="285" name="Google Shape;285;p15"/>
                    <p:cNvSpPr/>
                    <p:nvPr/>
                  </p:nvSpPr>
                  <p:spPr>
                    <a:xfrm>
                      <a:off x="5599555" y="3487716"/>
                      <a:ext cx="1800600" cy="69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5"/>
                    <p:cNvSpPr/>
                    <p:nvPr/>
                  </p:nvSpPr>
                  <p:spPr>
                    <a:xfrm rot="5400000">
                      <a:off x="53106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5"/>
                    <p:cNvSpPr/>
                    <p:nvPr/>
                  </p:nvSpPr>
                  <p:spPr>
                    <a:xfrm rot="5400000">
                      <a:off x="59202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8" name="Google Shape;288;p15"/>
                  <p:cNvSpPr/>
                  <p:nvPr/>
                </p:nvSpPr>
                <p:spPr>
                  <a:xfrm rot="10800000">
                    <a:off x="6252061" y="3023125"/>
                    <a:ext cx="495600" cy="376800"/>
                  </a:xfrm>
                  <a:prstGeom prst="triangle">
                    <a:avLst>
                      <a:gd name="adj" fmla="val 50000"/>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289" name="Google Shape;289;p15"/>
              <p:cNvCxnSpPr>
                <a:stCxn id="288" idx="3"/>
                <a:endCxn id="288" idx="0"/>
              </p:cNvCxnSpPr>
              <p:nvPr/>
            </p:nvCxnSpPr>
            <p:spPr>
              <a:xfrm>
                <a:off x="5858633" y="2870551"/>
                <a:ext cx="0" cy="84000"/>
              </a:xfrm>
              <a:prstGeom prst="straightConnector1">
                <a:avLst/>
              </a:prstGeom>
              <a:noFill/>
              <a:ln w="9525" cap="flat" cmpd="sng">
                <a:solidFill>
                  <a:srgbClr val="000000"/>
                </a:solidFill>
                <a:prstDash val="solid"/>
                <a:round/>
                <a:headEnd type="none" w="med" len="med"/>
                <a:tailEnd type="none" w="med" len="med"/>
              </a:ln>
            </p:spPr>
          </p:cxnSp>
        </p:grpSp>
        <p:cxnSp>
          <p:nvCxnSpPr>
            <p:cNvPr id="290" name="Google Shape;290;p15"/>
            <p:cNvCxnSpPr>
              <a:stCxn id="288" idx="3"/>
            </p:cNvCxnSpPr>
            <p:nvPr/>
          </p:nvCxnSpPr>
          <p:spPr>
            <a:xfrm rot="10800000">
              <a:off x="5048609" y="1335451"/>
              <a:ext cx="900" cy="87300"/>
            </a:xfrm>
            <a:prstGeom prst="straightConnector1">
              <a:avLst/>
            </a:prstGeom>
            <a:noFill/>
            <a:ln w="9525" cap="flat" cmpd="sng">
              <a:solidFill>
                <a:srgbClr val="000000"/>
              </a:solidFill>
              <a:prstDash val="solid"/>
              <a:round/>
              <a:headEnd type="none" w="med" len="med"/>
              <a:tailEnd type="none" w="med" len="med"/>
            </a:ln>
          </p:spPr>
        </p:cxnSp>
      </p:grpSp>
      <p:sp>
        <p:nvSpPr>
          <p:cNvPr id="291" name="Google Shape;291;p15"/>
          <p:cNvSpPr/>
          <p:nvPr/>
        </p:nvSpPr>
        <p:spPr>
          <a:xfrm flipH="1">
            <a:off x="4284544" y="1970536"/>
            <a:ext cx="397200" cy="58200"/>
          </a:xfrm>
          <a:prstGeom prst="corner">
            <a:avLst>
              <a:gd name="adj1" fmla="val 50838"/>
              <a:gd name="adj2" fmla="val 39076"/>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 name="Google Shape;292;p15"/>
          <p:cNvGrpSpPr/>
          <p:nvPr/>
        </p:nvGrpSpPr>
        <p:grpSpPr>
          <a:xfrm>
            <a:off x="4773678" y="2162968"/>
            <a:ext cx="236490" cy="295192"/>
            <a:chOff x="6469477" y="3505086"/>
            <a:chExt cx="1390299" cy="1450575"/>
          </a:xfrm>
        </p:grpSpPr>
        <p:sp>
          <p:nvSpPr>
            <p:cNvPr id="293" name="Google Shape;293;p15"/>
            <p:cNvSpPr/>
            <p:nvPr/>
          </p:nvSpPr>
          <p:spPr>
            <a:xfrm>
              <a:off x="6558449" y="3505086"/>
              <a:ext cx="1207800" cy="11661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5"/>
            <p:cNvSpPr/>
            <p:nvPr/>
          </p:nvSpPr>
          <p:spPr>
            <a:xfrm>
              <a:off x="6469477" y="4221261"/>
              <a:ext cx="99300" cy="734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5"/>
            <p:cNvSpPr/>
            <p:nvPr/>
          </p:nvSpPr>
          <p:spPr>
            <a:xfrm>
              <a:off x="7760476" y="4221261"/>
              <a:ext cx="99300" cy="734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96" name="Google Shape;296;p15"/>
          <p:cNvCxnSpPr/>
          <p:nvPr/>
        </p:nvCxnSpPr>
        <p:spPr>
          <a:xfrm rot="10800000" flipH="1">
            <a:off x="3664557" y="2461335"/>
            <a:ext cx="1368900" cy="1500"/>
          </a:xfrm>
          <a:prstGeom prst="straightConnector1">
            <a:avLst/>
          </a:prstGeom>
          <a:noFill/>
          <a:ln w="9525" cap="flat" cmpd="sng">
            <a:solidFill>
              <a:schemeClr val="dk2"/>
            </a:solidFill>
            <a:prstDash val="solid"/>
            <a:round/>
            <a:headEnd type="none" w="med" len="med"/>
            <a:tailEnd type="none" w="med" len="med"/>
          </a:ln>
        </p:spPr>
      </p:cxnSp>
      <p:grpSp>
        <p:nvGrpSpPr>
          <p:cNvPr id="297" name="Google Shape;297;p15"/>
          <p:cNvGrpSpPr/>
          <p:nvPr/>
        </p:nvGrpSpPr>
        <p:grpSpPr>
          <a:xfrm>
            <a:off x="6839141" y="1681791"/>
            <a:ext cx="318319" cy="364462"/>
            <a:chOff x="4881511" y="1123953"/>
            <a:chExt cx="335992" cy="382798"/>
          </a:xfrm>
        </p:grpSpPr>
        <p:grpSp>
          <p:nvGrpSpPr>
            <p:cNvPr id="298" name="Google Shape;298;p15"/>
            <p:cNvGrpSpPr/>
            <p:nvPr/>
          </p:nvGrpSpPr>
          <p:grpSpPr>
            <a:xfrm>
              <a:off x="4881511" y="1123953"/>
              <a:ext cx="335992" cy="382798"/>
              <a:chOff x="5690635" y="2571753"/>
              <a:chExt cx="335992" cy="382798"/>
            </a:xfrm>
          </p:grpSpPr>
          <p:grpSp>
            <p:nvGrpSpPr>
              <p:cNvPr id="299" name="Google Shape;299;p15"/>
              <p:cNvGrpSpPr/>
              <p:nvPr/>
            </p:nvGrpSpPr>
            <p:grpSpPr>
              <a:xfrm>
                <a:off x="5690635" y="2571753"/>
                <a:ext cx="335992" cy="382786"/>
                <a:chOff x="4260300" y="214024"/>
                <a:chExt cx="1800600" cy="1717301"/>
              </a:xfrm>
            </p:grpSpPr>
            <p:sp>
              <p:nvSpPr>
                <p:cNvPr id="300" name="Google Shape;300;p15"/>
                <p:cNvSpPr/>
                <p:nvPr/>
              </p:nvSpPr>
              <p:spPr>
                <a:xfrm rot="10800000">
                  <a:off x="4840481" y="214058"/>
                  <a:ext cx="585900" cy="9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1" name="Google Shape;301;p15"/>
                <p:cNvGrpSpPr/>
                <p:nvPr/>
              </p:nvGrpSpPr>
              <p:grpSpPr>
                <a:xfrm>
                  <a:off x="4260300" y="214024"/>
                  <a:ext cx="1800600" cy="1717301"/>
                  <a:chOff x="5599550" y="1682624"/>
                  <a:chExt cx="1800600" cy="1717301"/>
                </a:xfrm>
              </p:grpSpPr>
              <p:grpSp>
                <p:nvGrpSpPr>
                  <p:cNvPr id="302" name="Google Shape;302;p15"/>
                  <p:cNvGrpSpPr/>
                  <p:nvPr/>
                </p:nvGrpSpPr>
                <p:grpSpPr>
                  <a:xfrm>
                    <a:off x="5599550" y="1682624"/>
                    <a:ext cx="1800600" cy="1340882"/>
                    <a:chOff x="5599555" y="1791536"/>
                    <a:chExt cx="1800600" cy="1765480"/>
                  </a:xfrm>
                </p:grpSpPr>
                <p:sp>
                  <p:nvSpPr>
                    <p:cNvPr id="303" name="Google Shape;303;p15"/>
                    <p:cNvSpPr/>
                    <p:nvPr/>
                  </p:nvSpPr>
                  <p:spPr>
                    <a:xfrm>
                      <a:off x="5599555" y="3487716"/>
                      <a:ext cx="1800600" cy="69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5"/>
                    <p:cNvSpPr/>
                    <p:nvPr/>
                  </p:nvSpPr>
                  <p:spPr>
                    <a:xfrm rot="5400000">
                      <a:off x="53106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5"/>
                    <p:cNvSpPr/>
                    <p:nvPr/>
                  </p:nvSpPr>
                  <p:spPr>
                    <a:xfrm rot="5400000">
                      <a:off x="59202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6" name="Google Shape;306;p15"/>
                  <p:cNvSpPr/>
                  <p:nvPr/>
                </p:nvSpPr>
                <p:spPr>
                  <a:xfrm rot="10800000">
                    <a:off x="6252061" y="3023125"/>
                    <a:ext cx="495600" cy="376800"/>
                  </a:xfrm>
                  <a:prstGeom prst="triangle">
                    <a:avLst>
                      <a:gd name="adj" fmla="val 50000"/>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307" name="Google Shape;307;p15"/>
              <p:cNvCxnSpPr>
                <a:stCxn id="306" idx="3"/>
                <a:endCxn id="306" idx="0"/>
              </p:cNvCxnSpPr>
              <p:nvPr/>
            </p:nvCxnSpPr>
            <p:spPr>
              <a:xfrm>
                <a:off x="5858633" y="2870551"/>
                <a:ext cx="0" cy="84000"/>
              </a:xfrm>
              <a:prstGeom prst="straightConnector1">
                <a:avLst/>
              </a:prstGeom>
              <a:noFill/>
              <a:ln w="9525" cap="flat" cmpd="sng">
                <a:solidFill>
                  <a:srgbClr val="000000"/>
                </a:solidFill>
                <a:prstDash val="solid"/>
                <a:round/>
                <a:headEnd type="none" w="med" len="med"/>
                <a:tailEnd type="none" w="med" len="med"/>
              </a:ln>
            </p:spPr>
          </p:cxnSp>
        </p:grpSp>
        <p:cxnSp>
          <p:nvCxnSpPr>
            <p:cNvPr id="308" name="Google Shape;308;p15"/>
            <p:cNvCxnSpPr>
              <a:stCxn id="306" idx="3"/>
            </p:cNvCxnSpPr>
            <p:nvPr/>
          </p:nvCxnSpPr>
          <p:spPr>
            <a:xfrm rot="10800000">
              <a:off x="5048609" y="1335451"/>
              <a:ext cx="900" cy="87300"/>
            </a:xfrm>
            <a:prstGeom prst="straightConnector1">
              <a:avLst/>
            </a:prstGeom>
            <a:noFill/>
            <a:ln w="9525" cap="flat" cmpd="sng">
              <a:solidFill>
                <a:srgbClr val="000000"/>
              </a:solidFill>
              <a:prstDash val="solid"/>
              <a:round/>
              <a:headEnd type="none" w="med" len="med"/>
              <a:tailEnd type="none" w="med" len="med"/>
            </a:ln>
          </p:spPr>
        </p:cxnSp>
      </p:grpSp>
      <p:grpSp>
        <p:nvGrpSpPr>
          <p:cNvPr id="309" name="Google Shape;309;p15"/>
          <p:cNvGrpSpPr/>
          <p:nvPr/>
        </p:nvGrpSpPr>
        <p:grpSpPr>
          <a:xfrm>
            <a:off x="7016236" y="1754342"/>
            <a:ext cx="318319" cy="364462"/>
            <a:chOff x="4881511" y="1123953"/>
            <a:chExt cx="335992" cy="382798"/>
          </a:xfrm>
        </p:grpSpPr>
        <p:grpSp>
          <p:nvGrpSpPr>
            <p:cNvPr id="310" name="Google Shape;310;p15"/>
            <p:cNvGrpSpPr/>
            <p:nvPr/>
          </p:nvGrpSpPr>
          <p:grpSpPr>
            <a:xfrm>
              <a:off x="4881511" y="1123953"/>
              <a:ext cx="335992" cy="382798"/>
              <a:chOff x="5690635" y="2571753"/>
              <a:chExt cx="335992" cy="382798"/>
            </a:xfrm>
          </p:grpSpPr>
          <p:grpSp>
            <p:nvGrpSpPr>
              <p:cNvPr id="311" name="Google Shape;311;p15"/>
              <p:cNvGrpSpPr/>
              <p:nvPr/>
            </p:nvGrpSpPr>
            <p:grpSpPr>
              <a:xfrm>
                <a:off x="5690635" y="2571753"/>
                <a:ext cx="335992" cy="382786"/>
                <a:chOff x="4260300" y="214024"/>
                <a:chExt cx="1800600" cy="1717301"/>
              </a:xfrm>
            </p:grpSpPr>
            <p:sp>
              <p:nvSpPr>
                <p:cNvPr id="312" name="Google Shape;312;p15"/>
                <p:cNvSpPr/>
                <p:nvPr/>
              </p:nvSpPr>
              <p:spPr>
                <a:xfrm rot="10800000">
                  <a:off x="4840481" y="214058"/>
                  <a:ext cx="585900" cy="9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 name="Google Shape;313;p15"/>
                <p:cNvGrpSpPr/>
                <p:nvPr/>
              </p:nvGrpSpPr>
              <p:grpSpPr>
                <a:xfrm>
                  <a:off x="4260300" y="214024"/>
                  <a:ext cx="1800600" cy="1717301"/>
                  <a:chOff x="5599550" y="1682624"/>
                  <a:chExt cx="1800600" cy="1717301"/>
                </a:xfrm>
              </p:grpSpPr>
              <p:grpSp>
                <p:nvGrpSpPr>
                  <p:cNvPr id="314" name="Google Shape;314;p15"/>
                  <p:cNvGrpSpPr/>
                  <p:nvPr/>
                </p:nvGrpSpPr>
                <p:grpSpPr>
                  <a:xfrm>
                    <a:off x="5599550" y="1682624"/>
                    <a:ext cx="1800600" cy="1340882"/>
                    <a:chOff x="5599555" y="1791536"/>
                    <a:chExt cx="1800600" cy="1765480"/>
                  </a:xfrm>
                </p:grpSpPr>
                <p:sp>
                  <p:nvSpPr>
                    <p:cNvPr id="315" name="Google Shape;315;p15"/>
                    <p:cNvSpPr/>
                    <p:nvPr/>
                  </p:nvSpPr>
                  <p:spPr>
                    <a:xfrm>
                      <a:off x="5599555" y="3487716"/>
                      <a:ext cx="1800600" cy="69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5"/>
                    <p:cNvSpPr/>
                    <p:nvPr/>
                  </p:nvSpPr>
                  <p:spPr>
                    <a:xfrm rot="5400000">
                      <a:off x="53106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5"/>
                    <p:cNvSpPr/>
                    <p:nvPr/>
                  </p:nvSpPr>
                  <p:spPr>
                    <a:xfrm rot="5400000">
                      <a:off x="59202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8" name="Google Shape;318;p15"/>
                  <p:cNvSpPr/>
                  <p:nvPr/>
                </p:nvSpPr>
                <p:spPr>
                  <a:xfrm rot="10800000">
                    <a:off x="6252061" y="3023125"/>
                    <a:ext cx="495600" cy="376800"/>
                  </a:xfrm>
                  <a:prstGeom prst="triangle">
                    <a:avLst>
                      <a:gd name="adj" fmla="val 50000"/>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319" name="Google Shape;319;p15"/>
              <p:cNvCxnSpPr>
                <a:stCxn id="318" idx="3"/>
                <a:endCxn id="318" idx="0"/>
              </p:cNvCxnSpPr>
              <p:nvPr/>
            </p:nvCxnSpPr>
            <p:spPr>
              <a:xfrm>
                <a:off x="5858633" y="2870551"/>
                <a:ext cx="0" cy="84000"/>
              </a:xfrm>
              <a:prstGeom prst="straightConnector1">
                <a:avLst/>
              </a:prstGeom>
              <a:noFill/>
              <a:ln w="9525" cap="flat" cmpd="sng">
                <a:solidFill>
                  <a:srgbClr val="000000"/>
                </a:solidFill>
                <a:prstDash val="solid"/>
                <a:round/>
                <a:headEnd type="none" w="med" len="med"/>
                <a:tailEnd type="none" w="med" len="med"/>
              </a:ln>
            </p:spPr>
          </p:cxnSp>
        </p:grpSp>
        <p:cxnSp>
          <p:nvCxnSpPr>
            <p:cNvPr id="320" name="Google Shape;320;p15"/>
            <p:cNvCxnSpPr>
              <a:stCxn id="318" idx="3"/>
            </p:cNvCxnSpPr>
            <p:nvPr/>
          </p:nvCxnSpPr>
          <p:spPr>
            <a:xfrm rot="10800000">
              <a:off x="5048609" y="1335451"/>
              <a:ext cx="900" cy="87300"/>
            </a:xfrm>
            <a:prstGeom prst="straightConnector1">
              <a:avLst/>
            </a:prstGeom>
            <a:noFill/>
            <a:ln w="9525" cap="flat" cmpd="sng">
              <a:solidFill>
                <a:srgbClr val="000000"/>
              </a:solidFill>
              <a:prstDash val="solid"/>
              <a:round/>
              <a:headEnd type="none" w="med" len="med"/>
              <a:tailEnd type="none" w="med" len="med"/>
            </a:ln>
          </p:spPr>
        </p:cxnSp>
      </p:grpSp>
      <p:sp>
        <p:nvSpPr>
          <p:cNvPr id="321" name="Google Shape;321;p15"/>
          <p:cNvSpPr/>
          <p:nvPr/>
        </p:nvSpPr>
        <p:spPr>
          <a:xfrm>
            <a:off x="4340029" y="1887702"/>
            <a:ext cx="737700" cy="58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 name="Google Shape;322;p15"/>
          <p:cNvGrpSpPr/>
          <p:nvPr/>
        </p:nvGrpSpPr>
        <p:grpSpPr>
          <a:xfrm>
            <a:off x="7016236" y="1890376"/>
            <a:ext cx="318319" cy="364462"/>
            <a:chOff x="4881511" y="1123953"/>
            <a:chExt cx="335992" cy="382798"/>
          </a:xfrm>
        </p:grpSpPr>
        <p:grpSp>
          <p:nvGrpSpPr>
            <p:cNvPr id="323" name="Google Shape;323;p15"/>
            <p:cNvGrpSpPr/>
            <p:nvPr/>
          </p:nvGrpSpPr>
          <p:grpSpPr>
            <a:xfrm>
              <a:off x="4881511" y="1123953"/>
              <a:ext cx="335992" cy="382798"/>
              <a:chOff x="5690635" y="2571753"/>
              <a:chExt cx="335992" cy="382798"/>
            </a:xfrm>
          </p:grpSpPr>
          <p:grpSp>
            <p:nvGrpSpPr>
              <p:cNvPr id="324" name="Google Shape;324;p15"/>
              <p:cNvGrpSpPr/>
              <p:nvPr/>
            </p:nvGrpSpPr>
            <p:grpSpPr>
              <a:xfrm>
                <a:off x="5690635" y="2571753"/>
                <a:ext cx="335992" cy="382786"/>
                <a:chOff x="4260300" y="214024"/>
                <a:chExt cx="1800600" cy="1717301"/>
              </a:xfrm>
            </p:grpSpPr>
            <p:sp>
              <p:nvSpPr>
                <p:cNvPr id="325" name="Google Shape;325;p15"/>
                <p:cNvSpPr/>
                <p:nvPr/>
              </p:nvSpPr>
              <p:spPr>
                <a:xfrm rot="10800000">
                  <a:off x="4840481" y="214058"/>
                  <a:ext cx="585900" cy="9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6" name="Google Shape;326;p15"/>
                <p:cNvGrpSpPr/>
                <p:nvPr/>
              </p:nvGrpSpPr>
              <p:grpSpPr>
                <a:xfrm>
                  <a:off x="4260300" y="214024"/>
                  <a:ext cx="1800600" cy="1717301"/>
                  <a:chOff x="5599550" y="1682624"/>
                  <a:chExt cx="1800600" cy="1717301"/>
                </a:xfrm>
              </p:grpSpPr>
              <p:grpSp>
                <p:nvGrpSpPr>
                  <p:cNvPr id="327" name="Google Shape;327;p15"/>
                  <p:cNvGrpSpPr/>
                  <p:nvPr/>
                </p:nvGrpSpPr>
                <p:grpSpPr>
                  <a:xfrm>
                    <a:off x="5599550" y="1682624"/>
                    <a:ext cx="1800600" cy="1340882"/>
                    <a:chOff x="5599555" y="1791536"/>
                    <a:chExt cx="1800600" cy="1765480"/>
                  </a:xfrm>
                </p:grpSpPr>
                <p:sp>
                  <p:nvSpPr>
                    <p:cNvPr id="328" name="Google Shape;328;p15"/>
                    <p:cNvSpPr/>
                    <p:nvPr/>
                  </p:nvSpPr>
                  <p:spPr>
                    <a:xfrm>
                      <a:off x="5599555" y="3487716"/>
                      <a:ext cx="1800600" cy="69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5"/>
                    <p:cNvSpPr/>
                    <p:nvPr/>
                  </p:nvSpPr>
                  <p:spPr>
                    <a:xfrm rot="5400000">
                      <a:off x="53106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5"/>
                    <p:cNvSpPr/>
                    <p:nvPr/>
                  </p:nvSpPr>
                  <p:spPr>
                    <a:xfrm rot="5400000">
                      <a:off x="59202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1" name="Google Shape;331;p15"/>
                  <p:cNvSpPr/>
                  <p:nvPr/>
                </p:nvSpPr>
                <p:spPr>
                  <a:xfrm rot="10800000">
                    <a:off x="6252061" y="3023125"/>
                    <a:ext cx="495600" cy="376800"/>
                  </a:xfrm>
                  <a:prstGeom prst="triangle">
                    <a:avLst>
                      <a:gd name="adj" fmla="val 50000"/>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332" name="Google Shape;332;p15"/>
              <p:cNvCxnSpPr>
                <a:stCxn id="331" idx="3"/>
                <a:endCxn id="331" idx="0"/>
              </p:cNvCxnSpPr>
              <p:nvPr/>
            </p:nvCxnSpPr>
            <p:spPr>
              <a:xfrm>
                <a:off x="5858633" y="2870551"/>
                <a:ext cx="0" cy="84000"/>
              </a:xfrm>
              <a:prstGeom prst="straightConnector1">
                <a:avLst/>
              </a:prstGeom>
              <a:noFill/>
              <a:ln w="9525" cap="flat" cmpd="sng">
                <a:solidFill>
                  <a:srgbClr val="000000"/>
                </a:solidFill>
                <a:prstDash val="solid"/>
                <a:round/>
                <a:headEnd type="none" w="med" len="med"/>
                <a:tailEnd type="none" w="med" len="med"/>
              </a:ln>
            </p:spPr>
          </p:cxnSp>
        </p:grpSp>
        <p:cxnSp>
          <p:nvCxnSpPr>
            <p:cNvPr id="333" name="Google Shape;333;p15"/>
            <p:cNvCxnSpPr>
              <a:stCxn id="331" idx="3"/>
            </p:cNvCxnSpPr>
            <p:nvPr/>
          </p:nvCxnSpPr>
          <p:spPr>
            <a:xfrm rot="10800000">
              <a:off x="5048609" y="1335451"/>
              <a:ext cx="900" cy="87300"/>
            </a:xfrm>
            <a:prstGeom prst="straightConnector1">
              <a:avLst/>
            </a:prstGeom>
            <a:noFill/>
            <a:ln w="9525" cap="flat" cmpd="sng">
              <a:solidFill>
                <a:srgbClr val="000000"/>
              </a:solidFill>
              <a:prstDash val="solid"/>
              <a:round/>
              <a:headEnd type="none" w="med" len="med"/>
              <a:tailEnd type="none" w="med" len="med"/>
            </a:ln>
          </p:spPr>
        </p:cxnSp>
      </p:grpSp>
      <p:sp>
        <p:nvSpPr>
          <p:cNvPr id="334" name="Google Shape;334;p15"/>
          <p:cNvSpPr/>
          <p:nvPr/>
        </p:nvSpPr>
        <p:spPr>
          <a:xfrm>
            <a:off x="6446982" y="1929347"/>
            <a:ext cx="66900" cy="100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5" name="Google Shape;335;p15"/>
          <p:cNvGrpSpPr/>
          <p:nvPr/>
        </p:nvGrpSpPr>
        <p:grpSpPr>
          <a:xfrm>
            <a:off x="7016236" y="1681791"/>
            <a:ext cx="318319" cy="364462"/>
            <a:chOff x="4881511" y="1123953"/>
            <a:chExt cx="335992" cy="382798"/>
          </a:xfrm>
        </p:grpSpPr>
        <p:grpSp>
          <p:nvGrpSpPr>
            <p:cNvPr id="336" name="Google Shape;336;p15"/>
            <p:cNvGrpSpPr/>
            <p:nvPr/>
          </p:nvGrpSpPr>
          <p:grpSpPr>
            <a:xfrm>
              <a:off x="4881511" y="1123953"/>
              <a:ext cx="335992" cy="382798"/>
              <a:chOff x="5690635" y="2571753"/>
              <a:chExt cx="335992" cy="382798"/>
            </a:xfrm>
          </p:grpSpPr>
          <p:grpSp>
            <p:nvGrpSpPr>
              <p:cNvPr id="337" name="Google Shape;337;p15"/>
              <p:cNvGrpSpPr/>
              <p:nvPr/>
            </p:nvGrpSpPr>
            <p:grpSpPr>
              <a:xfrm>
                <a:off x="5690635" y="2571753"/>
                <a:ext cx="335992" cy="382786"/>
                <a:chOff x="4260300" y="214024"/>
                <a:chExt cx="1800600" cy="1717301"/>
              </a:xfrm>
            </p:grpSpPr>
            <p:sp>
              <p:nvSpPr>
                <p:cNvPr id="338" name="Google Shape;338;p15"/>
                <p:cNvSpPr/>
                <p:nvPr/>
              </p:nvSpPr>
              <p:spPr>
                <a:xfrm rot="10800000">
                  <a:off x="4840481" y="214058"/>
                  <a:ext cx="585900" cy="9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9" name="Google Shape;339;p15"/>
                <p:cNvGrpSpPr/>
                <p:nvPr/>
              </p:nvGrpSpPr>
              <p:grpSpPr>
                <a:xfrm>
                  <a:off x="4260300" y="214024"/>
                  <a:ext cx="1800600" cy="1717301"/>
                  <a:chOff x="5599550" y="1682624"/>
                  <a:chExt cx="1800600" cy="1717301"/>
                </a:xfrm>
              </p:grpSpPr>
              <p:grpSp>
                <p:nvGrpSpPr>
                  <p:cNvPr id="340" name="Google Shape;340;p15"/>
                  <p:cNvGrpSpPr/>
                  <p:nvPr/>
                </p:nvGrpSpPr>
                <p:grpSpPr>
                  <a:xfrm>
                    <a:off x="5599550" y="1682624"/>
                    <a:ext cx="1800600" cy="1340882"/>
                    <a:chOff x="5599555" y="1791536"/>
                    <a:chExt cx="1800600" cy="1765480"/>
                  </a:xfrm>
                </p:grpSpPr>
                <p:sp>
                  <p:nvSpPr>
                    <p:cNvPr id="341" name="Google Shape;341;p15"/>
                    <p:cNvSpPr/>
                    <p:nvPr/>
                  </p:nvSpPr>
                  <p:spPr>
                    <a:xfrm>
                      <a:off x="5599555" y="3487716"/>
                      <a:ext cx="1800600" cy="69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5"/>
                    <p:cNvSpPr/>
                    <p:nvPr/>
                  </p:nvSpPr>
                  <p:spPr>
                    <a:xfrm rot="5400000">
                      <a:off x="53106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5"/>
                    <p:cNvSpPr/>
                    <p:nvPr/>
                  </p:nvSpPr>
                  <p:spPr>
                    <a:xfrm rot="5400000">
                      <a:off x="59202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4" name="Google Shape;344;p15"/>
                  <p:cNvSpPr/>
                  <p:nvPr/>
                </p:nvSpPr>
                <p:spPr>
                  <a:xfrm rot="10800000">
                    <a:off x="6252061" y="3023125"/>
                    <a:ext cx="495600" cy="376800"/>
                  </a:xfrm>
                  <a:prstGeom prst="triangle">
                    <a:avLst>
                      <a:gd name="adj" fmla="val 50000"/>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345" name="Google Shape;345;p15"/>
              <p:cNvCxnSpPr>
                <a:stCxn id="344" idx="3"/>
                <a:endCxn id="344" idx="0"/>
              </p:cNvCxnSpPr>
              <p:nvPr/>
            </p:nvCxnSpPr>
            <p:spPr>
              <a:xfrm>
                <a:off x="5858633" y="2870551"/>
                <a:ext cx="0" cy="84000"/>
              </a:xfrm>
              <a:prstGeom prst="straightConnector1">
                <a:avLst/>
              </a:prstGeom>
              <a:noFill/>
              <a:ln w="9525" cap="flat" cmpd="sng">
                <a:solidFill>
                  <a:srgbClr val="000000"/>
                </a:solidFill>
                <a:prstDash val="solid"/>
                <a:round/>
                <a:headEnd type="none" w="med" len="med"/>
                <a:tailEnd type="none" w="med" len="med"/>
              </a:ln>
            </p:spPr>
          </p:cxnSp>
        </p:grpSp>
        <p:cxnSp>
          <p:nvCxnSpPr>
            <p:cNvPr id="346" name="Google Shape;346;p15"/>
            <p:cNvCxnSpPr>
              <a:stCxn id="344" idx="3"/>
            </p:cNvCxnSpPr>
            <p:nvPr/>
          </p:nvCxnSpPr>
          <p:spPr>
            <a:xfrm rot="10800000">
              <a:off x="5048609" y="1335451"/>
              <a:ext cx="900" cy="87300"/>
            </a:xfrm>
            <a:prstGeom prst="straightConnector1">
              <a:avLst/>
            </a:prstGeom>
            <a:noFill/>
            <a:ln w="9525" cap="flat" cmpd="sng">
              <a:solidFill>
                <a:srgbClr val="000000"/>
              </a:solidFill>
              <a:prstDash val="solid"/>
              <a:round/>
              <a:headEnd type="none" w="med" len="med"/>
              <a:tailEnd type="none" w="med" len="med"/>
            </a:ln>
          </p:spPr>
        </p:cxnSp>
      </p:grpSp>
      <p:grpSp>
        <p:nvGrpSpPr>
          <p:cNvPr id="347" name="Google Shape;347;p15"/>
          <p:cNvGrpSpPr/>
          <p:nvPr/>
        </p:nvGrpSpPr>
        <p:grpSpPr>
          <a:xfrm>
            <a:off x="5931921" y="2029987"/>
            <a:ext cx="692384" cy="430278"/>
            <a:chOff x="2343725" y="2267100"/>
            <a:chExt cx="3916200" cy="2027700"/>
          </a:xfrm>
        </p:grpSpPr>
        <p:sp>
          <p:nvSpPr>
            <p:cNvPr id="348" name="Google Shape;348;p15"/>
            <p:cNvSpPr/>
            <p:nvPr/>
          </p:nvSpPr>
          <p:spPr>
            <a:xfrm>
              <a:off x="2343725" y="2267100"/>
              <a:ext cx="3916200" cy="1413000"/>
            </a:xfrm>
            <a:prstGeom prst="rect">
              <a:avLst/>
            </a:prstGeom>
            <a:solidFill>
              <a:srgbClr val="D9D9D9"/>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5"/>
            <p:cNvSpPr/>
            <p:nvPr/>
          </p:nvSpPr>
          <p:spPr>
            <a:xfrm>
              <a:off x="2343725" y="2690100"/>
              <a:ext cx="1616400" cy="16047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0" name="Google Shape;350;p15"/>
          <p:cNvGrpSpPr/>
          <p:nvPr/>
        </p:nvGrpSpPr>
        <p:grpSpPr>
          <a:xfrm>
            <a:off x="7023448" y="1903234"/>
            <a:ext cx="306207" cy="320470"/>
            <a:chOff x="7479981" y="1264856"/>
            <a:chExt cx="323208" cy="336593"/>
          </a:xfrm>
        </p:grpSpPr>
        <p:grpSp>
          <p:nvGrpSpPr>
            <p:cNvPr id="351" name="Google Shape;351;p15"/>
            <p:cNvGrpSpPr/>
            <p:nvPr/>
          </p:nvGrpSpPr>
          <p:grpSpPr>
            <a:xfrm>
              <a:off x="7479981" y="1264856"/>
              <a:ext cx="323208" cy="336593"/>
              <a:chOff x="7479981" y="1264856"/>
              <a:chExt cx="323208" cy="336593"/>
            </a:xfrm>
          </p:grpSpPr>
          <p:sp>
            <p:nvSpPr>
              <p:cNvPr id="352" name="Google Shape;352;p15"/>
              <p:cNvSpPr/>
              <p:nvPr/>
            </p:nvSpPr>
            <p:spPr>
              <a:xfrm rot="-2376222">
                <a:off x="7658804" y="1527543"/>
                <a:ext cx="65414" cy="47746"/>
              </a:xfrm>
              <a:prstGeom prst="rtTriangle">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3" name="Google Shape;353;p15"/>
              <p:cNvGrpSpPr/>
              <p:nvPr/>
            </p:nvGrpSpPr>
            <p:grpSpPr>
              <a:xfrm>
                <a:off x="7479981" y="1264856"/>
                <a:ext cx="323208" cy="336593"/>
                <a:chOff x="7479981" y="1264856"/>
                <a:chExt cx="323208" cy="336593"/>
              </a:xfrm>
            </p:grpSpPr>
            <p:cxnSp>
              <p:nvCxnSpPr>
                <p:cNvPr id="354" name="Google Shape;354;p15"/>
                <p:cNvCxnSpPr/>
                <p:nvPr/>
              </p:nvCxnSpPr>
              <p:spPr>
                <a:xfrm>
                  <a:off x="7641018" y="1486144"/>
                  <a:ext cx="0" cy="80400"/>
                </a:xfrm>
                <a:prstGeom prst="straightConnector1">
                  <a:avLst/>
                </a:prstGeom>
                <a:noFill/>
                <a:ln w="9525" cap="flat" cmpd="sng">
                  <a:solidFill>
                    <a:srgbClr val="000000"/>
                  </a:solidFill>
                  <a:prstDash val="solid"/>
                  <a:round/>
                  <a:headEnd type="none" w="med" len="med"/>
                  <a:tailEnd type="none" w="med" len="med"/>
                </a:ln>
              </p:spPr>
            </p:cxnSp>
            <p:sp>
              <p:nvSpPr>
                <p:cNvPr id="355" name="Google Shape;355;p15"/>
                <p:cNvSpPr/>
                <p:nvPr/>
              </p:nvSpPr>
              <p:spPr>
                <a:xfrm rot="2376222" flipH="1">
                  <a:off x="7557815" y="1527543"/>
                  <a:ext cx="65414" cy="47746"/>
                </a:xfrm>
                <a:prstGeom prst="rtTriangle">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5"/>
                <p:cNvSpPr/>
                <p:nvPr/>
              </p:nvSpPr>
              <p:spPr>
                <a:xfrm>
                  <a:off x="7603748" y="1551349"/>
                  <a:ext cx="74400" cy="501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7" name="Google Shape;357;p15"/>
                <p:cNvGrpSpPr/>
                <p:nvPr/>
              </p:nvGrpSpPr>
              <p:grpSpPr>
                <a:xfrm>
                  <a:off x="7479981" y="1264856"/>
                  <a:ext cx="323208" cy="286547"/>
                  <a:chOff x="4260300" y="214024"/>
                  <a:chExt cx="1800600" cy="1340882"/>
                </a:xfrm>
              </p:grpSpPr>
              <p:sp>
                <p:nvSpPr>
                  <p:cNvPr id="358" name="Google Shape;358;p15"/>
                  <p:cNvSpPr/>
                  <p:nvPr/>
                </p:nvSpPr>
                <p:spPr>
                  <a:xfrm rot="10800000">
                    <a:off x="4840481" y="214058"/>
                    <a:ext cx="585900" cy="9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9" name="Google Shape;359;p15"/>
                  <p:cNvGrpSpPr/>
                  <p:nvPr/>
                </p:nvGrpSpPr>
                <p:grpSpPr>
                  <a:xfrm>
                    <a:off x="4260300" y="214024"/>
                    <a:ext cx="1800600" cy="1340882"/>
                    <a:chOff x="5599555" y="1791536"/>
                    <a:chExt cx="1800600" cy="1765480"/>
                  </a:xfrm>
                </p:grpSpPr>
                <p:sp>
                  <p:nvSpPr>
                    <p:cNvPr id="360" name="Google Shape;360;p15"/>
                    <p:cNvSpPr/>
                    <p:nvPr/>
                  </p:nvSpPr>
                  <p:spPr>
                    <a:xfrm>
                      <a:off x="5599555" y="3487716"/>
                      <a:ext cx="1800600" cy="693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5"/>
                    <p:cNvSpPr/>
                    <p:nvPr/>
                  </p:nvSpPr>
                  <p:spPr>
                    <a:xfrm rot="5400000">
                      <a:off x="53106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5"/>
                    <p:cNvSpPr/>
                    <p:nvPr/>
                  </p:nvSpPr>
                  <p:spPr>
                    <a:xfrm rot="5400000">
                      <a:off x="59202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cxnSp>
          <p:nvCxnSpPr>
            <p:cNvPr id="363" name="Google Shape;363;p15"/>
            <p:cNvCxnSpPr>
              <a:stCxn id="356" idx="1"/>
              <a:endCxn id="356" idx="3"/>
            </p:cNvCxnSpPr>
            <p:nvPr/>
          </p:nvCxnSpPr>
          <p:spPr>
            <a:xfrm>
              <a:off x="7603748" y="1576399"/>
              <a:ext cx="74400" cy="0"/>
            </a:xfrm>
            <a:prstGeom prst="straightConnector1">
              <a:avLst/>
            </a:prstGeom>
            <a:noFill/>
            <a:ln w="9525" cap="flat" cmpd="sng">
              <a:solidFill>
                <a:srgbClr val="000000"/>
              </a:solidFill>
              <a:prstDash val="solid"/>
              <a:round/>
              <a:headEnd type="none" w="med" len="med"/>
              <a:tailEnd type="none" w="med" len="med"/>
            </a:ln>
          </p:spPr>
        </p:cxnSp>
      </p:grpSp>
      <p:grpSp>
        <p:nvGrpSpPr>
          <p:cNvPr id="364" name="Google Shape;364;p15"/>
          <p:cNvGrpSpPr/>
          <p:nvPr/>
        </p:nvGrpSpPr>
        <p:grpSpPr>
          <a:xfrm>
            <a:off x="5931276" y="1887689"/>
            <a:ext cx="691492" cy="58185"/>
            <a:chOff x="2690100" y="2297550"/>
            <a:chExt cx="3186600" cy="274200"/>
          </a:xfrm>
        </p:grpSpPr>
        <p:sp>
          <p:nvSpPr>
            <p:cNvPr id="365" name="Google Shape;365;p15"/>
            <p:cNvSpPr/>
            <p:nvPr/>
          </p:nvSpPr>
          <p:spPr>
            <a:xfrm>
              <a:off x="2690100" y="2297550"/>
              <a:ext cx="3186600" cy="2742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5"/>
            <p:cNvSpPr/>
            <p:nvPr/>
          </p:nvSpPr>
          <p:spPr>
            <a:xfrm>
              <a:off x="5639392" y="2297550"/>
              <a:ext cx="237300" cy="2742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5"/>
            <p:cNvSpPr/>
            <p:nvPr/>
          </p:nvSpPr>
          <p:spPr>
            <a:xfrm>
              <a:off x="2690104" y="2297550"/>
              <a:ext cx="237300" cy="2742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8" name="Google Shape;368;p15"/>
            <p:cNvCxnSpPr>
              <a:stCxn id="367" idx="0"/>
              <a:endCxn id="366" idx="0"/>
            </p:cNvCxnSpPr>
            <p:nvPr/>
          </p:nvCxnSpPr>
          <p:spPr>
            <a:xfrm>
              <a:off x="2808754" y="2297550"/>
              <a:ext cx="2948700" cy="0"/>
            </a:xfrm>
            <a:prstGeom prst="straightConnector1">
              <a:avLst/>
            </a:prstGeom>
            <a:noFill/>
            <a:ln w="9525" cap="flat" cmpd="sng">
              <a:solidFill>
                <a:srgbClr val="000000"/>
              </a:solidFill>
              <a:prstDash val="dashDot"/>
              <a:round/>
              <a:headEnd type="none" w="med" len="med"/>
              <a:tailEnd type="none" w="med" len="med"/>
            </a:ln>
          </p:spPr>
        </p:cxnSp>
        <p:cxnSp>
          <p:nvCxnSpPr>
            <p:cNvPr id="369" name="Google Shape;369;p15"/>
            <p:cNvCxnSpPr>
              <a:stCxn id="367" idx="4"/>
              <a:endCxn id="366" idx="4"/>
            </p:cNvCxnSpPr>
            <p:nvPr/>
          </p:nvCxnSpPr>
          <p:spPr>
            <a:xfrm>
              <a:off x="2808754" y="2571750"/>
              <a:ext cx="2948700" cy="0"/>
            </a:xfrm>
            <a:prstGeom prst="straightConnector1">
              <a:avLst/>
            </a:prstGeom>
            <a:noFill/>
            <a:ln w="9525" cap="flat" cmpd="sng">
              <a:solidFill>
                <a:srgbClr val="000000"/>
              </a:solidFill>
              <a:prstDash val="dashDot"/>
              <a:round/>
              <a:headEnd type="none" w="med" len="med"/>
              <a:tailEnd type="none" w="med" len="med"/>
            </a:ln>
          </p:spPr>
        </p:cxnSp>
      </p:grpSp>
      <p:sp>
        <p:nvSpPr>
          <p:cNvPr id="370" name="Google Shape;370;p15"/>
          <p:cNvSpPr/>
          <p:nvPr/>
        </p:nvSpPr>
        <p:spPr>
          <a:xfrm>
            <a:off x="6337861" y="2119757"/>
            <a:ext cx="285600" cy="3405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71" name="Google Shape;371;p15"/>
          <p:cNvCxnSpPr>
            <a:stCxn id="348" idx="0"/>
            <a:endCxn id="348" idx="2"/>
          </p:cNvCxnSpPr>
          <p:nvPr/>
        </p:nvCxnSpPr>
        <p:spPr>
          <a:xfrm>
            <a:off x="6278113" y="2029987"/>
            <a:ext cx="0" cy="299700"/>
          </a:xfrm>
          <a:prstGeom prst="straightConnector1">
            <a:avLst/>
          </a:prstGeom>
          <a:noFill/>
          <a:ln w="9525" cap="flat" cmpd="sng">
            <a:solidFill>
              <a:srgbClr val="999999"/>
            </a:solidFill>
            <a:prstDash val="solid"/>
            <a:round/>
            <a:headEnd type="none" w="med" len="med"/>
            <a:tailEnd type="none" w="med" len="med"/>
          </a:ln>
        </p:spPr>
      </p:cxnSp>
      <p:grpSp>
        <p:nvGrpSpPr>
          <p:cNvPr id="372" name="Google Shape;372;p15"/>
          <p:cNvGrpSpPr/>
          <p:nvPr/>
        </p:nvGrpSpPr>
        <p:grpSpPr>
          <a:xfrm>
            <a:off x="8615742" y="1903543"/>
            <a:ext cx="306207" cy="554737"/>
            <a:chOff x="8767788" y="1265181"/>
            <a:chExt cx="323208" cy="582645"/>
          </a:xfrm>
        </p:grpSpPr>
        <p:grpSp>
          <p:nvGrpSpPr>
            <p:cNvPr id="373" name="Google Shape;373;p15"/>
            <p:cNvGrpSpPr/>
            <p:nvPr/>
          </p:nvGrpSpPr>
          <p:grpSpPr>
            <a:xfrm>
              <a:off x="8767788" y="1265181"/>
              <a:ext cx="323208" cy="336593"/>
              <a:chOff x="7479981" y="1264856"/>
              <a:chExt cx="323208" cy="336593"/>
            </a:xfrm>
          </p:grpSpPr>
          <p:grpSp>
            <p:nvGrpSpPr>
              <p:cNvPr id="374" name="Google Shape;374;p15"/>
              <p:cNvGrpSpPr/>
              <p:nvPr/>
            </p:nvGrpSpPr>
            <p:grpSpPr>
              <a:xfrm>
                <a:off x="7479981" y="1264856"/>
                <a:ext cx="323208" cy="336593"/>
                <a:chOff x="7479981" y="1264856"/>
                <a:chExt cx="323208" cy="336593"/>
              </a:xfrm>
            </p:grpSpPr>
            <p:sp>
              <p:nvSpPr>
                <p:cNvPr id="375" name="Google Shape;375;p15"/>
                <p:cNvSpPr/>
                <p:nvPr/>
              </p:nvSpPr>
              <p:spPr>
                <a:xfrm rot="-2376222">
                  <a:off x="7658804" y="1527543"/>
                  <a:ext cx="65414" cy="47746"/>
                </a:xfrm>
                <a:prstGeom prst="rtTriangle">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6" name="Google Shape;376;p15"/>
                <p:cNvGrpSpPr/>
                <p:nvPr/>
              </p:nvGrpSpPr>
              <p:grpSpPr>
                <a:xfrm>
                  <a:off x="7479981" y="1264856"/>
                  <a:ext cx="323208" cy="336593"/>
                  <a:chOff x="7479981" y="1264856"/>
                  <a:chExt cx="323208" cy="336593"/>
                </a:xfrm>
              </p:grpSpPr>
              <p:cxnSp>
                <p:nvCxnSpPr>
                  <p:cNvPr id="377" name="Google Shape;377;p15"/>
                  <p:cNvCxnSpPr/>
                  <p:nvPr/>
                </p:nvCxnSpPr>
                <p:spPr>
                  <a:xfrm>
                    <a:off x="7641018" y="1486144"/>
                    <a:ext cx="0" cy="80400"/>
                  </a:xfrm>
                  <a:prstGeom prst="straightConnector1">
                    <a:avLst/>
                  </a:prstGeom>
                  <a:noFill/>
                  <a:ln w="9525" cap="flat" cmpd="sng">
                    <a:solidFill>
                      <a:srgbClr val="000000"/>
                    </a:solidFill>
                    <a:prstDash val="solid"/>
                    <a:round/>
                    <a:headEnd type="none" w="med" len="med"/>
                    <a:tailEnd type="none" w="med" len="med"/>
                  </a:ln>
                </p:spPr>
              </p:cxnSp>
              <p:sp>
                <p:nvSpPr>
                  <p:cNvPr id="378" name="Google Shape;378;p15"/>
                  <p:cNvSpPr/>
                  <p:nvPr/>
                </p:nvSpPr>
                <p:spPr>
                  <a:xfrm rot="2376222" flipH="1">
                    <a:off x="7557815" y="1527543"/>
                    <a:ext cx="65414" cy="47746"/>
                  </a:xfrm>
                  <a:prstGeom prst="rtTriangle">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5"/>
                  <p:cNvSpPr/>
                  <p:nvPr/>
                </p:nvSpPr>
                <p:spPr>
                  <a:xfrm>
                    <a:off x="7603748" y="1551349"/>
                    <a:ext cx="74400" cy="501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0" name="Google Shape;380;p15"/>
                  <p:cNvGrpSpPr/>
                  <p:nvPr/>
                </p:nvGrpSpPr>
                <p:grpSpPr>
                  <a:xfrm>
                    <a:off x="7479981" y="1264856"/>
                    <a:ext cx="323208" cy="286547"/>
                    <a:chOff x="4260300" y="214024"/>
                    <a:chExt cx="1800600" cy="1340882"/>
                  </a:xfrm>
                </p:grpSpPr>
                <p:sp>
                  <p:nvSpPr>
                    <p:cNvPr id="381" name="Google Shape;381;p15"/>
                    <p:cNvSpPr/>
                    <p:nvPr/>
                  </p:nvSpPr>
                  <p:spPr>
                    <a:xfrm rot="10800000">
                      <a:off x="4840481" y="214058"/>
                      <a:ext cx="585900" cy="9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2" name="Google Shape;382;p15"/>
                    <p:cNvGrpSpPr/>
                    <p:nvPr/>
                  </p:nvGrpSpPr>
                  <p:grpSpPr>
                    <a:xfrm>
                      <a:off x="4260300" y="214024"/>
                      <a:ext cx="1800600" cy="1340882"/>
                      <a:chOff x="5599555" y="1791536"/>
                      <a:chExt cx="1800600" cy="1765480"/>
                    </a:xfrm>
                  </p:grpSpPr>
                  <p:sp>
                    <p:nvSpPr>
                      <p:cNvPr id="383" name="Google Shape;383;p15"/>
                      <p:cNvSpPr/>
                      <p:nvPr/>
                    </p:nvSpPr>
                    <p:spPr>
                      <a:xfrm>
                        <a:off x="5599555" y="3487716"/>
                        <a:ext cx="1800600" cy="693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5"/>
                      <p:cNvSpPr/>
                      <p:nvPr/>
                    </p:nvSpPr>
                    <p:spPr>
                      <a:xfrm rot="5400000">
                        <a:off x="53106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5"/>
                      <p:cNvSpPr/>
                      <p:nvPr/>
                    </p:nvSpPr>
                    <p:spPr>
                      <a:xfrm rot="5400000">
                        <a:off x="59202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cxnSp>
            <p:nvCxnSpPr>
              <p:cNvPr id="386" name="Google Shape;386;p15"/>
              <p:cNvCxnSpPr>
                <a:stCxn id="379" idx="1"/>
                <a:endCxn id="379" idx="3"/>
              </p:cNvCxnSpPr>
              <p:nvPr/>
            </p:nvCxnSpPr>
            <p:spPr>
              <a:xfrm>
                <a:off x="7603748" y="1576399"/>
                <a:ext cx="74400" cy="0"/>
              </a:xfrm>
              <a:prstGeom prst="straightConnector1">
                <a:avLst/>
              </a:prstGeom>
              <a:noFill/>
              <a:ln w="9525" cap="flat" cmpd="sng">
                <a:solidFill>
                  <a:srgbClr val="000000"/>
                </a:solidFill>
                <a:prstDash val="solid"/>
                <a:round/>
                <a:headEnd type="none" w="med" len="med"/>
                <a:tailEnd type="none" w="med" len="med"/>
              </a:ln>
            </p:spPr>
          </p:cxnSp>
        </p:grpSp>
        <p:grpSp>
          <p:nvGrpSpPr>
            <p:cNvPr id="387" name="Google Shape;387;p15"/>
            <p:cNvGrpSpPr/>
            <p:nvPr/>
          </p:nvGrpSpPr>
          <p:grpSpPr>
            <a:xfrm>
              <a:off x="8802701" y="1537839"/>
              <a:ext cx="249559" cy="309988"/>
              <a:chOff x="6469477" y="3505086"/>
              <a:chExt cx="1390299" cy="1450575"/>
            </a:xfrm>
          </p:grpSpPr>
          <p:sp>
            <p:nvSpPr>
              <p:cNvPr id="388" name="Google Shape;388;p15"/>
              <p:cNvSpPr/>
              <p:nvPr/>
            </p:nvSpPr>
            <p:spPr>
              <a:xfrm>
                <a:off x="6558449" y="3505086"/>
                <a:ext cx="1207800" cy="11661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5"/>
              <p:cNvSpPr/>
              <p:nvPr/>
            </p:nvSpPr>
            <p:spPr>
              <a:xfrm>
                <a:off x="6469477" y="4221261"/>
                <a:ext cx="99300" cy="734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5"/>
              <p:cNvSpPr/>
              <p:nvPr/>
            </p:nvSpPr>
            <p:spPr>
              <a:xfrm>
                <a:off x="7760476" y="4221261"/>
                <a:ext cx="99300" cy="734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1" name="Google Shape;391;p15"/>
          <p:cNvGrpSpPr/>
          <p:nvPr/>
        </p:nvGrpSpPr>
        <p:grpSpPr>
          <a:xfrm>
            <a:off x="6655279" y="1681791"/>
            <a:ext cx="318319" cy="364462"/>
            <a:chOff x="4881511" y="1123953"/>
            <a:chExt cx="335992" cy="382798"/>
          </a:xfrm>
        </p:grpSpPr>
        <p:grpSp>
          <p:nvGrpSpPr>
            <p:cNvPr id="392" name="Google Shape;392;p15"/>
            <p:cNvGrpSpPr/>
            <p:nvPr/>
          </p:nvGrpSpPr>
          <p:grpSpPr>
            <a:xfrm>
              <a:off x="4881511" y="1123953"/>
              <a:ext cx="335992" cy="382798"/>
              <a:chOff x="5690635" y="2571753"/>
              <a:chExt cx="335992" cy="382798"/>
            </a:xfrm>
          </p:grpSpPr>
          <p:grpSp>
            <p:nvGrpSpPr>
              <p:cNvPr id="393" name="Google Shape;393;p15"/>
              <p:cNvGrpSpPr/>
              <p:nvPr/>
            </p:nvGrpSpPr>
            <p:grpSpPr>
              <a:xfrm>
                <a:off x="5690635" y="2571753"/>
                <a:ext cx="335992" cy="382786"/>
                <a:chOff x="4260300" y="214024"/>
                <a:chExt cx="1800600" cy="1717301"/>
              </a:xfrm>
            </p:grpSpPr>
            <p:sp>
              <p:nvSpPr>
                <p:cNvPr id="394" name="Google Shape;394;p15"/>
                <p:cNvSpPr/>
                <p:nvPr/>
              </p:nvSpPr>
              <p:spPr>
                <a:xfrm rot="10800000">
                  <a:off x="4840481" y="214058"/>
                  <a:ext cx="585900" cy="9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5" name="Google Shape;395;p15"/>
                <p:cNvGrpSpPr/>
                <p:nvPr/>
              </p:nvGrpSpPr>
              <p:grpSpPr>
                <a:xfrm>
                  <a:off x="4260300" y="214024"/>
                  <a:ext cx="1800600" cy="1717301"/>
                  <a:chOff x="5599550" y="1682624"/>
                  <a:chExt cx="1800600" cy="1717301"/>
                </a:xfrm>
              </p:grpSpPr>
              <p:grpSp>
                <p:nvGrpSpPr>
                  <p:cNvPr id="396" name="Google Shape;396;p15"/>
                  <p:cNvGrpSpPr/>
                  <p:nvPr/>
                </p:nvGrpSpPr>
                <p:grpSpPr>
                  <a:xfrm>
                    <a:off x="5599550" y="1682624"/>
                    <a:ext cx="1800600" cy="1340882"/>
                    <a:chOff x="5599555" y="1791536"/>
                    <a:chExt cx="1800600" cy="1765480"/>
                  </a:xfrm>
                </p:grpSpPr>
                <p:sp>
                  <p:nvSpPr>
                    <p:cNvPr id="397" name="Google Shape;397;p15"/>
                    <p:cNvSpPr/>
                    <p:nvPr/>
                  </p:nvSpPr>
                  <p:spPr>
                    <a:xfrm>
                      <a:off x="5599555" y="3487716"/>
                      <a:ext cx="1800600" cy="69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5"/>
                    <p:cNvSpPr/>
                    <p:nvPr/>
                  </p:nvSpPr>
                  <p:spPr>
                    <a:xfrm rot="5400000">
                      <a:off x="53106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5"/>
                    <p:cNvSpPr/>
                    <p:nvPr/>
                  </p:nvSpPr>
                  <p:spPr>
                    <a:xfrm rot="5400000">
                      <a:off x="59202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0" name="Google Shape;400;p15"/>
                  <p:cNvSpPr/>
                  <p:nvPr/>
                </p:nvSpPr>
                <p:spPr>
                  <a:xfrm rot="10800000">
                    <a:off x="6252061" y="3023125"/>
                    <a:ext cx="495600" cy="376800"/>
                  </a:xfrm>
                  <a:prstGeom prst="triangle">
                    <a:avLst>
                      <a:gd name="adj" fmla="val 50000"/>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401" name="Google Shape;401;p15"/>
              <p:cNvCxnSpPr>
                <a:stCxn id="400" idx="3"/>
                <a:endCxn id="400" idx="0"/>
              </p:cNvCxnSpPr>
              <p:nvPr/>
            </p:nvCxnSpPr>
            <p:spPr>
              <a:xfrm>
                <a:off x="5858633" y="2870551"/>
                <a:ext cx="0" cy="84000"/>
              </a:xfrm>
              <a:prstGeom prst="straightConnector1">
                <a:avLst/>
              </a:prstGeom>
              <a:noFill/>
              <a:ln w="9525" cap="flat" cmpd="sng">
                <a:solidFill>
                  <a:srgbClr val="000000"/>
                </a:solidFill>
                <a:prstDash val="solid"/>
                <a:round/>
                <a:headEnd type="none" w="med" len="med"/>
                <a:tailEnd type="none" w="med" len="med"/>
              </a:ln>
            </p:spPr>
          </p:cxnSp>
        </p:grpSp>
        <p:cxnSp>
          <p:nvCxnSpPr>
            <p:cNvPr id="402" name="Google Shape;402;p15"/>
            <p:cNvCxnSpPr>
              <a:stCxn id="400" idx="3"/>
            </p:cNvCxnSpPr>
            <p:nvPr/>
          </p:nvCxnSpPr>
          <p:spPr>
            <a:xfrm rot="10800000">
              <a:off x="5048609" y="1335451"/>
              <a:ext cx="900" cy="87300"/>
            </a:xfrm>
            <a:prstGeom prst="straightConnector1">
              <a:avLst/>
            </a:prstGeom>
            <a:noFill/>
            <a:ln w="9525" cap="flat" cmpd="sng">
              <a:solidFill>
                <a:srgbClr val="000000"/>
              </a:solidFill>
              <a:prstDash val="solid"/>
              <a:round/>
              <a:headEnd type="none" w="med" len="med"/>
              <a:tailEnd type="none" w="med" len="med"/>
            </a:ln>
          </p:spPr>
        </p:cxnSp>
      </p:grpSp>
      <p:grpSp>
        <p:nvGrpSpPr>
          <p:cNvPr id="403" name="Google Shape;403;p15"/>
          <p:cNvGrpSpPr/>
          <p:nvPr/>
        </p:nvGrpSpPr>
        <p:grpSpPr>
          <a:xfrm>
            <a:off x="8615742" y="1690803"/>
            <a:ext cx="306207" cy="554737"/>
            <a:chOff x="8767788" y="1265181"/>
            <a:chExt cx="323208" cy="582645"/>
          </a:xfrm>
        </p:grpSpPr>
        <p:grpSp>
          <p:nvGrpSpPr>
            <p:cNvPr id="404" name="Google Shape;404;p15"/>
            <p:cNvGrpSpPr/>
            <p:nvPr/>
          </p:nvGrpSpPr>
          <p:grpSpPr>
            <a:xfrm>
              <a:off x="8767788" y="1265181"/>
              <a:ext cx="323208" cy="336593"/>
              <a:chOff x="7479981" y="1264856"/>
              <a:chExt cx="323208" cy="336593"/>
            </a:xfrm>
          </p:grpSpPr>
          <p:grpSp>
            <p:nvGrpSpPr>
              <p:cNvPr id="405" name="Google Shape;405;p15"/>
              <p:cNvGrpSpPr/>
              <p:nvPr/>
            </p:nvGrpSpPr>
            <p:grpSpPr>
              <a:xfrm>
                <a:off x="7479981" y="1264856"/>
                <a:ext cx="323208" cy="336593"/>
                <a:chOff x="7479981" y="1264856"/>
                <a:chExt cx="323208" cy="336593"/>
              </a:xfrm>
            </p:grpSpPr>
            <p:sp>
              <p:nvSpPr>
                <p:cNvPr id="406" name="Google Shape;406;p15"/>
                <p:cNvSpPr/>
                <p:nvPr/>
              </p:nvSpPr>
              <p:spPr>
                <a:xfrm rot="-2376222">
                  <a:off x="7658804" y="1527543"/>
                  <a:ext cx="65414" cy="47746"/>
                </a:xfrm>
                <a:prstGeom prst="rtTriangle">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7" name="Google Shape;407;p15"/>
                <p:cNvGrpSpPr/>
                <p:nvPr/>
              </p:nvGrpSpPr>
              <p:grpSpPr>
                <a:xfrm>
                  <a:off x="7479981" y="1264856"/>
                  <a:ext cx="323208" cy="336593"/>
                  <a:chOff x="7479981" y="1264856"/>
                  <a:chExt cx="323208" cy="336593"/>
                </a:xfrm>
              </p:grpSpPr>
              <p:cxnSp>
                <p:nvCxnSpPr>
                  <p:cNvPr id="408" name="Google Shape;408;p15"/>
                  <p:cNvCxnSpPr/>
                  <p:nvPr/>
                </p:nvCxnSpPr>
                <p:spPr>
                  <a:xfrm>
                    <a:off x="7641018" y="1486144"/>
                    <a:ext cx="0" cy="80400"/>
                  </a:xfrm>
                  <a:prstGeom prst="straightConnector1">
                    <a:avLst/>
                  </a:prstGeom>
                  <a:noFill/>
                  <a:ln w="9525" cap="flat" cmpd="sng">
                    <a:solidFill>
                      <a:srgbClr val="000000"/>
                    </a:solidFill>
                    <a:prstDash val="solid"/>
                    <a:round/>
                    <a:headEnd type="none" w="med" len="med"/>
                    <a:tailEnd type="none" w="med" len="med"/>
                  </a:ln>
                </p:spPr>
              </p:cxnSp>
              <p:sp>
                <p:nvSpPr>
                  <p:cNvPr id="409" name="Google Shape;409;p15"/>
                  <p:cNvSpPr/>
                  <p:nvPr/>
                </p:nvSpPr>
                <p:spPr>
                  <a:xfrm rot="2376222" flipH="1">
                    <a:off x="7557815" y="1527543"/>
                    <a:ext cx="65414" cy="47746"/>
                  </a:xfrm>
                  <a:prstGeom prst="rtTriangle">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5"/>
                  <p:cNvSpPr/>
                  <p:nvPr/>
                </p:nvSpPr>
                <p:spPr>
                  <a:xfrm>
                    <a:off x="7603748" y="1551349"/>
                    <a:ext cx="74400" cy="501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1" name="Google Shape;411;p15"/>
                  <p:cNvGrpSpPr/>
                  <p:nvPr/>
                </p:nvGrpSpPr>
                <p:grpSpPr>
                  <a:xfrm>
                    <a:off x="7479981" y="1264856"/>
                    <a:ext cx="323208" cy="286547"/>
                    <a:chOff x="4260300" y="214024"/>
                    <a:chExt cx="1800600" cy="1340882"/>
                  </a:xfrm>
                </p:grpSpPr>
                <p:sp>
                  <p:nvSpPr>
                    <p:cNvPr id="412" name="Google Shape;412;p15"/>
                    <p:cNvSpPr/>
                    <p:nvPr/>
                  </p:nvSpPr>
                  <p:spPr>
                    <a:xfrm rot="10800000">
                      <a:off x="4840481" y="214058"/>
                      <a:ext cx="585900" cy="9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3" name="Google Shape;413;p15"/>
                    <p:cNvGrpSpPr/>
                    <p:nvPr/>
                  </p:nvGrpSpPr>
                  <p:grpSpPr>
                    <a:xfrm>
                      <a:off x="4260300" y="214024"/>
                      <a:ext cx="1800600" cy="1340882"/>
                      <a:chOff x="5599555" y="1791536"/>
                      <a:chExt cx="1800600" cy="1765480"/>
                    </a:xfrm>
                  </p:grpSpPr>
                  <p:sp>
                    <p:nvSpPr>
                      <p:cNvPr id="414" name="Google Shape;414;p15"/>
                      <p:cNvSpPr/>
                      <p:nvPr/>
                    </p:nvSpPr>
                    <p:spPr>
                      <a:xfrm>
                        <a:off x="5599555" y="3487716"/>
                        <a:ext cx="1800600" cy="693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5"/>
                      <p:cNvSpPr/>
                      <p:nvPr/>
                    </p:nvSpPr>
                    <p:spPr>
                      <a:xfrm rot="5400000">
                        <a:off x="53106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5"/>
                      <p:cNvSpPr/>
                      <p:nvPr/>
                    </p:nvSpPr>
                    <p:spPr>
                      <a:xfrm rot="5400000">
                        <a:off x="59202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cxnSp>
            <p:nvCxnSpPr>
              <p:cNvPr id="417" name="Google Shape;417;p15"/>
              <p:cNvCxnSpPr>
                <a:stCxn id="410" idx="1"/>
                <a:endCxn id="410" idx="3"/>
              </p:cNvCxnSpPr>
              <p:nvPr/>
            </p:nvCxnSpPr>
            <p:spPr>
              <a:xfrm>
                <a:off x="7603748" y="1576399"/>
                <a:ext cx="74400" cy="0"/>
              </a:xfrm>
              <a:prstGeom prst="straightConnector1">
                <a:avLst/>
              </a:prstGeom>
              <a:noFill/>
              <a:ln w="9525" cap="flat" cmpd="sng">
                <a:solidFill>
                  <a:srgbClr val="000000"/>
                </a:solidFill>
                <a:prstDash val="solid"/>
                <a:round/>
                <a:headEnd type="none" w="med" len="med"/>
                <a:tailEnd type="none" w="med" len="med"/>
              </a:ln>
            </p:spPr>
          </p:cxnSp>
        </p:grpSp>
        <p:grpSp>
          <p:nvGrpSpPr>
            <p:cNvPr id="418" name="Google Shape;418;p15"/>
            <p:cNvGrpSpPr/>
            <p:nvPr/>
          </p:nvGrpSpPr>
          <p:grpSpPr>
            <a:xfrm>
              <a:off x="8802701" y="1537839"/>
              <a:ext cx="249559" cy="309988"/>
              <a:chOff x="6469477" y="3505086"/>
              <a:chExt cx="1390299" cy="1450575"/>
            </a:xfrm>
          </p:grpSpPr>
          <p:sp>
            <p:nvSpPr>
              <p:cNvPr id="419" name="Google Shape;419;p15"/>
              <p:cNvSpPr/>
              <p:nvPr/>
            </p:nvSpPr>
            <p:spPr>
              <a:xfrm>
                <a:off x="6558449" y="3505086"/>
                <a:ext cx="1207800" cy="11661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5"/>
              <p:cNvSpPr/>
              <p:nvPr/>
            </p:nvSpPr>
            <p:spPr>
              <a:xfrm>
                <a:off x="6469477" y="4221261"/>
                <a:ext cx="99300" cy="734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5"/>
              <p:cNvSpPr/>
              <p:nvPr/>
            </p:nvSpPr>
            <p:spPr>
              <a:xfrm>
                <a:off x="7760476" y="4221261"/>
                <a:ext cx="99300" cy="734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22" name="Google Shape;422;p15"/>
          <p:cNvSpPr/>
          <p:nvPr/>
        </p:nvSpPr>
        <p:spPr>
          <a:xfrm flipH="1">
            <a:off x="6567615" y="1970536"/>
            <a:ext cx="397200" cy="58200"/>
          </a:xfrm>
          <a:prstGeom prst="corner">
            <a:avLst>
              <a:gd name="adj1" fmla="val 50838"/>
              <a:gd name="adj2" fmla="val 39076"/>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5"/>
          <p:cNvSpPr/>
          <p:nvPr/>
        </p:nvSpPr>
        <p:spPr>
          <a:xfrm>
            <a:off x="6618559" y="1887709"/>
            <a:ext cx="737700" cy="58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4" name="Google Shape;424;p15"/>
          <p:cNvGrpSpPr/>
          <p:nvPr/>
        </p:nvGrpSpPr>
        <p:grpSpPr>
          <a:xfrm>
            <a:off x="8399168" y="1690803"/>
            <a:ext cx="306207" cy="554737"/>
            <a:chOff x="8767788" y="1265181"/>
            <a:chExt cx="323208" cy="582645"/>
          </a:xfrm>
        </p:grpSpPr>
        <p:grpSp>
          <p:nvGrpSpPr>
            <p:cNvPr id="425" name="Google Shape;425;p15"/>
            <p:cNvGrpSpPr/>
            <p:nvPr/>
          </p:nvGrpSpPr>
          <p:grpSpPr>
            <a:xfrm>
              <a:off x="8767788" y="1265181"/>
              <a:ext cx="323208" cy="336593"/>
              <a:chOff x="7479981" y="1264856"/>
              <a:chExt cx="323208" cy="336593"/>
            </a:xfrm>
          </p:grpSpPr>
          <p:grpSp>
            <p:nvGrpSpPr>
              <p:cNvPr id="426" name="Google Shape;426;p15"/>
              <p:cNvGrpSpPr/>
              <p:nvPr/>
            </p:nvGrpSpPr>
            <p:grpSpPr>
              <a:xfrm>
                <a:off x="7479981" y="1264856"/>
                <a:ext cx="323208" cy="336593"/>
                <a:chOff x="7479981" y="1264856"/>
                <a:chExt cx="323208" cy="336593"/>
              </a:xfrm>
            </p:grpSpPr>
            <p:sp>
              <p:nvSpPr>
                <p:cNvPr id="427" name="Google Shape;427;p15"/>
                <p:cNvSpPr/>
                <p:nvPr/>
              </p:nvSpPr>
              <p:spPr>
                <a:xfrm rot="-2376222">
                  <a:off x="7658804" y="1527543"/>
                  <a:ext cx="65414" cy="47746"/>
                </a:xfrm>
                <a:prstGeom prst="rtTriangle">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8" name="Google Shape;428;p15"/>
                <p:cNvGrpSpPr/>
                <p:nvPr/>
              </p:nvGrpSpPr>
              <p:grpSpPr>
                <a:xfrm>
                  <a:off x="7479981" y="1264856"/>
                  <a:ext cx="323208" cy="336593"/>
                  <a:chOff x="7479981" y="1264856"/>
                  <a:chExt cx="323208" cy="336593"/>
                </a:xfrm>
              </p:grpSpPr>
              <p:cxnSp>
                <p:nvCxnSpPr>
                  <p:cNvPr id="429" name="Google Shape;429;p15"/>
                  <p:cNvCxnSpPr/>
                  <p:nvPr/>
                </p:nvCxnSpPr>
                <p:spPr>
                  <a:xfrm>
                    <a:off x="7641018" y="1486144"/>
                    <a:ext cx="0" cy="80400"/>
                  </a:xfrm>
                  <a:prstGeom prst="straightConnector1">
                    <a:avLst/>
                  </a:prstGeom>
                  <a:noFill/>
                  <a:ln w="9525" cap="flat" cmpd="sng">
                    <a:solidFill>
                      <a:srgbClr val="000000"/>
                    </a:solidFill>
                    <a:prstDash val="solid"/>
                    <a:round/>
                    <a:headEnd type="none" w="med" len="med"/>
                    <a:tailEnd type="none" w="med" len="med"/>
                  </a:ln>
                </p:spPr>
              </p:cxnSp>
              <p:sp>
                <p:nvSpPr>
                  <p:cNvPr id="430" name="Google Shape;430;p15"/>
                  <p:cNvSpPr/>
                  <p:nvPr/>
                </p:nvSpPr>
                <p:spPr>
                  <a:xfrm rot="2376222" flipH="1">
                    <a:off x="7557815" y="1527543"/>
                    <a:ext cx="65414" cy="47746"/>
                  </a:xfrm>
                  <a:prstGeom prst="rtTriangle">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5"/>
                  <p:cNvSpPr/>
                  <p:nvPr/>
                </p:nvSpPr>
                <p:spPr>
                  <a:xfrm>
                    <a:off x="7603748" y="1551349"/>
                    <a:ext cx="74400" cy="501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2" name="Google Shape;432;p15"/>
                  <p:cNvGrpSpPr/>
                  <p:nvPr/>
                </p:nvGrpSpPr>
                <p:grpSpPr>
                  <a:xfrm>
                    <a:off x="7479981" y="1264856"/>
                    <a:ext cx="323208" cy="286547"/>
                    <a:chOff x="4260300" y="214024"/>
                    <a:chExt cx="1800600" cy="1340882"/>
                  </a:xfrm>
                </p:grpSpPr>
                <p:sp>
                  <p:nvSpPr>
                    <p:cNvPr id="433" name="Google Shape;433;p15"/>
                    <p:cNvSpPr/>
                    <p:nvPr/>
                  </p:nvSpPr>
                  <p:spPr>
                    <a:xfrm rot="10800000">
                      <a:off x="4840481" y="214058"/>
                      <a:ext cx="585900" cy="9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4" name="Google Shape;434;p15"/>
                    <p:cNvGrpSpPr/>
                    <p:nvPr/>
                  </p:nvGrpSpPr>
                  <p:grpSpPr>
                    <a:xfrm>
                      <a:off x="4260300" y="214024"/>
                      <a:ext cx="1800600" cy="1340882"/>
                      <a:chOff x="5599555" y="1791536"/>
                      <a:chExt cx="1800600" cy="1765480"/>
                    </a:xfrm>
                  </p:grpSpPr>
                  <p:sp>
                    <p:nvSpPr>
                      <p:cNvPr id="435" name="Google Shape;435;p15"/>
                      <p:cNvSpPr/>
                      <p:nvPr/>
                    </p:nvSpPr>
                    <p:spPr>
                      <a:xfrm>
                        <a:off x="5599555" y="3487716"/>
                        <a:ext cx="1800600" cy="693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5"/>
                      <p:cNvSpPr/>
                      <p:nvPr/>
                    </p:nvSpPr>
                    <p:spPr>
                      <a:xfrm rot="5400000">
                        <a:off x="53106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5"/>
                      <p:cNvSpPr/>
                      <p:nvPr/>
                    </p:nvSpPr>
                    <p:spPr>
                      <a:xfrm rot="5400000">
                        <a:off x="59202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cxnSp>
            <p:nvCxnSpPr>
              <p:cNvPr id="438" name="Google Shape;438;p15"/>
              <p:cNvCxnSpPr>
                <a:stCxn id="431" idx="1"/>
                <a:endCxn id="431" idx="3"/>
              </p:cNvCxnSpPr>
              <p:nvPr/>
            </p:nvCxnSpPr>
            <p:spPr>
              <a:xfrm>
                <a:off x="7603748" y="1576399"/>
                <a:ext cx="74400" cy="0"/>
              </a:xfrm>
              <a:prstGeom prst="straightConnector1">
                <a:avLst/>
              </a:prstGeom>
              <a:noFill/>
              <a:ln w="9525" cap="flat" cmpd="sng">
                <a:solidFill>
                  <a:srgbClr val="000000"/>
                </a:solidFill>
                <a:prstDash val="solid"/>
                <a:round/>
                <a:headEnd type="none" w="med" len="med"/>
                <a:tailEnd type="none" w="med" len="med"/>
              </a:ln>
            </p:spPr>
          </p:cxnSp>
        </p:grpSp>
        <p:grpSp>
          <p:nvGrpSpPr>
            <p:cNvPr id="439" name="Google Shape;439;p15"/>
            <p:cNvGrpSpPr/>
            <p:nvPr/>
          </p:nvGrpSpPr>
          <p:grpSpPr>
            <a:xfrm>
              <a:off x="8802701" y="1537839"/>
              <a:ext cx="249559" cy="309988"/>
              <a:chOff x="6469477" y="3505086"/>
              <a:chExt cx="1390299" cy="1450575"/>
            </a:xfrm>
          </p:grpSpPr>
          <p:sp>
            <p:nvSpPr>
              <p:cNvPr id="440" name="Google Shape;440;p15"/>
              <p:cNvSpPr/>
              <p:nvPr/>
            </p:nvSpPr>
            <p:spPr>
              <a:xfrm>
                <a:off x="6558449" y="3505086"/>
                <a:ext cx="1207800" cy="11661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5"/>
              <p:cNvSpPr/>
              <p:nvPr/>
            </p:nvSpPr>
            <p:spPr>
              <a:xfrm>
                <a:off x="6469477" y="4221261"/>
                <a:ext cx="99300" cy="734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5"/>
              <p:cNvSpPr/>
              <p:nvPr/>
            </p:nvSpPr>
            <p:spPr>
              <a:xfrm>
                <a:off x="7760476" y="4221261"/>
                <a:ext cx="99300" cy="734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3" name="Google Shape;443;p15"/>
          <p:cNvGrpSpPr/>
          <p:nvPr/>
        </p:nvGrpSpPr>
        <p:grpSpPr>
          <a:xfrm>
            <a:off x="8194816" y="1690803"/>
            <a:ext cx="306207" cy="554737"/>
            <a:chOff x="8767788" y="1265181"/>
            <a:chExt cx="323208" cy="582645"/>
          </a:xfrm>
        </p:grpSpPr>
        <p:grpSp>
          <p:nvGrpSpPr>
            <p:cNvPr id="444" name="Google Shape;444;p15"/>
            <p:cNvGrpSpPr/>
            <p:nvPr/>
          </p:nvGrpSpPr>
          <p:grpSpPr>
            <a:xfrm>
              <a:off x="8767788" y="1265181"/>
              <a:ext cx="323208" cy="336593"/>
              <a:chOff x="7479981" y="1264856"/>
              <a:chExt cx="323208" cy="336593"/>
            </a:xfrm>
          </p:grpSpPr>
          <p:grpSp>
            <p:nvGrpSpPr>
              <p:cNvPr id="445" name="Google Shape;445;p15"/>
              <p:cNvGrpSpPr/>
              <p:nvPr/>
            </p:nvGrpSpPr>
            <p:grpSpPr>
              <a:xfrm>
                <a:off x="7479981" y="1264856"/>
                <a:ext cx="323208" cy="336593"/>
                <a:chOff x="7479981" y="1264856"/>
                <a:chExt cx="323208" cy="336593"/>
              </a:xfrm>
            </p:grpSpPr>
            <p:sp>
              <p:nvSpPr>
                <p:cNvPr id="446" name="Google Shape;446;p15"/>
                <p:cNvSpPr/>
                <p:nvPr/>
              </p:nvSpPr>
              <p:spPr>
                <a:xfrm rot="-2376222">
                  <a:off x="7658804" y="1527543"/>
                  <a:ext cx="65414" cy="47746"/>
                </a:xfrm>
                <a:prstGeom prst="rtTriangle">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7" name="Google Shape;447;p15"/>
                <p:cNvGrpSpPr/>
                <p:nvPr/>
              </p:nvGrpSpPr>
              <p:grpSpPr>
                <a:xfrm>
                  <a:off x="7479981" y="1264856"/>
                  <a:ext cx="323208" cy="336593"/>
                  <a:chOff x="7479981" y="1264856"/>
                  <a:chExt cx="323208" cy="336593"/>
                </a:xfrm>
              </p:grpSpPr>
              <p:cxnSp>
                <p:nvCxnSpPr>
                  <p:cNvPr id="448" name="Google Shape;448;p15"/>
                  <p:cNvCxnSpPr/>
                  <p:nvPr/>
                </p:nvCxnSpPr>
                <p:spPr>
                  <a:xfrm>
                    <a:off x="7641018" y="1486144"/>
                    <a:ext cx="0" cy="80400"/>
                  </a:xfrm>
                  <a:prstGeom prst="straightConnector1">
                    <a:avLst/>
                  </a:prstGeom>
                  <a:noFill/>
                  <a:ln w="9525" cap="flat" cmpd="sng">
                    <a:solidFill>
                      <a:srgbClr val="000000"/>
                    </a:solidFill>
                    <a:prstDash val="solid"/>
                    <a:round/>
                    <a:headEnd type="none" w="med" len="med"/>
                    <a:tailEnd type="none" w="med" len="med"/>
                  </a:ln>
                </p:spPr>
              </p:cxnSp>
              <p:sp>
                <p:nvSpPr>
                  <p:cNvPr id="449" name="Google Shape;449;p15"/>
                  <p:cNvSpPr/>
                  <p:nvPr/>
                </p:nvSpPr>
                <p:spPr>
                  <a:xfrm rot="2376222" flipH="1">
                    <a:off x="7557815" y="1527543"/>
                    <a:ext cx="65414" cy="47746"/>
                  </a:xfrm>
                  <a:prstGeom prst="rtTriangle">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5"/>
                  <p:cNvSpPr/>
                  <p:nvPr/>
                </p:nvSpPr>
                <p:spPr>
                  <a:xfrm>
                    <a:off x="7603748" y="1551349"/>
                    <a:ext cx="74400" cy="501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1" name="Google Shape;451;p15"/>
                  <p:cNvGrpSpPr/>
                  <p:nvPr/>
                </p:nvGrpSpPr>
                <p:grpSpPr>
                  <a:xfrm>
                    <a:off x="7479981" y="1264856"/>
                    <a:ext cx="323208" cy="286547"/>
                    <a:chOff x="4260300" y="214024"/>
                    <a:chExt cx="1800600" cy="1340882"/>
                  </a:xfrm>
                </p:grpSpPr>
                <p:sp>
                  <p:nvSpPr>
                    <p:cNvPr id="452" name="Google Shape;452;p15"/>
                    <p:cNvSpPr/>
                    <p:nvPr/>
                  </p:nvSpPr>
                  <p:spPr>
                    <a:xfrm rot="10800000">
                      <a:off x="4840481" y="214058"/>
                      <a:ext cx="585900" cy="9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3" name="Google Shape;453;p15"/>
                    <p:cNvGrpSpPr/>
                    <p:nvPr/>
                  </p:nvGrpSpPr>
                  <p:grpSpPr>
                    <a:xfrm>
                      <a:off x="4260300" y="214024"/>
                      <a:ext cx="1800600" cy="1340882"/>
                      <a:chOff x="5599555" y="1791536"/>
                      <a:chExt cx="1800600" cy="1765480"/>
                    </a:xfrm>
                  </p:grpSpPr>
                  <p:sp>
                    <p:nvSpPr>
                      <p:cNvPr id="454" name="Google Shape;454;p15"/>
                      <p:cNvSpPr/>
                      <p:nvPr/>
                    </p:nvSpPr>
                    <p:spPr>
                      <a:xfrm>
                        <a:off x="5599555" y="3487716"/>
                        <a:ext cx="1800600" cy="693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5"/>
                      <p:cNvSpPr/>
                      <p:nvPr/>
                    </p:nvSpPr>
                    <p:spPr>
                      <a:xfrm rot="5400000">
                        <a:off x="53106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5"/>
                      <p:cNvSpPr/>
                      <p:nvPr/>
                    </p:nvSpPr>
                    <p:spPr>
                      <a:xfrm rot="5400000">
                        <a:off x="5920255" y="2561636"/>
                        <a:ext cx="1721700" cy="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cxnSp>
            <p:nvCxnSpPr>
              <p:cNvPr id="457" name="Google Shape;457;p15"/>
              <p:cNvCxnSpPr>
                <a:stCxn id="450" idx="1"/>
                <a:endCxn id="450" idx="3"/>
              </p:cNvCxnSpPr>
              <p:nvPr/>
            </p:nvCxnSpPr>
            <p:spPr>
              <a:xfrm>
                <a:off x="7603748" y="1576399"/>
                <a:ext cx="74400" cy="0"/>
              </a:xfrm>
              <a:prstGeom prst="straightConnector1">
                <a:avLst/>
              </a:prstGeom>
              <a:noFill/>
              <a:ln w="9525" cap="flat" cmpd="sng">
                <a:solidFill>
                  <a:srgbClr val="000000"/>
                </a:solidFill>
                <a:prstDash val="solid"/>
                <a:round/>
                <a:headEnd type="none" w="med" len="med"/>
                <a:tailEnd type="none" w="med" len="med"/>
              </a:ln>
            </p:spPr>
          </p:cxnSp>
        </p:grpSp>
        <p:grpSp>
          <p:nvGrpSpPr>
            <p:cNvPr id="458" name="Google Shape;458;p15"/>
            <p:cNvGrpSpPr/>
            <p:nvPr/>
          </p:nvGrpSpPr>
          <p:grpSpPr>
            <a:xfrm>
              <a:off x="8802701" y="1537839"/>
              <a:ext cx="249559" cy="309988"/>
              <a:chOff x="6469477" y="3505086"/>
              <a:chExt cx="1390299" cy="1450575"/>
            </a:xfrm>
          </p:grpSpPr>
          <p:sp>
            <p:nvSpPr>
              <p:cNvPr id="459" name="Google Shape;459;p15"/>
              <p:cNvSpPr/>
              <p:nvPr/>
            </p:nvSpPr>
            <p:spPr>
              <a:xfrm>
                <a:off x="6558449" y="3505086"/>
                <a:ext cx="1207800" cy="11661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5"/>
              <p:cNvSpPr/>
              <p:nvPr/>
            </p:nvSpPr>
            <p:spPr>
              <a:xfrm>
                <a:off x="6469477" y="4221261"/>
                <a:ext cx="99300" cy="734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5"/>
              <p:cNvSpPr/>
              <p:nvPr/>
            </p:nvSpPr>
            <p:spPr>
              <a:xfrm>
                <a:off x="7760476" y="4221261"/>
                <a:ext cx="99300" cy="734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2" name="Google Shape;462;p15"/>
          <p:cNvGrpSpPr/>
          <p:nvPr/>
        </p:nvGrpSpPr>
        <p:grpSpPr>
          <a:xfrm>
            <a:off x="7056749" y="2162968"/>
            <a:ext cx="236490" cy="295192"/>
            <a:chOff x="6469477" y="3505086"/>
            <a:chExt cx="1390299" cy="1450575"/>
          </a:xfrm>
        </p:grpSpPr>
        <p:sp>
          <p:nvSpPr>
            <p:cNvPr id="463" name="Google Shape;463;p15"/>
            <p:cNvSpPr/>
            <p:nvPr/>
          </p:nvSpPr>
          <p:spPr>
            <a:xfrm>
              <a:off x="6558449" y="3505086"/>
              <a:ext cx="1207800" cy="11661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5"/>
            <p:cNvSpPr/>
            <p:nvPr/>
          </p:nvSpPr>
          <p:spPr>
            <a:xfrm>
              <a:off x="6469477" y="4221261"/>
              <a:ext cx="99300" cy="734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5"/>
            <p:cNvSpPr/>
            <p:nvPr/>
          </p:nvSpPr>
          <p:spPr>
            <a:xfrm>
              <a:off x="7760476" y="4221261"/>
              <a:ext cx="99300" cy="734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66" name="Google Shape;466;p15"/>
          <p:cNvCxnSpPr/>
          <p:nvPr/>
        </p:nvCxnSpPr>
        <p:spPr>
          <a:xfrm rot="10800000" flipH="1">
            <a:off x="5888963" y="2461335"/>
            <a:ext cx="1368900" cy="1500"/>
          </a:xfrm>
          <a:prstGeom prst="straightConnector1">
            <a:avLst/>
          </a:prstGeom>
          <a:noFill/>
          <a:ln w="9525" cap="flat" cmpd="sng">
            <a:solidFill>
              <a:schemeClr val="dk2"/>
            </a:solidFill>
            <a:prstDash val="solid"/>
            <a:round/>
            <a:headEnd type="none" w="med" len="med"/>
            <a:tailEnd type="none" w="med" len="med"/>
          </a:ln>
        </p:spPr>
      </p:cxnSp>
      <p:sp>
        <p:nvSpPr>
          <p:cNvPr id="467" name="Google Shape;467;p15"/>
          <p:cNvSpPr/>
          <p:nvPr/>
        </p:nvSpPr>
        <p:spPr>
          <a:xfrm>
            <a:off x="8039266" y="1929656"/>
            <a:ext cx="66900" cy="100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8" name="Google Shape;468;p15"/>
          <p:cNvGrpSpPr/>
          <p:nvPr/>
        </p:nvGrpSpPr>
        <p:grpSpPr>
          <a:xfrm>
            <a:off x="7524206" y="2030296"/>
            <a:ext cx="692384" cy="430278"/>
            <a:chOff x="2343725" y="2267100"/>
            <a:chExt cx="3916200" cy="2027700"/>
          </a:xfrm>
        </p:grpSpPr>
        <p:sp>
          <p:nvSpPr>
            <p:cNvPr id="469" name="Google Shape;469;p15"/>
            <p:cNvSpPr/>
            <p:nvPr/>
          </p:nvSpPr>
          <p:spPr>
            <a:xfrm>
              <a:off x="2343725" y="2267100"/>
              <a:ext cx="3916200" cy="1413000"/>
            </a:xfrm>
            <a:prstGeom prst="rect">
              <a:avLst/>
            </a:prstGeom>
            <a:solidFill>
              <a:srgbClr val="D9D9D9"/>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5"/>
            <p:cNvSpPr/>
            <p:nvPr/>
          </p:nvSpPr>
          <p:spPr>
            <a:xfrm>
              <a:off x="2343725" y="2690100"/>
              <a:ext cx="1616400" cy="16047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1" name="Google Shape;471;p15"/>
          <p:cNvSpPr/>
          <p:nvPr/>
        </p:nvSpPr>
        <p:spPr>
          <a:xfrm>
            <a:off x="8404151" y="1888003"/>
            <a:ext cx="562800" cy="58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2" name="Google Shape;472;p15"/>
          <p:cNvGrpSpPr/>
          <p:nvPr/>
        </p:nvGrpSpPr>
        <p:grpSpPr>
          <a:xfrm>
            <a:off x="7523561" y="1887998"/>
            <a:ext cx="691492" cy="58185"/>
            <a:chOff x="2690100" y="2297550"/>
            <a:chExt cx="3186600" cy="274200"/>
          </a:xfrm>
        </p:grpSpPr>
        <p:sp>
          <p:nvSpPr>
            <p:cNvPr id="473" name="Google Shape;473;p15"/>
            <p:cNvSpPr/>
            <p:nvPr/>
          </p:nvSpPr>
          <p:spPr>
            <a:xfrm>
              <a:off x="2690100" y="2297550"/>
              <a:ext cx="3186600" cy="2742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5"/>
            <p:cNvSpPr/>
            <p:nvPr/>
          </p:nvSpPr>
          <p:spPr>
            <a:xfrm>
              <a:off x="5639392" y="2297550"/>
              <a:ext cx="237300" cy="2742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5"/>
            <p:cNvSpPr/>
            <p:nvPr/>
          </p:nvSpPr>
          <p:spPr>
            <a:xfrm>
              <a:off x="2690104" y="2297550"/>
              <a:ext cx="237300" cy="2742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6" name="Google Shape;476;p15"/>
            <p:cNvCxnSpPr>
              <a:stCxn id="475" idx="0"/>
              <a:endCxn id="474" idx="0"/>
            </p:cNvCxnSpPr>
            <p:nvPr/>
          </p:nvCxnSpPr>
          <p:spPr>
            <a:xfrm>
              <a:off x="2808754" y="2297550"/>
              <a:ext cx="2948700" cy="0"/>
            </a:xfrm>
            <a:prstGeom prst="straightConnector1">
              <a:avLst/>
            </a:prstGeom>
            <a:noFill/>
            <a:ln w="9525" cap="flat" cmpd="sng">
              <a:solidFill>
                <a:srgbClr val="000000"/>
              </a:solidFill>
              <a:prstDash val="dashDot"/>
              <a:round/>
              <a:headEnd type="none" w="med" len="med"/>
              <a:tailEnd type="none" w="med" len="med"/>
            </a:ln>
          </p:spPr>
        </p:cxnSp>
        <p:cxnSp>
          <p:nvCxnSpPr>
            <p:cNvPr id="477" name="Google Shape;477;p15"/>
            <p:cNvCxnSpPr>
              <a:stCxn id="475" idx="4"/>
              <a:endCxn id="474" idx="4"/>
            </p:cNvCxnSpPr>
            <p:nvPr/>
          </p:nvCxnSpPr>
          <p:spPr>
            <a:xfrm>
              <a:off x="2808754" y="2571750"/>
              <a:ext cx="2948700" cy="0"/>
            </a:xfrm>
            <a:prstGeom prst="straightConnector1">
              <a:avLst/>
            </a:prstGeom>
            <a:noFill/>
            <a:ln w="9525" cap="flat" cmpd="sng">
              <a:solidFill>
                <a:srgbClr val="000000"/>
              </a:solidFill>
              <a:prstDash val="dashDot"/>
              <a:round/>
              <a:headEnd type="none" w="med" len="med"/>
              <a:tailEnd type="none" w="med" len="med"/>
            </a:ln>
          </p:spPr>
        </p:cxnSp>
      </p:grpSp>
      <p:sp>
        <p:nvSpPr>
          <p:cNvPr id="478" name="Google Shape;478;p15"/>
          <p:cNvSpPr/>
          <p:nvPr/>
        </p:nvSpPr>
        <p:spPr>
          <a:xfrm>
            <a:off x="7930145" y="2120066"/>
            <a:ext cx="285600" cy="3405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9" name="Google Shape;479;p15"/>
          <p:cNvCxnSpPr>
            <a:stCxn id="469" idx="0"/>
            <a:endCxn id="469" idx="2"/>
          </p:cNvCxnSpPr>
          <p:nvPr/>
        </p:nvCxnSpPr>
        <p:spPr>
          <a:xfrm>
            <a:off x="7870398" y="2030296"/>
            <a:ext cx="0" cy="299700"/>
          </a:xfrm>
          <a:prstGeom prst="straightConnector1">
            <a:avLst/>
          </a:prstGeom>
          <a:noFill/>
          <a:ln w="9525" cap="flat" cmpd="sng">
            <a:solidFill>
              <a:srgbClr val="999999"/>
            </a:solidFill>
            <a:prstDash val="solid"/>
            <a:round/>
            <a:headEnd type="none" w="med" len="med"/>
            <a:tailEnd type="none" w="med" len="med"/>
          </a:ln>
        </p:spPr>
      </p:cxnSp>
      <p:sp>
        <p:nvSpPr>
          <p:cNvPr id="480" name="Google Shape;480;p15"/>
          <p:cNvSpPr/>
          <p:nvPr/>
        </p:nvSpPr>
        <p:spPr>
          <a:xfrm flipH="1">
            <a:off x="8159900" y="1970845"/>
            <a:ext cx="397200" cy="58200"/>
          </a:xfrm>
          <a:prstGeom prst="corner">
            <a:avLst>
              <a:gd name="adj1" fmla="val 50838"/>
              <a:gd name="adj2" fmla="val 39076"/>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5"/>
          <p:cNvSpPr/>
          <p:nvPr/>
        </p:nvSpPr>
        <p:spPr>
          <a:xfrm>
            <a:off x="7999119" y="1888006"/>
            <a:ext cx="737700" cy="58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2" name="Google Shape;482;p15"/>
          <p:cNvCxnSpPr/>
          <p:nvPr/>
        </p:nvCxnSpPr>
        <p:spPr>
          <a:xfrm rot="10800000" flipH="1">
            <a:off x="7539913" y="2461645"/>
            <a:ext cx="1368900" cy="1500"/>
          </a:xfrm>
          <a:prstGeom prst="straightConnector1">
            <a:avLst/>
          </a:prstGeom>
          <a:noFill/>
          <a:ln w="9525" cap="flat" cmpd="sng">
            <a:solidFill>
              <a:schemeClr val="dk2"/>
            </a:solidFill>
            <a:prstDash val="solid"/>
            <a:round/>
            <a:headEnd type="none" w="med" len="med"/>
            <a:tailEnd type="none" w="med" len="med"/>
          </a:ln>
        </p:spPr>
      </p:cxnSp>
      <p:cxnSp>
        <p:nvCxnSpPr>
          <p:cNvPr id="483" name="Google Shape;483;p15"/>
          <p:cNvCxnSpPr/>
          <p:nvPr/>
        </p:nvCxnSpPr>
        <p:spPr>
          <a:xfrm>
            <a:off x="5111283" y="698964"/>
            <a:ext cx="3900" cy="2873700"/>
          </a:xfrm>
          <a:prstGeom prst="straightConnector1">
            <a:avLst/>
          </a:prstGeom>
          <a:noFill/>
          <a:ln w="9525" cap="flat" cmpd="sng">
            <a:solidFill>
              <a:schemeClr val="dk2"/>
            </a:solidFill>
            <a:prstDash val="dash"/>
            <a:round/>
            <a:headEnd type="none" w="med" len="med"/>
            <a:tailEnd type="none" w="med" len="med"/>
          </a:ln>
        </p:spPr>
      </p:cxnSp>
      <p:cxnSp>
        <p:nvCxnSpPr>
          <p:cNvPr id="484" name="Google Shape;484;p15"/>
          <p:cNvCxnSpPr/>
          <p:nvPr/>
        </p:nvCxnSpPr>
        <p:spPr>
          <a:xfrm>
            <a:off x="5873834" y="698964"/>
            <a:ext cx="3900" cy="2873700"/>
          </a:xfrm>
          <a:prstGeom prst="straightConnector1">
            <a:avLst/>
          </a:prstGeom>
          <a:noFill/>
          <a:ln w="9525" cap="flat" cmpd="sng">
            <a:solidFill>
              <a:schemeClr val="dk2"/>
            </a:solidFill>
            <a:prstDash val="dash"/>
            <a:round/>
            <a:headEnd type="none" w="med" len="med"/>
            <a:tailEnd type="none" w="med" len="med"/>
          </a:ln>
        </p:spPr>
      </p:cxnSp>
      <p:grpSp>
        <p:nvGrpSpPr>
          <p:cNvPr id="485" name="Google Shape;485;p15"/>
          <p:cNvGrpSpPr/>
          <p:nvPr/>
        </p:nvGrpSpPr>
        <p:grpSpPr>
          <a:xfrm>
            <a:off x="5136447" y="816571"/>
            <a:ext cx="715524" cy="2671569"/>
            <a:chOff x="4487550" y="178075"/>
            <a:chExt cx="755250" cy="2805975"/>
          </a:xfrm>
        </p:grpSpPr>
        <p:sp>
          <p:nvSpPr>
            <p:cNvPr id="486" name="Google Shape;486;p15"/>
            <p:cNvSpPr/>
            <p:nvPr/>
          </p:nvSpPr>
          <p:spPr>
            <a:xfrm>
              <a:off x="4493400" y="2148850"/>
              <a:ext cx="749400" cy="835200"/>
            </a:xfrm>
            <a:prstGeom prst="roundRect">
              <a:avLst>
                <a:gd name="adj" fmla="val 16130"/>
              </a:avLst>
            </a:prstGeom>
            <a:solidFill>
              <a:srgbClr val="B6D7A8"/>
            </a:solidFill>
            <a:ln w="9525" cap="flat" cmpd="sng">
              <a:solidFill>
                <a:schemeClr val="dk2"/>
              </a:solidFill>
              <a:prstDash val="solid"/>
              <a:round/>
              <a:headEnd type="none" w="sm" len="sm"/>
              <a:tailEnd type="none" w="sm" len="sm"/>
            </a:ln>
          </p:spPr>
          <p:txBody>
            <a:bodyPr spcFirstLastPara="1" wrap="square" lIns="114300" tIns="91425" rIns="91425" bIns="91425" anchor="t" anchorCtr="0">
              <a:noAutofit/>
            </a:bodyPr>
            <a:lstStyle/>
            <a:p>
              <a:pPr marL="0" marR="0" lvl="0" indent="-44450" algn="l" rtl="0">
                <a:spcBef>
                  <a:spcPts val="0"/>
                </a:spcBef>
                <a:spcAft>
                  <a:spcPts val="0"/>
                </a:spcAft>
                <a:buSzPts val="700"/>
                <a:buFont typeface="Comfortaa"/>
                <a:buChar char="●"/>
              </a:pPr>
              <a:r>
                <a:rPr lang="en" sz="700">
                  <a:latin typeface="Comfortaa"/>
                  <a:ea typeface="Comfortaa"/>
                  <a:cs typeface="Comfortaa"/>
                  <a:sym typeface="Comfortaa"/>
                </a:rPr>
                <a:t> Mother rover  follows path of child rover.</a:t>
              </a:r>
              <a:endParaRPr sz="700">
                <a:latin typeface="Comfortaa"/>
                <a:ea typeface="Comfortaa"/>
                <a:cs typeface="Comfortaa"/>
                <a:sym typeface="Comfortaa"/>
              </a:endParaRPr>
            </a:p>
            <a:p>
              <a:pPr marL="457200" marR="0" lvl="0" indent="0" algn="l" rtl="0">
                <a:spcBef>
                  <a:spcPts val="0"/>
                </a:spcBef>
                <a:spcAft>
                  <a:spcPts val="0"/>
                </a:spcAft>
                <a:buNone/>
              </a:pPr>
              <a:endParaRPr sz="700">
                <a:latin typeface="Comfortaa"/>
                <a:ea typeface="Comfortaa"/>
                <a:cs typeface="Comfortaa"/>
                <a:sym typeface="Comfortaa"/>
              </a:endParaRPr>
            </a:p>
          </p:txBody>
        </p:sp>
        <p:grpSp>
          <p:nvGrpSpPr>
            <p:cNvPr id="487" name="Google Shape;487;p15"/>
            <p:cNvGrpSpPr/>
            <p:nvPr/>
          </p:nvGrpSpPr>
          <p:grpSpPr>
            <a:xfrm>
              <a:off x="4487550" y="178075"/>
              <a:ext cx="742500" cy="1602853"/>
              <a:chOff x="4487550" y="178075"/>
              <a:chExt cx="742500" cy="1602853"/>
            </a:xfrm>
          </p:grpSpPr>
          <p:cxnSp>
            <p:nvCxnSpPr>
              <p:cNvPr id="488" name="Google Shape;488;p15"/>
              <p:cNvCxnSpPr>
                <a:stCxn id="489" idx="4"/>
                <a:endCxn id="490" idx="1"/>
              </p:cNvCxnSpPr>
              <p:nvPr/>
            </p:nvCxnSpPr>
            <p:spPr>
              <a:xfrm rot="-5400000" flipH="1">
                <a:off x="4585910" y="1394378"/>
                <a:ext cx="377700" cy="395400"/>
              </a:xfrm>
              <a:prstGeom prst="curvedConnector2">
                <a:avLst/>
              </a:prstGeom>
              <a:noFill/>
              <a:ln w="9525" cap="flat" cmpd="sng">
                <a:solidFill>
                  <a:srgbClr val="38761D"/>
                </a:solidFill>
                <a:prstDash val="lgDash"/>
                <a:round/>
                <a:headEnd type="none" w="med" len="med"/>
                <a:tailEnd type="triangle" w="med" len="med"/>
              </a:ln>
            </p:spPr>
          </p:cxnSp>
          <p:sp>
            <p:nvSpPr>
              <p:cNvPr id="111" name="Google Shape;111;p15"/>
              <p:cNvSpPr/>
              <p:nvPr/>
            </p:nvSpPr>
            <p:spPr>
              <a:xfrm>
                <a:off x="4487550" y="178075"/>
                <a:ext cx="742500" cy="717300"/>
              </a:xfrm>
              <a:prstGeom prst="roundRect">
                <a:avLst>
                  <a:gd name="adj" fmla="val 1666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1000">
                    <a:solidFill>
                      <a:schemeClr val="dk1"/>
                    </a:solidFill>
                    <a:latin typeface="Comfortaa"/>
                    <a:ea typeface="Comfortaa"/>
                    <a:cs typeface="Comfortaa"/>
                    <a:sym typeface="Comfortaa"/>
                  </a:rPr>
                  <a:t>Child Rover Completes Mission</a:t>
                </a:r>
                <a:endParaRPr sz="1000"/>
              </a:p>
            </p:txBody>
          </p:sp>
        </p:grpSp>
      </p:grpSp>
      <p:grpSp>
        <p:nvGrpSpPr>
          <p:cNvPr id="491" name="Google Shape;491;p15"/>
          <p:cNvGrpSpPr/>
          <p:nvPr/>
        </p:nvGrpSpPr>
        <p:grpSpPr>
          <a:xfrm>
            <a:off x="5580868" y="2224141"/>
            <a:ext cx="236490" cy="295192"/>
            <a:chOff x="6469477" y="3505086"/>
            <a:chExt cx="1390299" cy="1450575"/>
          </a:xfrm>
        </p:grpSpPr>
        <p:sp>
          <p:nvSpPr>
            <p:cNvPr id="490" name="Google Shape;490;p15"/>
            <p:cNvSpPr/>
            <p:nvPr/>
          </p:nvSpPr>
          <p:spPr>
            <a:xfrm>
              <a:off x="6558449" y="3505086"/>
              <a:ext cx="1207800" cy="11661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5"/>
            <p:cNvSpPr/>
            <p:nvPr/>
          </p:nvSpPr>
          <p:spPr>
            <a:xfrm>
              <a:off x="6469477" y="4221261"/>
              <a:ext cx="99300" cy="734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5"/>
            <p:cNvSpPr/>
            <p:nvPr/>
          </p:nvSpPr>
          <p:spPr>
            <a:xfrm>
              <a:off x="7760476" y="4221261"/>
              <a:ext cx="99300" cy="734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 name="Google Shape;494;p15"/>
          <p:cNvGrpSpPr/>
          <p:nvPr/>
        </p:nvGrpSpPr>
        <p:grpSpPr>
          <a:xfrm>
            <a:off x="5155264" y="1720492"/>
            <a:ext cx="491236" cy="262547"/>
            <a:chOff x="2762344" y="2315321"/>
            <a:chExt cx="1128499" cy="601483"/>
          </a:xfrm>
        </p:grpSpPr>
        <p:sp>
          <p:nvSpPr>
            <p:cNvPr id="495" name="Google Shape;495;p15"/>
            <p:cNvSpPr/>
            <p:nvPr/>
          </p:nvSpPr>
          <p:spPr>
            <a:xfrm>
              <a:off x="3306819" y="2359066"/>
              <a:ext cx="70800" cy="10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5"/>
            <p:cNvSpPr/>
            <p:nvPr/>
          </p:nvSpPr>
          <p:spPr>
            <a:xfrm>
              <a:off x="3022778" y="2359049"/>
              <a:ext cx="70800" cy="10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5"/>
            <p:cNvSpPr/>
            <p:nvPr/>
          </p:nvSpPr>
          <p:spPr>
            <a:xfrm>
              <a:off x="3112043" y="2315321"/>
              <a:ext cx="778800" cy="6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8" name="Google Shape;498;p15"/>
            <p:cNvGrpSpPr/>
            <p:nvPr/>
          </p:nvGrpSpPr>
          <p:grpSpPr>
            <a:xfrm>
              <a:off x="2763117" y="2464830"/>
              <a:ext cx="730763" cy="451974"/>
              <a:chOff x="2343725" y="2267100"/>
              <a:chExt cx="3916200" cy="2027700"/>
            </a:xfrm>
          </p:grpSpPr>
          <p:sp>
            <p:nvSpPr>
              <p:cNvPr id="499" name="Google Shape;499;p15"/>
              <p:cNvSpPr/>
              <p:nvPr/>
            </p:nvSpPr>
            <p:spPr>
              <a:xfrm>
                <a:off x="2343725" y="2267100"/>
                <a:ext cx="3916200" cy="1413000"/>
              </a:xfrm>
              <a:prstGeom prst="rect">
                <a:avLst/>
              </a:prstGeom>
              <a:solidFill>
                <a:srgbClr val="D9D9D9"/>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5"/>
              <p:cNvSpPr/>
              <p:nvPr/>
            </p:nvSpPr>
            <p:spPr>
              <a:xfrm>
                <a:off x="2343725" y="2690100"/>
                <a:ext cx="1616400" cy="16047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0" name="Google Shape;500;p15"/>
            <p:cNvGrpSpPr/>
            <p:nvPr/>
          </p:nvGrpSpPr>
          <p:grpSpPr>
            <a:xfrm>
              <a:off x="2762344" y="2315375"/>
              <a:ext cx="729731" cy="61119"/>
              <a:chOff x="2690100" y="2297550"/>
              <a:chExt cx="3186600" cy="274200"/>
            </a:xfrm>
          </p:grpSpPr>
          <p:sp>
            <p:nvSpPr>
              <p:cNvPr id="501" name="Google Shape;501;p15"/>
              <p:cNvSpPr/>
              <p:nvPr/>
            </p:nvSpPr>
            <p:spPr>
              <a:xfrm>
                <a:off x="2690100" y="2297550"/>
                <a:ext cx="3186600" cy="2742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5"/>
              <p:cNvSpPr/>
              <p:nvPr/>
            </p:nvSpPr>
            <p:spPr>
              <a:xfrm>
                <a:off x="5639392" y="2297550"/>
                <a:ext cx="237300" cy="2742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5"/>
              <p:cNvSpPr/>
              <p:nvPr/>
            </p:nvSpPr>
            <p:spPr>
              <a:xfrm>
                <a:off x="2690104" y="2297550"/>
                <a:ext cx="237300" cy="2742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4" name="Google Shape;504;p15"/>
              <p:cNvCxnSpPr>
                <a:stCxn id="503" idx="0"/>
                <a:endCxn id="502" idx="0"/>
              </p:cNvCxnSpPr>
              <p:nvPr/>
            </p:nvCxnSpPr>
            <p:spPr>
              <a:xfrm>
                <a:off x="2808754" y="2297550"/>
                <a:ext cx="2949300" cy="0"/>
              </a:xfrm>
              <a:prstGeom prst="straightConnector1">
                <a:avLst/>
              </a:prstGeom>
              <a:noFill/>
              <a:ln w="9525" cap="flat" cmpd="sng">
                <a:solidFill>
                  <a:srgbClr val="000000"/>
                </a:solidFill>
                <a:prstDash val="dashDot"/>
                <a:round/>
                <a:headEnd type="none" w="med" len="med"/>
                <a:tailEnd type="none" w="med" len="med"/>
              </a:ln>
            </p:spPr>
          </p:cxnSp>
          <p:cxnSp>
            <p:nvCxnSpPr>
              <p:cNvPr id="505" name="Google Shape;505;p15"/>
              <p:cNvCxnSpPr>
                <a:stCxn id="503" idx="4"/>
                <a:endCxn id="502" idx="4"/>
              </p:cNvCxnSpPr>
              <p:nvPr/>
            </p:nvCxnSpPr>
            <p:spPr>
              <a:xfrm>
                <a:off x="2808754" y="2571750"/>
                <a:ext cx="2949300" cy="0"/>
              </a:xfrm>
              <a:prstGeom prst="straightConnector1">
                <a:avLst/>
              </a:prstGeom>
              <a:noFill/>
              <a:ln w="9525" cap="flat" cmpd="sng">
                <a:solidFill>
                  <a:srgbClr val="000000"/>
                </a:solidFill>
                <a:prstDash val="dashDot"/>
                <a:round/>
                <a:headEnd type="none" w="med" len="med"/>
                <a:tailEnd type="none" w="med" len="med"/>
              </a:ln>
            </p:spPr>
          </p:cxnSp>
        </p:grpSp>
        <p:sp>
          <p:nvSpPr>
            <p:cNvPr id="506" name="Google Shape;506;p15"/>
            <p:cNvSpPr/>
            <p:nvPr/>
          </p:nvSpPr>
          <p:spPr>
            <a:xfrm>
              <a:off x="3191639" y="2559053"/>
              <a:ext cx="301200" cy="3576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7" name="Google Shape;507;p15"/>
            <p:cNvCxnSpPr>
              <a:stCxn id="499" idx="0"/>
              <a:endCxn id="499" idx="2"/>
            </p:cNvCxnSpPr>
            <p:nvPr/>
          </p:nvCxnSpPr>
          <p:spPr>
            <a:xfrm>
              <a:off x="3128499" y="2464830"/>
              <a:ext cx="0" cy="314700"/>
            </a:xfrm>
            <a:prstGeom prst="straightConnector1">
              <a:avLst/>
            </a:prstGeom>
            <a:noFill/>
            <a:ln w="9525" cap="flat" cmpd="sng">
              <a:solidFill>
                <a:srgbClr val="999999"/>
              </a:solidFill>
              <a:prstDash val="solid"/>
              <a:round/>
              <a:headEnd type="none" w="med" len="med"/>
              <a:tailEnd type="none" w="med" len="med"/>
            </a:ln>
          </p:spPr>
        </p:cxnSp>
        <p:sp>
          <p:nvSpPr>
            <p:cNvPr id="508" name="Google Shape;508;p15"/>
            <p:cNvSpPr/>
            <p:nvPr/>
          </p:nvSpPr>
          <p:spPr>
            <a:xfrm flipH="1">
              <a:off x="3434307" y="2402327"/>
              <a:ext cx="419100" cy="61200"/>
            </a:xfrm>
            <a:prstGeom prst="corner">
              <a:avLst>
                <a:gd name="adj1" fmla="val 50838"/>
                <a:gd name="adj2" fmla="val 39076"/>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9" name="Google Shape;509;p15"/>
          <p:cNvSpPr/>
          <p:nvPr/>
        </p:nvSpPr>
        <p:spPr>
          <a:xfrm>
            <a:off x="4123455" y="1887702"/>
            <a:ext cx="737700" cy="58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5"/>
          <p:cNvSpPr/>
          <p:nvPr/>
        </p:nvSpPr>
        <p:spPr>
          <a:xfrm>
            <a:off x="6417937" y="1888018"/>
            <a:ext cx="737700" cy="58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5"/>
          <p:cNvSpPr txBox="1">
            <a:spLocks noGrp="1"/>
          </p:cNvSpPr>
          <p:nvPr>
            <p:ph type="title" idx="4294967295"/>
          </p:nvPr>
        </p:nvSpPr>
        <p:spPr>
          <a:xfrm>
            <a:off x="311700" y="416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CONOPS</a:t>
            </a:r>
            <a:endParaRPr/>
          </a:p>
        </p:txBody>
      </p:sp>
      <p:cxnSp>
        <p:nvCxnSpPr>
          <p:cNvPr id="512" name="Google Shape;512;p15"/>
          <p:cNvCxnSpPr/>
          <p:nvPr/>
        </p:nvCxnSpPr>
        <p:spPr>
          <a:xfrm>
            <a:off x="2033545" y="643314"/>
            <a:ext cx="3900" cy="2873700"/>
          </a:xfrm>
          <a:prstGeom prst="straightConnector1">
            <a:avLst/>
          </a:prstGeom>
          <a:noFill/>
          <a:ln w="9525" cap="flat" cmpd="sng">
            <a:solidFill>
              <a:schemeClr val="dk2"/>
            </a:solidFill>
            <a:prstDash val="dash"/>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600"/>
                                        <p:tgtEl>
                                          <p:spTgt spid="192"/>
                                        </p:tgtEl>
                                      </p:cBhvr>
                                    </p:animEffect>
                                    <p:set>
                                      <p:cBhvr>
                                        <p:cTn id="7" dur="1" fill="hold">
                                          <p:stCondLst>
                                            <p:cond delay="600"/>
                                          </p:stCondLst>
                                        </p:cTn>
                                        <p:tgtEl>
                                          <p:spTgt spid="192"/>
                                        </p:tgtEl>
                                        <p:attrNameLst>
                                          <p:attrName>style.visibility</p:attrName>
                                        </p:attrNameLst>
                                      </p:cBhvr>
                                      <p:to>
                                        <p:strVal val="hidden"/>
                                      </p:to>
                                    </p:set>
                                  </p:childTnLst>
                                </p:cTn>
                              </p:par>
                            </p:childTnLst>
                          </p:cTn>
                        </p:par>
                        <p:par>
                          <p:cTn id="8" fill="hold">
                            <p:stCondLst>
                              <p:cond delay="600"/>
                            </p:stCondLst>
                            <p:childTnLst>
                              <p:par>
                                <p:cTn id="9" presetID="10" presetClass="entr" presetSubtype="0" fill="hold" nodeType="afterEffect">
                                  <p:stCondLst>
                                    <p:cond delay="0"/>
                                  </p:stCondLst>
                                  <p:childTnLst>
                                    <p:set>
                                      <p:cBhvr>
                                        <p:cTn id="10" dur="1" fill="hold">
                                          <p:stCondLst>
                                            <p:cond delay="0"/>
                                          </p:stCondLst>
                                        </p:cTn>
                                        <p:tgtEl>
                                          <p:spTgt spid="209"/>
                                        </p:tgtEl>
                                        <p:attrNameLst>
                                          <p:attrName>style.visibility</p:attrName>
                                        </p:attrNameLst>
                                      </p:cBhvr>
                                      <p:to>
                                        <p:strVal val="visible"/>
                                      </p:to>
                                    </p:set>
                                    <p:animEffect transition="in" filter="fade">
                                      <p:cBhvr>
                                        <p:cTn id="11" dur="600"/>
                                        <p:tgtEl>
                                          <p:spTgt spid="209"/>
                                        </p:tgtEl>
                                      </p:cBhvr>
                                    </p:animEffect>
                                  </p:childTnLst>
                                </p:cTn>
                              </p:par>
                            </p:childTnLst>
                          </p:cTn>
                        </p:par>
                        <p:par>
                          <p:cTn id="12" fill="hold">
                            <p:stCondLst>
                              <p:cond delay="1200"/>
                            </p:stCondLst>
                            <p:childTnLst>
                              <p:par>
                                <p:cTn id="13" presetID="10" presetClass="exit" presetSubtype="0" fill="hold" nodeType="afterEffect">
                                  <p:stCondLst>
                                    <p:cond delay="0"/>
                                  </p:stCondLst>
                                  <p:childTnLst>
                                    <p:animEffect transition="out" filter="fade">
                                      <p:cBhvr>
                                        <p:cTn id="14" dur="600"/>
                                        <p:tgtEl>
                                          <p:spTgt spid="209"/>
                                        </p:tgtEl>
                                      </p:cBhvr>
                                    </p:animEffect>
                                    <p:set>
                                      <p:cBhvr>
                                        <p:cTn id="15" dur="1" fill="hold">
                                          <p:stCondLst>
                                            <p:cond delay="600"/>
                                          </p:stCondLst>
                                        </p:cTn>
                                        <p:tgtEl>
                                          <p:spTgt spid="209"/>
                                        </p:tgtEl>
                                        <p:attrNameLst>
                                          <p:attrName>style.visibility</p:attrName>
                                        </p:attrNameLst>
                                      </p:cBhvr>
                                      <p:to>
                                        <p:strVal val="hidden"/>
                                      </p:to>
                                    </p:set>
                                  </p:childTnLst>
                                </p:cTn>
                              </p:par>
                            </p:childTnLst>
                          </p:cTn>
                        </p:par>
                        <p:par>
                          <p:cTn id="16" fill="hold">
                            <p:stCondLst>
                              <p:cond delay="1800"/>
                            </p:stCondLst>
                            <p:childTnLst>
                              <p:par>
                                <p:cTn id="17" presetID="10" presetClass="entr" presetSubtype="0" fill="hold" nodeType="afterEffect">
                                  <p:stCondLst>
                                    <p:cond delay="0"/>
                                  </p:stCondLst>
                                  <p:childTnLst>
                                    <p:set>
                                      <p:cBhvr>
                                        <p:cTn id="18" dur="1" fill="hold">
                                          <p:stCondLst>
                                            <p:cond delay="0"/>
                                          </p:stCondLst>
                                        </p:cTn>
                                        <p:tgtEl>
                                          <p:spTgt spid="229"/>
                                        </p:tgtEl>
                                        <p:attrNameLst>
                                          <p:attrName>style.visibility</p:attrName>
                                        </p:attrNameLst>
                                      </p:cBhvr>
                                      <p:to>
                                        <p:strVal val="visible"/>
                                      </p:to>
                                    </p:set>
                                    <p:animEffect transition="in" filter="fade">
                                      <p:cBhvr>
                                        <p:cTn id="19" dur="600"/>
                                        <p:tgtEl>
                                          <p:spTgt spid="22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600"/>
                                        <p:tgtEl>
                                          <p:spTgt spid="171"/>
                                        </p:tgtEl>
                                      </p:cBhvr>
                                    </p:animEffect>
                                    <p:set>
                                      <p:cBhvr>
                                        <p:cTn id="24" dur="1" fill="hold">
                                          <p:stCondLst>
                                            <p:cond delay="600"/>
                                          </p:stCondLst>
                                        </p:cTn>
                                        <p:tgtEl>
                                          <p:spTgt spid="171"/>
                                        </p:tgtEl>
                                        <p:attrNameLst>
                                          <p:attrName>style.visibility</p:attrName>
                                        </p:attrNameLst>
                                      </p:cBhvr>
                                      <p:to>
                                        <p:strVal val="hidden"/>
                                      </p:to>
                                    </p:set>
                                  </p:childTnLst>
                                </p:cTn>
                              </p:par>
                            </p:childTnLst>
                          </p:cTn>
                        </p:par>
                        <p:par>
                          <p:cTn id="25" fill="hold">
                            <p:stCondLst>
                              <p:cond delay="600"/>
                            </p:stCondLst>
                            <p:childTnLst>
                              <p:par>
                                <p:cTn id="26" presetID="10" presetClass="entr" presetSubtype="0" fill="hold" nodeType="afterEffect">
                                  <p:stCondLst>
                                    <p:cond delay="0"/>
                                  </p:stCondLst>
                                  <p:childTnLst>
                                    <p:set>
                                      <p:cBhvr>
                                        <p:cTn id="27" dur="1" fill="hold">
                                          <p:stCondLst>
                                            <p:cond delay="0"/>
                                          </p:stCondLst>
                                        </p:cTn>
                                        <p:tgtEl>
                                          <p:spTgt spid="255"/>
                                        </p:tgtEl>
                                        <p:attrNameLst>
                                          <p:attrName>style.visibility</p:attrName>
                                        </p:attrNameLst>
                                      </p:cBhvr>
                                      <p:to>
                                        <p:strVal val="visible"/>
                                      </p:to>
                                    </p:set>
                                    <p:animEffect transition="in" filter="fade">
                                      <p:cBhvr>
                                        <p:cTn id="28" dur="600"/>
                                        <p:tgtEl>
                                          <p:spTgt spid="255"/>
                                        </p:tgtEl>
                                      </p:cBhvr>
                                    </p:animEffect>
                                  </p:childTnLst>
                                </p:cTn>
                              </p:par>
                            </p:childTnLst>
                          </p:cTn>
                        </p:par>
                        <p:par>
                          <p:cTn id="29" fill="hold">
                            <p:stCondLst>
                              <p:cond delay="1200"/>
                            </p:stCondLst>
                            <p:childTnLst>
                              <p:par>
                                <p:cTn id="30" presetID="10" presetClass="exit" presetSubtype="0" fill="hold" nodeType="afterEffect">
                                  <p:stCondLst>
                                    <p:cond delay="0"/>
                                  </p:stCondLst>
                                  <p:childTnLst>
                                    <p:animEffect transition="out" filter="fade">
                                      <p:cBhvr>
                                        <p:cTn id="31" dur="600"/>
                                        <p:tgtEl>
                                          <p:spTgt spid="255"/>
                                        </p:tgtEl>
                                      </p:cBhvr>
                                    </p:animEffect>
                                    <p:set>
                                      <p:cBhvr>
                                        <p:cTn id="32" dur="1" fill="hold">
                                          <p:stCondLst>
                                            <p:cond delay="600"/>
                                          </p:stCondLst>
                                        </p:cTn>
                                        <p:tgtEl>
                                          <p:spTgt spid="255"/>
                                        </p:tgtEl>
                                        <p:attrNameLst>
                                          <p:attrName>style.visibility</p:attrName>
                                        </p:attrNameLst>
                                      </p:cBhvr>
                                      <p:to>
                                        <p:strVal val="hidden"/>
                                      </p:to>
                                    </p:set>
                                  </p:childTnLst>
                                </p:cTn>
                              </p:par>
                            </p:childTnLst>
                          </p:cTn>
                        </p:par>
                        <p:par>
                          <p:cTn id="33" fill="hold">
                            <p:stCondLst>
                              <p:cond delay="1800"/>
                            </p:stCondLst>
                            <p:childTnLst>
                              <p:par>
                                <p:cTn id="34" presetID="10" presetClass="exit" presetSubtype="0" fill="hold" nodeType="afterEffect">
                                  <p:stCondLst>
                                    <p:cond delay="0"/>
                                  </p:stCondLst>
                                  <p:childTnLst>
                                    <p:animEffect transition="out" filter="fade">
                                      <p:cBhvr>
                                        <p:cTn id="35" dur="600"/>
                                        <p:tgtEl>
                                          <p:spTgt spid="321"/>
                                        </p:tgtEl>
                                      </p:cBhvr>
                                    </p:animEffect>
                                    <p:set>
                                      <p:cBhvr>
                                        <p:cTn id="36" dur="1" fill="hold">
                                          <p:stCondLst>
                                            <p:cond delay="600"/>
                                          </p:stCondLst>
                                        </p:cTn>
                                        <p:tgtEl>
                                          <p:spTgt spid="321"/>
                                        </p:tgtEl>
                                        <p:attrNameLst>
                                          <p:attrName>style.visibility</p:attrName>
                                        </p:attrNameLst>
                                      </p:cBhvr>
                                      <p:to>
                                        <p:strVal val="hidden"/>
                                      </p:to>
                                    </p:set>
                                  </p:childTnLst>
                                </p:cTn>
                              </p:par>
                            </p:childTnLst>
                          </p:cTn>
                        </p:par>
                        <p:par>
                          <p:cTn id="37" fill="hold">
                            <p:stCondLst>
                              <p:cond delay="2400"/>
                            </p:stCondLst>
                            <p:childTnLst>
                              <p:par>
                                <p:cTn id="38" presetID="10" presetClass="entr" presetSubtype="0" fill="hold" nodeType="afterEffect">
                                  <p:stCondLst>
                                    <p:cond delay="0"/>
                                  </p:stCondLst>
                                  <p:childTnLst>
                                    <p:set>
                                      <p:cBhvr>
                                        <p:cTn id="39" dur="1" fill="hold">
                                          <p:stCondLst>
                                            <p:cond delay="0"/>
                                          </p:stCondLst>
                                        </p:cTn>
                                        <p:tgtEl>
                                          <p:spTgt spid="156"/>
                                        </p:tgtEl>
                                        <p:attrNameLst>
                                          <p:attrName>style.visibility</p:attrName>
                                        </p:attrNameLst>
                                      </p:cBhvr>
                                      <p:to>
                                        <p:strVal val="visible"/>
                                      </p:to>
                                    </p:set>
                                    <p:animEffect transition="in" filter="fade">
                                      <p:cBhvr>
                                        <p:cTn id="40" dur="600"/>
                                        <p:tgtEl>
                                          <p:spTgt spid="156"/>
                                        </p:tgtEl>
                                      </p:cBhvr>
                                    </p:animEffect>
                                  </p:childTnLst>
                                </p:cTn>
                              </p:par>
                            </p:childTnLst>
                          </p:cTn>
                        </p:par>
                        <p:par>
                          <p:cTn id="41" fill="hold">
                            <p:stCondLst>
                              <p:cond delay="3000"/>
                            </p:stCondLst>
                            <p:childTnLst>
                              <p:par>
                                <p:cTn id="42" presetID="10" presetClass="exit" presetSubtype="0" fill="hold" nodeType="afterEffect">
                                  <p:stCondLst>
                                    <p:cond delay="0"/>
                                  </p:stCondLst>
                                  <p:childTnLst>
                                    <p:animEffect transition="out" filter="fade">
                                      <p:cBhvr>
                                        <p:cTn id="43" dur="500"/>
                                        <p:tgtEl>
                                          <p:spTgt spid="156"/>
                                        </p:tgtEl>
                                      </p:cBhvr>
                                    </p:animEffect>
                                    <p:set>
                                      <p:cBhvr>
                                        <p:cTn id="44" dur="1" fill="hold">
                                          <p:stCondLst>
                                            <p:cond delay="500"/>
                                          </p:stCondLst>
                                        </p:cTn>
                                        <p:tgtEl>
                                          <p:spTgt spid="156"/>
                                        </p:tgtEl>
                                        <p:attrNameLst>
                                          <p:attrName>style.visibility</p:attrName>
                                        </p:attrNameLst>
                                      </p:cBhvr>
                                      <p:to>
                                        <p:strVal val="hidden"/>
                                      </p:to>
                                    </p:set>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279"/>
                                        </p:tgtEl>
                                        <p:attrNameLst>
                                          <p:attrName>style.visibility</p:attrName>
                                        </p:attrNameLst>
                                      </p:cBhvr>
                                      <p:to>
                                        <p:strVal val="visible"/>
                                      </p:to>
                                    </p:set>
                                    <p:animEffect transition="in" filter="fade">
                                      <p:cBhvr>
                                        <p:cTn id="48" dur="600"/>
                                        <p:tgtEl>
                                          <p:spTgt spid="27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600"/>
                                        <p:tgtEl>
                                          <p:spTgt spid="391"/>
                                        </p:tgtEl>
                                      </p:cBhvr>
                                    </p:animEffect>
                                    <p:set>
                                      <p:cBhvr>
                                        <p:cTn id="53" dur="1" fill="hold">
                                          <p:stCondLst>
                                            <p:cond delay="600"/>
                                          </p:stCondLst>
                                        </p:cTn>
                                        <p:tgtEl>
                                          <p:spTgt spid="391"/>
                                        </p:tgtEl>
                                        <p:attrNameLst>
                                          <p:attrName>style.visibility</p:attrName>
                                        </p:attrNameLst>
                                      </p:cBhvr>
                                      <p:to>
                                        <p:strVal val="hidden"/>
                                      </p:to>
                                    </p:set>
                                  </p:childTnLst>
                                </p:cTn>
                              </p:par>
                            </p:childTnLst>
                          </p:cTn>
                        </p:par>
                        <p:par>
                          <p:cTn id="54" fill="hold">
                            <p:stCondLst>
                              <p:cond delay="600"/>
                            </p:stCondLst>
                            <p:childTnLst>
                              <p:par>
                                <p:cTn id="55" presetID="10" presetClass="entr" presetSubtype="0" fill="hold" nodeType="afterEffect">
                                  <p:stCondLst>
                                    <p:cond delay="0"/>
                                  </p:stCondLst>
                                  <p:childTnLst>
                                    <p:set>
                                      <p:cBhvr>
                                        <p:cTn id="56" dur="1" fill="hold">
                                          <p:stCondLst>
                                            <p:cond delay="0"/>
                                          </p:stCondLst>
                                        </p:cTn>
                                        <p:tgtEl>
                                          <p:spTgt spid="297"/>
                                        </p:tgtEl>
                                        <p:attrNameLst>
                                          <p:attrName>style.visibility</p:attrName>
                                        </p:attrNameLst>
                                      </p:cBhvr>
                                      <p:to>
                                        <p:strVal val="visible"/>
                                      </p:to>
                                    </p:set>
                                    <p:animEffect transition="in" filter="fade">
                                      <p:cBhvr>
                                        <p:cTn id="57" dur="600"/>
                                        <p:tgtEl>
                                          <p:spTgt spid="297"/>
                                        </p:tgtEl>
                                      </p:cBhvr>
                                    </p:animEffect>
                                  </p:childTnLst>
                                </p:cTn>
                              </p:par>
                            </p:childTnLst>
                          </p:cTn>
                        </p:par>
                        <p:par>
                          <p:cTn id="58" fill="hold">
                            <p:stCondLst>
                              <p:cond delay="1200"/>
                            </p:stCondLst>
                            <p:childTnLst>
                              <p:par>
                                <p:cTn id="59" presetID="10" presetClass="exit" presetSubtype="0" fill="hold" nodeType="afterEffect">
                                  <p:stCondLst>
                                    <p:cond delay="0"/>
                                  </p:stCondLst>
                                  <p:childTnLst>
                                    <p:animEffect transition="out" filter="fade">
                                      <p:cBhvr>
                                        <p:cTn id="60" dur="600"/>
                                        <p:tgtEl>
                                          <p:spTgt spid="297"/>
                                        </p:tgtEl>
                                      </p:cBhvr>
                                    </p:animEffect>
                                    <p:set>
                                      <p:cBhvr>
                                        <p:cTn id="61" dur="1" fill="hold">
                                          <p:stCondLst>
                                            <p:cond delay="600"/>
                                          </p:stCondLst>
                                        </p:cTn>
                                        <p:tgtEl>
                                          <p:spTgt spid="297"/>
                                        </p:tgtEl>
                                        <p:attrNameLst>
                                          <p:attrName>style.visibility</p:attrName>
                                        </p:attrNameLst>
                                      </p:cBhvr>
                                      <p:to>
                                        <p:strVal val="hidden"/>
                                      </p:to>
                                    </p:set>
                                  </p:childTnLst>
                                </p:cTn>
                              </p:par>
                            </p:childTnLst>
                          </p:cTn>
                        </p:par>
                        <p:par>
                          <p:cTn id="62" fill="hold">
                            <p:stCondLst>
                              <p:cond delay="1800"/>
                            </p:stCondLst>
                            <p:childTnLst>
                              <p:par>
                                <p:cTn id="63" presetID="10" presetClass="entr" presetSubtype="0" fill="hold" nodeType="afterEffect">
                                  <p:stCondLst>
                                    <p:cond delay="0"/>
                                  </p:stCondLst>
                                  <p:childTnLst>
                                    <p:set>
                                      <p:cBhvr>
                                        <p:cTn id="64" dur="1" fill="hold">
                                          <p:stCondLst>
                                            <p:cond delay="0"/>
                                          </p:stCondLst>
                                        </p:cTn>
                                        <p:tgtEl>
                                          <p:spTgt spid="423"/>
                                        </p:tgtEl>
                                        <p:attrNameLst>
                                          <p:attrName>style.visibility</p:attrName>
                                        </p:attrNameLst>
                                      </p:cBhvr>
                                      <p:to>
                                        <p:strVal val="visible"/>
                                      </p:to>
                                    </p:set>
                                    <p:animEffect transition="in" filter="fade">
                                      <p:cBhvr>
                                        <p:cTn id="65" dur="600"/>
                                        <p:tgtEl>
                                          <p:spTgt spid="423"/>
                                        </p:tgtEl>
                                      </p:cBhvr>
                                    </p:animEffect>
                                  </p:childTnLst>
                                </p:cTn>
                              </p:par>
                            </p:childTnLst>
                          </p:cTn>
                        </p:par>
                        <p:par>
                          <p:cTn id="66" fill="hold">
                            <p:stCondLst>
                              <p:cond delay="2400"/>
                            </p:stCondLst>
                            <p:childTnLst>
                              <p:par>
                                <p:cTn id="67" presetID="10" presetClass="entr" presetSubtype="0" fill="hold" nodeType="afterEffect">
                                  <p:stCondLst>
                                    <p:cond delay="0"/>
                                  </p:stCondLst>
                                  <p:childTnLst>
                                    <p:set>
                                      <p:cBhvr>
                                        <p:cTn id="68" dur="1" fill="hold">
                                          <p:stCondLst>
                                            <p:cond delay="0"/>
                                          </p:stCondLst>
                                        </p:cTn>
                                        <p:tgtEl>
                                          <p:spTgt spid="335"/>
                                        </p:tgtEl>
                                        <p:attrNameLst>
                                          <p:attrName>style.visibility</p:attrName>
                                        </p:attrNameLst>
                                      </p:cBhvr>
                                      <p:to>
                                        <p:strVal val="visible"/>
                                      </p:to>
                                    </p:set>
                                    <p:animEffect transition="in" filter="fade">
                                      <p:cBhvr>
                                        <p:cTn id="69" dur="600"/>
                                        <p:tgtEl>
                                          <p:spTgt spid="335"/>
                                        </p:tgtEl>
                                      </p:cBhvr>
                                    </p:animEffect>
                                  </p:childTnLst>
                                </p:cTn>
                              </p:par>
                            </p:childTnLst>
                          </p:cTn>
                        </p:par>
                        <p:par>
                          <p:cTn id="70" fill="hold">
                            <p:stCondLst>
                              <p:cond delay="3000"/>
                            </p:stCondLst>
                            <p:childTnLst>
                              <p:par>
                                <p:cTn id="71" presetID="10" presetClass="exit" presetSubtype="0" fill="hold" nodeType="afterEffect">
                                  <p:stCondLst>
                                    <p:cond delay="0"/>
                                  </p:stCondLst>
                                  <p:childTnLst>
                                    <p:animEffect transition="out" filter="fade">
                                      <p:cBhvr>
                                        <p:cTn id="72" dur="600"/>
                                        <p:tgtEl>
                                          <p:spTgt spid="335"/>
                                        </p:tgtEl>
                                      </p:cBhvr>
                                    </p:animEffect>
                                    <p:set>
                                      <p:cBhvr>
                                        <p:cTn id="73" dur="1" fill="hold">
                                          <p:stCondLst>
                                            <p:cond delay="600"/>
                                          </p:stCondLst>
                                        </p:cTn>
                                        <p:tgtEl>
                                          <p:spTgt spid="335"/>
                                        </p:tgtEl>
                                        <p:attrNameLst>
                                          <p:attrName>style.visibility</p:attrName>
                                        </p:attrNameLst>
                                      </p:cBhvr>
                                      <p:to>
                                        <p:strVal val="hidden"/>
                                      </p:to>
                                    </p:set>
                                  </p:childTnLst>
                                </p:cTn>
                              </p:par>
                            </p:childTnLst>
                          </p:cTn>
                        </p:par>
                        <p:par>
                          <p:cTn id="74" fill="hold">
                            <p:stCondLst>
                              <p:cond delay="3600"/>
                            </p:stCondLst>
                            <p:childTnLst>
                              <p:par>
                                <p:cTn id="75" presetID="10" presetClass="entr" presetSubtype="0" fill="hold" nodeType="afterEffect">
                                  <p:stCondLst>
                                    <p:cond delay="0"/>
                                  </p:stCondLst>
                                  <p:childTnLst>
                                    <p:set>
                                      <p:cBhvr>
                                        <p:cTn id="76" dur="1" fill="hold">
                                          <p:stCondLst>
                                            <p:cond delay="0"/>
                                          </p:stCondLst>
                                        </p:cTn>
                                        <p:tgtEl>
                                          <p:spTgt spid="309"/>
                                        </p:tgtEl>
                                        <p:attrNameLst>
                                          <p:attrName>style.visibility</p:attrName>
                                        </p:attrNameLst>
                                      </p:cBhvr>
                                      <p:to>
                                        <p:strVal val="visible"/>
                                      </p:to>
                                    </p:set>
                                    <p:animEffect transition="in" filter="fade">
                                      <p:cBhvr>
                                        <p:cTn id="77" dur="600"/>
                                        <p:tgtEl>
                                          <p:spTgt spid="309"/>
                                        </p:tgtEl>
                                      </p:cBhvr>
                                    </p:animEffect>
                                  </p:childTnLst>
                                </p:cTn>
                              </p:par>
                            </p:childTnLst>
                          </p:cTn>
                        </p:par>
                        <p:par>
                          <p:cTn id="78" fill="hold">
                            <p:stCondLst>
                              <p:cond delay="4200"/>
                            </p:stCondLst>
                            <p:childTnLst>
                              <p:par>
                                <p:cTn id="79" presetID="10" presetClass="exit" presetSubtype="0" fill="hold" nodeType="afterEffect">
                                  <p:stCondLst>
                                    <p:cond delay="0"/>
                                  </p:stCondLst>
                                  <p:childTnLst>
                                    <p:animEffect transition="out" filter="fade">
                                      <p:cBhvr>
                                        <p:cTn id="80" dur="600"/>
                                        <p:tgtEl>
                                          <p:spTgt spid="309"/>
                                        </p:tgtEl>
                                      </p:cBhvr>
                                    </p:animEffect>
                                    <p:set>
                                      <p:cBhvr>
                                        <p:cTn id="81" dur="1" fill="hold">
                                          <p:stCondLst>
                                            <p:cond delay="600"/>
                                          </p:stCondLst>
                                        </p:cTn>
                                        <p:tgtEl>
                                          <p:spTgt spid="309"/>
                                        </p:tgtEl>
                                        <p:attrNameLst>
                                          <p:attrName>style.visibility</p:attrName>
                                        </p:attrNameLst>
                                      </p:cBhvr>
                                      <p:to>
                                        <p:strVal val="hidden"/>
                                      </p:to>
                                    </p:set>
                                  </p:childTnLst>
                                </p:cTn>
                              </p:par>
                            </p:childTnLst>
                          </p:cTn>
                        </p:par>
                        <p:par>
                          <p:cTn id="82" fill="hold">
                            <p:stCondLst>
                              <p:cond delay="4800"/>
                            </p:stCondLst>
                            <p:childTnLst>
                              <p:par>
                                <p:cTn id="83" presetID="10" presetClass="entr" presetSubtype="0" fill="hold" nodeType="afterEffect">
                                  <p:stCondLst>
                                    <p:cond delay="0"/>
                                  </p:stCondLst>
                                  <p:childTnLst>
                                    <p:set>
                                      <p:cBhvr>
                                        <p:cTn id="84" dur="1" fill="hold">
                                          <p:stCondLst>
                                            <p:cond delay="0"/>
                                          </p:stCondLst>
                                        </p:cTn>
                                        <p:tgtEl>
                                          <p:spTgt spid="322"/>
                                        </p:tgtEl>
                                        <p:attrNameLst>
                                          <p:attrName>style.visibility</p:attrName>
                                        </p:attrNameLst>
                                      </p:cBhvr>
                                      <p:to>
                                        <p:strVal val="visible"/>
                                      </p:to>
                                    </p:set>
                                    <p:animEffect transition="in" filter="fade">
                                      <p:cBhvr>
                                        <p:cTn id="85" dur="600"/>
                                        <p:tgtEl>
                                          <p:spTgt spid="322"/>
                                        </p:tgtEl>
                                      </p:cBhvr>
                                    </p:animEffect>
                                  </p:childTnLst>
                                </p:cTn>
                              </p:par>
                            </p:childTnLst>
                          </p:cTn>
                        </p:par>
                        <p:par>
                          <p:cTn id="86" fill="hold">
                            <p:stCondLst>
                              <p:cond delay="5400"/>
                            </p:stCondLst>
                            <p:childTnLst>
                              <p:par>
                                <p:cTn id="87" presetID="10" presetClass="exit" presetSubtype="0" fill="hold" nodeType="afterEffect">
                                  <p:stCondLst>
                                    <p:cond delay="0"/>
                                  </p:stCondLst>
                                  <p:childTnLst>
                                    <p:animEffect transition="out" filter="fade">
                                      <p:cBhvr>
                                        <p:cTn id="88" dur="600"/>
                                        <p:tgtEl>
                                          <p:spTgt spid="322"/>
                                        </p:tgtEl>
                                      </p:cBhvr>
                                    </p:animEffect>
                                    <p:set>
                                      <p:cBhvr>
                                        <p:cTn id="89" dur="1" fill="hold">
                                          <p:stCondLst>
                                            <p:cond delay="600"/>
                                          </p:stCondLst>
                                        </p:cTn>
                                        <p:tgtEl>
                                          <p:spTgt spid="322"/>
                                        </p:tgtEl>
                                        <p:attrNameLst>
                                          <p:attrName>style.visibility</p:attrName>
                                        </p:attrNameLst>
                                      </p:cBhvr>
                                      <p:to>
                                        <p:strVal val="hidden"/>
                                      </p:to>
                                    </p:set>
                                  </p:childTnLst>
                                </p:cTn>
                              </p:par>
                            </p:childTnLst>
                          </p:cTn>
                        </p:par>
                        <p:par>
                          <p:cTn id="90" fill="hold">
                            <p:stCondLst>
                              <p:cond delay="6000"/>
                            </p:stCondLst>
                            <p:childTnLst>
                              <p:par>
                                <p:cTn id="91" presetID="10" presetClass="entr" presetSubtype="0" fill="hold" nodeType="afterEffect">
                                  <p:stCondLst>
                                    <p:cond delay="0"/>
                                  </p:stCondLst>
                                  <p:childTnLst>
                                    <p:set>
                                      <p:cBhvr>
                                        <p:cTn id="92" dur="1" fill="hold">
                                          <p:stCondLst>
                                            <p:cond delay="0"/>
                                          </p:stCondLst>
                                        </p:cTn>
                                        <p:tgtEl>
                                          <p:spTgt spid="350"/>
                                        </p:tgtEl>
                                        <p:attrNameLst>
                                          <p:attrName>style.visibility</p:attrName>
                                        </p:attrNameLst>
                                      </p:cBhvr>
                                      <p:to>
                                        <p:strVal val="visible"/>
                                      </p:to>
                                    </p:set>
                                    <p:animEffect transition="in" filter="fade">
                                      <p:cBhvr>
                                        <p:cTn id="93" dur="600"/>
                                        <p:tgtEl>
                                          <p:spTgt spid="350"/>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600"/>
                                        <p:tgtEl>
                                          <p:spTgt spid="372"/>
                                        </p:tgtEl>
                                      </p:cBhvr>
                                    </p:animEffect>
                                    <p:set>
                                      <p:cBhvr>
                                        <p:cTn id="98" dur="1" fill="hold">
                                          <p:stCondLst>
                                            <p:cond delay="600"/>
                                          </p:stCondLst>
                                        </p:cTn>
                                        <p:tgtEl>
                                          <p:spTgt spid="372"/>
                                        </p:tgtEl>
                                        <p:attrNameLst>
                                          <p:attrName>style.visibility</p:attrName>
                                        </p:attrNameLst>
                                      </p:cBhvr>
                                      <p:to>
                                        <p:strVal val="hidden"/>
                                      </p:to>
                                    </p:set>
                                  </p:childTnLst>
                                </p:cTn>
                              </p:par>
                            </p:childTnLst>
                          </p:cTn>
                        </p:par>
                        <p:par>
                          <p:cTn id="99" fill="hold">
                            <p:stCondLst>
                              <p:cond delay="600"/>
                            </p:stCondLst>
                            <p:childTnLst>
                              <p:par>
                                <p:cTn id="100" presetID="10" presetClass="entr" presetSubtype="0" fill="hold" nodeType="afterEffect">
                                  <p:stCondLst>
                                    <p:cond delay="0"/>
                                  </p:stCondLst>
                                  <p:childTnLst>
                                    <p:set>
                                      <p:cBhvr>
                                        <p:cTn id="101" dur="1" fill="hold">
                                          <p:stCondLst>
                                            <p:cond delay="0"/>
                                          </p:stCondLst>
                                        </p:cTn>
                                        <p:tgtEl>
                                          <p:spTgt spid="403"/>
                                        </p:tgtEl>
                                        <p:attrNameLst>
                                          <p:attrName>style.visibility</p:attrName>
                                        </p:attrNameLst>
                                      </p:cBhvr>
                                      <p:to>
                                        <p:strVal val="visible"/>
                                      </p:to>
                                    </p:set>
                                    <p:animEffect transition="in" filter="fade">
                                      <p:cBhvr>
                                        <p:cTn id="102" dur="600"/>
                                        <p:tgtEl>
                                          <p:spTgt spid="403"/>
                                        </p:tgtEl>
                                      </p:cBhvr>
                                    </p:animEffect>
                                  </p:childTnLst>
                                </p:cTn>
                              </p:par>
                            </p:childTnLst>
                          </p:cTn>
                        </p:par>
                        <p:par>
                          <p:cTn id="103" fill="hold">
                            <p:stCondLst>
                              <p:cond delay="1200"/>
                            </p:stCondLst>
                            <p:childTnLst>
                              <p:par>
                                <p:cTn id="104" presetID="10" presetClass="exit" presetSubtype="0" fill="hold" nodeType="afterEffect">
                                  <p:stCondLst>
                                    <p:cond delay="0"/>
                                  </p:stCondLst>
                                  <p:childTnLst>
                                    <p:animEffect transition="out" filter="fade">
                                      <p:cBhvr>
                                        <p:cTn id="105" dur="600"/>
                                        <p:tgtEl>
                                          <p:spTgt spid="403"/>
                                        </p:tgtEl>
                                      </p:cBhvr>
                                    </p:animEffect>
                                    <p:set>
                                      <p:cBhvr>
                                        <p:cTn id="106" dur="1" fill="hold">
                                          <p:stCondLst>
                                            <p:cond delay="600"/>
                                          </p:stCondLst>
                                        </p:cTn>
                                        <p:tgtEl>
                                          <p:spTgt spid="403"/>
                                        </p:tgtEl>
                                        <p:attrNameLst>
                                          <p:attrName>style.visibility</p:attrName>
                                        </p:attrNameLst>
                                      </p:cBhvr>
                                      <p:to>
                                        <p:strVal val="hidden"/>
                                      </p:to>
                                    </p:set>
                                  </p:childTnLst>
                                </p:cTn>
                              </p:par>
                            </p:childTnLst>
                          </p:cTn>
                        </p:par>
                        <p:par>
                          <p:cTn id="107" fill="hold">
                            <p:stCondLst>
                              <p:cond delay="1800"/>
                            </p:stCondLst>
                            <p:childTnLst>
                              <p:par>
                                <p:cTn id="108" presetID="10" presetClass="exit" presetSubtype="0" fill="hold" nodeType="afterEffect">
                                  <p:stCondLst>
                                    <p:cond delay="0"/>
                                  </p:stCondLst>
                                  <p:childTnLst>
                                    <p:animEffect transition="out" filter="fade">
                                      <p:cBhvr>
                                        <p:cTn id="109" dur="600"/>
                                        <p:tgtEl>
                                          <p:spTgt spid="471"/>
                                        </p:tgtEl>
                                      </p:cBhvr>
                                    </p:animEffect>
                                    <p:set>
                                      <p:cBhvr>
                                        <p:cTn id="110" dur="1" fill="hold">
                                          <p:stCondLst>
                                            <p:cond delay="600"/>
                                          </p:stCondLst>
                                        </p:cTn>
                                        <p:tgtEl>
                                          <p:spTgt spid="471"/>
                                        </p:tgtEl>
                                        <p:attrNameLst>
                                          <p:attrName>style.visibility</p:attrName>
                                        </p:attrNameLst>
                                      </p:cBhvr>
                                      <p:to>
                                        <p:strVal val="hidden"/>
                                      </p:to>
                                    </p:set>
                                  </p:childTnLst>
                                </p:cTn>
                              </p:par>
                            </p:childTnLst>
                          </p:cTn>
                        </p:par>
                        <p:par>
                          <p:cTn id="111" fill="hold">
                            <p:stCondLst>
                              <p:cond delay="2400"/>
                            </p:stCondLst>
                            <p:childTnLst>
                              <p:par>
                                <p:cTn id="112" presetID="10" presetClass="entr" presetSubtype="0" fill="hold" nodeType="afterEffect">
                                  <p:stCondLst>
                                    <p:cond delay="0"/>
                                  </p:stCondLst>
                                  <p:childTnLst>
                                    <p:set>
                                      <p:cBhvr>
                                        <p:cTn id="113" dur="1" fill="hold">
                                          <p:stCondLst>
                                            <p:cond delay="0"/>
                                          </p:stCondLst>
                                        </p:cTn>
                                        <p:tgtEl>
                                          <p:spTgt spid="424"/>
                                        </p:tgtEl>
                                        <p:attrNameLst>
                                          <p:attrName>style.visibility</p:attrName>
                                        </p:attrNameLst>
                                      </p:cBhvr>
                                      <p:to>
                                        <p:strVal val="visible"/>
                                      </p:to>
                                    </p:set>
                                    <p:animEffect transition="in" filter="fade">
                                      <p:cBhvr>
                                        <p:cTn id="114" dur="600"/>
                                        <p:tgtEl>
                                          <p:spTgt spid="424"/>
                                        </p:tgtEl>
                                      </p:cBhvr>
                                    </p:animEffect>
                                  </p:childTnLst>
                                </p:cTn>
                              </p:par>
                            </p:childTnLst>
                          </p:cTn>
                        </p:par>
                        <p:par>
                          <p:cTn id="115" fill="hold">
                            <p:stCondLst>
                              <p:cond delay="3000"/>
                            </p:stCondLst>
                            <p:childTnLst>
                              <p:par>
                                <p:cTn id="116" presetID="10" presetClass="exit" presetSubtype="0" fill="hold" nodeType="afterEffect">
                                  <p:stCondLst>
                                    <p:cond delay="0"/>
                                  </p:stCondLst>
                                  <p:childTnLst>
                                    <p:animEffect transition="out" filter="fade">
                                      <p:cBhvr>
                                        <p:cTn id="117" dur="600"/>
                                        <p:tgtEl>
                                          <p:spTgt spid="424"/>
                                        </p:tgtEl>
                                      </p:cBhvr>
                                    </p:animEffect>
                                    <p:set>
                                      <p:cBhvr>
                                        <p:cTn id="118" dur="1" fill="hold">
                                          <p:stCondLst>
                                            <p:cond delay="600"/>
                                          </p:stCondLst>
                                        </p:cTn>
                                        <p:tgtEl>
                                          <p:spTgt spid="424"/>
                                        </p:tgtEl>
                                        <p:attrNameLst>
                                          <p:attrName>style.visibility</p:attrName>
                                        </p:attrNameLst>
                                      </p:cBhvr>
                                      <p:to>
                                        <p:strVal val="hidden"/>
                                      </p:to>
                                    </p:set>
                                  </p:childTnLst>
                                </p:cTn>
                              </p:par>
                            </p:childTnLst>
                          </p:cTn>
                        </p:par>
                        <p:par>
                          <p:cTn id="119" fill="hold">
                            <p:stCondLst>
                              <p:cond delay="3600"/>
                            </p:stCondLst>
                            <p:childTnLst>
                              <p:par>
                                <p:cTn id="120" presetID="10" presetClass="entr" presetSubtype="0" fill="hold" nodeType="afterEffect">
                                  <p:stCondLst>
                                    <p:cond delay="0"/>
                                  </p:stCondLst>
                                  <p:childTnLst>
                                    <p:set>
                                      <p:cBhvr>
                                        <p:cTn id="121" dur="1" fill="hold">
                                          <p:stCondLst>
                                            <p:cond delay="0"/>
                                          </p:stCondLst>
                                        </p:cTn>
                                        <p:tgtEl>
                                          <p:spTgt spid="443"/>
                                        </p:tgtEl>
                                        <p:attrNameLst>
                                          <p:attrName>style.visibility</p:attrName>
                                        </p:attrNameLst>
                                      </p:cBhvr>
                                      <p:to>
                                        <p:strVal val="visible"/>
                                      </p:to>
                                    </p:set>
                                    <p:animEffect transition="in" filter="fade">
                                      <p:cBhvr>
                                        <p:cTn id="122" dur="600"/>
                                        <p:tgtEl>
                                          <p:spTgt spid="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p42"/>
          <p:cNvSpPr txBox="1">
            <a:spLocks noGrp="1"/>
          </p:cNvSpPr>
          <p:nvPr>
            <p:ph type="title"/>
          </p:nvPr>
        </p:nvSpPr>
        <p:spPr>
          <a:xfrm>
            <a:off x="804650" y="1924325"/>
            <a:ext cx="7444800" cy="123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t>Phase I:</a:t>
            </a:r>
            <a:r>
              <a:rPr lang="en"/>
              <a:t> Backup Component &amp; </a:t>
            </a:r>
            <a:endParaRPr/>
          </a:p>
          <a:p>
            <a:pPr marL="1371600" lvl="0" indent="0" algn="l" rtl="0">
              <a:spcBef>
                <a:spcPts val="0"/>
              </a:spcBef>
              <a:spcAft>
                <a:spcPts val="0"/>
              </a:spcAft>
              <a:buNone/>
            </a:pPr>
            <a:r>
              <a:rPr lang="en"/>
              <a:t>    Subsystem Testing</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Google Shape;1047;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Component Testing: Batteries</a:t>
            </a:r>
            <a:endParaRPr/>
          </a:p>
        </p:txBody>
      </p:sp>
      <p:sp>
        <p:nvSpPr>
          <p:cNvPr id="1048" name="Google Shape;1048;p4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b="1"/>
              <a:t>TalentCell 3000mAh Batteries:</a:t>
            </a:r>
            <a:endParaRPr b="1"/>
          </a:p>
          <a:p>
            <a:pPr marL="457200" lvl="0" indent="-342900" algn="l" rtl="0">
              <a:lnSpc>
                <a:spcPct val="100000"/>
              </a:lnSpc>
              <a:spcBef>
                <a:spcPts val="0"/>
              </a:spcBef>
              <a:spcAft>
                <a:spcPts val="0"/>
              </a:spcAft>
              <a:buSzPts val="1800"/>
              <a:buChar char="●"/>
            </a:pPr>
            <a:r>
              <a:rPr lang="en" b="1"/>
              <a:t>Planned Testing:</a:t>
            </a:r>
            <a:endParaRPr b="1"/>
          </a:p>
          <a:p>
            <a:pPr marL="914400" lvl="1" indent="-317500" algn="l" rtl="0">
              <a:lnSpc>
                <a:spcPct val="100000"/>
              </a:lnSpc>
              <a:spcBef>
                <a:spcPts val="0"/>
              </a:spcBef>
              <a:spcAft>
                <a:spcPts val="0"/>
              </a:spcAft>
              <a:buSzPts val="1400"/>
              <a:buChar char="○"/>
            </a:pPr>
            <a:r>
              <a:rPr lang="en"/>
              <a:t>Endurance test to find if meets mission duration </a:t>
            </a:r>
            <a:endParaRPr/>
          </a:p>
          <a:p>
            <a:pPr marL="914400" lvl="1" indent="-317500" algn="l" rtl="0">
              <a:lnSpc>
                <a:spcPct val="100000"/>
              </a:lnSpc>
              <a:spcBef>
                <a:spcPts val="0"/>
              </a:spcBef>
              <a:spcAft>
                <a:spcPts val="0"/>
              </a:spcAft>
              <a:buSzPts val="1400"/>
              <a:buChar char="○"/>
            </a:pPr>
            <a:r>
              <a:rPr lang="en"/>
              <a:t>Tested by powering Arduino Due and Tinkerboard</a:t>
            </a:r>
            <a:endParaRPr/>
          </a:p>
          <a:p>
            <a:pPr marL="457200" lvl="0" indent="-342900" algn="l" rtl="0">
              <a:lnSpc>
                <a:spcPct val="100000"/>
              </a:lnSpc>
              <a:spcBef>
                <a:spcPts val="0"/>
              </a:spcBef>
              <a:spcAft>
                <a:spcPts val="0"/>
              </a:spcAft>
              <a:buSzPts val="1800"/>
              <a:buChar char="●"/>
            </a:pPr>
            <a:r>
              <a:rPr lang="en" b="1"/>
              <a:t>Can be used to test motor drivers/stepper motors</a:t>
            </a:r>
            <a:endParaRPr b="1"/>
          </a:p>
          <a:p>
            <a:pPr marL="0" lvl="0" indent="0" algn="l" rtl="0">
              <a:lnSpc>
                <a:spcPct val="100000"/>
              </a:lnSpc>
              <a:spcBef>
                <a:spcPts val="0"/>
              </a:spcBef>
              <a:spcAft>
                <a:spcPts val="0"/>
              </a:spcAft>
              <a:buNone/>
            </a:pPr>
            <a:endParaRPr b="1"/>
          </a:p>
          <a:p>
            <a:pPr marL="0" lvl="0" indent="0" algn="l" rtl="0">
              <a:lnSpc>
                <a:spcPct val="100000"/>
              </a:lnSpc>
              <a:spcBef>
                <a:spcPts val="0"/>
              </a:spcBef>
              <a:spcAft>
                <a:spcPts val="0"/>
              </a:spcAft>
              <a:buNone/>
            </a:pPr>
            <a:r>
              <a:rPr lang="en" b="1"/>
              <a:t>WindyNation 100Ah Batteries:</a:t>
            </a:r>
            <a:endParaRPr b="1"/>
          </a:p>
          <a:p>
            <a:pPr marL="457200" lvl="0" indent="-342900" algn="l" rtl="0">
              <a:lnSpc>
                <a:spcPct val="100000"/>
              </a:lnSpc>
              <a:spcBef>
                <a:spcPts val="0"/>
              </a:spcBef>
              <a:spcAft>
                <a:spcPts val="0"/>
              </a:spcAft>
              <a:buSzPts val="1800"/>
              <a:buChar char="●"/>
            </a:pPr>
            <a:r>
              <a:rPr lang="en" b="1"/>
              <a:t>Planned Testing:</a:t>
            </a:r>
            <a:endParaRPr b="1"/>
          </a:p>
          <a:p>
            <a:pPr marL="914400" lvl="1" indent="-317500" algn="l" rtl="0">
              <a:lnSpc>
                <a:spcPct val="100000"/>
              </a:lnSpc>
              <a:spcBef>
                <a:spcPts val="0"/>
              </a:spcBef>
              <a:spcAft>
                <a:spcPts val="0"/>
              </a:spcAft>
              <a:buSzPts val="1400"/>
              <a:buChar char="○"/>
            </a:pPr>
            <a:r>
              <a:rPr lang="en"/>
              <a:t>Endurance test to monitor temperature and heating of motor drivers/motors</a:t>
            </a:r>
            <a:endParaRPr/>
          </a:p>
          <a:p>
            <a:pPr marL="0" lvl="0" indent="0" algn="l" rtl="0">
              <a:lnSpc>
                <a:spcPct val="100000"/>
              </a:lnSpc>
              <a:spcBef>
                <a:spcPts val="0"/>
              </a:spcBef>
              <a:spcAft>
                <a:spcPts val="1600"/>
              </a:spcAft>
              <a:buNone/>
            </a:pPr>
            <a:endParaRPr b="1"/>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Component Tests Backup</a:t>
            </a:r>
            <a:endParaRPr/>
          </a:p>
        </p:txBody>
      </p:sp>
      <p:sp>
        <p:nvSpPr>
          <p:cNvPr id="1054" name="Google Shape;1054;p4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Motors component tests </a:t>
            </a:r>
            <a:endParaRPr/>
          </a:p>
          <a:p>
            <a:pPr marL="457200" lvl="0" indent="-304800" algn="l" rtl="0">
              <a:spcBef>
                <a:spcPts val="1600"/>
              </a:spcBef>
              <a:spcAft>
                <a:spcPts val="0"/>
              </a:spcAft>
              <a:buSzPts val="1200"/>
              <a:buChar char="●"/>
            </a:pPr>
            <a:r>
              <a:rPr lang="en" sz="1200"/>
              <a:t>Motor drivers tested with smaller motors initially to prove functionality </a:t>
            </a:r>
            <a:endParaRPr sz="1200"/>
          </a:p>
          <a:p>
            <a:pPr marL="457200" lvl="0" indent="-304800" algn="l" rtl="0">
              <a:spcBef>
                <a:spcPts val="0"/>
              </a:spcBef>
              <a:spcAft>
                <a:spcPts val="0"/>
              </a:spcAft>
              <a:buSzPts val="1200"/>
              <a:buChar char="●"/>
            </a:pPr>
            <a:r>
              <a:rPr lang="en" sz="1200"/>
              <a:t>NEMA 23 motors tested with drivers once motors arrived (prolonged shipping)</a:t>
            </a:r>
            <a:endParaRPr sz="1200"/>
          </a:p>
          <a:p>
            <a:pPr marL="914400" lvl="1" indent="-304800" algn="l" rtl="0">
              <a:spcBef>
                <a:spcPts val="0"/>
              </a:spcBef>
              <a:spcAft>
                <a:spcPts val="0"/>
              </a:spcAft>
              <a:buSzPts val="1200"/>
              <a:buChar char="○"/>
            </a:pPr>
            <a:r>
              <a:rPr lang="en" sz="1200"/>
              <a:t>Deals with requirements T3.1.2 and T3.1.3</a:t>
            </a:r>
            <a:endParaRPr sz="1200"/>
          </a:p>
          <a:p>
            <a:pPr marL="457200" lvl="0" indent="-304800" algn="l" rtl="0">
              <a:spcBef>
                <a:spcPts val="0"/>
              </a:spcBef>
              <a:spcAft>
                <a:spcPts val="0"/>
              </a:spcAft>
              <a:buSzPts val="1200"/>
              <a:buChar char="●"/>
            </a:pPr>
            <a:r>
              <a:rPr lang="en" sz="1200"/>
              <a:t>Limit switches tested with single motor, verified that motors can be stopped within an acceptable amount of time</a:t>
            </a:r>
            <a:endParaRPr sz="1200"/>
          </a:p>
          <a:p>
            <a:pPr marL="914400" lvl="1" indent="-304800" algn="l" rtl="0">
              <a:spcBef>
                <a:spcPts val="0"/>
              </a:spcBef>
              <a:spcAft>
                <a:spcPts val="0"/>
              </a:spcAft>
              <a:buSzPts val="1200"/>
              <a:buChar char="○"/>
            </a:pPr>
            <a:r>
              <a:rPr lang="en" sz="1200"/>
              <a:t>Requirement T3.2.1</a:t>
            </a:r>
            <a:endParaRPr sz="1200"/>
          </a:p>
          <a:p>
            <a:pPr marL="457200" lvl="0" indent="-304800" algn="l" rtl="0">
              <a:spcBef>
                <a:spcPts val="0"/>
              </a:spcBef>
              <a:spcAft>
                <a:spcPts val="0"/>
              </a:spcAft>
              <a:buSzPts val="1200"/>
              <a:buChar char="●"/>
            </a:pPr>
            <a:r>
              <a:rPr lang="en" sz="1200"/>
              <a:t>Hall effect sensor verified to send data to user when activated, not done with motor yet</a:t>
            </a:r>
            <a:endParaRPr sz="12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p45"/>
          <p:cNvSpPr txBox="1">
            <a:spLocks noGrp="1"/>
          </p:cNvSpPr>
          <p:nvPr>
            <p:ph type="title"/>
          </p:nvPr>
        </p:nvSpPr>
        <p:spPr>
          <a:xfrm>
            <a:off x="804650" y="1996250"/>
            <a:ext cx="7444800" cy="1160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t>Phase II:</a:t>
            </a:r>
            <a:r>
              <a:rPr lang="en"/>
              <a:t> Backup Subsystem </a:t>
            </a:r>
            <a:endParaRPr/>
          </a:p>
          <a:p>
            <a:pPr marL="1371600" lvl="0" indent="0" algn="l" rtl="0">
              <a:spcBef>
                <a:spcPts val="0"/>
              </a:spcBef>
              <a:spcAft>
                <a:spcPts val="0"/>
              </a:spcAft>
              <a:buNone/>
            </a:pPr>
            <a:r>
              <a:rPr lang="en"/>
              <a:t>     Integration &amp; Testing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Subsystem: SBC, Comms, and Video Transmission</a:t>
            </a:r>
            <a:endParaRPr/>
          </a:p>
        </p:txBody>
      </p:sp>
      <p:sp>
        <p:nvSpPr>
          <p:cNvPr id="1065" name="Google Shape;1065;p46"/>
          <p:cNvSpPr txBox="1">
            <a:spLocks noGrp="1"/>
          </p:cNvSpPr>
          <p:nvPr>
            <p:ph type="body" idx="1"/>
          </p:nvPr>
        </p:nvSpPr>
        <p:spPr>
          <a:xfrm>
            <a:off x="311700" y="1152475"/>
            <a:ext cx="3999900" cy="282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t>Objective:</a:t>
            </a:r>
            <a:r>
              <a:rPr lang="en" sz="1200"/>
              <a:t> Determine GUI FPS impact on video latency and video quality</a:t>
            </a:r>
            <a:endParaRPr sz="1200"/>
          </a:p>
          <a:p>
            <a:pPr marL="0" lvl="0" indent="0" algn="l" rtl="0">
              <a:spcBef>
                <a:spcPts val="1600"/>
              </a:spcBef>
              <a:spcAft>
                <a:spcPts val="0"/>
              </a:spcAft>
              <a:buNone/>
            </a:pPr>
            <a:r>
              <a:rPr lang="en" sz="1200" b="1"/>
              <a:t>Requirements being Validated:</a:t>
            </a:r>
            <a:r>
              <a:rPr lang="en" sz="1200"/>
              <a:t> T2.1.3, T2.1.4, T4.1.4</a:t>
            </a:r>
            <a:endParaRPr sz="1200"/>
          </a:p>
          <a:p>
            <a:pPr marL="0" lvl="0" indent="0" algn="l" rtl="0">
              <a:spcBef>
                <a:spcPts val="1600"/>
              </a:spcBef>
              <a:spcAft>
                <a:spcPts val="0"/>
              </a:spcAft>
              <a:buNone/>
            </a:pPr>
            <a:r>
              <a:rPr lang="en" sz="1200" b="1"/>
              <a:t>Success Criteria:</a:t>
            </a:r>
            <a:r>
              <a:rPr lang="en" sz="1200"/>
              <a:t> Consistent video quality and video latency reduced to acceptable levels.</a:t>
            </a:r>
            <a:endParaRPr sz="1200"/>
          </a:p>
          <a:p>
            <a:pPr marL="0" lvl="0" indent="0" algn="l" rtl="0">
              <a:spcBef>
                <a:spcPts val="1600"/>
              </a:spcBef>
              <a:spcAft>
                <a:spcPts val="0"/>
              </a:spcAft>
              <a:buNone/>
            </a:pPr>
            <a:r>
              <a:rPr lang="en" sz="1200" b="1"/>
              <a:t>Risks Mitigated:</a:t>
            </a:r>
            <a:r>
              <a:rPr lang="en" sz="1200"/>
              <a:t> Operator cannot operate ATLAS if video latency is too high or video quality prevents vision of operational area.</a:t>
            </a:r>
            <a:endParaRPr sz="1200"/>
          </a:p>
          <a:p>
            <a:pPr marL="0" lvl="0" indent="0" algn="l" rtl="0">
              <a:spcBef>
                <a:spcPts val="1600"/>
              </a:spcBef>
              <a:spcAft>
                <a:spcPts val="1600"/>
              </a:spcAft>
              <a:buNone/>
            </a:pPr>
            <a:r>
              <a:rPr lang="en" sz="1200" b="1"/>
              <a:t>Status: </a:t>
            </a:r>
            <a:r>
              <a:rPr lang="en" sz="1200"/>
              <a:t>Planned for March 4th</a:t>
            </a:r>
            <a:endParaRPr sz="1200"/>
          </a:p>
        </p:txBody>
      </p:sp>
      <p:graphicFrame>
        <p:nvGraphicFramePr>
          <p:cNvPr id="1066" name="Google Shape;1066;p46"/>
          <p:cNvGraphicFramePr/>
          <p:nvPr/>
        </p:nvGraphicFramePr>
        <p:xfrm>
          <a:off x="4741275" y="1302425"/>
          <a:ext cx="3000000" cy="3000000"/>
        </p:xfrm>
        <a:graphic>
          <a:graphicData uri="http://schemas.openxmlformats.org/drawingml/2006/table">
            <a:tbl>
              <a:tblPr>
                <a:noFill/>
                <a:tableStyleId>{32C3257B-B62A-4BC9-AFC0-9E26C87ABF21}</a:tableStyleId>
              </a:tblPr>
              <a:tblGrid>
                <a:gridCol w="651750">
                  <a:extLst>
                    <a:ext uri="{9D8B030D-6E8A-4147-A177-3AD203B41FA5}">
                      <a16:colId xmlns:a16="http://schemas.microsoft.com/office/drawing/2014/main" val="20000"/>
                    </a:ext>
                  </a:extLst>
                </a:gridCol>
                <a:gridCol w="556350">
                  <a:extLst>
                    <a:ext uri="{9D8B030D-6E8A-4147-A177-3AD203B41FA5}">
                      <a16:colId xmlns:a16="http://schemas.microsoft.com/office/drawing/2014/main" val="20001"/>
                    </a:ext>
                  </a:extLst>
                </a:gridCol>
                <a:gridCol w="580675">
                  <a:extLst>
                    <a:ext uri="{9D8B030D-6E8A-4147-A177-3AD203B41FA5}">
                      <a16:colId xmlns:a16="http://schemas.microsoft.com/office/drawing/2014/main" val="20002"/>
                    </a:ext>
                  </a:extLst>
                </a:gridCol>
                <a:gridCol w="558875">
                  <a:extLst>
                    <a:ext uri="{9D8B030D-6E8A-4147-A177-3AD203B41FA5}">
                      <a16:colId xmlns:a16="http://schemas.microsoft.com/office/drawing/2014/main" val="20003"/>
                    </a:ext>
                  </a:extLst>
                </a:gridCol>
                <a:gridCol w="588150">
                  <a:extLst>
                    <a:ext uri="{9D8B030D-6E8A-4147-A177-3AD203B41FA5}">
                      <a16:colId xmlns:a16="http://schemas.microsoft.com/office/drawing/2014/main" val="20004"/>
                    </a:ext>
                  </a:extLst>
                </a:gridCol>
                <a:gridCol w="577600">
                  <a:extLst>
                    <a:ext uri="{9D8B030D-6E8A-4147-A177-3AD203B41FA5}">
                      <a16:colId xmlns:a16="http://schemas.microsoft.com/office/drawing/2014/main" val="20005"/>
                    </a:ext>
                  </a:extLst>
                </a:gridCol>
                <a:gridCol w="577600">
                  <a:extLst>
                    <a:ext uri="{9D8B030D-6E8A-4147-A177-3AD203B41FA5}">
                      <a16:colId xmlns:a16="http://schemas.microsoft.com/office/drawing/2014/main" val="20006"/>
                    </a:ext>
                  </a:extLst>
                </a:gridCol>
              </a:tblGrid>
              <a:tr h="623300">
                <a:tc>
                  <a:txBody>
                    <a:bodyPr/>
                    <a:lstStyle/>
                    <a:p>
                      <a:pPr marL="0" lvl="0" indent="0" algn="ctr" rtl="0">
                        <a:spcBef>
                          <a:spcPts val="0"/>
                        </a:spcBef>
                        <a:spcAft>
                          <a:spcPts val="0"/>
                        </a:spcAft>
                        <a:buNone/>
                      </a:pPr>
                      <a:endParaRPr sz="1200"/>
                    </a:p>
                  </a:txBody>
                  <a:tcPr marL="0" marR="0" marT="0" marB="0" anchor="ctr"/>
                </a:tc>
                <a:tc>
                  <a:txBody>
                    <a:bodyPr/>
                    <a:lstStyle/>
                    <a:p>
                      <a:pPr marL="0" lvl="0" indent="0" algn="ctr" rtl="0">
                        <a:spcBef>
                          <a:spcPts val="0"/>
                        </a:spcBef>
                        <a:spcAft>
                          <a:spcPts val="0"/>
                        </a:spcAft>
                        <a:buNone/>
                      </a:pPr>
                      <a:r>
                        <a:rPr lang="en" sz="1100"/>
                        <a:t>GUI</a:t>
                      </a:r>
                      <a:endParaRPr sz="1100"/>
                    </a:p>
                    <a:p>
                      <a:pPr marL="0" lvl="0" indent="0" algn="ctr" rtl="0">
                        <a:spcBef>
                          <a:spcPts val="0"/>
                        </a:spcBef>
                        <a:spcAft>
                          <a:spcPts val="0"/>
                        </a:spcAft>
                        <a:buNone/>
                      </a:pPr>
                      <a:r>
                        <a:rPr lang="en" sz="1100"/>
                        <a:t>5 FPS</a:t>
                      </a:r>
                      <a:endParaRPr sz="1100"/>
                    </a:p>
                  </a:txBody>
                  <a:tcPr marL="0" marR="0" marT="0" marB="0" anchor="ctr"/>
                </a:tc>
                <a:tc>
                  <a:txBody>
                    <a:bodyPr/>
                    <a:lstStyle/>
                    <a:p>
                      <a:pPr marL="0" lvl="0" indent="0" algn="ctr" rtl="0">
                        <a:spcBef>
                          <a:spcPts val="0"/>
                        </a:spcBef>
                        <a:spcAft>
                          <a:spcPts val="0"/>
                        </a:spcAft>
                        <a:buNone/>
                      </a:pPr>
                      <a:r>
                        <a:rPr lang="en" sz="1100">
                          <a:solidFill>
                            <a:schemeClr val="dk1"/>
                          </a:solidFill>
                        </a:rPr>
                        <a:t>GUI</a:t>
                      </a:r>
                      <a:endParaRPr sz="1100">
                        <a:solidFill>
                          <a:schemeClr val="dk1"/>
                        </a:solidFill>
                      </a:endParaRPr>
                    </a:p>
                    <a:p>
                      <a:pPr marL="0" lvl="0" indent="0" algn="ctr" rtl="0">
                        <a:spcBef>
                          <a:spcPts val="0"/>
                        </a:spcBef>
                        <a:spcAft>
                          <a:spcPts val="0"/>
                        </a:spcAft>
                        <a:buNone/>
                      </a:pPr>
                      <a:r>
                        <a:rPr lang="en" sz="1100">
                          <a:solidFill>
                            <a:schemeClr val="dk1"/>
                          </a:solidFill>
                        </a:rPr>
                        <a:t>15 FPS</a:t>
                      </a:r>
                      <a:endParaRPr sz="1100"/>
                    </a:p>
                  </a:txBody>
                  <a:tcPr marL="0" marR="0" marT="0" marB="0" anchor="ctr"/>
                </a:tc>
                <a:tc>
                  <a:txBody>
                    <a:bodyPr/>
                    <a:lstStyle/>
                    <a:p>
                      <a:pPr marL="0" lvl="0" indent="0" algn="ctr" rtl="0">
                        <a:spcBef>
                          <a:spcPts val="0"/>
                        </a:spcBef>
                        <a:spcAft>
                          <a:spcPts val="0"/>
                        </a:spcAft>
                        <a:buNone/>
                      </a:pPr>
                      <a:r>
                        <a:rPr lang="en" sz="1100">
                          <a:solidFill>
                            <a:schemeClr val="dk1"/>
                          </a:solidFill>
                        </a:rPr>
                        <a:t>GUI</a:t>
                      </a:r>
                      <a:endParaRPr sz="1100">
                        <a:solidFill>
                          <a:schemeClr val="dk1"/>
                        </a:solidFill>
                      </a:endParaRPr>
                    </a:p>
                    <a:p>
                      <a:pPr marL="0" lvl="0" indent="0" algn="ctr" rtl="0">
                        <a:spcBef>
                          <a:spcPts val="0"/>
                        </a:spcBef>
                        <a:spcAft>
                          <a:spcPts val="0"/>
                        </a:spcAft>
                        <a:buNone/>
                      </a:pPr>
                      <a:r>
                        <a:rPr lang="en" sz="1100">
                          <a:solidFill>
                            <a:schemeClr val="dk1"/>
                          </a:solidFill>
                        </a:rPr>
                        <a:t>30 FPS</a:t>
                      </a:r>
                      <a:endParaRPr sz="1100"/>
                    </a:p>
                  </a:txBody>
                  <a:tcPr marL="0" marR="0" marT="0" marB="0" anchor="ctr"/>
                </a:tc>
                <a:tc>
                  <a:txBody>
                    <a:bodyPr/>
                    <a:lstStyle/>
                    <a:p>
                      <a:pPr marL="0" lvl="0" indent="0" algn="ctr" rtl="0">
                        <a:spcBef>
                          <a:spcPts val="0"/>
                        </a:spcBef>
                        <a:spcAft>
                          <a:spcPts val="0"/>
                        </a:spcAft>
                        <a:buNone/>
                      </a:pPr>
                      <a:r>
                        <a:rPr lang="en" sz="1100">
                          <a:solidFill>
                            <a:schemeClr val="dk1"/>
                          </a:solidFill>
                        </a:rPr>
                        <a:t>GUI</a:t>
                      </a:r>
                      <a:endParaRPr sz="1100">
                        <a:solidFill>
                          <a:schemeClr val="dk1"/>
                        </a:solidFill>
                      </a:endParaRPr>
                    </a:p>
                    <a:p>
                      <a:pPr marL="0" lvl="0" indent="0" algn="ctr" rtl="0">
                        <a:spcBef>
                          <a:spcPts val="0"/>
                        </a:spcBef>
                        <a:spcAft>
                          <a:spcPts val="0"/>
                        </a:spcAft>
                        <a:buNone/>
                      </a:pPr>
                      <a:r>
                        <a:rPr lang="en" sz="1100">
                          <a:solidFill>
                            <a:schemeClr val="dk1"/>
                          </a:solidFill>
                        </a:rPr>
                        <a:t>60 FPS</a:t>
                      </a:r>
                      <a:endParaRPr sz="1100"/>
                    </a:p>
                  </a:txBody>
                  <a:tcPr marL="0" marR="0" marT="0" marB="0" anchor="ctr"/>
                </a:tc>
                <a:tc>
                  <a:txBody>
                    <a:bodyPr/>
                    <a:lstStyle/>
                    <a:p>
                      <a:pPr marL="0" lvl="0" indent="0" algn="ctr" rtl="0">
                        <a:spcBef>
                          <a:spcPts val="0"/>
                        </a:spcBef>
                        <a:spcAft>
                          <a:spcPts val="0"/>
                        </a:spcAft>
                        <a:buNone/>
                      </a:pPr>
                      <a:r>
                        <a:rPr lang="en" sz="1100">
                          <a:solidFill>
                            <a:schemeClr val="dk1"/>
                          </a:solidFill>
                        </a:rPr>
                        <a:t>GUI</a:t>
                      </a:r>
                      <a:endParaRPr sz="1100">
                        <a:solidFill>
                          <a:schemeClr val="dk1"/>
                        </a:solidFill>
                      </a:endParaRPr>
                    </a:p>
                    <a:p>
                      <a:pPr marL="0" lvl="0" indent="0" algn="ctr" rtl="0">
                        <a:spcBef>
                          <a:spcPts val="0"/>
                        </a:spcBef>
                        <a:spcAft>
                          <a:spcPts val="0"/>
                        </a:spcAft>
                        <a:buNone/>
                      </a:pPr>
                      <a:r>
                        <a:rPr lang="en" sz="1100">
                          <a:solidFill>
                            <a:schemeClr val="dk1"/>
                          </a:solidFill>
                        </a:rPr>
                        <a:t>120 FPS</a:t>
                      </a:r>
                      <a:endParaRPr sz="1100">
                        <a:solidFill>
                          <a:schemeClr val="dk1"/>
                        </a:solidFill>
                      </a:endParaRPr>
                    </a:p>
                  </a:txBody>
                  <a:tcPr marL="0" marR="0" marT="0" marB="0" anchor="ctr"/>
                </a:tc>
                <a:tc>
                  <a:txBody>
                    <a:bodyPr/>
                    <a:lstStyle/>
                    <a:p>
                      <a:pPr marL="0" lvl="0" indent="0" algn="ctr" rtl="0">
                        <a:spcBef>
                          <a:spcPts val="0"/>
                        </a:spcBef>
                        <a:spcAft>
                          <a:spcPts val="0"/>
                        </a:spcAft>
                        <a:buNone/>
                      </a:pPr>
                      <a:r>
                        <a:rPr lang="en" sz="1100">
                          <a:solidFill>
                            <a:schemeClr val="dk1"/>
                          </a:solidFill>
                        </a:rPr>
                        <a:t>GUI</a:t>
                      </a:r>
                      <a:endParaRPr sz="1100">
                        <a:solidFill>
                          <a:schemeClr val="dk1"/>
                        </a:solidFill>
                      </a:endParaRPr>
                    </a:p>
                    <a:p>
                      <a:pPr marL="0" lvl="0" indent="0" algn="ctr" rtl="0">
                        <a:spcBef>
                          <a:spcPts val="0"/>
                        </a:spcBef>
                        <a:spcAft>
                          <a:spcPts val="0"/>
                        </a:spcAft>
                        <a:buNone/>
                      </a:pPr>
                      <a:r>
                        <a:rPr lang="en" sz="1100">
                          <a:solidFill>
                            <a:schemeClr val="dk1"/>
                          </a:solidFill>
                        </a:rPr>
                        <a:t>240 FPS</a:t>
                      </a:r>
                      <a:endParaRPr sz="1100">
                        <a:solidFill>
                          <a:schemeClr val="dk1"/>
                        </a:solidFill>
                      </a:endParaRPr>
                    </a:p>
                  </a:txBody>
                  <a:tcPr marL="0" marR="0" marT="0" marB="0" anchor="ctr">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623300">
                <a:tc>
                  <a:txBody>
                    <a:bodyPr/>
                    <a:lstStyle/>
                    <a:p>
                      <a:pPr marL="0" lvl="0" indent="0" algn="ctr" rtl="0">
                        <a:spcBef>
                          <a:spcPts val="0"/>
                        </a:spcBef>
                        <a:spcAft>
                          <a:spcPts val="0"/>
                        </a:spcAft>
                        <a:buNone/>
                      </a:pPr>
                      <a:r>
                        <a:rPr lang="en" sz="1200"/>
                        <a:t>Video Latency</a:t>
                      </a:r>
                      <a:endParaRPr sz="1200"/>
                    </a:p>
                  </a:txBody>
                  <a:tcPr marL="0" marR="0" marT="0" marB="0" anchor="ctr"/>
                </a:tc>
                <a:tc>
                  <a:txBody>
                    <a:bodyPr/>
                    <a:lstStyle/>
                    <a:p>
                      <a:pPr marL="0" lvl="0" indent="0" algn="ctr" rtl="0">
                        <a:spcBef>
                          <a:spcPts val="0"/>
                        </a:spcBef>
                        <a:spcAft>
                          <a:spcPts val="0"/>
                        </a:spcAft>
                        <a:buNone/>
                      </a:pPr>
                      <a:r>
                        <a:rPr lang="en" u="sng">
                          <a:solidFill>
                            <a:schemeClr val="hlink"/>
                          </a:solidFill>
                          <a:hlinkClick r:id="rId3"/>
                        </a:rPr>
                        <a:t>Link</a:t>
                      </a:r>
                      <a:endParaRPr/>
                    </a:p>
                  </a:txBody>
                  <a:tcPr marL="0" marR="0" marT="0" marB="0" anchor="ctr"/>
                </a:tc>
                <a:tc>
                  <a:txBody>
                    <a:bodyPr/>
                    <a:lstStyle/>
                    <a:p>
                      <a:pPr marL="0" lvl="0" indent="0" algn="ctr" rtl="0">
                        <a:spcBef>
                          <a:spcPts val="0"/>
                        </a:spcBef>
                        <a:spcAft>
                          <a:spcPts val="0"/>
                        </a:spcAft>
                        <a:buNone/>
                      </a:pPr>
                      <a:r>
                        <a:rPr lang="en" u="sng">
                          <a:solidFill>
                            <a:schemeClr val="accent5"/>
                          </a:solidFill>
                          <a:hlinkClick r:id="rId3"/>
                        </a:rPr>
                        <a:t>Link</a:t>
                      </a:r>
                      <a:endParaRPr/>
                    </a:p>
                  </a:txBody>
                  <a:tcPr marL="0" marR="0" marT="0" marB="0" anchor="ctr"/>
                </a:tc>
                <a:tc>
                  <a:txBody>
                    <a:bodyPr/>
                    <a:lstStyle/>
                    <a:p>
                      <a:pPr marL="0" lvl="0" indent="0" algn="ctr" rtl="0">
                        <a:spcBef>
                          <a:spcPts val="0"/>
                        </a:spcBef>
                        <a:spcAft>
                          <a:spcPts val="0"/>
                        </a:spcAft>
                        <a:buClr>
                          <a:schemeClr val="dk1"/>
                        </a:buClr>
                        <a:buSzPts val="1100"/>
                        <a:buFont typeface="Arial"/>
                        <a:buNone/>
                      </a:pPr>
                      <a:r>
                        <a:rPr lang="en" u="sng">
                          <a:solidFill>
                            <a:schemeClr val="accent5"/>
                          </a:solidFill>
                          <a:hlinkClick r:id="rId3"/>
                        </a:rPr>
                        <a:t>Link</a:t>
                      </a:r>
                      <a:endParaRPr/>
                    </a:p>
                  </a:txBody>
                  <a:tcPr marL="0" marR="0" marT="0" marB="0" anchor="ctr"/>
                </a:tc>
                <a:tc>
                  <a:txBody>
                    <a:bodyPr/>
                    <a:lstStyle/>
                    <a:p>
                      <a:pPr marL="0" lvl="0" indent="0" algn="ctr" rtl="0">
                        <a:spcBef>
                          <a:spcPts val="0"/>
                        </a:spcBef>
                        <a:spcAft>
                          <a:spcPts val="0"/>
                        </a:spcAft>
                        <a:buClr>
                          <a:schemeClr val="dk1"/>
                        </a:buClr>
                        <a:buSzPts val="1100"/>
                        <a:buFont typeface="Arial"/>
                        <a:buNone/>
                      </a:pPr>
                      <a:r>
                        <a:rPr lang="en" u="sng">
                          <a:solidFill>
                            <a:schemeClr val="accent5"/>
                          </a:solidFill>
                          <a:hlinkClick r:id="rId3"/>
                        </a:rPr>
                        <a:t>Link</a:t>
                      </a:r>
                      <a:endParaRPr/>
                    </a:p>
                  </a:txBody>
                  <a:tcPr marL="0" marR="0" marT="0" marB="0" anchor="ctr"/>
                </a:tc>
                <a:tc>
                  <a:txBody>
                    <a:bodyPr/>
                    <a:lstStyle/>
                    <a:p>
                      <a:pPr marL="0" lvl="0" indent="0" algn="ctr" rtl="0">
                        <a:spcBef>
                          <a:spcPts val="0"/>
                        </a:spcBef>
                        <a:spcAft>
                          <a:spcPts val="0"/>
                        </a:spcAft>
                        <a:buClr>
                          <a:schemeClr val="dk1"/>
                        </a:buClr>
                        <a:buSzPts val="1100"/>
                        <a:buFont typeface="Arial"/>
                        <a:buNone/>
                      </a:pPr>
                      <a:r>
                        <a:rPr lang="en" u="sng">
                          <a:solidFill>
                            <a:schemeClr val="accent5"/>
                          </a:solidFill>
                          <a:hlinkClick r:id="rId3"/>
                        </a:rPr>
                        <a:t>Link</a:t>
                      </a:r>
                      <a:endParaRPr/>
                    </a:p>
                  </a:txBody>
                  <a:tcPr marL="0" marR="0" marT="0" marB="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Clr>
                          <a:schemeClr val="dk1"/>
                        </a:buClr>
                        <a:buSzPts val="1100"/>
                        <a:buFont typeface="Arial"/>
                        <a:buNone/>
                      </a:pPr>
                      <a:r>
                        <a:rPr lang="en" u="sng">
                          <a:solidFill>
                            <a:schemeClr val="accent5"/>
                          </a:solidFill>
                          <a:hlinkClick r:id="rId3"/>
                        </a:rPr>
                        <a:t>Link</a:t>
                      </a:r>
                      <a:endParaRPr/>
                    </a:p>
                  </a:txBody>
                  <a:tcPr marL="0" marR="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623300">
                <a:tc>
                  <a:txBody>
                    <a:bodyPr/>
                    <a:lstStyle/>
                    <a:p>
                      <a:pPr marL="0" lvl="0" indent="0" algn="ctr" rtl="0">
                        <a:spcBef>
                          <a:spcPts val="0"/>
                        </a:spcBef>
                        <a:spcAft>
                          <a:spcPts val="0"/>
                        </a:spcAft>
                        <a:buNone/>
                      </a:pPr>
                      <a:r>
                        <a:rPr lang="en" sz="1200"/>
                        <a:t>Video Artifacts</a:t>
                      </a:r>
                      <a:endParaRPr sz="1200"/>
                    </a:p>
                  </a:txBody>
                  <a:tcPr marL="0" marR="0" marT="0" marB="0" anchor="ctr"/>
                </a:tc>
                <a:tc>
                  <a:txBody>
                    <a:bodyPr/>
                    <a:lstStyle/>
                    <a:p>
                      <a:pPr marL="0" lvl="0" indent="0" algn="ctr" rtl="0">
                        <a:spcBef>
                          <a:spcPts val="0"/>
                        </a:spcBef>
                        <a:spcAft>
                          <a:spcPts val="0"/>
                        </a:spcAft>
                        <a:buClr>
                          <a:schemeClr val="dk1"/>
                        </a:buClr>
                        <a:buSzPts val="1100"/>
                        <a:buFont typeface="Arial"/>
                        <a:buNone/>
                      </a:pPr>
                      <a:r>
                        <a:rPr lang="en" u="sng">
                          <a:solidFill>
                            <a:schemeClr val="accent5"/>
                          </a:solidFill>
                          <a:hlinkClick r:id="rId3"/>
                        </a:rPr>
                        <a:t>Link</a:t>
                      </a:r>
                      <a:endParaRPr/>
                    </a:p>
                  </a:txBody>
                  <a:tcPr marL="0" marR="0" marT="0" marB="0" anchor="ctr"/>
                </a:tc>
                <a:tc>
                  <a:txBody>
                    <a:bodyPr/>
                    <a:lstStyle/>
                    <a:p>
                      <a:pPr marL="0" lvl="0" indent="0" algn="ctr" rtl="0">
                        <a:spcBef>
                          <a:spcPts val="0"/>
                        </a:spcBef>
                        <a:spcAft>
                          <a:spcPts val="0"/>
                        </a:spcAft>
                        <a:buClr>
                          <a:schemeClr val="dk1"/>
                        </a:buClr>
                        <a:buSzPts val="1100"/>
                        <a:buFont typeface="Arial"/>
                        <a:buNone/>
                      </a:pPr>
                      <a:r>
                        <a:rPr lang="en" u="sng">
                          <a:solidFill>
                            <a:schemeClr val="accent5"/>
                          </a:solidFill>
                          <a:hlinkClick r:id="rId3"/>
                        </a:rPr>
                        <a:t>Link</a:t>
                      </a:r>
                      <a:endParaRPr/>
                    </a:p>
                  </a:txBody>
                  <a:tcPr marL="0" marR="0" marT="0" marB="0" anchor="ctr"/>
                </a:tc>
                <a:tc>
                  <a:txBody>
                    <a:bodyPr/>
                    <a:lstStyle/>
                    <a:p>
                      <a:pPr marL="0" lvl="0" indent="0" algn="ctr" rtl="0">
                        <a:spcBef>
                          <a:spcPts val="0"/>
                        </a:spcBef>
                        <a:spcAft>
                          <a:spcPts val="0"/>
                        </a:spcAft>
                        <a:buClr>
                          <a:schemeClr val="dk1"/>
                        </a:buClr>
                        <a:buSzPts val="1100"/>
                        <a:buFont typeface="Arial"/>
                        <a:buNone/>
                      </a:pPr>
                      <a:r>
                        <a:rPr lang="en" u="sng">
                          <a:solidFill>
                            <a:schemeClr val="accent5"/>
                          </a:solidFill>
                          <a:hlinkClick r:id="rId3"/>
                        </a:rPr>
                        <a:t>Link</a:t>
                      </a:r>
                      <a:endParaRPr/>
                    </a:p>
                  </a:txBody>
                  <a:tcPr marL="0" marR="0" marT="0" marB="0" anchor="ctr"/>
                </a:tc>
                <a:tc>
                  <a:txBody>
                    <a:bodyPr/>
                    <a:lstStyle/>
                    <a:p>
                      <a:pPr marL="0" lvl="0" indent="0" algn="ctr" rtl="0">
                        <a:spcBef>
                          <a:spcPts val="0"/>
                        </a:spcBef>
                        <a:spcAft>
                          <a:spcPts val="0"/>
                        </a:spcAft>
                        <a:buClr>
                          <a:schemeClr val="dk1"/>
                        </a:buClr>
                        <a:buSzPts val="1100"/>
                        <a:buFont typeface="Arial"/>
                        <a:buNone/>
                      </a:pPr>
                      <a:r>
                        <a:rPr lang="en" u="sng">
                          <a:solidFill>
                            <a:schemeClr val="accent5"/>
                          </a:solidFill>
                          <a:hlinkClick r:id="rId3"/>
                        </a:rPr>
                        <a:t>Link</a:t>
                      </a:r>
                      <a:endParaRPr/>
                    </a:p>
                  </a:txBody>
                  <a:tcPr marL="0" marR="0" marT="0" marB="0" anchor="ctr"/>
                </a:tc>
                <a:tc>
                  <a:txBody>
                    <a:bodyPr/>
                    <a:lstStyle/>
                    <a:p>
                      <a:pPr marL="0" lvl="0" indent="0" algn="ctr" rtl="0">
                        <a:spcBef>
                          <a:spcPts val="0"/>
                        </a:spcBef>
                        <a:spcAft>
                          <a:spcPts val="0"/>
                        </a:spcAft>
                        <a:buClr>
                          <a:schemeClr val="dk1"/>
                        </a:buClr>
                        <a:buSzPts val="1100"/>
                        <a:buFont typeface="Arial"/>
                        <a:buNone/>
                      </a:pPr>
                      <a:r>
                        <a:rPr lang="en" u="sng">
                          <a:solidFill>
                            <a:schemeClr val="accent5"/>
                          </a:solidFill>
                          <a:hlinkClick r:id="rId3"/>
                        </a:rPr>
                        <a:t>Link</a:t>
                      </a:r>
                      <a:endParaRPr/>
                    </a:p>
                  </a:txBody>
                  <a:tcPr marL="0" marR="0" marT="0" marB="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Clr>
                          <a:schemeClr val="dk1"/>
                        </a:buClr>
                        <a:buSzPts val="1100"/>
                        <a:buFont typeface="Arial"/>
                        <a:buNone/>
                      </a:pPr>
                      <a:r>
                        <a:rPr lang="en" u="sng">
                          <a:solidFill>
                            <a:schemeClr val="accent5"/>
                          </a:solidFill>
                          <a:hlinkClick r:id="rId3"/>
                        </a:rPr>
                        <a:t>Link</a:t>
                      </a:r>
                      <a:endParaRPr/>
                    </a:p>
                  </a:txBody>
                  <a:tcPr marL="0" marR="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623300">
                <a:tc>
                  <a:txBody>
                    <a:bodyPr/>
                    <a:lstStyle/>
                    <a:p>
                      <a:pPr marL="0" lvl="0" indent="0" algn="ctr" rtl="0">
                        <a:spcBef>
                          <a:spcPts val="0"/>
                        </a:spcBef>
                        <a:spcAft>
                          <a:spcPts val="0"/>
                        </a:spcAft>
                        <a:buNone/>
                      </a:pPr>
                      <a:r>
                        <a:rPr lang="en" sz="1200"/>
                        <a:t>Packet Latency</a:t>
                      </a:r>
                      <a:endParaRPr sz="1200"/>
                    </a:p>
                  </a:txBody>
                  <a:tcPr marL="0" marR="0" marT="0" marB="0" anchor="ctr"/>
                </a:tc>
                <a:tc>
                  <a:txBody>
                    <a:bodyPr/>
                    <a:lstStyle/>
                    <a:p>
                      <a:pPr marL="0" lvl="0" indent="0" algn="ctr" rtl="0">
                        <a:spcBef>
                          <a:spcPts val="0"/>
                        </a:spcBef>
                        <a:spcAft>
                          <a:spcPts val="0"/>
                        </a:spcAft>
                        <a:buClr>
                          <a:schemeClr val="dk1"/>
                        </a:buClr>
                        <a:buSzPts val="1100"/>
                        <a:buFont typeface="Arial"/>
                        <a:buNone/>
                      </a:pPr>
                      <a:r>
                        <a:rPr lang="en" u="sng">
                          <a:solidFill>
                            <a:schemeClr val="accent5"/>
                          </a:solidFill>
                          <a:hlinkClick r:id="rId3"/>
                        </a:rPr>
                        <a:t>Link</a:t>
                      </a:r>
                      <a:endParaRPr/>
                    </a:p>
                  </a:txBody>
                  <a:tcPr marL="0" marR="0" marT="0" marB="0" anchor="ctr"/>
                </a:tc>
                <a:tc>
                  <a:txBody>
                    <a:bodyPr/>
                    <a:lstStyle/>
                    <a:p>
                      <a:pPr marL="0" lvl="0" indent="0" algn="ctr" rtl="0">
                        <a:spcBef>
                          <a:spcPts val="0"/>
                        </a:spcBef>
                        <a:spcAft>
                          <a:spcPts val="0"/>
                        </a:spcAft>
                        <a:buClr>
                          <a:schemeClr val="dk1"/>
                        </a:buClr>
                        <a:buSzPts val="1100"/>
                        <a:buFont typeface="Arial"/>
                        <a:buNone/>
                      </a:pPr>
                      <a:r>
                        <a:rPr lang="en" u="sng">
                          <a:solidFill>
                            <a:schemeClr val="accent5"/>
                          </a:solidFill>
                          <a:hlinkClick r:id="rId3"/>
                        </a:rPr>
                        <a:t>Link</a:t>
                      </a:r>
                      <a:endParaRPr/>
                    </a:p>
                  </a:txBody>
                  <a:tcPr marL="0" marR="0" marT="0" marB="0" anchor="ctr"/>
                </a:tc>
                <a:tc>
                  <a:txBody>
                    <a:bodyPr/>
                    <a:lstStyle/>
                    <a:p>
                      <a:pPr marL="0" lvl="0" indent="0" algn="ctr" rtl="0">
                        <a:spcBef>
                          <a:spcPts val="0"/>
                        </a:spcBef>
                        <a:spcAft>
                          <a:spcPts val="0"/>
                        </a:spcAft>
                        <a:buClr>
                          <a:schemeClr val="dk1"/>
                        </a:buClr>
                        <a:buSzPts val="1100"/>
                        <a:buFont typeface="Arial"/>
                        <a:buNone/>
                      </a:pPr>
                      <a:r>
                        <a:rPr lang="en" u="sng">
                          <a:solidFill>
                            <a:schemeClr val="accent5"/>
                          </a:solidFill>
                          <a:hlinkClick r:id="rId3"/>
                        </a:rPr>
                        <a:t>Link</a:t>
                      </a:r>
                      <a:endParaRPr/>
                    </a:p>
                  </a:txBody>
                  <a:tcPr marL="0" marR="0" marT="0" marB="0" anchor="ctr"/>
                </a:tc>
                <a:tc>
                  <a:txBody>
                    <a:bodyPr/>
                    <a:lstStyle/>
                    <a:p>
                      <a:pPr marL="0" lvl="0" indent="0" algn="ctr" rtl="0">
                        <a:spcBef>
                          <a:spcPts val="0"/>
                        </a:spcBef>
                        <a:spcAft>
                          <a:spcPts val="0"/>
                        </a:spcAft>
                        <a:buClr>
                          <a:schemeClr val="dk1"/>
                        </a:buClr>
                        <a:buSzPts val="1100"/>
                        <a:buFont typeface="Arial"/>
                        <a:buNone/>
                      </a:pPr>
                      <a:r>
                        <a:rPr lang="en" u="sng">
                          <a:solidFill>
                            <a:schemeClr val="accent5"/>
                          </a:solidFill>
                          <a:hlinkClick r:id="rId3"/>
                        </a:rPr>
                        <a:t>Link</a:t>
                      </a:r>
                      <a:endParaRPr/>
                    </a:p>
                  </a:txBody>
                  <a:tcPr marL="0" marR="0" marT="0" marB="0" anchor="ctr"/>
                </a:tc>
                <a:tc>
                  <a:txBody>
                    <a:bodyPr/>
                    <a:lstStyle/>
                    <a:p>
                      <a:pPr marL="0" lvl="0" indent="0" algn="ctr" rtl="0">
                        <a:spcBef>
                          <a:spcPts val="0"/>
                        </a:spcBef>
                        <a:spcAft>
                          <a:spcPts val="0"/>
                        </a:spcAft>
                        <a:buClr>
                          <a:schemeClr val="dk1"/>
                        </a:buClr>
                        <a:buSzPts val="1100"/>
                        <a:buFont typeface="Arial"/>
                        <a:buNone/>
                      </a:pPr>
                      <a:r>
                        <a:rPr lang="en" u="sng">
                          <a:solidFill>
                            <a:schemeClr val="accent5"/>
                          </a:solidFill>
                          <a:hlinkClick r:id="rId3"/>
                        </a:rPr>
                        <a:t>Link</a:t>
                      </a:r>
                      <a:endParaRPr/>
                    </a:p>
                  </a:txBody>
                  <a:tcPr marL="0" marR="0" marT="0" marB="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Clr>
                          <a:schemeClr val="dk1"/>
                        </a:buClr>
                        <a:buSzPts val="1100"/>
                        <a:buFont typeface="Arial"/>
                        <a:buNone/>
                      </a:pPr>
                      <a:r>
                        <a:rPr lang="en" u="sng">
                          <a:solidFill>
                            <a:schemeClr val="accent5"/>
                          </a:solidFill>
                          <a:hlinkClick r:id="rId3"/>
                        </a:rPr>
                        <a:t>Link</a:t>
                      </a:r>
                      <a:endParaRPr/>
                    </a:p>
                  </a:txBody>
                  <a:tcPr marL="0" marR="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623300">
                <a:tc>
                  <a:txBody>
                    <a:bodyPr/>
                    <a:lstStyle/>
                    <a:p>
                      <a:pPr marL="0" lvl="0" indent="0" algn="ctr" rtl="0">
                        <a:spcBef>
                          <a:spcPts val="0"/>
                        </a:spcBef>
                        <a:spcAft>
                          <a:spcPts val="0"/>
                        </a:spcAft>
                        <a:buNone/>
                      </a:pPr>
                      <a:r>
                        <a:rPr lang="en" sz="1200"/>
                        <a:t>Packet Loss</a:t>
                      </a:r>
                      <a:endParaRPr sz="1200"/>
                    </a:p>
                  </a:txBody>
                  <a:tcPr marL="0" marR="0" marT="0" marB="0" anchor="ctr"/>
                </a:tc>
                <a:tc>
                  <a:txBody>
                    <a:bodyPr/>
                    <a:lstStyle/>
                    <a:p>
                      <a:pPr marL="0" lvl="0" indent="0" algn="ctr" rtl="0">
                        <a:spcBef>
                          <a:spcPts val="0"/>
                        </a:spcBef>
                        <a:spcAft>
                          <a:spcPts val="0"/>
                        </a:spcAft>
                        <a:buClr>
                          <a:schemeClr val="dk1"/>
                        </a:buClr>
                        <a:buSzPts val="1100"/>
                        <a:buFont typeface="Arial"/>
                        <a:buNone/>
                      </a:pPr>
                      <a:r>
                        <a:rPr lang="en" u="sng">
                          <a:solidFill>
                            <a:schemeClr val="accent5"/>
                          </a:solidFill>
                          <a:hlinkClick r:id="rId3"/>
                        </a:rPr>
                        <a:t>Link</a:t>
                      </a:r>
                      <a:endParaRPr/>
                    </a:p>
                  </a:txBody>
                  <a:tcPr marL="0" marR="0" marT="0" marB="0" anchor="ctr"/>
                </a:tc>
                <a:tc>
                  <a:txBody>
                    <a:bodyPr/>
                    <a:lstStyle/>
                    <a:p>
                      <a:pPr marL="0" lvl="0" indent="0" algn="ctr" rtl="0">
                        <a:spcBef>
                          <a:spcPts val="0"/>
                        </a:spcBef>
                        <a:spcAft>
                          <a:spcPts val="0"/>
                        </a:spcAft>
                        <a:buClr>
                          <a:schemeClr val="dk1"/>
                        </a:buClr>
                        <a:buSzPts val="1100"/>
                        <a:buFont typeface="Arial"/>
                        <a:buNone/>
                      </a:pPr>
                      <a:r>
                        <a:rPr lang="en" u="sng">
                          <a:solidFill>
                            <a:schemeClr val="accent5"/>
                          </a:solidFill>
                          <a:hlinkClick r:id="rId3"/>
                        </a:rPr>
                        <a:t>Link</a:t>
                      </a:r>
                      <a:endParaRPr/>
                    </a:p>
                  </a:txBody>
                  <a:tcPr marL="0" marR="0" marT="0" marB="0" anchor="ctr"/>
                </a:tc>
                <a:tc>
                  <a:txBody>
                    <a:bodyPr/>
                    <a:lstStyle/>
                    <a:p>
                      <a:pPr marL="0" lvl="0" indent="0" algn="ctr" rtl="0">
                        <a:spcBef>
                          <a:spcPts val="0"/>
                        </a:spcBef>
                        <a:spcAft>
                          <a:spcPts val="0"/>
                        </a:spcAft>
                        <a:buClr>
                          <a:schemeClr val="dk1"/>
                        </a:buClr>
                        <a:buSzPts val="1100"/>
                        <a:buFont typeface="Arial"/>
                        <a:buNone/>
                      </a:pPr>
                      <a:r>
                        <a:rPr lang="en" u="sng">
                          <a:solidFill>
                            <a:schemeClr val="accent5"/>
                          </a:solidFill>
                          <a:hlinkClick r:id="rId3"/>
                        </a:rPr>
                        <a:t>Link</a:t>
                      </a:r>
                      <a:endParaRPr/>
                    </a:p>
                  </a:txBody>
                  <a:tcPr marL="0" marR="0" marT="0" marB="0" anchor="ctr"/>
                </a:tc>
                <a:tc>
                  <a:txBody>
                    <a:bodyPr/>
                    <a:lstStyle/>
                    <a:p>
                      <a:pPr marL="0" lvl="0" indent="0" algn="ctr" rtl="0">
                        <a:spcBef>
                          <a:spcPts val="0"/>
                        </a:spcBef>
                        <a:spcAft>
                          <a:spcPts val="0"/>
                        </a:spcAft>
                        <a:buClr>
                          <a:schemeClr val="dk1"/>
                        </a:buClr>
                        <a:buSzPts val="1100"/>
                        <a:buFont typeface="Arial"/>
                        <a:buNone/>
                      </a:pPr>
                      <a:r>
                        <a:rPr lang="en" u="sng">
                          <a:solidFill>
                            <a:schemeClr val="accent5"/>
                          </a:solidFill>
                          <a:hlinkClick r:id="rId3"/>
                        </a:rPr>
                        <a:t>Link</a:t>
                      </a:r>
                      <a:endParaRPr/>
                    </a:p>
                  </a:txBody>
                  <a:tcPr marL="0" marR="0" marT="0" marB="0" anchor="ctr"/>
                </a:tc>
                <a:tc>
                  <a:txBody>
                    <a:bodyPr/>
                    <a:lstStyle/>
                    <a:p>
                      <a:pPr marL="0" lvl="0" indent="0" algn="ctr" rtl="0">
                        <a:spcBef>
                          <a:spcPts val="0"/>
                        </a:spcBef>
                        <a:spcAft>
                          <a:spcPts val="0"/>
                        </a:spcAft>
                        <a:buClr>
                          <a:schemeClr val="dk1"/>
                        </a:buClr>
                        <a:buSzPts val="1100"/>
                        <a:buFont typeface="Arial"/>
                        <a:buNone/>
                      </a:pPr>
                      <a:r>
                        <a:rPr lang="en" u="sng">
                          <a:solidFill>
                            <a:schemeClr val="accent5"/>
                          </a:solidFill>
                          <a:hlinkClick r:id="rId3"/>
                        </a:rPr>
                        <a:t>Link</a:t>
                      </a:r>
                      <a:endParaRPr/>
                    </a:p>
                  </a:txBody>
                  <a:tcPr marL="0" marR="0" marT="0" marB="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Clr>
                          <a:schemeClr val="dk1"/>
                        </a:buClr>
                        <a:buSzPts val="1100"/>
                        <a:buFont typeface="Arial"/>
                        <a:buNone/>
                      </a:pPr>
                      <a:r>
                        <a:rPr lang="en" u="sng">
                          <a:solidFill>
                            <a:schemeClr val="accent5"/>
                          </a:solidFill>
                          <a:hlinkClick r:id="rId3"/>
                        </a:rPr>
                        <a:t>Link</a:t>
                      </a:r>
                      <a:endParaRPr/>
                    </a:p>
                  </a:txBody>
                  <a:tcPr marL="0" marR="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Subsystem: Communication Subsystem Test</a:t>
            </a:r>
            <a:endParaRPr/>
          </a:p>
        </p:txBody>
      </p:sp>
      <p:sp>
        <p:nvSpPr>
          <p:cNvPr id="1072" name="Google Shape;1072;p47"/>
          <p:cNvSpPr txBox="1">
            <a:spLocks noGrp="1"/>
          </p:cNvSpPr>
          <p:nvPr>
            <p:ph type="body" idx="1"/>
          </p:nvPr>
        </p:nvSpPr>
        <p:spPr>
          <a:xfrm>
            <a:off x="311700" y="1152475"/>
            <a:ext cx="4125900" cy="34164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sz="1200" b="1"/>
              <a:t>Purpose: </a:t>
            </a:r>
            <a:endParaRPr sz="1200"/>
          </a:p>
          <a:p>
            <a:pPr marL="0" lvl="0" indent="0" algn="l" rtl="0">
              <a:spcBef>
                <a:spcPts val="1000"/>
              </a:spcBef>
              <a:spcAft>
                <a:spcPts val="0"/>
              </a:spcAft>
              <a:buNone/>
            </a:pPr>
            <a:r>
              <a:rPr lang="en" sz="1200"/>
              <a:t>To test that the assembled communication system can transmit data and video the distance required.</a:t>
            </a:r>
            <a:endParaRPr sz="1200"/>
          </a:p>
          <a:p>
            <a:pPr marL="0" lvl="0" indent="0" algn="l" rtl="0">
              <a:spcBef>
                <a:spcPts val="1000"/>
              </a:spcBef>
              <a:spcAft>
                <a:spcPts val="0"/>
              </a:spcAft>
              <a:buNone/>
            </a:pPr>
            <a:r>
              <a:rPr lang="en" sz="1200" b="1"/>
              <a:t>Requirements being Validated:</a:t>
            </a:r>
            <a:endParaRPr sz="1200" b="1"/>
          </a:p>
          <a:p>
            <a:pPr marL="0" lvl="0" indent="0" algn="l" rtl="0">
              <a:spcBef>
                <a:spcPts val="1000"/>
              </a:spcBef>
              <a:spcAft>
                <a:spcPts val="0"/>
              </a:spcAft>
              <a:buNone/>
            </a:pPr>
            <a:endParaRPr sz="1200" b="1"/>
          </a:p>
          <a:p>
            <a:pPr marL="0" lvl="0" indent="0" algn="l" rtl="0">
              <a:spcBef>
                <a:spcPts val="1000"/>
              </a:spcBef>
              <a:spcAft>
                <a:spcPts val="0"/>
              </a:spcAft>
              <a:buNone/>
            </a:pPr>
            <a:endParaRPr sz="1200" b="1"/>
          </a:p>
          <a:p>
            <a:pPr marL="0" lvl="0" indent="0" algn="l" rtl="0">
              <a:spcBef>
                <a:spcPts val="1000"/>
              </a:spcBef>
              <a:spcAft>
                <a:spcPts val="0"/>
              </a:spcAft>
              <a:buNone/>
            </a:pPr>
            <a:r>
              <a:rPr lang="en" sz="1200" b="1"/>
              <a:t>Procedure:</a:t>
            </a:r>
            <a:endParaRPr sz="1200" b="1"/>
          </a:p>
          <a:p>
            <a:pPr marL="0" lvl="0" indent="0" algn="l" rtl="0">
              <a:spcBef>
                <a:spcPts val="1000"/>
              </a:spcBef>
              <a:spcAft>
                <a:spcPts val="0"/>
              </a:spcAft>
              <a:buNone/>
            </a:pPr>
            <a:r>
              <a:rPr lang="en" sz="1200"/>
              <a:t>Setup the SBC to transmit video to the GS. Record data with ping commands and video latency with synchronized stopwatches at incremental distance up to 260 meters.</a:t>
            </a:r>
            <a:endParaRPr sz="1200"/>
          </a:p>
        </p:txBody>
      </p:sp>
      <p:pic>
        <p:nvPicPr>
          <p:cNvPr id="1073" name="Google Shape;1073;p47"/>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571995" y="1340350"/>
            <a:ext cx="2170899" cy="2894532"/>
          </a:xfrm>
          <a:prstGeom prst="rect">
            <a:avLst/>
          </a:prstGeom>
          <a:noFill/>
          <a:ln>
            <a:noFill/>
          </a:ln>
        </p:spPr>
      </p:pic>
      <p:pic>
        <p:nvPicPr>
          <p:cNvPr id="1074" name="Google Shape;1074;p47"/>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6721045" y="1340350"/>
            <a:ext cx="2170899" cy="2894532"/>
          </a:xfrm>
          <a:prstGeom prst="rect">
            <a:avLst/>
          </a:prstGeom>
          <a:noFill/>
          <a:ln>
            <a:noFill/>
          </a:ln>
        </p:spPr>
      </p:pic>
      <p:graphicFrame>
        <p:nvGraphicFramePr>
          <p:cNvPr id="1075" name="Google Shape;1075;p47"/>
          <p:cNvGraphicFramePr/>
          <p:nvPr/>
        </p:nvGraphicFramePr>
        <p:xfrm>
          <a:off x="311700" y="2632850"/>
          <a:ext cx="3000000" cy="3000000"/>
        </p:xfrm>
        <a:graphic>
          <a:graphicData uri="http://schemas.openxmlformats.org/drawingml/2006/table">
            <a:tbl>
              <a:tblPr>
                <a:noFill/>
                <a:tableStyleId>{32C3257B-B62A-4BC9-AFC0-9E26C87ABF21}</a:tableStyleId>
              </a:tblPr>
              <a:tblGrid>
                <a:gridCol w="569625">
                  <a:extLst>
                    <a:ext uri="{9D8B030D-6E8A-4147-A177-3AD203B41FA5}">
                      <a16:colId xmlns:a16="http://schemas.microsoft.com/office/drawing/2014/main" val="20000"/>
                    </a:ext>
                  </a:extLst>
                </a:gridCol>
                <a:gridCol w="3556275">
                  <a:extLst>
                    <a:ext uri="{9D8B030D-6E8A-4147-A177-3AD203B41FA5}">
                      <a16:colId xmlns:a16="http://schemas.microsoft.com/office/drawing/2014/main" val="20001"/>
                    </a:ext>
                  </a:extLst>
                </a:gridCol>
              </a:tblGrid>
              <a:tr h="322225">
                <a:tc>
                  <a:txBody>
                    <a:bodyPr/>
                    <a:lstStyle/>
                    <a:p>
                      <a:pPr marL="0" lvl="0" indent="0" algn="l" rtl="0">
                        <a:lnSpc>
                          <a:spcPct val="115000"/>
                        </a:lnSpc>
                        <a:spcBef>
                          <a:spcPts val="0"/>
                        </a:spcBef>
                        <a:spcAft>
                          <a:spcPts val="0"/>
                        </a:spcAft>
                        <a:buNone/>
                      </a:pPr>
                      <a:r>
                        <a:rPr lang="en" sz="900" b="1"/>
                        <a:t>T4.1.1</a:t>
                      </a:r>
                      <a:endParaRPr sz="900" b="1"/>
                    </a:p>
                  </a:txBody>
                  <a:tcPr marL="28575" marR="28575" marT="19050" marB="1905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7B7B7"/>
                    </a:solidFill>
                  </a:tcPr>
                </a:tc>
                <a:tc>
                  <a:txBody>
                    <a:bodyPr/>
                    <a:lstStyle/>
                    <a:p>
                      <a:pPr marL="0" lvl="0" indent="0" algn="l" rtl="0">
                        <a:lnSpc>
                          <a:spcPct val="115000"/>
                        </a:lnSpc>
                        <a:spcBef>
                          <a:spcPts val="0"/>
                        </a:spcBef>
                        <a:spcAft>
                          <a:spcPts val="0"/>
                        </a:spcAft>
                        <a:buNone/>
                      </a:pPr>
                      <a:r>
                        <a:rPr lang="en" sz="900" b="1"/>
                        <a:t>The ATLAS communication subsystem shall communicate up to distance of 250 meters with the GS.</a:t>
                      </a:r>
                      <a:endParaRPr sz="900" b="1"/>
                    </a:p>
                  </a:txBody>
                  <a:tcPr marL="28575" marR="28575" marT="19050" marB="1905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7B7B7"/>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Subsystem: Communication Subsystem Test</a:t>
            </a:r>
            <a:endParaRPr/>
          </a:p>
        </p:txBody>
      </p:sp>
      <p:sp>
        <p:nvSpPr>
          <p:cNvPr id="1081" name="Google Shape;1081;p48"/>
          <p:cNvSpPr txBox="1">
            <a:spLocks noGrp="1"/>
          </p:cNvSpPr>
          <p:nvPr>
            <p:ph type="body" idx="1"/>
          </p:nvPr>
        </p:nvSpPr>
        <p:spPr>
          <a:xfrm>
            <a:off x="311700" y="1152475"/>
            <a:ext cx="41232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 b="1"/>
              <a:t>Results: </a:t>
            </a:r>
            <a:endParaRPr sz="1100" b="1"/>
          </a:p>
          <a:p>
            <a:pPr marL="457200" lvl="0" indent="-298450" algn="l" rtl="0">
              <a:spcBef>
                <a:spcPts val="0"/>
              </a:spcBef>
              <a:spcAft>
                <a:spcPts val="0"/>
              </a:spcAft>
              <a:buSzPts val="1100"/>
              <a:buChar char="●"/>
            </a:pPr>
            <a:r>
              <a:rPr lang="en" sz="1100"/>
              <a:t>Battery Power Issue</a:t>
            </a:r>
            <a:endParaRPr sz="1100"/>
          </a:p>
          <a:p>
            <a:pPr marL="457200" lvl="0" indent="-298450" algn="l" rtl="0">
              <a:spcBef>
                <a:spcPts val="0"/>
              </a:spcBef>
              <a:spcAft>
                <a:spcPts val="0"/>
              </a:spcAft>
              <a:buSzPts val="1100"/>
              <a:buChar char="●"/>
            </a:pPr>
            <a:r>
              <a:rPr lang="en" sz="1100"/>
              <a:t>Unstable video latency</a:t>
            </a:r>
            <a:endParaRPr sz="1100"/>
          </a:p>
          <a:p>
            <a:pPr marL="457200" lvl="0" indent="-298450" algn="l" rtl="0">
              <a:spcBef>
                <a:spcPts val="0"/>
              </a:spcBef>
              <a:spcAft>
                <a:spcPts val="0"/>
              </a:spcAft>
              <a:buSzPts val="1100"/>
              <a:buChar char="●"/>
            </a:pPr>
            <a:r>
              <a:rPr lang="en" sz="1100"/>
              <a:t>Unacceptable video quality</a:t>
            </a:r>
            <a:endParaRPr sz="1100"/>
          </a:p>
          <a:p>
            <a:pPr marL="457200" lvl="0" indent="0" algn="l" rtl="0">
              <a:spcBef>
                <a:spcPts val="0"/>
              </a:spcBef>
              <a:spcAft>
                <a:spcPts val="0"/>
              </a:spcAft>
              <a:buNone/>
            </a:pPr>
            <a:endParaRPr sz="1100"/>
          </a:p>
          <a:p>
            <a:pPr marL="0" lvl="0" indent="0" algn="l" rtl="0">
              <a:spcBef>
                <a:spcPts val="0"/>
              </a:spcBef>
              <a:spcAft>
                <a:spcPts val="0"/>
              </a:spcAft>
              <a:buNone/>
            </a:pPr>
            <a:r>
              <a:rPr lang="en" sz="1100" b="1"/>
              <a:t>Diagnostics:</a:t>
            </a:r>
            <a:endParaRPr sz="1100" b="1"/>
          </a:p>
          <a:p>
            <a:pPr marL="457200" lvl="0" indent="-298450" algn="l" rtl="0">
              <a:spcBef>
                <a:spcPts val="0"/>
              </a:spcBef>
              <a:spcAft>
                <a:spcPts val="0"/>
              </a:spcAft>
              <a:buSzPts val="1100"/>
              <a:buChar char="●"/>
            </a:pPr>
            <a:r>
              <a:rPr lang="en" sz="1100"/>
              <a:t>Outdoor temperature draining battery charge</a:t>
            </a:r>
            <a:endParaRPr sz="1100"/>
          </a:p>
          <a:p>
            <a:pPr marL="457200" lvl="0" indent="-298450" algn="l" rtl="0">
              <a:spcBef>
                <a:spcPts val="0"/>
              </a:spcBef>
              <a:spcAft>
                <a:spcPts val="0"/>
              </a:spcAft>
              <a:buSzPts val="1100"/>
              <a:buChar char="●"/>
            </a:pPr>
            <a:r>
              <a:rPr lang="en" sz="1100"/>
              <a:t>Signal Interference at short range</a:t>
            </a:r>
            <a:endParaRPr sz="1100"/>
          </a:p>
          <a:p>
            <a:pPr marL="0" lvl="0" indent="0" algn="l" rtl="0">
              <a:spcBef>
                <a:spcPts val="0"/>
              </a:spcBef>
              <a:spcAft>
                <a:spcPts val="0"/>
              </a:spcAft>
              <a:buNone/>
            </a:pPr>
            <a:endParaRPr sz="1100"/>
          </a:p>
          <a:p>
            <a:pPr marL="0" lvl="0" indent="0" algn="l" rtl="0">
              <a:spcBef>
                <a:spcPts val="0"/>
              </a:spcBef>
              <a:spcAft>
                <a:spcPts val="0"/>
              </a:spcAft>
              <a:buNone/>
            </a:pPr>
            <a:r>
              <a:rPr lang="en" sz="1100" b="1"/>
              <a:t>Potential Issues:</a:t>
            </a:r>
            <a:endParaRPr sz="1100" b="1"/>
          </a:p>
          <a:p>
            <a:pPr marL="457200" lvl="0" indent="-298450" algn="l" rtl="0">
              <a:spcBef>
                <a:spcPts val="0"/>
              </a:spcBef>
              <a:spcAft>
                <a:spcPts val="0"/>
              </a:spcAft>
              <a:buSzPts val="1100"/>
              <a:buChar char="●"/>
            </a:pPr>
            <a:r>
              <a:rPr lang="en" sz="1100"/>
              <a:t>Antenna Interference</a:t>
            </a:r>
            <a:endParaRPr sz="1100"/>
          </a:p>
          <a:p>
            <a:pPr marL="457200" lvl="0" indent="-298450" algn="l" rtl="0">
              <a:spcBef>
                <a:spcPts val="0"/>
              </a:spcBef>
              <a:spcAft>
                <a:spcPts val="0"/>
              </a:spcAft>
              <a:buSzPts val="1100"/>
              <a:buChar char="●"/>
            </a:pPr>
            <a:r>
              <a:rPr lang="en" sz="1100"/>
              <a:t>SBC/Comms System Damaged</a:t>
            </a:r>
            <a:endParaRPr sz="1100"/>
          </a:p>
          <a:p>
            <a:pPr marL="457200" lvl="0" indent="-298450" algn="l" rtl="0">
              <a:spcBef>
                <a:spcPts val="0"/>
              </a:spcBef>
              <a:spcAft>
                <a:spcPts val="0"/>
              </a:spcAft>
              <a:buSzPts val="1100"/>
              <a:buChar char="●"/>
            </a:pPr>
            <a:r>
              <a:rPr lang="en" sz="1100"/>
              <a:t>Code Issue</a:t>
            </a:r>
            <a:endParaRPr sz="1100"/>
          </a:p>
          <a:p>
            <a:pPr marL="0" lvl="0" indent="0" algn="l" rtl="0">
              <a:spcBef>
                <a:spcPts val="0"/>
              </a:spcBef>
              <a:spcAft>
                <a:spcPts val="0"/>
              </a:spcAft>
              <a:buNone/>
            </a:pPr>
            <a:endParaRPr sz="1100"/>
          </a:p>
          <a:p>
            <a:pPr marL="0" lvl="0" indent="0" algn="l" rtl="0">
              <a:spcBef>
                <a:spcPts val="0"/>
              </a:spcBef>
              <a:spcAft>
                <a:spcPts val="0"/>
              </a:spcAft>
              <a:buNone/>
            </a:pPr>
            <a:r>
              <a:rPr lang="en" sz="1100" b="1"/>
              <a:t>Next Steps:</a:t>
            </a:r>
            <a:endParaRPr sz="1100"/>
          </a:p>
          <a:p>
            <a:pPr marL="457200" lvl="0" indent="-298450" algn="l" rtl="0">
              <a:spcBef>
                <a:spcPts val="0"/>
              </a:spcBef>
              <a:spcAft>
                <a:spcPts val="0"/>
              </a:spcAft>
              <a:buSzPts val="1100"/>
              <a:buChar char="●"/>
            </a:pPr>
            <a:r>
              <a:rPr lang="en" sz="1100"/>
              <a:t>Vary fixed parameters to isolate issue</a:t>
            </a:r>
            <a:endParaRPr sz="1100"/>
          </a:p>
          <a:p>
            <a:pPr marL="457200" lvl="0" indent="-298450" algn="l" rtl="0">
              <a:spcBef>
                <a:spcPts val="0"/>
              </a:spcBef>
              <a:spcAft>
                <a:spcPts val="0"/>
              </a:spcAft>
              <a:buSzPts val="1100"/>
              <a:buChar char="●"/>
            </a:pPr>
            <a:r>
              <a:rPr lang="en" sz="1100"/>
              <a:t>Ensure batteries are kept warm during future testing in cold weather</a:t>
            </a:r>
            <a:endParaRPr sz="1100"/>
          </a:p>
        </p:txBody>
      </p:sp>
      <p:pic>
        <p:nvPicPr>
          <p:cNvPr id="1082" name="Google Shape;1082;p48"/>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571995" y="1340350"/>
            <a:ext cx="2170899" cy="2894532"/>
          </a:xfrm>
          <a:prstGeom prst="rect">
            <a:avLst/>
          </a:prstGeom>
          <a:noFill/>
          <a:ln>
            <a:noFill/>
          </a:ln>
        </p:spPr>
      </p:pic>
      <p:pic>
        <p:nvPicPr>
          <p:cNvPr id="1083" name="Google Shape;1083;p48"/>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6721045" y="1340350"/>
            <a:ext cx="2170899" cy="289453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Google Shape;1088;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Limit Switch Testing</a:t>
            </a:r>
            <a:endParaRPr/>
          </a:p>
        </p:txBody>
      </p:sp>
      <p:sp>
        <p:nvSpPr>
          <p:cNvPr id="1089" name="Google Shape;1089;p4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a:t>Individual limit switch tested with stopping motor upon activation</a:t>
            </a:r>
            <a:endParaRPr sz="1400"/>
          </a:p>
          <a:p>
            <a:pPr marL="914400" lvl="1" indent="-317500" algn="l" rtl="0">
              <a:spcBef>
                <a:spcPts val="0"/>
              </a:spcBef>
              <a:spcAft>
                <a:spcPts val="0"/>
              </a:spcAft>
              <a:buSzPts val="1400"/>
              <a:buChar char="○"/>
            </a:pPr>
            <a:r>
              <a:rPr lang="en"/>
              <a:t>Primarily for reqt. T2.2.1/T3.2.1, component test successful </a:t>
            </a:r>
            <a:endParaRPr/>
          </a:p>
          <a:p>
            <a:pPr marL="914400" lvl="1" indent="-317500" algn="l" rtl="0">
              <a:spcBef>
                <a:spcPts val="0"/>
              </a:spcBef>
              <a:spcAft>
                <a:spcPts val="0"/>
              </a:spcAft>
              <a:buSzPts val="1400"/>
              <a:buChar char="○"/>
            </a:pPr>
            <a:r>
              <a:rPr lang="en"/>
              <a:t>Next test will be to integrate onto hardware and test with hardware config.</a:t>
            </a:r>
            <a:endParaRPr/>
          </a:p>
          <a:p>
            <a:pPr marL="457200" lvl="0" indent="-317500" algn="l" rtl="0">
              <a:spcBef>
                <a:spcPts val="0"/>
              </a:spcBef>
              <a:spcAft>
                <a:spcPts val="0"/>
              </a:spcAft>
              <a:buSzPts val="1400"/>
              <a:buChar char="●"/>
            </a:pPr>
            <a:r>
              <a:rPr lang="en" sz="1400"/>
              <a:t>Implementation of limit switches (and hall effect sensors) to prevent mechanical damage to the CSCA</a:t>
            </a:r>
            <a:endParaRPr sz="1400"/>
          </a:p>
          <a:p>
            <a:pPr marL="457200" lvl="0" indent="-317500" algn="l" rtl="0">
              <a:spcBef>
                <a:spcPts val="0"/>
              </a:spcBef>
              <a:spcAft>
                <a:spcPts val="0"/>
              </a:spcAft>
              <a:buClr>
                <a:schemeClr val="dk1"/>
              </a:buClr>
              <a:buSzPts val="1400"/>
              <a:buChar char="●"/>
            </a:pPr>
            <a:r>
              <a:rPr lang="en" sz="1400"/>
              <a:t>Testing will verify that both physical limit switch is working and software limit switch logic is working as expected </a:t>
            </a:r>
            <a:endParaRPr sz="14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1094" name="Google Shape;1094;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Subsystem: Motor Testing</a:t>
            </a:r>
            <a:endParaRPr/>
          </a:p>
        </p:txBody>
      </p:sp>
      <p:sp>
        <p:nvSpPr>
          <p:cNvPr id="1095" name="Google Shape;1095;p50"/>
          <p:cNvSpPr txBox="1">
            <a:spLocks noGrp="1"/>
          </p:cNvSpPr>
          <p:nvPr>
            <p:ph type="body" idx="1"/>
          </p:nvPr>
        </p:nvSpPr>
        <p:spPr>
          <a:xfrm>
            <a:off x="278600" y="1216225"/>
            <a:ext cx="85206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a:solidFill>
                  <a:schemeClr val="dk1"/>
                </a:solidFill>
                <a:highlight>
                  <a:srgbClr val="FFFFFF"/>
                </a:highlight>
              </a:rPr>
              <a:t>Purpose: Test functionality and motor performance under load. Important test to verify that components of the CSCA respond as expected and stay within expected current limits.</a:t>
            </a:r>
            <a:endParaRPr sz="1400">
              <a:solidFill>
                <a:schemeClr val="dk1"/>
              </a:solidFill>
              <a:highlight>
                <a:srgbClr val="FFFFFF"/>
              </a:highlight>
            </a:endParaRPr>
          </a:p>
          <a:p>
            <a:pPr marL="457200" lvl="0" indent="-317500" algn="l" rtl="0">
              <a:spcBef>
                <a:spcPts val="0"/>
              </a:spcBef>
              <a:spcAft>
                <a:spcPts val="0"/>
              </a:spcAft>
              <a:buClr>
                <a:schemeClr val="dk1"/>
              </a:buClr>
              <a:buSzPts val="1400"/>
              <a:buChar char="-"/>
            </a:pPr>
            <a:r>
              <a:rPr lang="en" sz="1400">
                <a:solidFill>
                  <a:schemeClr val="dk1"/>
                </a:solidFill>
                <a:highlight>
                  <a:srgbClr val="FFFFFF"/>
                </a:highlight>
              </a:rPr>
              <a:t>General procedure:</a:t>
            </a:r>
            <a:endParaRPr sz="1400">
              <a:solidFill>
                <a:schemeClr val="dk1"/>
              </a:solidFill>
              <a:highlight>
                <a:srgbClr val="FFFFFF"/>
              </a:highlight>
            </a:endParaRPr>
          </a:p>
          <a:p>
            <a:pPr marL="914400" lvl="1" indent="-304800" algn="l" rtl="0">
              <a:spcBef>
                <a:spcPts val="0"/>
              </a:spcBef>
              <a:spcAft>
                <a:spcPts val="0"/>
              </a:spcAft>
              <a:buClr>
                <a:schemeClr val="dk1"/>
              </a:buClr>
              <a:buSzPts val="1200"/>
              <a:buChar char="-"/>
            </a:pPr>
            <a:r>
              <a:rPr lang="en" sz="1200">
                <a:solidFill>
                  <a:schemeClr val="dk1"/>
                </a:solidFill>
                <a:highlight>
                  <a:srgbClr val="FFFFFF"/>
                </a:highlight>
              </a:rPr>
              <a:t>Power on arduino, motor drivers, and ground station/means of commanding motors</a:t>
            </a:r>
            <a:endParaRPr sz="1200">
              <a:solidFill>
                <a:schemeClr val="dk1"/>
              </a:solidFill>
              <a:highlight>
                <a:srgbClr val="FFFFFF"/>
              </a:highlight>
            </a:endParaRPr>
          </a:p>
          <a:p>
            <a:pPr marL="914400" lvl="1" indent="-304800" algn="l" rtl="0">
              <a:spcBef>
                <a:spcPts val="0"/>
              </a:spcBef>
              <a:spcAft>
                <a:spcPts val="0"/>
              </a:spcAft>
              <a:buClr>
                <a:schemeClr val="dk1"/>
              </a:buClr>
              <a:buSzPts val="1200"/>
              <a:buChar char="-"/>
            </a:pPr>
            <a:r>
              <a:rPr lang="en" sz="1200">
                <a:solidFill>
                  <a:schemeClr val="dk1"/>
                </a:solidFill>
                <a:highlight>
                  <a:srgbClr val="FFFFFF"/>
                </a:highlight>
              </a:rPr>
              <a:t>Command motors controlling extension, transverse, vertical, rotation, and end effector components individually</a:t>
            </a:r>
            <a:endParaRPr sz="1200">
              <a:solidFill>
                <a:schemeClr val="dk1"/>
              </a:solidFill>
              <a:highlight>
                <a:srgbClr val="FFFFFF"/>
              </a:highlight>
            </a:endParaRPr>
          </a:p>
          <a:p>
            <a:pPr marL="914400" lvl="1" indent="-304800" algn="l" rtl="0">
              <a:spcBef>
                <a:spcPts val="0"/>
              </a:spcBef>
              <a:spcAft>
                <a:spcPts val="0"/>
              </a:spcAft>
              <a:buClr>
                <a:schemeClr val="dk1"/>
              </a:buClr>
              <a:buSzPts val="1200"/>
              <a:buChar char="-"/>
            </a:pPr>
            <a:r>
              <a:rPr lang="en" sz="1200">
                <a:solidFill>
                  <a:schemeClr val="dk1"/>
                </a:solidFill>
                <a:highlight>
                  <a:srgbClr val="FFFFFF"/>
                </a:highlight>
              </a:rPr>
              <a:t>Monitor temperature and current during test to determine if motor drivers are performing within their specified limit</a:t>
            </a:r>
            <a:endParaRPr sz="1200">
              <a:solidFill>
                <a:schemeClr val="dk1"/>
              </a:solidFill>
              <a:highlight>
                <a:srgbClr val="FFFFFF"/>
              </a:highlight>
            </a:endParaRPr>
          </a:p>
          <a:p>
            <a:pPr marL="914400" lvl="1" indent="-304800" algn="l" rtl="0">
              <a:spcBef>
                <a:spcPts val="0"/>
              </a:spcBef>
              <a:spcAft>
                <a:spcPts val="0"/>
              </a:spcAft>
              <a:buClr>
                <a:schemeClr val="dk1"/>
              </a:buClr>
              <a:buSzPts val="1200"/>
              <a:buChar char="-"/>
            </a:pPr>
            <a:r>
              <a:rPr lang="en" sz="1200">
                <a:solidFill>
                  <a:schemeClr val="dk1"/>
                </a:solidFill>
                <a:highlight>
                  <a:srgbClr val="FFFFFF"/>
                </a:highlight>
              </a:rPr>
              <a:t>Verify motors can actuate under mission-equivalent load</a:t>
            </a:r>
            <a:endParaRPr sz="1200">
              <a:solidFill>
                <a:schemeClr val="dk1"/>
              </a:solidFill>
              <a:highlight>
                <a:srgbClr val="FFFFFF"/>
              </a:highlight>
            </a:endParaRPr>
          </a:p>
          <a:p>
            <a:pPr marL="457200" lvl="0" indent="-317500" algn="l" rtl="0">
              <a:spcBef>
                <a:spcPts val="0"/>
              </a:spcBef>
              <a:spcAft>
                <a:spcPts val="0"/>
              </a:spcAft>
              <a:buClr>
                <a:schemeClr val="dk1"/>
              </a:buClr>
              <a:buSzPts val="1400"/>
              <a:buChar char="-"/>
            </a:pPr>
            <a:r>
              <a:rPr lang="en" sz="1400">
                <a:solidFill>
                  <a:schemeClr val="dk1"/>
                </a:solidFill>
                <a:highlight>
                  <a:srgbClr val="FFFFFF"/>
                </a:highlight>
              </a:rPr>
              <a:t>Requirements Verified</a:t>
            </a:r>
            <a:endParaRPr sz="1400">
              <a:solidFill>
                <a:schemeClr val="dk1"/>
              </a:solidFill>
              <a:highlight>
                <a:srgbClr val="FFFFFF"/>
              </a:highlight>
            </a:endParaRPr>
          </a:p>
          <a:p>
            <a:pPr marL="914400" lvl="1" indent="-317500" algn="l" rtl="0">
              <a:spcBef>
                <a:spcPts val="0"/>
              </a:spcBef>
              <a:spcAft>
                <a:spcPts val="0"/>
              </a:spcAft>
              <a:buClr>
                <a:schemeClr val="dk1"/>
              </a:buClr>
              <a:buSzPts val="1400"/>
              <a:buChar char="-"/>
            </a:pPr>
            <a:r>
              <a:rPr lang="en">
                <a:solidFill>
                  <a:schemeClr val="dk1"/>
                </a:solidFill>
                <a:highlight>
                  <a:srgbClr val="FFFFFF"/>
                </a:highlight>
              </a:rPr>
              <a:t>T3.1.1, T3.1.2, T3.1.3</a:t>
            </a:r>
            <a:endParaRPr>
              <a:solidFill>
                <a:schemeClr val="dk1"/>
              </a:solidFill>
              <a:highlight>
                <a:srgbClr val="FFFFFF"/>
              </a:highlight>
            </a:endParaRPr>
          </a:p>
          <a:p>
            <a:pPr marL="457200" lvl="0" indent="-317500" algn="l" rtl="0">
              <a:spcBef>
                <a:spcPts val="0"/>
              </a:spcBef>
              <a:spcAft>
                <a:spcPts val="0"/>
              </a:spcAft>
              <a:buClr>
                <a:schemeClr val="dk1"/>
              </a:buClr>
              <a:buSzPts val="1400"/>
              <a:buChar char="-"/>
            </a:pPr>
            <a:r>
              <a:rPr lang="en" sz="1400">
                <a:solidFill>
                  <a:schemeClr val="dk1"/>
                </a:solidFill>
                <a:highlight>
                  <a:srgbClr val="FFFFFF"/>
                </a:highlight>
              </a:rPr>
              <a:t>Status</a:t>
            </a:r>
            <a:endParaRPr sz="1400">
              <a:solidFill>
                <a:schemeClr val="dk1"/>
              </a:solidFill>
              <a:highlight>
                <a:srgbClr val="FFFFFF"/>
              </a:highlight>
            </a:endParaRPr>
          </a:p>
          <a:p>
            <a:pPr marL="914400" lvl="1" indent="-317500" algn="l" rtl="0">
              <a:spcBef>
                <a:spcPts val="0"/>
              </a:spcBef>
              <a:spcAft>
                <a:spcPts val="0"/>
              </a:spcAft>
              <a:buClr>
                <a:schemeClr val="dk1"/>
              </a:buClr>
              <a:buSzPts val="1400"/>
              <a:buChar char="-"/>
            </a:pPr>
            <a:r>
              <a:rPr lang="en">
                <a:solidFill>
                  <a:schemeClr val="dk1"/>
                </a:solidFill>
                <a:highlight>
                  <a:srgbClr val="FFFFFF"/>
                </a:highlight>
              </a:rPr>
              <a:t>Will be completed week of 3.9.20</a:t>
            </a:r>
            <a:endParaRPr>
              <a:solidFill>
                <a:schemeClr val="dk1"/>
              </a:solidFill>
              <a:highlight>
                <a:srgbClr val="FFFFFF"/>
              </a:highlight>
            </a:endParaRPr>
          </a:p>
          <a:p>
            <a:pPr marL="457200" lvl="0" indent="-317500" algn="l" rtl="0">
              <a:spcBef>
                <a:spcPts val="0"/>
              </a:spcBef>
              <a:spcAft>
                <a:spcPts val="0"/>
              </a:spcAft>
              <a:buClr>
                <a:schemeClr val="dk1"/>
              </a:buClr>
              <a:buSzPts val="1400"/>
              <a:buChar char="-"/>
            </a:pPr>
            <a:r>
              <a:rPr lang="en" sz="1400">
                <a:solidFill>
                  <a:schemeClr val="dk1"/>
                </a:solidFill>
                <a:highlight>
                  <a:srgbClr val="FFFFFF"/>
                </a:highlight>
              </a:rPr>
              <a:t>Test will provide info on motor/driver performance over time </a:t>
            </a:r>
            <a:endParaRPr sz="1400">
              <a:solidFill>
                <a:schemeClr val="dk1"/>
              </a:solidFill>
              <a:highlight>
                <a:srgbClr val="FFFFFF"/>
              </a:highligh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1100" name="Google Shape;1100;p51"/>
          <p:cNvSpPr txBox="1">
            <a:spLocks noGrp="1"/>
          </p:cNvSpPr>
          <p:nvPr>
            <p:ph type="title"/>
          </p:nvPr>
        </p:nvSpPr>
        <p:spPr>
          <a:xfrm>
            <a:off x="804650" y="2041225"/>
            <a:ext cx="7998600" cy="111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t>Phase III:</a:t>
            </a:r>
            <a:r>
              <a:rPr lang="en"/>
              <a:t> Backup System Integration </a:t>
            </a:r>
            <a:endParaRPr/>
          </a:p>
          <a:p>
            <a:pPr marL="1371600" lvl="0" indent="457200" algn="l" rtl="0">
              <a:spcBef>
                <a:spcPts val="0"/>
              </a:spcBef>
              <a:spcAft>
                <a:spcPts val="0"/>
              </a:spcAft>
              <a:buNone/>
            </a:pPr>
            <a:r>
              <a:rPr lang="en"/>
              <a:t>   and Full-System Testing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16"/>
          <p:cNvSpPr txBox="1">
            <a:spLocks noGrp="1"/>
          </p:cNvSpPr>
          <p:nvPr>
            <p:ph type="title"/>
          </p:nvPr>
        </p:nvSpPr>
        <p:spPr>
          <a:xfrm>
            <a:off x="311700" y="445025"/>
            <a:ext cx="8520600" cy="45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Functional Block Diagram</a:t>
            </a:r>
            <a:endParaRPr/>
          </a:p>
        </p:txBody>
      </p:sp>
      <p:pic>
        <p:nvPicPr>
          <p:cNvPr id="518" name="Google Shape;518;p16"/>
          <p:cNvPicPr preferRelativeResize="0"/>
          <p:nvPr/>
        </p:nvPicPr>
        <p:blipFill>
          <a:blip r:embed="rId3">
            <a:alphaModFix/>
          </a:blip>
          <a:stretch>
            <a:fillRect/>
          </a:stretch>
        </p:blipFill>
        <p:spPr>
          <a:xfrm>
            <a:off x="840250" y="1017725"/>
            <a:ext cx="7463500" cy="3767800"/>
          </a:xfrm>
          <a:prstGeom prst="rect">
            <a:avLst/>
          </a:prstGeom>
          <a:noFill/>
          <a:ln>
            <a:noFill/>
          </a:ln>
        </p:spPr>
      </p:pic>
      <p:sp>
        <p:nvSpPr>
          <p:cNvPr id="519" name="Google Shape;519;p16"/>
          <p:cNvSpPr/>
          <p:nvPr/>
        </p:nvSpPr>
        <p:spPr>
          <a:xfrm>
            <a:off x="4875600" y="3707600"/>
            <a:ext cx="1007400" cy="3792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6"/>
          <p:cNvSpPr/>
          <p:nvPr/>
        </p:nvSpPr>
        <p:spPr>
          <a:xfrm>
            <a:off x="3418275" y="1928825"/>
            <a:ext cx="1971600" cy="16140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6"/>
          <p:cNvSpPr/>
          <p:nvPr/>
        </p:nvSpPr>
        <p:spPr>
          <a:xfrm>
            <a:off x="6099550" y="2445550"/>
            <a:ext cx="1007400" cy="3792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9"/>
                                        </p:tgtEl>
                                        <p:attrNameLst>
                                          <p:attrName>style.visibility</p:attrName>
                                        </p:attrNameLst>
                                      </p:cBhvr>
                                      <p:to>
                                        <p:strVal val="visible"/>
                                      </p:to>
                                    </p:set>
                                    <p:animEffect transition="in" filter="fade">
                                      <p:cBhvr>
                                        <p:cTn id="7" dur="1000"/>
                                        <p:tgtEl>
                                          <p:spTgt spid="5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519"/>
                                        </p:tgtEl>
                                      </p:cBhvr>
                                    </p:animEffect>
                                    <p:set>
                                      <p:cBhvr>
                                        <p:cTn id="12" dur="1" fill="hold">
                                          <p:stCondLst>
                                            <p:cond delay="1000"/>
                                          </p:stCondLst>
                                        </p:cTn>
                                        <p:tgtEl>
                                          <p:spTgt spid="519"/>
                                        </p:tgtEl>
                                        <p:attrNameLst>
                                          <p:attrName>style.visibility</p:attrName>
                                        </p:attrNameLst>
                                      </p:cBhvr>
                                      <p:to>
                                        <p:strVal val="hidden"/>
                                      </p:to>
                                    </p:se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520"/>
                                        </p:tgtEl>
                                        <p:attrNameLst>
                                          <p:attrName>style.visibility</p:attrName>
                                        </p:attrNameLst>
                                      </p:cBhvr>
                                      <p:to>
                                        <p:strVal val="visible"/>
                                      </p:to>
                                    </p:set>
                                    <p:animEffect transition="in" filter="fade">
                                      <p:cBhvr>
                                        <p:cTn id="16" dur="1000"/>
                                        <p:tgtEl>
                                          <p:spTgt spid="520"/>
                                        </p:tgtEl>
                                      </p:cBhvr>
                                    </p:animEffect>
                                  </p:childTnLst>
                                </p:cTn>
                              </p:par>
                              <p:par>
                                <p:cTn id="17" presetID="10" presetClass="entr" presetSubtype="0" fill="hold" nodeType="withEffect">
                                  <p:stCondLst>
                                    <p:cond delay="0"/>
                                  </p:stCondLst>
                                  <p:childTnLst>
                                    <p:set>
                                      <p:cBhvr>
                                        <p:cTn id="18" dur="1" fill="hold">
                                          <p:stCondLst>
                                            <p:cond delay="0"/>
                                          </p:stCondLst>
                                        </p:cTn>
                                        <p:tgtEl>
                                          <p:spTgt spid="521"/>
                                        </p:tgtEl>
                                        <p:attrNameLst>
                                          <p:attrName>style.visibility</p:attrName>
                                        </p:attrNameLst>
                                      </p:cBhvr>
                                      <p:to>
                                        <p:strVal val="visible"/>
                                      </p:to>
                                    </p:set>
                                    <p:animEffect transition="in" filter="fade">
                                      <p:cBhvr>
                                        <p:cTn id="19" dur="1000"/>
                                        <p:tgtEl>
                                          <p:spTgt spid="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1105" name="Google Shape;1105;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Hardware Integration &amp; Full System Tests </a:t>
            </a:r>
            <a:endParaRPr/>
          </a:p>
        </p:txBody>
      </p:sp>
      <p:sp>
        <p:nvSpPr>
          <p:cNvPr id="1106" name="Google Shape;1106;p5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Hardware full system tests not covered in main slides- link to day in the life tests - and main hardware tests linked to requirements</a:t>
            </a:r>
            <a:endParaRPr sz="1100">
              <a:solidFill>
                <a:schemeClr val="dk1"/>
              </a:solidFill>
              <a:latin typeface="Roboto"/>
              <a:ea typeface="Roboto"/>
              <a:cs typeface="Roboto"/>
              <a:sym typeface="Roboto"/>
            </a:endParaRPr>
          </a:p>
          <a:p>
            <a:pPr marL="457200" lvl="0" indent="-298450" algn="l" rtl="0">
              <a:spcBef>
                <a:spcPts val="1600"/>
              </a:spcBef>
              <a:spcAft>
                <a:spcPts val="0"/>
              </a:spcAft>
              <a:buClr>
                <a:schemeClr val="dk1"/>
              </a:buClr>
              <a:buSzPts val="1100"/>
              <a:buFont typeface="Roboto"/>
              <a:buChar char="●"/>
            </a:pPr>
            <a:r>
              <a:rPr lang="en" sz="1100" b="1">
                <a:solidFill>
                  <a:schemeClr val="dk1"/>
                </a:solidFill>
                <a:latin typeface="Roboto"/>
                <a:ea typeface="Roboto"/>
                <a:cs typeface="Roboto"/>
                <a:sym typeface="Roboto"/>
              </a:rPr>
              <a:t>Hardware Integrated Actuation</a:t>
            </a:r>
            <a:endParaRPr sz="1100" b="1">
              <a:solidFill>
                <a:schemeClr val="dk1"/>
              </a:solidFill>
              <a:latin typeface="Roboto"/>
              <a:ea typeface="Roboto"/>
              <a:cs typeface="Roboto"/>
              <a:sym typeface="Roboto"/>
            </a:endParaRPr>
          </a:p>
          <a:p>
            <a:pPr marL="914400" lvl="1" indent="-298450" algn="l" rtl="0">
              <a:spcBef>
                <a:spcPts val="0"/>
              </a:spcBef>
              <a:spcAft>
                <a:spcPts val="0"/>
              </a:spcAft>
              <a:buClr>
                <a:schemeClr val="dk1"/>
              </a:buClr>
              <a:buSzPts val="1100"/>
              <a:buFont typeface="Roboto"/>
              <a:buChar char="○"/>
            </a:pPr>
            <a:r>
              <a:rPr lang="en" sz="1100">
                <a:solidFill>
                  <a:schemeClr val="dk1"/>
                </a:solidFill>
                <a:latin typeface="Roboto"/>
                <a:ea typeface="Roboto"/>
                <a:cs typeface="Roboto"/>
                <a:sym typeface="Roboto"/>
              </a:rPr>
              <a:t>Show and go over general test plan, V&amp;V, etc.</a:t>
            </a:r>
            <a:endParaRPr sz="1100">
              <a:solidFill>
                <a:schemeClr val="dk1"/>
              </a:solidFill>
              <a:latin typeface="Roboto"/>
              <a:ea typeface="Roboto"/>
              <a:cs typeface="Roboto"/>
              <a:sym typeface="Roboto"/>
            </a:endParaRPr>
          </a:p>
          <a:p>
            <a:pPr marL="457200" lvl="0" indent="-298450" algn="l" rtl="0">
              <a:spcBef>
                <a:spcPts val="0"/>
              </a:spcBef>
              <a:spcAft>
                <a:spcPts val="0"/>
              </a:spcAft>
              <a:buClr>
                <a:schemeClr val="dk1"/>
              </a:buClr>
              <a:buSzPts val="1100"/>
              <a:buFont typeface="Roboto"/>
              <a:buChar char="●"/>
            </a:pPr>
            <a:r>
              <a:rPr lang="en" sz="1100" b="1">
                <a:solidFill>
                  <a:schemeClr val="dk1"/>
                </a:solidFill>
                <a:latin typeface="Roboto"/>
                <a:ea typeface="Roboto"/>
                <a:cs typeface="Roboto"/>
                <a:sym typeface="Roboto"/>
              </a:rPr>
              <a:t>Angle of Retrieval</a:t>
            </a:r>
            <a:endParaRPr sz="1100" b="1">
              <a:solidFill>
                <a:schemeClr val="dk1"/>
              </a:solidFill>
              <a:latin typeface="Roboto"/>
              <a:ea typeface="Roboto"/>
              <a:cs typeface="Roboto"/>
              <a:sym typeface="Roboto"/>
            </a:endParaRPr>
          </a:p>
          <a:p>
            <a:pPr marL="914400" lvl="1" indent="-298450" algn="l" rtl="0">
              <a:spcBef>
                <a:spcPts val="0"/>
              </a:spcBef>
              <a:spcAft>
                <a:spcPts val="0"/>
              </a:spcAft>
              <a:buClr>
                <a:schemeClr val="dk1"/>
              </a:buClr>
              <a:buSzPts val="1100"/>
              <a:buFont typeface="Roboto"/>
              <a:buChar char="○"/>
            </a:pPr>
            <a:r>
              <a:rPr lang="en" sz="1100">
                <a:solidFill>
                  <a:schemeClr val="dk1"/>
                </a:solidFill>
                <a:latin typeface="Roboto"/>
                <a:ea typeface="Roboto"/>
                <a:cs typeface="Roboto"/>
                <a:sym typeface="Roboto"/>
              </a:rPr>
              <a:t>Show and go over general test plan, V&amp;V, etc.</a:t>
            </a:r>
            <a:endParaRPr sz="1100">
              <a:solidFill>
                <a:schemeClr val="dk1"/>
              </a:solidFill>
              <a:latin typeface="Roboto"/>
              <a:ea typeface="Roboto"/>
              <a:cs typeface="Roboto"/>
              <a:sym typeface="Roboto"/>
            </a:endParaRPr>
          </a:p>
          <a:p>
            <a:pPr marL="457200" lvl="0" indent="-298450" algn="l" rtl="0">
              <a:spcBef>
                <a:spcPts val="0"/>
              </a:spcBef>
              <a:spcAft>
                <a:spcPts val="0"/>
              </a:spcAft>
              <a:buClr>
                <a:schemeClr val="dk1"/>
              </a:buClr>
              <a:buSzPts val="1100"/>
              <a:buFont typeface="Roboto"/>
              <a:buChar char="●"/>
            </a:pPr>
            <a:r>
              <a:rPr lang="en" sz="1100" b="1">
                <a:solidFill>
                  <a:schemeClr val="dk1"/>
                </a:solidFill>
                <a:latin typeface="Roboto"/>
                <a:ea typeface="Roboto"/>
                <a:cs typeface="Roboto"/>
                <a:sym typeface="Roboto"/>
              </a:rPr>
              <a:t>Pick Up Test</a:t>
            </a:r>
            <a:endParaRPr sz="1100" b="1">
              <a:solidFill>
                <a:schemeClr val="dk1"/>
              </a:solidFill>
              <a:latin typeface="Roboto"/>
              <a:ea typeface="Roboto"/>
              <a:cs typeface="Roboto"/>
              <a:sym typeface="Roboto"/>
            </a:endParaRPr>
          </a:p>
          <a:p>
            <a:pPr marL="914400" lvl="1" indent="-298450" algn="l" rtl="0">
              <a:spcBef>
                <a:spcPts val="0"/>
              </a:spcBef>
              <a:spcAft>
                <a:spcPts val="0"/>
              </a:spcAft>
              <a:buClr>
                <a:schemeClr val="dk1"/>
              </a:buClr>
              <a:buSzPts val="1100"/>
              <a:buFont typeface="Roboto"/>
              <a:buChar char="○"/>
            </a:pPr>
            <a:r>
              <a:rPr lang="en" sz="1100">
                <a:solidFill>
                  <a:schemeClr val="dk1"/>
                </a:solidFill>
                <a:latin typeface="Roboto"/>
                <a:ea typeface="Roboto"/>
                <a:cs typeface="Roboto"/>
                <a:sym typeface="Roboto"/>
              </a:rPr>
              <a:t>Show and go over general test plan, V&amp;V, etc.</a:t>
            </a:r>
            <a:endParaRPr sz="1100">
              <a:solidFill>
                <a:schemeClr val="dk1"/>
              </a:solidFill>
              <a:latin typeface="Roboto"/>
              <a:ea typeface="Roboto"/>
              <a:cs typeface="Roboto"/>
              <a:sym typeface="Roboto"/>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sp>
        <p:nvSpPr>
          <p:cNvPr id="1111" name="Google Shape;1111;p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Hardware Angle of Retrieval Test</a:t>
            </a:r>
            <a:endParaRPr/>
          </a:p>
        </p:txBody>
      </p:sp>
      <p:sp>
        <p:nvSpPr>
          <p:cNvPr id="1112" name="Google Shape;1112;p5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400">
              <a:solidFill>
                <a:schemeClr val="dk1"/>
              </a:solidFill>
            </a:endParaRPr>
          </a:p>
          <a:p>
            <a:pPr marL="457200" lvl="0" indent="-317500" algn="l" rtl="0">
              <a:lnSpc>
                <a:spcPct val="100000"/>
              </a:lnSpc>
              <a:spcBef>
                <a:spcPts val="0"/>
              </a:spcBef>
              <a:spcAft>
                <a:spcPts val="0"/>
              </a:spcAft>
              <a:buClr>
                <a:schemeClr val="dk1"/>
              </a:buClr>
              <a:buSzPts val="1400"/>
              <a:buChar char="●"/>
            </a:pPr>
            <a:r>
              <a:rPr lang="en" sz="1400" b="1">
                <a:solidFill>
                  <a:schemeClr val="dk1"/>
                </a:solidFill>
              </a:rPr>
              <a:t>Risk: </a:t>
            </a:r>
            <a:r>
              <a:rPr lang="en" sz="1400">
                <a:solidFill>
                  <a:schemeClr val="dk1"/>
                </a:solidFill>
              </a:rPr>
              <a:t>Reduces risk for potential docking</a:t>
            </a:r>
            <a:endParaRPr sz="1400">
              <a:solidFill>
                <a:schemeClr val="dk1"/>
              </a:solidFill>
            </a:endParaRPr>
          </a:p>
          <a:p>
            <a:pPr marL="457200" lvl="0" indent="0" algn="l" rtl="0">
              <a:lnSpc>
                <a:spcPct val="100000"/>
              </a:lnSpc>
              <a:spcBef>
                <a:spcPts val="0"/>
              </a:spcBef>
              <a:spcAft>
                <a:spcPts val="0"/>
              </a:spcAft>
              <a:buNone/>
            </a:pPr>
            <a:r>
              <a:rPr lang="en" sz="1400">
                <a:solidFill>
                  <a:schemeClr val="dk1"/>
                </a:solidFill>
              </a:rPr>
              <a:t>failures during the real mission.</a:t>
            </a:r>
            <a:endParaRPr sz="1400">
              <a:solidFill>
                <a:schemeClr val="dk1"/>
              </a:solidFill>
            </a:endParaRPr>
          </a:p>
          <a:p>
            <a:pPr marL="457200" lvl="0" indent="-317500" algn="l" rtl="0">
              <a:lnSpc>
                <a:spcPct val="100000"/>
              </a:lnSpc>
              <a:spcBef>
                <a:spcPts val="0"/>
              </a:spcBef>
              <a:spcAft>
                <a:spcPts val="0"/>
              </a:spcAft>
              <a:buClr>
                <a:schemeClr val="dk1"/>
              </a:buClr>
              <a:buSzPts val="1400"/>
              <a:buChar char="●"/>
            </a:pPr>
            <a:r>
              <a:rPr lang="en" sz="1400" b="1">
                <a:solidFill>
                  <a:schemeClr val="dk1"/>
                </a:solidFill>
              </a:rPr>
              <a:t>Procedure: </a:t>
            </a:r>
            <a:endParaRPr sz="1400" b="1">
              <a:solidFill>
                <a:schemeClr val="dk1"/>
              </a:solidFill>
            </a:endParaRPr>
          </a:p>
          <a:p>
            <a:pPr marL="914400" lvl="1" indent="-317500" algn="l" rtl="0">
              <a:lnSpc>
                <a:spcPct val="100000"/>
              </a:lnSpc>
              <a:spcBef>
                <a:spcPts val="0"/>
              </a:spcBef>
              <a:spcAft>
                <a:spcPts val="0"/>
              </a:spcAft>
              <a:buClr>
                <a:schemeClr val="dk1"/>
              </a:buClr>
              <a:buSzPts val="1400"/>
              <a:buChar char="○"/>
            </a:pPr>
            <a:r>
              <a:rPr lang="en">
                <a:solidFill>
                  <a:schemeClr val="dk1"/>
                </a:solidFill>
              </a:rPr>
              <a:t>Orient CSR in non-nominal orientation</a:t>
            </a:r>
            <a:endParaRPr>
              <a:solidFill>
                <a:schemeClr val="dk1"/>
              </a:solidFill>
            </a:endParaRPr>
          </a:p>
          <a:p>
            <a:pPr marL="914400" lvl="1" indent="-317500" algn="l" rtl="0">
              <a:lnSpc>
                <a:spcPct val="100000"/>
              </a:lnSpc>
              <a:spcBef>
                <a:spcPts val="0"/>
              </a:spcBef>
              <a:spcAft>
                <a:spcPts val="0"/>
              </a:spcAft>
              <a:buClr>
                <a:schemeClr val="dk1"/>
              </a:buClr>
              <a:buSzPts val="1400"/>
              <a:buChar char="○"/>
            </a:pPr>
            <a:r>
              <a:rPr lang="en">
                <a:solidFill>
                  <a:schemeClr val="dk1"/>
                </a:solidFill>
              </a:rPr>
              <a:t>Reorient CSR to acceptable docking position(Parallel to MR)</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457200" lvl="0" indent="-317500" algn="l" rtl="0">
              <a:lnSpc>
                <a:spcPct val="100000"/>
              </a:lnSpc>
              <a:spcBef>
                <a:spcPts val="0"/>
              </a:spcBef>
              <a:spcAft>
                <a:spcPts val="0"/>
              </a:spcAft>
              <a:buClr>
                <a:schemeClr val="dk1"/>
              </a:buClr>
              <a:buSzPts val="1400"/>
              <a:buChar char="●"/>
            </a:pPr>
            <a:r>
              <a:rPr lang="en" sz="1400" b="1">
                <a:solidFill>
                  <a:schemeClr val="dk1"/>
                </a:solidFill>
              </a:rPr>
              <a:t>Validation of Models (Most Critical):  </a:t>
            </a:r>
            <a:endParaRPr sz="1400" b="1">
              <a:solidFill>
                <a:schemeClr val="dk1"/>
              </a:solidFill>
            </a:endParaRPr>
          </a:p>
          <a:p>
            <a:pPr marL="914400" lvl="1" indent="-317500" algn="l" rtl="0">
              <a:lnSpc>
                <a:spcPct val="100000"/>
              </a:lnSpc>
              <a:spcBef>
                <a:spcPts val="0"/>
              </a:spcBef>
              <a:spcAft>
                <a:spcPts val="0"/>
              </a:spcAft>
              <a:buClr>
                <a:schemeClr val="dk1"/>
              </a:buClr>
              <a:buSzPts val="1400"/>
              <a:buChar char="○"/>
            </a:pPr>
            <a:r>
              <a:rPr lang="en">
                <a:solidFill>
                  <a:schemeClr val="dk1"/>
                </a:solidFill>
              </a:rPr>
              <a:t>Rotational Motor Analysis </a:t>
            </a:r>
            <a:endParaRPr>
              <a:solidFill>
                <a:schemeClr val="dk1"/>
              </a:solidFill>
            </a:endParaRPr>
          </a:p>
          <a:p>
            <a:pPr marL="914400" lvl="1" indent="-317500" algn="l" rtl="0">
              <a:lnSpc>
                <a:spcPct val="100000"/>
              </a:lnSpc>
              <a:spcBef>
                <a:spcPts val="0"/>
              </a:spcBef>
              <a:spcAft>
                <a:spcPts val="0"/>
              </a:spcAft>
              <a:buClr>
                <a:schemeClr val="dk1"/>
              </a:buClr>
              <a:buSzPts val="1400"/>
              <a:buChar char="○"/>
            </a:pPr>
            <a:r>
              <a:rPr lang="en">
                <a:solidFill>
                  <a:schemeClr val="dk1"/>
                </a:solidFill>
              </a:rPr>
              <a:t>Grasping Mechanism</a:t>
            </a:r>
            <a:endParaRPr>
              <a:solidFill>
                <a:schemeClr val="dk1"/>
              </a:solidFill>
            </a:endParaRPr>
          </a:p>
          <a:p>
            <a:pPr marL="1371600" lvl="2" indent="-317500" algn="l" rtl="0">
              <a:lnSpc>
                <a:spcPct val="100000"/>
              </a:lnSpc>
              <a:spcBef>
                <a:spcPts val="0"/>
              </a:spcBef>
              <a:spcAft>
                <a:spcPts val="0"/>
              </a:spcAft>
              <a:buClr>
                <a:schemeClr val="dk1"/>
              </a:buClr>
              <a:buSzPts val="1400"/>
              <a:buChar char="■"/>
            </a:pPr>
            <a:r>
              <a:rPr lang="en">
                <a:solidFill>
                  <a:schemeClr val="dk1"/>
                </a:solidFill>
              </a:rPr>
              <a:t>Petal Deflection</a:t>
            </a:r>
            <a:endParaRPr>
              <a:solidFill>
                <a:schemeClr val="dk1"/>
              </a:solidFill>
            </a:endParaRPr>
          </a:p>
          <a:p>
            <a:pPr marL="1371600" lvl="2" indent="-317500" algn="l" rtl="0">
              <a:lnSpc>
                <a:spcPct val="100000"/>
              </a:lnSpc>
              <a:spcBef>
                <a:spcPts val="0"/>
              </a:spcBef>
              <a:spcAft>
                <a:spcPts val="0"/>
              </a:spcAft>
              <a:buClr>
                <a:schemeClr val="dk1"/>
              </a:buClr>
              <a:buSzPts val="1400"/>
              <a:buChar char="■"/>
            </a:pPr>
            <a:r>
              <a:rPr lang="en">
                <a:solidFill>
                  <a:schemeClr val="dk1"/>
                </a:solidFill>
              </a:rPr>
              <a:t>Clamping Force</a:t>
            </a:r>
            <a:endParaRPr>
              <a:solidFill>
                <a:schemeClr val="dk1"/>
              </a:solidFill>
            </a:endParaRPr>
          </a:p>
          <a:p>
            <a:pPr marL="0" lvl="0" indent="0" algn="l" rtl="0">
              <a:spcBef>
                <a:spcPts val="0"/>
              </a:spcBef>
              <a:spcAft>
                <a:spcPts val="1600"/>
              </a:spcAft>
              <a:buNone/>
            </a:pPr>
            <a:endParaRPr/>
          </a:p>
        </p:txBody>
      </p:sp>
      <p:sp>
        <p:nvSpPr>
          <p:cNvPr id="1113" name="Google Shape;1113;p53"/>
          <p:cNvSpPr txBox="1"/>
          <p:nvPr/>
        </p:nvSpPr>
        <p:spPr>
          <a:xfrm>
            <a:off x="6084475" y="298800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Requirements</a:t>
            </a:r>
            <a:endParaRPr b="1">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T1.1</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T1.1.5</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T1.3</a:t>
            </a:r>
            <a:endParaRPr>
              <a:solidFill>
                <a:schemeClr val="dk1"/>
              </a:solidFill>
            </a:endParaRPr>
          </a:p>
        </p:txBody>
      </p:sp>
      <p:pic>
        <p:nvPicPr>
          <p:cNvPr id="1114" name="Google Shape;1114;p53"/>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6141075" y="1092975"/>
            <a:ext cx="2526700" cy="18950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p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Hardware Pick Up Test</a:t>
            </a:r>
            <a:endParaRPr/>
          </a:p>
        </p:txBody>
      </p:sp>
      <p:sp>
        <p:nvSpPr>
          <p:cNvPr id="1120" name="Google Shape;1120;p5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400">
              <a:solidFill>
                <a:schemeClr val="dk1"/>
              </a:solidFill>
            </a:endParaRPr>
          </a:p>
          <a:p>
            <a:pPr marL="457200" lvl="0" indent="-317500" algn="l" rtl="0">
              <a:lnSpc>
                <a:spcPct val="100000"/>
              </a:lnSpc>
              <a:spcBef>
                <a:spcPts val="0"/>
              </a:spcBef>
              <a:spcAft>
                <a:spcPts val="0"/>
              </a:spcAft>
              <a:buClr>
                <a:schemeClr val="dk1"/>
              </a:buClr>
              <a:buSzPts val="1400"/>
              <a:buChar char="●"/>
            </a:pPr>
            <a:r>
              <a:rPr lang="en" sz="1400" b="1">
                <a:solidFill>
                  <a:schemeClr val="dk1"/>
                </a:solidFill>
              </a:rPr>
              <a:t>Risk: </a:t>
            </a:r>
            <a:r>
              <a:rPr lang="en" sz="1400">
                <a:solidFill>
                  <a:schemeClr val="dk1"/>
                </a:solidFill>
              </a:rPr>
              <a:t>Reduces risk for potential docking</a:t>
            </a:r>
            <a:endParaRPr sz="1400">
              <a:solidFill>
                <a:schemeClr val="dk1"/>
              </a:solidFill>
            </a:endParaRPr>
          </a:p>
          <a:p>
            <a:pPr marL="457200" lvl="0" indent="0" algn="l" rtl="0">
              <a:lnSpc>
                <a:spcPct val="100000"/>
              </a:lnSpc>
              <a:spcBef>
                <a:spcPts val="0"/>
              </a:spcBef>
              <a:spcAft>
                <a:spcPts val="0"/>
              </a:spcAft>
              <a:buClr>
                <a:schemeClr val="dk1"/>
              </a:buClr>
              <a:buSzPts val="1100"/>
              <a:buFont typeface="Arial"/>
              <a:buNone/>
            </a:pPr>
            <a:r>
              <a:rPr lang="en" sz="1400">
                <a:solidFill>
                  <a:schemeClr val="dk1"/>
                </a:solidFill>
              </a:rPr>
              <a:t>failures during the real mission.</a:t>
            </a:r>
            <a:endParaRPr sz="1400">
              <a:solidFill>
                <a:schemeClr val="dk1"/>
              </a:solidFill>
            </a:endParaRPr>
          </a:p>
          <a:p>
            <a:pPr marL="457200" lvl="0" indent="-317500" algn="l" rtl="0">
              <a:lnSpc>
                <a:spcPct val="100000"/>
              </a:lnSpc>
              <a:spcBef>
                <a:spcPts val="0"/>
              </a:spcBef>
              <a:spcAft>
                <a:spcPts val="0"/>
              </a:spcAft>
              <a:buClr>
                <a:schemeClr val="dk1"/>
              </a:buClr>
              <a:buSzPts val="1400"/>
              <a:buChar char="●"/>
            </a:pPr>
            <a:r>
              <a:rPr lang="en" sz="1400" b="1">
                <a:solidFill>
                  <a:schemeClr val="dk1"/>
                </a:solidFill>
              </a:rPr>
              <a:t>Procedure: </a:t>
            </a:r>
            <a:endParaRPr sz="1400" b="1">
              <a:solidFill>
                <a:schemeClr val="dk1"/>
              </a:solidFill>
            </a:endParaRPr>
          </a:p>
          <a:p>
            <a:pPr marL="914400" lvl="1" indent="-317500" algn="l" rtl="0">
              <a:lnSpc>
                <a:spcPct val="100000"/>
              </a:lnSpc>
              <a:spcBef>
                <a:spcPts val="0"/>
              </a:spcBef>
              <a:spcAft>
                <a:spcPts val="0"/>
              </a:spcAft>
              <a:buClr>
                <a:schemeClr val="dk1"/>
              </a:buClr>
              <a:buSzPts val="1400"/>
              <a:buChar char="○"/>
            </a:pPr>
            <a:r>
              <a:rPr lang="en">
                <a:solidFill>
                  <a:schemeClr val="dk1"/>
                </a:solidFill>
              </a:rPr>
              <a:t>Orient CSR underneath of vertical frame</a:t>
            </a:r>
            <a:endParaRPr>
              <a:solidFill>
                <a:schemeClr val="dk1"/>
              </a:solidFill>
            </a:endParaRPr>
          </a:p>
          <a:p>
            <a:pPr marL="914400" lvl="1" indent="-317500" algn="l" rtl="0">
              <a:lnSpc>
                <a:spcPct val="100000"/>
              </a:lnSpc>
              <a:spcBef>
                <a:spcPts val="0"/>
              </a:spcBef>
              <a:spcAft>
                <a:spcPts val="0"/>
              </a:spcAft>
              <a:buClr>
                <a:schemeClr val="dk1"/>
              </a:buClr>
              <a:buSzPts val="1400"/>
              <a:buChar char="○"/>
            </a:pPr>
            <a:r>
              <a:rPr lang="en">
                <a:solidFill>
                  <a:schemeClr val="dk1"/>
                </a:solidFill>
              </a:rPr>
              <a:t>Actuate vertically to interface and grasp CSR</a:t>
            </a:r>
            <a:endParaRPr>
              <a:solidFill>
                <a:schemeClr val="dk1"/>
              </a:solidFill>
            </a:endParaRPr>
          </a:p>
          <a:p>
            <a:pPr marL="914400" lvl="1" indent="-317500" algn="l" rtl="0">
              <a:lnSpc>
                <a:spcPct val="100000"/>
              </a:lnSpc>
              <a:spcBef>
                <a:spcPts val="0"/>
              </a:spcBef>
              <a:spcAft>
                <a:spcPts val="0"/>
              </a:spcAft>
              <a:buClr>
                <a:schemeClr val="dk1"/>
              </a:buClr>
              <a:buSzPts val="1400"/>
              <a:buChar char="○"/>
            </a:pPr>
            <a:r>
              <a:rPr lang="en">
                <a:solidFill>
                  <a:schemeClr val="dk1"/>
                </a:solidFill>
              </a:rPr>
              <a:t>Lift CSR into upper docked position</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457200" lvl="0" indent="-317500" algn="l" rtl="0">
              <a:lnSpc>
                <a:spcPct val="100000"/>
              </a:lnSpc>
              <a:spcBef>
                <a:spcPts val="0"/>
              </a:spcBef>
              <a:spcAft>
                <a:spcPts val="0"/>
              </a:spcAft>
              <a:buClr>
                <a:schemeClr val="dk1"/>
              </a:buClr>
              <a:buSzPts val="1400"/>
              <a:buChar char="●"/>
            </a:pPr>
            <a:r>
              <a:rPr lang="en" sz="1400" b="1">
                <a:solidFill>
                  <a:schemeClr val="dk1"/>
                </a:solidFill>
              </a:rPr>
              <a:t>Validation of Models (Most Critical):  </a:t>
            </a:r>
            <a:endParaRPr sz="1400" b="1">
              <a:solidFill>
                <a:schemeClr val="dk1"/>
              </a:solidFill>
            </a:endParaRPr>
          </a:p>
          <a:p>
            <a:pPr marL="914400" lvl="1" indent="-317500" algn="l" rtl="0">
              <a:lnSpc>
                <a:spcPct val="100000"/>
              </a:lnSpc>
              <a:spcBef>
                <a:spcPts val="0"/>
              </a:spcBef>
              <a:spcAft>
                <a:spcPts val="0"/>
              </a:spcAft>
              <a:buClr>
                <a:schemeClr val="dk1"/>
              </a:buClr>
              <a:buSzPts val="1400"/>
              <a:buChar char="○"/>
            </a:pPr>
            <a:r>
              <a:rPr lang="en">
                <a:solidFill>
                  <a:schemeClr val="dk1"/>
                </a:solidFill>
              </a:rPr>
              <a:t>Vertical Motor Analysis </a:t>
            </a:r>
            <a:endParaRPr>
              <a:solidFill>
                <a:schemeClr val="dk1"/>
              </a:solidFill>
            </a:endParaRPr>
          </a:p>
          <a:p>
            <a:pPr marL="914400" lvl="1" indent="-317500" algn="l" rtl="0">
              <a:lnSpc>
                <a:spcPct val="100000"/>
              </a:lnSpc>
              <a:spcBef>
                <a:spcPts val="0"/>
              </a:spcBef>
              <a:spcAft>
                <a:spcPts val="0"/>
              </a:spcAft>
              <a:buClr>
                <a:schemeClr val="dk1"/>
              </a:buClr>
              <a:buSzPts val="1400"/>
              <a:buChar char="○"/>
            </a:pPr>
            <a:r>
              <a:rPr lang="en">
                <a:solidFill>
                  <a:schemeClr val="dk1"/>
                </a:solidFill>
              </a:rPr>
              <a:t>Grasping Mechanism</a:t>
            </a:r>
            <a:endParaRPr>
              <a:solidFill>
                <a:schemeClr val="dk1"/>
              </a:solidFill>
            </a:endParaRPr>
          </a:p>
          <a:p>
            <a:pPr marL="1371600" lvl="2" indent="-317500" algn="l" rtl="0">
              <a:lnSpc>
                <a:spcPct val="100000"/>
              </a:lnSpc>
              <a:spcBef>
                <a:spcPts val="0"/>
              </a:spcBef>
              <a:spcAft>
                <a:spcPts val="0"/>
              </a:spcAft>
              <a:buClr>
                <a:schemeClr val="dk1"/>
              </a:buClr>
              <a:buSzPts val="1400"/>
              <a:buChar char="■"/>
            </a:pPr>
            <a:r>
              <a:rPr lang="en">
                <a:solidFill>
                  <a:schemeClr val="dk1"/>
                </a:solidFill>
              </a:rPr>
              <a:t>CSR Clamp Interface</a:t>
            </a:r>
            <a:endParaRPr>
              <a:solidFill>
                <a:schemeClr val="dk1"/>
              </a:solidFill>
            </a:endParaRPr>
          </a:p>
          <a:p>
            <a:pPr marL="0" lvl="0" indent="0" algn="l" rtl="0">
              <a:spcBef>
                <a:spcPts val="0"/>
              </a:spcBef>
              <a:spcAft>
                <a:spcPts val="1600"/>
              </a:spcAft>
              <a:buNone/>
            </a:pPr>
            <a:endParaRPr/>
          </a:p>
        </p:txBody>
      </p:sp>
      <p:pic>
        <p:nvPicPr>
          <p:cNvPr id="1121" name="Google Shape;1121;p54"/>
          <p:cNvPicPr preferRelativeResize="0"/>
          <p:nvPr/>
        </p:nvPicPr>
        <p:blipFill>
          <a:blip r:embed="rId3">
            <a:alphaModFix/>
          </a:blip>
          <a:stretch>
            <a:fillRect/>
          </a:stretch>
        </p:blipFill>
        <p:spPr>
          <a:xfrm>
            <a:off x="5755150" y="1052088"/>
            <a:ext cx="2900276" cy="2175250"/>
          </a:xfrm>
          <a:prstGeom prst="rect">
            <a:avLst/>
          </a:prstGeom>
          <a:noFill/>
          <a:ln>
            <a:noFill/>
          </a:ln>
        </p:spPr>
      </p:pic>
      <p:sp>
        <p:nvSpPr>
          <p:cNvPr id="1122" name="Google Shape;1122;p54"/>
          <p:cNvSpPr txBox="1"/>
          <p:nvPr/>
        </p:nvSpPr>
        <p:spPr>
          <a:xfrm>
            <a:off x="5755150" y="3227325"/>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Requirements</a:t>
            </a:r>
            <a:endParaRPr b="1">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T1.1</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T1.1.1</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T1.3.1.3</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T1.4</a:t>
            </a:r>
            <a:endParaRPr>
              <a:solidFill>
                <a:schemeClr val="dk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Google Shape;1127;p55"/>
          <p:cNvSpPr txBox="1">
            <a:spLocks noGrp="1"/>
          </p:cNvSpPr>
          <p:nvPr>
            <p:ph type="title"/>
          </p:nvPr>
        </p:nvSpPr>
        <p:spPr>
          <a:xfrm>
            <a:off x="852475" y="2413025"/>
            <a:ext cx="85206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Scheduling</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grpSp>
        <p:nvGrpSpPr>
          <p:cNvPr id="1132" name="Google Shape;1132;p56"/>
          <p:cNvGrpSpPr/>
          <p:nvPr/>
        </p:nvGrpSpPr>
        <p:grpSpPr>
          <a:xfrm>
            <a:off x="27" y="-1"/>
            <a:ext cx="9095996" cy="5052814"/>
            <a:chOff x="25" y="451984"/>
            <a:chExt cx="8430024" cy="4672042"/>
          </a:xfrm>
        </p:grpSpPr>
        <p:pic>
          <p:nvPicPr>
            <p:cNvPr id="1133" name="Google Shape;1133;p56"/>
            <p:cNvPicPr preferRelativeResize="0"/>
            <p:nvPr/>
          </p:nvPicPr>
          <p:blipFill rotWithShape="1">
            <a:blip r:embed="rId3" cstate="print">
              <a:alphaModFix/>
              <a:extLst>
                <a:ext uri="{28A0092B-C50C-407E-A947-70E740481C1C}">
                  <a14:useLocalDpi xmlns:a14="http://schemas.microsoft.com/office/drawing/2010/main"/>
                </a:ext>
              </a:extLst>
            </a:blip>
            <a:srcRect t="15347"/>
            <a:stretch/>
          </p:blipFill>
          <p:spPr>
            <a:xfrm>
              <a:off x="25" y="802976"/>
              <a:ext cx="8430024" cy="4321050"/>
            </a:xfrm>
            <a:prstGeom prst="rect">
              <a:avLst/>
            </a:prstGeom>
            <a:noFill/>
            <a:ln>
              <a:noFill/>
            </a:ln>
          </p:spPr>
        </p:pic>
        <p:pic>
          <p:nvPicPr>
            <p:cNvPr id="1134" name="Google Shape;1134;p5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25" y="451984"/>
              <a:ext cx="8430024" cy="351001"/>
            </a:xfrm>
            <a:prstGeom prst="rect">
              <a:avLst/>
            </a:prstGeom>
            <a:noFill/>
            <a:ln>
              <a:noFill/>
            </a:ln>
          </p:spPr>
        </p:pic>
      </p:grpSp>
      <p:sp>
        <p:nvSpPr>
          <p:cNvPr id="1135" name="Google Shape;1135;p56"/>
          <p:cNvSpPr/>
          <p:nvPr/>
        </p:nvSpPr>
        <p:spPr>
          <a:xfrm>
            <a:off x="0" y="441645"/>
            <a:ext cx="9096300" cy="442800"/>
          </a:xfrm>
          <a:prstGeom prst="roundRect">
            <a:avLst>
              <a:gd name="adj" fmla="val 16667"/>
            </a:avLst>
          </a:prstGeom>
          <a:solidFill>
            <a:srgbClr val="6AA84F"/>
          </a:solidFill>
          <a:ln w="952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Component Tests</a:t>
            </a:r>
            <a:endParaRPr/>
          </a:p>
        </p:txBody>
      </p:sp>
      <p:sp>
        <p:nvSpPr>
          <p:cNvPr id="1136" name="Google Shape;1136;p56"/>
          <p:cNvSpPr/>
          <p:nvPr/>
        </p:nvSpPr>
        <p:spPr>
          <a:xfrm rot="5400000">
            <a:off x="-2047365" y="2931853"/>
            <a:ext cx="4259100" cy="164400"/>
          </a:xfrm>
          <a:prstGeom prst="rightArrow">
            <a:avLst>
              <a:gd name="adj1" fmla="val 50000"/>
              <a:gd name="adj2" fmla="val 50000"/>
            </a:avLst>
          </a:prstGeom>
          <a:solidFill>
            <a:srgbClr val="FF0000"/>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6"/>
          <p:cNvSpPr/>
          <p:nvPr/>
        </p:nvSpPr>
        <p:spPr>
          <a:xfrm>
            <a:off x="6991150" y="256050"/>
            <a:ext cx="135300" cy="4758300"/>
          </a:xfrm>
          <a:prstGeom prst="roundRect">
            <a:avLst>
              <a:gd name="adj" fmla="val 16667"/>
            </a:avLst>
          </a:prstGeom>
          <a:solidFill>
            <a:srgbClr val="E01111">
              <a:alpha val="27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pic>
        <p:nvPicPr>
          <p:cNvPr id="1142" name="Google Shape;1142;p57"/>
          <p:cNvPicPr preferRelativeResize="0"/>
          <p:nvPr/>
        </p:nvPicPr>
        <p:blipFill>
          <a:blip r:embed="rId3">
            <a:alphaModFix/>
          </a:blip>
          <a:stretch>
            <a:fillRect/>
          </a:stretch>
        </p:blipFill>
        <p:spPr>
          <a:xfrm>
            <a:off x="0" y="0"/>
            <a:ext cx="8029676" cy="5030850"/>
          </a:xfrm>
          <a:prstGeom prst="rect">
            <a:avLst/>
          </a:prstGeom>
          <a:noFill/>
          <a:ln>
            <a:noFill/>
          </a:ln>
        </p:spPr>
      </p:pic>
      <p:sp>
        <p:nvSpPr>
          <p:cNvPr id="1143" name="Google Shape;1143;p57"/>
          <p:cNvSpPr/>
          <p:nvPr/>
        </p:nvSpPr>
        <p:spPr>
          <a:xfrm>
            <a:off x="4561125" y="188450"/>
            <a:ext cx="105300" cy="4842300"/>
          </a:xfrm>
          <a:prstGeom prst="roundRect">
            <a:avLst>
              <a:gd name="adj" fmla="val 16667"/>
            </a:avLst>
          </a:prstGeom>
          <a:solidFill>
            <a:srgbClr val="E01111">
              <a:alpha val="27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7"/>
          <p:cNvSpPr/>
          <p:nvPr/>
        </p:nvSpPr>
        <p:spPr>
          <a:xfrm>
            <a:off x="11080" y="284853"/>
            <a:ext cx="7969800" cy="223200"/>
          </a:xfrm>
          <a:prstGeom prst="roundRect">
            <a:avLst>
              <a:gd name="adj" fmla="val 16667"/>
            </a:avLst>
          </a:prstGeom>
          <a:solidFill>
            <a:srgbClr val="6AA84F"/>
          </a:solidFill>
          <a:ln w="952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Subsystem Assembly</a:t>
            </a:r>
            <a:endParaRPr/>
          </a:p>
        </p:txBody>
      </p:sp>
      <p:sp>
        <p:nvSpPr>
          <p:cNvPr id="1145" name="Google Shape;1145;p57"/>
          <p:cNvSpPr txBox="1"/>
          <p:nvPr/>
        </p:nvSpPr>
        <p:spPr>
          <a:xfrm>
            <a:off x="5055425" y="4481875"/>
            <a:ext cx="2818500" cy="18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t>March 2nd, TRR DUE</a:t>
            </a:r>
            <a:endParaRPr sz="1200"/>
          </a:p>
        </p:txBody>
      </p:sp>
      <p:sp>
        <p:nvSpPr>
          <p:cNvPr id="1146" name="Google Shape;1146;p57"/>
          <p:cNvSpPr/>
          <p:nvPr/>
        </p:nvSpPr>
        <p:spPr>
          <a:xfrm rot="5400000">
            <a:off x="-1797125" y="2624800"/>
            <a:ext cx="3913800" cy="160800"/>
          </a:xfrm>
          <a:prstGeom prst="rightArrow">
            <a:avLst>
              <a:gd name="adj1" fmla="val 50000"/>
              <a:gd name="adj2" fmla="val 50000"/>
            </a:avLst>
          </a:prstGeom>
          <a:solidFill>
            <a:srgbClr val="FF0000"/>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7"/>
          <p:cNvSpPr/>
          <p:nvPr/>
        </p:nvSpPr>
        <p:spPr>
          <a:xfrm>
            <a:off x="240178" y="4536399"/>
            <a:ext cx="4258200" cy="144900"/>
          </a:xfrm>
          <a:prstGeom prst="rightArrow">
            <a:avLst>
              <a:gd name="adj1" fmla="val 50000"/>
              <a:gd name="adj2" fmla="val 50000"/>
            </a:avLst>
          </a:prstGeom>
          <a:solidFill>
            <a:srgbClr val="FF0000"/>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57"/>
          <p:cNvSpPr/>
          <p:nvPr/>
        </p:nvSpPr>
        <p:spPr>
          <a:xfrm>
            <a:off x="6662591" y="4364509"/>
            <a:ext cx="348900" cy="316800"/>
          </a:xfrm>
          <a:prstGeom prst="star5">
            <a:avLst>
              <a:gd name="adj" fmla="val 19098"/>
              <a:gd name="hf" fmla="val 105146"/>
              <a:gd name="vf" fmla="val 110557"/>
            </a:avLst>
          </a:prstGeom>
          <a:solidFill>
            <a:srgbClr val="FF0000"/>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57"/>
          <p:cNvSpPr/>
          <p:nvPr/>
        </p:nvSpPr>
        <p:spPr>
          <a:xfrm rot="5400000">
            <a:off x="4433475" y="4819400"/>
            <a:ext cx="360600" cy="160800"/>
          </a:xfrm>
          <a:prstGeom prst="rightArrow">
            <a:avLst>
              <a:gd name="adj1" fmla="val 50000"/>
              <a:gd name="adj2" fmla="val 50000"/>
            </a:avLst>
          </a:prstGeom>
          <a:solidFill>
            <a:srgbClr val="FF0000"/>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pic>
        <p:nvPicPr>
          <p:cNvPr id="1154" name="Google Shape;1154;p58"/>
          <p:cNvPicPr preferRelativeResize="0"/>
          <p:nvPr/>
        </p:nvPicPr>
        <p:blipFill>
          <a:blip r:embed="rId3">
            <a:alphaModFix/>
          </a:blip>
          <a:stretch>
            <a:fillRect/>
          </a:stretch>
        </p:blipFill>
        <p:spPr>
          <a:xfrm>
            <a:off x="222215" y="66350"/>
            <a:ext cx="8144540" cy="4874351"/>
          </a:xfrm>
          <a:prstGeom prst="rect">
            <a:avLst/>
          </a:prstGeom>
          <a:noFill/>
          <a:ln>
            <a:noFill/>
          </a:ln>
        </p:spPr>
      </p:pic>
      <p:sp>
        <p:nvSpPr>
          <p:cNvPr id="1155" name="Google Shape;1155;p58"/>
          <p:cNvSpPr/>
          <p:nvPr/>
        </p:nvSpPr>
        <p:spPr>
          <a:xfrm>
            <a:off x="245800" y="532575"/>
            <a:ext cx="8088300" cy="262200"/>
          </a:xfrm>
          <a:prstGeom prst="roundRect">
            <a:avLst>
              <a:gd name="adj" fmla="val 16667"/>
            </a:avLst>
          </a:prstGeom>
          <a:solidFill>
            <a:srgbClr val="6AA84F"/>
          </a:solidFill>
          <a:ln w="952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Subsystem Tests</a:t>
            </a:r>
            <a:endParaRPr/>
          </a:p>
        </p:txBody>
      </p:sp>
      <p:sp>
        <p:nvSpPr>
          <p:cNvPr id="1156" name="Google Shape;1156;p58"/>
          <p:cNvSpPr/>
          <p:nvPr/>
        </p:nvSpPr>
        <p:spPr>
          <a:xfrm>
            <a:off x="2811834" y="1467246"/>
            <a:ext cx="2451300" cy="144900"/>
          </a:xfrm>
          <a:prstGeom prst="roundRect">
            <a:avLst>
              <a:gd name="adj" fmla="val 16667"/>
            </a:avLst>
          </a:prstGeom>
          <a:solidFill>
            <a:srgbClr val="E01111">
              <a:alpha val="27390"/>
            </a:srgbClr>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58"/>
          <p:cNvSpPr/>
          <p:nvPr/>
        </p:nvSpPr>
        <p:spPr>
          <a:xfrm>
            <a:off x="4355771" y="1937410"/>
            <a:ext cx="2451300" cy="144900"/>
          </a:xfrm>
          <a:prstGeom prst="roundRect">
            <a:avLst>
              <a:gd name="adj" fmla="val 16667"/>
            </a:avLst>
          </a:prstGeom>
          <a:solidFill>
            <a:srgbClr val="E01111">
              <a:alpha val="27390"/>
            </a:srgbClr>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58"/>
          <p:cNvSpPr/>
          <p:nvPr/>
        </p:nvSpPr>
        <p:spPr>
          <a:xfrm>
            <a:off x="4355771" y="2733810"/>
            <a:ext cx="2622000" cy="144900"/>
          </a:xfrm>
          <a:prstGeom prst="roundRect">
            <a:avLst>
              <a:gd name="adj" fmla="val 16667"/>
            </a:avLst>
          </a:prstGeom>
          <a:solidFill>
            <a:srgbClr val="E01111">
              <a:alpha val="27390"/>
            </a:srgbClr>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8"/>
          <p:cNvSpPr/>
          <p:nvPr/>
        </p:nvSpPr>
        <p:spPr>
          <a:xfrm>
            <a:off x="4355771" y="3213568"/>
            <a:ext cx="2622000" cy="144900"/>
          </a:xfrm>
          <a:prstGeom prst="roundRect">
            <a:avLst>
              <a:gd name="adj" fmla="val 16667"/>
            </a:avLst>
          </a:prstGeom>
          <a:solidFill>
            <a:srgbClr val="E01111">
              <a:alpha val="27390"/>
            </a:srgbClr>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8"/>
          <p:cNvSpPr/>
          <p:nvPr/>
        </p:nvSpPr>
        <p:spPr>
          <a:xfrm>
            <a:off x="4909458" y="3530209"/>
            <a:ext cx="2622000" cy="144900"/>
          </a:xfrm>
          <a:prstGeom prst="roundRect">
            <a:avLst>
              <a:gd name="adj" fmla="val 16667"/>
            </a:avLst>
          </a:prstGeom>
          <a:solidFill>
            <a:srgbClr val="E01111">
              <a:alpha val="27390"/>
            </a:srgbClr>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8"/>
          <p:cNvSpPr/>
          <p:nvPr/>
        </p:nvSpPr>
        <p:spPr>
          <a:xfrm>
            <a:off x="6523403" y="237625"/>
            <a:ext cx="105300" cy="4714500"/>
          </a:xfrm>
          <a:prstGeom prst="roundRect">
            <a:avLst>
              <a:gd name="adj" fmla="val 16667"/>
            </a:avLst>
          </a:prstGeom>
          <a:solidFill>
            <a:srgbClr val="E01111">
              <a:alpha val="27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8"/>
          <p:cNvSpPr/>
          <p:nvPr/>
        </p:nvSpPr>
        <p:spPr>
          <a:xfrm>
            <a:off x="6506635" y="4656081"/>
            <a:ext cx="1860600" cy="144900"/>
          </a:xfrm>
          <a:prstGeom prst="roundRect">
            <a:avLst>
              <a:gd name="adj" fmla="val 16667"/>
            </a:avLst>
          </a:prstGeom>
          <a:solidFill>
            <a:srgbClr val="E01111">
              <a:alpha val="27390"/>
            </a:srgbClr>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8"/>
          <p:cNvSpPr txBox="1"/>
          <p:nvPr/>
        </p:nvSpPr>
        <p:spPr>
          <a:xfrm>
            <a:off x="5220860" y="1428735"/>
            <a:ext cx="1523100" cy="22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t>Feb. 23rd</a:t>
            </a:r>
            <a:endParaRPr sz="1200"/>
          </a:p>
        </p:txBody>
      </p:sp>
      <p:sp>
        <p:nvSpPr>
          <p:cNvPr id="1164" name="Google Shape;1164;p58"/>
          <p:cNvSpPr txBox="1"/>
          <p:nvPr/>
        </p:nvSpPr>
        <p:spPr>
          <a:xfrm>
            <a:off x="6743594" y="1898893"/>
            <a:ext cx="1523100" cy="22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t>March 8th</a:t>
            </a:r>
            <a:endParaRPr sz="1200"/>
          </a:p>
        </p:txBody>
      </p:sp>
      <p:sp>
        <p:nvSpPr>
          <p:cNvPr id="1165" name="Google Shape;1165;p58"/>
          <p:cNvSpPr txBox="1"/>
          <p:nvPr/>
        </p:nvSpPr>
        <p:spPr>
          <a:xfrm>
            <a:off x="6912881" y="2695365"/>
            <a:ext cx="1523100" cy="22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t>March 8th</a:t>
            </a:r>
            <a:endParaRPr sz="1200"/>
          </a:p>
        </p:txBody>
      </p:sp>
      <p:sp>
        <p:nvSpPr>
          <p:cNvPr id="1166" name="Google Shape;1166;p58"/>
          <p:cNvSpPr txBox="1"/>
          <p:nvPr/>
        </p:nvSpPr>
        <p:spPr>
          <a:xfrm>
            <a:off x="6912873" y="3175055"/>
            <a:ext cx="1523100" cy="22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t>March 8th</a:t>
            </a:r>
            <a:endParaRPr sz="1200"/>
          </a:p>
        </p:txBody>
      </p:sp>
      <p:sp>
        <p:nvSpPr>
          <p:cNvPr id="1167" name="Google Shape;1167;p58"/>
          <p:cNvSpPr txBox="1"/>
          <p:nvPr/>
        </p:nvSpPr>
        <p:spPr>
          <a:xfrm>
            <a:off x="7452088" y="3491802"/>
            <a:ext cx="1523100" cy="22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t>March 13th</a:t>
            </a:r>
            <a:endParaRPr sz="1200"/>
          </a:p>
        </p:txBody>
      </p:sp>
      <p:sp>
        <p:nvSpPr>
          <p:cNvPr id="1168" name="Google Shape;1168;p58"/>
          <p:cNvSpPr txBox="1"/>
          <p:nvPr/>
        </p:nvSpPr>
        <p:spPr>
          <a:xfrm>
            <a:off x="7700347" y="4438497"/>
            <a:ext cx="1523100" cy="22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t>March 29th</a:t>
            </a:r>
            <a:endParaRPr sz="1200"/>
          </a:p>
        </p:txBody>
      </p:sp>
      <p:sp>
        <p:nvSpPr>
          <p:cNvPr id="1169" name="Google Shape;1169;p58"/>
          <p:cNvSpPr/>
          <p:nvPr/>
        </p:nvSpPr>
        <p:spPr>
          <a:xfrm>
            <a:off x="297434" y="4662440"/>
            <a:ext cx="6152100" cy="144900"/>
          </a:xfrm>
          <a:prstGeom prst="rightArrow">
            <a:avLst>
              <a:gd name="adj1" fmla="val 50000"/>
              <a:gd name="adj2" fmla="val 50000"/>
            </a:avLst>
          </a:prstGeom>
          <a:solidFill>
            <a:srgbClr val="FF0000"/>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8"/>
          <p:cNvSpPr/>
          <p:nvPr/>
        </p:nvSpPr>
        <p:spPr>
          <a:xfrm rot="5400000">
            <a:off x="-2209625" y="2338152"/>
            <a:ext cx="4738800" cy="160800"/>
          </a:xfrm>
          <a:prstGeom prst="rightArrow">
            <a:avLst>
              <a:gd name="adj1" fmla="val 50000"/>
              <a:gd name="adj2" fmla="val 50000"/>
            </a:avLst>
          </a:prstGeom>
          <a:solidFill>
            <a:srgbClr val="FF0000"/>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8"/>
          <p:cNvSpPr/>
          <p:nvPr/>
        </p:nvSpPr>
        <p:spPr>
          <a:xfrm>
            <a:off x="8039116" y="4170784"/>
            <a:ext cx="348900" cy="316800"/>
          </a:xfrm>
          <a:prstGeom prst="star5">
            <a:avLst>
              <a:gd name="adj" fmla="val 19098"/>
              <a:gd name="hf" fmla="val 105146"/>
              <a:gd name="vf" fmla="val 110557"/>
            </a:avLst>
          </a:prstGeom>
          <a:solidFill>
            <a:srgbClr val="FF0000"/>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8"/>
          <p:cNvSpPr txBox="1"/>
          <p:nvPr/>
        </p:nvSpPr>
        <p:spPr>
          <a:xfrm>
            <a:off x="6539787" y="4944850"/>
            <a:ext cx="1794300" cy="208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t>Margin - April 3rd</a:t>
            </a:r>
            <a:endParaRPr sz="1200"/>
          </a:p>
        </p:txBody>
      </p:sp>
      <p:sp>
        <p:nvSpPr>
          <p:cNvPr id="1173" name="Google Shape;1173;p58"/>
          <p:cNvSpPr/>
          <p:nvPr/>
        </p:nvSpPr>
        <p:spPr>
          <a:xfrm rot="5400000">
            <a:off x="6245925" y="4917625"/>
            <a:ext cx="360600" cy="160800"/>
          </a:xfrm>
          <a:prstGeom prst="rightArrow">
            <a:avLst>
              <a:gd name="adj1" fmla="val 50000"/>
              <a:gd name="adj2" fmla="val 50000"/>
            </a:avLst>
          </a:prstGeom>
          <a:solidFill>
            <a:srgbClr val="FF0000"/>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grpSp>
        <p:nvGrpSpPr>
          <p:cNvPr id="1178" name="Google Shape;1178;p59"/>
          <p:cNvGrpSpPr/>
          <p:nvPr/>
        </p:nvGrpSpPr>
        <p:grpSpPr>
          <a:xfrm>
            <a:off x="-8" y="-36"/>
            <a:ext cx="8660194" cy="4793014"/>
            <a:chOff x="160575" y="722675"/>
            <a:chExt cx="7923325" cy="4268425"/>
          </a:xfrm>
        </p:grpSpPr>
        <p:pic>
          <p:nvPicPr>
            <p:cNvPr id="1179" name="Google Shape;1179;p59"/>
            <p:cNvPicPr preferRelativeResize="0"/>
            <p:nvPr/>
          </p:nvPicPr>
          <p:blipFill rotWithShape="1">
            <a:blip r:embed="rId3" cstate="print">
              <a:alphaModFix/>
              <a:extLst>
                <a:ext uri="{28A0092B-C50C-407E-A947-70E740481C1C}">
                  <a14:useLocalDpi xmlns:a14="http://schemas.microsoft.com/office/drawing/2010/main"/>
                </a:ext>
              </a:extLst>
            </a:blip>
            <a:srcRect t="19374"/>
            <a:stretch/>
          </p:blipFill>
          <p:spPr>
            <a:xfrm>
              <a:off x="160575" y="1089725"/>
              <a:ext cx="7879075" cy="3901375"/>
            </a:xfrm>
            <a:prstGeom prst="rect">
              <a:avLst/>
            </a:prstGeom>
            <a:noFill/>
            <a:ln>
              <a:noFill/>
            </a:ln>
          </p:spPr>
        </p:pic>
        <p:pic>
          <p:nvPicPr>
            <p:cNvPr id="1180" name="Google Shape;1180;p59"/>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204825" y="722675"/>
              <a:ext cx="7879075" cy="416225"/>
            </a:xfrm>
            <a:prstGeom prst="rect">
              <a:avLst/>
            </a:prstGeom>
            <a:noFill/>
            <a:ln>
              <a:noFill/>
            </a:ln>
          </p:spPr>
        </p:pic>
      </p:grpSp>
      <p:sp>
        <p:nvSpPr>
          <p:cNvPr id="1181" name="Google Shape;1181;p59"/>
          <p:cNvSpPr/>
          <p:nvPr/>
        </p:nvSpPr>
        <p:spPr>
          <a:xfrm rot="5400000">
            <a:off x="-1962600" y="1989675"/>
            <a:ext cx="4086000" cy="160800"/>
          </a:xfrm>
          <a:prstGeom prst="rightArrow">
            <a:avLst>
              <a:gd name="adj1" fmla="val 50000"/>
              <a:gd name="adj2" fmla="val 50000"/>
            </a:avLst>
          </a:prstGeom>
          <a:solidFill>
            <a:srgbClr val="FF0000"/>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9"/>
          <p:cNvSpPr/>
          <p:nvPr/>
        </p:nvSpPr>
        <p:spPr>
          <a:xfrm>
            <a:off x="160799" y="3995625"/>
            <a:ext cx="5664900" cy="144900"/>
          </a:xfrm>
          <a:prstGeom prst="rightArrow">
            <a:avLst>
              <a:gd name="adj1" fmla="val 50000"/>
              <a:gd name="adj2" fmla="val 50000"/>
            </a:avLst>
          </a:prstGeom>
          <a:solidFill>
            <a:srgbClr val="FF0000"/>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9"/>
          <p:cNvSpPr/>
          <p:nvPr/>
        </p:nvSpPr>
        <p:spPr>
          <a:xfrm>
            <a:off x="48367" y="412179"/>
            <a:ext cx="8563800" cy="294300"/>
          </a:xfrm>
          <a:prstGeom prst="roundRect">
            <a:avLst>
              <a:gd name="adj" fmla="val 16667"/>
            </a:avLst>
          </a:prstGeom>
          <a:solidFill>
            <a:srgbClr val="6AA84F"/>
          </a:solidFill>
          <a:ln w="952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Subsystem Integration</a:t>
            </a:r>
            <a:endParaRPr/>
          </a:p>
        </p:txBody>
      </p:sp>
      <p:sp>
        <p:nvSpPr>
          <p:cNvPr id="1184" name="Google Shape;1184;p59"/>
          <p:cNvSpPr/>
          <p:nvPr/>
        </p:nvSpPr>
        <p:spPr>
          <a:xfrm rot="5400000">
            <a:off x="5462250" y="4421525"/>
            <a:ext cx="648000" cy="160800"/>
          </a:xfrm>
          <a:prstGeom prst="rightArrow">
            <a:avLst>
              <a:gd name="adj1" fmla="val 50000"/>
              <a:gd name="adj2" fmla="val 50000"/>
            </a:avLst>
          </a:prstGeom>
          <a:solidFill>
            <a:srgbClr val="FF0000"/>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9"/>
          <p:cNvSpPr/>
          <p:nvPr/>
        </p:nvSpPr>
        <p:spPr>
          <a:xfrm>
            <a:off x="5909600" y="4737800"/>
            <a:ext cx="1259700" cy="160800"/>
          </a:xfrm>
          <a:prstGeom prst="rightArrow">
            <a:avLst>
              <a:gd name="adj1" fmla="val 50000"/>
              <a:gd name="adj2" fmla="val 50000"/>
            </a:avLst>
          </a:prstGeom>
          <a:solidFill>
            <a:srgbClr val="FF0000"/>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9"/>
          <p:cNvSpPr/>
          <p:nvPr/>
        </p:nvSpPr>
        <p:spPr>
          <a:xfrm rot="5400000">
            <a:off x="7110350" y="4851925"/>
            <a:ext cx="278700" cy="160800"/>
          </a:xfrm>
          <a:prstGeom prst="rightArrow">
            <a:avLst>
              <a:gd name="adj1" fmla="val 50000"/>
              <a:gd name="adj2" fmla="val 50000"/>
            </a:avLst>
          </a:prstGeom>
          <a:solidFill>
            <a:srgbClr val="FF0000"/>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9"/>
          <p:cNvSpPr/>
          <p:nvPr/>
        </p:nvSpPr>
        <p:spPr>
          <a:xfrm>
            <a:off x="5909600" y="163875"/>
            <a:ext cx="160800" cy="4629000"/>
          </a:xfrm>
          <a:prstGeom prst="roundRect">
            <a:avLst>
              <a:gd name="adj" fmla="val 16667"/>
            </a:avLst>
          </a:prstGeom>
          <a:solidFill>
            <a:srgbClr val="E01111">
              <a:alpha val="27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pic>
        <p:nvPicPr>
          <p:cNvPr id="1192" name="Google Shape;1192;p60"/>
          <p:cNvPicPr preferRelativeResize="0"/>
          <p:nvPr/>
        </p:nvPicPr>
        <p:blipFill>
          <a:blip r:embed="rId3">
            <a:alphaModFix/>
          </a:blip>
          <a:stretch>
            <a:fillRect/>
          </a:stretch>
        </p:blipFill>
        <p:spPr>
          <a:xfrm>
            <a:off x="37700" y="37700"/>
            <a:ext cx="9106301" cy="3982487"/>
          </a:xfrm>
          <a:prstGeom prst="rect">
            <a:avLst/>
          </a:prstGeom>
          <a:noFill/>
          <a:ln>
            <a:noFill/>
          </a:ln>
        </p:spPr>
      </p:pic>
      <p:sp>
        <p:nvSpPr>
          <p:cNvPr id="1193" name="Google Shape;1193;p60"/>
          <p:cNvSpPr/>
          <p:nvPr/>
        </p:nvSpPr>
        <p:spPr>
          <a:xfrm>
            <a:off x="6948825" y="106525"/>
            <a:ext cx="105300" cy="3913800"/>
          </a:xfrm>
          <a:prstGeom prst="roundRect">
            <a:avLst>
              <a:gd name="adj" fmla="val 16667"/>
            </a:avLst>
          </a:prstGeom>
          <a:solidFill>
            <a:srgbClr val="E01111">
              <a:alpha val="27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60"/>
          <p:cNvSpPr txBox="1"/>
          <p:nvPr/>
        </p:nvSpPr>
        <p:spPr>
          <a:xfrm>
            <a:off x="6644975" y="2884125"/>
            <a:ext cx="1974600" cy="55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April 4th, full system tests end</a:t>
            </a:r>
            <a:endParaRPr/>
          </a:p>
        </p:txBody>
      </p:sp>
      <p:sp>
        <p:nvSpPr>
          <p:cNvPr id="1195" name="Google Shape;1195;p60"/>
          <p:cNvSpPr txBox="1"/>
          <p:nvPr/>
        </p:nvSpPr>
        <p:spPr>
          <a:xfrm>
            <a:off x="5022650" y="3547800"/>
            <a:ext cx="1327500" cy="81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Margin Full System Tests - April 10th</a:t>
            </a:r>
            <a:endParaRPr/>
          </a:p>
        </p:txBody>
      </p:sp>
      <p:sp>
        <p:nvSpPr>
          <p:cNvPr id="1196" name="Google Shape;1196;p60"/>
          <p:cNvSpPr/>
          <p:nvPr/>
        </p:nvSpPr>
        <p:spPr>
          <a:xfrm rot="5400000">
            <a:off x="-1979500" y="2082750"/>
            <a:ext cx="4195200" cy="160800"/>
          </a:xfrm>
          <a:prstGeom prst="rightArrow">
            <a:avLst>
              <a:gd name="adj1" fmla="val 50000"/>
              <a:gd name="adj2" fmla="val 50000"/>
            </a:avLst>
          </a:prstGeom>
          <a:solidFill>
            <a:srgbClr val="FF0000"/>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60"/>
          <p:cNvSpPr/>
          <p:nvPr/>
        </p:nvSpPr>
        <p:spPr>
          <a:xfrm>
            <a:off x="240174" y="4214100"/>
            <a:ext cx="6789900" cy="144900"/>
          </a:xfrm>
          <a:prstGeom prst="rightArrow">
            <a:avLst>
              <a:gd name="adj1" fmla="val 50000"/>
              <a:gd name="adj2" fmla="val 50000"/>
            </a:avLst>
          </a:prstGeom>
          <a:solidFill>
            <a:srgbClr val="FF0000"/>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0"/>
          <p:cNvSpPr/>
          <p:nvPr/>
        </p:nvSpPr>
        <p:spPr>
          <a:xfrm>
            <a:off x="6857086" y="3598771"/>
            <a:ext cx="288000" cy="290700"/>
          </a:xfrm>
          <a:prstGeom prst="star5">
            <a:avLst>
              <a:gd name="adj" fmla="val 19098"/>
              <a:gd name="hf" fmla="val 105146"/>
              <a:gd name="vf" fmla="val 110557"/>
            </a:avLst>
          </a:prstGeom>
          <a:solidFill>
            <a:srgbClr val="FF0000"/>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60"/>
          <p:cNvSpPr/>
          <p:nvPr/>
        </p:nvSpPr>
        <p:spPr>
          <a:xfrm rot="-5400000">
            <a:off x="6863931" y="3958838"/>
            <a:ext cx="290700" cy="144900"/>
          </a:xfrm>
          <a:prstGeom prst="rightArrow">
            <a:avLst>
              <a:gd name="adj1" fmla="val 50000"/>
              <a:gd name="adj2" fmla="val 50000"/>
            </a:avLst>
          </a:prstGeom>
          <a:solidFill>
            <a:srgbClr val="FF0000"/>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60"/>
          <p:cNvSpPr txBox="1"/>
          <p:nvPr/>
        </p:nvSpPr>
        <p:spPr>
          <a:xfrm>
            <a:off x="7652775" y="3392125"/>
            <a:ext cx="1294500" cy="2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1" name="Google Shape;1201;p60"/>
          <p:cNvSpPr txBox="1"/>
          <p:nvPr/>
        </p:nvSpPr>
        <p:spPr>
          <a:xfrm>
            <a:off x="7152975" y="3859150"/>
            <a:ext cx="925800" cy="49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College Expo - April 24th</a:t>
            </a:r>
            <a:endParaRPr sz="1200"/>
          </a:p>
        </p:txBody>
      </p:sp>
      <p:sp>
        <p:nvSpPr>
          <p:cNvPr id="1202" name="Google Shape;1202;p60"/>
          <p:cNvSpPr/>
          <p:nvPr/>
        </p:nvSpPr>
        <p:spPr>
          <a:xfrm>
            <a:off x="73725" y="319550"/>
            <a:ext cx="8005200" cy="262200"/>
          </a:xfrm>
          <a:prstGeom prst="roundRect">
            <a:avLst>
              <a:gd name="adj" fmla="val 16667"/>
            </a:avLst>
          </a:prstGeom>
          <a:solidFill>
            <a:srgbClr val="6AA84F"/>
          </a:solidFill>
          <a:ln w="952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Full System Tests</a:t>
            </a:r>
            <a:endParaRPr/>
          </a:p>
        </p:txBody>
      </p:sp>
      <p:sp>
        <p:nvSpPr>
          <p:cNvPr id="1203" name="Google Shape;1203;p60"/>
          <p:cNvSpPr/>
          <p:nvPr/>
        </p:nvSpPr>
        <p:spPr>
          <a:xfrm>
            <a:off x="7973475" y="106525"/>
            <a:ext cx="105300" cy="3913800"/>
          </a:xfrm>
          <a:prstGeom prst="roundRect">
            <a:avLst>
              <a:gd name="adj" fmla="val 16667"/>
            </a:avLst>
          </a:prstGeom>
          <a:solidFill>
            <a:srgbClr val="E01111">
              <a:alpha val="27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60"/>
          <p:cNvSpPr/>
          <p:nvPr/>
        </p:nvSpPr>
        <p:spPr>
          <a:xfrm>
            <a:off x="6550963" y="106525"/>
            <a:ext cx="105300" cy="3913800"/>
          </a:xfrm>
          <a:prstGeom prst="roundRect">
            <a:avLst>
              <a:gd name="adj" fmla="val 16667"/>
            </a:avLst>
          </a:prstGeom>
          <a:solidFill>
            <a:srgbClr val="E01111">
              <a:alpha val="27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1209" name="Google Shape;1209;p6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Levels of Success</a:t>
            </a:r>
            <a:endParaRPr/>
          </a:p>
        </p:txBody>
      </p:sp>
      <p:graphicFrame>
        <p:nvGraphicFramePr>
          <p:cNvPr id="1210" name="Google Shape;1210;p61"/>
          <p:cNvGraphicFramePr/>
          <p:nvPr/>
        </p:nvGraphicFramePr>
        <p:xfrm>
          <a:off x="311700" y="1017725"/>
          <a:ext cx="3000000" cy="3000000"/>
        </p:xfrm>
        <a:graphic>
          <a:graphicData uri="http://schemas.openxmlformats.org/drawingml/2006/table">
            <a:tbl>
              <a:tblPr>
                <a:noFill/>
                <a:tableStyleId>{32C3257B-B62A-4BC9-AFC0-9E26C87ABF21}</a:tableStyleId>
              </a:tblPr>
              <a:tblGrid>
                <a:gridCol w="641050">
                  <a:extLst>
                    <a:ext uri="{9D8B030D-6E8A-4147-A177-3AD203B41FA5}">
                      <a16:colId xmlns:a16="http://schemas.microsoft.com/office/drawing/2014/main" val="20000"/>
                    </a:ext>
                  </a:extLst>
                </a:gridCol>
                <a:gridCol w="1573950">
                  <a:extLst>
                    <a:ext uri="{9D8B030D-6E8A-4147-A177-3AD203B41FA5}">
                      <a16:colId xmlns:a16="http://schemas.microsoft.com/office/drawing/2014/main" val="20001"/>
                    </a:ext>
                  </a:extLst>
                </a:gridCol>
                <a:gridCol w="1946350">
                  <a:extLst>
                    <a:ext uri="{9D8B030D-6E8A-4147-A177-3AD203B41FA5}">
                      <a16:colId xmlns:a16="http://schemas.microsoft.com/office/drawing/2014/main" val="20002"/>
                    </a:ext>
                  </a:extLst>
                </a:gridCol>
                <a:gridCol w="1787800">
                  <a:extLst>
                    <a:ext uri="{9D8B030D-6E8A-4147-A177-3AD203B41FA5}">
                      <a16:colId xmlns:a16="http://schemas.microsoft.com/office/drawing/2014/main" val="20003"/>
                    </a:ext>
                  </a:extLst>
                </a:gridCol>
                <a:gridCol w="2375725">
                  <a:extLst>
                    <a:ext uri="{9D8B030D-6E8A-4147-A177-3AD203B41FA5}">
                      <a16:colId xmlns:a16="http://schemas.microsoft.com/office/drawing/2014/main" val="20004"/>
                    </a:ext>
                  </a:extLst>
                </a:gridCol>
              </a:tblGrid>
              <a:tr h="137900">
                <a:tc>
                  <a:txBody>
                    <a:bodyPr/>
                    <a:lstStyle/>
                    <a:p>
                      <a:pPr marL="0" lvl="0" indent="0" algn="l" rtl="0">
                        <a:spcBef>
                          <a:spcPts val="0"/>
                        </a:spcBef>
                        <a:spcAft>
                          <a:spcPts val="0"/>
                        </a:spcAft>
                        <a:buNone/>
                      </a:pPr>
                      <a:r>
                        <a:rPr lang="en" sz="800"/>
                        <a:t>Criteria</a:t>
                      </a:r>
                      <a:endParaRPr sz="800"/>
                    </a:p>
                  </a:txBody>
                  <a:tcPr marL="0" marR="0" marT="0" marB="0">
                    <a:solidFill>
                      <a:schemeClr val="lt2"/>
                    </a:solidFill>
                  </a:tcPr>
                </a:tc>
                <a:tc>
                  <a:txBody>
                    <a:bodyPr/>
                    <a:lstStyle/>
                    <a:p>
                      <a:pPr marL="0" lvl="0" indent="0" algn="l" rtl="0">
                        <a:spcBef>
                          <a:spcPts val="0"/>
                        </a:spcBef>
                        <a:spcAft>
                          <a:spcPts val="0"/>
                        </a:spcAft>
                        <a:buNone/>
                      </a:pPr>
                      <a:r>
                        <a:rPr lang="en" sz="800"/>
                        <a:t>Structure</a:t>
                      </a:r>
                      <a:endParaRPr sz="800"/>
                    </a:p>
                  </a:txBody>
                  <a:tcPr marL="0" marR="0" marT="0" marB="0">
                    <a:solidFill>
                      <a:schemeClr val="lt2"/>
                    </a:solidFill>
                  </a:tcPr>
                </a:tc>
                <a:tc>
                  <a:txBody>
                    <a:bodyPr/>
                    <a:lstStyle/>
                    <a:p>
                      <a:pPr marL="0" lvl="0" indent="0" algn="l" rtl="0">
                        <a:spcBef>
                          <a:spcPts val="0"/>
                        </a:spcBef>
                        <a:spcAft>
                          <a:spcPts val="0"/>
                        </a:spcAft>
                        <a:buNone/>
                      </a:pPr>
                      <a:r>
                        <a:rPr lang="en" sz="800"/>
                        <a:t>Control</a:t>
                      </a:r>
                      <a:endParaRPr sz="800"/>
                    </a:p>
                  </a:txBody>
                  <a:tcPr marL="0" marR="0" marT="0" marB="0">
                    <a:solidFill>
                      <a:schemeClr val="lt2"/>
                    </a:solidFill>
                  </a:tcPr>
                </a:tc>
                <a:tc>
                  <a:txBody>
                    <a:bodyPr/>
                    <a:lstStyle/>
                    <a:p>
                      <a:pPr marL="0" lvl="0" indent="0" algn="l" rtl="0">
                        <a:spcBef>
                          <a:spcPts val="0"/>
                        </a:spcBef>
                        <a:spcAft>
                          <a:spcPts val="0"/>
                        </a:spcAft>
                        <a:buNone/>
                      </a:pPr>
                      <a:r>
                        <a:rPr lang="en" sz="800"/>
                        <a:t>Communication</a:t>
                      </a:r>
                      <a:endParaRPr sz="800"/>
                    </a:p>
                  </a:txBody>
                  <a:tcPr marL="0" marR="0" marT="0" marB="0">
                    <a:solidFill>
                      <a:schemeClr val="lt2"/>
                    </a:solidFill>
                  </a:tcPr>
                </a:tc>
                <a:tc>
                  <a:txBody>
                    <a:bodyPr/>
                    <a:lstStyle/>
                    <a:p>
                      <a:pPr marL="0" lvl="0" indent="0" algn="l" rtl="0">
                        <a:spcBef>
                          <a:spcPts val="0"/>
                        </a:spcBef>
                        <a:spcAft>
                          <a:spcPts val="0"/>
                        </a:spcAft>
                        <a:buNone/>
                      </a:pPr>
                      <a:r>
                        <a:rPr lang="en" sz="800"/>
                        <a:t>Sensors</a:t>
                      </a:r>
                      <a:endParaRPr sz="800"/>
                    </a:p>
                  </a:txBody>
                  <a:tcPr marL="0" marR="0" marT="0" marB="0">
                    <a:solidFill>
                      <a:schemeClr val="lt2"/>
                    </a:solidFill>
                  </a:tcPr>
                </a:tc>
                <a:extLst>
                  <a:ext uri="{0D108BD9-81ED-4DB2-BD59-A6C34878D82A}">
                    <a16:rowId xmlns:a16="http://schemas.microsoft.com/office/drawing/2014/main" val="10000"/>
                  </a:ext>
                </a:extLst>
              </a:tr>
              <a:tr h="687325">
                <a:tc>
                  <a:txBody>
                    <a:bodyPr/>
                    <a:lstStyle/>
                    <a:p>
                      <a:pPr marL="0" lvl="0" indent="0" algn="l" rtl="0">
                        <a:spcBef>
                          <a:spcPts val="0"/>
                        </a:spcBef>
                        <a:spcAft>
                          <a:spcPts val="0"/>
                        </a:spcAft>
                        <a:buNone/>
                      </a:pPr>
                      <a:r>
                        <a:rPr lang="en" sz="800"/>
                        <a:t>Level 1</a:t>
                      </a:r>
                      <a:endParaRPr sz="800"/>
                    </a:p>
                  </a:txBody>
                  <a:tcPr marL="0" marR="0" marT="0" marB="0"/>
                </a:tc>
                <a:tc>
                  <a:txBody>
                    <a:bodyPr/>
                    <a:lstStyle/>
                    <a:p>
                      <a:pPr marL="0" lvl="0" indent="0" algn="l" rtl="0">
                        <a:spcBef>
                          <a:spcPts val="0"/>
                        </a:spcBef>
                        <a:spcAft>
                          <a:spcPts val="0"/>
                        </a:spcAft>
                        <a:buClr>
                          <a:schemeClr val="dk1"/>
                        </a:buClr>
                        <a:buSzPts val="1100"/>
                        <a:buFont typeface="Arial"/>
                        <a:buNone/>
                      </a:pPr>
                      <a:r>
                        <a:rPr lang="en" sz="1000">
                          <a:solidFill>
                            <a:schemeClr val="dk1"/>
                          </a:solidFill>
                        </a:rPr>
                        <a:t>Deploy/retrieve the CSR on flat ground.</a:t>
                      </a:r>
                      <a:endParaRPr sz="1000">
                        <a:solidFill>
                          <a:schemeClr val="dk1"/>
                        </a:solidFill>
                      </a:endParaRPr>
                    </a:p>
                    <a:p>
                      <a:pPr marL="0" lvl="0" indent="0" algn="l" rtl="0">
                        <a:spcBef>
                          <a:spcPts val="0"/>
                        </a:spcBef>
                        <a:spcAft>
                          <a:spcPts val="0"/>
                        </a:spcAft>
                        <a:buNone/>
                      </a:pPr>
                      <a:endParaRPr sz="1000"/>
                    </a:p>
                  </a:txBody>
                  <a:tcPr marL="0" marR="0" marT="0" marB="0"/>
                </a:tc>
                <a:tc>
                  <a:txBody>
                    <a:bodyPr/>
                    <a:lstStyle/>
                    <a:p>
                      <a:pPr marL="0" lvl="0" indent="0" algn="l" rtl="0">
                        <a:spcBef>
                          <a:spcPts val="0"/>
                        </a:spcBef>
                        <a:spcAft>
                          <a:spcPts val="0"/>
                        </a:spcAft>
                        <a:buNone/>
                      </a:pPr>
                      <a:r>
                        <a:rPr lang="en" sz="1000">
                          <a:solidFill>
                            <a:schemeClr val="dk1"/>
                          </a:solidFill>
                        </a:rPr>
                        <a:t>Control laws move motors in an intended direction.</a:t>
                      </a:r>
                      <a:endParaRPr sz="1000"/>
                    </a:p>
                  </a:txBody>
                  <a:tcPr marL="0" marR="0" marT="0" marB="0"/>
                </a:tc>
                <a:tc>
                  <a:txBody>
                    <a:bodyPr/>
                    <a:lstStyle/>
                    <a:p>
                      <a:pPr marL="0" lvl="0" indent="0" algn="l" rtl="0">
                        <a:spcBef>
                          <a:spcPts val="0"/>
                        </a:spcBef>
                        <a:spcAft>
                          <a:spcPts val="0"/>
                        </a:spcAft>
                        <a:buClr>
                          <a:schemeClr val="dk1"/>
                        </a:buClr>
                        <a:buSzPts val="1100"/>
                        <a:buFont typeface="Arial"/>
                        <a:buNone/>
                      </a:pPr>
                      <a:r>
                        <a:rPr lang="en" sz="1000">
                          <a:solidFill>
                            <a:schemeClr val="dk1"/>
                          </a:solidFill>
                        </a:rPr>
                        <a:t>The ground station communicates with ATLAS while 0 meters away.</a:t>
                      </a:r>
                      <a:endParaRPr sz="1000">
                        <a:solidFill>
                          <a:schemeClr val="dk1"/>
                        </a:solidFill>
                      </a:endParaRPr>
                    </a:p>
                    <a:p>
                      <a:pPr marL="0" lvl="0" indent="0" algn="l" rtl="0">
                        <a:spcBef>
                          <a:spcPts val="0"/>
                        </a:spcBef>
                        <a:spcAft>
                          <a:spcPts val="0"/>
                        </a:spcAft>
                        <a:buNone/>
                      </a:pPr>
                      <a:endParaRPr sz="1000"/>
                    </a:p>
                  </a:txBody>
                  <a:tcPr marL="0" marR="0" marT="0" marB="0"/>
                </a:tc>
                <a:tc>
                  <a:txBody>
                    <a:bodyPr/>
                    <a:lstStyle/>
                    <a:p>
                      <a:pPr marL="0" lvl="0" indent="0" algn="l" rtl="0">
                        <a:spcBef>
                          <a:spcPts val="0"/>
                        </a:spcBef>
                        <a:spcAft>
                          <a:spcPts val="0"/>
                        </a:spcAft>
                        <a:buNone/>
                      </a:pPr>
                      <a:r>
                        <a:rPr lang="en" sz="1000">
                          <a:solidFill>
                            <a:schemeClr val="dk1"/>
                          </a:solidFill>
                        </a:rPr>
                        <a:t>Sensors provide one view of the CSR.</a:t>
                      </a:r>
                      <a:endParaRPr sz="1000"/>
                    </a:p>
                  </a:txBody>
                  <a:tcPr marL="0" marR="0" marT="0" marB="0"/>
                </a:tc>
                <a:extLst>
                  <a:ext uri="{0D108BD9-81ED-4DB2-BD59-A6C34878D82A}">
                    <a16:rowId xmlns:a16="http://schemas.microsoft.com/office/drawing/2014/main" val="10001"/>
                  </a:ext>
                </a:extLst>
              </a:tr>
              <a:tr h="1025550">
                <a:tc>
                  <a:txBody>
                    <a:bodyPr/>
                    <a:lstStyle/>
                    <a:p>
                      <a:pPr marL="0" lvl="0" indent="0" algn="l" rtl="0">
                        <a:spcBef>
                          <a:spcPts val="0"/>
                        </a:spcBef>
                        <a:spcAft>
                          <a:spcPts val="0"/>
                        </a:spcAft>
                        <a:buNone/>
                      </a:pPr>
                      <a:r>
                        <a:rPr lang="en" sz="800"/>
                        <a:t>Level 2</a:t>
                      </a:r>
                      <a:endParaRPr sz="800"/>
                    </a:p>
                  </a:txBody>
                  <a:tcPr marL="0" marR="0" marT="0" marB="0">
                    <a:solidFill>
                      <a:schemeClr val="lt2"/>
                    </a:solidFill>
                  </a:tcPr>
                </a:tc>
                <a:tc>
                  <a:txBody>
                    <a:bodyPr/>
                    <a:lstStyle/>
                    <a:p>
                      <a:pPr marL="0" lvl="0" indent="0" algn="l" rtl="0">
                        <a:spcBef>
                          <a:spcPts val="0"/>
                        </a:spcBef>
                        <a:spcAft>
                          <a:spcPts val="0"/>
                        </a:spcAft>
                        <a:buClr>
                          <a:schemeClr val="dk1"/>
                        </a:buClr>
                        <a:buSzPts val="1100"/>
                        <a:buFont typeface="Arial"/>
                        <a:buNone/>
                      </a:pPr>
                      <a:r>
                        <a:rPr lang="en" sz="1000">
                          <a:solidFill>
                            <a:schemeClr val="dk1"/>
                          </a:solidFill>
                        </a:rPr>
                        <a:t>Deploy/retrieve the CSR on a flat plane and carry the CSR on a flat plane</a:t>
                      </a:r>
                      <a:endParaRPr sz="1000">
                        <a:solidFill>
                          <a:schemeClr val="dk1"/>
                        </a:solidFill>
                      </a:endParaRPr>
                    </a:p>
                    <a:p>
                      <a:pPr marL="0" lvl="0" indent="0" algn="l" rtl="0">
                        <a:spcBef>
                          <a:spcPts val="0"/>
                        </a:spcBef>
                        <a:spcAft>
                          <a:spcPts val="0"/>
                        </a:spcAft>
                        <a:buNone/>
                      </a:pPr>
                      <a:endParaRPr sz="1000"/>
                    </a:p>
                  </a:txBody>
                  <a:tcPr marL="0" marR="0" marT="0" marB="0">
                    <a:solidFill>
                      <a:schemeClr val="lt2"/>
                    </a:solidFill>
                  </a:tcPr>
                </a:tc>
                <a:tc>
                  <a:txBody>
                    <a:bodyPr/>
                    <a:lstStyle/>
                    <a:p>
                      <a:pPr marL="0" lvl="0" indent="0" algn="l" rtl="0">
                        <a:spcBef>
                          <a:spcPts val="0"/>
                        </a:spcBef>
                        <a:spcAft>
                          <a:spcPts val="0"/>
                        </a:spcAft>
                        <a:buClr>
                          <a:schemeClr val="dk1"/>
                        </a:buClr>
                        <a:buSzPts val="1100"/>
                        <a:buFont typeface="Arial"/>
                        <a:buNone/>
                      </a:pPr>
                      <a:r>
                        <a:rPr lang="en" sz="1000">
                          <a:solidFill>
                            <a:schemeClr val="dk1"/>
                          </a:solidFill>
                        </a:rPr>
                        <a:t>Control laws move motors, in an intended direction, with a latency less than 1 second.</a:t>
                      </a: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None/>
                      </a:pPr>
                      <a:endParaRPr sz="1000"/>
                    </a:p>
                  </a:txBody>
                  <a:tcPr marL="0" marR="0" marT="0" marB="0">
                    <a:solidFill>
                      <a:schemeClr val="lt2"/>
                    </a:solidFill>
                  </a:tcPr>
                </a:tc>
                <a:tc>
                  <a:txBody>
                    <a:bodyPr/>
                    <a:lstStyle/>
                    <a:p>
                      <a:pPr marL="0" lvl="0" indent="0" algn="l" rtl="0">
                        <a:spcBef>
                          <a:spcPts val="0"/>
                        </a:spcBef>
                        <a:spcAft>
                          <a:spcPts val="0"/>
                        </a:spcAft>
                        <a:buClr>
                          <a:schemeClr val="dk1"/>
                        </a:buClr>
                        <a:buSzPts val="1100"/>
                        <a:buFont typeface="Arial"/>
                        <a:buNone/>
                      </a:pPr>
                      <a:r>
                        <a:rPr lang="en" sz="1000">
                          <a:solidFill>
                            <a:schemeClr val="dk1"/>
                          </a:solidFill>
                        </a:rPr>
                        <a:t>The ground station communicates 250 meters away from ATLAS with 0 trees per acre.</a:t>
                      </a:r>
                      <a:endParaRPr sz="1000">
                        <a:solidFill>
                          <a:schemeClr val="dk1"/>
                        </a:solidFill>
                      </a:endParaRPr>
                    </a:p>
                    <a:p>
                      <a:pPr marL="0" lvl="0" indent="0" algn="l" rtl="0">
                        <a:spcBef>
                          <a:spcPts val="0"/>
                        </a:spcBef>
                        <a:spcAft>
                          <a:spcPts val="0"/>
                        </a:spcAft>
                        <a:buNone/>
                      </a:pPr>
                      <a:endParaRPr sz="1000"/>
                    </a:p>
                  </a:txBody>
                  <a:tcPr marL="0" marR="0" marT="0" marB="0">
                    <a:solidFill>
                      <a:schemeClr val="lt2"/>
                    </a:solidFill>
                  </a:tcPr>
                </a:tc>
                <a:tc>
                  <a:txBody>
                    <a:bodyPr/>
                    <a:lstStyle/>
                    <a:p>
                      <a:pPr marL="0" lvl="0" indent="0" algn="l" rtl="0">
                        <a:spcBef>
                          <a:spcPts val="0"/>
                        </a:spcBef>
                        <a:spcAft>
                          <a:spcPts val="0"/>
                        </a:spcAft>
                        <a:buNone/>
                      </a:pPr>
                      <a:r>
                        <a:rPr lang="en" sz="1000"/>
                        <a:t>Sensors provide visual data (</a:t>
                      </a:r>
                      <a:r>
                        <a:rPr lang="en" sz="1000">
                          <a:solidFill>
                            <a:schemeClr val="dk1"/>
                          </a:solidFill>
                        </a:rPr>
                        <a:t>100°) </a:t>
                      </a:r>
                      <a:r>
                        <a:rPr lang="en" sz="1000"/>
                        <a:t>of the CSR from two angles (above CSR and from the MR POV)</a:t>
                      </a:r>
                      <a:endParaRPr sz="1000"/>
                    </a:p>
                  </a:txBody>
                  <a:tcPr marL="0" marR="0" marT="0" marB="0">
                    <a:solidFill>
                      <a:schemeClr val="lt2"/>
                    </a:solidFill>
                  </a:tcPr>
                </a:tc>
                <a:extLst>
                  <a:ext uri="{0D108BD9-81ED-4DB2-BD59-A6C34878D82A}">
                    <a16:rowId xmlns:a16="http://schemas.microsoft.com/office/drawing/2014/main" val="10002"/>
                  </a:ext>
                </a:extLst>
              </a:tr>
              <a:tr h="1025550">
                <a:tc>
                  <a:txBody>
                    <a:bodyPr/>
                    <a:lstStyle/>
                    <a:p>
                      <a:pPr marL="0" lvl="0" indent="0" algn="l" rtl="0">
                        <a:spcBef>
                          <a:spcPts val="0"/>
                        </a:spcBef>
                        <a:spcAft>
                          <a:spcPts val="0"/>
                        </a:spcAft>
                        <a:buNone/>
                      </a:pPr>
                      <a:r>
                        <a:rPr lang="en" sz="800"/>
                        <a:t>Level 3</a:t>
                      </a:r>
                      <a:endParaRPr sz="800"/>
                    </a:p>
                  </a:txBody>
                  <a:tcPr marL="0" marR="0" marT="0" marB="0"/>
                </a:tc>
                <a:tc>
                  <a:txBody>
                    <a:bodyPr/>
                    <a:lstStyle/>
                    <a:p>
                      <a:pPr marL="0" lvl="0" indent="0" algn="l" rtl="0">
                        <a:spcBef>
                          <a:spcPts val="0"/>
                        </a:spcBef>
                        <a:spcAft>
                          <a:spcPts val="0"/>
                        </a:spcAft>
                        <a:buNone/>
                      </a:pPr>
                      <a:r>
                        <a:rPr lang="en" sz="1000">
                          <a:solidFill>
                            <a:schemeClr val="dk1"/>
                          </a:solidFill>
                        </a:rPr>
                        <a:t>Deploy/retrieve the CSR on a flat plane and carry the CSR on planes between -20° and +20°. </a:t>
                      </a:r>
                      <a:endParaRPr sz="1000"/>
                    </a:p>
                  </a:txBody>
                  <a:tcPr marL="0" marR="0" marT="0" marB="0"/>
                </a:tc>
                <a:tc>
                  <a:txBody>
                    <a:bodyPr/>
                    <a:lstStyle/>
                    <a:p>
                      <a:pPr marL="0" lvl="0" indent="0" algn="l" rtl="0">
                        <a:spcBef>
                          <a:spcPts val="0"/>
                        </a:spcBef>
                        <a:spcAft>
                          <a:spcPts val="0"/>
                        </a:spcAft>
                        <a:buClr>
                          <a:schemeClr val="dk1"/>
                        </a:buClr>
                        <a:buSzPts val="1100"/>
                        <a:buFont typeface="Arial"/>
                        <a:buNone/>
                      </a:pPr>
                      <a:r>
                        <a:rPr lang="en" sz="1000">
                          <a:solidFill>
                            <a:schemeClr val="dk1"/>
                          </a:solidFill>
                        </a:rPr>
                        <a:t>Control laws allow for joint stationkeeping. Controls move motors, in an intended direction, with a latency less than 1 second.</a:t>
                      </a:r>
                      <a:endParaRPr sz="1000">
                        <a:solidFill>
                          <a:schemeClr val="dk1"/>
                        </a:solidFill>
                      </a:endParaRPr>
                    </a:p>
                    <a:p>
                      <a:pPr marL="0" lvl="0" indent="0" algn="l" rtl="0">
                        <a:spcBef>
                          <a:spcPts val="0"/>
                        </a:spcBef>
                        <a:spcAft>
                          <a:spcPts val="0"/>
                        </a:spcAft>
                        <a:buNone/>
                      </a:pPr>
                      <a:endParaRPr sz="1000"/>
                    </a:p>
                  </a:txBody>
                  <a:tcPr marL="0" marR="0" marT="0" marB="0"/>
                </a:tc>
                <a:tc>
                  <a:txBody>
                    <a:bodyPr/>
                    <a:lstStyle/>
                    <a:p>
                      <a:pPr marL="0" lvl="0" indent="0" algn="l" rtl="0">
                        <a:spcBef>
                          <a:spcPts val="0"/>
                        </a:spcBef>
                        <a:spcAft>
                          <a:spcPts val="0"/>
                        </a:spcAft>
                        <a:buClr>
                          <a:schemeClr val="dk1"/>
                        </a:buClr>
                        <a:buSzPts val="1100"/>
                        <a:buFont typeface="Arial"/>
                        <a:buNone/>
                      </a:pPr>
                      <a:r>
                        <a:rPr lang="en" sz="1000">
                          <a:solidFill>
                            <a:schemeClr val="dk1"/>
                          </a:solidFill>
                        </a:rPr>
                        <a:t>The ground station communicates 250 meters away from ATLAS with ~100 trees per acre.</a:t>
                      </a:r>
                      <a:endParaRPr sz="1000">
                        <a:solidFill>
                          <a:schemeClr val="dk1"/>
                        </a:solidFill>
                      </a:endParaRPr>
                    </a:p>
                    <a:p>
                      <a:pPr marL="0" lvl="0" indent="0" algn="l" rtl="0">
                        <a:spcBef>
                          <a:spcPts val="0"/>
                        </a:spcBef>
                        <a:spcAft>
                          <a:spcPts val="0"/>
                        </a:spcAft>
                        <a:buNone/>
                      </a:pPr>
                      <a:endParaRPr sz="1000"/>
                    </a:p>
                  </a:txBody>
                  <a:tcPr marL="0" marR="0" marT="0" marB="0"/>
                </a:tc>
                <a:tc>
                  <a:txBody>
                    <a:bodyPr/>
                    <a:lstStyle/>
                    <a:p>
                      <a:pPr marL="0" lvl="0" indent="0" algn="l" rtl="0">
                        <a:spcBef>
                          <a:spcPts val="0"/>
                        </a:spcBef>
                        <a:spcAft>
                          <a:spcPts val="0"/>
                        </a:spcAft>
                        <a:buNone/>
                      </a:pPr>
                      <a:r>
                        <a:rPr lang="en" sz="1000">
                          <a:solidFill>
                            <a:schemeClr val="dk1"/>
                          </a:solidFill>
                        </a:rPr>
                        <a:t>Sensors provide visual data (100°) of the CSR from two angles (above CSR and from the MR POV). Limit switches prevent damage by preventing frames from extending outside their operational zone.</a:t>
                      </a:r>
                      <a:endParaRPr sz="1000">
                        <a:solidFill>
                          <a:schemeClr val="dk1"/>
                        </a:solidFill>
                      </a:endParaRPr>
                    </a:p>
                  </a:txBody>
                  <a:tcPr marL="0" marR="0" marT="0" marB="0"/>
                </a:tc>
                <a:extLst>
                  <a:ext uri="{0D108BD9-81ED-4DB2-BD59-A6C34878D82A}">
                    <a16:rowId xmlns:a16="http://schemas.microsoft.com/office/drawing/2014/main" val="10003"/>
                  </a:ext>
                </a:extLst>
              </a:tr>
              <a:tr h="769175">
                <a:tc>
                  <a:txBody>
                    <a:bodyPr/>
                    <a:lstStyle/>
                    <a:p>
                      <a:pPr marL="0" lvl="0" indent="0" algn="l" rtl="0">
                        <a:spcBef>
                          <a:spcPts val="0"/>
                        </a:spcBef>
                        <a:spcAft>
                          <a:spcPts val="0"/>
                        </a:spcAft>
                        <a:buNone/>
                      </a:pPr>
                      <a:r>
                        <a:rPr lang="en" sz="800"/>
                        <a:t>Level 4</a:t>
                      </a:r>
                      <a:endParaRPr sz="800"/>
                    </a:p>
                  </a:txBody>
                  <a:tcPr marL="0" marR="0" marT="0" marB="0">
                    <a:solidFill>
                      <a:schemeClr val="lt2"/>
                    </a:solidFill>
                  </a:tcPr>
                </a:tc>
                <a:tc>
                  <a:txBody>
                    <a:bodyPr/>
                    <a:lstStyle/>
                    <a:p>
                      <a:pPr marL="0" lvl="0" indent="0" algn="l" rtl="0">
                        <a:spcBef>
                          <a:spcPts val="0"/>
                        </a:spcBef>
                        <a:spcAft>
                          <a:spcPts val="0"/>
                        </a:spcAft>
                        <a:buNone/>
                      </a:pPr>
                      <a:r>
                        <a:rPr lang="en" sz="1000"/>
                        <a:t>Deploy/retrieve the CSR on a flat plane (+/- 5</a:t>
                      </a:r>
                      <a:r>
                        <a:rPr lang="en" sz="1000">
                          <a:solidFill>
                            <a:schemeClr val="dk1"/>
                          </a:solidFill>
                        </a:rPr>
                        <a:t>° from the horizon)</a:t>
                      </a:r>
                      <a:r>
                        <a:rPr lang="en" sz="1000"/>
                        <a:t>  and carry the CSR on planes between -20</a:t>
                      </a:r>
                      <a:r>
                        <a:rPr lang="en" sz="1000">
                          <a:solidFill>
                            <a:schemeClr val="dk1"/>
                          </a:solidFill>
                        </a:rPr>
                        <a:t>° and +20°.</a:t>
                      </a:r>
                      <a:r>
                        <a:rPr lang="en" sz="1000"/>
                        <a:t> </a:t>
                      </a:r>
                      <a:endParaRPr sz="1000"/>
                    </a:p>
                  </a:txBody>
                  <a:tcPr marL="0" marR="0" marT="0" marB="0">
                    <a:solidFill>
                      <a:schemeClr val="lt2"/>
                    </a:solidFill>
                  </a:tcPr>
                </a:tc>
                <a:tc>
                  <a:txBody>
                    <a:bodyPr/>
                    <a:lstStyle/>
                    <a:p>
                      <a:pPr marL="0" lvl="0" indent="0" algn="l" rtl="0">
                        <a:spcBef>
                          <a:spcPts val="0"/>
                        </a:spcBef>
                        <a:spcAft>
                          <a:spcPts val="0"/>
                        </a:spcAft>
                        <a:buNone/>
                      </a:pPr>
                      <a:r>
                        <a:rPr lang="en" sz="1000"/>
                        <a:t>Control laws allow for joint stationkeeping. Control laws move motors, in an intended direction, with a latency less than 300 milliseconds.</a:t>
                      </a:r>
                      <a:endParaRPr sz="1000"/>
                    </a:p>
                  </a:txBody>
                  <a:tcPr marL="0" marR="0" marT="0" marB="0">
                    <a:solidFill>
                      <a:schemeClr val="lt2"/>
                    </a:solidFill>
                  </a:tcPr>
                </a:tc>
                <a:tc>
                  <a:txBody>
                    <a:bodyPr/>
                    <a:lstStyle/>
                    <a:p>
                      <a:pPr marL="0" lvl="0" indent="0" algn="l" rtl="0">
                        <a:spcBef>
                          <a:spcPts val="0"/>
                        </a:spcBef>
                        <a:spcAft>
                          <a:spcPts val="0"/>
                        </a:spcAft>
                        <a:buNone/>
                      </a:pPr>
                      <a:r>
                        <a:rPr lang="en" sz="1000"/>
                        <a:t>The ground station communicates 250 meters away from ATLAS with ~170 trees per acre</a:t>
                      </a:r>
                      <a:r>
                        <a:rPr lang="en" sz="1000">
                          <a:solidFill>
                            <a:schemeClr val="dk1"/>
                          </a:solidFill>
                        </a:rPr>
                        <a:t>.</a:t>
                      </a:r>
                      <a:endParaRPr sz="1000"/>
                    </a:p>
                  </a:txBody>
                  <a:tcPr marL="0" marR="0" marT="0" marB="0">
                    <a:solidFill>
                      <a:schemeClr val="lt2"/>
                    </a:solidFill>
                  </a:tcPr>
                </a:tc>
                <a:tc>
                  <a:txBody>
                    <a:bodyPr/>
                    <a:lstStyle/>
                    <a:p>
                      <a:pPr marL="0" lvl="0" indent="0" algn="l" rtl="0">
                        <a:spcBef>
                          <a:spcPts val="0"/>
                        </a:spcBef>
                        <a:spcAft>
                          <a:spcPts val="0"/>
                        </a:spcAft>
                        <a:buNone/>
                      </a:pPr>
                      <a:r>
                        <a:rPr lang="en" sz="1000"/>
                        <a:t>Visual camera has 120</a:t>
                      </a:r>
                      <a:r>
                        <a:rPr lang="en" sz="1000">
                          <a:solidFill>
                            <a:schemeClr val="dk1"/>
                          </a:solidFill>
                        </a:rPr>
                        <a:t>° with overlaid guidelines to guide the driving of the CSCA. Limit switches prevent damage by preventing frames from extending outside their operational zone.</a:t>
                      </a:r>
                      <a:endParaRPr sz="1000"/>
                    </a:p>
                  </a:txBody>
                  <a:tcPr marL="0" marR="0" marT="0" marB="0">
                    <a:solidFill>
                      <a:schemeClr val="lt2"/>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526" name="Google Shape;526;p17"/>
          <p:cNvPicPr preferRelativeResize="0"/>
          <p:nvPr/>
        </p:nvPicPr>
        <p:blipFill>
          <a:blip r:embed="rId3">
            <a:alphaModFix/>
          </a:blip>
          <a:stretch>
            <a:fillRect/>
          </a:stretch>
        </p:blipFill>
        <p:spPr>
          <a:xfrm>
            <a:off x="2379088" y="1295475"/>
            <a:ext cx="4594501" cy="2915513"/>
          </a:xfrm>
          <a:prstGeom prst="rect">
            <a:avLst/>
          </a:prstGeom>
          <a:noFill/>
          <a:ln>
            <a:noFill/>
          </a:ln>
        </p:spPr>
      </p:pic>
      <p:sp>
        <p:nvSpPr>
          <p:cNvPr id="527" name="Google Shape;527;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Design Overview </a:t>
            </a:r>
            <a:r>
              <a:rPr lang="en">
                <a:solidFill>
                  <a:schemeClr val="lt1"/>
                </a:solidFill>
              </a:rPr>
              <a:t>System Interface</a:t>
            </a:r>
            <a:r>
              <a:rPr lang="en"/>
              <a:t> </a:t>
            </a:r>
            <a:endParaRPr/>
          </a:p>
        </p:txBody>
      </p:sp>
      <p:grpSp>
        <p:nvGrpSpPr>
          <p:cNvPr id="528" name="Google Shape;528;p17"/>
          <p:cNvGrpSpPr/>
          <p:nvPr/>
        </p:nvGrpSpPr>
        <p:grpSpPr>
          <a:xfrm>
            <a:off x="7138822" y="2187424"/>
            <a:ext cx="1794474" cy="1412363"/>
            <a:chOff x="7163775" y="2373425"/>
            <a:chExt cx="1549899" cy="1214100"/>
          </a:xfrm>
        </p:grpSpPr>
        <p:sp>
          <p:nvSpPr>
            <p:cNvPr id="529" name="Google Shape;529;p17"/>
            <p:cNvSpPr txBox="1"/>
            <p:nvPr/>
          </p:nvSpPr>
          <p:spPr>
            <a:xfrm>
              <a:off x="7163775" y="2373425"/>
              <a:ext cx="1549800" cy="1214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b="1">
                <a:highlight>
                  <a:srgbClr val="FFFF00"/>
                </a:highlight>
              </a:endParaRPr>
            </a:p>
          </p:txBody>
        </p:sp>
        <p:pic>
          <p:nvPicPr>
            <p:cNvPr id="530" name="Google Shape;530;p17"/>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7163775" y="2388309"/>
              <a:ext cx="1549899" cy="1184166"/>
            </a:xfrm>
            <a:prstGeom prst="rect">
              <a:avLst/>
            </a:prstGeom>
            <a:noFill/>
            <a:ln>
              <a:noFill/>
            </a:ln>
          </p:spPr>
        </p:pic>
      </p:grpSp>
      <p:grpSp>
        <p:nvGrpSpPr>
          <p:cNvPr id="531" name="Google Shape;531;p17"/>
          <p:cNvGrpSpPr/>
          <p:nvPr/>
        </p:nvGrpSpPr>
        <p:grpSpPr>
          <a:xfrm>
            <a:off x="131150" y="2036988"/>
            <a:ext cx="2130400" cy="1713225"/>
            <a:chOff x="2392700" y="4474200"/>
            <a:chExt cx="2130400" cy="1713225"/>
          </a:xfrm>
        </p:grpSpPr>
        <p:pic>
          <p:nvPicPr>
            <p:cNvPr id="532" name="Google Shape;532;p17"/>
            <p:cNvPicPr preferRelativeResize="0"/>
            <p:nvPr/>
          </p:nvPicPr>
          <p:blipFill>
            <a:blip r:embed="rId5">
              <a:alphaModFix/>
            </a:blip>
            <a:stretch>
              <a:fillRect/>
            </a:stretch>
          </p:blipFill>
          <p:spPr>
            <a:xfrm>
              <a:off x="2392700" y="4474200"/>
              <a:ext cx="2130400" cy="1713225"/>
            </a:xfrm>
            <a:prstGeom prst="rect">
              <a:avLst/>
            </a:prstGeom>
            <a:noFill/>
            <a:ln>
              <a:noFill/>
            </a:ln>
          </p:spPr>
        </p:pic>
        <p:pic>
          <p:nvPicPr>
            <p:cNvPr id="533" name="Google Shape;533;p17"/>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2694025" y="4639450"/>
              <a:ext cx="1527749" cy="1107400"/>
            </a:xfrm>
            <a:prstGeom prst="rect">
              <a:avLst/>
            </a:prstGeom>
            <a:noFill/>
            <a:ln>
              <a:noFill/>
            </a:ln>
          </p:spPr>
        </p:pic>
      </p:grpSp>
      <p:sp>
        <p:nvSpPr>
          <p:cNvPr id="534" name="Google Shape;534;p17"/>
          <p:cNvSpPr txBox="1"/>
          <p:nvPr/>
        </p:nvSpPr>
        <p:spPr>
          <a:xfrm>
            <a:off x="371200" y="3754725"/>
            <a:ext cx="1650300" cy="35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Ground Station</a:t>
            </a:r>
            <a:endParaRPr/>
          </a:p>
        </p:txBody>
      </p:sp>
      <p:sp>
        <p:nvSpPr>
          <p:cNvPr id="535" name="Google Shape;535;p17"/>
          <p:cNvSpPr txBox="1"/>
          <p:nvPr/>
        </p:nvSpPr>
        <p:spPr>
          <a:xfrm>
            <a:off x="2836600" y="4211000"/>
            <a:ext cx="3870600" cy="35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Mother Rover and Child Scout Carrying Arm</a:t>
            </a:r>
            <a:endParaRPr/>
          </a:p>
        </p:txBody>
      </p:sp>
      <p:sp>
        <p:nvSpPr>
          <p:cNvPr id="536" name="Google Shape;536;p17"/>
          <p:cNvSpPr txBox="1"/>
          <p:nvPr/>
        </p:nvSpPr>
        <p:spPr>
          <a:xfrm>
            <a:off x="7138763" y="3599775"/>
            <a:ext cx="1794600" cy="73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Child Scout Rover with Interface Plate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Critical Project Elements</a:t>
            </a:r>
            <a:endParaRPr/>
          </a:p>
        </p:txBody>
      </p:sp>
      <p:sp>
        <p:nvSpPr>
          <p:cNvPr id="542" name="Google Shape;542;p18"/>
          <p:cNvSpPr/>
          <p:nvPr/>
        </p:nvSpPr>
        <p:spPr>
          <a:xfrm>
            <a:off x="311700" y="2905775"/>
            <a:ext cx="3888600" cy="579300"/>
          </a:xfrm>
          <a:prstGeom prst="roundRect">
            <a:avLst>
              <a:gd name="adj" fmla="val 16667"/>
            </a:avLst>
          </a:prstGeom>
          <a:solidFill>
            <a:srgbClr val="D9D9D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000" b="1">
              <a:solidFill>
                <a:srgbClr val="3C78D8"/>
              </a:solidFill>
            </a:endParaRPr>
          </a:p>
          <a:p>
            <a:pPr marL="0" lvl="0" indent="0" algn="ctr" rtl="0">
              <a:spcBef>
                <a:spcPts val="0"/>
              </a:spcBef>
              <a:spcAft>
                <a:spcPts val="0"/>
              </a:spcAft>
              <a:buNone/>
            </a:pPr>
            <a:r>
              <a:rPr lang="en" sz="1900">
                <a:solidFill>
                  <a:srgbClr val="3C78D8"/>
                </a:solidFill>
              </a:rPr>
              <a:t>Software Integration</a:t>
            </a:r>
            <a:endParaRPr sz="1900"/>
          </a:p>
          <a:p>
            <a:pPr marL="0" lvl="0" indent="0" algn="l" rtl="0">
              <a:spcBef>
                <a:spcPts val="0"/>
              </a:spcBef>
              <a:spcAft>
                <a:spcPts val="0"/>
              </a:spcAft>
              <a:buNone/>
            </a:pPr>
            <a:endParaRPr/>
          </a:p>
        </p:txBody>
      </p:sp>
      <p:sp>
        <p:nvSpPr>
          <p:cNvPr id="543" name="Google Shape;543;p18"/>
          <p:cNvSpPr/>
          <p:nvPr/>
        </p:nvSpPr>
        <p:spPr>
          <a:xfrm>
            <a:off x="311700" y="1551113"/>
            <a:ext cx="3888600" cy="579300"/>
          </a:xfrm>
          <a:prstGeom prst="flowChartAlternateProcess">
            <a:avLst/>
          </a:prstGeom>
          <a:solidFill>
            <a:srgbClr val="D9D9D9"/>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rgbClr val="3C78D8"/>
                </a:solidFill>
              </a:rPr>
              <a:t>Video Transmission</a:t>
            </a:r>
            <a:endParaRPr sz="1900"/>
          </a:p>
        </p:txBody>
      </p:sp>
      <p:sp>
        <p:nvSpPr>
          <p:cNvPr id="544" name="Google Shape;544;p18"/>
          <p:cNvSpPr/>
          <p:nvPr/>
        </p:nvSpPr>
        <p:spPr>
          <a:xfrm>
            <a:off x="311700" y="2224488"/>
            <a:ext cx="3888600" cy="579300"/>
          </a:xfrm>
          <a:prstGeom prst="flowChartAlternateProcess">
            <a:avLst/>
          </a:prstGeom>
          <a:solidFill>
            <a:srgbClr val="D9D9D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rgbClr val="3C78D8"/>
                </a:solidFill>
              </a:rPr>
              <a:t>Motor Integration</a:t>
            </a:r>
            <a:endParaRPr sz="1900"/>
          </a:p>
        </p:txBody>
      </p:sp>
      <p:sp>
        <p:nvSpPr>
          <p:cNvPr id="545" name="Google Shape;545;p18"/>
          <p:cNvSpPr/>
          <p:nvPr/>
        </p:nvSpPr>
        <p:spPr>
          <a:xfrm>
            <a:off x="311700" y="3587050"/>
            <a:ext cx="3888600" cy="579300"/>
          </a:xfrm>
          <a:prstGeom prst="flowChartAlternateProcess">
            <a:avLst/>
          </a:prstGeom>
          <a:solidFill>
            <a:srgbClr val="D9D9D9"/>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rgbClr val="3C78D8"/>
                </a:solidFill>
              </a:rPr>
              <a:t>Human Interaction</a:t>
            </a:r>
            <a:endParaRPr sz="1900"/>
          </a:p>
        </p:txBody>
      </p:sp>
      <p:sp>
        <p:nvSpPr>
          <p:cNvPr id="546" name="Google Shape;546;p18"/>
          <p:cNvSpPr/>
          <p:nvPr/>
        </p:nvSpPr>
        <p:spPr>
          <a:xfrm>
            <a:off x="4412175" y="2216625"/>
            <a:ext cx="1922100" cy="5793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8"/>
          <p:cNvSpPr/>
          <p:nvPr/>
        </p:nvSpPr>
        <p:spPr>
          <a:xfrm>
            <a:off x="4412175" y="1551125"/>
            <a:ext cx="1922100" cy="5793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8"/>
          <p:cNvSpPr/>
          <p:nvPr/>
        </p:nvSpPr>
        <p:spPr>
          <a:xfrm>
            <a:off x="6626575" y="2216613"/>
            <a:ext cx="2006400" cy="579300"/>
          </a:xfrm>
          <a:prstGeom prst="flowChartAlternateProcess">
            <a:avLst/>
          </a:prstGeom>
          <a:solidFill>
            <a:srgbClr val="D9D9D9"/>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Motor Testing</a:t>
            </a:r>
            <a:endParaRPr/>
          </a:p>
        </p:txBody>
      </p:sp>
      <p:sp>
        <p:nvSpPr>
          <p:cNvPr id="549" name="Google Shape;549;p18"/>
          <p:cNvSpPr/>
          <p:nvPr/>
        </p:nvSpPr>
        <p:spPr>
          <a:xfrm>
            <a:off x="6626575" y="1535338"/>
            <a:ext cx="2006400" cy="579300"/>
          </a:xfrm>
          <a:prstGeom prst="flowChartAlternateProcess">
            <a:avLst/>
          </a:prstGeom>
          <a:solidFill>
            <a:srgbClr val="D9D9D9"/>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Communication Testing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19"/>
          <p:cNvSpPr txBox="1">
            <a:spLocks noGrp="1"/>
          </p:cNvSpPr>
          <p:nvPr>
            <p:ph type="title"/>
          </p:nvPr>
        </p:nvSpPr>
        <p:spPr>
          <a:xfrm>
            <a:off x="863875" y="2508800"/>
            <a:ext cx="8520600" cy="636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Scheduling</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20"/>
          <p:cNvSpPr/>
          <p:nvPr/>
        </p:nvSpPr>
        <p:spPr>
          <a:xfrm>
            <a:off x="5293025" y="2490850"/>
            <a:ext cx="1908000" cy="572700"/>
          </a:xfrm>
          <a:prstGeom prst="roundRect">
            <a:avLst>
              <a:gd name="adj" fmla="val 16667"/>
            </a:avLst>
          </a:prstGeom>
          <a:solidFill>
            <a:srgbClr val="E01111">
              <a:alpha val="27390"/>
            </a:srgbClr>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0" name="Google Shape;560;p20"/>
          <p:cNvGrpSpPr/>
          <p:nvPr/>
        </p:nvGrpSpPr>
        <p:grpSpPr>
          <a:xfrm>
            <a:off x="-873575" y="1421625"/>
            <a:ext cx="2881600" cy="2894200"/>
            <a:chOff x="36325" y="1574025"/>
            <a:chExt cx="2881600" cy="2894200"/>
          </a:xfrm>
        </p:grpSpPr>
        <p:sp>
          <p:nvSpPr>
            <p:cNvPr id="561" name="Google Shape;561;p20"/>
            <p:cNvSpPr txBox="1"/>
            <p:nvPr/>
          </p:nvSpPr>
          <p:spPr>
            <a:xfrm>
              <a:off x="36325" y="1574025"/>
              <a:ext cx="2192400" cy="4464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a:solidFill>
                    <a:srgbClr val="1155CC"/>
                  </a:solidFill>
                  <a:latin typeface="Roboto"/>
                  <a:ea typeface="Roboto"/>
                  <a:cs typeface="Roboto"/>
                  <a:sym typeface="Roboto"/>
                </a:rPr>
                <a:t>Feb. 21st</a:t>
              </a:r>
              <a:endParaRPr>
                <a:solidFill>
                  <a:srgbClr val="1155CC"/>
                </a:solidFill>
                <a:latin typeface="Roboto"/>
                <a:ea typeface="Roboto"/>
                <a:cs typeface="Roboto"/>
                <a:sym typeface="Roboto"/>
              </a:endParaRPr>
            </a:p>
          </p:txBody>
        </p:sp>
        <p:sp>
          <p:nvSpPr>
            <p:cNvPr id="562" name="Google Shape;562;p20"/>
            <p:cNvSpPr txBox="1"/>
            <p:nvPr/>
          </p:nvSpPr>
          <p:spPr>
            <a:xfrm>
              <a:off x="1235825" y="2847425"/>
              <a:ext cx="1505100" cy="4464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b="1">
                  <a:solidFill>
                    <a:srgbClr val="1155CC"/>
                  </a:solidFill>
                  <a:latin typeface="Roboto"/>
                  <a:ea typeface="Roboto"/>
                  <a:cs typeface="Roboto"/>
                  <a:sym typeface="Roboto"/>
                </a:rPr>
                <a:t>Component Testing</a:t>
              </a:r>
              <a:endParaRPr b="1">
                <a:solidFill>
                  <a:srgbClr val="1155CC"/>
                </a:solidFill>
                <a:latin typeface="Roboto"/>
                <a:ea typeface="Roboto"/>
                <a:cs typeface="Roboto"/>
                <a:sym typeface="Roboto"/>
              </a:endParaRPr>
            </a:p>
          </p:txBody>
        </p:sp>
        <p:sp>
          <p:nvSpPr>
            <p:cNvPr id="563" name="Google Shape;563;p20"/>
            <p:cNvSpPr txBox="1"/>
            <p:nvPr/>
          </p:nvSpPr>
          <p:spPr>
            <a:xfrm>
              <a:off x="1083025" y="3151825"/>
              <a:ext cx="1678200" cy="13164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1155CC"/>
                </a:buClr>
                <a:buSzPts val="1200"/>
                <a:buFont typeface="Roboto"/>
                <a:buChar char="●"/>
              </a:pPr>
              <a:r>
                <a:rPr lang="en" sz="1200" b="1">
                  <a:solidFill>
                    <a:srgbClr val="1155CC"/>
                  </a:solidFill>
                  <a:latin typeface="Roboto"/>
                  <a:ea typeface="Roboto"/>
                  <a:cs typeface="Roboto"/>
                  <a:sym typeface="Roboto"/>
                </a:rPr>
                <a:t>Software Code</a:t>
              </a:r>
              <a:endParaRPr sz="1200" b="1">
                <a:solidFill>
                  <a:srgbClr val="1155CC"/>
                </a:solidFill>
                <a:latin typeface="Roboto"/>
                <a:ea typeface="Roboto"/>
                <a:cs typeface="Roboto"/>
                <a:sym typeface="Roboto"/>
              </a:endParaRPr>
            </a:p>
            <a:p>
              <a:pPr marL="457200" lvl="0" indent="-304800" algn="l" rtl="0">
                <a:lnSpc>
                  <a:spcPct val="115000"/>
                </a:lnSpc>
                <a:spcBef>
                  <a:spcPts val="0"/>
                </a:spcBef>
                <a:spcAft>
                  <a:spcPts val="0"/>
                </a:spcAft>
                <a:buClr>
                  <a:srgbClr val="1155CC"/>
                </a:buClr>
                <a:buSzPts val="1200"/>
                <a:buFont typeface="Roboto"/>
                <a:buChar char="●"/>
              </a:pPr>
              <a:r>
                <a:rPr lang="en" sz="1200" b="1">
                  <a:solidFill>
                    <a:srgbClr val="1155CC"/>
                  </a:solidFill>
                  <a:latin typeface="Roboto"/>
                  <a:ea typeface="Roboto"/>
                  <a:cs typeface="Roboto"/>
                  <a:sym typeface="Roboto"/>
                </a:rPr>
                <a:t>Electronic Parts</a:t>
              </a:r>
              <a:endParaRPr sz="1200" b="1">
                <a:solidFill>
                  <a:srgbClr val="1155CC"/>
                </a:solidFill>
                <a:latin typeface="Roboto"/>
                <a:ea typeface="Roboto"/>
                <a:cs typeface="Roboto"/>
                <a:sym typeface="Roboto"/>
              </a:endParaRPr>
            </a:p>
            <a:p>
              <a:pPr marL="457200" lvl="0" indent="-304800" algn="l" rtl="0">
                <a:lnSpc>
                  <a:spcPct val="115000"/>
                </a:lnSpc>
                <a:spcBef>
                  <a:spcPts val="0"/>
                </a:spcBef>
                <a:spcAft>
                  <a:spcPts val="0"/>
                </a:spcAft>
                <a:buClr>
                  <a:srgbClr val="1155CC"/>
                </a:buClr>
                <a:buSzPts val="1200"/>
                <a:buFont typeface="Roboto"/>
                <a:buChar char="●"/>
              </a:pPr>
              <a:r>
                <a:rPr lang="en" sz="1200" b="1">
                  <a:solidFill>
                    <a:srgbClr val="1155CC"/>
                  </a:solidFill>
                  <a:latin typeface="Roboto"/>
                  <a:ea typeface="Roboto"/>
                  <a:cs typeface="Roboto"/>
                  <a:sym typeface="Roboto"/>
                </a:rPr>
                <a:t>Vertical Frame</a:t>
              </a:r>
              <a:endParaRPr sz="1200" b="1">
                <a:solidFill>
                  <a:srgbClr val="1155CC"/>
                </a:solidFill>
                <a:latin typeface="Roboto"/>
                <a:ea typeface="Roboto"/>
                <a:cs typeface="Roboto"/>
                <a:sym typeface="Roboto"/>
              </a:endParaRPr>
            </a:p>
            <a:p>
              <a:pPr marL="457200" lvl="0" indent="-304800" algn="l" rtl="0">
                <a:lnSpc>
                  <a:spcPct val="115000"/>
                </a:lnSpc>
                <a:spcBef>
                  <a:spcPts val="0"/>
                </a:spcBef>
                <a:spcAft>
                  <a:spcPts val="0"/>
                </a:spcAft>
                <a:buClr>
                  <a:srgbClr val="1155CC"/>
                </a:buClr>
                <a:buSzPts val="1200"/>
                <a:buFont typeface="Roboto"/>
                <a:buChar char="●"/>
              </a:pPr>
              <a:r>
                <a:rPr lang="en" sz="1200" b="1">
                  <a:solidFill>
                    <a:srgbClr val="1155CC"/>
                  </a:solidFill>
                  <a:latin typeface="Roboto"/>
                  <a:ea typeface="Roboto"/>
                  <a:cs typeface="Roboto"/>
                  <a:sym typeface="Roboto"/>
                </a:rPr>
                <a:t>End Effector </a:t>
              </a:r>
              <a:endParaRPr sz="1200" b="1">
                <a:solidFill>
                  <a:srgbClr val="1155CC"/>
                </a:solidFill>
                <a:latin typeface="Roboto"/>
                <a:ea typeface="Roboto"/>
                <a:cs typeface="Roboto"/>
                <a:sym typeface="Roboto"/>
              </a:endParaRPr>
            </a:p>
          </p:txBody>
        </p:sp>
        <p:cxnSp>
          <p:nvCxnSpPr>
            <p:cNvPr id="564" name="Google Shape;564;p20"/>
            <p:cNvCxnSpPr/>
            <p:nvPr/>
          </p:nvCxnSpPr>
          <p:spPr>
            <a:xfrm>
              <a:off x="2180202" y="1695421"/>
              <a:ext cx="718500" cy="741900"/>
            </a:xfrm>
            <a:prstGeom prst="straightConnector1">
              <a:avLst/>
            </a:prstGeom>
            <a:noFill/>
            <a:ln w="9525" cap="flat" cmpd="sng">
              <a:solidFill>
                <a:srgbClr val="6D9EEB"/>
              </a:solidFill>
              <a:prstDash val="solid"/>
              <a:round/>
              <a:headEnd type="none" w="sm" len="sm"/>
              <a:tailEnd type="none" w="sm" len="sm"/>
            </a:ln>
          </p:spPr>
        </p:cxnSp>
        <p:sp>
          <p:nvSpPr>
            <p:cNvPr id="565" name="Google Shape;565;p20"/>
            <p:cNvSpPr/>
            <p:nvPr/>
          </p:nvSpPr>
          <p:spPr>
            <a:xfrm flipH="1">
              <a:off x="1083025" y="2306625"/>
              <a:ext cx="1834800" cy="143400"/>
            </a:xfrm>
            <a:prstGeom prst="parallelogram">
              <a:avLst>
                <a:gd name="adj" fmla="val 96952"/>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66" name="Google Shape;566;p20"/>
            <p:cNvSpPr/>
            <p:nvPr/>
          </p:nvSpPr>
          <p:spPr>
            <a:xfrm>
              <a:off x="1083125" y="2460449"/>
              <a:ext cx="1834800" cy="143400"/>
            </a:xfrm>
            <a:prstGeom prst="parallelogram">
              <a:avLst>
                <a:gd name="adj" fmla="val 96952"/>
              </a:avLst>
            </a:prstGeom>
            <a:solidFill>
              <a:srgbClr val="1155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 name="Google Shape;567;p20"/>
          <p:cNvGrpSpPr/>
          <p:nvPr/>
        </p:nvGrpSpPr>
        <p:grpSpPr>
          <a:xfrm>
            <a:off x="1432829" y="1421625"/>
            <a:ext cx="2284145" cy="3043000"/>
            <a:chOff x="633780" y="1574025"/>
            <a:chExt cx="2284145" cy="3043000"/>
          </a:xfrm>
        </p:grpSpPr>
        <p:sp>
          <p:nvSpPr>
            <p:cNvPr id="568" name="Google Shape;568;p20"/>
            <p:cNvSpPr txBox="1"/>
            <p:nvPr/>
          </p:nvSpPr>
          <p:spPr>
            <a:xfrm>
              <a:off x="633780" y="1574025"/>
              <a:ext cx="15948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a:solidFill>
                    <a:srgbClr val="1155CC"/>
                  </a:solidFill>
                  <a:latin typeface="Roboto"/>
                  <a:ea typeface="Roboto"/>
                  <a:cs typeface="Roboto"/>
                  <a:sym typeface="Roboto"/>
                </a:rPr>
                <a:t>Feb. 29th Software</a:t>
              </a:r>
              <a:endParaRPr>
                <a:solidFill>
                  <a:srgbClr val="1155CC"/>
                </a:solidFill>
                <a:latin typeface="Roboto"/>
                <a:ea typeface="Roboto"/>
                <a:cs typeface="Roboto"/>
                <a:sym typeface="Roboto"/>
              </a:endParaRPr>
            </a:p>
            <a:p>
              <a:pPr marL="0" lvl="0" indent="0" algn="r" rtl="0">
                <a:lnSpc>
                  <a:spcPct val="115000"/>
                </a:lnSpc>
                <a:spcBef>
                  <a:spcPts val="1600"/>
                </a:spcBef>
                <a:spcAft>
                  <a:spcPts val="1600"/>
                </a:spcAft>
                <a:buNone/>
              </a:pPr>
              <a:r>
                <a:rPr lang="en">
                  <a:solidFill>
                    <a:srgbClr val="A72A1E"/>
                  </a:solidFill>
                  <a:latin typeface="Roboto"/>
                  <a:ea typeface="Roboto"/>
                  <a:cs typeface="Roboto"/>
                  <a:sym typeface="Roboto"/>
                </a:rPr>
                <a:t> </a:t>
              </a:r>
              <a:endParaRPr>
                <a:solidFill>
                  <a:srgbClr val="A72A1E"/>
                </a:solidFill>
                <a:latin typeface="Roboto"/>
                <a:ea typeface="Roboto"/>
                <a:cs typeface="Roboto"/>
                <a:sym typeface="Roboto"/>
              </a:endParaRPr>
            </a:p>
          </p:txBody>
        </p:sp>
        <p:sp>
          <p:nvSpPr>
            <p:cNvPr id="569" name="Google Shape;569;p20"/>
            <p:cNvSpPr txBox="1"/>
            <p:nvPr/>
          </p:nvSpPr>
          <p:spPr>
            <a:xfrm>
              <a:off x="1235825" y="2847425"/>
              <a:ext cx="1505100" cy="4464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b="1">
                  <a:solidFill>
                    <a:srgbClr val="1155CC"/>
                  </a:solidFill>
                  <a:latin typeface="Roboto"/>
                  <a:ea typeface="Roboto"/>
                  <a:cs typeface="Roboto"/>
                  <a:sym typeface="Roboto"/>
                </a:rPr>
                <a:t>Subsystem Assembly</a:t>
              </a:r>
              <a:endParaRPr b="1">
                <a:solidFill>
                  <a:srgbClr val="1155CC"/>
                </a:solidFill>
                <a:latin typeface="Roboto"/>
                <a:ea typeface="Roboto"/>
                <a:cs typeface="Roboto"/>
                <a:sym typeface="Roboto"/>
              </a:endParaRPr>
            </a:p>
          </p:txBody>
        </p:sp>
        <p:sp>
          <p:nvSpPr>
            <p:cNvPr id="570" name="Google Shape;570;p20"/>
            <p:cNvSpPr txBox="1"/>
            <p:nvPr/>
          </p:nvSpPr>
          <p:spPr>
            <a:xfrm>
              <a:off x="1083026" y="3151825"/>
              <a:ext cx="1678200" cy="14652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1155CC"/>
                </a:buClr>
                <a:buSzPts val="1200"/>
                <a:buFont typeface="Roboto"/>
                <a:buChar char="●"/>
              </a:pPr>
              <a:r>
                <a:rPr lang="en" sz="1200" b="1">
                  <a:solidFill>
                    <a:srgbClr val="1155CC"/>
                  </a:solidFill>
                  <a:latin typeface="Roboto"/>
                  <a:ea typeface="Roboto"/>
                  <a:cs typeface="Roboto"/>
                  <a:sym typeface="Roboto"/>
                </a:rPr>
                <a:t>Software &amp; Electronics Assembly </a:t>
              </a:r>
              <a:endParaRPr sz="1200" b="1">
                <a:solidFill>
                  <a:srgbClr val="1155CC"/>
                </a:solidFill>
                <a:latin typeface="Roboto"/>
                <a:ea typeface="Roboto"/>
                <a:cs typeface="Roboto"/>
                <a:sym typeface="Roboto"/>
              </a:endParaRPr>
            </a:p>
            <a:p>
              <a:pPr marL="457200" lvl="0" indent="-304800" algn="l" rtl="0">
                <a:lnSpc>
                  <a:spcPct val="115000"/>
                </a:lnSpc>
                <a:spcBef>
                  <a:spcPts val="0"/>
                </a:spcBef>
                <a:spcAft>
                  <a:spcPts val="0"/>
                </a:spcAft>
                <a:buClr>
                  <a:srgbClr val="1155CC"/>
                </a:buClr>
                <a:buSzPts val="1200"/>
                <a:buFont typeface="Roboto"/>
                <a:buChar char="●"/>
              </a:pPr>
              <a:r>
                <a:rPr lang="en" sz="1200" b="1">
                  <a:solidFill>
                    <a:srgbClr val="1155CC"/>
                  </a:solidFill>
                  <a:latin typeface="Roboto"/>
                  <a:ea typeface="Roboto"/>
                  <a:cs typeface="Roboto"/>
                  <a:sym typeface="Roboto"/>
                </a:rPr>
                <a:t>Vertical Frame </a:t>
              </a:r>
              <a:endParaRPr sz="1200" b="1">
                <a:solidFill>
                  <a:srgbClr val="1155CC"/>
                </a:solidFill>
                <a:latin typeface="Roboto"/>
                <a:ea typeface="Roboto"/>
                <a:cs typeface="Roboto"/>
                <a:sym typeface="Roboto"/>
              </a:endParaRPr>
            </a:p>
            <a:p>
              <a:pPr marL="457200" lvl="0" indent="-304800" algn="l" rtl="0">
                <a:lnSpc>
                  <a:spcPct val="115000"/>
                </a:lnSpc>
                <a:spcBef>
                  <a:spcPts val="0"/>
                </a:spcBef>
                <a:spcAft>
                  <a:spcPts val="0"/>
                </a:spcAft>
                <a:buClr>
                  <a:srgbClr val="1155CC"/>
                </a:buClr>
                <a:buSzPts val="1200"/>
                <a:buFont typeface="Roboto"/>
                <a:buChar char="●"/>
              </a:pPr>
              <a:r>
                <a:rPr lang="en" sz="1200" b="1">
                  <a:solidFill>
                    <a:srgbClr val="1155CC"/>
                  </a:solidFill>
                  <a:latin typeface="Roboto"/>
                  <a:ea typeface="Roboto"/>
                  <a:cs typeface="Roboto"/>
                  <a:sym typeface="Roboto"/>
                </a:rPr>
                <a:t>End Effector Assembly</a:t>
              </a:r>
              <a:endParaRPr sz="1200" b="1">
                <a:solidFill>
                  <a:srgbClr val="1155CC"/>
                </a:solidFill>
                <a:latin typeface="Roboto"/>
                <a:ea typeface="Roboto"/>
                <a:cs typeface="Roboto"/>
                <a:sym typeface="Roboto"/>
              </a:endParaRPr>
            </a:p>
          </p:txBody>
        </p:sp>
        <p:cxnSp>
          <p:nvCxnSpPr>
            <p:cNvPr id="571" name="Google Shape;571;p20"/>
            <p:cNvCxnSpPr/>
            <p:nvPr/>
          </p:nvCxnSpPr>
          <p:spPr>
            <a:xfrm>
              <a:off x="2180202" y="1695421"/>
              <a:ext cx="718500" cy="741900"/>
            </a:xfrm>
            <a:prstGeom prst="straightConnector1">
              <a:avLst/>
            </a:prstGeom>
            <a:noFill/>
            <a:ln w="9525" cap="flat" cmpd="sng">
              <a:solidFill>
                <a:srgbClr val="6D9EEB"/>
              </a:solidFill>
              <a:prstDash val="solid"/>
              <a:round/>
              <a:headEnd type="none" w="sm" len="sm"/>
              <a:tailEnd type="none" w="sm" len="sm"/>
            </a:ln>
          </p:spPr>
        </p:cxnSp>
        <p:sp>
          <p:nvSpPr>
            <p:cNvPr id="572" name="Google Shape;572;p20"/>
            <p:cNvSpPr/>
            <p:nvPr/>
          </p:nvSpPr>
          <p:spPr>
            <a:xfrm flipH="1">
              <a:off x="1083025" y="2306625"/>
              <a:ext cx="1834800" cy="143400"/>
            </a:xfrm>
            <a:prstGeom prst="parallelogram">
              <a:avLst>
                <a:gd name="adj" fmla="val 96952"/>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73" name="Google Shape;573;p20"/>
            <p:cNvSpPr/>
            <p:nvPr/>
          </p:nvSpPr>
          <p:spPr>
            <a:xfrm>
              <a:off x="1083125" y="2460449"/>
              <a:ext cx="1834800" cy="143400"/>
            </a:xfrm>
            <a:prstGeom prst="parallelogram">
              <a:avLst>
                <a:gd name="adj" fmla="val 96952"/>
              </a:avLst>
            </a:prstGeom>
            <a:solidFill>
              <a:srgbClr val="1155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 name="Google Shape;574;p20"/>
          <p:cNvGrpSpPr/>
          <p:nvPr/>
        </p:nvGrpSpPr>
        <p:grpSpPr>
          <a:xfrm>
            <a:off x="3361658" y="1420925"/>
            <a:ext cx="2067161" cy="3572800"/>
            <a:chOff x="850764" y="1574036"/>
            <a:chExt cx="2067161" cy="3572800"/>
          </a:xfrm>
        </p:grpSpPr>
        <p:sp>
          <p:nvSpPr>
            <p:cNvPr id="575" name="Google Shape;575;p20"/>
            <p:cNvSpPr txBox="1"/>
            <p:nvPr/>
          </p:nvSpPr>
          <p:spPr>
            <a:xfrm>
              <a:off x="850764" y="1574036"/>
              <a:ext cx="13779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a:solidFill>
                    <a:srgbClr val="666666"/>
                  </a:solidFill>
                  <a:latin typeface="Roboto"/>
                  <a:ea typeface="Roboto"/>
                  <a:cs typeface="Roboto"/>
                  <a:sym typeface="Roboto"/>
                </a:rPr>
                <a:t>March 14th + 4 Days</a:t>
              </a:r>
              <a:endParaRPr>
                <a:solidFill>
                  <a:srgbClr val="666666"/>
                </a:solidFill>
                <a:latin typeface="Roboto"/>
                <a:ea typeface="Roboto"/>
                <a:cs typeface="Roboto"/>
                <a:sym typeface="Roboto"/>
              </a:endParaRPr>
            </a:p>
          </p:txBody>
        </p:sp>
        <p:sp>
          <p:nvSpPr>
            <p:cNvPr id="576" name="Google Shape;576;p20"/>
            <p:cNvSpPr txBox="1"/>
            <p:nvPr/>
          </p:nvSpPr>
          <p:spPr>
            <a:xfrm>
              <a:off x="1235825" y="2847425"/>
              <a:ext cx="1505100" cy="4464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b="1">
                  <a:solidFill>
                    <a:srgbClr val="666666"/>
                  </a:solidFill>
                  <a:latin typeface="Roboto"/>
                  <a:ea typeface="Roboto"/>
                  <a:cs typeface="Roboto"/>
                  <a:sym typeface="Roboto"/>
                </a:rPr>
                <a:t>Subsystem Testing</a:t>
              </a:r>
              <a:endParaRPr b="1">
                <a:solidFill>
                  <a:srgbClr val="666666"/>
                </a:solidFill>
                <a:latin typeface="Roboto"/>
                <a:ea typeface="Roboto"/>
                <a:cs typeface="Roboto"/>
                <a:sym typeface="Roboto"/>
              </a:endParaRPr>
            </a:p>
          </p:txBody>
        </p:sp>
        <p:sp>
          <p:nvSpPr>
            <p:cNvPr id="577" name="Google Shape;577;p20"/>
            <p:cNvSpPr txBox="1"/>
            <p:nvPr/>
          </p:nvSpPr>
          <p:spPr>
            <a:xfrm>
              <a:off x="1083031" y="3151836"/>
              <a:ext cx="1678200" cy="19950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1155CC"/>
                </a:buClr>
                <a:buSzPts val="1200"/>
                <a:buFont typeface="Roboto"/>
                <a:buChar char="●"/>
              </a:pPr>
              <a:r>
                <a:rPr lang="en" sz="1200" b="1">
                  <a:solidFill>
                    <a:srgbClr val="1155CC"/>
                  </a:solidFill>
                  <a:latin typeface="Roboto"/>
                  <a:ea typeface="Roboto"/>
                  <a:cs typeface="Roboto"/>
                  <a:sym typeface="Roboto"/>
                </a:rPr>
                <a:t>Software &amp; Electronics Subsystem Testing</a:t>
              </a:r>
              <a:endParaRPr sz="1200" b="1">
                <a:solidFill>
                  <a:srgbClr val="1155CC"/>
                </a:solidFill>
                <a:latin typeface="Roboto"/>
                <a:ea typeface="Roboto"/>
                <a:cs typeface="Roboto"/>
                <a:sym typeface="Roboto"/>
              </a:endParaRPr>
            </a:p>
            <a:p>
              <a:pPr marL="457200" lvl="0" indent="-304800" algn="l" rtl="0">
                <a:lnSpc>
                  <a:spcPct val="115000"/>
                </a:lnSpc>
                <a:spcBef>
                  <a:spcPts val="0"/>
                </a:spcBef>
                <a:spcAft>
                  <a:spcPts val="0"/>
                </a:spcAft>
                <a:buClr>
                  <a:srgbClr val="666666"/>
                </a:buClr>
                <a:buSzPts val="1200"/>
                <a:buFont typeface="Roboto"/>
                <a:buChar char="●"/>
              </a:pPr>
              <a:r>
                <a:rPr lang="en" sz="1200">
                  <a:solidFill>
                    <a:srgbClr val="666666"/>
                  </a:solidFill>
                  <a:latin typeface="Roboto"/>
                  <a:ea typeface="Roboto"/>
                  <a:cs typeface="Roboto"/>
                  <a:sym typeface="Roboto"/>
                </a:rPr>
                <a:t>Extension Frame </a:t>
              </a:r>
              <a:endParaRPr sz="1200">
                <a:solidFill>
                  <a:srgbClr val="666666"/>
                </a:solidFill>
                <a:latin typeface="Roboto"/>
                <a:ea typeface="Roboto"/>
                <a:cs typeface="Roboto"/>
                <a:sym typeface="Roboto"/>
              </a:endParaRPr>
            </a:p>
            <a:p>
              <a:pPr marL="457200" lvl="0" indent="-304800" algn="l" rtl="0">
                <a:lnSpc>
                  <a:spcPct val="115000"/>
                </a:lnSpc>
                <a:spcBef>
                  <a:spcPts val="0"/>
                </a:spcBef>
                <a:spcAft>
                  <a:spcPts val="0"/>
                </a:spcAft>
                <a:buClr>
                  <a:srgbClr val="666666"/>
                </a:buClr>
                <a:buSzPts val="1200"/>
                <a:buFont typeface="Roboto"/>
                <a:buChar char="●"/>
              </a:pPr>
              <a:r>
                <a:rPr lang="en" sz="1200">
                  <a:solidFill>
                    <a:srgbClr val="666666"/>
                  </a:solidFill>
                  <a:latin typeface="Roboto"/>
                  <a:ea typeface="Roboto"/>
                  <a:cs typeface="Roboto"/>
                  <a:sym typeface="Roboto"/>
                </a:rPr>
                <a:t>Roller </a:t>
              </a:r>
              <a:endParaRPr sz="1200">
                <a:solidFill>
                  <a:srgbClr val="666666"/>
                </a:solidFill>
                <a:latin typeface="Roboto"/>
                <a:ea typeface="Roboto"/>
                <a:cs typeface="Roboto"/>
                <a:sym typeface="Roboto"/>
              </a:endParaRPr>
            </a:p>
            <a:p>
              <a:pPr marL="457200" lvl="0" indent="-304800" algn="l" rtl="0">
                <a:lnSpc>
                  <a:spcPct val="115000"/>
                </a:lnSpc>
                <a:spcBef>
                  <a:spcPts val="0"/>
                </a:spcBef>
                <a:spcAft>
                  <a:spcPts val="0"/>
                </a:spcAft>
                <a:buClr>
                  <a:srgbClr val="666666"/>
                </a:buClr>
                <a:buSzPts val="1200"/>
                <a:buFont typeface="Roboto"/>
                <a:buChar char="●"/>
              </a:pPr>
              <a:r>
                <a:rPr lang="en" sz="1200">
                  <a:solidFill>
                    <a:srgbClr val="666666"/>
                  </a:solidFill>
                  <a:latin typeface="Roboto"/>
                  <a:ea typeface="Roboto"/>
                  <a:cs typeface="Roboto"/>
                  <a:sym typeface="Roboto"/>
                </a:rPr>
                <a:t>CSR Modification </a:t>
              </a:r>
              <a:endParaRPr sz="1200">
                <a:solidFill>
                  <a:srgbClr val="666666"/>
                </a:solidFill>
                <a:latin typeface="Roboto"/>
                <a:ea typeface="Roboto"/>
                <a:cs typeface="Roboto"/>
                <a:sym typeface="Roboto"/>
              </a:endParaRPr>
            </a:p>
          </p:txBody>
        </p:sp>
        <p:cxnSp>
          <p:nvCxnSpPr>
            <p:cNvPr id="578" name="Google Shape;578;p20"/>
            <p:cNvCxnSpPr/>
            <p:nvPr/>
          </p:nvCxnSpPr>
          <p:spPr>
            <a:xfrm>
              <a:off x="2180202" y="1695421"/>
              <a:ext cx="718500" cy="741900"/>
            </a:xfrm>
            <a:prstGeom prst="straightConnector1">
              <a:avLst/>
            </a:prstGeom>
            <a:noFill/>
            <a:ln w="9525" cap="flat" cmpd="sng">
              <a:solidFill>
                <a:srgbClr val="C2C2C2"/>
              </a:solidFill>
              <a:prstDash val="solid"/>
              <a:round/>
              <a:headEnd type="none" w="sm" len="sm"/>
              <a:tailEnd type="none" w="sm" len="sm"/>
            </a:ln>
          </p:spPr>
        </p:cxnSp>
        <p:sp>
          <p:nvSpPr>
            <p:cNvPr id="579" name="Google Shape;579;p20"/>
            <p:cNvSpPr/>
            <p:nvPr/>
          </p:nvSpPr>
          <p:spPr>
            <a:xfrm flipH="1">
              <a:off x="1083025" y="2306625"/>
              <a:ext cx="1834800" cy="143400"/>
            </a:xfrm>
            <a:prstGeom prst="parallelogram">
              <a:avLst>
                <a:gd name="adj" fmla="val 96952"/>
              </a:avLst>
            </a:prstGeom>
            <a:solidFill>
              <a:srgbClr val="C2C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80" name="Google Shape;580;p20"/>
            <p:cNvSpPr/>
            <p:nvPr/>
          </p:nvSpPr>
          <p:spPr>
            <a:xfrm>
              <a:off x="1083125" y="2460449"/>
              <a:ext cx="1834800" cy="143400"/>
            </a:xfrm>
            <a:prstGeom prst="parallelogram">
              <a:avLst>
                <a:gd name="adj" fmla="val 96952"/>
              </a:avLst>
            </a:prstGeom>
            <a:solidFill>
              <a:srgbClr val="8585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 name="Google Shape;581;p20"/>
          <p:cNvGrpSpPr/>
          <p:nvPr/>
        </p:nvGrpSpPr>
        <p:grpSpPr>
          <a:xfrm>
            <a:off x="6742350" y="1420900"/>
            <a:ext cx="2116954" cy="3390700"/>
            <a:chOff x="800971" y="1574022"/>
            <a:chExt cx="2116954" cy="3390700"/>
          </a:xfrm>
        </p:grpSpPr>
        <p:sp>
          <p:nvSpPr>
            <p:cNvPr id="582" name="Google Shape;582;p20"/>
            <p:cNvSpPr txBox="1"/>
            <p:nvPr/>
          </p:nvSpPr>
          <p:spPr>
            <a:xfrm>
              <a:off x="1235825" y="2847425"/>
              <a:ext cx="1505100" cy="4464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b="1">
                  <a:solidFill>
                    <a:srgbClr val="666666"/>
                  </a:solidFill>
                  <a:latin typeface="Roboto"/>
                  <a:ea typeface="Roboto"/>
                  <a:cs typeface="Roboto"/>
                  <a:sym typeface="Roboto"/>
                </a:rPr>
                <a:t>Full System Testing</a:t>
              </a:r>
              <a:endParaRPr b="1">
                <a:solidFill>
                  <a:srgbClr val="666666"/>
                </a:solidFill>
                <a:latin typeface="Roboto"/>
                <a:ea typeface="Roboto"/>
                <a:cs typeface="Roboto"/>
                <a:sym typeface="Roboto"/>
              </a:endParaRPr>
            </a:p>
          </p:txBody>
        </p:sp>
        <p:sp>
          <p:nvSpPr>
            <p:cNvPr id="583" name="Google Shape;583;p20"/>
            <p:cNvSpPr txBox="1"/>
            <p:nvPr/>
          </p:nvSpPr>
          <p:spPr>
            <a:xfrm>
              <a:off x="1083121" y="3151822"/>
              <a:ext cx="1678200" cy="18129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666666"/>
                </a:buClr>
                <a:buSzPts val="1200"/>
                <a:buFont typeface="Roboto"/>
                <a:buChar char="●"/>
              </a:pPr>
              <a:r>
                <a:rPr lang="en" sz="1200">
                  <a:solidFill>
                    <a:srgbClr val="666666"/>
                  </a:solidFill>
                  <a:latin typeface="Roboto"/>
                  <a:ea typeface="Roboto"/>
                  <a:cs typeface="Roboto"/>
                  <a:sym typeface="Roboto"/>
                </a:rPr>
                <a:t>Secure CSR</a:t>
              </a:r>
              <a:endParaRPr sz="1200">
                <a:solidFill>
                  <a:srgbClr val="666666"/>
                </a:solidFill>
                <a:latin typeface="Roboto"/>
                <a:ea typeface="Roboto"/>
                <a:cs typeface="Roboto"/>
                <a:sym typeface="Roboto"/>
              </a:endParaRPr>
            </a:p>
            <a:p>
              <a:pPr marL="457200" lvl="0" indent="-304800" algn="l" rtl="0">
                <a:lnSpc>
                  <a:spcPct val="115000"/>
                </a:lnSpc>
                <a:spcBef>
                  <a:spcPts val="0"/>
                </a:spcBef>
                <a:spcAft>
                  <a:spcPts val="0"/>
                </a:spcAft>
                <a:buClr>
                  <a:srgbClr val="666666"/>
                </a:buClr>
                <a:buSzPts val="1200"/>
                <a:buFont typeface="Roboto"/>
                <a:buChar char="●"/>
              </a:pPr>
              <a:r>
                <a:rPr lang="en" sz="1200">
                  <a:solidFill>
                    <a:srgbClr val="666666"/>
                  </a:solidFill>
                  <a:latin typeface="Roboto"/>
                  <a:ea typeface="Roboto"/>
                  <a:cs typeface="Roboto"/>
                  <a:sym typeface="Roboto"/>
                </a:rPr>
                <a:t>Vibration Test</a:t>
              </a:r>
              <a:endParaRPr sz="1200">
                <a:solidFill>
                  <a:srgbClr val="666666"/>
                </a:solidFill>
                <a:latin typeface="Roboto"/>
                <a:ea typeface="Roboto"/>
                <a:cs typeface="Roboto"/>
                <a:sym typeface="Roboto"/>
              </a:endParaRPr>
            </a:p>
            <a:p>
              <a:pPr marL="457200" lvl="0" indent="-304800" algn="l" rtl="0">
                <a:lnSpc>
                  <a:spcPct val="115000"/>
                </a:lnSpc>
                <a:spcBef>
                  <a:spcPts val="0"/>
                </a:spcBef>
                <a:spcAft>
                  <a:spcPts val="0"/>
                </a:spcAft>
                <a:buClr>
                  <a:srgbClr val="666666"/>
                </a:buClr>
                <a:buSzPts val="1200"/>
                <a:buFont typeface="Roboto"/>
                <a:buChar char="●"/>
              </a:pPr>
              <a:r>
                <a:rPr lang="en" sz="1200">
                  <a:solidFill>
                    <a:srgbClr val="666666"/>
                  </a:solidFill>
                  <a:latin typeface="Roboto"/>
                  <a:ea typeface="Roboto"/>
                  <a:cs typeface="Roboto"/>
                  <a:sym typeface="Roboto"/>
                </a:rPr>
                <a:t>Hardware Integrated Actuation</a:t>
              </a:r>
              <a:endParaRPr sz="1200">
                <a:solidFill>
                  <a:srgbClr val="666666"/>
                </a:solidFill>
                <a:latin typeface="Roboto"/>
                <a:ea typeface="Roboto"/>
                <a:cs typeface="Roboto"/>
                <a:sym typeface="Roboto"/>
              </a:endParaRPr>
            </a:p>
            <a:p>
              <a:pPr marL="457200" lvl="0" indent="-304800" algn="l" rtl="0">
                <a:lnSpc>
                  <a:spcPct val="115000"/>
                </a:lnSpc>
                <a:spcBef>
                  <a:spcPts val="0"/>
                </a:spcBef>
                <a:spcAft>
                  <a:spcPts val="0"/>
                </a:spcAft>
                <a:buClr>
                  <a:srgbClr val="666666"/>
                </a:buClr>
                <a:buSzPts val="1200"/>
                <a:buFont typeface="Roboto"/>
                <a:buChar char="●"/>
              </a:pPr>
              <a:r>
                <a:rPr lang="en" sz="1200">
                  <a:solidFill>
                    <a:srgbClr val="666666"/>
                  </a:solidFill>
                  <a:latin typeface="Roboto"/>
                  <a:ea typeface="Roboto"/>
                  <a:cs typeface="Roboto"/>
                  <a:sym typeface="Roboto"/>
                </a:rPr>
                <a:t>Angle of Retrieval</a:t>
              </a:r>
              <a:endParaRPr sz="1200">
                <a:solidFill>
                  <a:srgbClr val="666666"/>
                </a:solidFill>
                <a:latin typeface="Roboto"/>
                <a:ea typeface="Roboto"/>
                <a:cs typeface="Roboto"/>
                <a:sym typeface="Roboto"/>
              </a:endParaRPr>
            </a:p>
            <a:p>
              <a:pPr marL="457200" lvl="0" indent="-304800" algn="l" rtl="0">
                <a:lnSpc>
                  <a:spcPct val="115000"/>
                </a:lnSpc>
                <a:spcBef>
                  <a:spcPts val="0"/>
                </a:spcBef>
                <a:spcAft>
                  <a:spcPts val="0"/>
                </a:spcAft>
                <a:buClr>
                  <a:srgbClr val="666666"/>
                </a:buClr>
                <a:buSzPts val="1200"/>
                <a:buFont typeface="Roboto"/>
                <a:buChar char="●"/>
              </a:pPr>
              <a:r>
                <a:rPr lang="en" sz="1200">
                  <a:solidFill>
                    <a:srgbClr val="666666"/>
                  </a:solidFill>
                  <a:latin typeface="Roboto"/>
                  <a:ea typeface="Roboto"/>
                  <a:cs typeface="Roboto"/>
                  <a:sym typeface="Roboto"/>
                </a:rPr>
                <a:t>Pick Up Test</a:t>
              </a:r>
              <a:endParaRPr sz="1200">
                <a:solidFill>
                  <a:srgbClr val="666666"/>
                </a:solidFill>
                <a:latin typeface="Roboto"/>
                <a:ea typeface="Roboto"/>
                <a:cs typeface="Roboto"/>
                <a:sym typeface="Roboto"/>
              </a:endParaRPr>
            </a:p>
            <a:p>
              <a:pPr marL="0" lvl="0" indent="0" algn="l" rtl="0">
                <a:lnSpc>
                  <a:spcPct val="115000"/>
                </a:lnSpc>
                <a:spcBef>
                  <a:spcPts val="1600"/>
                </a:spcBef>
                <a:spcAft>
                  <a:spcPts val="1600"/>
                </a:spcAft>
                <a:buNone/>
              </a:pPr>
              <a:endParaRPr sz="1200">
                <a:solidFill>
                  <a:srgbClr val="858585"/>
                </a:solidFill>
                <a:latin typeface="Roboto"/>
                <a:ea typeface="Roboto"/>
                <a:cs typeface="Roboto"/>
                <a:sym typeface="Roboto"/>
              </a:endParaRPr>
            </a:p>
          </p:txBody>
        </p:sp>
        <p:cxnSp>
          <p:nvCxnSpPr>
            <p:cNvPr id="584" name="Google Shape;584;p20"/>
            <p:cNvCxnSpPr/>
            <p:nvPr/>
          </p:nvCxnSpPr>
          <p:spPr>
            <a:xfrm>
              <a:off x="2180202" y="1695421"/>
              <a:ext cx="718500" cy="741900"/>
            </a:xfrm>
            <a:prstGeom prst="straightConnector1">
              <a:avLst/>
            </a:prstGeom>
            <a:noFill/>
            <a:ln w="9525" cap="flat" cmpd="sng">
              <a:solidFill>
                <a:srgbClr val="C2C2C2"/>
              </a:solidFill>
              <a:prstDash val="solid"/>
              <a:round/>
              <a:headEnd type="none" w="sm" len="sm"/>
              <a:tailEnd type="none" w="sm" len="sm"/>
            </a:ln>
          </p:spPr>
        </p:cxnSp>
        <p:sp>
          <p:nvSpPr>
            <p:cNvPr id="585" name="Google Shape;585;p20"/>
            <p:cNvSpPr/>
            <p:nvPr/>
          </p:nvSpPr>
          <p:spPr>
            <a:xfrm flipH="1">
              <a:off x="1083025" y="2306625"/>
              <a:ext cx="1834800" cy="143400"/>
            </a:xfrm>
            <a:prstGeom prst="parallelogram">
              <a:avLst>
                <a:gd name="adj" fmla="val 96952"/>
              </a:avLst>
            </a:prstGeom>
            <a:solidFill>
              <a:srgbClr val="C2C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86" name="Google Shape;586;p20"/>
            <p:cNvSpPr/>
            <p:nvPr/>
          </p:nvSpPr>
          <p:spPr>
            <a:xfrm>
              <a:off x="1083125" y="2460449"/>
              <a:ext cx="1834800" cy="143400"/>
            </a:xfrm>
            <a:prstGeom prst="parallelogram">
              <a:avLst>
                <a:gd name="adj" fmla="val 96952"/>
              </a:avLst>
            </a:prstGeom>
            <a:solidFill>
              <a:srgbClr val="8585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0"/>
            <p:cNvSpPr txBox="1"/>
            <p:nvPr/>
          </p:nvSpPr>
          <p:spPr>
            <a:xfrm>
              <a:off x="800971" y="1574022"/>
              <a:ext cx="1427700" cy="6051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a:solidFill>
                    <a:srgbClr val="666666"/>
                  </a:solidFill>
                  <a:latin typeface="Roboto"/>
                  <a:ea typeface="Roboto"/>
                  <a:cs typeface="Roboto"/>
                  <a:sym typeface="Roboto"/>
                </a:rPr>
                <a:t>April 4th + 1 Week</a:t>
              </a:r>
              <a:endParaRPr>
                <a:solidFill>
                  <a:srgbClr val="666666"/>
                </a:solidFill>
                <a:latin typeface="Roboto"/>
                <a:ea typeface="Roboto"/>
                <a:cs typeface="Roboto"/>
                <a:sym typeface="Roboto"/>
              </a:endParaRPr>
            </a:p>
          </p:txBody>
        </p:sp>
      </p:grpSp>
      <p:sp>
        <p:nvSpPr>
          <p:cNvPr id="588" name="Google Shape;588;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Schedule Overview </a:t>
            </a:r>
            <a:endParaRPr/>
          </a:p>
        </p:txBody>
      </p:sp>
      <p:sp>
        <p:nvSpPr>
          <p:cNvPr id="589" name="Google Shape;589;p20"/>
          <p:cNvSpPr/>
          <p:nvPr/>
        </p:nvSpPr>
        <p:spPr>
          <a:xfrm flipH="1">
            <a:off x="3593974" y="2153545"/>
            <a:ext cx="916800" cy="143400"/>
          </a:xfrm>
          <a:prstGeom prst="parallelogram">
            <a:avLst>
              <a:gd name="adj" fmla="val 96952"/>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90" name="Google Shape;590;p20"/>
          <p:cNvSpPr/>
          <p:nvPr/>
        </p:nvSpPr>
        <p:spPr>
          <a:xfrm>
            <a:off x="3593974" y="2312253"/>
            <a:ext cx="916800" cy="143400"/>
          </a:xfrm>
          <a:prstGeom prst="parallelogram">
            <a:avLst>
              <a:gd name="adj" fmla="val 96952"/>
            </a:avLst>
          </a:prstGeom>
          <a:solidFill>
            <a:srgbClr val="1155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0"/>
          <p:cNvSpPr/>
          <p:nvPr/>
        </p:nvSpPr>
        <p:spPr>
          <a:xfrm>
            <a:off x="6029325" y="3724275"/>
            <a:ext cx="809700" cy="1087200"/>
          </a:xfrm>
          <a:prstGeom prst="roundRect">
            <a:avLst>
              <a:gd name="adj" fmla="val 16667"/>
            </a:avLst>
          </a:prstGeom>
          <a:solidFill>
            <a:srgbClr val="E01111">
              <a:alpha val="27390"/>
            </a:srgbClr>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2" name="Google Shape;592;p20"/>
          <p:cNvGrpSpPr/>
          <p:nvPr/>
        </p:nvGrpSpPr>
        <p:grpSpPr>
          <a:xfrm>
            <a:off x="5025125" y="1421725"/>
            <a:ext cx="2306100" cy="3533625"/>
            <a:chOff x="800967" y="1574022"/>
            <a:chExt cx="2306100" cy="3533625"/>
          </a:xfrm>
        </p:grpSpPr>
        <p:sp>
          <p:nvSpPr>
            <p:cNvPr id="593" name="Google Shape;593;p20"/>
            <p:cNvSpPr txBox="1"/>
            <p:nvPr/>
          </p:nvSpPr>
          <p:spPr>
            <a:xfrm>
              <a:off x="1039767" y="2683019"/>
              <a:ext cx="2067300" cy="6102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b="1">
                  <a:solidFill>
                    <a:srgbClr val="666666"/>
                  </a:solidFill>
                  <a:latin typeface="Roboto"/>
                  <a:ea typeface="Roboto"/>
                  <a:cs typeface="Roboto"/>
                  <a:sym typeface="Roboto"/>
                </a:rPr>
                <a:t>Integration of Subsystems &amp; Testing</a:t>
              </a:r>
              <a:endParaRPr b="1">
                <a:solidFill>
                  <a:srgbClr val="666666"/>
                </a:solidFill>
                <a:latin typeface="Roboto"/>
                <a:ea typeface="Roboto"/>
                <a:cs typeface="Roboto"/>
                <a:sym typeface="Roboto"/>
              </a:endParaRPr>
            </a:p>
          </p:txBody>
        </p:sp>
        <p:sp>
          <p:nvSpPr>
            <p:cNvPr id="594" name="Google Shape;594;p20"/>
            <p:cNvSpPr txBox="1"/>
            <p:nvPr/>
          </p:nvSpPr>
          <p:spPr>
            <a:xfrm>
              <a:off x="844171" y="3178947"/>
              <a:ext cx="2067300" cy="19287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666666"/>
                </a:buClr>
                <a:buSzPts val="1200"/>
                <a:buFont typeface="Roboto"/>
                <a:buChar char="●"/>
              </a:pPr>
              <a:r>
                <a:rPr lang="en" sz="1200">
                  <a:solidFill>
                    <a:srgbClr val="666666"/>
                  </a:solidFill>
                  <a:latin typeface="Roboto"/>
                  <a:ea typeface="Roboto"/>
                  <a:cs typeface="Roboto"/>
                  <a:sym typeface="Roboto"/>
                </a:rPr>
                <a:t>Electrical &amp; Software + Hardware Components</a:t>
              </a:r>
              <a:endParaRPr sz="1200">
                <a:solidFill>
                  <a:srgbClr val="666666"/>
                </a:solidFill>
                <a:latin typeface="Roboto"/>
                <a:ea typeface="Roboto"/>
                <a:cs typeface="Roboto"/>
                <a:sym typeface="Roboto"/>
              </a:endParaRPr>
            </a:p>
            <a:p>
              <a:pPr marL="914400" lvl="1" indent="-304800" algn="l" rtl="0">
                <a:lnSpc>
                  <a:spcPct val="115000"/>
                </a:lnSpc>
                <a:spcBef>
                  <a:spcPts val="0"/>
                </a:spcBef>
                <a:spcAft>
                  <a:spcPts val="0"/>
                </a:spcAft>
                <a:buClr>
                  <a:srgbClr val="666666"/>
                </a:buClr>
                <a:buSzPts val="1200"/>
                <a:buFont typeface="Roboto"/>
                <a:buChar char="○"/>
              </a:pPr>
              <a:r>
                <a:rPr lang="en" sz="1200">
                  <a:solidFill>
                    <a:srgbClr val="666666"/>
                  </a:solidFill>
                  <a:latin typeface="Roboto"/>
                  <a:ea typeface="Roboto"/>
                  <a:cs typeface="Roboto"/>
                  <a:sym typeface="Roboto"/>
                </a:rPr>
                <a:t>Motor Actuation Test</a:t>
              </a:r>
              <a:endParaRPr sz="1200">
                <a:solidFill>
                  <a:srgbClr val="666666"/>
                </a:solidFill>
                <a:latin typeface="Roboto"/>
                <a:ea typeface="Roboto"/>
                <a:cs typeface="Roboto"/>
                <a:sym typeface="Roboto"/>
              </a:endParaRPr>
            </a:p>
            <a:p>
              <a:pPr marL="914400" lvl="1" indent="-304800" algn="l" rtl="0">
                <a:lnSpc>
                  <a:spcPct val="115000"/>
                </a:lnSpc>
                <a:spcBef>
                  <a:spcPts val="0"/>
                </a:spcBef>
                <a:spcAft>
                  <a:spcPts val="0"/>
                </a:spcAft>
                <a:buClr>
                  <a:srgbClr val="666666"/>
                </a:buClr>
                <a:buSzPts val="1200"/>
                <a:buFont typeface="Roboto"/>
                <a:buChar char="○"/>
              </a:pPr>
              <a:r>
                <a:rPr lang="en" sz="1200">
                  <a:solidFill>
                    <a:srgbClr val="666666"/>
                  </a:solidFill>
                  <a:latin typeface="Roboto"/>
                  <a:ea typeface="Roboto"/>
                  <a:cs typeface="Roboto"/>
                  <a:sym typeface="Roboto"/>
                </a:rPr>
                <a:t>Clamping Test</a:t>
              </a:r>
              <a:endParaRPr sz="1200">
                <a:solidFill>
                  <a:srgbClr val="666666"/>
                </a:solidFill>
                <a:latin typeface="Roboto"/>
                <a:ea typeface="Roboto"/>
                <a:cs typeface="Roboto"/>
                <a:sym typeface="Roboto"/>
              </a:endParaRPr>
            </a:p>
          </p:txBody>
        </p:sp>
        <p:cxnSp>
          <p:nvCxnSpPr>
            <p:cNvPr id="595" name="Google Shape;595;p20"/>
            <p:cNvCxnSpPr/>
            <p:nvPr/>
          </p:nvCxnSpPr>
          <p:spPr>
            <a:xfrm>
              <a:off x="2180202" y="1695421"/>
              <a:ext cx="718500" cy="741900"/>
            </a:xfrm>
            <a:prstGeom prst="straightConnector1">
              <a:avLst/>
            </a:prstGeom>
            <a:noFill/>
            <a:ln w="9525" cap="flat" cmpd="sng">
              <a:solidFill>
                <a:srgbClr val="C2C2C2"/>
              </a:solidFill>
              <a:prstDash val="solid"/>
              <a:round/>
              <a:headEnd type="none" w="sm" len="sm"/>
              <a:tailEnd type="none" w="sm" len="sm"/>
            </a:ln>
          </p:spPr>
        </p:cxnSp>
        <p:sp>
          <p:nvSpPr>
            <p:cNvPr id="596" name="Google Shape;596;p20"/>
            <p:cNvSpPr/>
            <p:nvPr/>
          </p:nvSpPr>
          <p:spPr>
            <a:xfrm flipH="1">
              <a:off x="1083025" y="2306625"/>
              <a:ext cx="1834800" cy="143400"/>
            </a:xfrm>
            <a:prstGeom prst="parallelogram">
              <a:avLst>
                <a:gd name="adj" fmla="val 96952"/>
              </a:avLst>
            </a:prstGeom>
            <a:solidFill>
              <a:srgbClr val="C2C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97" name="Google Shape;597;p20"/>
            <p:cNvSpPr/>
            <p:nvPr/>
          </p:nvSpPr>
          <p:spPr>
            <a:xfrm>
              <a:off x="1083125" y="2460449"/>
              <a:ext cx="1834800" cy="143400"/>
            </a:xfrm>
            <a:prstGeom prst="parallelogram">
              <a:avLst>
                <a:gd name="adj" fmla="val 96952"/>
              </a:avLst>
            </a:prstGeom>
            <a:solidFill>
              <a:srgbClr val="8585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0"/>
            <p:cNvSpPr txBox="1"/>
            <p:nvPr/>
          </p:nvSpPr>
          <p:spPr>
            <a:xfrm>
              <a:off x="800967" y="1574022"/>
              <a:ext cx="14277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a:solidFill>
                    <a:srgbClr val="666666"/>
                  </a:solidFill>
                  <a:latin typeface="Roboto"/>
                  <a:ea typeface="Roboto"/>
                  <a:cs typeface="Roboto"/>
                  <a:sym typeface="Roboto"/>
                </a:rPr>
                <a:t>March 18th + 1 Week</a:t>
              </a:r>
              <a:endParaRPr>
                <a:solidFill>
                  <a:srgbClr val="666666"/>
                </a:solidFill>
                <a:latin typeface="Roboto"/>
                <a:ea typeface="Roboto"/>
                <a:cs typeface="Roboto"/>
                <a:sym typeface="Roboto"/>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9"/>
                                        </p:tgtEl>
                                        <p:attrNameLst>
                                          <p:attrName>style.visibility</p:attrName>
                                        </p:attrNameLst>
                                      </p:cBhvr>
                                      <p:to>
                                        <p:strVal val="visible"/>
                                      </p:to>
                                    </p:set>
                                    <p:animEffect transition="in" filter="fade">
                                      <p:cBhvr>
                                        <p:cTn id="7" dur="500"/>
                                        <p:tgtEl>
                                          <p:spTgt spid="559"/>
                                        </p:tgtEl>
                                      </p:cBhvr>
                                    </p:animEffect>
                                  </p:childTnLst>
                                </p:cTn>
                              </p:par>
                              <p:par>
                                <p:cTn id="8" presetID="10" presetClass="entr" presetSubtype="0" fill="hold" nodeType="withEffect">
                                  <p:stCondLst>
                                    <p:cond delay="0"/>
                                  </p:stCondLst>
                                  <p:childTnLst>
                                    <p:set>
                                      <p:cBhvr>
                                        <p:cTn id="9" dur="1" fill="hold">
                                          <p:stCondLst>
                                            <p:cond delay="0"/>
                                          </p:stCondLst>
                                        </p:cTn>
                                        <p:tgtEl>
                                          <p:spTgt spid="591"/>
                                        </p:tgtEl>
                                        <p:attrNameLst>
                                          <p:attrName>style.visibility</p:attrName>
                                        </p:attrNameLst>
                                      </p:cBhvr>
                                      <p:to>
                                        <p:strVal val="visible"/>
                                      </p:to>
                                    </p:set>
                                    <p:animEffect transition="in" filter="fade">
                                      <p:cBhvr>
                                        <p:cTn id="10" dur="500"/>
                                        <p:tgtEl>
                                          <p:spTgt spid="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pic>
        <p:nvPicPr>
          <p:cNvPr id="603" name="Google Shape;603;p21"/>
          <p:cNvPicPr preferRelativeResize="0"/>
          <p:nvPr/>
        </p:nvPicPr>
        <p:blipFill rotWithShape="1">
          <a:blip r:embed="rId3" cstate="print">
            <a:alphaModFix/>
            <a:extLst>
              <a:ext uri="{28A0092B-C50C-407E-A947-70E740481C1C}">
                <a14:useLocalDpi xmlns:a14="http://schemas.microsoft.com/office/drawing/2010/main"/>
              </a:ext>
            </a:extLst>
          </a:blip>
          <a:srcRect l="6950" t="3512" r="35508"/>
          <a:stretch/>
        </p:blipFill>
        <p:spPr>
          <a:xfrm>
            <a:off x="311625" y="1074175"/>
            <a:ext cx="7969402" cy="3643375"/>
          </a:xfrm>
          <a:prstGeom prst="rect">
            <a:avLst/>
          </a:prstGeom>
          <a:noFill/>
          <a:ln>
            <a:noFill/>
          </a:ln>
        </p:spPr>
      </p:pic>
      <p:sp>
        <p:nvSpPr>
          <p:cNvPr id="604" name="Google Shape;604;p21"/>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Milestones and Critical Path</a:t>
            </a:r>
            <a:endParaRPr/>
          </a:p>
        </p:txBody>
      </p:sp>
      <p:sp>
        <p:nvSpPr>
          <p:cNvPr id="605" name="Google Shape;605;p21"/>
          <p:cNvSpPr/>
          <p:nvPr/>
        </p:nvSpPr>
        <p:spPr>
          <a:xfrm>
            <a:off x="452172" y="1360900"/>
            <a:ext cx="2674500" cy="139200"/>
          </a:xfrm>
          <a:prstGeom prst="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1"/>
          <p:cNvSpPr/>
          <p:nvPr/>
        </p:nvSpPr>
        <p:spPr>
          <a:xfrm>
            <a:off x="1655095" y="2241949"/>
            <a:ext cx="3461100" cy="139200"/>
          </a:xfrm>
          <a:prstGeom prst="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1"/>
          <p:cNvSpPr/>
          <p:nvPr/>
        </p:nvSpPr>
        <p:spPr>
          <a:xfrm>
            <a:off x="4697734" y="3401623"/>
            <a:ext cx="2466600" cy="139200"/>
          </a:xfrm>
          <a:prstGeom prst="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1"/>
          <p:cNvSpPr/>
          <p:nvPr/>
        </p:nvSpPr>
        <p:spPr>
          <a:xfrm>
            <a:off x="3816980" y="2571749"/>
            <a:ext cx="272700" cy="203700"/>
          </a:xfrm>
          <a:prstGeom prst="star5">
            <a:avLst>
              <a:gd name="adj" fmla="val 19098"/>
              <a:gd name="hf" fmla="val 105146"/>
              <a:gd name="vf" fmla="val 110557"/>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1"/>
          <p:cNvSpPr txBox="1"/>
          <p:nvPr/>
        </p:nvSpPr>
        <p:spPr>
          <a:xfrm>
            <a:off x="2246818" y="1074175"/>
            <a:ext cx="1882500" cy="33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Component testing</a:t>
            </a:r>
            <a:endParaRPr sz="1200"/>
          </a:p>
        </p:txBody>
      </p:sp>
      <p:sp>
        <p:nvSpPr>
          <p:cNvPr id="610" name="Google Shape;610;p21"/>
          <p:cNvSpPr txBox="1"/>
          <p:nvPr/>
        </p:nvSpPr>
        <p:spPr>
          <a:xfrm>
            <a:off x="2900999" y="1909849"/>
            <a:ext cx="1827600" cy="33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Subsystem testing</a:t>
            </a:r>
            <a:endParaRPr sz="1200"/>
          </a:p>
        </p:txBody>
      </p:sp>
      <p:sp>
        <p:nvSpPr>
          <p:cNvPr id="611" name="Google Shape;611;p21"/>
          <p:cNvSpPr txBox="1"/>
          <p:nvPr/>
        </p:nvSpPr>
        <p:spPr>
          <a:xfrm>
            <a:off x="4697734" y="3026573"/>
            <a:ext cx="1882500" cy="33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Integration testing</a:t>
            </a:r>
            <a:endParaRPr sz="1200"/>
          </a:p>
        </p:txBody>
      </p:sp>
      <p:sp>
        <p:nvSpPr>
          <p:cNvPr id="612" name="Google Shape;612;p21"/>
          <p:cNvSpPr/>
          <p:nvPr/>
        </p:nvSpPr>
        <p:spPr>
          <a:xfrm>
            <a:off x="7222287" y="3337123"/>
            <a:ext cx="272700" cy="203700"/>
          </a:xfrm>
          <a:prstGeom prst="star5">
            <a:avLst>
              <a:gd name="adj" fmla="val 19098"/>
              <a:gd name="hf" fmla="val 105146"/>
              <a:gd name="vf" fmla="val 110557"/>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1"/>
          <p:cNvSpPr txBox="1"/>
          <p:nvPr/>
        </p:nvSpPr>
        <p:spPr>
          <a:xfrm>
            <a:off x="6544176" y="3464623"/>
            <a:ext cx="2288100" cy="33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Day In The Life Testing</a:t>
            </a:r>
            <a:endParaRPr sz="1200"/>
          </a:p>
        </p:txBody>
      </p:sp>
      <p:sp>
        <p:nvSpPr>
          <p:cNvPr id="614" name="Google Shape;614;p21"/>
          <p:cNvSpPr/>
          <p:nvPr/>
        </p:nvSpPr>
        <p:spPr>
          <a:xfrm>
            <a:off x="1974204" y="1532112"/>
            <a:ext cx="272700" cy="203700"/>
          </a:xfrm>
          <a:prstGeom prst="star5">
            <a:avLst>
              <a:gd name="adj" fmla="val 19098"/>
              <a:gd name="hf" fmla="val 105146"/>
              <a:gd name="vf" fmla="val 110557"/>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1"/>
          <p:cNvSpPr txBox="1"/>
          <p:nvPr/>
        </p:nvSpPr>
        <p:spPr>
          <a:xfrm>
            <a:off x="2168850" y="1462725"/>
            <a:ext cx="2674500" cy="33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Communications testing</a:t>
            </a:r>
            <a:endParaRPr sz="1200"/>
          </a:p>
        </p:txBody>
      </p:sp>
      <p:sp>
        <p:nvSpPr>
          <p:cNvPr id="616" name="Google Shape;616;p21"/>
          <p:cNvSpPr txBox="1"/>
          <p:nvPr/>
        </p:nvSpPr>
        <p:spPr>
          <a:xfrm>
            <a:off x="4129305" y="2537824"/>
            <a:ext cx="2288100" cy="33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Vertical Frame Testing</a:t>
            </a:r>
            <a:endParaRPr sz="1200"/>
          </a:p>
        </p:txBody>
      </p:sp>
      <p:sp>
        <p:nvSpPr>
          <p:cNvPr id="617" name="Google Shape;617;p21"/>
          <p:cNvSpPr/>
          <p:nvPr/>
        </p:nvSpPr>
        <p:spPr>
          <a:xfrm>
            <a:off x="3447205" y="1722261"/>
            <a:ext cx="272700" cy="203700"/>
          </a:xfrm>
          <a:prstGeom prst="star5">
            <a:avLst>
              <a:gd name="adj" fmla="val 19098"/>
              <a:gd name="hf" fmla="val 105146"/>
              <a:gd name="vf" fmla="val 110557"/>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1"/>
          <p:cNvSpPr txBox="1"/>
          <p:nvPr/>
        </p:nvSpPr>
        <p:spPr>
          <a:xfrm>
            <a:off x="3719899" y="1674024"/>
            <a:ext cx="1827600" cy="33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TRR Due</a:t>
            </a:r>
            <a:endParaRPr sz="1200"/>
          </a:p>
        </p:txBody>
      </p:sp>
      <p:sp>
        <p:nvSpPr>
          <p:cNvPr id="619" name="Google Shape;619;p21"/>
          <p:cNvSpPr/>
          <p:nvPr/>
        </p:nvSpPr>
        <p:spPr>
          <a:xfrm>
            <a:off x="7739012" y="3764473"/>
            <a:ext cx="272700" cy="203700"/>
          </a:xfrm>
          <a:prstGeom prst="star5">
            <a:avLst>
              <a:gd name="adj" fmla="val 19098"/>
              <a:gd name="hf" fmla="val 105146"/>
              <a:gd name="vf" fmla="val 110557"/>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1"/>
          <p:cNvSpPr/>
          <p:nvPr/>
        </p:nvSpPr>
        <p:spPr>
          <a:xfrm>
            <a:off x="7222282" y="3796725"/>
            <a:ext cx="463200" cy="139200"/>
          </a:xfrm>
          <a:prstGeom prst="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1"/>
          <p:cNvSpPr txBox="1"/>
          <p:nvPr/>
        </p:nvSpPr>
        <p:spPr>
          <a:xfrm>
            <a:off x="6996650" y="3968175"/>
            <a:ext cx="1757400" cy="33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Full system tests end</a:t>
            </a:r>
            <a:endParaRPr sz="12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3581</Words>
  <Application>Microsoft Office PowerPoint</Application>
  <PresentationFormat>On-screen Show (16:9)</PresentationFormat>
  <Paragraphs>643</Paragraphs>
  <Slides>49</Slides>
  <Notes>49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Comfortaa</vt:lpstr>
      <vt:lpstr>Roboto</vt:lpstr>
      <vt:lpstr>Arial</vt:lpstr>
      <vt:lpstr>Simple Light</vt:lpstr>
      <vt:lpstr>PowerPoint Presentation</vt:lpstr>
      <vt:lpstr>Presentation Outline </vt:lpstr>
      <vt:lpstr>CONOPS</vt:lpstr>
      <vt:lpstr>Functional Block Diagram</vt:lpstr>
      <vt:lpstr>Design Overview System Interface </vt:lpstr>
      <vt:lpstr>Critical Project Elements</vt:lpstr>
      <vt:lpstr>Scheduling</vt:lpstr>
      <vt:lpstr>Schedule Overview </vt:lpstr>
      <vt:lpstr>Milestones and Critical Path</vt:lpstr>
      <vt:lpstr>PowerPoint Presentation</vt:lpstr>
      <vt:lpstr>PowerPoint Presentation</vt:lpstr>
      <vt:lpstr>Test Readiness </vt:lpstr>
      <vt:lpstr>Project Progress and Testing Status</vt:lpstr>
      <vt:lpstr>Overall Testing Status</vt:lpstr>
      <vt:lpstr>Phase I: Component Testing </vt:lpstr>
      <vt:lpstr>Component Test: Video, SBC, and Ubiquiti Radios</vt:lpstr>
      <vt:lpstr>Phase II: Subsystem Integration &amp;  Testing</vt:lpstr>
      <vt:lpstr>Subsystem: Motor Integration and Test</vt:lpstr>
      <vt:lpstr>Subsystem: Predictive Motor Models to Validate</vt:lpstr>
      <vt:lpstr>Subsystem: Hardware Integration Test Design</vt:lpstr>
      <vt:lpstr>Phase III: System Integration and    Full-System Testing</vt:lpstr>
      <vt:lpstr>Full-System Test - Deployment T1.2</vt:lpstr>
      <vt:lpstr>Full-System Test - Retrieval T1.3</vt:lpstr>
      <vt:lpstr>Full-System Test - Storage T1.1 &amp; T1.4</vt:lpstr>
      <vt:lpstr>Budget  </vt:lpstr>
      <vt:lpstr>PowerPoint Presentation</vt:lpstr>
      <vt:lpstr>PowerPoint Presentation</vt:lpstr>
      <vt:lpstr>Questions?</vt:lpstr>
      <vt:lpstr>Backup Slides</vt:lpstr>
      <vt:lpstr>Phase I: Backup Component &amp;      Subsystem Testing</vt:lpstr>
      <vt:lpstr>Component Testing: Batteries</vt:lpstr>
      <vt:lpstr>Component Tests Backup</vt:lpstr>
      <vt:lpstr>Phase II: Backup Subsystem       Integration &amp; Testing </vt:lpstr>
      <vt:lpstr>Subsystem: SBC, Comms, and Video Transmission</vt:lpstr>
      <vt:lpstr>Subsystem: Communication Subsystem Test</vt:lpstr>
      <vt:lpstr>Subsystem: Communication Subsystem Test</vt:lpstr>
      <vt:lpstr>Limit Switch Testing</vt:lpstr>
      <vt:lpstr>Subsystem: Motor Testing</vt:lpstr>
      <vt:lpstr>Phase III: Backup System Integration     and Full-System Testing </vt:lpstr>
      <vt:lpstr>Hardware Integration &amp; Full System Tests </vt:lpstr>
      <vt:lpstr>Hardware Angle of Retrieval Test</vt:lpstr>
      <vt:lpstr>Hardware Pick Up Test</vt:lpstr>
      <vt:lpstr>Scheduling</vt:lpstr>
      <vt:lpstr>PowerPoint Presentation</vt:lpstr>
      <vt:lpstr>PowerPoint Presentation</vt:lpstr>
      <vt:lpstr>PowerPoint Presentation</vt:lpstr>
      <vt:lpstr>PowerPoint Presentation</vt:lpstr>
      <vt:lpstr>PowerPoint Presentation</vt:lpstr>
      <vt:lpstr>Levels of Success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Zehnder</dc:creator>
  <cp:lastModifiedBy>Jeff Zehnder</cp:lastModifiedBy>
  <cp:revision>1</cp:revision>
  <dcterms:modified xsi:type="dcterms:W3CDTF">2020-05-05T18:09:51Z</dcterms:modified>
</cp:coreProperties>
</file>