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</p:sldIdLst>
  <p:sldSz cy="5143500" cx="9144000"/>
  <p:notesSz cx="6858000" cy="9144000"/>
  <p:embeddedFontLst>
    <p:embeddedFont>
      <p:font typeface="Roboto Mono"/>
      <p:regular r:id="rId65"/>
      <p:bold r:id="rId66"/>
      <p:italic r:id="rId67"/>
      <p:boldItalic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51BB1D1-0AAE-4CC7-AA64-706AEF5933E6}">
  <a:tblStyle styleId="{251BB1D1-0AAE-4CC7-AA64-706AEF5933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font" Target="fonts/RobotoMono-bold.fntdata"/><Relationship Id="rId21" Type="http://schemas.openxmlformats.org/officeDocument/2006/relationships/slide" Target="slides/slide15.xml"/><Relationship Id="rId65" Type="http://schemas.openxmlformats.org/officeDocument/2006/relationships/font" Target="fonts/RobotoMono-regular.fntdata"/><Relationship Id="rId24" Type="http://schemas.openxmlformats.org/officeDocument/2006/relationships/slide" Target="slides/slide18.xml"/><Relationship Id="rId68" Type="http://schemas.openxmlformats.org/officeDocument/2006/relationships/font" Target="fonts/RobotoMono-boldItalic.fntdata"/><Relationship Id="rId23" Type="http://schemas.openxmlformats.org/officeDocument/2006/relationships/slide" Target="slides/slide17.xml"/><Relationship Id="rId67" Type="http://schemas.openxmlformats.org/officeDocument/2006/relationships/font" Target="fonts/RobotoMono-italic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1db10fb3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1db10fb3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 min time limit!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0e22ebb917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0e22ebb917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14bc64f6f4_2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14bc64f6f4_2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changed the title. what was it before. eps status. ok this is definitely more accurate. cool.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123e75cd1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123e75cd1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123e75cd1b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123e75cd1b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LEVEL GANTT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123e75cd1b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123e75cd1b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few weeks gantt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e22ebb917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0e22ebb91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123e75cd1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123e75cd1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123e75cd1b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123e75cd1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the motor encoder, GPS, and magnetometer and radio. These are the ones we have some concrete V and V we could do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0e2440125b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0e2440125b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14bc64f6f4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14bc64f6f4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1db10fb35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1db10fb35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131b41c0c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131b41c0c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the motor encoder, GPS, and magnetometer and radio. These are the ones we have some concrete V and V we could do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0e2440125b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0e2440125b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0e2440125b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0e2440125b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0e2440125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0e2440125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0e2440125b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10e2440125b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0e2440125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0e2440125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14bde44215_2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114bde44215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14bde44215_2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114bde44215_2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Possibly elim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Emph on 27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I’ll talk about this slide in the one </a:t>
            </a:r>
            <a:r>
              <a:rPr lang="en"/>
              <a:t>before. But I think we should keep it here so the PAB has a nice reference to help them out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14bde44215_2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114bde44215_2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14bde44215_2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114bde44215_2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d1db10fb35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d1db10fb35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Notes for Presentation: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-Why are we doing this?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-Some areas are impractical for humans to access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-Location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-Environmental Hazards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1123e75cd1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1123e75cd1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121f5b724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1121f5b724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123e75cd1b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123e75cd1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costs for uncertainty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0e22ebb917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10e22ebb917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10e22ebb917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10e22ebb917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112342d4291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112342d4291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114bc64f6f4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114bc64f6f4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12342d4291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112342d4291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0e307bc5a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0e307bc5a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10e307bc5a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10e307bc5a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d1db10fb35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d1db10fb35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Keeping rock here, make sure to specify this.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The </a:t>
            </a:r>
            <a:r>
              <a:rPr b="1" lang="en" sz="2100">
                <a:solidFill>
                  <a:schemeClr val="dk1"/>
                </a:solidFill>
              </a:rPr>
              <a:t>A</a:t>
            </a:r>
            <a:r>
              <a:rPr lang="en" sz="2100">
                <a:solidFill>
                  <a:schemeClr val="dk1"/>
                </a:solidFill>
              </a:rPr>
              <a:t>ll-</a:t>
            </a:r>
            <a:r>
              <a:rPr b="1" lang="en" sz="2100">
                <a:solidFill>
                  <a:schemeClr val="dk1"/>
                </a:solidFill>
              </a:rPr>
              <a:t>E</a:t>
            </a:r>
            <a:r>
              <a:rPr lang="en" sz="2100">
                <a:solidFill>
                  <a:schemeClr val="dk1"/>
                </a:solidFill>
              </a:rPr>
              <a:t>lectric </a:t>
            </a:r>
            <a:r>
              <a:rPr b="1" lang="en" sz="2100">
                <a:solidFill>
                  <a:schemeClr val="dk1"/>
                </a:solidFill>
              </a:rPr>
              <a:t>RO</a:t>
            </a:r>
            <a:r>
              <a:rPr lang="en" sz="2100">
                <a:solidFill>
                  <a:schemeClr val="dk1"/>
                </a:solidFill>
              </a:rPr>
              <a:t>ver for </a:t>
            </a:r>
            <a:r>
              <a:rPr b="1" lang="en" sz="2100">
                <a:solidFill>
                  <a:schemeClr val="dk1"/>
                </a:solidFill>
              </a:rPr>
              <a:t>S</a:t>
            </a:r>
            <a:r>
              <a:rPr lang="en" sz="2100">
                <a:solidFill>
                  <a:schemeClr val="dk1"/>
                </a:solidFill>
              </a:rPr>
              <a:t>ample </a:t>
            </a:r>
            <a:r>
              <a:rPr b="1" lang="en" sz="2100">
                <a:solidFill>
                  <a:schemeClr val="dk1"/>
                </a:solidFill>
              </a:rPr>
              <a:t>S</a:t>
            </a:r>
            <a:r>
              <a:rPr lang="en" sz="2100">
                <a:solidFill>
                  <a:schemeClr val="dk1"/>
                </a:solidFill>
              </a:rPr>
              <a:t>torage (</a:t>
            </a:r>
            <a:r>
              <a:rPr b="1" lang="en" sz="2100">
                <a:solidFill>
                  <a:schemeClr val="dk1"/>
                </a:solidFill>
              </a:rPr>
              <a:t>AEROSS</a:t>
            </a:r>
            <a:r>
              <a:rPr lang="en" sz="2100">
                <a:solidFill>
                  <a:schemeClr val="dk1"/>
                </a:solidFill>
              </a:rPr>
              <a:t>) team will provide JPL with a child rover that will </a:t>
            </a:r>
            <a:r>
              <a:rPr b="1" lang="en" sz="2100">
                <a:solidFill>
                  <a:schemeClr val="dk1"/>
                </a:solidFill>
                <a:highlight>
                  <a:srgbClr val="FFE599"/>
                </a:highlight>
              </a:rPr>
              <a:t>collect</a:t>
            </a:r>
            <a:r>
              <a:rPr lang="en" sz="2100">
                <a:solidFill>
                  <a:schemeClr val="dk1"/>
                </a:solidFill>
              </a:rPr>
              <a:t> a rock, put the </a:t>
            </a:r>
            <a:r>
              <a:rPr b="1" lang="en" sz="2100">
                <a:solidFill>
                  <a:schemeClr val="dk1"/>
                </a:solidFill>
                <a:highlight>
                  <a:srgbClr val="FFE599"/>
                </a:highlight>
              </a:rPr>
              <a:t>rock in a capsule</a:t>
            </a:r>
            <a:r>
              <a:rPr lang="en" sz="2100">
                <a:solidFill>
                  <a:schemeClr val="dk1"/>
                </a:solidFill>
              </a:rPr>
              <a:t> and </a:t>
            </a:r>
            <a:r>
              <a:rPr b="1" lang="en" sz="2100">
                <a:solidFill>
                  <a:schemeClr val="dk1"/>
                </a:solidFill>
                <a:highlight>
                  <a:srgbClr val="FFE599"/>
                </a:highlight>
              </a:rPr>
              <a:t>deposit</a:t>
            </a:r>
            <a:r>
              <a:rPr lang="en" sz="2100">
                <a:solidFill>
                  <a:schemeClr val="dk1"/>
                </a:solidFill>
                <a:highlight>
                  <a:srgbClr val="FFE599"/>
                </a:highlight>
              </a:rPr>
              <a:t> </a:t>
            </a:r>
            <a:r>
              <a:rPr lang="en" sz="2100">
                <a:solidFill>
                  <a:schemeClr val="dk1"/>
                </a:solidFill>
              </a:rPr>
              <a:t>the </a:t>
            </a:r>
            <a:r>
              <a:rPr lang="en" sz="2100">
                <a:solidFill>
                  <a:schemeClr val="dk1"/>
                </a:solidFill>
              </a:rPr>
              <a:t>rock</a:t>
            </a:r>
            <a:r>
              <a:rPr lang="en" sz="2100">
                <a:solidFill>
                  <a:schemeClr val="dk1"/>
                </a:solidFill>
              </a:rPr>
              <a:t> </a:t>
            </a:r>
            <a:r>
              <a:rPr lang="en" sz="2100">
                <a:solidFill>
                  <a:schemeClr val="dk1"/>
                </a:solidFill>
              </a:rPr>
              <a:t>in</a:t>
            </a:r>
            <a:r>
              <a:rPr lang="en" sz="2100">
                <a:solidFill>
                  <a:schemeClr val="dk1"/>
                </a:solidFill>
              </a:rPr>
              <a:t> a</a:t>
            </a:r>
            <a:r>
              <a:rPr b="1" lang="en" sz="2100">
                <a:solidFill>
                  <a:schemeClr val="dk1"/>
                </a:solidFill>
              </a:rPr>
              <a:t> </a:t>
            </a:r>
            <a:r>
              <a:rPr b="1" lang="en" sz="2100">
                <a:solidFill>
                  <a:schemeClr val="dk1"/>
                </a:solidFill>
                <a:highlight>
                  <a:srgbClr val="FFE599"/>
                </a:highlight>
              </a:rPr>
              <a:t>specific location</a:t>
            </a:r>
            <a:r>
              <a:rPr lang="en" sz="2100">
                <a:solidFill>
                  <a:schemeClr val="dk1"/>
                </a:solidFill>
              </a:rPr>
              <a:t>. The child rover will also have the </a:t>
            </a:r>
            <a:r>
              <a:rPr b="1" lang="en" sz="2100">
                <a:solidFill>
                  <a:schemeClr val="dk1"/>
                </a:solidFill>
                <a:highlight>
                  <a:srgbClr val="FFE599"/>
                </a:highlight>
              </a:rPr>
              <a:t>ability to communicate</a:t>
            </a:r>
            <a:r>
              <a:rPr b="1" lang="en" sz="2100">
                <a:solidFill>
                  <a:schemeClr val="dk1"/>
                </a:solidFill>
              </a:rPr>
              <a:t> </a:t>
            </a:r>
            <a:r>
              <a:rPr lang="en" sz="2100">
                <a:solidFill>
                  <a:schemeClr val="dk1"/>
                </a:solidFill>
              </a:rPr>
              <a:t>with a team-manufactured ground station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0e307bc5af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10e307bc5af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10e307bc5af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10e307bc5af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10e307bc5a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10e307bc5a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10e307bc5af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10e307bc5af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10e307bc5a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10e307bc5a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10e307bc5af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10e307bc5af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14ca28df0e_6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114ca28df0e_6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114ca28df0e_6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114ca28df0e_6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14ca28df0e_6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114ca28df0e_6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14ca28df0e_6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14ca28df0e_6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d1db10fb35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d1db10fb35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Make sure to specify semi-autonomous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14bc64f6f4_2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14bc64f6f4_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14bc64f6f4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114bc64f6f4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14ca28df0e_6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114ca28df0e_6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12342d4291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12342d4291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112342d4291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112342d4291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112342d4291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112342d4291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10e307bc5af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10e307bc5a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10e307bc5af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10e307bc5af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e307bc5af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e307bc5af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d1db10fb35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d1db10fb35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Laser pointer when presenting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14ca28df0e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14ca28df0e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d1db10fb35_0_3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d1db10fb35_0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0e22ebb917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0e22ebb917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Relationship Id="rId4" Type="http://schemas.openxmlformats.org/officeDocument/2006/relationships/image" Target="../media/image6.png"/><Relationship Id="rId5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g"/><Relationship Id="rId4" Type="http://schemas.openxmlformats.org/officeDocument/2006/relationships/image" Target="../media/image6.png"/><Relationship Id="rId5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jpg"/><Relationship Id="rId4" Type="http://schemas.openxmlformats.org/officeDocument/2006/relationships/image" Target="../media/image25.png"/><Relationship Id="rId5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6.png"/><Relationship Id="rId5" Type="http://schemas.openxmlformats.org/officeDocument/2006/relationships/image" Target="../media/image2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drive.google.com/file/d/1-4GtH2P_Afz9bbMG56Ye3mKt_IQYzzzb/view" TargetMode="External"/><Relationship Id="rId4" Type="http://schemas.openxmlformats.org/officeDocument/2006/relationships/image" Target="../media/image18.jpg"/><Relationship Id="rId5" Type="http://schemas.openxmlformats.org/officeDocument/2006/relationships/hyperlink" Target="http://drive.google.com/file/d/1gt8mGcxZxR9dCOMicKqqdCh9cZRxJpdA/view" TargetMode="External"/><Relationship Id="rId6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jpg"/><Relationship Id="rId4" Type="http://schemas.openxmlformats.org/officeDocument/2006/relationships/image" Target="../media/image48.jpg"/><Relationship Id="rId5" Type="http://schemas.openxmlformats.org/officeDocument/2006/relationships/image" Target="../media/image5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jpg"/><Relationship Id="rId4" Type="http://schemas.openxmlformats.org/officeDocument/2006/relationships/image" Target="../media/image2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Relationship Id="rId7" Type="http://schemas.openxmlformats.org/officeDocument/2006/relationships/image" Target="../media/image30.jpg"/><Relationship Id="rId8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Relationship Id="rId4" Type="http://schemas.openxmlformats.org/officeDocument/2006/relationships/image" Target="../media/image23.png"/><Relationship Id="rId5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jpg"/><Relationship Id="rId4" Type="http://schemas.openxmlformats.org/officeDocument/2006/relationships/image" Target="../media/image6.png"/><Relationship Id="rId5" Type="http://schemas.openxmlformats.org/officeDocument/2006/relationships/image" Target="../media/image2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jpg"/><Relationship Id="rId4" Type="http://schemas.openxmlformats.org/officeDocument/2006/relationships/image" Target="../media/image6.png"/><Relationship Id="rId5" Type="http://schemas.openxmlformats.org/officeDocument/2006/relationships/image" Target="../media/image2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jpg"/><Relationship Id="rId4" Type="http://schemas.openxmlformats.org/officeDocument/2006/relationships/image" Target="../media/image6.png"/><Relationship Id="rId5" Type="http://schemas.openxmlformats.org/officeDocument/2006/relationships/image" Target="../media/image2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slide" Target="/ppt/slides/slide36.xml"/><Relationship Id="rId4" Type="http://schemas.openxmlformats.org/officeDocument/2006/relationships/slide" Target="/ppt/slides/slide38.xml"/><Relationship Id="rId11" Type="http://schemas.openxmlformats.org/officeDocument/2006/relationships/slide" Target="/ppt/slides/slide51.xml"/><Relationship Id="rId10" Type="http://schemas.openxmlformats.org/officeDocument/2006/relationships/slide" Target="/ppt/slides/slide55.xml"/><Relationship Id="rId12" Type="http://schemas.openxmlformats.org/officeDocument/2006/relationships/slide" Target="/ppt/slides/slide56.xml"/><Relationship Id="rId9" Type="http://schemas.openxmlformats.org/officeDocument/2006/relationships/slide" Target="/ppt/slides/slide52.xml"/><Relationship Id="rId5" Type="http://schemas.openxmlformats.org/officeDocument/2006/relationships/slide" Target="/ppt/slides/slide40.xml"/><Relationship Id="rId6" Type="http://schemas.openxmlformats.org/officeDocument/2006/relationships/slide" Target="/ppt/slides/slide42.xml"/><Relationship Id="rId7" Type="http://schemas.openxmlformats.org/officeDocument/2006/relationships/slide" Target="/ppt/slides/slide44.xml"/><Relationship Id="rId8" Type="http://schemas.openxmlformats.org/officeDocument/2006/relationships/slide" Target="/ppt/slides/slide46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7.png"/><Relationship Id="rId4" Type="http://schemas.openxmlformats.org/officeDocument/2006/relationships/image" Target="../media/image4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5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5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6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7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6.jpg"/><Relationship Id="rId4" Type="http://schemas.openxmlformats.org/officeDocument/2006/relationships/image" Target="../media/image42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9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Relationship Id="rId4" Type="http://schemas.openxmlformats.org/officeDocument/2006/relationships/image" Target="../media/image6.png"/><Relationship Id="rId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377150"/>
            <a:ext cx="2722200" cy="2264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 u="sng">
                <a:solidFill>
                  <a:srgbClr val="434343"/>
                </a:solidFill>
              </a:rPr>
              <a:t>A</a:t>
            </a:r>
            <a:r>
              <a:rPr b="1" lang="en" sz="1900">
                <a:solidFill>
                  <a:srgbClr val="434343"/>
                </a:solidFill>
              </a:rPr>
              <a:t>LL-</a:t>
            </a:r>
            <a:r>
              <a:rPr b="1" lang="en" sz="1900" u="sng">
                <a:solidFill>
                  <a:srgbClr val="434343"/>
                </a:solidFill>
              </a:rPr>
              <a:t>E</a:t>
            </a:r>
            <a:r>
              <a:rPr b="1" lang="en" sz="1900">
                <a:solidFill>
                  <a:srgbClr val="434343"/>
                </a:solidFill>
              </a:rPr>
              <a:t>lectric </a:t>
            </a:r>
            <a:r>
              <a:rPr b="1" lang="en" sz="1900" u="sng">
                <a:solidFill>
                  <a:srgbClr val="434343"/>
                </a:solidFill>
              </a:rPr>
              <a:t>RO</a:t>
            </a:r>
            <a:r>
              <a:rPr b="1" lang="en" sz="1900">
                <a:solidFill>
                  <a:srgbClr val="434343"/>
                </a:solidFill>
              </a:rPr>
              <a:t>ver </a:t>
            </a:r>
            <a:endParaRPr b="1" sz="19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434343"/>
                </a:solidFill>
              </a:rPr>
              <a:t>for </a:t>
            </a:r>
            <a:r>
              <a:rPr b="1" lang="en" sz="1900" u="sng">
                <a:solidFill>
                  <a:srgbClr val="434343"/>
                </a:solidFill>
              </a:rPr>
              <a:t>S</a:t>
            </a:r>
            <a:r>
              <a:rPr b="1" lang="en" sz="1900">
                <a:solidFill>
                  <a:srgbClr val="434343"/>
                </a:solidFill>
              </a:rPr>
              <a:t>ample </a:t>
            </a:r>
            <a:r>
              <a:rPr b="1" lang="en" sz="1900" u="sng">
                <a:solidFill>
                  <a:srgbClr val="434343"/>
                </a:solidFill>
              </a:rPr>
              <a:t>S</a:t>
            </a:r>
            <a:r>
              <a:rPr b="1" lang="en" sz="1900">
                <a:solidFill>
                  <a:srgbClr val="434343"/>
                </a:solidFill>
              </a:rPr>
              <a:t>torage</a:t>
            </a:r>
            <a:endParaRPr b="1" sz="19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lt1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10" y="839200"/>
            <a:ext cx="247809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 rot="-2226413">
            <a:off x="1816630" y="339722"/>
            <a:ext cx="928388" cy="983707"/>
          </a:xfrm>
          <a:prstGeom prst="blockArc">
            <a:avLst>
              <a:gd fmla="val 15979398" name="adj1"/>
              <a:gd fmla="val 2455091" name="adj2"/>
              <a:gd fmla="val 14802" name="adj3"/>
            </a:avLst>
          </a:prstGeom>
          <a:solidFill>
            <a:srgbClr val="FF0000"/>
          </a:solidFill>
          <a:ln cap="flat" cmpd="sng" w="9525">
            <a:solidFill>
              <a:srgbClr val="FF3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3232"/>
              </a:solidFill>
            </a:endParaRPr>
          </a:p>
        </p:txBody>
      </p:sp>
      <p:sp>
        <p:nvSpPr>
          <p:cNvPr id="57" name="Google Shape;57;p13"/>
          <p:cNvSpPr/>
          <p:nvPr/>
        </p:nvSpPr>
        <p:spPr>
          <a:xfrm rot="2845224">
            <a:off x="1584539" y="362498"/>
            <a:ext cx="381754" cy="747568"/>
          </a:xfrm>
          <a:prstGeom prst="blockArc">
            <a:avLst>
              <a:gd fmla="val 10800000" name="adj1"/>
              <a:gd fmla="val 0" name="adj2"/>
              <a:gd fmla="val 25000" name="adj3"/>
            </a:avLst>
          </a:prstGeom>
          <a:solidFill>
            <a:srgbClr val="FF0000"/>
          </a:solidFill>
          <a:ln cap="flat" cmpd="sng" w="9525">
            <a:solidFill>
              <a:srgbClr val="FF3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311700" y="2171550"/>
            <a:ext cx="3355500" cy="1369800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Team: </a:t>
            </a:r>
            <a:r>
              <a:rPr b="1" lang="en" sz="1100" u="sng">
                <a:solidFill>
                  <a:schemeClr val="lt1"/>
                </a:solidFill>
              </a:rPr>
              <a:t>David Koester (PM), Emily Mitzak</a:t>
            </a:r>
            <a:endParaRPr b="1" sz="11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Owen Kaufmann, </a:t>
            </a:r>
            <a:r>
              <a:rPr b="1" lang="en" sz="1100" u="sng">
                <a:solidFill>
                  <a:schemeClr val="lt1"/>
                </a:solidFill>
              </a:rPr>
              <a:t>Aaron Buller</a:t>
            </a:r>
            <a:r>
              <a:rPr b="1" lang="en" sz="1100">
                <a:solidFill>
                  <a:schemeClr val="lt1"/>
                </a:solidFill>
              </a:rPr>
              <a:t>, </a:t>
            </a:r>
            <a:endParaRPr b="1"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Adam Trunko, </a:t>
            </a:r>
            <a:r>
              <a:rPr b="1" lang="en" sz="1100" u="sng">
                <a:solidFill>
                  <a:schemeClr val="lt1"/>
                </a:solidFill>
              </a:rPr>
              <a:t>Benjamin Lodwick</a:t>
            </a:r>
            <a:r>
              <a:rPr b="1" lang="en" sz="1100">
                <a:solidFill>
                  <a:schemeClr val="lt1"/>
                </a:solidFill>
              </a:rPr>
              <a:t>, </a:t>
            </a:r>
            <a:endParaRPr b="1"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Keaton Paquin, </a:t>
            </a:r>
            <a:r>
              <a:rPr b="1" lang="en" sz="1100" u="sng">
                <a:solidFill>
                  <a:schemeClr val="lt1"/>
                </a:solidFill>
              </a:rPr>
              <a:t>Max Malden</a:t>
            </a:r>
            <a:r>
              <a:rPr b="1" lang="en" sz="1100">
                <a:solidFill>
                  <a:schemeClr val="lt1"/>
                </a:solidFill>
              </a:rPr>
              <a:t>,</a:t>
            </a:r>
            <a:endParaRPr b="1"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Patrick Riley, Ricardo Lopez-Abadia</a:t>
            </a:r>
            <a:endParaRPr b="1"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 u="sng">
                <a:solidFill>
                  <a:schemeClr val="lt1"/>
                </a:solidFill>
              </a:rPr>
              <a:t>Underlined: Presenters</a:t>
            </a:r>
            <a:endParaRPr b="1" sz="1100" u="sng">
              <a:solidFill>
                <a:schemeClr val="lt1"/>
              </a:solidFill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6636575" y="4247925"/>
            <a:ext cx="2353800" cy="738900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Sponsor: Jet Propulsion Laboratory, Barbara Streiffert</a:t>
            </a:r>
            <a:endParaRPr b="1"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Advisor: Dr. Jean Koster</a:t>
            </a:r>
            <a:r>
              <a:rPr b="1" lang="en">
                <a:solidFill>
                  <a:schemeClr val="lt1"/>
                </a:solidFill>
              </a:rPr>
              <a:t> 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6409" y="159125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13"/>
          <p:cNvSpPr txBox="1"/>
          <p:nvPr/>
        </p:nvSpPr>
        <p:spPr>
          <a:xfrm>
            <a:off x="680000" y="4620425"/>
            <a:ext cx="5675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00">
                <a:solidFill>
                  <a:schemeClr val="lt1"/>
                </a:solidFill>
              </a:rPr>
              <a:t>Test Readiness Review</a:t>
            </a:r>
            <a:endParaRPr b="1" i="1" sz="2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2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Updates: Manufacturing Status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95" name="Google Shape;19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0875" y="1066200"/>
            <a:ext cx="3973075" cy="297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700" y="87135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2"/>
          <p:cNvSpPr txBox="1"/>
          <p:nvPr/>
        </p:nvSpPr>
        <p:spPr>
          <a:xfrm>
            <a:off x="369700" y="2885800"/>
            <a:ext cx="2202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Reactor X 200 Robotic Arm </a:t>
            </a:r>
            <a:r>
              <a:rPr b="1" i="1" lang="en" sz="1200"/>
              <a:t>a</a:t>
            </a:r>
            <a:r>
              <a:rPr b="1" i="1" lang="en" sz="1200"/>
              <a:t>cquired</a:t>
            </a:r>
            <a:endParaRPr b="1" i="1" sz="1200"/>
          </a:p>
        </p:txBody>
      </p:sp>
      <p:sp>
        <p:nvSpPr>
          <p:cNvPr id="198" name="Google Shape;198;p22"/>
          <p:cNvSpPr txBox="1"/>
          <p:nvPr/>
        </p:nvSpPr>
        <p:spPr>
          <a:xfrm>
            <a:off x="4636663" y="4127875"/>
            <a:ext cx="2941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AEROSS frame, axels, camera mount, motor brackets </a:t>
            </a:r>
            <a:r>
              <a:rPr b="1" i="1" lang="en" sz="1200"/>
              <a:t>manufactured</a:t>
            </a:r>
            <a:endParaRPr b="1" i="1" sz="1200"/>
          </a:p>
        </p:txBody>
      </p:sp>
      <p:sp>
        <p:nvSpPr>
          <p:cNvPr id="199" name="Google Shape;19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0" name="Google Shape;200;p22"/>
          <p:cNvSpPr/>
          <p:nvPr/>
        </p:nvSpPr>
        <p:spPr>
          <a:xfrm>
            <a:off x="723575" y="4829650"/>
            <a:ext cx="636300" cy="1962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Timeline</a:t>
            </a:r>
            <a:endParaRPr sz="800"/>
          </a:p>
        </p:txBody>
      </p:sp>
      <p:sp>
        <p:nvSpPr>
          <p:cNvPr id="201" name="Google Shape;201;p22"/>
          <p:cNvSpPr/>
          <p:nvPr/>
        </p:nvSpPr>
        <p:spPr>
          <a:xfrm>
            <a:off x="1255375" y="4827250"/>
            <a:ext cx="941400" cy="201000"/>
          </a:xfrm>
          <a:prstGeom prst="chevron">
            <a:avLst>
              <a:gd fmla="val 50000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Motivation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02" name="Google Shape;202;p22"/>
          <p:cNvSpPr/>
          <p:nvPr/>
        </p:nvSpPr>
        <p:spPr>
          <a:xfrm>
            <a:off x="2096475" y="4827250"/>
            <a:ext cx="941400" cy="201000"/>
          </a:xfrm>
          <a:prstGeom prst="chevron">
            <a:avLst>
              <a:gd fmla="val 50000" name="adj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</a:rPr>
              <a:t>Updates</a:t>
            </a:r>
            <a:endParaRPr b="1" sz="800">
              <a:solidFill>
                <a:schemeClr val="lt1"/>
              </a:solidFill>
            </a:endParaRPr>
          </a:p>
        </p:txBody>
      </p:sp>
      <p:sp>
        <p:nvSpPr>
          <p:cNvPr id="203" name="Google Shape;203;p22"/>
          <p:cNvSpPr/>
          <p:nvPr/>
        </p:nvSpPr>
        <p:spPr>
          <a:xfrm>
            <a:off x="2913688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Schedule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04" name="Google Shape;204;p22"/>
          <p:cNvSpPr/>
          <p:nvPr/>
        </p:nvSpPr>
        <p:spPr>
          <a:xfrm>
            <a:off x="3722150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Testing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05" name="Google Shape;205;p22"/>
          <p:cNvSpPr/>
          <p:nvPr/>
        </p:nvSpPr>
        <p:spPr>
          <a:xfrm>
            <a:off x="4537125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Budget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Updates: Testing Updates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11" name="Google Shape;211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2" name="Google Shape;212;p23"/>
          <p:cNvSpPr txBox="1"/>
          <p:nvPr/>
        </p:nvSpPr>
        <p:spPr>
          <a:xfrm>
            <a:off x="924050" y="1201025"/>
            <a:ext cx="3712200" cy="3386400"/>
          </a:xfrm>
          <a:prstGeom prst="rect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/>
              <a:t>Tests Completed: </a:t>
            </a:r>
            <a:endParaRPr b="1" i="1"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Voltage Sensor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Camera mobility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/>
              <a:t>Tests In Progress</a:t>
            </a:r>
            <a:endParaRPr b="1" i="1"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Current Sensor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GPS Receiver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Magnetometer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Arm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Battery Discharge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/>
              <a:t>Tests Needed: </a:t>
            </a:r>
            <a:endParaRPr b="1" i="1"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Motor Encoder/Driver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Arduino/Rpi interface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Full sensor integration with Arduino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Full power integration</a:t>
            </a:r>
            <a:endParaRPr sz="1300"/>
          </a:p>
        </p:txBody>
      </p:sp>
      <p:sp>
        <p:nvSpPr>
          <p:cNvPr id="213" name="Google Shape;213;p23"/>
          <p:cNvSpPr txBox="1"/>
          <p:nvPr/>
        </p:nvSpPr>
        <p:spPr>
          <a:xfrm>
            <a:off x="5105400" y="1201025"/>
            <a:ext cx="3166800" cy="3324600"/>
          </a:xfrm>
          <a:prstGeom prst="rect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/>
              <a:t>Tests Completed: </a:t>
            </a:r>
            <a:endParaRPr b="1" i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Ground Station to Rover Communications Software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Ground Station data flow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Rover data flow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/>
              <a:t>Tests in Progress</a:t>
            </a:r>
            <a:endParaRPr b="1" i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Arm Control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Current Sensor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Magnetometer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/>
              <a:t>Tests Needed </a:t>
            </a:r>
            <a:endParaRPr i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Ground Station GUI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Pi to Arduino serial communication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Navigation and Loss of Comms algorithms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Full software integration</a:t>
            </a:r>
            <a:endParaRPr b="1" sz="1500"/>
          </a:p>
        </p:txBody>
      </p:sp>
      <p:sp>
        <p:nvSpPr>
          <p:cNvPr id="214" name="Google Shape;214;p23"/>
          <p:cNvSpPr txBox="1"/>
          <p:nvPr/>
        </p:nvSpPr>
        <p:spPr>
          <a:xfrm>
            <a:off x="2332400" y="738813"/>
            <a:ext cx="895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EPS </a:t>
            </a:r>
            <a:endParaRPr b="1" sz="2200"/>
          </a:p>
        </p:txBody>
      </p:sp>
      <p:sp>
        <p:nvSpPr>
          <p:cNvPr id="215" name="Google Shape;215;p23"/>
          <p:cNvSpPr txBox="1"/>
          <p:nvPr/>
        </p:nvSpPr>
        <p:spPr>
          <a:xfrm>
            <a:off x="5774400" y="738825"/>
            <a:ext cx="182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SOFTWARE</a:t>
            </a:r>
            <a:endParaRPr b="1" sz="2200"/>
          </a:p>
        </p:txBody>
      </p:sp>
      <p:sp>
        <p:nvSpPr>
          <p:cNvPr id="216" name="Google Shape;216;p23"/>
          <p:cNvSpPr/>
          <p:nvPr/>
        </p:nvSpPr>
        <p:spPr>
          <a:xfrm>
            <a:off x="723575" y="4829650"/>
            <a:ext cx="636300" cy="1962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Timeline</a:t>
            </a:r>
            <a:endParaRPr sz="800"/>
          </a:p>
        </p:txBody>
      </p:sp>
      <p:sp>
        <p:nvSpPr>
          <p:cNvPr id="217" name="Google Shape;217;p23"/>
          <p:cNvSpPr/>
          <p:nvPr/>
        </p:nvSpPr>
        <p:spPr>
          <a:xfrm>
            <a:off x="1255375" y="4827250"/>
            <a:ext cx="941400" cy="201000"/>
          </a:xfrm>
          <a:prstGeom prst="chevron">
            <a:avLst>
              <a:gd fmla="val 50000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Motivation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18" name="Google Shape;218;p23"/>
          <p:cNvSpPr/>
          <p:nvPr/>
        </p:nvSpPr>
        <p:spPr>
          <a:xfrm>
            <a:off x="2096475" y="4827250"/>
            <a:ext cx="941400" cy="201000"/>
          </a:xfrm>
          <a:prstGeom prst="chevron">
            <a:avLst>
              <a:gd fmla="val 50000" name="adj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</a:rPr>
              <a:t>Updates</a:t>
            </a:r>
            <a:endParaRPr b="1" sz="800">
              <a:solidFill>
                <a:schemeClr val="lt1"/>
              </a:solidFill>
            </a:endParaRPr>
          </a:p>
        </p:txBody>
      </p:sp>
      <p:sp>
        <p:nvSpPr>
          <p:cNvPr id="219" name="Google Shape;219;p23"/>
          <p:cNvSpPr/>
          <p:nvPr/>
        </p:nvSpPr>
        <p:spPr>
          <a:xfrm>
            <a:off x="2913688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Schedule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20" name="Google Shape;220;p23"/>
          <p:cNvSpPr/>
          <p:nvPr/>
        </p:nvSpPr>
        <p:spPr>
          <a:xfrm>
            <a:off x="3722150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Testing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21" name="Google Shape;221;p23"/>
          <p:cNvSpPr/>
          <p:nvPr/>
        </p:nvSpPr>
        <p:spPr>
          <a:xfrm>
            <a:off x="4537125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Budget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4"/>
          <p:cNvSpPr txBox="1"/>
          <p:nvPr/>
        </p:nvSpPr>
        <p:spPr>
          <a:xfrm>
            <a:off x="3604500" y="2336950"/>
            <a:ext cx="1935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Schedule</a:t>
            </a:r>
            <a:endParaRPr b="1" i="1" sz="3000"/>
          </a:p>
        </p:txBody>
      </p:sp>
      <p:pic>
        <p:nvPicPr>
          <p:cNvPr id="227" name="Google Shape;22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5"/>
          <p:cNvSpPr/>
          <p:nvPr/>
        </p:nvSpPr>
        <p:spPr>
          <a:xfrm>
            <a:off x="7615875" y="707525"/>
            <a:ext cx="206700" cy="79500"/>
          </a:xfrm>
          <a:prstGeom prst="rect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5"/>
          <p:cNvSpPr/>
          <p:nvPr/>
        </p:nvSpPr>
        <p:spPr>
          <a:xfrm>
            <a:off x="7615875" y="867875"/>
            <a:ext cx="206700" cy="79500"/>
          </a:xfrm>
          <a:prstGeom prst="rect">
            <a:avLst/>
          </a:prstGeom>
          <a:solidFill>
            <a:srgbClr val="99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5"/>
          <p:cNvSpPr/>
          <p:nvPr/>
        </p:nvSpPr>
        <p:spPr>
          <a:xfrm>
            <a:off x="7615875" y="1028225"/>
            <a:ext cx="206700" cy="795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5"/>
          <p:cNvSpPr/>
          <p:nvPr/>
        </p:nvSpPr>
        <p:spPr>
          <a:xfrm>
            <a:off x="7615875" y="1188575"/>
            <a:ext cx="206700" cy="795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5"/>
          <p:cNvSpPr txBox="1"/>
          <p:nvPr/>
        </p:nvSpPr>
        <p:spPr>
          <a:xfrm>
            <a:off x="7822575" y="593375"/>
            <a:ext cx="604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Software</a:t>
            </a:r>
            <a:endParaRPr sz="800"/>
          </a:p>
        </p:txBody>
      </p:sp>
      <p:sp>
        <p:nvSpPr>
          <p:cNvPr id="240" name="Google Shape;240;p25"/>
          <p:cNvSpPr txBox="1"/>
          <p:nvPr/>
        </p:nvSpPr>
        <p:spPr>
          <a:xfrm>
            <a:off x="7822575" y="753725"/>
            <a:ext cx="842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Manufacturing</a:t>
            </a:r>
            <a:endParaRPr sz="800"/>
          </a:p>
        </p:txBody>
      </p:sp>
      <p:sp>
        <p:nvSpPr>
          <p:cNvPr id="241" name="Google Shape;241;p25"/>
          <p:cNvSpPr txBox="1"/>
          <p:nvPr/>
        </p:nvSpPr>
        <p:spPr>
          <a:xfrm>
            <a:off x="7822575" y="914075"/>
            <a:ext cx="1321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Component Testing</a:t>
            </a:r>
            <a:endParaRPr sz="800"/>
          </a:p>
        </p:txBody>
      </p:sp>
      <p:sp>
        <p:nvSpPr>
          <p:cNvPr id="242" name="Google Shape;242;p25"/>
          <p:cNvSpPr txBox="1"/>
          <p:nvPr/>
        </p:nvSpPr>
        <p:spPr>
          <a:xfrm>
            <a:off x="7822575" y="1074425"/>
            <a:ext cx="1321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System Testing</a:t>
            </a:r>
            <a:endParaRPr sz="800"/>
          </a:p>
        </p:txBody>
      </p:sp>
      <p:sp>
        <p:nvSpPr>
          <p:cNvPr id="243" name="Google Shape;243;p25"/>
          <p:cNvSpPr txBox="1"/>
          <p:nvPr/>
        </p:nvSpPr>
        <p:spPr>
          <a:xfrm>
            <a:off x="7940900" y="399725"/>
            <a:ext cx="978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Legend:</a:t>
            </a:r>
            <a:endParaRPr sz="800"/>
          </a:p>
        </p:txBody>
      </p:sp>
      <p:sp>
        <p:nvSpPr>
          <p:cNvPr id="244" name="Google Shape;244;p25"/>
          <p:cNvSpPr/>
          <p:nvPr/>
        </p:nvSpPr>
        <p:spPr>
          <a:xfrm>
            <a:off x="7619925" y="1348925"/>
            <a:ext cx="198600" cy="174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3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5"/>
          <p:cNvSpPr txBox="1"/>
          <p:nvPr/>
        </p:nvSpPr>
        <p:spPr>
          <a:xfrm>
            <a:off x="7822575" y="1282475"/>
            <a:ext cx="1321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Testing Described in Detail</a:t>
            </a:r>
            <a:endParaRPr sz="800"/>
          </a:p>
        </p:txBody>
      </p:sp>
      <p:sp>
        <p:nvSpPr>
          <p:cNvPr id="246" name="Google Shape;246;p25"/>
          <p:cNvSpPr/>
          <p:nvPr/>
        </p:nvSpPr>
        <p:spPr>
          <a:xfrm>
            <a:off x="2510475" y="2800625"/>
            <a:ext cx="198600" cy="174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3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5"/>
          <p:cNvSpPr/>
          <p:nvPr/>
        </p:nvSpPr>
        <p:spPr>
          <a:xfrm>
            <a:off x="3764725" y="3031175"/>
            <a:ext cx="198600" cy="174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3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5"/>
          <p:cNvSpPr/>
          <p:nvPr/>
        </p:nvSpPr>
        <p:spPr>
          <a:xfrm>
            <a:off x="3621500" y="3150425"/>
            <a:ext cx="198600" cy="174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3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5"/>
          <p:cNvSpPr/>
          <p:nvPr/>
        </p:nvSpPr>
        <p:spPr>
          <a:xfrm>
            <a:off x="8784800" y="4833700"/>
            <a:ext cx="198600" cy="174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3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1" name="Google Shape;251;p25"/>
          <p:cNvSpPr/>
          <p:nvPr/>
        </p:nvSpPr>
        <p:spPr>
          <a:xfrm>
            <a:off x="7651575" y="1637825"/>
            <a:ext cx="135300" cy="151200"/>
          </a:xfrm>
          <a:prstGeom prst="diamond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5"/>
          <p:cNvSpPr txBox="1"/>
          <p:nvPr/>
        </p:nvSpPr>
        <p:spPr>
          <a:xfrm>
            <a:off x="7822575" y="1555475"/>
            <a:ext cx="1321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Milestones</a:t>
            </a:r>
            <a:endParaRPr sz="800"/>
          </a:p>
        </p:txBody>
      </p:sp>
      <p:cxnSp>
        <p:nvCxnSpPr>
          <p:cNvPr id="253" name="Google Shape;253;p25"/>
          <p:cNvCxnSpPr/>
          <p:nvPr/>
        </p:nvCxnSpPr>
        <p:spPr>
          <a:xfrm>
            <a:off x="4489650" y="1067975"/>
            <a:ext cx="479400" cy="0"/>
          </a:xfrm>
          <a:prstGeom prst="straightConnector1">
            <a:avLst/>
          </a:prstGeom>
          <a:noFill/>
          <a:ln cap="flat" cmpd="sng" w="19050">
            <a:solidFill>
              <a:srgbClr val="FF323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54" name="Google Shape;254;p25"/>
          <p:cNvCxnSpPr/>
          <p:nvPr/>
        </p:nvCxnSpPr>
        <p:spPr>
          <a:xfrm>
            <a:off x="4977850" y="1072300"/>
            <a:ext cx="0" cy="3086100"/>
          </a:xfrm>
          <a:prstGeom prst="straightConnector1">
            <a:avLst/>
          </a:prstGeom>
          <a:noFill/>
          <a:ln cap="flat" cmpd="sng" w="19050">
            <a:solidFill>
              <a:srgbClr val="FF323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55" name="Google Shape;255;p25"/>
          <p:cNvCxnSpPr/>
          <p:nvPr/>
        </p:nvCxnSpPr>
        <p:spPr>
          <a:xfrm flipH="1" rot="10800000">
            <a:off x="4969050" y="4158400"/>
            <a:ext cx="3897000" cy="17400"/>
          </a:xfrm>
          <a:prstGeom prst="straightConnector1">
            <a:avLst/>
          </a:prstGeom>
          <a:noFill/>
          <a:ln cap="flat" cmpd="sng" w="19050">
            <a:solidFill>
              <a:srgbClr val="FF323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56" name="Google Shape;256;p25"/>
          <p:cNvCxnSpPr/>
          <p:nvPr/>
        </p:nvCxnSpPr>
        <p:spPr>
          <a:xfrm>
            <a:off x="7566675" y="1952775"/>
            <a:ext cx="305100" cy="0"/>
          </a:xfrm>
          <a:prstGeom prst="straightConnector1">
            <a:avLst/>
          </a:prstGeom>
          <a:noFill/>
          <a:ln cap="flat" cmpd="sng" w="19050">
            <a:solidFill>
              <a:srgbClr val="FF323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57" name="Google Shape;257;p25"/>
          <p:cNvSpPr txBox="1"/>
          <p:nvPr/>
        </p:nvSpPr>
        <p:spPr>
          <a:xfrm>
            <a:off x="7822575" y="1798875"/>
            <a:ext cx="1321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Critical Path</a:t>
            </a:r>
            <a:endParaRPr sz="800"/>
          </a:p>
        </p:txBody>
      </p:sp>
      <p:sp>
        <p:nvSpPr>
          <p:cNvPr id="258" name="Google Shape;258;p25"/>
          <p:cNvSpPr/>
          <p:nvPr/>
        </p:nvSpPr>
        <p:spPr>
          <a:xfrm>
            <a:off x="723575" y="4829650"/>
            <a:ext cx="636300" cy="1962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Timeline</a:t>
            </a:r>
            <a:endParaRPr sz="800"/>
          </a:p>
        </p:txBody>
      </p:sp>
      <p:sp>
        <p:nvSpPr>
          <p:cNvPr id="259" name="Google Shape;259;p25"/>
          <p:cNvSpPr/>
          <p:nvPr/>
        </p:nvSpPr>
        <p:spPr>
          <a:xfrm>
            <a:off x="1255375" y="4827250"/>
            <a:ext cx="941400" cy="201000"/>
          </a:xfrm>
          <a:prstGeom prst="chevron">
            <a:avLst>
              <a:gd fmla="val 50000" name="adj"/>
            </a:avLst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Motivation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60" name="Google Shape;260;p25"/>
          <p:cNvSpPr/>
          <p:nvPr/>
        </p:nvSpPr>
        <p:spPr>
          <a:xfrm>
            <a:off x="2096475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Updates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61" name="Google Shape;261;p25"/>
          <p:cNvSpPr/>
          <p:nvPr/>
        </p:nvSpPr>
        <p:spPr>
          <a:xfrm>
            <a:off x="2913688" y="4827250"/>
            <a:ext cx="941400" cy="201000"/>
          </a:xfrm>
          <a:prstGeom prst="chevron">
            <a:avLst>
              <a:gd fmla="val 50000" name="adj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Schedule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262" name="Google Shape;262;p25"/>
          <p:cNvSpPr/>
          <p:nvPr/>
        </p:nvSpPr>
        <p:spPr>
          <a:xfrm>
            <a:off x="3722150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Testing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63" name="Google Shape;263;p25"/>
          <p:cNvSpPr/>
          <p:nvPr/>
        </p:nvSpPr>
        <p:spPr>
          <a:xfrm>
            <a:off x="4537125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Budget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6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Component Testing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69" name="Google Shape;269;p26"/>
          <p:cNvSpPr/>
          <p:nvPr/>
        </p:nvSpPr>
        <p:spPr>
          <a:xfrm>
            <a:off x="3813975" y="4590500"/>
            <a:ext cx="198600" cy="174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3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6"/>
          <p:cNvSpPr txBox="1"/>
          <p:nvPr/>
        </p:nvSpPr>
        <p:spPr>
          <a:xfrm>
            <a:off x="4012575" y="4462400"/>
            <a:ext cx="1321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Testing Described in Detail</a:t>
            </a:r>
            <a:endParaRPr sz="800"/>
          </a:p>
        </p:txBody>
      </p:sp>
      <p:pic>
        <p:nvPicPr>
          <p:cNvPr id="271" name="Google Shape;27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88" y="647400"/>
            <a:ext cx="8976034" cy="39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6"/>
          <p:cNvSpPr/>
          <p:nvPr/>
        </p:nvSpPr>
        <p:spPr>
          <a:xfrm>
            <a:off x="4012575" y="1714050"/>
            <a:ext cx="198600" cy="174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3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6"/>
          <p:cNvSpPr/>
          <p:nvPr/>
        </p:nvSpPr>
        <p:spPr>
          <a:xfrm>
            <a:off x="6915600" y="2876075"/>
            <a:ext cx="198600" cy="174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3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6"/>
          <p:cNvSpPr/>
          <p:nvPr/>
        </p:nvSpPr>
        <p:spPr>
          <a:xfrm>
            <a:off x="7425725" y="2571750"/>
            <a:ext cx="198600" cy="174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3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6" name="Google Shape;276;p26"/>
          <p:cNvSpPr/>
          <p:nvPr/>
        </p:nvSpPr>
        <p:spPr>
          <a:xfrm>
            <a:off x="723575" y="4829650"/>
            <a:ext cx="636300" cy="1962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Timeline</a:t>
            </a:r>
            <a:endParaRPr sz="800"/>
          </a:p>
        </p:txBody>
      </p:sp>
      <p:sp>
        <p:nvSpPr>
          <p:cNvPr id="277" name="Google Shape;277;p26"/>
          <p:cNvSpPr/>
          <p:nvPr/>
        </p:nvSpPr>
        <p:spPr>
          <a:xfrm>
            <a:off x="1255375" y="4827250"/>
            <a:ext cx="941400" cy="201000"/>
          </a:xfrm>
          <a:prstGeom prst="chevron">
            <a:avLst>
              <a:gd fmla="val 50000" name="adj"/>
            </a:avLst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Motivation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78" name="Google Shape;278;p26"/>
          <p:cNvSpPr/>
          <p:nvPr/>
        </p:nvSpPr>
        <p:spPr>
          <a:xfrm>
            <a:off x="2096475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Updates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79" name="Google Shape;279;p26"/>
          <p:cNvSpPr/>
          <p:nvPr/>
        </p:nvSpPr>
        <p:spPr>
          <a:xfrm>
            <a:off x="2913688" y="4827250"/>
            <a:ext cx="941400" cy="201000"/>
          </a:xfrm>
          <a:prstGeom prst="chevron">
            <a:avLst>
              <a:gd fmla="val 50000" name="adj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Schedule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280" name="Google Shape;280;p26"/>
          <p:cNvSpPr/>
          <p:nvPr/>
        </p:nvSpPr>
        <p:spPr>
          <a:xfrm>
            <a:off x="3722150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Testing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81" name="Google Shape;281;p26"/>
          <p:cNvSpPr/>
          <p:nvPr/>
        </p:nvSpPr>
        <p:spPr>
          <a:xfrm>
            <a:off x="4537125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Budget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7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Sub/Full-System 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Testing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288" name="Google Shape;2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647399"/>
            <a:ext cx="8697049" cy="402125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7"/>
          <p:cNvSpPr/>
          <p:nvPr/>
        </p:nvSpPr>
        <p:spPr>
          <a:xfrm>
            <a:off x="6644100" y="4026050"/>
            <a:ext cx="198600" cy="174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3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7"/>
          <p:cNvSpPr/>
          <p:nvPr/>
        </p:nvSpPr>
        <p:spPr>
          <a:xfrm>
            <a:off x="5797525" y="4772575"/>
            <a:ext cx="198600" cy="174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3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7"/>
          <p:cNvSpPr txBox="1"/>
          <p:nvPr/>
        </p:nvSpPr>
        <p:spPr>
          <a:xfrm>
            <a:off x="5996125" y="4644475"/>
            <a:ext cx="1321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Testing Described in Detail</a:t>
            </a:r>
            <a:endParaRPr sz="800"/>
          </a:p>
        </p:txBody>
      </p:sp>
      <p:sp>
        <p:nvSpPr>
          <p:cNvPr id="292" name="Google Shape;292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3" name="Google Shape;293;p27"/>
          <p:cNvSpPr/>
          <p:nvPr/>
        </p:nvSpPr>
        <p:spPr>
          <a:xfrm>
            <a:off x="723575" y="4829650"/>
            <a:ext cx="636300" cy="1962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Timeline</a:t>
            </a:r>
            <a:endParaRPr sz="800"/>
          </a:p>
        </p:txBody>
      </p:sp>
      <p:sp>
        <p:nvSpPr>
          <p:cNvPr id="294" name="Google Shape;294;p27"/>
          <p:cNvSpPr/>
          <p:nvPr/>
        </p:nvSpPr>
        <p:spPr>
          <a:xfrm>
            <a:off x="1255375" y="4827250"/>
            <a:ext cx="941400" cy="201000"/>
          </a:xfrm>
          <a:prstGeom prst="chevron">
            <a:avLst>
              <a:gd fmla="val 50000" name="adj"/>
            </a:avLst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Motivation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95" name="Google Shape;295;p27"/>
          <p:cNvSpPr/>
          <p:nvPr/>
        </p:nvSpPr>
        <p:spPr>
          <a:xfrm>
            <a:off x="2096475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Updates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96" name="Google Shape;296;p27"/>
          <p:cNvSpPr/>
          <p:nvPr/>
        </p:nvSpPr>
        <p:spPr>
          <a:xfrm>
            <a:off x="2913688" y="4827250"/>
            <a:ext cx="941400" cy="201000"/>
          </a:xfrm>
          <a:prstGeom prst="chevron">
            <a:avLst>
              <a:gd fmla="val 50000" name="adj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Schedule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297" name="Google Shape;297;p27"/>
          <p:cNvSpPr/>
          <p:nvPr/>
        </p:nvSpPr>
        <p:spPr>
          <a:xfrm>
            <a:off x="3722150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Testing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98" name="Google Shape;298;p27"/>
          <p:cNvSpPr/>
          <p:nvPr/>
        </p:nvSpPr>
        <p:spPr>
          <a:xfrm>
            <a:off x="4537125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Budget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8"/>
          <p:cNvSpPr txBox="1"/>
          <p:nvPr/>
        </p:nvSpPr>
        <p:spPr>
          <a:xfrm>
            <a:off x="3724500" y="2311700"/>
            <a:ext cx="1695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Testing</a:t>
            </a:r>
            <a:endParaRPr b="1" i="1" sz="3000"/>
          </a:p>
        </p:txBody>
      </p:sp>
      <p:pic>
        <p:nvPicPr>
          <p:cNvPr id="304" name="Google Shape;30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9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Overview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graphicFrame>
        <p:nvGraphicFramePr>
          <p:cNvPr id="312" name="Google Shape;312;p29"/>
          <p:cNvGraphicFramePr/>
          <p:nvPr/>
        </p:nvGraphicFramePr>
        <p:xfrm>
          <a:off x="190500" y="7046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{251BB1D1-0AAE-4CC7-AA64-706AEF5933E6}</a:tableStyleId>
              </a:tblPr>
              <a:tblGrid>
                <a:gridCol w="1400225"/>
                <a:gridCol w="1360525"/>
                <a:gridCol w="1408950"/>
                <a:gridCol w="1732800"/>
                <a:gridCol w="1463425"/>
                <a:gridCol w="1388550"/>
              </a:tblGrid>
              <a:tr h="731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System</a:t>
                      </a:r>
                      <a:endParaRPr b="1" sz="1800"/>
                    </a:p>
                  </a:txBody>
                  <a:tcPr marT="91425" marB="91425" marR="91425" marL="91425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Test</a:t>
                      </a:r>
                      <a:endParaRPr b="1" sz="1800"/>
                    </a:p>
                  </a:txBody>
                  <a:tcPr marT="91425" marB="91425" marR="91425" marL="91425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Facilities</a:t>
                      </a:r>
                      <a:endParaRPr b="1" sz="1800"/>
                    </a:p>
                  </a:txBody>
                  <a:tcPr marT="91425" marB="91425" marR="91425" marL="91425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Model Validated</a:t>
                      </a:r>
                      <a:endParaRPr b="1" sz="1800"/>
                    </a:p>
                  </a:txBody>
                  <a:tcPr marT="91425" marB="91425" marR="91425" marL="91425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Status</a:t>
                      </a:r>
                      <a:endParaRPr b="1" sz="1800"/>
                    </a:p>
                  </a:txBody>
                  <a:tcPr marT="91425" marB="91425" marR="91425" marL="91425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Expected Date</a:t>
                      </a:r>
                      <a:endParaRPr b="1" sz="1800"/>
                    </a:p>
                  </a:txBody>
                  <a:tcPr marT="91425" marB="91425" marR="91425" marL="91425">
                    <a:lnL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914375"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/>
                        <a:t>Component</a:t>
                      </a:r>
                      <a:endParaRPr b="1"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Radio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Aero Backyard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Data Rate/Power Received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/>
                        <a:t>Completed</a:t>
                      </a:r>
                      <a:endParaRPr b="1" sz="1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/>
                        <a:t>(Passed)</a:t>
                      </a:r>
                      <a:endParaRPr b="1" sz="1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/>
                        <a:t>1/28</a:t>
                      </a:r>
                      <a:endParaRPr b="1"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670525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GPS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Boulder County PCN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N/A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/>
                        <a:t>Completed</a:t>
                      </a:r>
                      <a:endParaRPr b="1" sz="1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/>
                        <a:t>(Failed)</a:t>
                      </a:r>
                      <a:endParaRPr b="1"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/>
                        <a:t>2/12</a:t>
                      </a:r>
                      <a:endParaRPr b="1"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914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/>
                        <a:t>Subsystem</a:t>
                      </a:r>
                      <a:endParaRPr b="1"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Mock Sample Coll. (Wired)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Projects Room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N/A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/>
                        <a:t>Completed </a:t>
                      </a:r>
                      <a:endParaRPr b="1" sz="1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/>
                        <a:t>(Passed)</a:t>
                      </a:r>
                      <a:endParaRPr b="1"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/>
                        <a:t>2/5</a:t>
                      </a:r>
                      <a:endParaRPr b="1"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670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/>
                        <a:t>Full System</a:t>
                      </a:r>
                      <a:endParaRPr b="1"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Day in Life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Aero Backyard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CONOPs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/>
                        <a:t>Not Started</a:t>
                      </a:r>
                      <a:endParaRPr b="1"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/>
                        <a:t>4/8</a:t>
                      </a:r>
                      <a:endParaRPr b="1"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</a:tr>
            </a:tbl>
          </a:graphicData>
        </a:graphic>
      </p:graphicFrame>
      <p:sp>
        <p:nvSpPr>
          <p:cNvPr id="313" name="Google Shape;313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4" name="Google Shape;314;p29"/>
          <p:cNvSpPr/>
          <p:nvPr/>
        </p:nvSpPr>
        <p:spPr>
          <a:xfrm>
            <a:off x="716025" y="4858225"/>
            <a:ext cx="636300" cy="1962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Timeline</a:t>
            </a:r>
            <a:endParaRPr sz="800"/>
          </a:p>
        </p:txBody>
      </p:sp>
      <p:sp>
        <p:nvSpPr>
          <p:cNvPr id="315" name="Google Shape;315;p29"/>
          <p:cNvSpPr/>
          <p:nvPr/>
        </p:nvSpPr>
        <p:spPr>
          <a:xfrm>
            <a:off x="1247825" y="4855825"/>
            <a:ext cx="941400" cy="201000"/>
          </a:xfrm>
          <a:prstGeom prst="chevron">
            <a:avLst>
              <a:gd fmla="val 50000" name="adj"/>
            </a:avLst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Motivation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16" name="Google Shape;316;p29"/>
          <p:cNvSpPr/>
          <p:nvPr/>
        </p:nvSpPr>
        <p:spPr>
          <a:xfrm>
            <a:off x="2088925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Updates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17" name="Google Shape;317;p29"/>
          <p:cNvSpPr/>
          <p:nvPr/>
        </p:nvSpPr>
        <p:spPr>
          <a:xfrm>
            <a:off x="2906138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Schedule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18" name="Google Shape;318;p29"/>
          <p:cNvSpPr/>
          <p:nvPr/>
        </p:nvSpPr>
        <p:spPr>
          <a:xfrm>
            <a:off x="3714600" y="4855825"/>
            <a:ext cx="941400" cy="201000"/>
          </a:xfrm>
          <a:prstGeom prst="chevron">
            <a:avLst>
              <a:gd fmla="val 50000" name="adj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Testing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319" name="Google Shape;319;p29"/>
          <p:cNvSpPr/>
          <p:nvPr/>
        </p:nvSpPr>
        <p:spPr>
          <a:xfrm>
            <a:off x="4529575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Budget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0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GPS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Test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25" name="Google Shape;325;p30"/>
          <p:cNvSpPr txBox="1"/>
          <p:nvPr/>
        </p:nvSpPr>
        <p:spPr>
          <a:xfrm>
            <a:off x="67800" y="749475"/>
            <a:ext cx="3549900" cy="40635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Purpose: </a:t>
            </a:r>
            <a:endParaRPr b="1" i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Ensure GPS can achieve &lt;= 1m accuracy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75% of the time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Characterize accuracy of GPS receiver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Ensure accurate location data is being received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Verify preliminary code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Risk Reduction: </a:t>
            </a:r>
            <a:endParaRPr b="1" i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Reduction of failure in software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Reduction of &gt; 1m radius from the sample location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Equipment: </a:t>
            </a:r>
            <a:endParaRPr b="1" i="1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GPS sensor, Jumper wires, Micro-USB, Laptop, GPS antenna, Boulder PCN</a:t>
            </a:r>
            <a:r>
              <a:rPr b="1" lang="en">
                <a:solidFill>
                  <a:schemeClr val="dk1"/>
                </a:solidFill>
              </a:rPr>
              <a:t>*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26" name="Google Shape;326;p30"/>
          <p:cNvSpPr txBox="1"/>
          <p:nvPr/>
        </p:nvSpPr>
        <p:spPr>
          <a:xfrm>
            <a:off x="3727850" y="2833350"/>
            <a:ext cx="3429000" cy="19086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Testing Procedure Overview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Assemble Hardware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Run code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Record results for 1 hour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Take moving average of measurements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Compare results to known Boulder PCN</a:t>
            </a:r>
            <a:r>
              <a:rPr b="1" lang="en"/>
              <a:t>*</a:t>
            </a:r>
            <a:r>
              <a:rPr lang="en"/>
              <a:t> value</a:t>
            </a:r>
            <a:endParaRPr/>
          </a:p>
        </p:txBody>
      </p:sp>
      <p:sp>
        <p:nvSpPr>
          <p:cNvPr id="327" name="Google Shape;327;p30"/>
          <p:cNvSpPr txBox="1"/>
          <p:nvPr/>
        </p:nvSpPr>
        <p:spPr>
          <a:xfrm>
            <a:off x="3727850" y="709950"/>
            <a:ext cx="5285100" cy="19701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 cap="flat" cmpd="sng" w="9525">
            <a:solidFill>
              <a:srgbClr val="9FC5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FR3: AEROSS shall b</a:t>
            </a:r>
            <a:r>
              <a:rPr b="1" i="1" lang="en">
                <a:solidFill>
                  <a:schemeClr val="dk1"/>
                </a:solidFill>
              </a:rPr>
              <a:t>e able to deposit the container at a location specified by the ground station</a:t>
            </a:r>
            <a:endParaRPr b="1" i="1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DR3.1:</a:t>
            </a:r>
            <a:r>
              <a:rPr lang="en" sz="1200">
                <a:solidFill>
                  <a:schemeClr val="dk1"/>
                </a:solidFill>
              </a:rPr>
              <a:t> D</a:t>
            </a:r>
            <a:r>
              <a:rPr lang="en" sz="1200">
                <a:solidFill>
                  <a:schemeClr val="dk1"/>
                </a:solidFill>
              </a:rPr>
              <a:t>eposit the sample container within 1m radius of specified location by the ground station</a:t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FR4: AEROSS shall drive to a specified location and return to its original location</a:t>
            </a:r>
            <a:endParaRPr b="1"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dk1"/>
                </a:solidFill>
              </a:rPr>
              <a:t>	</a:t>
            </a:r>
            <a:r>
              <a:rPr b="1" lang="en" sz="1200">
                <a:solidFill>
                  <a:schemeClr val="dk1"/>
                </a:solidFill>
              </a:rPr>
              <a:t>DR4.2:</a:t>
            </a:r>
            <a:r>
              <a:rPr lang="en" sz="1200">
                <a:solidFill>
                  <a:schemeClr val="dk1"/>
                </a:solidFill>
              </a:rPr>
              <a:t> </a:t>
            </a:r>
            <a:r>
              <a:rPr lang="en" sz="1200">
                <a:solidFill>
                  <a:schemeClr val="dk1"/>
                </a:solidFill>
              </a:rPr>
              <a:t>Return to its original location upon loss of communications with the ground station</a:t>
            </a:r>
            <a:endParaRPr b="1" i="1" sz="1200">
              <a:solidFill>
                <a:schemeClr val="dk1"/>
              </a:solidFill>
            </a:endParaRPr>
          </a:p>
        </p:txBody>
      </p:sp>
      <p:graphicFrame>
        <p:nvGraphicFramePr>
          <p:cNvPr id="328" name="Google Shape;328;p30"/>
          <p:cNvGraphicFramePr/>
          <p:nvPr/>
        </p:nvGraphicFramePr>
        <p:xfrm>
          <a:off x="7267000" y="32470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{251BB1D1-0AAE-4CC7-AA64-706AEF5933E6}</a:tableStyleId>
              </a:tblPr>
              <a:tblGrid>
                <a:gridCol w="1725425"/>
              </a:tblGrid>
              <a:tr h="306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Deadline: </a:t>
                      </a:r>
                      <a:r>
                        <a:rPr lang="en"/>
                        <a:t>2/9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40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Completed: </a:t>
                      </a:r>
                      <a:r>
                        <a:rPr lang="en"/>
                        <a:t>2/12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329" name="Google Shape;329;p30"/>
          <p:cNvSpPr txBox="1"/>
          <p:nvPr/>
        </p:nvSpPr>
        <p:spPr>
          <a:xfrm>
            <a:off x="5478525" y="4727650"/>
            <a:ext cx="329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*</a:t>
            </a:r>
            <a:r>
              <a:rPr b="1" lang="en">
                <a:solidFill>
                  <a:schemeClr val="dk1"/>
                </a:solidFill>
              </a:rPr>
              <a:t>PCN - </a:t>
            </a:r>
            <a:r>
              <a:rPr lang="en">
                <a:solidFill>
                  <a:schemeClr val="dk1"/>
                </a:solidFill>
              </a:rPr>
              <a:t>Primary Control Network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30" name="Google Shape;330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1" name="Google Shape;331;p30"/>
          <p:cNvSpPr/>
          <p:nvPr/>
        </p:nvSpPr>
        <p:spPr>
          <a:xfrm>
            <a:off x="716025" y="4858225"/>
            <a:ext cx="636300" cy="1962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Timeline</a:t>
            </a:r>
            <a:endParaRPr sz="800"/>
          </a:p>
        </p:txBody>
      </p:sp>
      <p:sp>
        <p:nvSpPr>
          <p:cNvPr id="332" name="Google Shape;332;p30"/>
          <p:cNvSpPr/>
          <p:nvPr/>
        </p:nvSpPr>
        <p:spPr>
          <a:xfrm>
            <a:off x="1247825" y="4855825"/>
            <a:ext cx="941400" cy="201000"/>
          </a:xfrm>
          <a:prstGeom prst="chevron">
            <a:avLst>
              <a:gd fmla="val 50000" name="adj"/>
            </a:avLst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Motivation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33" name="Google Shape;333;p30"/>
          <p:cNvSpPr/>
          <p:nvPr/>
        </p:nvSpPr>
        <p:spPr>
          <a:xfrm>
            <a:off x="2088925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Updates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34" name="Google Shape;334;p30"/>
          <p:cNvSpPr/>
          <p:nvPr/>
        </p:nvSpPr>
        <p:spPr>
          <a:xfrm>
            <a:off x="2906138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Schedule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35" name="Google Shape;335;p30"/>
          <p:cNvSpPr/>
          <p:nvPr/>
        </p:nvSpPr>
        <p:spPr>
          <a:xfrm>
            <a:off x="3714600" y="4855825"/>
            <a:ext cx="941400" cy="201000"/>
          </a:xfrm>
          <a:prstGeom prst="chevron">
            <a:avLst>
              <a:gd fmla="val 50000" name="adj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Testing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336" name="Google Shape;336;p30"/>
          <p:cNvSpPr/>
          <p:nvPr/>
        </p:nvSpPr>
        <p:spPr>
          <a:xfrm>
            <a:off x="4529575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Budget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1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GPS Test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42" name="Google Shape;342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3" name="Google Shape;34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3531" y="1421225"/>
            <a:ext cx="2377620" cy="317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1"/>
          <p:cNvSpPr txBox="1"/>
          <p:nvPr/>
        </p:nvSpPr>
        <p:spPr>
          <a:xfrm>
            <a:off x="116400" y="946600"/>
            <a:ext cx="3549900" cy="10467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Equipment: </a:t>
            </a:r>
            <a:endParaRPr b="1" i="1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GPS sensor, Jumper wires, Micro-USB, Laptop, GPS antenna, Boulder PCN</a:t>
            </a:r>
            <a:r>
              <a:rPr b="1" lang="en">
                <a:solidFill>
                  <a:schemeClr val="dk1"/>
                </a:solidFill>
              </a:rPr>
              <a:t>*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345" name="Google Shape;34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652" y="2469863"/>
            <a:ext cx="3219400" cy="219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5850" y="1421232"/>
            <a:ext cx="2532525" cy="3170141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1"/>
          <p:cNvSpPr txBox="1"/>
          <p:nvPr/>
        </p:nvSpPr>
        <p:spPr>
          <a:xfrm>
            <a:off x="487600" y="4026725"/>
            <a:ext cx="279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Lat = 40</a:t>
            </a:r>
            <a:r>
              <a:rPr b="1" lang="en">
                <a:solidFill>
                  <a:schemeClr val="dk1"/>
                </a:solidFill>
              </a:rPr>
              <a:t>° </a:t>
            </a:r>
            <a:r>
              <a:rPr b="1" lang="en">
                <a:solidFill>
                  <a:schemeClr val="dk1"/>
                </a:solidFill>
              </a:rPr>
              <a:t>”N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b="1" lang="en"/>
              <a:t> , Long = 105° ”W</a:t>
            </a:r>
            <a:endParaRPr b="1"/>
          </a:p>
        </p:txBody>
      </p:sp>
      <p:sp>
        <p:nvSpPr>
          <p:cNvPr id="348" name="Google Shape;348;p31"/>
          <p:cNvSpPr/>
          <p:nvPr/>
        </p:nvSpPr>
        <p:spPr>
          <a:xfrm>
            <a:off x="867550" y="2914825"/>
            <a:ext cx="943800" cy="957000"/>
          </a:xfrm>
          <a:prstGeom prst="ellipse">
            <a:avLst/>
          </a:prstGeom>
          <a:noFill/>
          <a:ln cap="flat" cmpd="sng" w="28575">
            <a:solidFill>
              <a:srgbClr val="FF323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/>
        </p:nvSpPr>
        <p:spPr>
          <a:xfrm>
            <a:off x="2475450" y="2248500"/>
            <a:ext cx="419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PROJECT OVERVIEW</a:t>
            </a:r>
            <a:endParaRPr b="1" i="1" sz="3000"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2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GPS Test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54" name="Google Shape;354;p32"/>
          <p:cNvSpPr txBox="1"/>
          <p:nvPr/>
        </p:nvSpPr>
        <p:spPr>
          <a:xfrm>
            <a:off x="548075" y="1609200"/>
            <a:ext cx="673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2"/>
          <p:cNvSpPr txBox="1"/>
          <p:nvPr/>
        </p:nvSpPr>
        <p:spPr>
          <a:xfrm>
            <a:off x="94375" y="691825"/>
            <a:ext cx="45615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Pass Criteria </a:t>
            </a:r>
            <a:endParaRPr sz="1300">
              <a:highlight>
                <a:srgbClr val="B6D7A8"/>
              </a:highlight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Accuracy is &lt;= 1m at least 75% of the time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Preliminary code is working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highlight>
                <a:srgbClr val="E06666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Expected Results: </a:t>
            </a:r>
            <a:endParaRPr b="1"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sz="1300">
                <a:highlight>
                  <a:srgbClr val="B6D7A8"/>
                </a:highlight>
              </a:rPr>
              <a:t>PASS</a:t>
            </a:r>
            <a:r>
              <a:rPr lang="en" sz="1300">
                <a:highlight>
                  <a:srgbClr val="B6D7A8"/>
                </a:highlight>
              </a:rPr>
              <a:t>:</a:t>
            </a:r>
            <a:r>
              <a:rPr lang="en" sz="1300"/>
              <a:t> continue coding and move to sensor subsys. test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sz="1300">
                <a:highlight>
                  <a:srgbClr val="EA9999"/>
                </a:highlight>
              </a:rPr>
              <a:t>FAIL: </a:t>
            </a:r>
            <a:r>
              <a:rPr b="1" lang="en" sz="1300"/>
              <a:t> </a:t>
            </a:r>
            <a:r>
              <a:rPr lang="en" sz="1300"/>
              <a:t>debug code, retest, talk with customer about req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Observed Results</a:t>
            </a:r>
            <a:endParaRPr b="1"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50% of measurements do not fall within  2.5m range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Data averaging did not improve accuracy to &lt;= 1m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         - </a:t>
            </a:r>
            <a:r>
              <a:rPr b="1" lang="en" sz="1300">
                <a:solidFill>
                  <a:schemeClr val="dk1"/>
                </a:solidFill>
              </a:rPr>
              <a:t>FAIL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Next Steps</a:t>
            </a:r>
            <a:endParaRPr b="1"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Test at other survey markers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Lat/Long could have been skewed at this marker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Research other GPS models</a:t>
            </a:r>
            <a:endParaRPr b="1" sz="1300"/>
          </a:p>
        </p:txBody>
      </p:sp>
      <p:sp>
        <p:nvSpPr>
          <p:cNvPr id="356" name="Google Shape;35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7" name="Google Shape;357;p32"/>
          <p:cNvSpPr/>
          <p:nvPr/>
        </p:nvSpPr>
        <p:spPr>
          <a:xfrm>
            <a:off x="716025" y="4858225"/>
            <a:ext cx="636300" cy="1962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Timeline</a:t>
            </a:r>
            <a:endParaRPr sz="800"/>
          </a:p>
        </p:txBody>
      </p:sp>
      <p:sp>
        <p:nvSpPr>
          <p:cNvPr id="358" name="Google Shape;358;p32"/>
          <p:cNvSpPr/>
          <p:nvPr/>
        </p:nvSpPr>
        <p:spPr>
          <a:xfrm>
            <a:off x="1247825" y="4855825"/>
            <a:ext cx="941400" cy="201000"/>
          </a:xfrm>
          <a:prstGeom prst="chevron">
            <a:avLst>
              <a:gd fmla="val 50000" name="adj"/>
            </a:avLst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Motivation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59" name="Google Shape;359;p32"/>
          <p:cNvSpPr/>
          <p:nvPr/>
        </p:nvSpPr>
        <p:spPr>
          <a:xfrm>
            <a:off x="2088925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Updates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60" name="Google Shape;360;p32"/>
          <p:cNvSpPr/>
          <p:nvPr/>
        </p:nvSpPr>
        <p:spPr>
          <a:xfrm>
            <a:off x="2906138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Schedule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61" name="Google Shape;361;p32"/>
          <p:cNvSpPr/>
          <p:nvPr/>
        </p:nvSpPr>
        <p:spPr>
          <a:xfrm>
            <a:off x="3714600" y="4855825"/>
            <a:ext cx="941400" cy="201000"/>
          </a:xfrm>
          <a:prstGeom prst="chevron">
            <a:avLst>
              <a:gd fmla="val 50000" name="adj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Testing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362" name="Google Shape;362;p32"/>
          <p:cNvSpPr/>
          <p:nvPr/>
        </p:nvSpPr>
        <p:spPr>
          <a:xfrm>
            <a:off x="4529575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Budget</a:t>
            </a:r>
            <a:endParaRPr sz="800">
              <a:solidFill>
                <a:schemeClr val="dk1"/>
              </a:solidFill>
            </a:endParaRPr>
          </a:p>
        </p:txBody>
      </p:sp>
      <p:pic>
        <p:nvPicPr>
          <p:cNvPr id="363" name="Google Shape;3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6125" y="1041075"/>
            <a:ext cx="4561500" cy="3421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3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Arm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Test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69" name="Google Shape;369;p33"/>
          <p:cNvSpPr txBox="1"/>
          <p:nvPr/>
        </p:nvSpPr>
        <p:spPr>
          <a:xfrm>
            <a:off x="91425" y="1615806"/>
            <a:ext cx="3101700" cy="31401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dk1"/>
                </a:solidFill>
              </a:rPr>
              <a:t>Purpose: </a:t>
            </a:r>
            <a:endParaRPr b="1" i="1"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Verify mobility of arm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Verify expected weight capacity and torque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Verify preliminary software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dk1"/>
                </a:solidFill>
              </a:rPr>
              <a:t>Risk Reduction: </a:t>
            </a:r>
            <a:endParaRPr b="1" i="1"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Confirms ability to pick up sample and storage container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Less chance of propagating software issues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dk1"/>
                </a:solidFill>
              </a:rPr>
              <a:t>Equipment: 	</a:t>
            </a:r>
            <a:endParaRPr b="1" i="1" sz="1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Robotic Arm, Mounting plate, Xbox Controller, Laptop, Raspberry Pi, Micro USB cable, Ethernet cable 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70" name="Google Shape;370;p33"/>
          <p:cNvSpPr txBox="1"/>
          <p:nvPr/>
        </p:nvSpPr>
        <p:spPr>
          <a:xfrm>
            <a:off x="3261925" y="2604000"/>
            <a:ext cx="2891100" cy="20319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Testing Procedure Overview</a:t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/>
              <a:t>Secure arm on mounting plate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/>
              <a:t>Power on arm and </a:t>
            </a:r>
            <a:r>
              <a:rPr lang="en" sz="1200">
                <a:solidFill>
                  <a:schemeClr val="dk1"/>
                </a:solidFill>
              </a:rPr>
              <a:t>Raspberry Pi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/>
              <a:t>Plug arm into Raspberry Pi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/>
              <a:t>Connect Xbox controller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/>
              <a:t>Run provided test code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/>
              <a:t>Test custom-built Rover and GS software with controller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/>
              <a:t>Verify arm moves as expected</a:t>
            </a:r>
            <a:endParaRPr sz="1200"/>
          </a:p>
        </p:txBody>
      </p:sp>
      <p:graphicFrame>
        <p:nvGraphicFramePr>
          <p:cNvPr id="371" name="Google Shape;371;p33"/>
          <p:cNvGraphicFramePr/>
          <p:nvPr/>
        </p:nvGraphicFramePr>
        <p:xfrm>
          <a:off x="873913" y="7234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{251BB1D1-0AAE-4CC7-AA64-706AEF5933E6}</a:tableStyleId>
              </a:tblPr>
              <a:tblGrid>
                <a:gridCol w="1536725"/>
              </a:tblGrid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Deadline: </a:t>
                      </a:r>
                      <a:r>
                        <a:rPr lang="en"/>
                        <a:t>2/10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Completed: </a:t>
                      </a:r>
                      <a:r>
                        <a:rPr lang="en"/>
                        <a:t>2/5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372" name="Google Shape;372;p33"/>
          <p:cNvSpPr txBox="1"/>
          <p:nvPr/>
        </p:nvSpPr>
        <p:spPr>
          <a:xfrm>
            <a:off x="3292200" y="825300"/>
            <a:ext cx="5728800" cy="16008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 cap="flat" cmpd="sng" w="9525">
            <a:solidFill>
              <a:srgbClr val="9FC5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FR1: AEROSS shall collect a sample</a:t>
            </a:r>
            <a:endParaRPr b="1" i="1">
              <a:solidFill>
                <a:schemeClr val="dk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DR1.1: </a:t>
            </a:r>
            <a:r>
              <a:rPr lang="en" sz="1200">
                <a:solidFill>
                  <a:schemeClr val="dk1"/>
                </a:solidFill>
              </a:rPr>
              <a:t>C</a:t>
            </a:r>
            <a:r>
              <a:rPr lang="en" sz="1200">
                <a:solidFill>
                  <a:schemeClr val="dk1"/>
                </a:solidFill>
              </a:rPr>
              <a:t>ollect a sample of interest that is less than 2 lbs</a:t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DR1.2: </a:t>
            </a:r>
            <a:r>
              <a:rPr lang="en" sz="1200">
                <a:solidFill>
                  <a:schemeClr val="dk1"/>
                </a:solidFill>
              </a:rPr>
              <a:t> C</a:t>
            </a:r>
            <a:r>
              <a:rPr lang="en" sz="1200">
                <a:solidFill>
                  <a:schemeClr val="dk1"/>
                </a:solidFill>
              </a:rPr>
              <a:t>ollect a sample of interest that is 20 mm at its largest dimension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FR.2: AEROSS shall store a sample </a:t>
            </a:r>
            <a:endParaRPr b="1"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	</a:t>
            </a:r>
            <a:r>
              <a:rPr b="1" lang="en" sz="1200">
                <a:solidFill>
                  <a:schemeClr val="dk1"/>
                </a:solidFill>
              </a:rPr>
              <a:t>DR2.3:</a:t>
            </a:r>
            <a:r>
              <a:rPr lang="en" sz="1200">
                <a:solidFill>
                  <a:schemeClr val="dk1"/>
                </a:solidFill>
              </a:rPr>
              <a:t> Store a sample of interest that is 20 mm at its largest dimension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	</a:t>
            </a:r>
            <a:r>
              <a:rPr b="1" lang="en" sz="1200">
                <a:solidFill>
                  <a:schemeClr val="dk1"/>
                </a:solidFill>
              </a:rPr>
              <a:t>DR2.2:</a:t>
            </a:r>
            <a:r>
              <a:rPr lang="en" sz="1200">
                <a:solidFill>
                  <a:schemeClr val="dk1"/>
                </a:solidFill>
              </a:rPr>
              <a:t> Acquire the sample collection container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73" name="Google Shape;37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4" name="Google Shape;3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5775" y="2734344"/>
            <a:ext cx="2891101" cy="1575156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3"/>
          <p:cNvSpPr/>
          <p:nvPr/>
        </p:nvSpPr>
        <p:spPr>
          <a:xfrm>
            <a:off x="716025" y="4858225"/>
            <a:ext cx="636300" cy="1962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Timeline</a:t>
            </a:r>
            <a:endParaRPr sz="800"/>
          </a:p>
        </p:txBody>
      </p:sp>
      <p:sp>
        <p:nvSpPr>
          <p:cNvPr id="376" name="Google Shape;376;p33"/>
          <p:cNvSpPr/>
          <p:nvPr/>
        </p:nvSpPr>
        <p:spPr>
          <a:xfrm>
            <a:off x="1247825" y="4855825"/>
            <a:ext cx="941400" cy="201000"/>
          </a:xfrm>
          <a:prstGeom prst="chevron">
            <a:avLst>
              <a:gd fmla="val 50000" name="adj"/>
            </a:avLst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Motivation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77" name="Google Shape;377;p33"/>
          <p:cNvSpPr/>
          <p:nvPr/>
        </p:nvSpPr>
        <p:spPr>
          <a:xfrm>
            <a:off x="2088925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Updates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78" name="Google Shape;378;p33"/>
          <p:cNvSpPr/>
          <p:nvPr/>
        </p:nvSpPr>
        <p:spPr>
          <a:xfrm>
            <a:off x="2906138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Schedule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79" name="Google Shape;379;p33"/>
          <p:cNvSpPr/>
          <p:nvPr/>
        </p:nvSpPr>
        <p:spPr>
          <a:xfrm>
            <a:off x="3714600" y="4855825"/>
            <a:ext cx="941400" cy="201000"/>
          </a:xfrm>
          <a:prstGeom prst="chevron">
            <a:avLst>
              <a:gd fmla="val 50000" name="adj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Testing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380" name="Google Shape;380;p33"/>
          <p:cNvSpPr/>
          <p:nvPr/>
        </p:nvSpPr>
        <p:spPr>
          <a:xfrm>
            <a:off x="4529575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Budget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4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Arm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Test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86" name="Google Shape;386;p34"/>
          <p:cNvSpPr txBox="1"/>
          <p:nvPr/>
        </p:nvSpPr>
        <p:spPr>
          <a:xfrm>
            <a:off x="49650" y="769550"/>
            <a:ext cx="5465400" cy="42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Pass Criteria </a:t>
            </a:r>
            <a:endParaRPr>
              <a:highlight>
                <a:srgbClr val="B6D7A8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Arm mobility is as specified in data sheet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Arm can withstand weight of sample and container</a:t>
            </a:r>
            <a:endParaRPr b="1">
              <a:highlight>
                <a:srgbClr val="E06666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highlight>
                <a:srgbClr val="E06666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Expected Results: 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>
                <a:highlight>
                  <a:srgbClr val="B6D7A8"/>
                </a:highlight>
              </a:rPr>
              <a:t>PASS</a:t>
            </a:r>
            <a:r>
              <a:rPr lang="en">
                <a:highlight>
                  <a:srgbClr val="B6D7A8"/>
                </a:highlight>
              </a:rPr>
              <a:t>:</a:t>
            </a:r>
            <a:r>
              <a:rPr lang="en"/>
              <a:t> continue coding, begin hardware integration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>
                <a:highlight>
                  <a:srgbClr val="EA9999"/>
                </a:highlight>
              </a:rPr>
              <a:t>FAIL: </a:t>
            </a:r>
            <a:r>
              <a:rPr b="1" lang="en"/>
              <a:t> </a:t>
            </a:r>
            <a:r>
              <a:rPr lang="en"/>
              <a:t>debug code, retest until arm is functional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highlight>
                <a:srgbClr val="E06666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Observed Results: 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Software has bugs in it – </a:t>
            </a:r>
            <a:r>
              <a:rPr b="1" lang="en"/>
              <a:t>FIXED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Arm has full mobility - </a:t>
            </a:r>
            <a:r>
              <a:rPr b="1" lang="en"/>
              <a:t>FAIL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Arm can pick up sample container with max sample weight - </a:t>
            </a:r>
            <a:r>
              <a:rPr b="1" lang="en"/>
              <a:t>PASS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Conclusions: 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Wired Sample Collection -  </a:t>
            </a:r>
            <a:r>
              <a:rPr b="1" lang="en"/>
              <a:t>PASS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Sensitive controls - need to be careful with maneuvers as we close in on sample container and sample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/>
          </a:p>
        </p:txBody>
      </p:sp>
      <p:pic>
        <p:nvPicPr>
          <p:cNvPr id="387" name="Google Shape;387;p34" title="SamplePickup_Simulation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4925" y="723600"/>
            <a:ext cx="1814951" cy="181495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4"/>
          <p:cNvSpPr txBox="1"/>
          <p:nvPr/>
        </p:nvSpPr>
        <p:spPr>
          <a:xfrm>
            <a:off x="7518625" y="1335800"/>
            <a:ext cx="1274100" cy="6156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of Arm and Software</a:t>
            </a:r>
            <a:endParaRPr/>
          </a:p>
        </p:txBody>
      </p:sp>
      <p:sp>
        <p:nvSpPr>
          <p:cNvPr id="389" name="Google Shape;389;p34"/>
          <p:cNvSpPr txBox="1"/>
          <p:nvPr/>
        </p:nvSpPr>
        <p:spPr>
          <a:xfrm>
            <a:off x="5961325" y="2781125"/>
            <a:ext cx="2831400" cy="6156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In-person demo of wired sample collection (2x speed)</a:t>
            </a:r>
            <a:endParaRPr/>
          </a:p>
        </p:txBody>
      </p:sp>
      <p:sp>
        <p:nvSpPr>
          <p:cNvPr id="390" name="Google Shape;390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1" name="Google Shape;391;p34"/>
          <p:cNvSpPr/>
          <p:nvPr/>
        </p:nvSpPr>
        <p:spPr>
          <a:xfrm>
            <a:off x="716025" y="4858225"/>
            <a:ext cx="636300" cy="1962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Timeline</a:t>
            </a:r>
            <a:endParaRPr sz="800"/>
          </a:p>
        </p:txBody>
      </p:sp>
      <p:sp>
        <p:nvSpPr>
          <p:cNvPr id="392" name="Google Shape;392;p34"/>
          <p:cNvSpPr/>
          <p:nvPr/>
        </p:nvSpPr>
        <p:spPr>
          <a:xfrm>
            <a:off x="1247825" y="4855825"/>
            <a:ext cx="941400" cy="201000"/>
          </a:xfrm>
          <a:prstGeom prst="chevron">
            <a:avLst>
              <a:gd fmla="val 50000" name="adj"/>
            </a:avLst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Motivation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93" name="Google Shape;393;p34"/>
          <p:cNvSpPr/>
          <p:nvPr/>
        </p:nvSpPr>
        <p:spPr>
          <a:xfrm>
            <a:off x="2088925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Updates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94" name="Google Shape;394;p34"/>
          <p:cNvSpPr/>
          <p:nvPr/>
        </p:nvSpPr>
        <p:spPr>
          <a:xfrm>
            <a:off x="2906138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Schedule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95" name="Google Shape;395;p34"/>
          <p:cNvSpPr/>
          <p:nvPr/>
        </p:nvSpPr>
        <p:spPr>
          <a:xfrm>
            <a:off x="3714600" y="4855825"/>
            <a:ext cx="941400" cy="201000"/>
          </a:xfrm>
          <a:prstGeom prst="chevron">
            <a:avLst>
              <a:gd fmla="val 50000" name="adj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Testing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396" name="Google Shape;396;p34"/>
          <p:cNvSpPr/>
          <p:nvPr/>
        </p:nvSpPr>
        <p:spPr>
          <a:xfrm>
            <a:off x="4529575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Budget</a:t>
            </a:r>
            <a:endParaRPr sz="800">
              <a:solidFill>
                <a:schemeClr val="dk1"/>
              </a:solidFill>
            </a:endParaRPr>
          </a:p>
        </p:txBody>
      </p:sp>
      <p:pic>
        <p:nvPicPr>
          <p:cNvPr id="397" name="Google Shape;397;p34" title="img-3192_LLDZRGAR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92700" y="3460950"/>
            <a:ext cx="2900027" cy="163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5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Radio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Test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03" name="Google Shape;403;p35"/>
          <p:cNvSpPr txBox="1"/>
          <p:nvPr/>
        </p:nvSpPr>
        <p:spPr>
          <a:xfrm>
            <a:off x="220200" y="1740075"/>
            <a:ext cx="4970400" cy="29862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Purpose: </a:t>
            </a:r>
            <a:endParaRPr b="1" i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Verify rovers’ ability to send data at a rate no less than 20 Mbps, at a max of 100m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Power received is no less than -100dB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Risk Reduction: </a:t>
            </a:r>
            <a:endParaRPr b="1" i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Confirms ability to send data packets at 100m distance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Equipment: </a:t>
            </a:r>
            <a:endParaRPr b="1" i="1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Rocket M2 Radio,ARGOS Ground Station, POE adapter, Ethernet Cord, Ethernet to USB-C adapter, Antennas, 2 12V portable battery packs, Tape Measurer, Laptop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04" name="Google Shape;404;p35"/>
          <p:cNvSpPr txBox="1"/>
          <p:nvPr/>
        </p:nvSpPr>
        <p:spPr>
          <a:xfrm>
            <a:off x="5470975" y="2170275"/>
            <a:ext cx="3476700" cy="21240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Testing Procedure Overview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Assemble Hardware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Configure IP on computer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Log </a:t>
            </a:r>
            <a:r>
              <a:rPr lang="en"/>
              <a:t>onto radio IP address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At 5m, perform ping test, speed test, and received power test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Repeat step 4, move 5m each time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Record necessary values</a:t>
            </a:r>
            <a:endParaRPr/>
          </a:p>
        </p:txBody>
      </p:sp>
      <p:sp>
        <p:nvSpPr>
          <p:cNvPr id="405" name="Google Shape;405;p35"/>
          <p:cNvSpPr txBox="1"/>
          <p:nvPr/>
        </p:nvSpPr>
        <p:spPr>
          <a:xfrm>
            <a:off x="70375" y="799800"/>
            <a:ext cx="6816300" cy="7695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 cap="flat" cmpd="sng" w="9525">
            <a:solidFill>
              <a:srgbClr val="9FC5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FR5: AEROSS shall s</a:t>
            </a:r>
            <a:r>
              <a:rPr b="1" i="1" lang="en">
                <a:solidFill>
                  <a:schemeClr val="dk1"/>
                </a:solidFill>
              </a:rPr>
              <a:t>end and receive information to and from ground station</a:t>
            </a:r>
            <a:endParaRPr b="1" i="1" sz="1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</a:rPr>
              <a:t>DR5.4:</a:t>
            </a:r>
            <a:r>
              <a:rPr lang="en" sz="1200">
                <a:solidFill>
                  <a:schemeClr val="dk1"/>
                </a:solidFill>
              </a:rPr>
              <a:t> Send and receive no less than 20 Mbps to and from the ground station</a:t>
            </a:r>
            <a:endParaRPr sz="1200">
              <a:solidFill>
                <a:schemeClr val="dk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DR5.5:</a:t>
            </a:r>
            <a:r>
              <a:rPr lang="en" sz="1200">
                <a:solidFill>
                  <a:schemeClr val="dk1"/>
                </a:solidFill>
              </a:rPr>
              <a:t> Communicate with the ground station at a maximum of 100m</a:t>
            </a:r>
            <a:endParaRPr>
              <a:solidFill>
                <a:schemeClr val="dk1"/>
              </a:solidFill>
            </a:endParaRPr>
          </a:p>
        </p:txBody>
      </p:sp>
      <p:graphicFrame>
        <p:nvGraphicFramePr>
          <p:cNvPr id="406" name="Google Shape;406;p35"/>
          <p:cNvGraphicFramePr/>
          <p:nvPr/>
        </p:nvGraphicFramePr>
        <p:xfrm>
          <a:off x="7051800" y="7883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{251BB1D1-0AAE-4CC7-AA64-706AEF5933E6}</a:tableStyleId>
              </a:tblPr>
              <a:tblGrid>
                <a:gridCol w="1902350"/>
              </a:tblGrid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Deadline: </a:t>
                      </a:r>
                      <a:r>
                        <a:rPr lang="en"/>
                        <a:t>1/28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Completed: </a:t>
                      </a:r>
                      <a:r>
                        <a:rPr lang="en"/>
                        <a:t>1/28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407" name="Google Shape;40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8" name="Google Shape;408;p35"/>
          <p:cNvSpPr/>
          <p:nvPr/>
        </p:nvSpPr>
        <p:spPr>
          <a:xfrm>
            <a:off x="716025" y="4858225"/>
            <a:ext cx="636300" cy="1962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Timeline</a:t>
            </a:r>
            <a:endParaRPr sz="800"/>
          </a:p>
        </p:txBody>
      </p:sp>
      <p:sp>
        <p:nvSpPr>
          <p:cNvPr id="409" name="Google Shape;409;p35"/>
          <p:cNvSpPr/>
          <p:nvPr/>
        </p:nvSpPr>
        <p:spPr>
          <a:xfrm>
            <a:off x="1247825" y="4855825"/>
            <a:ext cx="941400" cy="201000"/>
          </a:xfrm>
          <a:prstGeom prst="chevron">
            <a:avLst>
              <a:gd fmla="val 50000" name="adj"/>
            </a:avLst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Motivation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410" name="Google Shape;410;p35"/>
          <p:cNvSpPr/>
          <p:nvPr/>
        </p:nvSpPr>
        <p:spPr>
          <a:xfrm>
            <a:off x="2088925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Updates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411" name="Google Shape;411;p35"/>
          <p:cNvSpPr/>
          <p:nvPr/>
        </p:nvSpPr>
        <p:spPr>
          <a:xfrm>
            <a:off x="2906138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Schedule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412" name="Google Shape;412;p35"/>
          <p:cNvSpPr/>
          <p:nvPr/>
        </p:nvSpPr>
        <p:spPr>
          <a:xfrm>
            <a:off x="3714600" y="4855825"/>
            <a:ext cx="941400" cy="201000"/>
          </a:xfrm>
          <a:prstGeom prst="chevron">
            <a:avLst>
              <a:gd fmla="val 50000" name="adj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Testing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413" name="Google Shape;413;p35"/>
          <p:cNvSpPr/>
          <p:nvPr/>
        </p:nvSpPr>
        <p:spPr>
          <a:xfrm>
            <a:off x="4529575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Budget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36"/>
          <p:cNvPicPr preferRelativeResize="0"/>
          <p:nvPr/>
        </p:nvPicPr>
        <p:blipFill rotWithShape="1">
          <a:blip r:embed="rId3">
            <a:alphaModFix/>
          </a:blip>
          <a:srcRect b="0" l="13442" r="6493" t="36952"/>
          <a:stretch/>
        </p:blipFill>
        <p:spPr>
          <a:xfrm>
            <a:off x="1667325" y="78624"/>
            <a:ext cx="2143484" cy="225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6"/>
          <p:cNvPicPr preferRelativeResize="0"/>
          <p:nvPr/>
        </p:nvPicPr>
        <p:blipFill rotWithShape="1">
          <a:blip r:embed="rId4">
            <a:alphaModFix/>
          </a:blip>
          <a:srcRect b="6551" l="0" r="0" t="23449"/>
          <a:stretch/>
        </p:blipFill>
        <p:spPr>
          <a:xfrm>
            <a:off x="460175" y="2412174"/>
            <a:ext cx="4733896" cy="248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6951" y="550877"/>
            <a:ext cx="3259926" cy="4346552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2" name="Google Shape;422;p36"/>
          <p:cNvSpPr/>
          <p:nvPr/>
        </p:nvSpPr>
        <p:spPr>
          <a:xfrm rot="7874222">
            <a:off x="3105709" y="1312461"/>
            <a:ext cx="1044031" cy="27042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3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36"/>
          <p:cNvSpPr txBox="1"/>
          <p:nvPr/>
        </p:nvSpPr>
        <p:spPr>
          <a:xfrm>
            <a:off x="3923000" y="418450"/>
            <a:ext cx="13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Rocket M2 Radio</a:t>
            </a:r>
            <a:endParaRPr sz="1200"/>
          </a:p>
        </p:txBody>
      </p:sp>
      <p:cxnSp>
        <p:nvCxnSpPr>
          <p:cNvPr id="424" name="Google Shape;424;p36"/>
          <p:cNvCxnSpPr/>
          <p:nvPr/>
        </p:nvCxnSpPr>
        <p:spPr>
          <a:xfrm>
            <a:off x="1237925" y="4167100"/>
            <a:ext cx="2179500" cy="218100"/>
          </a:xfrm>
          <a:prstGeom prst="straightConnector1">
            <a:avLst/>
          </a:prstGeom>
          <a:noFill/>
          <a:ln cap="flat" cmpd="sng" w="28575">
            <a:solidFill>
              <a:srgbClr val="FF323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25" name="Google Shape;425;p36"/>
          <p:cNvSpPr txBox="1"/>
          <p:nvPr/>
        </p:nvSpPr>
        <p:spPr>
          <a:xfrm rot="276577">
            <a:off x="1926503" y="3858143"/>
            <a:ext cx="1343847" cy="4003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5 m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26" name="Google Shape;426;p36"/>
          <p:cNvSpPr/>
          <p:nvPr/>
        </p:nvSpPr>
        <p:spPr>
          <a:xfrm rot="5403250">
            <a:off x="6886337" y="862208"/>
            <a:ext cx="951900" cy="27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3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36"/>
          <p:cNvSpPr/>
          <p:nvPr/>
        </p:nvSpPr>
        <p:spPr>
          <a:xfrm>
            <a:off x="6451175" y="1473300"/>
            <a:ext cx="1822200" cy="2911800"/>
          </a:xfrm>
          <a:prstGeom prst="ellipse">
            <a:avLst/>
          </a:prstGeom>
          <a:noFill/>
          <a:ln cap="flat" cmpd="sng" w="38100">
            <a:solidFill>
              <a:srgbClr val="FF323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6"/>
          <p:cNvSpPr txBox="1"/>
          <p:nvPr/>
        </p:nvSpPr>
        <p:spPr>
          <a:xfrm>
            <a:off x="6608100" y="78625"/>
            <a:ext cx="2179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Ground Station</a:t>
            </a:r>
            <a:endParaRPr sz="1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7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Radio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Test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434" name="Google Shape;43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1025" y="2966206"/>
            <a:ext cx="2726701" cy="204501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5" name="Google Shape;43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0986" y="693350"/>
            <a:ext cx="2726739" cy="204502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6" name="Google Shape;436;p37"/>
          <p:cNvSpPr txBox="1"/>
          <p:nvPr/>
        </p:nvSpPr>
        <p:spPr>
          <a:xfrm>
            <a:off x="0" y="647400"/>
            <a:ext cx="5901300" cy="4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Pass Criteria </a:t>
            </a:r>
            <a:endParaRPr>
              <a:highlight>
                <a:srgbClr val="B6D7A8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Rx Data rate is &gt;20 Mbps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Received Power is &gt; -100 dBm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Receive all packets at 100m max distance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highlight>
                <a:srgbClr val="E06666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Expected Results</a:t>
            </a:r>
            <a:r>
              <a:rPr b="1" lang="en"/>
              <a:t>: 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>
                <a:highlight>
                  <a:srgbClr val="B6D7A8"/>
                </a:highlight>
              </a:rPr>
              <a:t>PASS</a:t>
            </a:r>
            <a:r>
              <a:rPr lang="en"/>
              <a:t>: continue coding, begin sensor data retrieval test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>
                <a:highlight>
                  <a:srgbClr val="EA9999"/>
                </a:highlight>
              </a:rPr>
              <a:t>FAIL: </a:t>
            </a:r>
            <a:r>
              <a:rPr b="1" lang="en"/>
              <a:t> </a:t>
            </a:r>
            <a:r>
              <a:rPr lang="en"/>
              <a:t>debug code, check connections, check battery, check temp ratings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highlight>
                <a:srgbClr val="E06666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Observed Results: 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Battery shut down after ~2 hours outside</a:t>
            </a:r>
            <a:r>
              <a:rPr lang="en"/>
              <a:t> –</a:t>
            </a:r>
            <a:r>
              <a:rPr b="1" lang="en"/>
              <a:t> Watch temp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 sz="1100"/>
              <a:t>Mitigation: </a:t>
            </a:r>
            <a:r>
              <a:rPr lang="en" sz="1100"/>
              <a:t>Observe performance during full integration. If this is still an issue add insulation </a:t>
            </a:r>
            <a:endParaRPr sz="11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Data rate and received power achieved at 100m with no packet loss! – </a:t>
            </a:r>
            <a:r>
              <a:rPr b="1" lang="en"/>
              <a:t>PASS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Conclusions: 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Ping Test, Speed Test, Received Power at 100m – </a:t>
            </a:r>
            <a:r>
              <a:rPr b="1" lang="en"/>
              <a:t>PASS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</p:txBody>
      </p:sp>
      <p:sp>
        <p:nvSpPr>
          <p:cNvPr id="437" name="Google Shape;437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8" name="Google Shape;438;p37"/>
          <p:cNvSpPr/>
          <p:nvPr/>
        </p:nvSpPr>
        <p:spPr>
          <a:xfrm>
            <a:off x="723575" y="4829650"/>
            <a:ext cx="636300" cy="1962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Timeline</a:t>
            </a:r>
            <a:endParaRPr sz="800"/>
          </a:p>
        </p:txBody>
      </p:sp>
      <p:sp>
        <p:nvSpPr>
          <p:cNvPr id="439" name="Google Shape;439;p37"/>
          <p:cNvSpPr/>
          <p:nvPr/>
        </p:nvSpPr>
        <p:spPr>
          <a:xfrm>
            <a:off x="1255375" y="4827250"/>
            <a:ext cx="941400" cy="201000"/>
          </a:xfrm>
          <a:prstGeom prst="chevron">
            <a:avLst>
              <a:gd fmla="val 50000" name="adj"/>
            </a:avLst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Motivation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440" name="Google Shape;440;p37"/>
          <p:cNvSpPr/>
          <p:nvPr/>
        </p:nvSpPr>
        <p:spPr>
          <a:xfrm>
            <a:off x="2096475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Updates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441" name="Google Shape;441;p37"/>
          <p:cNvSpPr/>
          <p:nvPr/>
        </p:nvSpPr>
        <p:spPr>
          <a:xfrm>
            <a:off x="2913688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Schedule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442" name="Google Shape;442;p37"/>
          <p:cNvSpPr/>
          <p:nvPr/>
        </p:nvSpPr>
        <p:spPr>
          <a:xfrm>
            <a:off x="3722150" y="4827250"/>
            <a:ext cx="941400" cy="201000"/>
          </a:xfrm>
          <a:prstGeom prst="chevron">
            <a:avLst>
              <a:gd fmla="val 50000" name="adj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Testing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443" name="Google Shape;443;p37"/>
          <p:cNvSpPr/>
          <p:nvPr/>
        </p:nvSpPr>
        <p:spPr>
          <a:xfrm>
            <a:off x="4537125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Budget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8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Full Integration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49" name="Google Shape;449;p38"/>
          <p:cNvSpPr txBox="1"/>
          <p:nvPr/>
        </p:nvSpPr>
        <p:spPr>
          <a:xfrm>
            <a:off x="374425" y="2311650"/>
            <a:ext cx="3385500" cy="23397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Purpose: </a:t>
            </a:r>
            <a:endParaRPr b="1" i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Verify rover’s ability to successfully perform a full mission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Risk Reduction: </a:t>
            </a:r>
            <a:endParaRPr b="1" i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Proves satisfaction of FRs and DRs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Equipment: </a:t>
            </a:r>
            <a:endParaRPr b="1" i="1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Full AEROSS assembly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50" name="Google Shape;450;p38"/>
          <p:cNvSpPr txBox="1"/>
          <p:nvPr/>
        </p:nvSpPr>
        <p:spPr>
          <a:xfrm>
            <a:off x="3872801" y="2266950"/>
            <a:ext cx="4778400" cy="23397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Testing Procedure Overview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Assemble AEROSS rover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Perform </a:t>
            </a:r>
            <a:r>
              <a:rPr lang="en"/>
              <a:t>Rover Start Up Sequence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Camera Test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Drive Train Test with controller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Arm Test (wireless sample collection)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Full simulation of day in life and LOS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Repeat 3 times, changing type of surface (Grass, Gravel, Snow (if applicable) )</a:t>
            </a:r>
            <a:endParaRPr/>
          </a:p>
        </p:txBody>
      </p:sp>
      <p:sp>
        <p:nvSpPr>
          <p:cNvPr id="451" name="Google Shape;451;p38"/>
          <p:cNvSpPr txBox="1"/>
          <p:nvPr/>
        </p:nvSpPr>
        <p:spPr>
          <a:xfrm>
            <a:off x="311500" y="740775"/>
            <a:ext cx="5906700" cy="14775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 cap="flat" cmpd="sng" w="9525">
            <a:solidFill>
              <a:srgbClr val="9FC5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FR1: </a:t>
            </a:r>
            <a:r>
              <a:rPr i="1" lang="en">
                <a:solidFill>
                  <a:schemeClr val="dk1"/>
                </a:solidFill>
              </a:rPr>
              <a:t>Collect a sample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FR2: </a:t>
            </a:r>
            <a:r>
              <a:rPr i="1" lang="en">
                <a:solidFill>
                  <a:schemeClr val="dk1"/>
                </a:solidFill>
              </a:rPr>
              <a:t>Store a sample in container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FR3: </a:t>
            </a:r>
            <a:r>
              <a:rPr i="1" lang="en">
                <a:solidFill>
                  <a:schemeClr val="dk1"/>
                </a:solidFill>
              </a:rPr>
              <a:t>Be able to deposit the container at a location </a:t>
            </a:r>
            <a:r>
              <a:rPr i="1" lang="en">
                <a:solidFill>
                  <a:schemeClr val="dk1"/>
                </a:solidFill>
              </a:rPr>
              <a:t>specified by the G.S.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FR4: </a:t>
            </a:r>
            <a:r>
              <a:rPr i="1" lang="en">
                <a:solidFill>
                  <a:schemeClr val="dk1"/>
                </a:solidFill>
              </a:rPr>
              <a:t>Drive to a </a:t>
            </a:r>
            <a:r>
              <a:rPr i="1" lang="en">
                <a:solidFill>
                  <a:schemeClr val="dk1"/>
                </a:solidFill>
              </a:rPr>
              <a:t>specified location and return to its original location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FR5: </a:t>
            </a:r>
            <a:r>
              <a:rPr i="1" lang="en">
                <a:solidFill>
                  <a:schemeClr val="dk1"/>
                </a:solidFill>
              </a:rPr>
              <a:t>Send and receive information to and from G.S.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FR6: </a:t>
            </a:r>
            <a:r>
              <a:rPr i="1" lang="en">
                <a:solidFill>
                  <a:schemeClr val="dk1"/>
                </a:solidFill>
              </a:rPr>
              <a:t>Have video capability</a:t>
            </a:r>
            <a:endParaRPr i="1">
              <a:solidFill>
                <a:schemeClr val="dk1"/>
              </a:solidFill>
            </a:endParaRPr>
          </a:p>
        </p:txBody>
      </p:sp>
      <p:graphicFrame>
        <p:nvGraphicFramePr>
          <p:cNvPr id="452" name="Google Shape;452;p38"/>
          <p:cNvGraphicFramePr/>
          <p:nvPr/>
        </p:nvGraphicFramePr>
        <p:xfrm>
          <a:off x="6570100" y="11371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{251BB1D1-0AAE-4CC7-AA64-706AEF5933E6}</a:tableStyleId>
              </a:tblPr>
              <a:tblGrid>
                <a:gridCol w="1902350"/>
              </a:tblGrid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Deadline: </a:t>
                      </a:r>
                      <a:r>
                        <a:rPr lang="en"/>
                        <a:t>4/15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Not Started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53" name="Google Shape;453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4" name="Google Shape;454;p38"/>
          <p:cNvSpPr/>
          <p:nvPr/>
        </p:nvSpPr>
        <p:spPr>
          <a:xfrm>
            <a:off x="716025" y="4858225"/>
            <a:ext cx="636300" cy="1962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Timeline</a:t>
            </a:r>
            <a:endParaRPr sz="800"/>
          </a:p>
        </p:txBody>
      </p:sp>
      <p:sp>
        <p:nvSpPr>
          <p:cNvPr id="455" name="Google Shape;455;p38"/>
          <p:cNvSpPr/>
          <p:nvPr/>
        </p:nvSpPr>
        <p:spPr>
          <a:xfrm>
            <a:off x="1247825" y="4855825"/>
            <a:ext cx="941400" cy="201000"/>
          </a:xfrm>
          <a:prstGeom prst="chevron">
            <a:avLst>
              <a:gd fmla="val 50000" name="adj"/>
            </a:avLst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Motivation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456" name="Google Shape;456;p38"/>
          <p:cNvSpPr/>
          <p:nvPr/>
        </p:nvSpPr>
        <p:spPr>
          <a:xfrm>
            <a:off x="2088925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Updates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457" name="Google Shape;457;p38"/>
          <p:cNvSpPr/>
          <p:nvPr/>
        </p:nvSpPr>
        <p:spPr>
          <a:xfrm>
            <a:off x="2906138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Schedule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458" name="Google Shape;458;p38"/>
          <p:cNvSpPr/>
          <p:nvPr/>
        </p:nvSpPr>
        <p:spPr>
          <a:xfrm>
            <a:off x="3714600" y="4855825"/>
            <a:ext cx="941400" cy="201000"/>
          </a:xfrm>
          <a:prstGeom prst="chevron">
            <a:avLst>
              <a:gd fmla="val 50000" name="adj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Testing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459" name="Google Shape;459;p38"/>
          <p:cNvSpPr/>
          <p:nvPr/>
        </p:nvSpPr>
        <p:spPr>
          <a:xfrm>
            <a:off x="4529575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Budget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9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Full Integration Step Through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65" name="Google Shape;465;p39"/>
          <p:cNvSpPr txBox="1"/>
          <p:nvPr/>
        </p:nvSpPr>
        <p:spPr>
          <a:xfrm>
            <a:off x="3395100" y="930550"/>
            <a:ext cx="57783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Rover Start Up Sequence (Stationary)</a:t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Power all systems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Confirm all sensors and camera are sending data back to G.S.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Confirm G.S. can communicate with AEROSS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Drivetrain Test (with controller)</a:t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Drive forward, reverse, and turn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Arm Test (with controller)</a:t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Wireless Sample Collection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Day in Life</a:t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Sample collection, Sample deposit, Return to OG location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Loss of Comms Test</a:t>
            </a:r>
            <a:endParaRPr b="1" sz="1300"/>
          </a:p>
        </p:txBody>
      </p:sp>
      <p:sp>
        <p:nvSpPr>
          <p:cNvPr id="466" name="Google Shape;466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7" name="Google Shape;467;p39"/>
          <p:cNvSpPr txBox="1"/>
          <p:nvPr/>
        </p:nvSpPr>
        <p:spPr>
          <a:xfrm>
            <a:off x="229425" y="1002450"/>
            <a:ext cx="2932200" cy="29862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Testing Procedure Overview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Assemble AEROSS rover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Perform </a:t>
            </a:r>
            <a:r>
              <a:rPr lang="en">
                <a:highlight>
                  <a:srgbClr val="FFFF00"/>
                </a:highlight>
              </a:rPr>
              <a:t>Rover Start Up</a:t>
            </a:r>
            <a:r>
              <a:rPr lang="en"/>
              <a:t> Sequence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>
                <a:highlight>
                  <a:srgbClr val="FFFF00"/>
                </a:highlight>
              </a:rPr>
              <a:t>Camera Test</a:t>
            </a:r>
            <a:endParaRPr>
              <a:highlight>
                <a:srgbClr val="FFFF00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>
                <a:highlight>
                  <a:srgbClr val="FFFF00"/>
                </a:highlight>
              </a:rPr>
              <a:t>Drive Train Test </a:t>
            </a:r>
            <a:r>
              <a:rPr lang="en"/>
              <a:t>with controller</a:t>
            </a:r>
            <a:endParaRPr/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Forwards, Reverse, Turn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>
                <a:highlight>
                  <a:srgbClr val="FFFF00"/>
                </a:highlight>
              </a:rPr>
              <a:t>Arm Test</a:t>
            </a:r>
            <a:r>
              <a:rPr lang="en">
                <a:highlight>
                  <a:srgbClr val="FFFF00"/>
                </a:highlight>
              </a:rPr>
              <a:t> </a:t>
            </a:r>
            <a:r>
              <a:rPr lang="en"/>
              <a:t>(wireless sample collection)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>
                <a:highlight>
                  <a:srgbClr val="FFFF00"/>
                </a:highlight>
              </a:rPr>
              <a:t>Full simulation</a:t>
            </a:r>
            <a:r>
              <a:rPr lang="en"/>
              <a:t> of day in life</a:t>
            </a:r>
            <a:endParaRPr/>
          </a:p>
        </p:txBody>
      </p:sp>
      <p:sp>
        <p:nvSpPr>
          <p:cNvPr id="468" name="Google Shape;468;p39"/>
          <p:cNvSpPr/>
          <p:nvPr/>
        </p:nvSpPr>
        <p:spPr>
          <a:xfrm>
            <a:off x="3395100" y="1002450"/>
            <a:ext cx="5568300" cy="2658300"/>
          </a:xfrm>
          <a:prstGeom prst="rect">
            <a:avLst/>
          </a:prstGeom>
          <a:noFill/>
          <a:ln cap="flat" cmpd="sng" w="28575">
            <a:solidFill>
              <a:srgbClr val="E0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9"/>
          <p:cNvSpPr txBox="1"/>
          <p:nvPr/>
        </p:nvSpPr>
        <p:spPr>
          <a:xfrm>
            <a:off x="7172575" y="2485250"/>
            <a:ext cx="1509900" cy="4002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Pre Day In Life</a:t>
            </a:r>
            <a:endParaRPr b="1"/>
          </a:p>
        </p:txBody>
      </p:sp>
      <p:sp>
        <p:nvSpPr>
          <p:cNvPr id="470" name="Google Shape;470;p39"/>
          <p:cNvSpPr/>
          <p:nvPr/>
        </p:nvSpPr>
        <p:spPr>
          <a:xfrm>
            <a:off x="716025" y="4858225"/>
            <a:ext cx="636300" cy="1962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Timeline</a:t>
            </a:r>
            <a:endParaRPr sz="800"/>
          </a:p>
        </p:txBody>
      </p:sp>
      <p:sp>
        <p:nvSpPr>
          <p:cNvPr id="471" name="Google Shape;471;p39"/>
          <p:cNvSpPr/>
          <p:nvPr/>
        </p:nvSpPr>
        <p:spPr>
          <a:xfrm>
            <a:off x="1247825" y="4855825"/>
            <a:ext cx="941400" cy="201000"/>
          </a:xfrm>
          <a:prstGeom prst="chevron">
            <a:avLst>
              <a:gd fmla="val 50000" name="adj"/>
            </a:avLst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Motivation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472" name="Google Shape;472;p39"/>
          <p:cNvSpPr/>
          <p:nvPr/>
        </p:nvSpPr>
        <p:spPr>
          <a:xfrm>
            <a:off x="2088925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Updates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473" name="Google Shape;473;p39"/>
          <p:cNvSpPr/>
          <p:nvPr/>
        </p:nvSpPr>
        <p:spPr>
          <a:xfrm>
            <a:off x="2906138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Schedule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474" name="Google Shape;474;p39"/>
          <p:cNvSpPr/>
          <p:nvPr/>
        </p:nvSpPr>
        <p:spPr>
          <a:xfrm>
            <a:off x="3714600" y="4855825"/>
            <a:ext cx="941400" cy="201000"/>
          </a:xfrm>
          <a:prstGeom prst="chevron">
            <a:avLst>
              <a:gd fmla="val 50000" name="adj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Testing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475" name="Google Shape;475;p39"/>
          <p:cNvSpPr/>
          <p:nvPr/>
        </p:nvSpPr>
        <p:spPr>
          <a:xfrm>
            <a:off x="4529575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Budget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0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Full Integration CONOPS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81" name="Google Shape;481;p40"/>
          <p:cNvSpPr txBox="1"/>
          <p:nvPr>
            <p:ph idx="12" type="sldNum"/>
          </p:nvPr>
        </p:nvSpPr>
        <p:spPr>
          <a:xfrm>
            <a:off x="8443433" y="4358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See the source image" id="482" name="Google Shape;48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748" y="2279987"/>
            <a:ext cx="666675" cy="563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3" name="Google Shape;483;p40"/>
          <p:cNvCxnSpPr/>
          <p:nvPr/>
        </p:nvCxnSpPr>
        <p:spPr>
          <a:xfrm rot="10800000">
            <a:off x="1008200" y="1754338"/>
            <a:ext cx="15600" cy="786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4" name="Google Shape;484;p40"/>
          <p:cNvSpPr/>
          <p:nvPr/>
        </p:nvSpPr>
        <p:spPr>
          <a:xfrm>
            <a:off x="741650" y="1198663"/>
            <a:ext cx="548700" cy="5634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5" name="Google Shape;485;p40"/>
          <p:cNvCxnSpPr>
            <a:endCxn id="484" idx="2"/>
          </p:cNvCxnSpPr>
          <p:nvPr/>
        </p:nvCxnSpPr>
        <p:spPr>
          <a:xfrm rot="-5400000">
            <a:off x="439250" y="1984813"/>
            <a:ext cx="799500" cy="3540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86" name="Google Shape;48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8500" y="1753322"/>
            <a:ext cx="1299927" cy="974926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40"/>
          <p:cNvSpPr txBox="1"/>
          <p:nvPr/>
        </p:nvSpPr>
        <p:spPr>
          <a:xfrm>
            <a:off x="182150" y="2961025"/>
            <a:ext cx="1417500" cy="4926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Establish comms with rover</a:t>
            </a:r>
            <a:endParaRPr sz="1000"/>
          </a:p>
        </p:txBody>
      </p:sp>
      <p:pic>
        <p:nvPicPr>
          <p:cNvPr id="488" name="Google Shape;48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7607">
            <a:off x="1344121" y="1400784"/>
            <a:ext cx="506980" cy="399809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0"/>
          <p:cNvSpPr txBox="1"/>
          <p:nvPr/>
        </p:nvSpPr>
        <p:spPr>
          <a:xfrm>
            <a:off x="1771238" y="3037975"/>
            <a:ext cx="1509900" cy="8004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Manually drive to given sample </a:t>
            </a:r>
            <a:r>
              <a:rPr lang="en" sz="1000"/>
              <a:t>location</a:t>
            </a:r>
            <a:r>
              <a:rPr lang="en" sz="1000"/>
              <a:t> (user input) via GPS, compass, and camera</a:t>
            </a:r>
            <a:endParaRPr sz="1000"/>
          </a:p>
        </p:txBody>
      </p:sp>
      <p:pic>
        <p:nvPicPr>
          <p:cNvPr id="490" name="Google Shape;490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77372" y="1882458"/>
            <a:ext cx="397350" cy="487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2156" y="2228736"/>
            <a:ext cx="327782" cy="402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39928" y="2116521"/>
            <a:ext cx="327782" cy="402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61308" y="2562335"/>
            <a:ext cx="229460" cy="28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5144" y="2475049"/>
            <a:ext cx="397350" cy="487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5144" y="1754175"/>
            <a:ext cx="397350" cy="487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9947" y="1882458"/>
            <a:ext cx="397350" cy="487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7701" y="2390836"/>
            <a:ext cx="166664" cy="204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5888" y="2600849"/>
            <a:ext cx="166664" cy="204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4355" y="2228736"/>
            <a:ext cx="327782" cy="402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07816" y="2088034"/>
            <a:ext cx="286438" cy="281537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40"/>
          <p:cNvSpPr txBox="1"/>
          <p:nvPr/>
        </p:nvSpPr>
        <p:spPr>
          <a:xfrm>
            <a:off x="3452725" y="2903867"/>
            <a:ext cx="1861800" cy="4926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Send GPS and heading data to G.S. for X min</a:t>
            </a:r>
            <a:endParaRPr sz="1000"/>
          </a:p>
        </p:txBody>
      </p:sp>
      <p:pic>
        <p:nvPicPr>
          <p:cNvPr id="502" name="Google Shape;502;p40"/>
          <p:cNvPicPr preferRelativeResize="0"/>
          <p:nvPr/>
        </p:nvPicPr>
        <p:blipFill>
          <a:blip r:embed="rId8">
            <a:alphaModFix amt="47000"/>
          </a:blip>
          <a:stretch>
            <a:fillRect/>
          </a:stretch>
        </p:blipFill>
        <p:spPr>
          <a:xfrm rot="-3697213">
            <a:off x="3595311" y="1842478"/>
            <a:ext cx="825503" cy="825519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40"/>
          <p:cNvSpPr/>
          <p:nvPr/>
        </p:nvSpPr>
        <p:spPr>
          <a:xfrm>
            <a:off x="4507022" y="1939653"/>
            <a:ext cx="488100" cy="578400"/>
          </a:xfrm>
          <a:prstGeom prst="ellipse">
            <a:avLst/>
          </a:prstGeom>
          <a:noFill/>
          <a:ln cap="flat" cmpd="sng" w="38100">
            <a:solidFill>
              <a:srgbClr val="FF3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4" name="Google Shape;50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2750" y="1767772"/>
            <a:ext cx="1299927" cy="97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9838" y="1830147"/>
            <a:ext cx="1299927" cy="974926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40"/>
          <p:cNvSpPr/>
          <p:nvPr/>
        </p:nvSpPr>
        <p:spPr>
          <a:xfrm>
            <a:off x="6661175" y="2246775"/>
            <a:ext cx="488100" cy="492600"/>
          </a:xfrm>
          <a:prstGeom prst="mathMultiply">
            <a:avLst>
              <a:gd fmla="val 23520" name="adj1"/>
            </a:avLst>
          </a:prstGeom>
          <a:solidFill>
            <a:srgbClr val="FF3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7" name="Google Shape;50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4488" y="1863047"/>
            <a:ext cx="1299927" cy="974926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40"/>
          <p:cNvSpPr/>
          <p:nvPr/>
        </p:nvSpPr>
        <p:spPr>
          <a:xfrm>
            <a:off x="8551875" y="2313625"/>
            <a:ext cx="548700" cy="6474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40"/>
          <p:cNvSpPr txBox="1"/>
          <p:nvPr/>
        </p:nvSpPr>
        <p:spPr>
          <a:xfrm>
            <a:off x="276524" y="4181900"/>
            <a:ext cx="216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*</a:t>
            </a:r>
            <a:r>
              <a:rPr b="1" lang="en" sz="1000"/>
              <a:t>Wireless comms maintained through mission</a:t>
            </a:r>
            <a:endParaRPr b="1" sz="1000"/>
          </a:p>
        </p:txBody>
      </p:sp>
      <p:sp>
        <p:nvSpPr>
          <p:cNvPr id="510" name="Google Shape;510;p40"/>
          <p:cNvSpPr txBox="1"/>
          <p:nvPr/>
        </p:nvSpPr>
        <p:spPr>
          <a:xfrm>
            <a:off x="3452725" y="3367629"/>
            <a:ext cx="1861800" cy="3387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Identify sample via camera </a:t>
            </a:r>
            <a:endParaRPr sz="1000"/>
          </a:p>
        </p:txBody>
      </p:sp>
      <p:sp>
        <p:nvSpPr>
          <p:cNvPr id="511" name="Google Shape;511;p40"/>
          <p:cNvSpPr txBox="1"/>
          <p:nvPr/>
        </p:nvSpPr>
        <p:spPr>
          <a:xfrm>
            <a:off x="3452725" y="3689304"/>
            <a:ext cx="1861800" cy="4926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Manually collect sample via </a:t>
            </a:r>
            <a:r>
              <a:rPr lang="en" sz="1000">
                <a:solidFill>
                  <a:schemeClr val="dk1"/>
                </a:solidFill>
              </a:rPr>
              <a:t>arm controller</a:t>
            </a:r>
            <a:r>
              <a:rPr lang="en" sz="1000">
                <a:solidFill>
                  <a:schemeClr val="dk1"/>
                </a:solidFill>
              </a:rPr>
              <a:t> </a:t>
            </a:r>
            <a:endParaRPr sz="1000"/>
          </a:p>
        </p:txBody>
      </p:sp>
      <p:sp>
        <p:nvSpPr>
          <p:cNvPr id="512" name="Google Shape;512;p40"/>
          <p:cNvSpPr txBox="1"/>
          <p:nvPr/>
        </p:nvSpPr>
        <p:spPr>
          <a:xfrm>
            <a:off x="3452725" y="4111379"/>
            <a:ext cx="1861800" cy="4926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Manually store sample and attach lid via arm controller</a:t>
            </a:r>
            <a:endParaRPr sz="1000"/>
          </a:p>
        </p:txBody>
      </p:sp>
      <p:sp>
        <p:nvSpPr>
          <p:cNvPr id="513" name="Google Shape;513;p40"/>
          <p:cNvSpPr txBox="1"/>
          <p:nvPr/>
        </p:nvSpPr>
        <p:spPr>
          <a:xfrm>
            <a:off x="5621013" y="2881275"/>
            <a:ext cx="1861800" cy="8004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Manually drive to specified deposit location (user input) via GPS, compass, and camera</a:t>
            </a:r>
            <a:endParaRPr sz="1000"/>
          </a:p>
        </p:txBody>
      </p:sp>
      <p:sp>
        <p:nvSpPr>
          <p:cNvPr id="514" name="Google Shape;514;p40"/>
          <p:cNvSpPr txBox="1"/>
          <p:nvPr/>
        </p:nvSpPr>
        <p:spPr>
          <a:xfrm>
            <a:off x="5621013" y="3678675"/>
            <a:ext cx="1861800" cy="6465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Use camera and </a:t>
            </a:r>
            <a:r>
              <a:rPr lang="en" sz="1000"/>
              <a:t>arm to grab sample container and place on ground</a:t>
            </a:r>
            <a:endParaRPr sz="1000"/>
          </a:p>
        </p:txBody>
      </p:sp>
      <p:sp>
        <p:nvSpPr>
          <p:cNvPr id="515" name="Google Shape;515;p40"/>
          <p:cNvSpPr txBox="1"/>
          <p:nvPr/>
        </p:nvSpPr>
        <p:spPr>
          <a:xfrm>
            <a:off x="7631721" y="2888150"/>
            <a:ext cx="1299900" cy="4926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Return to G.S. to restart/end mission</a:t>
            </a:r>
            <a:endParaRPr sz="1000"/>
          </a:p>
        </p:txBody>
      </p:sp>
      <p:sp>
        <p:nvSpPr>
          <p:cNvPr id="516" name="Google Shape;516;p40"/>
          <p:cNvSpPr txBox="1"/>
          <p:nvPr/>
        </p:nvSpPr>
        <p:spPr>
          <a:xfrm>
            <a:off x="182150" y="3453625"/>
            <a:ext cx="1417500" cy="6465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Begin data transmission to/from rover</a:t>
            </a:r>
            <a:endParaRPr sz="1000"/>
          </a:p>
        </p:txBody>
      </p:sp>
      <p:sp>
        <p:nvSpPr>
          <p:cNvPr id="517" name="Google Shape;517;p40"/>
          <p:cNvSpPr/>
          <p:nvPr/>
        </p:nvSpPr>
        <p:spPr>
          <a:xfrm>
            <a:off x="566250" y="859175"/>
            <a:ext cx="7906200" cy="168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40"/>
          <p:cNvSpPr txBox="1"/>
          <p:nvPr/>
        </p:nvSpPr>
        <p:spPr>
          <a:xfrm>
            <a:off x="500900" y="562750"/>
            <a:ext cx="851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0 m</a:t>
            </a:r>
            <a:endParaRPr sz="1800"/>
          </a:p>
        </p:txBody>
      </p:sp>
      <p:sp>
        <p:nvSpPr>
          <p:cNvPr id="519" name="Google Shape;519;p40"/>
          <p:cNvSpPr txBox="1"/>
          <p:nvPr/>
        </p:nvSpPr>
        <p:spPr>
          <a:xfrm>
            <a:off x="7361175" y="562750"/>
            <a:ext cx="150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100</a:t>
            </a:r>
            <a:r>
              <a:rPr lang="en" sz="1800"/>
              <a:t> m (max)</a:t>
            </a:r>
            <a:endParaRPr sz="1800"/>
          </a:p>
        </p:txBody>
      </p:sp>
      <p:sp>
        <p:nvSpPr>
          <p:cNvPr id="520" name="Google Shape;520;p40"/>
          <p:cNvSpPr txBox="1"/>
          <p:nvPr/>
        </p:nvSpPr>
        <p:spPr>
          <a:xfrm>
            <a:off x="3655150" y="596675"/>
            <a:ext cx="129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Distance (m)</a:t>
            </a:r>
            <a:endParaRPr/>
          </a:p>
        </p:txBody>
      </p:sp>
      <p:sp>
        <p:nvSpPr>
          <p:cNvPr id="521" name="Google Shape;521;p40"/>
          <p:cNvSpPr txBox="1"/>
          <p:nvPr/>
        </p:nvSpPr>
        <p:spPr>
          <a:xfrm>
            <a:off x="-67750" y="1157125"/>
            <a:ext cx="961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*Ground Station Mockup</a:t>
            </a:r>
            <a:endParaRPr b="1" sz="1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9825" y="457121"/>
            <a:ext cx="3072176" cy="3031704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41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Full Integration Loss of Signal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28" name="Google Shape;528;p41"/>
          <p:cNvSpPr txBox="1"/>
          <p:nvPr>
            <p:ph idx="12" type="sldNum"/>
          </p:nvPr>
        </p:nvSpPr>
        <p:spPr>
          <a:xfrm>
            <a:off x="8472458" y="4358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See the source image" id="529" name="Google Shape;52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498" y="2357187"/>
            <a:ext cx="666675" cy="563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0" name="Google Shape;530;p41"/>
          <p:cNvCxnSpPr/>
          <p:nvPr/>
        </p:nvCxnSpPr>
        <p:spPr>
          <a:xfrm rot="10800000">
            <a:off x="1180950" y="1831538"/>
            <a:ext cx="15600" cy="786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1" name="Google Shape;531;p41"/>
          <p:cNvSpPr/>
          <p:nvPr/>
        </p:nvSpPr>
        <p:spPr>
          <a:xfrm>
            <a:off x="914400" y="1275863"/>
            <a:ext cx="548700" cy="5634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32" name="Google Shape;532;p41"/>
          <p:cNvCxnSpPr>
            <a:endCxn id="531" idx="2"/>
          </p:cNvCxnSpPr>
          <p:nvPr/>
        </p:nvCxnSpPr>
        <p:spPr>
          <a:xfrm rot="-5400000">
            <a:off x="612000" y="2062013"/>
            <a:ext cx="799500" cy="3540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3" name="Google Shape;533;p41"/>
          <p:cNvSpPr txBox="1"/>
          <p:nvPr/>
        </p:nvSpPr>
        <p:spPr>
          <a:xfrm>
            <a:off x="45600" y="3579050"/>
            <a:ext cx="1417500" cy="4926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Establish comms with rover</a:t>
            </a:r>
            <a:endParaRPr sz="1000"/>
          </a:p>
        </p:txBody>
      </p:sp>
      <p:sp>
        <p:nvSpPr>
          <p:cNvPr id="534" name="Google Shape;534;p41"/>
          <p:cNvSpPr txBox="1"/>
          <p:nvPr/>
        </p:nvSpPr>
        <p:spPr>
          <a:xfrm>
            <a:off x="45600" y="4071650"/>
            <a:ext cx="1417500" cy="6465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Begin data transmission to/from rover</a:t>
            </a:r>
            <a:endParaRPr sz="1000"/>
          </a:p>
        </p:txBody>
      </p:sp>
      <p:sp>
        <p:nvSpPr>
          <p:cNvPr id="535" name="Google Shape;535;p41"/>
          <p:cNvSpPr txBox="1"/>
          <p:nvPr/>
        </p:nvSpPr>
        <p:spPr>
          <a:xfrm>
            <a:off x="105000" y="1234325"/>
            <a:ext cx="961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*Ground Station Mockup</a:t>
            </a:r>
            <a:endParaRPr b="1" sz="1000"/>
          </a:p>
        </p:txBody>
      </p:sp>
      <p:sp>
        <p:nvSpPr>
          <p:cNvPr id="536" name="Google Shape;536;p41"/>
          <p:cNvSpPr txBox="1"/>
          <p:nvPr/>
        </p:nvSpPr>
        <p:spPr>
          <a:xfrm>
            <a:off x="1777625" y="3576075"/>
            <a:ext cx="2460300" cy="8004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Manually drive the rover through predetermined course via compass and camera, setting GPS waypoints along the way</a:t>
            </a:r>
            <a:endParaRPr sz="1000"/>
          </a:p>
        </p:txBody>
      </p:sp>
      <p:pic>
        <p:nvPicPr>
          <p:cNvPr descr="See the source image" id="537" name="Google Shape;53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0000" y="2494816"/>
            <a:ext cx="666675" cy="563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8" name="Google Shape;538;p41"/>
          <p:cNvCxnSpPr/>
          <p:nvPr/>
        </p:nvCxnSpPr>
        <p:spPr>
          <a:xfrm rot="10800000">
            <a:off x="5391452" y="1969167"/>
            <a:ext cx="15600" cy="786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9" name="Google Shape;539;p41"/>
          <p:cNvSpPr/>
          <p:nvPr/>
        </p:nvSpPr>
        <p:spPr>
          <a:xfrm>
            <a:off x="5124902" y="1413492"/>
            <a:ext cx="548700" cy="5634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40" name="Google Shape;540;p41"/>
          <p:cNvCxnSpPr>
            <a:endCxn id="539" idx="2"/>
          </p:cNvCxnSpPr>
          <p:nvPr/>
        </p:nvCxnSpPr>
        <p:spPr>
          <a:xfrm rot="-5400000">
            <a:off x="4822502" y="2199642"/>
            <a:ext cx="799500" cy="3540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1" name="Google Shape;541;p41"/>
          <p:cNvSpPr/>
          <p:nvPr/>
        </p:nvSpPr>
        <p:spPr>
          <a:xfrm>
            <a:off x="4500702" y="1455054"/>
            <a:ext cx="1566600" cy="1566600"/>
          </a:xfrm>
          <a:prstGeom prst="ellipse">
            <a:avLst/>
          </a:prstGeom>
          <a:noFill/>
          <a:ln cap="flat" cmpd="sng" w="114300">
            <a:solidFill>
              <a:srgbClr val="FF3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42" name="Google Shape;542;p41"/>
          <p:cNvCxnSpPr>
            <a:stCxn id="541" idx="7"/>
            <a:endCxn id="541" idx="3"/>
          </p:cNvCxnSpPr>
          <p:nvPr/>
        </p:nvCxnSpPr>
        <p:spPr>
          <a:xfrm flipH="1">
            <a:off x="4729979" y="1684478"/>
            <a:ext cx="1107900" cy="1107900"/>
          </a:xfrm>
          <a:prstGeom prst="straightConnector1">
            <a:avLst/>
          </a:prstGeom>
          <a:noFill/>
          <a:ln cap="flat" cmpd="sng" w="114300">
            <a:solidFill>
              <a:srgbClr val="FF323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3" name="Google Shape;543;p41"/>
          <p:cNvSpPr txBox="1"/>
          <p:nvPr/>
        </p:nvSpPr>
        <p:spPr>
          <a:xfrm>
            <a:off x="4575252" y="3576167"/>
            <a:ext cx="1417500" cy="4926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Manually disconnect comms with rover</a:t>
            </a:r>
            <a:endParaRPr sz="1000"/>
          </a:p>
        </p:txBody>
      </p:sp>
      <p:sp>
        <p:nvSpPr>
          <p:cNvPr id="544" name="Google Shape;544;p41"/>
          <p:cNvSpPr txBox="1"/>
          <p:nvPr/>
        </p:nvSpPr>
        <p:spPr>
          <a:xfrm>
            <a:off x="6421550" y="3652275"/>
            <a:ext cx="2460300" cy="6465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Rover travels backwards using previous GPS waypoints as a guide, until returning to within 1 m of start</a:t>
            </a:r>
            <a:endParaRPr sz="1000"/>
          </a:p>
        </p:txBody>
      </p:sp>
      <p:pic>
        <p:nvPicPr>
          <p:cNvPr id="545" name="Google Shape;54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5902" y="647400"/>
            <a:ext cx="2738026" cy="2928674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41"/>
          <p:cNvSpPr txBox="1"/>
          <p:nvPr/>
        </p:nvSpPr>
        <p:spPr>
          <a:xfrm>
            <a:off x="4762500" y="4514850"/>
            <a:ext cx="2460300" cy="400200"/>
          </a:xfrm>
          <a:prstGeom prst="rect">
            <a:avLst/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*Repeats every 10 meters</a:t>
            </a:r>
            <a:endParaRPr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idx="1" type="body"/>
          </p:nvPr>
        </p:nvSpPr>
        <p:spPr>
          <a:xfrm>
            <a:off x="-50900" y="1357775"/>
            <a:ext cx="5089200" cy="31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Accessibility </a:t>
            </a:r>
            <a:r>
              <a:rPr lang="en" sz="1500">
                <a:solidFill>
                  <a:schemeClr val="dk1"/>
                </a:solidFill>
              </a:rPr>
              <a:t>to certain areas on Earth may be better suited for robots than humans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Building collapse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Natural disaster zones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  <a:highlight>
                  <a:schemeClr val="lt1"/>
                </a:highlight>
              </a:rPr>
              <a:t>Samples may be required</a:t>
            </a:r>
            <a:r>
              <a:rPr b="1" lang="en" sz="1500">
                <a:solidFill>
                  <a:schemeClr val="dk1"/>
                </a:solidFill>
              </a:rPr>
              <a:t> </a:t>
            </a:r>
            <a:r>
              <a:rPr lang="en" sz="1500">
                <a:solidFill>
                  <a:schemeClr val="dk1"/>
                </a:solidFill>
              </a:rPr>
              <a:t>but risk to humans is too high 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  <a:highlight>
                  <a:schemeClr val="lt1"/>
                </a:highlight>
              </a:rPr>
              <a:t>Mitigating </a:t>
            </a: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</a:rPr>
              <a:t>the risk to humans</a:t>
            </a:r>
            <a:r>
              <a:rPr lang="en" sz="1500">
                <a:solidFill>
                  <a:schemeClr val="dk1"/>
                </a:solidFill>
              </a:rPr>
              <a:t> in acquiring samples requires: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Rover that collects and stores sample of interest </a:t>
            </a:r>
            <a:endParaRPr b="1" sz="1900">
              <a:solidFill>
                <a:schemeClr val="dk1"/>
              </a:solidFill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0700" y="1285517"/>
            <a:ext cx="3781228" cy="248880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5317800" y="3774325"/>
            <a:ext cx="3495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Courtesy: NPR </a:t>
            </a:r>
            <a:endParaRPr sz="700"/>
          </a:p>
        </p:txBody>
      </p:sp>
      <p:sp>
        <p:nvSpPr>
          <p:cNvPr id="79" name="Google Shape;79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Motivation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82" name="Google Shape;82;p15"/>
          <p:cNvSpPr/>
          <p:nvPr/>
        </p:nvSpPr>
        <p:spPr>
          <a:xfrm>
            <a:off x="723575" y="4829650"/>
            <a:ext cx="636300" cy="1962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Timeline</a:t>
            </a:r>
            <a:endParaRPr sz="800"/>
          </a:p>
        </p:txBody>
      </p:sp>
      <p:sp>
        <p:nvSpPr>
          <p:cNvPr id="83" name="Google Shape;83;p15"/>
          <p:cNvSpPr/>
          <p:nvPr/>
        </p:nvSpPr>
        <p:spPr>
          <a:xfrm>
            <a:off x="1255375" y="4827250"/>
            <a:ext cx="941400" cy="201000"/>
          </a:xfrm>
          <a:prstGeom prst="chevron">
            <a:avLst>
              <a:gd fmla="val 50000" name="adj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Motivation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84" name="Google Shape;84;p15"/>
          <p:cNvSpPr/>
          <p:nvPr/>
        </p:nvSpPr>
        <p:spPr>
          <a:xfrm>
            <a:off x="2096475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Updates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85" name="Google Shape;85;p15"/>
          <p:cNvSpPr/>
          <p:nvPr/>
        </p:nvSpPr>
        <p:spPr>
          <a:xfrm>
            <a:off x="2913688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Schedule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86" name="Google Shape;86;p15"/>
          <p:cNvSpPr/>
          <p:nvPr/>
        </p:nvSpPr>
        <p:spPr>
          <a:xfrm>
            <a:off x="3722150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Testing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87" name="Google Shape;87;p15"/>
          <p:cNvSpPr/>
          <p:nvPr/>
        </p:nvSpPr>
        <p:spPr>
          <a:xfrm>
            <a:off x="4537125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Budget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2"/>
          <p:cNvSpPr txBox="1"/>
          <p:nvPr/>
        </p:nvSpPr>
        <p:spPr>
          <a:xfrm>
            <a:off x="3724500" y="2311700"/>
            <a:ext cx="1695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Budget</a:t>
            </a:r>
            <a:endParaRPr b="1" i="1" sz="3000"/>
          </a:p>
        </p:txBody>
      </p:sp>
      <p:pic>
        <p:nvPicPr>
          <p:cNvPr id="552" name="Google Shape;55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3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Budget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60" name="Google Shape;560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561" name="Google Shape;561;p43"/>
          <p:cNvGraphicFramePr/>
          <p:nvPr/>
        </p:nvGraphicFramePr>
        <p:xfrm>
          <a:off x="202900" y="7054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{251BB1D1-0AAE-4CC7-AA64-706AEF5933E6}</a:tableStyleId>
              </a:tblPr>
              <a:tblGrid>
                <a:gridCol w="1542875"/>
                <a:gridCol w="1562375"/>
              </a:tblGrid>
              <a:tr h="45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Sub-Team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Amount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9E9E"/>
                    </a:solidFill>
                  </a:tcPr>
                </a:tc>
              </a:tr>
              <a:tr h="45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Hardware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$2599.15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45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Raw Materials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$1304.36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5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Future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$200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5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Remaining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$936.49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62" name="Google Shape;56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6225" y="1264663"/>
            <a:ext cx="5162550" cy="2781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63" name="Google Shape;563;p43"/>
          <p:cNvGraphicFramePr/>
          <p:nvPr/>
        </p:nvGraphicFramePr>
        <p:xfrm>
          <a:off x="202900" y="3143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{251BB1D1-0AAE-4CC7-AA64-706AEF5933E6}</a:tableStyleId>
              </a:tblPr>
              <a:tblGrid>
                <a:gridCol w="1626100"/>
                <a:gridCol w="1626100"/>
              </a:tblGrid>
              <a:tr h="395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Item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Amount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E9E9E"/>
                    </a:solidFill>
                  </a:tcPr>
                </a:tc>
              </a:tr>
              <a:tr h="395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X200 Arm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$1800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95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Ubiquiti Radios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$180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95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LifePo Battery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$220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564" name="Google Shape;564;p43"/>
          <p:cNvSpPr/>
          <p:nvPr/>
        </p:nvSpPr>
        <p:spPr>
          <a:xfrm>
            <a:off x="531800" y="4858225"/>
            <a:ext cx="636300" cy="1962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Timeline</a:t>
            </a:r>
            <a:endParaRPr sz="800"/>
          </a:p>
        </p:txBody>
      </p:sp>
      <p:sp>
        <p:nvSpPr>
          <p:cNvPr id="565" name="Google Shape;565;p43"/>
          <p:cNvSpPr/>
          <p:nvPr/>
        </p:nvSpPr>
        <p:spPr>
          <a:xfrm>
            <a:off x="1063600" y="4855825"/>
            <a:ext cx="941400" cy="201000"/>
          </a:xfrm>
          <a:prstGeom prst="chevron">
            <a:avLst>
              <a:gd fmla="val 50000" name="adj"/>
            </a:avLst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Motivation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566" name="Google Shape;566;p43"/>
          <p:cNvSpPr/>
          <p:nvPr/>
        </p:nvSpPr>
        <p:spPr>
          <a:xfrm>
            <a:off x="1904700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Updates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567" name="Google Shape;567;p43"/>
          <p:cNvSpPr/>
          <p:nvPr/>
        </p:nvSpPr>
        <p:spPr>
          <a:xfrm>
            <a:off x="2721913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Schedule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568" name="Google Shape;568;p43"/>
          <p:cNvSpPr/>
          <p:nvPr/>
        </p:nvSpPr>
        <p:spPr>
          <a:xfrm>
            <a:off x="3530375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Testing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569" name="Google Shape;569;p43"/>
          <p:cNvSpPr/>
          <p:nvPr/>
        </p:nvSpPr>
        <p:spPr>
          <a:xfrm>
            <a:off x="4345350" y="4855825"/>
            <a:ext cx="941400" cy="201000"/>
          </a:xfrm>
          <a:prstGeom prst="chevron">
            <a:avLst>
              <a:gd fmla="val 50000" name="adj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Budget</a:t>
            </a:r>
            <a:endParaRPr b="1" sz="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44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Future Uncertainty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75" name="Google Shape;575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576" name="Google Shape;576;p44"/>
          <p:cNvGraphicFramePr/>
          <p:nvPr/>
        </p:nvGraphicFramePr>
        <p:xfrm>
          <a:off x="777800" y="818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{251BB1D1-0AAE-4CC7-AA64-706AEF5933E6}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Sub-Team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Item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Need Met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Impact on Progress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9E9E9E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EPS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Multiple Power Budget Improvements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Increase amount of power </a:t>
                      </a:r>
                      <a:r>
                        <a:rPr lang="en"/>
                        <a:t>provided</a:t>
                      </a:r>
                      <a:r>
                        <a:rPr lang="en"/>
                        <a:t> to run all systems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None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Manufacturing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Welding Gas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Rover frame Welding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None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Communications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Arduino Mega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Software interfacing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Alternate Arduino backup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Manufacturing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Battery Housing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Safely house battery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Manufacturing delay ~5 days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577" name="Google Shape;577;p44"/>
          <p:cNvGraphicFramePr/>
          <p:nvPr/>
        </p:nvGraphicFramePr>
        <p:xfrm>
          <a:off x="777800" y="4198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{251BB1D1-0AAE-4CC7-AA64-706AEF5933E6}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Estimated Amount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$200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578" name="Google Shape;578;p44"/>
          <p:cNvSpPr/>
          <p:nvPr/>
        </p:nvSpPr>
        <p:spPr>
          <a:xfrm>
            <a:off x="530428" y="4858225"/>
            <a:ext cx="636300" cy="1962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Timeline</a:t>
            </a:r>
            <a:endParaRPr sz="800"/>
          </a:p>
        </p:txBody>
      </p:sp>
      <p:sp>
        <p:nvSpPr>
          <p:cNvPr id="579" name="Google Shape;579;p44"/>
          <p:cNvSpPr/>
          <p:nvPr/>
        </p:nvSpPr>
        <p:spPr>
          <a:xfrm>
            <a:off x="1062228" y="4855825"/>
            <a:ext cx="941400" cy="201000"/>
          </a:xfrm>
          <a:prstGeom prst="chevron">
            <a:avLst>
              <a:gd fmla="val 50000" name="adj"/>
            </a:avLst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Motivation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580" name="Google Shape;580;p44"/>
          <p:cNvSpPr/>
          <p:nvPr/>
        </p:nvSpPr>
        <p:spPr>
          <a:xfrm>
            <a:off x="1903328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Updates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581" name="Google Shape;581;p44"/>
          <p:cNvSpPr/>
          <p:nvPr/>
        </p:nvSpPr>
        <p:spPr>
          <a:xfrm>
            <a:off x="2720541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Schedule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582" name="Google Shape;582;p44"/>
          <p:cNvSpPr/>
          <p:nvPr/>
        </p:nvSpPr>
        <p:spPr>
          <a:xfrm>
            <a:off x="3529003" y="4855825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Testing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583" name="Google Shape;583;p44"/>
          <p:cNvSpPr/>
          <p:nvPr/>
        </p:nvSpPr>
        <p:spPr>
          <a:xfrm>
            <a:off x="4343978" y="4855825"/>
            <a:ext cx="941400" cy="201000"/>
          </a:xfrm>
          <a:prstGeom prst="chevron">
            <a:avLst>
              <a:gd fmla="val 50000" name="adj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</a:rPr>
              <a:t>Budget</a:t>
            </a:r>
            <a:endParaRPr b="1"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5"/>
          <p:cNvSpPr txBox="1"/>
          <p:nvPr/>
        </p:nvSpPr>
        <p:spPr>
          <a:xfrm>
            <a:off x="3343500" y="2311700"/>
            <a:ext cx="229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Questions?</a:t>
            </a:r>
            <a:endParaRPr b="1" i="1" sz="3000"/>
          </a:p>
        </p:txBody>
      </p:sp>
      <p:pic>
        <p:nvPicPr>
          <p:cNvPr id="589" name="Google Shape;58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6"/>
          <p:cNvSpPr txBox="1"/>
          <p:nvPr/>
        </p:nvSpPr>
        <p:spPr>
          <a:xfrm>
            <a:off x="3072450" y="2343175"/>
            <a:ext cx="2999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Backup Slides</a:t>
            </a:r>
            <a:endParaRPr b="1" i="1" sz="3000"/>
          </a:p>
        </p:txBody>
      </p:sp>
      <p:pic>
        <p:nvPicPr>
          <p:cNvPr id="597" name="Google Shape;59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7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Backup Slides</a:t>
            </a:r>
            <a:endParaRPr b="1" sz="25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05" name="Google Shape;605;p47"/>
          <p:cNvSpPr txBox="1"/>
          <p:nvPr/>
        </p:nvSpPr>
        <p:spPr>
          <a:xfrm>
            <a:off x="1891425" y="952850"/>
            <a:ext cx="4970400" cy="18318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700">
                <a:solidFill>
                  <a:schemeClr val="dk1"/>
                </a:solidFill>
              </a:rPr>
              <a:t> Other Tests</a:t>
            </a:r>
            <a:endParaRPr b="1" i="1" sz="17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u="sng">
                <a:solidFill>
                  <a:schemeClr val="hlink"/>
                </a:solidFill>
                <a:hlinkClick action="ppaction://hlinksldjump" r:id="rId3"/>
              </a:rPr>
              <a:t>Voltage Sensor Test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u="sng">
                <a:solidFill>
                  <a:schemeClr val="hlink"/>
                </a:solidFill>
                <a:hlinkClick action="ppaction://hlinksldjump" r:id="rId4"/>
              </a:rPr>
              <a:t>Current Sensor Test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u="sng">
                <a:solidFill>
                  <a:schemeClr val="hlink"/>
                </a:solidFill>
                <a:hlinkClick action="ppaction://hlinksldjump" r:id="rId5"/>
              </a:rPr>
              <a:t>Magnetometer Sensor Test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u="sng">
                <a:solidFill>
                  <a:schemeClr val="hlink"/>
                </a:solidFill>
                <a:hlinkClick action="ppaction://hlinksldjump" r:id="rId6"/>
              </a:rPr>
              <a:t>Battery Discharge Test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u="sng">
                <a:solidFill>
                  <a:schemeClr val="hlink"/>
                </a:solidFill>
                <a:hlinkClick action="ppaction://hlinksldjump" r:id="rId7"/>
              </a:rPr>
              <a:t>Motor Encoder Test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06" name="Google Shape;606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7" name="Google Shape;607;p47"/>
          <p:cNvSpPr txBox="1"/>
          <p:nvPr/>
        </p:nvSpPr>
        <p:spPr>
          <a:xfrm>
            <a:off x="1891425" y="2992775"/>
            <a:ext cx="4970400" cy="18933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700">
                <a:solidFill>
                  <a:schemeClr val="dk1"/>
                </a:solidFill>
              </a:rPr>
              <a:t> Other Aspects</a:t>
            </a:r>
            <a:endParaRPr b="1" i="1" sz="17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u="sng">
                <a:solidFill>
                  <a:schemeClr val="hlink"/>
                </a:solidFill>
                <a:hlinkClick action="ppaction://hlinksldjump" r:id="rId8"/>
              </a:rPr>
              <a:t>Communications</a:t>
            </a:r>
            <a:endParaRPr sz="18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1800" u="sng">
                <a:solidFill>
                  <a:schemeClr val="hlink"/>
                </a:solidFill>
                <a:hlinkClick action="ppaction://hlinksldjump" r:id="rId9"/>
              </a:rPr>
              <a:t>Electronics/Arm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u="sng">
                <a:solidFill>
                  <a:schemeClr val="hlink"/>
                </a:solidFill>
                <a:hlinkClick action="ppaction://hlinksldjump" r:id="rId10"/>
              </a:rPr>
              <a:t>Power Budget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u="sng">
                <a:solidFill>
                  <a:schemeClr val="hlink"/>
                </a:solidFill>
                <a:hlinkClick action="ppaction://hlinksldjump" r:id="rId11"/>
              </a:rPr>
              <a:t>Loss of Comms Algorithm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u="sng">
                <a:solidFill>
                  <a:schemeClr val="hlink"/>
                </a:solidFill>
                <a:hlinkClick action="ppaction://hlinksldjump" r:id="rId12"/>
              </a:rPr>
              <a:t>Financial Budget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8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Voltage Sensor Test</a:t>
            </a:r>
            <a:endParaRPr b="1" sz="25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13" name="Google Shape;613;p48"/>
          <p:cNvSpPr txBox="1"/>
          <p:nvPr/>
        </p:nvSpPr>
        <p:spPr>
          <a:xfrm>
            <a:off x="220200" y="1816275"/>
            <a:ext cx="4970400" cy="25551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Purpose: </a:t>
            </a:r>
            <a:endParaRPr b="1" i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Verify rover will be able to read the needed voltage values throughout the mission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Risk Reduction: </a:t>
            </a:r>
            <a:endParaRPr b="1" i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Confirms ability to monitor battery life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Equipment: </a:t>
            </a:r>
            <a:endParaRPr b="1" i="1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Voltage Sensor, Arduino Mega, Multimeter, Computer, Jumper Wires, 3.3V Battery, 1 Ohm Resistor, Alligator Clips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14" name="Google Shape;614;p48"/>
          <p:cNvSpPr txBox="1"/>
          <p:nvPr/>
        </p:nvSpPr>
        <p:spPr>
          <a:xfrm>
            <a:off x="5470975" y="2170275"/>
            <a:ext cx="3476700" cy="21240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Testing Procedure Overview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Assemble Hardware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Run code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Record results for four different voltages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Compare results to measured values with a multimeter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615" name="Google Shape;615;p48"/>
          <p:cNvGraphicFramePr/>
          <p:nvPr/>
        </p:nvGraphicFramePr>
        <p:xfrm>
          <a:off x="7051800" y="7883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{251BB1D1-0AAE-4CC7-AA64-706AEF5933E6}</a:tableStyleId>
              </a:tblPr>
              <a:tblGrid>
                <a:gridCol w="1902350"/>
              </a:tblGrid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Deadline: </a:t>
                      </a:r>
                      <a:r>
                        <a:rPr lang="en"/>
                        <a:t>2/6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Completed: </a:t>
                      </a:r>
                      <a:r>
                        <a:rPr lang="en"/>
                        <a:t>2/7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616" name="Google Shape;616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9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Voltage Sensor Test</a:t>
            </a:r>
            <a:endParaRPr b="1" sz="25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22" name="Google Shape;622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3" name="Google Shape;623;p49"/>
          <p:cNvSpPr txBox="1"/>
          <p:nvPr/>
        </p:nvSpPr>
        <p:spPr>
          <a:xfrm>
            <a:off x="583225" y="1680700"/>
            <a:ext cx="673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49"/>
          <p:cNvSpPr txBox="1"/>
          <p:nvPr/>
        </p:nvSpPr>
        <p:spPr>
          <a:xfrm>
            <a:off x="35150" y="717225"/>
            <a:ext cx="6339000" cy="22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Pass Criteria </a:t>
            </a:r>
            <a:endParaRPr sz="1500">
              <a:highlight>
                <a:srgbClr val="B6D7A8"/>
              </a:highlight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Accuracy is within 0.1V of the measured values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Preliminary code is working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highlight>
                <a:srgbClr val="E06666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Expected Results: </a:t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highlight>
                  <a:srgbClr val="B6D7A8"/>
                </a:highlight>
              </a:rPr>
              <a:t>PASS</a:t>
            </a:r>
            <a:r>
              <a:rPr lang="en" sz="1500"/>
              <a:t>: continue coding and move to sensor subsys. test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highlight>
                  <a:srgbClr val="EA9999"/>
                </a:highlight>
              </a:rPr>
              <a:t>FAIL: </a:t>
            </a:r>
            <a:r>
              <a:rPr b="1" lang="en" sz="1500"/>
              <a:t> </a:t>
            </a:r>
            <a:r>
              <a:rPr lang="en" sz="1500"/>
              <a:t>debug code, retest</a:t>
            </a:r>
            <a:endParaRPr sz="1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/>
          </a:p>
        </p:txBody>
      </p:sp>
      <p:pic>
        <p:nvPicPr>
          <p:cNvPr id="625" name="Google Shape;62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03475"/>
            <a:ext cx="4665101" cy="258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0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Current</a:t>
            </a:r>
            <a:r>
              <a:rPr b="1" lang="en" sz="25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Sensor Test</a:t>
            </a:r>
            <a:endParaRPr b="1" sz="25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31" name="Google Shape;631;p50"/>
          <p:cNvSpPr txBox="1"/>
          <p:nvPr/>
        </p:nvSpPr>
        <p:spPr>
          <a:xfrm>
            <a:off x="220200" y="1816275"/>
            <a:ext cx="4970400" cy="25551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Purpose: </a:t>
            </a:r>
            <a:endParaRPr b="1" i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Verify rover will be able to read the needed current values throughout the mission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Risk Reduction: </a:t>
            </a:r>
            <a:endParaRPr b="1" i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Confirms ability to monitor battery life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Equipment: </a:t>
            </a:r>
            <a:endParaRPr b="1" i="1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Current Sensor, Arduino Mega, Multimeter, Computer, Jumper Wires, 5V Battery, 200 Ohm ¼ Watt Rating Resistor, Alligator Clips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32" name="Google Shape;632;p50"/>
          <p:cNvSpPr txBox="1"/>
          <p:nvPr/>
        </p:nvSpPr>
        <p:spPr>
          <a:xfrm>
            <a:off x="5470975" y="2170275"/>
            <a:ext cx="3476700" cy="21240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Testing Procedure Overview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Assemble Hardware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Run code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Record results for recorded current values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Compare results to measured values with a multimeter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633" name="Google Shape;633;p50"/>
          <p:cNvGraphicFramePr/>
          <p:nvPr/>
        </p:nvGraphicFramePr>
        <p:xfrm>
          <a:off x="7051800" y="7883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{251BB1D1-0AAE-4CC7-AA64-706AEF5933E6}</a:tableStyleId>
              </a:tblPr>
              <a:tblGrid>
                <a:gridCol w="1902350"/>
              </a:tblGrid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Deadline: </a:t>
                      </a:r>
                      <a:r>
                        <a:rPr lang="en"/>
                        <a:t>2/14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In Progress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B26B"/>
                    </a:solidFill>
                  </a:tcPr>
                </a:tc>
              </a:tr>
            </a:tbl>
          </a:graphicData>
        </a:graphic>
      </p:graphicFrame>
      <p:sp>
        <p:nvSpPr>
          <p:cNvPr id="634" name="Google Shape;634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51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Current</a:t>
            </a:r>
            <a:r>
              <a:rPr b="1" lang="en" sz="25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Sensor Test</a:t>
            </a:r>
            <a:endParaRPr b="1" sz="25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40" name="Google Shape;640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1" name="Google Shape;641;p51"/>
          <p:cNvSpPr txBox="1"/>
          <p:nvPr/>
        </p:nvSpPr>
        <p:spPr>
          <a:xfrm>
            <a:off x="548075" y="1610875"/>
            <a:ext cx="673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51"/>
          <p:cNvSpPr txBox="1"/>
          <p:nvPr/>
        </p:nvSpPr>
        <p:spPr>
          <a:xfrm>
            <a:off x="0" y="647400"/>
            <a:ext cx="6339000" cy="22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Pass Criteria </a:t>
            </a:r>
            <a:endParaRPr sz="1500">
              <a:highlight>
                <a:srgbClr val="B6D7A8"/>
              </a:highlight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Accuracy is within 0.1A of the measured values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Preliminary code is working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highlight>
                <a:srgbClr val="E06666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Expected Results: </a:t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highlight>
                  <a:srgbClr val="B6D7A8"/>
                </a:highlight>
              </a:rPr>
              <a:t>PASS</a:t>
            </a:r>
            <a:r>
              <a:rPr lang="en" sz="1500"/>
              <a:t>: continue coding and move to sensor subsys. test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highlight>
                  <a:srgbClr val="EA9999"/>
                </a:highlight>
              </a:rPr>
              <a:t>FAIL: </a:t>
            </a:r>
            <a:r>
              <a:rPr b="1" lang="en" sz="1500"/>
              <a:t> </a:t>
            </a:r>
            <a:r>
              <a:rPr lang="en" sz="1500"/>
              <a:t>debug code, retest</a:t>
            </a:r>
            <a:endParaRPr sz="1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/>
          </a:p>
        </p:txBody>
      </p:sp>
      <p:pic>
        <p:nvPicPr>
          <p:cNvPr id="643" name="Google Shape;64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13775"/>
            <a:ext cx="5664827" cy="257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6"/>
          <p:cNvSpPr txBox="1"/>
          <p:nvPr/>
        </p:nvSpPr>
        <p:spPr>
          <a:xfrm>
            <a:off x="729400" y="2643988"/>
            <a:ext cx="79887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" sz="2200"/>
              <a:t>Collect a rock sample</a:t>
            </a:r>
            <a:endParaRPr sz="2200"/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" sz="2200"/>
              <a:t>Store the sample in a collection container</a:t>
            </a:r>
            <a:endParaRPr sz="2200"/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" sz="2200"/>
              <a:t>Deposit the sample at a specified location for later retrieval </a:t>
            </a:r>
            <a:endParaRPr sz="2200"/>
          </a:p>
        </p:txBody>
      </p:sp>
      <p:sp>
        <p:nvSpPr>
          <p:cNvPr id="95" name="Google Shape;95;p16"/>
          <p:cNvSpPr txBox="1"/>
          <p:nvPr/>
        </p:nvSpPr>
        <p:spPr>
          <a:xfrm>
            <a:off x="228600" y="2191600"/>
            <a:ext cx="7015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</a:rPr>
              <a:t>To create a user controlled rover (</a:t>
            </a:r>
            <a:r>
              <a:rPr b="1" lang="en" sz="2200">
                <a:solidFill>
                  <a:schemeClr val="dk1"/>
                </a:solidFill>
              </a:rPr>
              <a:t>AEROSS)</a:t>
            </a:r>
            <a:r>
              <a:rPr lang="en" sz="2200">
                <a:solidFill>
                  <a:schemeClr val="dk1"/>
                </a:solidFill>
              </a:rPr>
              <a:t> that will:</a:t>
            </a:r>
            <a:endParaRPr/>
          </a:p>
        </p:txBody>
      </p:sp>
      <p:sp>
        <p:nvSpPr>
          <p:cNvPr id="96" name="Google Shape;96;p16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Objectives: 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749050" y="1005050"/>
            <a:ext cx="7644600" cy="6003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/>
              <a:t>AEROSS</a:t>
            </a:r>
            <a:r>
              <a:rPr lang="en" sz="2700"/>
              <a:t>: </a:t>
            </a:r>
            <a:r>
              <a:rPr b="1" lang="en" sz="2700"/>
              <a:t>A</a:t>
            </a:r>
            <a:r>
              <a:rPr lang="en" sz="2700"/>
              <a:t>ll </a:t>
            </a:r>
            <a:r>
              <a:rPr b="1" lang="en" sz="2700"/>
              <a:t>E</a:t>
            </a:r>
            <a:r>
              <a:rPr lang="en" sz="2700"/>
              <a:t>lectric </a:t>
            </a:r>
            <a:r>
              <a:rPr b="1" lang="en" sz="2700"/>
              <a:t>RO</a:t>
            </a:r>
            <a:r>
              <a:rPr lang="en" sz="2700"/>
              <a:t>ver for </a:t>
            </a:r>
            <a:r>
              <a:rPr b="1" lang="en" sz="2700"/>
              <a:t>S</a:t>
            </a:r>
            <a:r>
              <a:rPr lang="en" sz="2700"/>
              <a:t>ample </a:t>
            </a:r>
            <a:r>
              <a:rPr b="1" lang="en" sz="2700"/>
              <a:t>S</a:t>
            </a:r>
            <a:r>
              <a:rPr lang="en" sz="2700"/>
              <a:t>torage</a:t>
            </a:r>
            <a:endParaRPr sz="2700"/>
          </a:p>
        </p:txBody>
      </p:sp>
      <p:sp>
        <p:nvSpPr>
          <p:cNvPr id="98" name="Google Shape;98;p16"/>
          <p:cNvSpPr/>
          <p:nvPr/>
        </p:nvSpPr>
        <p:spPr>
          <a:xfrm>
            <a:off x="723575" y="4829650"/>
            <a:ext cx="636300" cy="1962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Timeline</a:t>
            </a:r>
            <a:endParaRPr sz="800"/>
          </a:p>
        </p:txBody>
      </p:sp>
      <p:sp>
        <p:nvSpPr>
          <p:cNvPr id="99" name="Google Shape;99;p16"/>
          <p:cNvSpPr/>
          <p:nvPr/>
        </p:nvSpPr>
        <p:spPr>
          <a:xfrm>
            <a:off x="1255375" y="4827250"/>
            <a:ext cx="941400" cy="201000"/>
          </a:xfrm>
          <a:prstGeom prst="chevron">
            <a:avLst>
              <a:gd fmla="val 50000" name="adj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Motivation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100" name="Google Shape;100;p16"/>
          <p:cNvSpPr/>
          <p:nvPr/>
        </p:nvSpPr>
        <p:spPr>
          <a:xfrm>
            <a:off x="2096475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Updates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01" name="Google Shape;101;p16"/>
          <p:cNvSpPr/>
          <p:nvPr/>
        </p:nvSpPr>
        <p:spPr>
          <a:xfrm>
            <a:off x="2913688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Schedule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02" name="Google Shape;102;p16"/>
          <p:cNvSpPr/>
          <p:nvPr/>
        </p:nvSpPr>
        <p:spPr>
          <a:xfrm>
            <a:off x="3722150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Testing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03" name="Google Shape;103;p16"/>
          <p:cNvSpPr/>
          <p:nvPr/>
        </p:nvSpPr>
        <p:spPr>
          <a:xfrm>
            <a:off x="4537125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Budget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2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Magnetometer</a:t>
            </a:r>
            <a:r>
              <a:rPr b="1" lang="en" sz="25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Sensor Test</a:t>
            </a:r>
            <a:endParaRPr b="1" sz="25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49" name="Google Shape;649;p52"/>
          <p:cNvSpPr txBox="1"/>
          <p:nvPr/>
        </p:nvSpPr>
        <p:spPr>
          <a:xfrm>
            <a:off x="220200" y="2044875"/>
            <a:ext cx="4970400" cy="23397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Purpose: </a:t>
            </a:r>
            <a:endParaRPr b="1" i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Verify rover will be able to know the direction and heading at all times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Risk Reduction: </a:t>
            </a:r>
            <a:endParaRPr b="1" i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Confirms ability to navigate with direction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Equipment: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Magnetometer, Arduino Mega, Computer, Jumper Wires, Alligator Clips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50" name="Google Shape;650;p52"/>
          <p:cNvSpPr txBox="1"/>
          <p:nvPr/>
        </p:nvSpPr>
        <p:spPr>
          <a:xfrm>
            <a:off x="5470975" y="2170275"/>
            <a:ext cx="3476700" cy="21240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Testing Procedure Overview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Assemble Hardware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Run code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Record results for heading angle between 0</a:t>
            </a:r>
            <a:r>
              <a:rPr lang="en">
                <a:solidFill>
                  <a:schemeClr val="dk1"/>
                </a:solidFill>
              </a:rPr>
              <a:t>°</a:t>
            </a:r>
            <a:r>
              <a:rPr lang="en"/>
              <a:t>-360°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Compare results to a compass and ensure it is accurate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651" name="Google Shape;651;p52"/>
          <p:cNvGraphicFramePr/>
          <p:nvPr/>
        </p:nvGraphicFramePr>
        <p:xfrm>
          <a:off x="7051800" y="7883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{251BB1D1-0AAE-4CC7-AA64-706AEF5933E6}</a:tableStyleId>
              </a:tblPr>
              <a:tblGrid>
                <a:gridCol w="1902350"/>
              </a:tblGrid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Deadline: </a:t>
                      </a:r>
                      <a:r>
                        <a:rPr lang="en"/>
                        <a:t>2/16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In Progress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B26B"/>
                    </a:solidFill>
                  </a:tcPr>
                </a:tc>
              </a:tr>
            </a:tbl>
          </a:graphicData>
        </a:graphic>
      </p:graphicFrame>
      <p:sp>
        <p:nvSpPr>
          <p:cNvPr id="652" name="Google Shape;652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53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Magnetometer </a:t>
            </a:r>
            <a:r>
              <a:rPr b="1" lang="en" sz="25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Sensor Test</a:t>
            </a:r>
            <a:endParaRPr b="1" sz="25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58" name="Google Shape;658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9" name="Google Shape;659;p53"/>
          <p:cNvSpPr txBox="1"/>
          <p:nvPr/>
        </p:nvSpPr>
        <p:spPr>
          <a:xfrm>
            <a:off x="583250" y="1651725"/>
            <a:ext cx="673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53"/>
          <p:cNvSpPr txBox="1"/>
          <p:nvPr/>
        </p:nvSpPr>
        <p:spPr>
          <a:xfrm>
            <a:off x="35175" y="688250"/>
            <a:ext cx="6339000" cy="22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Pass Criteria </a:t>
            </a:r>
            <a:endParaRPr sz="1500">
              <a:highlight>
                <a:srgbClr val="B6D7A8"/>
              </a:highlight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Accuracy is within </a:t>
            </a:r>
            <a:r>
              <a:rPr lang="en" sz="1500">
                <a:highlight>
                  <a:srgbClr val="FFFF00"/>
                </a:highlight>
              </a:rPr>
              <a:t>0.1A</a:t>
            </a:r>
            <a:r>
              <a:rPr lang="en" sz="1500"/>
              <a:t> of the real life values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Preliminary code is working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highlight>
                <a:srgbClr val="E06666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Expected Results: </a:t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highlight>
                  <a:srgbClr val="B6D7A8"/>
                </a:highlight>
              </a:rPr>
              <a:t>PASS</a:t>
            </a:r>
            <a:r>
              <a:rPr lang="en" sz="1500"/>
              <a:t>: continue coding and move to sensor subsys. test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highlight>
                  <a:srgbClr val="EA9999"/>
                </a:highlight>
              </a:rPr>
              <a:t>FAIL: </a:t>
            </a:r>
            <a:r>
              <a:rPr b="1" lang="en" sz="1500"/>
              <a:t> </a:t>
            </a:r>
            <a:r>
              <a:rPr lang="en" sz="1500"/>
              <a:t>debug code, retest</a:t>
            </a:r>
            <a:endParaRPr sz="1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/>
          </a:p>
        </p:txBody>
      </p:sp>
      <p:pic>
        <p:nvPicPr>
          <p:cNvPr id="661" name="Google Shape;66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50" y="2920250"/>
            <a:ext cx="5092525" cy="212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4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Battery Discharge</a:t>
            </a:r>
            <a:r>
              <a:rPr b="1" lang="en" sz="25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Test</a:t>
            </a:r>
            <a:endParaRPr b="1" sz="25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67" name="Google Shape;667;p54"/>
          <p:cNvSpPr txBox="1"/>
          <p:nvPr/>
        </p:nvSpPr>
        <p:spPr>
          <a:xfrm>
            <a:off x="220200" y="1511475"/>
            <a:ext cx="4970400" cy="32016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Purpose: </a:t>
            </a:r>
            <a:endParaRPr b="1" i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Measure the amount of time it takes to discharge the battery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Provide an expected battery life of the rover, when all components are plugged in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Risk Reduction: </a:t>
            </a:r>
            <a:endParaRPr b="1" i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Confirms ability to monitor battery life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Provides time measure for </a:t>
            </a:r>
            <a:r>
              <a:rPr lang="en">
                <a:solidFill>
                  <a:schemeClr val="dk1"/>
                </a:solidFill>
              </a:rPr>
              <a:t>mission</a:t>
            </a:r>
            <a:r>
              <a:rPr lang="en">
                <a:solidFill>
                  <a:schemeClr val="dk1"/>
                </a:solidFill>
              </a:rPr>
              <a:t> life of rover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Equipment: </a:t>
            </a:r>
            <a:endParaRPr b="1" i="1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Voltage Sensor, Arduino Mega, 12V 50Ah LiFePO Battery, Computer, Jumper Wires, 3 Ohm 500W Resistor, Safety Glasses, Alligator Clips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68" name="Google Shape;668;p54"/>
          <p:cNvSpPr txBox="1"/>
          <p:nvPr/>
        </p:nvSpPr>
        <p:spPr>
          <a:xfrm>
            <a:off x="5470975" y="2170275"/>
            <a:ext cx="3476700" cy="21240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Testing Procedure Overview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Assemble Hardware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Turn on the battery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Record results for recorded voltage values every five minutes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Compare results to a known LiFePO discharge graph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669" name="Google Shape;669;p54"/>
          <p:cNvGraphicFramePr/>
          <p:nvPr/>
        </p:nvGraphicFramePr>
        <p:xfrm>
          <a:off x="7051800" y="7883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{251BB1D1-0AAE-4CC7-AA64-706AEF5933E6}</a:tableStyleId>
              </a:tblPr>
              <a:tblGrid>
                <a:gridCol w="1902350"/>
              </a:tblGrid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Deadline: </a:t>
                      </a:r>
                      <a:r>
                        <a:rPr lang="en"/>
                        <a:t>2/14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In Progress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B26B"/>
                    </a:solidFill>
                  </a:tcPr>
                </a:tc>
              </a:tr>
            </a:tbl>
          </a:graphicData>
        </a:graphic>
      </p:graphicFrame>
      <p:sp>
        <p:nvSpPr>
          <p:cNvPr id="670" name="Google Shape;670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55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Battery Discharge </a:t>
            </a:r>
            <a:r>
              <a:rPr b="1" lang="en" sz="25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Test</a:t>
            </a:r>
            <a:endParaRPr b="1" sz="25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76" name="Google Shape;676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7" name="Google Shape;677;p55"/>
          <p:cNvSpPr txBox="1"/>
          <p:nvPr/>
        </p:nvSpPr>
        <p:spPr>
          <a:xfrm>
            <a:off x="594713" y="1789375"/>
            <a:ext cx="673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55"/>
          <p:cNvSpPr txBox="1"/>
          <p:nvPr/>
        </p:nvSpPr>
        <p:spPr>
          <a:xfrm>
            <a:off x="46638" y="825900"/>
            <a:ext cx="6339000" cy="22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Pass Criteria </a:t>
            </a:r>
            <a:endParaRPr sz="1500">
              <a:highlight>
                <a:srgbClr val="B6D7A8"/>
              </a:highlight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Accurate data when compared to the model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Can create our own battery discharge graph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highlight>
                <a:srgbClr val="E06666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Expected Results: </a:t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highlight>
                  <a:srgbClr val="B6D7A8"/>
                </a:highlight>
              </a:rPr>
              <a:t>PASS</a:t>
            </a:r>
            <a:r>
              <a:rPr lang="en" sz="1500"/>
              <a:t>: have a graph, move on to further tests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highlight>
                  <a:srgbClr val="EA9999"/>
                </a:highlight>
              </a:rPr>
              <a:t>FAIL: </a:t>
            </a:r>
            <a:r>
              <a:rPr b="1" lang="en" sz="1500"/>
              <a:t> </a:t>
            </a:r>
            <a:r>
              <a:rPr lang="en" sz="1500"/>
              <a:t>redo the test, make new graph</a:t>
            </a:r>
            <a:endParaRPr sz="1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/>
          </a:p>
        </p:txBody>
      </p:sp>
      <p:pic>
        <p:nvPicPr>
          <p:cNvPr id="679" name="Google Shape;67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8996" y="679163"/>
            <a:ext cx="4528367" cy="177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704175"/>
            <a:ext cx="4672350" cy="2286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56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Motor Encoder Test</a:t>
            </a:r>
            <a:endParaRPr b="1" sz="25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86" name="Google Shape;686;p56"/>
          <p:cNvSpPr txBox="1"/>
          <p:nvPr/>
        </p:nvSpPr>
        <p:spPr>
          <a:xfrm>
            <a:off x="220200" y="1816275"/>
            <a:ext cx="4970400" cy="29862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Purpose: </a:t>
            </a:r>
            <a:endParaRPr b="1" i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Verify the motor encoders accurately read the spin rate of the motors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Verify proper integration of the motor encoders, motor drivers, and motors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Risk Reduction: </a:t>
            </a:r>
            <a:endParaRPr b="1" i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Confirms ability to navigate and read spin rate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Confirms drive train can turn the wheels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</a:rPr>
              <a:t>Equipment: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Motor Encoder, Motor, Motor Driver, Computer, Jumper Wires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87" name="Google Shape;687;p56"/>
          <p:cNvSpPr txBox="1"/>
          <p:nvPr/>
        </p:nvSpPr>
        <p:spPr>
          <a:xfrm>
            <a:off x="5470975" y="2170275"/>
            <a:ext cx="3476700" cy="19086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Testing Procedure Overview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Assemble Hardware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Run code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Record results for voltage values for spin rate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Compare results to a multimeter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688" name="Google Shape;688;p56"/>
          <p:cNvGraphicFramePr/>
          <p:nvPr/>
        </p:nvGraphicFramePr>
        <p:xfrm>
          <a:off x="7051800" y="7883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{251BB1D1-0AAE-4CC7-AA64-706AEF5933E6}</a:tableStyleId>
              </a:tblPr>
              <a:tblGrid>
                <a:gridCol w="1902350"/>
              </a:tblGrid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Deadline: </a:t>
                      </a:r>
                      <a:r>
                        <a:rPr lang="en"/>
                        <a:t>2/14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In Progress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B26B"/>
                    </a:solidFill>
                  </a:tcPr>
                </a:tc>
              </a:tr>
            </a:tbl>
          </a:graphicData>
        </a:graphic>
      </p:graphicFrame>
      <p:sp>
        <p:nvSpPr>
          <p:cNvPr id="689" name="Google Shape;689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57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Motor Encoder </a:t>
            </a:r>
            <a:r>
              <a:rPr b="1" lang="en" sz="25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Test</a:t>
            </a:r>
            <a:endParaRPr b="1" sz="25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95" name="Google Shape;695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6" name="Google Shape;696;p57"/>
          <p:cNvSpPr txBox="1"/>
          <p:nvPr/>
        </p:nvSpPr>
        <p:spPr>
          <a:xfrm>
            <a:off x="548075" y="1610875"/>
            <a:ext cx="673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57"/>
          <p:cNvSpPr txBox="1"/>
          <p:nvPr/>
        </p:nvSpPr>
        <p:spPr>
          <a:xfrm>
            <a:off x="0" y="647400"/>
            <a:ext cx="6339000" cy="22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Pass Criteria </a:t>
            </a:r>
            <a:endParaRPr sz="1500">
              <a:highlight>
                <a:srgbClr val="B6D7A8"/>
              </a:highlight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Accuracy is within 0.1V of the measured values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Preliminary code is working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highlight>
                <a:srgbClr val="E06666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Expected Results: </a:t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highlight>
                  <a:srgbClr val="B6D7A8"/>
                </a:highlight>
              </a:rPr>
              <a:t>PASS</a:t>
            </a:r>
            <a:r>
              <a:rPr lang="en" sz="1500"/>
              <a:t>: continue coding and move to sensor subsys. test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highlight>
                  <a:srgbClr val="EA9999"/>
                </a:highlight>
              </a:rPr>
              <a:t>FAIL: </a:t>
            </a:r>
            <a:r>
              <a:rPr b="1" lang="en" sz="1500"/>
              <a:t> </a:t>
            </a:r>
            <a:r>
              <a:rPr lang="en" sz="1500"/>
              <a:t>debug code, retest</a:t>
            </a:r>
            <a:endParaRPr sz="1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/>
          </a:p>
        </p:txBody>
      </p:sp>
      <p:pic>
        <p:nvPicPr>
          <p:cNvPr id="698" name="Google Shape;69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325725"/>
            <a:ext cx="4744801" cy="266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58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Computational Resource Estimation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04" name="Google Shape;704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5" name="Google Shape;705;p58"/>
          <p:cNvSpPr txBox="1"/>
          <p:nvPr/>
        </p:nvSpPr>
        <p:spPr>
          <a:xfrm>
            <a:off x="394225" y="1125050"/>
            <a:ext cx="43059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Computation Rate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Rough Expected Rover Data Rate: 10.3 Mbps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Ubuntu Server RAM consumption worst case is 2GB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Raspberry Pi has 4GB of RAM giving us about 2GB of margin at any given time.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Using a 32GB SD card for storage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OS: 1.75GB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 Software Packages: 2GB</a:t>
            </a:r>
            <a:endParaRPr/>
          </a:p>
        </p:txBody>
      </p:sp>
      <p:graphicFrame>
        <p:nvGraphicFramePr>
          <p:cNvPr id="706" name="Google Shape;706;p58"/>
          <p:cNvGraphicFramePr/>
          <p:nvPr/>
        </p:nvGraphicFramePr>
        <p:xfrm>
          <a:off x="4814850" y="1324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{251BB1D1-0AAE-4CC7-AA64-706AEF5933E6}</a:tableStyleId>
              </a:tblPr>
              <a:tblGrid>
                <a:gridCol w="1353025"/>
                <a:gridCol w="903675"/>
                <a:gridCol w="1802400"/>
              </a:tblGrid>
              <a:tr h="3502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Rover Data</a:t>
                      </a:r>
                      <a:endParaRPr sz="1000"/>
                    </a:p>
                  </a:txBody>
                  <a:tcPr marT="91425" marB="91425" marR="91425" marL="91425"/>
                </a:tc>
                <a:tc hMerge="1"/>
                <a:tc hMerge="1"/>
              </a:tr>
              <a:tr h="350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Data Source 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Estimated %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Total Data 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98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Camera*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85 %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 Mbps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98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Commands/Sensors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15 %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1.24 Mbps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98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Totals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100%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8.24 Mbps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98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Margin 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125%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10.3 Mbps</a:t>
                      </a:r>
                      <a:endParaRPr sz="1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707" name="Google Shape;707;p58"/>
          <p:cNvSpPr txBox="1"/>
          <p:nvPr/>
        </p:nvSpPr>
        <p:spPr>
          <a:xfrm>
            <a:off x="4922650" y="4006400"/>
            <a:ext cx="3951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* As of now camera data is being sent straight across the network and won’t be processed by the Raspberry Pi</a:t>
            </a:r>
            <a:endParaRPr sz="10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59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Communications &amp; Data Main Hardware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13" name="Google Shape;713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714" name="Google Shape;714;p59"/>
          <p:cNvGraphicFramePr/>
          <p:nvPr/>
        </p:nvGraphicFramePr>
        <p:xfrm>
          <a:off x="146700" y="111785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{251BB1D1-0AAE-4CC7-AA64-706AEF5933E6}</a:tableStyleId>
              </a:tblPr>
              <a:tblGrid>
                <a:gridCol w="2212650"/>
                <a:gridCol w="2212650"/>
                <a:gridCol w="2212650"/>
                <a:gridCol w="2212650"/>
              </a:tblGrid>
              <a:tr h="3662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Hardware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Mass(lbs)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Dimensions(in)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Specs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6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Rocket M2 Radio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6.3 x 3.15 x 1.18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Up to 150 Mbps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6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PoE Network Switch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0.55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3.94 x 3.86 x 0.98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5-port PoE config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760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Raspberry Pi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0.11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3.94 x 2.76 x 1.18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4GB of RAM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PoE capability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High perf. processor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563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Arduino Mega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0.079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4.61 x 2.36 x 0.98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54 dig I/O pins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 analog pins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760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Antenna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0.22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15.36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 dBi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Omni-directional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2.4 GHz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60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Communications &amp; Data Sensors</a:t>
            </a:r>
            <a:endParaRPr b="1" sz="28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20" name="Google Shape;720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721" name="Google Shape;721;p60"/>
          <p:cNvGraphicFramePr/>
          <p:nvPr/>
        </p:nvGraphicFramePr>
        <p:xfrm>
          <a:off x="75038" y="1138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{251BB1D1-0AAE-4CC7-AA64-706AEF5933E6}</a:tableStyleId>
              </a:tblPr>
              <a:tblGrid>
                <a:gridCol w="2997975"/>
                <a:gridCol w="2997975"/>
                <a:gridCol w="2997975"/>
              </a:tblGrid>
              <a:tr h="209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Sensors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Dimensions (in)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Specs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537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Magnetometer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/Accelerometer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 x 0.7 x 0.2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3-axis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1mg accel. sensitivity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27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GPS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FFFFFF"/>
                          </a:highlight>
                        </a:rPr>
                        <a:t>7.2 x 6.3 x 2.8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ProPak-V3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Novatel GPS Receiver: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21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Laser Pointer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0.94 x 0.59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5mW laser power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650 nm wavelength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34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Camera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6.3 x 3.9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Sunba 405-D20X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3° Vert. FOV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90° Horiz FOV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61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Satisfaction: 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Communications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33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27" name="Google Shape;727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728" name="Google Shape;728;p61"/>
          <p:cNvGraphicFramePr/>
          <p:nvPr/>
        </p:nvGraphicFramePr>
        <p:xfrm>
          <a:off x="4870825" y="1425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{251BB1D1-0AAE-4CC7-AA64-706AEF5933E6}</a:tableStyleId>
              </a:tblPr>
              <a:tblGrid>
                <a:gridCol w="1353025"/>
                <a:gridCol w="903675"/>
                <a:gridCol w="1802400"/>
              </a:tblGrid>
              <a:tr h="3502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Rover Data</a:t>
                      </a:r>
                      <a:endParaRPr sz="1000"/>
                    </a:p>
                  </a:txBody>
                  <a:tcPr marT="91425" marB="91425" marR="91425" marL="91425"/>
                </a:tc>
                <a:tc hMerge="1"/>
                <a:tc hMerge="1"/>
              </a:tr>
              <a:tr h="350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Data Source 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Estimated %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Total Data 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98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Camera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85 %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 Mbps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98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Commands/Sensors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15 %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1.24 Mbps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98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Totals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100%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8.24 Mbps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98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Margin 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125%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10.3 Mbps</a:t>
                      </a:r>
                      <a:endParaRPr sz="1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729" name="Google Shape;729;p61"/>
          <p:cNvSpPr txBox="1"/>
          <p:nvPr/>
        </p:nvSpPr>
        <p:spPr>
          <a:xfrm>
            <a:off x="394225" y="1125050"/>
            <a:ext cx="41259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Estimation of Data Rate for Rover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Engineer from Lunar Outpost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Most rover applications camera accounted for 85% of total data.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Used 7 Mbps as 85% of rover data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Typical amount for 1080p @ 30fps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Built in a margin of 25%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Total expected data: 10.3 Mbps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Equipment is more than capable of handling this data rate so addition analysis was done assuming 20 Mbps.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607" y="821600"/>
            <a:ext cx="7620018" cy="368912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CONOPS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: 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12" name="Google Shape;112;p17"/>
          <p:cNvSpPr/>
          <p:nvPr/>
        </p:nvSpPr>
        <p:spPr>
          <a:xfrm>
            <a:off x="723575" y="4829650"/>
            <a:ext cx="636300" cy="1962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Timeline</a:t>
            </a:r>
            <a:endParaRPr sz="800"/>
          </a:p>
        </p:txBody>
      </p:sp>
      <p:sp>
        <p:nvSpPr>
          <p:cNvPr id="113" name="Google Shape;113;p17"/>
          <p:cNvSpPr/>
          <p:nvPr/>
        </p:nvSpPr>
        <p:spPr>
          <a:xfrm>
            <a:off x="1255375" y="4827250"/>
            <a:ext cx="941400" cy="201000"/>
          </a:xfrm>
          <a:prstGeom prst="chevron">
            <a:avLst>
              <a:gd fmla="val 50000" name="adj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Motivation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114" name="Google Shape;114;p17"/>
          <p:cNvSpPr/>
          <p:nvPr/>
        </p:nvSpPr>
        <p:spPr>
          <a:xfrm>
            <a:off x="2096475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Updates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15" name="Google Shape;115;p17"/>
          <p:cNvSpPr/>
          <p:nvPr/>
        </p:nvSpPr>
        <p:spPr>
          <a:xfrm>
            <a:off x="2913688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Schedule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16" name="Google Shape;116;p17"/>
          <p:cNvSpPr/>
          <p:nvPr/>
        </p:nvSpPr>
        <p:spPr>
          <a:xfrm>
            <a:off x="3722150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Testing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17" name="Google Shape;117;p17"/>
          <p:cNvSpPr/>
          <p:nvPr/>
        </p:nvSpPr>
        <p:spPr>
          <a:xfrm>
            <a:off x="4537125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Budget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62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Communications Link Latency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33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35" name="Google Shape;735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6" name="Google Shape;73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7800" y="818850"/>
            <a:ext cx="5588400" cy="419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63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Loss of Communications Algorithm 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33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42" name="Google Shape;742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3" name="Google Shape;74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5300" y="896375"/>
            <a:ext cx="4505311" cy="416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64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5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Robotic Arm Joint &amp; Position Definition</a:t>
            </a:r>
            <a:endParaRPr b="1" sz="275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49" name="Google Shape;749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0" name="Google Shape;75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0600" y="1337500"/>
            <a:ext cx="3303100" cy="330310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64"/>
          <p:cNvSpPr txBox="1"/>
          <p:nvPr/>
        </p:nvSpPr>
        <p:spPr>
          <a:xfrm>
            <a:off x="388450" y="892525"/>
            <a:ext cx="52785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Specs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5 DOF robotic arm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2 XM-430 servos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3 XL-430 servos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Weight: 1.9 kg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Reach: 550 mm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360 deg turn capability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Pre-assembled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Built in ROS software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Maximum payload: 0.43 kg</a:t>
            </a:r>
            <a:endParaRPr sz="18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65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Electronics Functional Block Diagram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33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57" name="Google Shape;757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8" name="Google Shape;75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9538" y="645000"/>
            <a:ext cx="5164925" cy="4411826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65"/>
          <p:cNvSpPr txBox="1"/>
          <p:nvPr/>
        </p:nvSpPr>
        <p:spPr>
          <a:xfrm rot="1941">
            <a:off x="3855030" y="1063615"/>
            <a:ext cx="531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00FF"/>
                </a:solidFill>
              </a:rPr>
              <a:t>TCP</a:t>
            </a:r>
            <a:endParaRPr b="1" sz="1100">
              <a:solidFill>
                <a:srgbClr val="0000FF"/>
              </a:solidFill>
            </a:endParaRPr>
          </a:p>
        </p:txBody>
      </p:sp>
      <p:sp>
        <p:nvSpPr>
          <p:cNvPr id="760" name="Google Shape;760;p65"/>
          <p:cNvSpPr txBox="1"/>
          <p:nvPr/>
        </p:nvSpPr>
        <p:spPr>
          <a:xfrm>
            <a:off x="417050" y="1481713"/>
            <a:ext cx="37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65"/>
          <p:cNvSpPr txBox="1"/>
          <p:nvPr/>
        </p:nvSpPr>
        <p:spPr>
          <a:xfrm>
            <a:off x="6740575" y="881679"/>
            <a:ext cx="1333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00FF"/>
                </a:solidFill>
              </a:rPr>
              <a:t>USB-A to USB-C</a:t>
            </a:r>
            <a:endParaRPr b="1" sz="11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00FF"/>
                </a:solidFill>
              </a:rPr>
              <a:t>         (Serial)</a:t>
            </a:r>
            <a:endParaRPr b="1" sz="1100">
              <a:solidFill>
                <a:srgbClr val="0000FF"/>
              </a:solidFill>
            </a:endParaRPr>
          </a:p>
        </p:txBody>
      </p:sp>
      <p:sp>
        <p:nvSpPr>
          <p:cNvPr id="762" name="Google Shape;762;p65"/>
          <p:cNvSpPr txBox="1"/>
          <p:nvPr/>
        </p:nvSpPr>
        <p:spPr>
          <a:xfrm>
            <a:off x="1546150" y="4133324"/>
            <a:ext cx="945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00FF"/>
                </a:solidFill>
              </a:rPr>
              <a:t>USB-A to Micro-USB (Serial)</a:t>
            </a:r>
            <a:endParaRPr b="1" sz="1100">
              <a:solidFill>
                <a:srgbClr val="0000FF"/>
              </a:solidFill>
            </a:endParaRPr>
          </a:p>
        </p:txBody>
      </p:sp>
      <p:cxnSp>
        <p:nvCxnSpPr>
          <p:cNvPr id="763" name="Google Shape;763;p65"/>
          <p:cNvCxnSpPr/>
          <p:nvPr/>
        </p:nvCxnSpPr>
        <p:spPr>
          <a:xfrm flipH="1" rot="10800000">
            <a:off x="6028125" y="1068043"/>
            <a:ext cx="796200" cy="307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64" name="Google Shape;764;p65"/>
          <p:cNvSpPr txBox="1"/>
          <p:nvPr/>
        </p:nvSpPr>
        <p:spPr>
          <a:xfrm>
            <a:off x="7191975" y="1423082"/>
            <a:ext cx="630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00FF"/>
                </a:solidFill>
              </a:rPr>
              <a:t>Digital</a:t>
            </a:r>
            <a:endParaRPr b="1" sz="1100">
              <a:solidFill>
                <a:srgbClr val="0000FF"/>
              </a:solidFill>
            </a:endParaRPr>
          </a:p>
        </p:txBody>
      </p:sp>
      <p:cxnSp>
        <p:nvCxnSpPr>
          <p:cNvPr id="765" name="Google Shape;765;p65"/>
          <p:cNvCxnSpPr/>
          <p:nvPr/>
        </p:nvCxnSpPr>
        <p:spPr>
          <a:xfrm flipH="1" rot="10800000">
            <a:off x="6027975" y="1618527"/>
            <a:ext cx="1240200" cy="184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66" name="Google Shape;766;p65"/>
          <p:cNvSpPr txBox="1"/>
          <p:nvPr/>
        </p:nvSpPr>
        <p:spPr>
          <a:xfrm>
            <a:off x="6005700" y="2766719"/>
            <a:ext cx="630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00FF"/>
                </a:solidFill>
              </a:rPr>
              <a:t>I2C</a:t>
            </a:r>
            <a:endParaRPr b="1" sz="1100">
              <a:solidFill>
                <a:srgbClr val="0000FF"/>
              </a:solidFill>
            </a:endParaRPr>
          </a:p>
        </p:txBody>
      </p:sp>
      <p:sp>
        <p:nvSpPr>
          <p:cNvPr id="767" name="Google Shape;767;p65"/>
          <p:cNvSpPr txBox="1"/>
          <p:nvPr/>
        </p:nvSpPr>
        <p:spPr>
          <a:xfrm>
            <a:off x="6004400" y="3181639"/>
            <a:ext cx="630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00FF"/>
                </a:solidFill>
              </a:rPr>
              <a:t>SPI</a:t>
            </a:r>
            <a:endParaRPr b="1" sz="1100">
              <a:solidFill>
                <a:srgbClr val="0000FF"/>
              </a:solidFill>
            </a:endParaRPr>
          </a:p>
        </p:txBody>
      </p:sp>
      <p:sp>
        <p:nvSpPr>
          <p:cNvPr id="768" name="Google Shape;768;p65"/>
          <p:cNvSpPr txBox="1"/>
          <p:nvPr/>
        </p:nvSpPr>
        <p:spPr>
          <a:xfrm rot="5400000">
            <a:off x="5672950" y="2107890"/>
            <a:ext cx="785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00FF"/>
                </a:solidFill>
              </a:rPr>
              <a:t>Analog</a:t>
            </a:r>
            <a:endParaRPr b="1" sz="11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66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Electronics Pin Assignment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33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74" name="Google Shape;774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5" name="Google Shape;77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325" y="647400"/>
            <a:ext cx="7199024" cy="440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4838" y="1770526"/>
            <a:ext cx="3390837" cy="327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67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Power Budget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33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82" name="Google Shape;782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3" name="Google Shape;78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7400"/>
            <a:ext cx="9144002" cy="4067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68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Budget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33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89" name="Google Shape;789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0" name="Google Shape;79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99800"/>
            <a:ext cx="8167659" cy="3883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69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Budget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33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96" name="Google Shape;796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7" name="Google Shape;79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99800"/>
            <a:ext cx="8077367" cy="3711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70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Budget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33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803" name="Google Shape;803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4" name="Google Shape;80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99800"/>
            <a:ext cx="8868750" cy="3135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" name="Google Shape;124;p18"/>
          <p:cNvSpPr txBox="1"/>
          <p:nvPr>
            <p:ph type="title"/>
          </p:nvPr>
        </p:nvSpPr>
        <p:spPr>
          <a:xfrm>
            <a:off x="0" y="-240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Functional Block Diagram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: 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25" name="Google Shape;12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3585" y="645000"/>
            <a:ext cx="6496828" cy="418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/>
          <p:nvPr/>
        </p:nvSpPr>
        <p:spPr>
          <a:xfrm>
            <a:off x="723575" y="4829650"/>
            <a:ext cx="636300" cy="1962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Timeline</a:t>
            </a:r>
            <a:endParaRPr sz="800"/>
          </a:p>
        </p:txBody>
      </p:sp>
      <p:sp>
        <p:nvSpPr>
          <p:cNvPr id="127" name="Google Shape;127;p18"/>
          <p:cNvSpPr/>
          <p:nvPr/>
        </p:nvSpPr>
        <p:spPr>
          <a:xfrm>
            <a:off x="1255375" y="4827250"/>
            <a:ext cx="941400" cy="201000"/>
          </a:xfrm>
          <a:prstGeom prst="chevron">
            <a:avLst>
              <a:gd fmla="val 50000" name="adj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Motivation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128" name="Google Shape;128;p18"/>
          <p:cNvSpPr/>
          <p:nvPr/>
        </p:nvSpPr>
        <p:spPr>
          <a:xfrm>
            <a:off x="2096475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Updates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29" name="Google Shape;129;p18"/>
          <p:cNvSpPr/>
          <p:nvPr/>
        </p:nvSpPr>
        <p:spPr>
          <a:xfrm>
            <a:off x="2913688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Schedule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30" name="Google Shape;130;p18"/>
          <p:cNvSpPr/>
          <p:nvPr/>
        </p:nvSpPr>
        <p:spPr>
          <a:xfrm>
            <a:off x="3722150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Testing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31" name="Google Shape;131;p18"/>
          <p:cNvSpPr/>
          <p:nvPr/>
        </p:nvSpPr>
        <p:spPr>
          <a:xfrm>
            <a:off x="4537125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Budget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/>
          <p:nvPr>
            <p:ph type="title"/>
          </p:nvPr>
        </p:nvSpPr>
        <p:spPr>
          <a:xfrm>
            <a:off x="0" y="8900"/>
            <a:ext cx="9144000" cy="6798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37" name="Google Shape;13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4380525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 txBox="1"/>
          <p:nvPr>
            <p:ph type="title"/>
          </p:nvPr>
        </p:nvSpPr>
        <p:spPr>
          <a:xfrm>
            <a:off x="0" y="0"/>
            <a:ext cx="9144000" cy="6798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Baseline Design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39" name="Google Shape;139;p19"/>
          <p:cNvSpPr txBox="1"/>
          <p:nvPr>
            <p:ph idx="12" type="sldNum"/>
          </p:nvPr>
        </p:nvSpPr>
        <p:spPr>
          <a:xfrm>
            <a:off x="8370958" y="44031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0" name="Google Shape;14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7885" y="854825"/>
            <a:ext cx="4274432" cy="32058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p19"/>
          <p:cNvCxnSpPr/>
          <p:nvPr/>
        </p:nvCxnSpPr>
        <p:spPr>
          <a:xfrm flipH="1" rot="10800000">
            <a:off x="1755863" y="4002000"/>
            <a:ext cx="17883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142" name="Google Shape;142;p19"/>
          <p:cNvSpPr txBox="1"/>
          <p:nvPr/>
        </p:nvSpPr>
        <p:spPr>
          <a:xfrm>
            <a:off x="1950413" y="3699150"/>
            <a:ext cx="139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50.8 cm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Wheelbase</a:t>
            </a:r>
            <a:endParaRPr/>
          </a:p>
        </p:txBody>
      </p:sp>
      <p:cxnSp>
        <p:nvCxnSpPr>
          <p:cNvPr id="143" name="Google Shape;143;p19"/>
          <p:cNvCxnSpPr/>
          <p:nvPr/>
        </p:nvCxnSpPr>
        <p:spPr>
          <a:xfrm flipH="1">
            <a:off x="728663" y="1498950"/>
            <a:ext cx="9900" cy="2200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144" name="Google Shape;144;p19"/>
          <p:cNvSpPr txBox="1"/>
          <p:nvPr/>
        </p:nvSpPr>
        <p:spPr>
          <a:xfrm rot="5400000">
            <a:off x="591575" y="2149940"/>
            <a:ext cx="893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61.7 cm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Height</a:t>
            </a:r>
            <a:endParaRPr/>
          </a:p>
        </p:txBody>
      </p:sp>
      <p:pic>
        <p:nvPicPr>
          <p:cNvPr id="145" name="Google Shape;14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4792" y="975200"/>
            <a:ext cx="3927455" cy="29455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Google Shape;146;p19"/>
          <p:cNvCxnSpPr/>
          <p:nvPr/>
        </p:nvCxnSpPr>
        <p:spPr>
          <a:xfrm>
            <a:off x="6519225" y="4012650"/>
            <a:ext cx="211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147" name="Google Shape;147;p19"/>
          <p:cNvSpPr txBox="1"/>
          <p:nvPr/>
        </p:nvSpPr>
        <p:spPr>
          <a:xfrm>
            <a:off x="6878913" y="3704850"/>
            <a:ext cx="139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57.4 cm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Track</a:t>
            </a:r>
            <a:endParaRPr/>
          </a:p>
        </p:txBody>
      </p:sp>
      <p:sp>
        <p:nvSpPr>
          <p:cNvPr id="148" name="Google Shape;148;p19"/>
          <p:cNvSpPr txBox="1"/>
          <p:nvPr/>
        </p:nvSpPr>
        <p:spPr>
          <a:xfrm>
            <a:off x="0" y="688700"/>
            <a:ext cx="160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MASS:</a:t>
            </a:r>
            <a:r>
              <a:rPr lang="en" sz="1800"/>
              <a:t> 25 kg</a:t>
            </a:r>
            <a:endParaRPr sz="1800"/>
          </a:p>
        </p:txBody>
      </p:sp>
      <p:sp>
        <p:nvSpPr>
          <p:cNvPr id="149" name="Google Shape;149;p19"/>
          <p:cNvSpPr/>
          <p:nvPr/>
        </p:nvSpPr>
        <p:spPr>
          <a:xfrm rot="974">
            <a:off x="3362899" y="1680874"/>
            <a:ext cx="2118600" cy="7152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9"/>
          <p:cNvSpPr/>
          <p:nvPr/>
        </p:nvSpPr>
        <p:spPr>
          <a:xfrm>
            <a:off x="7176675" y="2188650"/>
            <a:ext cx="803700" cy="15105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9"/>
          <p:cNvSpPr txBox="1"/>
          <p:nvPr/>
        </p:nvSpPr>
        <p:spPr>
          <a:xfrm>
            <a:off x="3873800" y="2571750"/>
            <a:ext cx="1607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Sample Acquisition</a:t>
            </a:r>
            <a:endParaRPr/>
          </a:p>
        </p:txBody>
      </p:sp>
      <p:sp>
        <p:nvSpPr>
          <p:cNvPr id="152" name="Google Shape;152;p19"/>
          <p:cNvSpPr/>
          <p:nvPr/>
        </p:nvSpPr>
        <p:spPr>
          <a:xfrm rot="1050">
            <a:off x="2494112" y="2472000"/>
            <a:ext cx="982200" cy="715200"/>
          </a:xfrm>
          <a:prstGeom prst="ellipse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9"/>
          <p:cNvSpPr txBox="1"/>
          <p:nvPr/>
        </p:nvSpPr>
        <p:spPr>
          <a:xfrm>
            <a:off x="3978050" y="2571750"/>
            <a:ext cx="139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Sample Deposit</a:t>
            </a:r>
            <a:endParaRPr/>
          </a:p>
        </p:txBody>
      </p:sp>
      <p:sp>
        <p:nvSpPr>
          <p:cNvPr id="154" name="Google Shape;154;p19"/>
          <p:cNvSpPr/>
          <p:nvPr/>
        </p:nvSpPr>
        <p:spPr>
          <a:xfrm rot="5401050">
            <a:off x="7087437" y="2241450"/>
            <a:ext cx="982200" cy="715200"/>
          </a:xfrm>
          <a:prstGeom prst="ellipse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9"/>
          <p:cNvSpPr/>
          <p:nvPr/>
        </p:nvSpPr>
        <p:spPr>
          <a:xfrm rot="1309">
            <a:off x="1137662" y="2266350"/>
            <a:ext cx="3150300" cy="1745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9"/>
          <p:cNvSpPr/>
          <p:nvPr/>
        </p:nvSpPr>
        <p:spPr>
          <a:xfrm rot="5401309">
            <a:off x="5122125" y="2268750"/>
            <a:ext cx="3150300" cy="12216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9"/>
          <p:cNvSpPr txBox="1"/>
          <p:nvPr/>
        </p:nvSpPr>
        <p:spPr>
          <a:xfrm>
            <a:off x="3978050" y="2743800"/>
            <a:ext cx="139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Navigation</a:t>
            </a:r>
            <a:endParaRPr/>
          </a:p>
        </p:txBody>
      </p:sp>
      <p:sp>
        <p:nvSpPr>
          <p:cNvPr id="158" name="Google Shape;158;p19"/>
          <p:cNvSpPr/>
          <p:nvPr/>
        </p:nvSpPr>
        <p:spPr>
          <a:xfrm rot="5401301">
            <a:off x="736448" y="2007550"/>
            <a:ext cx="1585800" cy="675600"/>
          </a:xfrm>
          <a:prstGeom prst="ellipse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9"/>
          <p:cNvSpPr/>
          <p:nvPr/>
        </p:nvSpPr>
        <p:spPr>
          <a:xfrm rot="1301">
            <a:off x="2843875" y="1372350"/>
            <a:ext cx="1585800" cy="893100"/>
          </a:xfrm>
          <a:prstGeom prst="ellipse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9"/>
          <p:cNvSpPr/>
          <p:nvPr/>
        </p:nvSpPr>
        <p:spPr>
          <a:xfrm rot="1185">
            <a:off x="8047425" y="1680900"/>
            <a:ext cx="870000" cy="893100"/>
          </a:xfrm>
          <a:prstGeom prst="ellipse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9"/>
          <p:cNvSpPr/>
          <p:nvPr/>
        </p:nvSpPr>
        <p:spPr>
          <a:xfrm rot="1185">
            <a:off x="7143525" y="875350"/>
            <a:ext cx="870000" cy="1135500"/>
          </a:xfrm>
          <a:prstGeom prst="ellipse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9"/>
          <p:cNvSpPr txBox="1"/>
          <p:nvPr/>
        </p:nvSpPr>
        <p:spPr>
          <a:xfrm>
            <a:off x="3965438" y="2743800"/>
            <a:ext cx="142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Communication</a:t>
            </a:r>
            <a:endParaRPr/>
          </a:p>
        </p:txBody>
      </p:sp>
      <p:sp>
        <p:nvSpPr>
          <p:cNvPr id="163" name="Google Shape;163;p19"/>
          <p:cNvSpPr/>
          <p:nvPr/>
        </p:nvSpPr>
        <p:spPr>
          <a:xfrm>
            <a:off x="723575" y="4829650"/>
            <a:ext cx="636300" cy="1962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Timeline</a:t>
            </a:r>
            <a:endParaRPr sz="800"/>
          </a:p>
        </p:txBody>
      </p:sp>
      <p:sp>
        <p:nvSpPr>
          <p:cNvPr id="164" name="Google Shape;164;p19"/>
          <p:cNvSpPr/>
          <p:nvPr/>
        </p:nvSpPr>
        <p:spPr>
          <a:xfrm>
            <a:off x="1255375" y="4827250"/>
            <a:ext cx="941400" cy="201000"/>
          </a:xfrm>
          <a:prstGeom prst="chevron">
            <a:avLst>
              <a:gd fmla="val 50000" name="adj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Motivation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165" name="Google Shape;165;p19"/>
          <p:cNvSpPr/>
          <p:nvPr/>
        </p:nvSpPr>
        <p:spPr>
          <a:xfrm>
            <a:off x="2096475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Updates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66" name="Google Shape;166;p19"/>
          <p:cNvSpPr/>
          <p:nvPr/>
        </p:nvSpPr>
        <p:spPr>
          <a:xfrm>
            <a:off x="2913688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Schedule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67" name="Google Shape;167;p19"/>
          <p:cNvSpPr/>
          <p:nvPr/>
        </p:nvSpPr>
        <p:spPr>
          <a:xfrm>
            <a:off x="3722150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Testing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68" name="Google Shape;168;p19"/>
          <p:cNvSpPr/>
          <p:nvPr/>
        </p:nvSpPr>
        <p:spPr>
          <a:xfrm>
            <a:off x="4537125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Budget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 txBox="1"/>
          <p:nvPr>
            <p:ph type="title"/>
          </p:nvPr>
        </p:nvSpPr>
        <p:spPr>
          <a:xfrm>
            <a:off x="0" y="0"/>
            <a:ext cx="9144000" cy="647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Critical Project Elements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graphicFrame>
        <p:nvGraphicFramePr>
          <p:cNvPr id="174" name="Google Shape;174;p20"/>
          <p:cNvGraphicFramePr/>
          <p:nvPr/>
        </p:nvGraphicFramePr>
        <p:xfrm>
          <a:off x="404663" y="11292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{251BB1D1-0AAE-4CC7-AA64-706AEF5933E6}</a:tableStyleId>
              </a:tblPr>
              <a:tblGrid>
                <a:gridCol w="1589750"/>
                <a:gridCol w="5601075"/>
                <a:gridCol w="876950"/>
              </a:tblGrid>
              <a:tr h="52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rgbClr val="FFFFFF"/>
                          </a:solidFill>
                        </a:rPr>
                        <a:t>CPE</a:t>
                      </a:r>
                      <a:endParaRPr b="1" sz="15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rgbClr val="FFFFFF"/>
                          </a:solidFill>
                        </a:rPr>
                        <a:t>Description </a:t>
                      </a:r>
                      <a:endParaRPr b="1" sz="15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rgbClr val="FFFFFF"/>
                          </a:solidFill>
                        </a:rPr>
                        <a:t>FR:</a:t>
                      </a:r>
                      <a:endParaRPr b="1" sz="15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</a:tr>
              <a:tr h="711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Sample</a:t>
                      </a:r>
                      <a:endParaRPr b="1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Acquisition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The rover must able to identify, collect, and store a</a:t>
                      </a:r>
                      <a:r>
                        <a:rPr lang="en"/>
                        <a:t> sample</a:t>
                      </a:r>
                      <a:r>
                        <a:rPr lang="en"/>
                        <a:t> of interest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669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Sample Deposit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The rover must be able to deposit the collected sample at a specified location for later retrieval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669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Navigation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The rover must be able to navigate over a defined terrain towards a sample of interest and return to a specified location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669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Communication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The rover must be able to communicate with the ground station in order to receive control commands and relay live video data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5,6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75" name="Google Shape;17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6" name="Google Shape;176;p20"/>
          <p:cNvSpPr/>
          <p:nvPr/>
        </p:nvSpPr>
        <p:spPr>
          <a:xfrm>
            <a:off x="723575" y="4829650"/>
            <a:ext cx="636300" cy="1962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Timeline</a:t>
            </a:r>
            <a:endParaRPr sz="800"/>
          </a:p>
        </p:txBody>
      </p:sp>
      <p:sp>
        <p:nvSpPr>
          <p:cNvPr id="177" name="Google Shape;177;p20"/>
          <p:cNvSpPr/>
          <p:nvPr/>
        </p:nvSpPr>
        <p:spPr>
          <a:xfrm>
            <a:off x="1255375" y="4827250"/>
            <a:ext cx="941400" cy="201000"/>
          </a:xfrm>
          <a:prstGeom prst="chevron">
            <a:avLst>
              <a:gd fmla="val 50000" name="adj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Motivation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178" name="Google Shape;178;p20"/>
          <p:cNvSpPr/>
          <p:nvPr/>
        </p:nvSpPr>
        <p:spPr>
          <a:xfrm>
            <a:off x="2096475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Updates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79" name="Google Shape;179;p20"/>
          <p:cNvSpPr/>
          <p:nvPr/>
        </p:nvSpPr>
        <p:spPr>
          <a:xfrm>
            <a:off x="2913688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Schedule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80" name="Google Shape;180;p20"/>
          <p:cNvSpPr/>
          <p:nvPr/>
        </p:nvSpPr>
        <p:spPr>
          <a:xfrm>
            <a:off x="3722150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Testing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81" name="Google Shape;181;p20"/>
          <p:cNvSpPr/>
          <p:nvPr/>
        </p:nvSpPr>
        <p:spPr>
          <a:xfrm>
            <a:off x="4537125" y="4827250"/>
            <a:ext cx="941400" cy="201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Budget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 txBox="1"/>
          <p:nvPr/>
        </p:nvSpPr>
        <p:spPr>
          <a:xfrm>
            <a:off x="3604500" y="2336950"/>
            <a:ext cx="1935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Updates</a:t>
            </a:r>
            <a:endParaRPr b="1" i="1" sz="3000"/>
          </a:p>
        </p:txBody>
      </p:sp>
      <p:pic>
        <p:nvPicPr>
          <p:cNvPr id="187" name="Google Shape;18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