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comments+xml" PartName="/ppt/comments/comment3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</p:sldIdLst>
  <p:sldSz cy="5143500" cx="9144000"/>
  <p:notesSz cx="6858000" cy="9144000"/>
  <p:embeddedFontLst>
    <p:embeddedFont>
      <p:font typeface="Roboto Mono"/>
      <p:regular r:id="rId67"/>
      <p:bold r:id="rId68"/>
      <p:italic r:id="rId69"/>
      <p:boldItalic r:id="rId7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2" name="Em Mitzak"/>
  <p:cmAuthor clrIdx="1" id="1" initials="" lastIdx="1" name="Adam Trunko"/>
  <p:cmAuthor clrIdx="2" id="2" initials="" lastIdx="1" name="Owen Kaufmann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55E1186-1D12-47EE-916F-082F7D9C1721}">
  <a:tblStyle styleId="{155E1186-1D12-47EE-916F-082F7D9C172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commentAuthors" Target="commentAuthors.xml"/><Relationship Id="rId6" Type="http://schemas.openxmlformats.org/officeDocument/2006/relationships/slideMaster" Target="slideMasters/slideMaster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70" Type="http://schemas.openxmlformats.org/officeDocument/2006/relationships/font" Target="fonts/RobotoMono-boldItalic.fntdata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20" Type="http://schemas.openxmlformats.org/officeDocument/2006/relationships/slide" Target="slides/slide13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22" Type="http://schemas.openxmlformats.org/officeDocument/2006/relationships/slide" Target="slides/slide15.xml"/><Relationship Id="rId66" Type="http://schemas.openxmlformats.org/officeDocument/2006/relationships/slide" Target="slides/slide59.xml"/><Relationship Id="rId21" Type="http://schemas.openxmlformats.org/officeDocument/2006/relationships/slide" Target="slides/slide14.xml"/><Relationship Id="rId65" Type="http://schemas.openxmlformats.org/officeDocument/2006/relationships/slide" Target="slides/slide58.xml"/><Relationship Id="rId24" Type="http://schemas.openxmlformats.org/officeDocument/2006/relationships/slide" Target="slides/slide17.xml"/><Relationship Id="rId68" Type="http://schemas.openxmlformats.org/officeDocument/2006/relationships/font" Target="fonts/RobotoMono-bold.fntdata"/><Relationship Id="rId23" Type="http://schemas.openxmlformats.org/officeDocument/2006/relationships/slide" Target="slides/slide16.xml"/><Relationship Id="rId67" Type="http://schemas.openxmlformats.org/officeDocument/2006/relationships/font" Target="fonts/RobotoMono-regular.fntdata"/><Relationship Id="rId60" Type="http://schemas.openxmlformats.org/officeDocument/2006/relationships/slide" Target="slides/slide53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font" Target="fonts/RobotoMono-italic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slide" Target="slides/slide52.xml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1-10-06T19:35:42.322">
    <p:pos x="0" y="0"/>
    <p:text>pat doing friction analysis</p:text>
  </p:cm>
  <p:cm authorId="1" idx="1" dt="2021-10-06T04:02:12.525">
    <p:pos x="196" y="786"/>
    <p:text>I believe this is FR.1, not 2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1-10-05T16:47:39.398">
    <p:pos x="3542" y="1210"/>
    <p:text>get rid of grey background?</p:text>
  </p:cm>
</p:cmLst>
</file>

<file path=ppt/comments/comment3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2" idx="1" dt="2021-10-05T01:38:33.992">
    <p:pos x="3986" y="1117"/>
    <p:text>Will typeset if this is gonna be in the final presentation.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 min time limit!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f1a14a9a3c_3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f1a14a9a3c_3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f606b29908_15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f606b29908_15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f7afa4a8f9_8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f7afa4a8f9_8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f606b29908_15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f606b29908_15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Discuss what the requirements fundamentally require.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Needs to have sufficient power to lift a sample of any significant weight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End effector needs to be able to close such that the distance between each gripper is less then 2 cm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Put on slide FR1,2,3 and then we can talk about them</a:t>
            </a:r>
            <a:endParaRPr b="1" sz="1500">
              <a:solidFill>
                <a:srgbClr val="595959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f1539b300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f1539b300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REASONING!!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Busy need to cut down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f606b29908_15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f606b29908_15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REASONING!!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Busy need to cut down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f5e1355fdd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f5e1355fdd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f7afa4a8f9_4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f7afa4a8f9_4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f583520ed5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f583520ed5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f5a7eeba9c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f5a7eeba9c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BREAK INTO TWO SLIDES WAY TOO BUSY!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f606b29908_3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f606b29908_3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f606b29908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f606b29908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 figs!!!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 should be first before math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Explain model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 - changed 0.4281 to 0.43 kg 10/6/21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f606b29908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f606b29908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f5a7eeba9c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f5a7eeba9c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 to ask dr koster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Explain ROS, COTS, LOI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f606b29908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f606b29908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Ask dr koster if its even worth it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f606b29908_8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f606b29908_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f5e1355fd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f5e1355fd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f5e1355fdd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f5e1355fd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f606b29908_15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f606b29908_15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f1e78064bb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f1e78064bb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f6f7d5203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f6f7d5203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-could not find data on attenuation through obstacles. We have a rough approximation of losses through obstacles such as glass, the human body, and a brick wall. All these losses are around 2-5 dB. Therefore, our LM is enough to account for these losses if need be.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-signal is decreased through obstructions and over distance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f1539b320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f1539b320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f606b29908_8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f606b29908_8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f7afa4a8f9_4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f7afa4a8f9_4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-could not find data on attenuation through obstacles. We have a rough approximation of losses through obstacles such as glass, the human body, and a brick wall. All these losses are around 2-5 dB. Therefore, our LM is enough to account for these losses if need be.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-signal is decreased through obstructions and over distance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f7afa4a8f9_4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f7afa4a8f9_4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-could not find data on attenuation through obstacles. We have a rough approximation of losses through obstacles such as glass, the human body, and a brick wall. All these losses are around 2-5 dB. Therefore, our LM is enough to account for these losses if need be.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-signal is decreased through obstructions and over distance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f6b474d879_2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f6b474d879_2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f7afa4a8f9_4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f7afa4a8f9_4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-could not find data on attenuation through obstacles. We have a rough approximation of losses through obstacles such as glass, the human body, and a brick wall. All these losses are around 2-5 dB. Therefore, our LM is enough to account for these losses if need be.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-signal is decreased through obstructions and over distance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f7afa4a8f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f7afa4a8f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f7afa4a8f9_1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f7afa4a8f9_1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f606b29908_8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f606b29908_8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f1820f43d7_4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f1820f43d7_4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f5e1355fd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f5e1355fd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f00dd0d91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f00dd0d91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Notes for Presentation: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-Why are we doing this?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-Some areas are </a:t>
            </a:r>
            <a:r>
              <a:rPr lang="en"/>
              <a:t>impractical</a:t>
            </a:r>
            <a:r>
              <a:rPr lang="en"/>
              <a:t> for humans to access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-Location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-Environmental Hazards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f7afa4a8f9_4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f7afa4a8f9_4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f7afa4a8f9_4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f7afa4a8f9_4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f7afa4a8f9_4_3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f7afa4a8f9_4_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f7afa4a8f9_4_4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f7afa4a8f9_4_4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f7afa4a8f9_4_4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f7afa4a8f9_4_4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f7afa4a8f9_4_5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f7afa4a8f9_4_5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f7afa4a8f9_4_5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f7afa4a8f9_4_5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f7afa4a8f9_4_6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f7afa4a8f9_4_6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f7afa4a8f9_5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f7afa4a8f9_5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f7afa4a8f9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4" name="Google Shape;994;gf7afa4a8f9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f00dd0d91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f00dd0d91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Too busy, cut down on wording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f7afa4a8f9_4_7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f7afa4a8f9_4_7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gf7afa4a8f9_4_7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5" name="Google Shape;1025;gf7afa4a8f9_4_7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f7afa4a8f9_4_7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4" name="Google Shape;1034;gf7afa4a8f9_4_7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f7afa4a8f9_4_7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3" name="Google Shape;1043;gf7afa4a8f9_4_7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0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f7afa4a8f9_4_7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2" name="Google Shape;1052;gf7afa4a8f9_4_7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f7afa4a8f9_4_7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" name="Google Shape;1061;gf7afa4a8f9_4_7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f56e56200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f56e56200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f583520ed5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2" name="Google Shape;1092;gf583520ed5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Possibly include error bounds on this graph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-present that we analytically and </a:t>
            </a:r>
            <a:r>
              <a:rPr lang="en"/>
              <a:t>numerically</a:t>
            </a:r>
            <a:r>
              <a:rPr lang="en"/>
              <a:t> found the stall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5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f5dd1cff49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f5dd1cff4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f5f3b0772b_4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4" name="Google Shape;1124;gf5f3b0772b_4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f1a14a9a3c_3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f1a14a9a3c_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Highlight words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1 - collect, store, deposit, 2lbs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2 - collect, store, deposit, 20mm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3 - deposit LOI, 2cm accuracy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4 - specified LOI, return OG location, rad 100m, 360 deg turn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5 - send and receive info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6 - video capability, FOV 100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f1a14a9a3c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f1a14a9a3c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 sure if we should have this as a separate section or just keep it in the project overview stuff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f7afa4a8f9_4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f7afa4a8f9_4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Highlight words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1 - collect, store, deposit, 2lbs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2 - collect, store, deposit, 20mm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3 - deposit LOI, 2cm accuracy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4 - specified LOI, return OG location, rad 100m, 360 deg turn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5 - send and receive info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6 - video capability, FOV 100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f7afa4a8f9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f7afa4a8f9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Highlight words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1 - collect, store, deposit, 2lbs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2 - collect, store, deposit, 20mm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3 - deposit LOI, 2cm accuracy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4 - specified LOI, return OG location, rad 100m, 360 deg turn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5 - send and receive info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6 - video capability, FOV 100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2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5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16.png"/><Relationship Id="rId5" Type="http://schemas.openxmlformats.org/officeDocument/2006/relationships/image" Target="../media/image21.png"/><Relationship Id="rId6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image" Target="../media/image22.png"/><Relationship Id="rId5" Type="http://schemas.openxmlformats.org/officeDocument/2006/relationships/image" Target="../media/image15.png"/><Relationship Id="rId6" Type="http://schemas.openxmlformats.org/officeDocument/2006/relationships/image" Target="../media/image3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5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24.png"/><Relationship Id="rId5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31.png"/><Relationship Id="rId7" Type="http://schemas.openxmlformats.org/officeDocument/2006/relationships/image" Target="../media/image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comments" Target="../comments/comment1.xml"/><Relationship Id="rId4" Type="http://schemas.openxmlformats.org/officeDocument/2006/relationships/image" Target="../media/image30.png"/><Relationship Id="rId5" Type="http://schemas.openxmlformats.org/officeDocument/2006/relationships/image" Target="../media/image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Relationship Id="rId4" Type="http://schemas.openxmlformats.org/officeDocument/2006/relationships/hyperlink" Target="http://www.youtube.com/watch?v=9_XqDl40SJE" TargetMode="External"/><Relationship Id="rId5" Type="http://schemas.openxmlformats.org/officeDocument/2006/relationships/image" Target="../media/image2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Relationship Id="rId4" Type="http://schemas.openxmlformats.org/officeDocument/2006/relationships/image" Target="../media/image37.png"/><Relationship Id="rId5" Type="http://schemas.openxmlformats.org/officeDocument/2006/relationships/image" Target="../media/image3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png"/><Relationship Id="rId4" Type="http://schemas.openxmlformats.org/officeDocument/2006/relationships/image" Target="../media/image4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png"/><Relationship Id="rId4" Type="http://schemas.openxmlformats.org/officeDocument/2006/relationships/image" Target="../media/image38.jpg"/><Relationship Id="rId9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2.png"/><Relationship Id="rId7" Type="http://schemas.openxmlformats.org/officeDocument/2006/relationships/image" Target="../media/image39.png"/><Relationship Id="rId8" Type="http://schemas.openxmlformats.org/officeDocument/2006/relationships/image" Target="../media/image4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5" Type="http://schemas.openxmlformats.org/officeDocument/2006/relationships/image" Target="../media/image2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5" Type="http://schemas.openxmlformats.org/officeDocument/2006/relationships/image" Target="../media/image2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5" Type="http://schemas.openxmlformats.org/officeDocument/2006/relationships/image" Target="../media/image2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.png"/><Relationship Id="rId4" Type="http://schemas.openxmlformats.org/officeDocument/2006/relationships/image" Target="../media/image21.png"/><Relationship Id="rId5" Type="http://schemas.openxmlformats.org/officeDocument/2006/relationships/image" Target="../media/image1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robomechjournal.springeropen.com/articles/10.1186/s40648-020-00183-0" TargetMode="External"/><Relationship Id="rId4" Type="http://schemas.openxmlformats.org/officeDocument/2006/relationships/hyperlink" Target="https://www.npr.org/sections/live-updates-miami-area-condo-collapse/2021/06/29/1010976101/timeline-what-we-know-so-far-about-what-led-up-to-the-surfside-condo-collapse" TargetMode="External"/><Relationship Id="rId5" Type="http://schemas.openxmlformats.org/officeDocument/2006/relationships/hyperlink" Target="https://www.researchgate.net/publication/235069513_Bekker's_Terramechanics_Model_for_Off-Road_Vehicle_Research" TargetMode="External"/><Relationship Id="rId6" Type="http://schemas.openxmlformats.org/officeDocument/2006/relationships/hyperlink" Target="https://www.hou.usra.edu/meetings/lpsc2014/pdf/2683.pdf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s://paperzz.com/doc/6838686/building-materials-and-propagation-final-report" TargetMode="Externa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5" Type="http://schemas.openxmlformats.org/officeDocument/2006/relationships/image" Target="../media/image2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.png"/><Relationship Id="rId4" Type="http://schemas.openxmlformats.org/officeDocument/2006/relationships/image" Target="../media/image4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5.png"/><Relationship Id="rId4" Type="http://schemas.openxmlformats.org/officeDocument/2006/relationships/image" Target="../media/image56.png"/><Relationship Id="rId5" Type="http://schemas.openxmlformats.org/officeDocument/2006/relationships/image" Target="../media/image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8.jpg"/><Relationship Id="rId4" Type="http://schemas.openxmlformats.org/officeDocument/2006/relationships/image" Target="../media/image3.png"/><Relationship Id="rId5" Type="http://schemas.openxmlformats.org/officeDocument/2006/relationships/image" Target="../media/image36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9.jpg"/><Relationship Id="rId4" Type="http://schemas.openxmlformats.org/officeDocument/2006/relationships/image" Target="../media/image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2.png"/><Relationship Id="rId4" Type="http://schemas.openxmlformats.org/officeDocument/2006/relationships/image" Target="../media/image47.png"/><Relationship Id="rId5" Type="http://schemas.openxmlformats.org/officeDocument/2006/relationships/image" Target="../media/image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.png"/><Relationship Id="rId4" Type="http://schemas.openxmlformats.org/officeDocument/2006/relationships/image" Target="../media/image48.jpg"/><Relationship Id="rId5" Type="http://schemas.openxmlformats.org/officeDocument/2006/relationships/image" Target="../media/image26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.png"/><Relationship Id="rId4" Type="http://schemas.openxmlformats.org/officeDocument/2006/relationships/image" Target="../media/image50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.png"/><Relationship Id="rId4" Type="http://schemas.openxmlformats.org/officeDocument/2006/relationships/image" Target="../media/image46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.png"/><Relationship Id="rId4" Type="http://schemas.openxmlformats.org/officeDocument/2006/relationships/image" Target="../media/image6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.png"/><Relationship Id="rId4" Type="http://schemas.openxmlformats.org/officeDocument/2006/relationships/image" Target="../media/image53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0.png"/><Relationship Id="rId4" Type="http://schemas.openxmlformats.org/officeDocument/2006/relationships/image" Target="../media/image58.png"/><Relationship Id="rId5" Type="http://schemas.openxmlformats.org/officeDocument/2006/relationships/image" Target="../media/image3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comments" Target="../comments/comment2.xml"/><Relationship Id="rId4" Type="http://schemas.openxmlformats.org/officeDocument/2006/relationships/image" Target="../media/image54.png"/><Relationship Id="rId5" Type="http://schemas.openxmlformats.org/officeDocument/2006/relationships/image" Target="../media/image3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comments" Target="../comments/comment3.xml"/><Relationship Id="rId4" Type="http://schemas.openxmlformats.org/officeDocument/2006/relationships/image" Target="../media/image55.png"/><Relationship Id="rId5" Type="http://schemas.openxmlformats.org/officeDocument/2006/relationships/image" Target="../media/image59.png"/><Relationship Id="rId6" Type="http://schemas.openxmlformats.org/officeDocument/2006/relationships/image" Target="../media/image3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7.png"/><Relationship Id="rId4" Type="http://schemas.openxmlformats.org/officeDocument/2006/relationships/image" Target="../media/image51.png"/><Relationship Id="rId5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5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9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10.png"/><Relationship Id="rId8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377150"/>
            <a:ext cx="2722200" cy="22644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 u="sng">
                <a:solidFill>
                  <a:srgbClr val="434343"/>
                </a:solidFill>
              </a:rPr>
              <a:t>A</a:t>
            </a:r>
            <a:r>
              <a:rPr b="1" lang="en" sz="1900">
                <a:solidFill>
                  <a:srgbClr val="434343"/>
                </a:solidFill>
              </a:rPr>
              <a:t>LL-</a:t>
            </a:r>
            <a:r>
              <a:rPr b="1" lang="en" sz="1900" u="sng">
                <a:solidFill>
                  <a:srgbClr val="434343"/>
                </a:solidFill>
              </a:rPr>
              <a:t>E</a:t>
            </a:r>
            <a:r>
              <a:rPr b="1" lang="en" sz="1900">
                <a:solidFill>
                  <a:srgbClr val="434343"/>
                </a:solidFill>
              </a:rPr>
              <a:t>lectric </a:t>
            </a:r>
            <a:r>
              <a:rPr b="1" lang="en" sz="1900" u="sng">
                <a:solidFill>
                  <a:srgbClr val="434343"/>
                </a:solidFill>
              </a:rPr>
              <a:t>RO</a:t>
            </a:r>
            <a:r>
              <a:rPr b="1" lang="en" sz="1900">
                <a:solidFill>
                  <a:srgbClr val="434343"/>
                </a:solidFill>
              </a:rPr>
              <a:t>ver </a:t>
            </a:r>
            <a:endParaRPr b="1" sz="19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434343"/>
                </a:solidFill>
              </a:rPr>
              <a:t>for </a:t>
            </a:r>
            <a:r>
              <a:rPr b="1" lang="en" sz="1900" u="sng">
                <a:solidFill>
                  <a:srgbClr val="434343"/>
                </a:solidFill>
              </a:rPr>
              <a:t>S</a:t>
            </a:r>
            <a:r>
              <a:rPr b="1" lang="en" sz="1900">
                <a:solidFill>
                  <a:srgbClr val="434343"/>
                </a:solidFill>
              </a:rPr>
              <a:t>ample </a:t>
            </a:r>
            <a:r>
              <a:rPr b="1" lang="en" sz="1900" u="sng">
                <a:solidFill>
                  <a:srgbClr val="434343"/>
                </a:solidFill>
              </a:rPr>
              <a:t>S</a:t>
            </a:r>
            <a:r>
              <a:rPr b="1" lang="en" sz="1900">
                <a:solidFill>
                  <a:srgbClr val="434343"/>
                </a:solidFill>
              </a:rPr>
              <a:t>torage</a:t>
            </a:r>
            <a:endParaRPr b="1" sz="1900"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chemeClr val="lt1"/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10" y="839200"/>
            <a:ext cx="2478090" cy="4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/>
          <p:nvPr/>
        </p:nvSpPr>
        <p:spPr>
          <a:xfrm rot="-2226413">
            <a:off x="1816630" y="339722"/>
            <a:ext cx="928388" cy="983707"/>
          </a:xfrm>
          <a:prstGeom prst="blockArc">
            <a:avLst>
              <a:gd fmla="val 15979398" name="adj1"/>
              <a:gd fmla="val 2455091" name="adj2"/>
              <a:gd fmla="val 14802" name="adj3"/>
            </a:avLst>
          </a:prstGeom>
          <a:solidFill>
            <a:srgbClr val="FF0000"/>
          </a:solidFill>
          <a:ln cap="flat" cmpd="sng" w="9525">
            <a:solidFill>
              <a:srgbClr val="FF3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3232"/>
              </a:solidFill>
            </a:endParaRPr>
          </a:p>
        </p:txBody>
      </p:sp>
      <p:sp>
        <p:nvSpPr>
          <p:cNvPr id="57" name="Google Shape;57;p13"/>
          <p:cNvSpPr/>
          <p:nvPr/>
        </p:nvSpPr>
        <p:spPr>
          <a:xfrm rot="2845224">
            <a:off x="1584539" y="362498"/>
            <a:ext cx="381754" cy="747568"/>
          </a:xfrm>
          <a:prstGeom prst="blockArc">
            <a:avLst>
              <a:gd fmla="val 10800000" name="adj1"/>
              <a:gd fmla="val 0" name="adj2"/>
              <a:gd fmla="val 25000" name="adj3"/>
            </a:avLst>
          </a:prstGeom>
          <a:solidFill>
            <a:srgbClr val="FF0000"/>
          </a:solidFill>
          <a:ln cap="flat" cmpd="sng" w="9525">
            <a:solidFill>
              <a:srgbClr val="FF3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3"/>
          <p:cNvSpPr txBox="1"/>
          <p:nvPr/>
        </p:nvSpPr>
        <p:spPr>
          <a:xfrm>
            <a:off x="311700" y="2171550"/>
            <a:ext cx="3355500" cy="1369800"/>
          </a:xfrm>
          <a:prstGeom prst="rect">
            <a:avLst/>
          </a:prstGeom>
          <a:solidFill>
            <a:srgbClr val="76A5A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Team:</a:t>
            </a:r>
            <a:r>
              <a:rPr b="1" lang="en" sz="1100" u="sng">
                <a:solidFill>
                  <a:schemeClr val="lt1"/>
                </a:solidFill>
              </a:rPr>
              <a:t> David Koester (PM), Emily Mitzak</a:t>
            </a:r>
            <a:endParaRPr b="1" sz="1100"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 u="sng">
                <a:solidFill>
                  <a:schemeClr val="lt1"/>
                </a:solidFill>
              </a:rPr>
              <a:t>Owen Kaufmann, Aaron Buller, </a:t>
            </a:r>
            <a:endParaRPr b="1" sz="1100"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 u="sng">
                <a:solidFill>
                  <a:schemeClr val="lt1"/>
                </a:solidFill>
              </a:rPr>
              <a:t>Adam Trunko</a:t>
            </a:r>
            <a:r>
              <a:rPr b="1" lang="en" sz="1100">
                <a:solidFill>
                  <a:schemeClr val="lt1"/>
                </a:solidFill>
              </a:rPr>
              <a:t>, Benjamin Lodwick, </a:t>
            </a:r>
            <a:endParaRPr b="1" sz="1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Keaton Paquin, Max Malden,</a:t>
            </a:r>
            <a:endParaRPr b="1" sz="1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Patrick Riley, Ricardo Lopez-Abadia</a:t>
            </a:r>
            <a:endParaRPr b="1" sz="1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 u="sng">
                <a:solidFill>
                  <a:schemeClr val="lt1"/>
                </a:solidFill>
              </a:rPr>
              <a:t>Underlined: Presenters</a:t>
            </a:r>
            <a:endParaRPr b="1" sz="1100" u="sng">
              <a:solidFill>
                <a:schemeClr val="lt1"/>
              </a:solidFill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6636575" y="4247925"/>
            <a:ext cx="2353800" cy="738900"/>
          </a:xfrm>
          <a:prstGeom prst="rect">
            <a:avLst/>
          </a:prstGeom>
          <a:solidFill>
            <a:srgbClr val="76A5A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Sponsor: Jet Propulsion </a:t>
            </a:r>
            <a:r>
              <a:rPr b="1" lang="en" sz="1100">
                <a:solidFill>
                  <a:schemeClr val="lt1"/>
                </a:solidFill>
              </a:rPr>
              <a:t>Laboratory, Barbara Streiffert</a:t>
            </a:r>
            <a:endParaRPr b="1" sz="1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Advisor: Dr. Jean Koster</a:t>
            </a:r>
            <a:r>
              <a:rPr b="1" lang="en">
                <a:solidFill>
                  <a:schemeClr val="lt1"/>
                </a:solidFill>
              </a:rPr>
              <a:t> 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6409" y="159125"/>
            <a:ext cx="1463965" cy="4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3601" y="4634325"/>
            <a:ext cx="445600" cy="4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2"/>
          <p:cNvSpPr txBox="1"/>
          <p:nvPr/>
        </p:nvSpPr>
        <p:spPr>
          <a:xfrm>
            <a:off x="2973150" y="2248500"/>
            <a:ext cx="3197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/>
              <a:t>B</a:t>
            </a:r>
            <a:r>
              <a:rPr b="1" i="1" lang="en" sz="3000"/>
              <a:t>aseline </a:t>
            </a:r>
            <a:r>
              <a:rPr b="1" i="1" lang="en" sz="3000"/>
              <a:t>Design</a:t>
            </a:r>
            <a:endParaRPr b="1" i="1" sz="3000"/>
          </a:p>
        </p:txBody>
      </p:sp>
      <p:pic>
        <p:nvPicPr>
          <p:cNvPr id="238" name="Google Shape;23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834" y="4589400"/>
            <a:ext cx="1463965" cy="4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01" y="4634325"/>
            <a:ext cx="445600" cy="4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23"/>
          <p:cNvPicPr preferRelativeResize="0"/>
          <p:nvPr/>
        </p:nvPicPr>
        <p:blipFill rotWithShape="1">
          <a:blip r:embed="rId3">
            <a:alphaModFix/>
          </a:blip>
          <a:srcRect b="0" l="13411" r="23537" t="0"/>
          <a:stretch/>
        </p:blipFill>
        <p:spPr>
          <a:xfrm>
            <a:off x="5023024" y="1180200"/>
            <a:ext cx="3790674" cy="338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3"/>
          <p:cNvPicPr preferRelativeResize="0"/>
          <p:nvPr/>
        </p:nvPicPr>
        <p:blipFill rotWithShape="1">
          <a:blip r:embed="rId4">
            <a:alphaModFix/>
          </a:blip>
          <a:srcRect b="5520" l="19677" r="14993" t="11457"/>
          <a:stretch/>
        </p:blipFill>
        <p:spPr>
          <a:xfrm>
            <a:off x="218275" y="1180200"/>
            <a:ext cx="4730900" cy="338165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3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Baseline Design: Overview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248" name="Google Shape;24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018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24"/>
          <p:cNvPicPr preferRelativeResize="0"/>
          <p:nvPr/>
        </p:nvPicPr>
        <p:blipFill rotWithShape="1">
          <a:blip r:embed="rId3">
            <a:alphaModFix/>
          </a:blip>
          <a:srcRect b="0" l="14943" r="4281" t="0"/>
          <a:stretch/>
        </p:blipFill>
        <p:spPr>
          <a:xfrm>
            <a:off x="4385925" y="1294050"/>
            <a:ext cx="4635223" cy="3227751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4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Baseline Design: Overview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256" name="Google Shape;25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18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4"/>
          <p:cNvSpPr txBox="1"/>
          <p:nvPr>
            <p:ph idx="1" type="body"/>
          </p:nvPr>
        </p:nvSpPr>
        <p:spPr>
          <a:xfrm>
            <a:off x="308400" y="1385100"/>
            <a:ext cx="4263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6700"/>
              </a:buClr>
              <a:buSzPts val="1800"/>
              <a:buAutoNum type="arabicPeriod"/>
            </a:pPr>
            <a:r>
              <a:rPr b="1" lang="en">
                <a:solidFill>
                  <a:srgbClr val="FF6700"/>
                </a:solidFill>
              </a:rPr>
              <a:t>Sample Collection Device</a:t>
            </a:r>
            <a:endParaRPr b="1">
              <a:solidFill>
                <a:srgbClr val="FF6700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990000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990000"/>
              </a:buClr>
              <a:buSzPts val="1800"/>
              <a:buAutoNum type="arabicPeriod"/>
            </a:pPr>
            <a:r>
              <a:rPr b="1" lang="en">
                <a:solidFill>
                  <a:srgbClr val="990000"/>
                </a:solidFill>
              </a:rPr>
              <a:t>Sample Collection Container</a:t>
            </a:r>
            <a:endParaRPr b="1">
              <a:solidFill>
                <a:srgbClr val="990000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38761D"/>
              </a:buClr>
              <a:buSzPts val="1800"/>
              <a:buAutoNum type="arabicPeriod"/>
            </a:pPr>
            <a:r>
              <a:rPr b="1" lang="en">
                <a:solidFill>
                  <a:srgbClr val="38761D"/>
                </a:solidFill>
              </a:rPr>
              <a:t>Drive Train</a:t>
            </a:r>
            <a:endParaRPr b="1">
              <a:solidFill>
                <a:srgbClr val="38761D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0B5394"/>
              </a:buClr>
              <a:buSzPts val="1800"/>
              <a:buAutoNum type="arabicPeriod"/>
            </a:pPr>
            <a:r>
              <a:rPr b="1" lang="en">
                <a:solidFill>
                  <a:srgbClr val="0B5394"/>
                </a:solidFill>
              </a:rPr>
              <a:t>Communications</a:t>
            </a:r>
            <a:endParaRPr b="1">
              <a:solidFill>
                <a:srgbClr val="0B5394"/>
              </a:solidFill>
            </a:endParaRPr>
          </a:p>
        </p:txBody>
      </p:sp>
      <p:sp>
        <p:nvSpPr>
          <p:cNvPr id="258" name="Google Shape;258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5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Sample Collection Device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264" name="Google Shape;2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18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45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</a:rPr>
              <a:t>Design Options Considered</a:t>
            </a:r>
            <a:endParaRPr b="1" sz="16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Rectangular Arm Geometry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Cylindrical Arm Geometry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Articulating Arm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7" name="Google Shape;267;p25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 Description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268" name="Google Shape;268;p25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269" name="Google Shape;269;p25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270" name="Google Shape;270;p25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Baseline Design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271" name="Google Shape;271;p25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272" name="Google Shape;272;p25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sp>
        <p:nvSpPr>
          <p:cNvPr id="273" name="Google Shape;273;p25"/>
          <p:cNvSpPr txBox="1"/>
          <p:nvPr/>
        </p:nvSpPr>
        <p:spPr>
          <a:xfrm>
            <a:off x="4054375" y="1295800"/>
            <a:ext cx="254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74" name="Google Shape;274;p25"/>
          <p:cNvGraphicFramePr/>
          <p:nvPr/>
        </p:nvGraphicFramePr>
        <p:xfrm>
          <a:off x="311700" y="244058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{155E1186-1D12-47EE-916F-082F7D9C1721}</a:tableStyleId>
              </a:tblPr>
              <a:tblGrid>
                <a:gridCol w="581300"/>
                <a:gridCol w="4145600"/>
              </a:tblGrid>
              <a:tr h="613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FR.1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300">
                          <a:solidFill>
                            <a:schemeClr val="lt1"/>
                          </a:solidFill>
                        </a:rPr>
                        <a:t>Collect, store, and deposit a sample that is less t</a:t>
                      </a:r>
                      <a:r>
                        <a:rPr b="1" lang="en" sz="1300">
                          <a:solidFill>
                            <a:schemeClr val="lt1"/>
                          </a:solidFill>
                        </a:rPr>
                        <a:t>han 2 lbs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0000"/>
                    </a:solidFill>
                  </a:tcPr>
                </a:tc>
              </a:tr>
              <a:tr h="823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FR.2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300">
                          <a:solidFill>
                            <a:schemeClr val="lt1"/>
                          </a:solidFill>
                        </a:rPr>
                        <a:t>Collect, store, and deposit a sample that is 20 mm at its largest dimension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0000"/>
                    </a:solidFill>
                  </a:tcPr>
                </a:tc>
              </a:tr>
              <a:tr h="613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FR.3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chemeClr val="lt1"/>
                          </a:solidFill>
                        </a:rPr>
                        <a:t>Deposit a sample at a LOI with +/- 2cm of accuracy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0000"/>
                    </a:solidFill>
                  </a:tcPr>
                </a:tc>
              </a:tr>
            </a:tbl>
          </a:graphicData>
        </a:graphic>
      </p:graphicFrame>
      <p:pic>
        <p:nvPicPr>
          <p:cNvPr id="275" name="Google Shape;27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0275" y="1295803"/>
            <a:ext cx="1198100" cy="104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00478" y="1295800"/>
            <a:ext cx="1087820" cy="104615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5"/>
          <p:cNvSpPr txBox="1"/>
          <p:nvPr/>
        </p:nvSpPr>
        <p:spPr>
          <a:xfrm>
            <a:off x="5455425" y="2341950"/>
            <a:ext cx="1087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Rectangular Arm</a:t>
            </a:r>
            <a:endParaRPr sz="900"/>
          </a:p>
        </p:txBody>
      </p:sp>
      <p:sp>
        <p:nvSpPr>
          <p:cNvPr id="278" name="Google Shape;278;p25"/>
          <p:cNvSpPr txBox="1"/>
          <p:nvPr/>
        </p:nvSpPr>
        <p:spPr>
          <a:xfrm>
            <a:off x="7444589" y="2341950"/>
            <a:ext cx="9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Articulating Arm</a:t>
            </a:r>
            <a:endParaRPr sz="900"/>
          </a:p>
        </p:txBody>
      </p:sp>
      <p:sp>
        <p:nvSpPr>
          <p:cNvPr id="279" name="Google Shape;279;p25"/>
          <p:cNvSpPr txBox="1"/>
          <p:nvPr/>
        </p:nvSpPr>
        <p:spPr>
          <a:xfrm>
            <a:off x="6037525" y="4205425"/>
            <a:ext cx="1087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Cylindrical Arm</a:t>
            </a:r>
            <a:endParaRPr sz="900"/>
          </a:p>
        </p:txBody>
      </p:sp>
      <p:pic>
        <p:nvPicPr>
          <p:cNvPr id="280" name="Google Shape;280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37527" y="2725976"/>
            <a:ext cx="1723073" cy="147945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26"/>
          <p:cNvGrpSpPr/>
          <p:nvPr/>
        </p:nvGrpSpPr>
        <p:grpSpPr>
          <a:xfrm>
            <a:off x="6305575" y="1657850"/>
            <a:ext cx="2715575" cy="2911025"/>
            <a:chOff x="7336925" y="1626000"/>
            <a:chExt cx="2715575" cy="2911025"/>
          </a:xfrm>
        </p:grpSpPr>
        <p:pic>
          <p:nvPicPr>
            <p:cNvPr id="287" name="Google Shape;287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336925" y="1821450"/>
              <a:ext cx="2715575" cy="2715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8" name="Google Shape;288;p26"/>
            <p:cNvSpPr/>
            <p:nvPr/>
          </p:nvSpPr>
          <p:spPr>
            <a:xfrm>
              <a:off x="9004075" y="3622200"/>
              <a:ext cx="444900" cy="292500"/>
            </a:xfrm>
            <a:prstGeom prst="curvedLeft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rgbClr val="00FF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26"/>
            <p:cNvSpPr/>
            <p:nvPr/>
          </p:nvSpPr>
          <p:spPr>
            <a:xfrm rot="5400000">
              <a:off x="8402500" y="3622200"/>
              <a:ext cx="444900" cy="292500"/>
            </a:xfrm>
            <a:prstGeom prst="curvedLeft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rgbClr val="00FF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26"/>
            <p:cNvSpPr/>
            <p:nvPr/>
          </p:nvSpPr>
          <p:spPr>
            <a:xfrm rot="5400000">
              <a:off x="7790050" y="2933300"/>
              <a:ext cx="444900" cy="292500"/>
            </a:xfrm>
            <a:prstGeom prst="curvedLeft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rgbClr val="00FF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26"/>
            <p:cNvSpPr/>
            <p:nvPr/>
          </p:nvSpPr>
          <p:spPr>
            <a:xfrm rot="-5400000">
              <a:off x="8695000" y="1702200"/>
              <a:ext cx="444900" cy="292500"/>
            </a:xfrm>
            <a:prstGeom prst="curvedLeft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rgbClr val="00FF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26"/>
            <p:cNvSpPr/>
            <p:nvPr/>
          </p:nvSpPr>
          <p:spPr>
            <a:xfrm rot="-3438394">
              <a:off x="8866483" y="2125117"/>
              <a:ext cx="444881" cy="292676"/>
            </a:xfrm>
            <a:prstGeom prst="curvedLeft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rgbClr val="00FF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26"/>
            <p:cNvSpPr/>
            <p:nvPr/>
          </p:nvSpPr>
          <p:spPr>
            <a:xfrm>
              <a:off x="9332227" y="2310450"/>
              <a:ext cx="182736" cy="182844"/>
            </a:xfrm>
            <a:prstGeom prst="cloud">
              <a:avLst/>
            </a:prstGeom>
            <a:gradFill>
              <a:gsLst>
                <a:gs pos="0">
                  <a:srgbClr val="FFF6DB"/>
                </a:gs>
                <a:gs pos="100000">
                  <a:srgbClr val="FAD25C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94" name="Google Shape;294;p26"/>
            <p:cNvCxnSpPr/>
            <p:nvPr/>
          </p:nvCxnSpPr>
          <p:spPr>
            <a:xfrm flipH="1" rot="10800000">
              <a:off x="9514963" y="2432475"/>
              <a:ext cx="111300" cy="151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95" name="Google Shape;295;p26"/>
            <p:cNvSpPr txBox="1"/>
            <p:nvPr/>
          </p:nvSpPr>
          <p:spPr>
            <a:xfrm rot="-3370887">
              <a:off x="9465305" y="2434008"/>
              <a:ext cx="445231" cy="2769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/>
                <a:t>2 cm</a:t>
              </a:r>
              <a:endParaRPr sz="500"/>
            </a:p>
          </p:txBody>
        </p:sp>
      </p:grpSp>
      <p:sp>
        <p:nvSpPr>
          <p:cNvPr id="296" name="Google Shape;296;p26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Sample Collection Device Cont.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97" name="Google Shape;297;p26"/>
          <p:cNvSpPr txBox="1"/>
          <p:nvPr>
            <p:ph idx="1" type="body"/>
          </p:nvPr>
        </p:nvSpPr>
        <p:spPr>
          <a:xfrm>
            <a:off x="311700" y="1152475"/>
            <a:ext cx="4985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" sz="1500">
                <a:solidFill>
                  <a:schemeClr val="dk1"/>
                </a:solidFill>
              </a:rPr>
              <a:t>Purpose:</a:t>
            </a:r>
            <a:r>
              <a:rPr lang="en" sz="1500">
                <a:solidFill>
                  <a:schemeClr val="dk1"/>
                </a:solidFill>
              </a:rPr>
              <a:t> 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Sample acquisition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Transfer of sample to storage 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Sample deposit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" sz="1500">
                <a:solidFill>
                  <a:schemeClr val="dk1"/>
                </a:solidFill>
              </a:rPr>
              <a:t>Trade options:</a:t>
            </a:r>
            <a:r>
              <a:rPr lang="en" sz="1500">
                <a:solidFill>
                  <a:schemeClr val="dk1"/>
                </a:solidFill>
              </a:rPr>
              <a:t> </a:t>
            </a:r>
            <a:r>
              <a:rPr b="1" lang="en" sz="1500">
                <a:solidFill>
                  <a:schemeClr val="dk1"/>
                </a:solidFill>
                <a:highlight>
                  <a:schemeClr val="accent6"/>
                </a:highlight>
              </a:rPr>
              <a:t>Articulating arm</a:t>
            </a:r>
            <a:r>
              <a:rPr lang="en" sz="1500">
                <a:solidFill>
                  <a:schemeClr val="dk1"/>
                </a:solidFill>
              </a:rPr>
              <a:t>, Rectangular arm, Cylindrical arm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" sz="1500">
                <a:solidFill>
                  <a:schemeClr val="dk1"/>
                </a:solidFill>
              </a:rPr>
              <a:t>Benefits</a:t>
            </a:r>
            <a:r>
              <a:rPr b="1" lang="en" sz="1500">
                <a:solidFill>
                  <a:schemeClr val="dk1"/>
                </a:solidFill>
              </a:rPr>
              <a:t>:</a:t>
            </a:r>
            <a:r>
              <a:rPr lang="en" sz="1500">
                <a:solidFill>
                  <a:schemeClr val="dk1"/>
                </a:solidFill>
              </a:rPr>
              <a:t> 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Multiple</a:t>
            </a:r>
            <a:r>
              <a:rPr lang="en" sz="1500">
                <a:solidFill>
                  <a:schemeClr val="dk1"/>
                </a:solidFill>
              </a:rPr>
              <a:t> DOFs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Widely</a:t>
            </a:r>
            <a:r>
              <a:rPr lang="en" sz="1500">
                <a:solidFill>
                  <a:schemeClr val="dk1"/>
                </a:solidFill>
              </a:rPr>
              <a:t> </a:t>
            </a:r>
            <a:r>
              <a:rPr lang="en" sz="1500">
                <a:solidFill>
                  <a:schemeClr val="dk1"/>
                </a:solidFill>
              </a:rPr>
              <a:t>available</a:t>
            </a:r>
            <a:r>
              <a:rPr lang="en" sz="1500">
                <a:solidFill>
                  <a:schemeClr val="dk1"/>
                </a:solidFill>
              </a:rPr>
              <a:t> for off the shelf purchase</a:t>
            </a:r>
            <a:endParaRPr sz="1500">
              <a:solidFill>
                <a:schemeClr val="dk1"/>
              </a:solidFill>
            </a:endParaRPr>
          </a:p>
          <a:p>
            <a:pPr indent="-3238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</a:pPr>
            <a:r>
              <a:rPr lang="en" sz="1500">
                <a:solidFill>
                  <a:schemeClr val="dk1"/>
                </a:solidFill>
              </a:rPr>
              <a:t>Many come pre-assembled/tested</a:t>
            </a:r>
            <a:endParaRPr sz="1500">
              <a:solidFill>
                <a:schemeClr val="dk1"/>
              </a:solidFill>
            </a:endParaRPr>
          </a:p>
          <a:p>
            <a:pPr indent="-3238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</a:pPr>
            <a:r>
              <a:rPr lang="en" sz="1500">
                <a:solidFill>
                  <a:schemeClr val="dk1"/>
                </a:solidFill>
              </a:rPr>
              <a:t>Many </a:t>
            </a:r>
            <a:r>
              <a:rPr lang="en" sz="1500">
                <a:solidFill>
                  <a:schemeClr val="dk1"/>
                </a:solidFill>
              </a:rPr>
              <a:t>include</a:t>
            </a:r>
            <a:r>
              <a:rPr lang="en" sz="1500">
                <a:solidFill>
                  <a:schemeClr val="dk1"/>
                </a:solidFill>
              </a:rPr>
              <a:t> built in ROS software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298" name="Google Shape;298;p26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Project Description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299" name="Google Shape;299;p26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300" name="Google Shape;300;p26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301" name="Google Shape;301;p26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Design</a:t>
            </a:r>
            <a:endParaRPr b="1" sz="1100"/>
          </a:p>
        </p:txBody>
      </p:sp>
      <p:sp>
        <p:nvSpPr>
          <p:cNvPr id="302" name="Google Shape;302;p26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303" name="Google Shape;303;p26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sp>
        <p:nvSpPr>
          <p:cNvPr id="304" name="Google Shape;304;p26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 Description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305" name="Google Shape;305;p26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306" name="Google Shape;306;p26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307" name="Google Shape;307;p26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Baseline Design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308" name="Google Shape;308;p26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309" name="Google Shape;309;p26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pic>
        <p:nvPicPr>
          <p:cNvPr id="310" name="Google Shape;31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45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7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Sample Storage Apparatus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17" name="Google Shape;317;p27"/>
          <p:cNvSpPr txBox="1"/>
          <p:nvPr>
            <p:ph idx="1" type="body"/>
          </p:nvPr>
        </p:nvSpPr>
        <p:spPr>
          <a:xfrm>
            <a:off x="311700" y="1152475"/>
            <a:ext cx="5454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chemeClr val="dk1"/>
                </a:solidFill>
              </a:rPr>
              <a:t>Purpose: </a:t>
            </a:r>
            <a:r>
              <a:rPr lang="en" sz="1500">
                <a:solidFill>
                  <a:schemeClr val="dk1"/>
                </a:solidFill>
              </a:rPr>
              <a:t>To store a 2cm sample and be deposited at a specified location.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chemeClr val="dk1"/>
                </a:solidFill>
              </a:rPr>
              <a:t>Trade Options: </a:t>
            </a:r>
            <a:r>
              <a:rPr lang="en" sz="1500">
                <a:solidFill>
                  <a:schemeClr val="dk1"/>
                </a:solidFill>
              </a:rPr>
              <a:t>Screw top, Vacuum seal, Heat seal, Spring locking lid,Swing top, </a:t>
            </a:r>
            <a:r>
              <a:rPr b="1" lang="en" sz="1500">
                <a:solidFill>
                  <a:schemeClr val="dk1"/>
                </a:solidFill>
                <a:highlight>
                  <a:schemeClr val="accent6"/>
                </a:highlight>
              </a:rPr>
              <a:t>M</a:t>
            </a:r>
            <a:r>
              <a:rPr b="1" lang="en" sz="1500">
                <a:solidFill>
                  <a:schemeClr val="dk1"/>
                </a:solidFill>
                <a:highlight>
                  <a:schemeClr val="accent6"/>
                </a:highlight>
              </a:rPr>
              <a:t>agnetic top</a:t>
            </a:r>
            <a:r>
              <a:rPr lang="en" sz="1500">
                <a:solidFill>
                  <a:schemeClr val="dk1"/>
                </a:solidFill>
              </a:rPr>
              <a:t>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chemeClr val="dk1"/>
                </a:solidFill>
              </a:rPr>
              <a:t>Benefits</a:t>
            </a:r>
            <a:r>
              <a:rPr b="1" lang="en" sz="1500">
                <a:solidFill>
                  <a:schemeClr val="dk1"/>
                </a:solidFill>
              </a:rPr>
              <a:t>:</a:t>
            </a:r>
            <a:endParaRPr b="1"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S</a:t>
            </a:r>
            <a:r>
              <a:rPr lang="en" sz="1500">
                <a:solidFill>
                  <a:schemeClr val="dk1"/>
                </a:solidFill>
              </a:rPr>
              <a:t>elf-centering lid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3D printable for rapid iteration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Positive containment of sample and isolation from environment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318" name="Google Shape;318;p27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Project Description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319" name="Google Shape;319;p27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320" name="Google Shape;320;p27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321" name="Google Shape;321;p27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Design</a:t>
            </a:r>
            <a:endParaRPr b="1" sz="1100"/>
          </a:p>
        </p:txBody>
      </p:sp>
      <p:sp>
        <p:nvSpPr>
          <p:cNvPr id="322" name="Google Shape;322;p27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323" name="Google Shape;323;p27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sp>
        <p:nvSpPr>
          <p:cNvPr id="324" name="Google Shape;324;p27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 Description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325" name="Google Shape;325;p27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326" name="Google Shape;326;p27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327" name="Google Shape;327;p27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Baseline Design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328" name="Google Shape;328;p27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329" name="Google Shape;329;p27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pic>
        <p:nvPicPr>
          <p:cNvPr id="330" name="Google Shape;33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5640" y="1169588"/>
            <a:ext cx="2420325" cy="338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45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Drivetrain: Baseline Design</a:t>
            </a:r>
            <a:endParaRPr/>
          </a:p>
        </p:txBody>
      </p:sp>
      <p:sp>
        <p:nvSpPr>
          <p:cNvPr id="338" name="Google Shape;338;p28"/>
          <p:cNvSpPr txBox="1"/>
          <p:nvPr>
            <p:ph idx="1" type="body"/>
          </p:nvPr>
        </p:nvSpPr>
        <p:spPr>
          <a:xfrm>
            <a:off x="311700" y="1221900"/>
            <a:ext cx="6816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" sz="1500">
                <a:solidFill>
                  <a:schemeClr val="dk1"/>
                </a:solidFill>
              </a:rPr>
              <a:t>Purpose:</a:t>
            </a:r>
            <a:r>
              <a:rPr lang="en" sz="1500">
                <a:solidFill>
                  <a:schemeClr val="dk1"/>
                </a:solidFill>
              </a:rPr>
              <a:t> 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Movement to and from specified LOI</a:t>
            </a:r>
            <a:endParaRPr b="1"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" sz="1500">
                <a:solidFill>
                  <a:schemeClr val="dk1"/>
                </a:solidFill>
              </a:rPr>
              <a:t>Trade options:</a:t>
            </a:r>
            <a:r>
              <a:rPr lang="en" sz="1500">
                <a:solidFill>
                  <a:schemeClr val="dk1"/>
                </a:solidFill>
              </a:rPr>
              <a:t> </a:t>
            </a:r>
            <a:r>
              <a:rPr b="1" lang="en" sz="1500">
                <a:solidFill>
                  <a:schemeClr val="dk1"/>
                </a:solidFill>
                <a:highlight>
                  <a:srgbClr val="FFFF00"/>
                </a:highlight>
              </a:rPr>
              <a:t>4 Wheels</a:t>
            </a:r>
            <a:r>
              <a:rPr lang="en" sz="1500">
                <a:solidFill>
                  <a:schemeClr val="dk1"/>
                </a:solidFill>
              </a:rPr>
              <a:t>, 6 Wheels, Rocker-Bogie, Tank Treads, Legs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" sz="1500">
                <a:solidFill>
                  <a:schemeClr val="dk1"/>
                </a:solidFill>
              </a:rPr>
              <a:t>Criteria:</a:t>
            </a:r>
            <a:endParaRPr b="1"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Maneuver through underbrush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360 degree turns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" sz="1500">
                <a:solidFill>
                  <a:schemeClr val="dk1"/>
                </a:solidFill>
              </a:rPr>
              <a:t>Solution:</a:t>
            </a:r>
            <a:r>
              <a:rPr lang="en" sz="1500">
                <a:solidFill>
                  <a:schemeClr val="dk1"/>
                </a:solidFill>
              </a:rPr>
              <a:t> 4 Wheel Configuration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Stable and mechanical simple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4WD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Size: 10in. Tire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Cost: $7.99/each (~$32 for 4)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39" name="Google Shape;33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45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8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 Description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341" name="Google Shape;341;p28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342" name="Google Shape;342;p28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343" name="Google Shape;343;p28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Design</a:t>
            </a:r>
            <a:endParaRPr b="1" sz="1100"/>
          </a:p>
        </p:txBody>
      </p:sp>
      <p:sp>
        <p:nvSpPr>
          <p:cNvPr id="344" name="Google Shape;344;p28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345" name="Google Shape;345;p28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CC412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Summary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346" name="Google Shape;346;p28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Drivetrain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47" name="Google Shape;347;p28"/>
          <p:cNvSpPr/>
          <p:nvPr/>
        </p:nvSpPr>
        <p:spPr>
          <a:xfrm>
            <a:off x="5250456" y="2424375"/>
            <a:ext cx="1224900" cy="1635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48" name="Google Shape;348;p28"/>
          <p:cNvCxnSpPr/>
          <p:nvPr/>
        </p:nvCxnSpPr>
        <p:spPr>
          <a:xfrm rot="10800000">
            <a:off x="5102256" y="2805585"/>
            <a:ext cx="14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9" name="Google Shape;349;p28"/>
          <p:cNvCxnSpPr/>
          <p:nvPr/>
        </p:nvCxnSpPr>
        <p:spPr>
          <a:xfrm rot="10800000">
            <a:off x="5102256" y="3717940"/>
            <a:ext cx="14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0" name="Google Shape;350;p28"/>
          <p:cNvSpPr/>
          <p:nvPr/>
        </p:nvSpPr>
        <p:spPr>
          <a:xfrm>
            <a:off x="4928675" y="2589871"/>
            <a:ext cx="321900" cy="4920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28"/>
          <p:cNvSpPr/>
          <p:nvPr/>
        </p:nvSpPr>
        <p:spPr>
          <a:xfrm>
            <a:off x="4928675" y="3471950"/>
            <a:ext cx="321900" cy="4920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28"/>
          <p:cNvSpPr/>
          <p:nvPr/>
        </p:nvSpPr>
        <p:spPr>
          <a:xfrm>
            <a:off x="6475367" y="3471950"/>
            <a:ext cx="321900" cy="4920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28"/>
          <p:cNvSpPr/>
          <p:nvPr/>
        </p:nvSpPr>
        <p:spPr>
          <a:xfrm>
            <a:off x="6475367" y="2589857"/>
            <a:ext cx="321900" cy="4920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54" name="Google Shape;354;p28"/>
          <p:cNvCxnSpPr/>
          <p:nvPr/>
        </p:nvCxnSpPr>
        <p:spPr>
          <a:xfrm rot="10800000">
            <a:off x="6231100" y="3717800"/>
            <a:ext cx="229500" cy="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5" name="Google Shape;355;p28"/>
          <p:cNvCxnSpPr/>
          <p:nvPr/>
        </p:nvCxnSpPr>
        <p:spPr>
          <a:xfrm rot="10800000">
            <a:off x="5250575" y="3717800"/>
            <a:ext cx="229500" cy="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6" name="Google Shape;356;p28"/>
          <p:cNvCxnSpPr/>
          <p:nvPr/>
        </p:nvCxnSpPr>
        <p:spPr>
          <a:xfrm rot="10800000">
            <a:off x="6231100" y="2835700"/>
            <a:ext cx="229500" cy="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7" name="Google Shape;357;p28"/>
          <p:cNvCxnSpPr/>
          <p:nvPr/>
        </p:nvCxnSpPr>
        <p:spPr>
          <a:xfrm rot="10800000">
            <a:off x="5250575" y="2805575"/>
            <a:ext cx="229500" cy="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58" name="Google Shape;35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7850" y="2295525"/>
            <a:ext cx="1893300" cy="18933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8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Project Description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360" name="Google Shape;360;p28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361" name="Google Shape;361;p28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362" name="Google Shape;362;p28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Design</a:t>
            </a:r>
            <a:endParaRPr b="1" sz="1100"/>
          </a:p>
        </p:txBody>
      </p:sp>
      <p:sp>
        <p:nvSpPr>
          <p:cNvPr id="363" name="Google Shape;363;p28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364" name="Google Shape;364;p28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sp>
        <p:nvSpPr>
          <p:cNvPr id="365" name="Google Shape;365;p28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 Description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366" name="Google Shape;366;p28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367" name="Google Shape;367;p28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368" name="Google Shape;368;p28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Baseline Design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369" name="Google Shape;369;p28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370" name="Google Shape;370;p28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sp>
        <p:nvSpPr>
          <p:cNvPr id="371" name="Google Shape;371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Drivetrain: Baseline Design</a:t>
            </a:r>
            <a:endParaRPr/>
          </a:p>
        </p:txBody>
      </p:sp>
      <p:sp>
        <p:nvSpPr>
          <p:cNvPr id="377" name="Google Shape;377;p29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Communications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378" name="Google Shape;37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45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29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Project Description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380" name="Google Shape;380;p29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381" name="Google Shape;381;p29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382" name="Google Shape;382;p29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Design</a:t>
            </a:r>
            <a:endParaRPr b="1" sz="1100"/>
          </a:p>
        </p:txBody>
      </p:sp>
      <p:sp>
        <p:nvSpPr>
          <p:cNvPr id="383" name="Google Shape;383;p29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384" name="Google Shape;384;p29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sp>
        <p:nvSpPr>
          <p:cNvPr id="385" name="Google Shape;385;p29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 Description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386" name="Google Shape;386;p29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387" name="Google Shape;387;p29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388" name="Google Shape;388;p29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Baseline Design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389" name="Google Shape;389;p29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390" name="Google Shape;390;p29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sp>
        <p:nvSpPr>
          <p:cNvPr id="391" name="Google Shape;391;p29"/>
          <p:cNvSpPr txBox="1"/>
          <p:nvPr>
            <p:ph idx="1" type="body"/>
          </p:nvPr>
        </p:nvSpPr>
        <p:spPr>
          <a:xfrm>
            <a:off x="-72000" y="1149063"/>
            <a:ext cx="5134200" cy="342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 sz="1400">
                <a:solidFill>
                  <a:schemeClr val="dk1"/>
                </a:solidFill>
              </a:rPr>
              <a:t>Purpose</a:t>
            </a:r>
            <a:endParaRPr b="1"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Wireless two-way communications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Data transmission</a:t>
            </a:r>
            <a:endParaRPr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b="1" lang="en" sz="1400">
                <a:solidFill>
                  <a:schemeClr val="dk1"/>
                </a:solidFill>
              </a:rPr>
              <a:t>Trade options: </a:t>
            </a:r>
            <a:r>
              <a:rPr b="1" lang="en" sz="1400">
                <a:solidFill>
                  <a:schemeClr val="dk1"/>
                </a:solidFill>
                <a:highlight>
                  <a:srgbClr val="FFFF00"/>
                </a:highlight>
              </a:rPr>
              <a:t>Point to Point Radio</a:t>
            </a:r>
            <a:r>
              <a:rPr lang="en" sz="1400">
                <a:solidFill>
                  <a:schemeClr val="dk1"/>
                </a:solidFill>
              </a:rPr>
              <a:t>, Cellular Network, Satellite Internet Network, Optical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 sz="1400">
                <a:solidFill>
                  <a:schemeClr val="dk1"/>
                </a:solidFill>
              </a:rPr>
              <a:t>Needs:</a:t>
            </a:r>
            <a:endParaRPr b="1"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Data Rate: 10-15 Mbps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Range: 100m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Transmission through one obstacle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 sz="1400">
                <a:solidFill>
                  <a:schemeClr val="dk1"/>
                </a:solidFill>
              </a:rPr>
              <a:t>Benefits</a:t>
            </a:r>
            <a:endParaRPr b="1"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Integration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Distance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Low power draw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392" name="Google Shape;392;p29"/>
          <p:cNvGrpSpPr/>
          <p:nvPr/>
        </p:nvGrpSpPr>
        <p:grpSpPr>
          <a:xfrm>
            <a:off x="5233232" y="1152605"/>
            <a:ext cx="3599076" cy="2912257"/>
            <a:chOff x="4862225" y="2170224"/>
            <a:chExt cx="3853400" cy="2979901"/>
          </a:xfrm>
        </p:grpSpPr>
        <p:pic>
          <p:nvPicPr>
            <p:cNvPr id="393" name="Google Shape;393;p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084350" y="2859624"/>
              <a:ext cx="655876" cy="689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4" name="Google Shape;394;p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857300" y="3925224"/>
              <a:ext cx="655876" cy="689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5" name="Google Shape;395;p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857300" y="2170224"/>
              <a:ext cx="655876" cy="689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6" name="Google Shape;396;p29"/>
            <p:cNvSpPr txBox="1"/>
            <p:nvPr/>
          </p:nvSpPr>
          <p:spPr>
            <a:xfrm>
              <a:off x="4881888" y="3504700"/>
              <a:ext cx="1060800" cy="53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/>
                <a:t>Ground Station</a:t>
              </a:r>
              <a:endParaRPr sz="1100"/>
            </a:p>
          </p:txBody>
        </p:sp>
        <p:sp>
          <p:nvSpPr>
            <p:cNvPr id="397" name="Google Shape;397;p29"/>
            <p:cNvSpPr txBox="1"/>
            <p:nvPr/>
          </p:nvSpPr>
          <p:spPr>
            <a:xfrm>
              <a:off x="7654813" y="4614625"/>
              <a:ext cx="1060800" cy="53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/>
                <a:t>Mother Rover</a:t>
              </a:r>
              <a:endParaRPr sz="1100"/>
            </a:p>
          </p:txBody>
        </p:sp>
        <p:sp>
          <p:nvSpPr>
            <p:cNvPr id="398" name="Google Shape;398;p29"/>
            <p:cNvSpPr txBox="1"/>
            <p:nvPr/>
          </p:nvSpPr>
          <p:spPr>
            <a:xfrm>
              <a:off x="7654825" y="2859625"/>
              <a:ext cx="1060800" cy="36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/>
                <a:t>AEROSS</a:t>
              </a:r>
              <a:endParaRPr sz="1100"/>
            </a:p>
          </p:txBody>
        </p:sp>
        <p:pic>
          <p:nvPicPr>
            <p:cNvPr id="399" name="Google Shape;399;p2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491700" y="2631025"/>
              <a:ext cx="614100" cy="614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0" name="Google Shape;400;p2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497425" y="3805335"/>
              <a:ext cx="655875" cy="62437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01" name="Google Shape;401;p29"/>
            <p:cNvCxnSpPr/>
            <p:nvPr/>
          </p:nvCxnSpPr>
          <p:spPr>
            <a:xfrm flipH="1" rot="10800000">
              <a:off x="5968825" y="2465325"/>
              <a:ext cx="1838700" cy="567900"/>
            </a:xfrm>
            <a:prstGeom prst="straightConnector1">
              <a:avLst/>
            </a:prstGeom>
            <a:noFill/>
            <a:ln cap="flat" cmpd="sng" w="28575">
              <a:solidFill>
                <a:srgbClr val="0000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02" name="Google Shape;402;p29"/>
            <p:cNvCxnSpPr/>
            <p:nvPr/>
          </p:nvCxnSpPr>
          <p:spPr>
            <a:xfrm flipH="1" rot="10800000">
              <a:off x="5962875" y="2663963"/>
              <a:ext cx="1838700" cy="567900"/>
            </a:xfrm>
            <a:prstGeom prst="straightConnector1">
              <a:avLst/>
            </a:prstGeom>
            <a:noFill/>
            <a:ln cap="flat" cmpd="sng" w="28575">
              <a:solidFill>
                <a:schemeClr val="accent4"/>
              </a:solidFill>
              <a:prstDash val="solid"/>
              <a:round/>
              <a:headEnd len="med" w="med" type="triangle"/>
              <a:tailEnd len="med" w="med" type="none"/>
            </a:ln>
          </p:spPr>
        </p:cxnSp>
        <p:cxnSp>
          <p:nvCxnSpPr>
            <p:cNvPr id="403" name="Google Shape;403;p29"/>
            <p:cNvCxnSpPr/>
            <p:nvPr/>
          </p:nvCxnSpPr>
          <p:spPr>
            <a:xfrm>
              <a:off x="5845050" y="3583100"/>
              <a:ext cx="1907400" cy="846600"/>
            </a:xfrm>
            <a:prstGeom prst="straightConnector1">
              <a:avLst/>
            </a:prstGeom>
            <a:noFill/>
            <a:ln cap="flat" cmpd="sng" w="28575">
              <a:solidFill>
                <a:schemeClr val="accent4"/>
              </a:solidFill>
              <a:prstDash val="solid"/>
              <a:round/>
              <a:headEnd len="med" w="med" type="triangle"/>
              <a:tailEnd len="med" w="med" type="none"/>
            </a:ln>
          </p:spPr>
        </p:cxnSp>
        <p:cxnSp>
          <p:nvCxnSpPr>
            <p:cNvPr id="404" name="Google Shape;404;p29"/>
            <p:cNvCxnSpPr/>
            <p:nvPr/>
          </p:nvCxnSpPr>
          <p:spPr>
            <a:xfrm>
              <a:off x="5816425" y="3753150"/>
              <a:ext cx="1907400" cy="846600"/>
            </a:xfrm>
            <a:prstGeom prst="straightConnector1">
              <a:avLst/>
            </a:prstGeom>
            <a:noFill/>
            <a:ln cap="flat" cmpd="sng" w="28575">
              <a:solidFill>
                <a:srgbClr val="0000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05" name="Google Shape;405;p29"/>
            <p:cNvCxnSpPr/>
            <p:nvPr/>
          </p:nvCxnSpPr>
          <p:spPr>
            <a:xfrm>
              <a:off x="4938413" y="4027900"/>
              <a:ext cx="725100" cy="18300"/>
            </a:xfrm>
            <a:prstGeom prst="straightConnector1">
              <a:avLst/>
            </a:prstGeom>
            <a:noFill/>
            <a:ln cap="flat" cmpd="sng" w="28575">
              <a:solidFill>
                <a:srgbClr val="0000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06" name="Google Shape;406;p29"/>
            <p:cNvCxnSpPr/>
            <p:nvPr/>
          </p:nvCxnSpPr>
          <p:spPr>
            <a:xfrm>
              <a:off x="4938400" y="4429700"/>
              <a:ext cx="725100" cy="18300"/>
            </a:xfrm>
            <a:prstGeom prst="straightConnector1">
              <a:avLst/>
            </a:prstGeom>
            <a:noFill/>
            <a:ln cap="flat" cmpd="sng" w="28575">
              <a:solidFill>
                <a:schemeClr val="accent4"/>
              </a:solidFill>
              <a:prstDash val="solid"/>
              <a:round/>
              <a:headEnd len="med" w="med" type="triangle"/>
              <a:tailEnd len="med" w="med" type="none"/>
            </a:ln>
          </p:spPr>
        </p:cxnSp>
        <p:sp>
          <p:nvSpPr>
            <p:cNvPr id="407" name="Google Shape;407;p29"/>
            <p:cNvSpPr txBox="1"/>
            <p:nvPr/>
          </p:nvSpPr>
          <p:spPr>
            <a:xfrm>
              <a:off x="4863925" y="4039300"/>
              <a:ext cx="1103700" cy="3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Commands</a:t>
              </a:r>
              <a:endParaRPr sz="1000"/>
            </a:p>
          </p:txBody>
        </p:sp>
        <p:sp>
          <p:nvSpPr>
            <p:cNvPr id="408" name="Google Shape;408;p29"/>
            <p:cNvSpPr txBox="1"/>
            <p:nvPr/>
          </p:nvSpPr>
          <p:spPr>
            <a:xfrm>
              <a:off x="4862225" y="4378000"/>
              <a:ext cx="1103700" cy="3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Data &amp; Video</a:t>
              </a:r>
              <a:endParaRPr sz="1000"/>
            </a:p>
          </p:txBody>
        </p:sp>
        <p:cxnSp>
          <p:nvCxnSpPr>
            <p:cNvPr id="409" name="Google Shape;409;p29"/>
            <p:cNvCxnSpPr/>
            <p:nvPr/>
          </p:nvCxnSpPr>
          <p:spPr>
            <a:xfrm flipH="1" rot="10800000">
              <a:off x="8454850" y="3129750"/>
              <a:ext cx="10800" cy="750000"/>
            </a:xfrm>
            <a:prstGeom prst="straightConnector1">
              <a:avLst/>
            </a:prstGeom>
            <a:noFill/>
            <a:ln cap="flat" cmpd="sng" w="28575">
              <a:solidFill>
                <a:schemeClr val="accent4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410" name="Google Shape;410;p29"/>
            <p:cNvCxnSpPr/>
            <p:nvPr/>
          </p:nvCxnSpPr>
          <p:spPr>
            <a:xfrm flipH="1" rot="10800000">
              <a:off x="7997650" y="3129750"/>
              <a:ext cx="10800" cy="750000"/>
            </a:xfrm>
            <a:prstGeom prst="straightConnector1">
              <a:avLst/>
            </a:prstGeom>
            <a:noFill/>
            <a:ln cap="flat" cmpd="sng" w="28575">
              <a:solidFill>
                <a:srgbClr val="0000FF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</p:grpSp>
      <p:graphicFrame>
        <p:nvGraphicFramePr>
          <p:cNvPr id="411" name="Google Shape;411;p29"/>
          <p:cNvGraphicFramePr/>
          <p:nvPr/>
        </p:nvGraphicFramePr>
        <p:xfrm>
          <a:off x="3745550" y="406484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{155E1186-1D12-47EE-916F-082F7D9C1721}</a:tableStyleId>
              </a:tblPr>
              <a:tblGrid>
                <a:gridCol w="581300"/>
                <a:gridCol w="4145600"/>
              </a:tblGrid>
              <a:tr h="517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FR.5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300">
                          <a:solidFill>
                            <a:schemeClr val="lt1"/>
                          </a:solidFill>
                        </a:rPr>
                        <a:t>AEROSS shall be able to send and receive information from a ground station or mother rover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0000"/>
                    </a:solidFill>
                  </a:tcPr>
                </a:tc>
              </a:tr>
            </a:tbl>
          </a:graphicData>
        </a:graphic>
      </p:graphicFrame>
      <p:sp>
        <p:nvSpPr>
          <p:cNvPr id="412" name="Google Shape;412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0"/>
          <p:cNvSpPr txBox="1"/>
          <p:nvPr/>
        </p:nvSpPr>
        <p:spPr>
          <a:xfrm>
            <a:off x="2973150" y="2248500"/>
            <a:ext cx="3197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/>
              <a:t>Baseline Feasibility </a:t>
            </a:r>
            <a:endParaRPr b="1" i="1" sz="3000"/>
          </a:p>
        </p:txBody>
      </p:sp>
      <p:pic>
        <p:nvPicPr>
          <p:cNvPr id="418" name="Google Shape;41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834" y="4589400"/>
            <a:ext cx="1463965" cy="4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01" y="4634325"/>
            <a:ext cx="445600" cy="4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1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Sample Weight Analysis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26" name="Google Shape;426;p31"/>
          <p:cNvSpPr txBox="1"/>
          <p:nvPr>
            <p:ph idx="1" type="body"/>
          </p:nvPr>
        </p:nvSpPr>
        <p:spPr>
          <a:xfrm>
            <a:off x="135150" y="1708925"/>
            <a:ext cx="4110300" cy="29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 sz="1400">
                <a:solidFill>
                  <a:schemeClr val="dk1"/>
                </a:solidFill>
              </a:rPr>
              <a:t>Feasibility Items:</a:t>
            </a:r>
            <a:endParaRPr b="1"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Can the rover </a:t>
            </a:r>
            <a:r>
              <a:rPr lang="en">
                <a:solidFill>
                  <a:schemeClr val="dk1"/>
                </a:solidFill>
              </a:rPr>
              <a:t>acquire</a:t>
            </a:r>
            <a:r>
              <a:rPr lang="en">
                <a:solidFill>
                  <a:schemeClr val="dk1"/>
                </a:solidFill>
              </a:rPr>
              <a:t>, transport, and deposit a sample without stalling?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 sz="1400">
                <a:solidFill>
                  <a:schemeClr val="dk1"/>
                </a:solidFill>
              </a:rPr>
              <a:t>Assumptions:</a:t>
            </a:r>
            <a:endParaRPr b="1"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Motor stalls at 4.1 Nm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Lever arm is parallel to the ground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Largest sample mass: 0.0337 kg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Arm mass centered at arm midpoint</a:t>
            </a:r>
            <a:endParaRPr>
              <a:solidFill>
                <a:schemeClr val="dk1"/>
              </a:solidFill>
            </a:endParaRPr>
          </a:p>
          <a:p>
            <a:pPr indent="0" lvl="0" marL="13716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31"/>
          <p:cNvSpPr txBox="1"/>
          <p:nvPr/>
        </p:nvSpPr>
        <p:spPr>
          <a:xfrm>
            <a:off x="310050" y="1216325"/>
            <a:ext cx="2949300" cy="4926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FR.1: AEROSS shall be able to collect, store, and deposit a sample of less than</a:t>
            </a:r>
            <a:r>
              <a:rPr b="1" lang="en" sz="1000">
                <a:solidFill>
                  <a:schemeClr val="lt1"/>
                </a:solidFill>
              </a:rPr>
              <a:t> 2 lbs 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428" name="Google Shape;428;p31"/>
          <p:cNvSpPr txBox="1"/>
          <p:nvPr/>
        </p:nvSpPr>
        <p:spPr>
          <a:xfrm>
            <a:off x="4785650" y="2132275"/>
            <a:ext cx="40602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>
                <a:solidFill>
                  <a:schemeClr val="dk1"/>
                </a:solidFill>
              </a:rPr>
              <a:t>Variables:</a:t>
            </a:r>
            <a:endParaRPr b="1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m_s = sample mass = 0.0337 kg	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m_c = container mass= ?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m_a = arm mass= 0.5962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d = distance to joint = 0.55 m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4D5156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𝞽_max = max torque = 4.1 Nm</a:t>
            </a:r>
            <a:r>
              <a:rPr lang="en">
                <a:solidFill>
                  <a:srgbClr val="4D5156"/>
                </a:solidFill>
              </a:rPr>
              <a:t> </a:t>
            </a:r>
            <a:endParaRPr>
              <a:solidFill>
                <a:srgbClr val="4D5156"/>
              </a:solidFill>
            </a:endParaRPr>
          </a:p>
        </p:txBody>
      </p:sp>
      <p:pic>
        <p:nvPicPr>
          <p:cNvPr id="429" name="Google Shape;42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45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31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 Description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431" name="Google Shape;431;p31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432" name="Google Shape;432;p31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433" name="Google Shape;433;p31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Baseline Design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434" name="Google Shape;434;p31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Baseline Feasibility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435" name="Google Shape;435;p31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sp>
        <p:nvSpPr>
          <p:cNvPr id="436" name="Google Shape;436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0474" y="4568874"/>
            <a:ext cx="1311825" cy="5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6087" y="4675900"/>
            <a:ext cx="1311826" cy="385313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2" name="Google Shape;72;p14"/>
          <p:cNvSpPr txBox="1"/>
          <p:nvPr/>
        </p:nvSpPr>
        <p:spPr>
          <a:xfrm>
            <a:off x="4689050" y="1404650"/>
            <a:ext cx="328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" name="Google Shape;74;p14"/>
          <p:cNvSpPr/>
          <p:nvPr/>
        </p:nvSpPr>
        <p:spPr>
          <a:xfrm>
            <a:off x="449875" y="1325325"/>
            <a:ext cx="3284400" cy="3564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/>
            </a:pPr>
            <a:r>
              <a:rPr b="1" lang="en">
                <a:solidFill>
                  <a:schemeClr val="lt1"/>
                </a:solidFill>
              </a:rPr>
              <a:t>Project Description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75" name="Google Shape;75;p14"/>
          <p:cNvSpPr/>
          <p:nvPr/>
        </p:nvSpPr>
        <p:spPr>
          <a:xfrm>
            <a:off x="449875" y="1681662"/>
            <a:ext cx="3112200" cy="1983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1.A. Motivation</a:t>
            </a:r>
            <a:endParaRPr/>
          </a:p>
        </p:txBody>
      </p:sp>
      <p:sp>
        <p:nvSpPr>
          <p:cNvPr id="76" name="Google Shape;76;p14"/>
          <p:cNvSpPr/>
          <p:nvPr/>
        </p:nvSpPr>
        <p:spPr>
          <a:xfrm>
            <a:off x="449875" y="1877133"/>
            <a:ext cx="3112200" cy="1983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1.B. Mission Statement</a:t>
            </a:r>
            <a:endParaRPr/>
          </a:p>
        </p:txBody>
      </p:sp>
      <p:sp>
        <p:nvSpPr>
          <p:cNvPr id="77" name="Google Shape;77;p14"/>
          <p:cNvSpPr/>
          <p:nvPr/>
        </p:nvSpPr>
        <p:spPr>
          <a:xfrm>
            <a:off x="449875" y="2728975"/>
            <a:ext cx="3284400" cy="362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2.	CONOPS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78" name="Google Shape;78;p14"/>
          <p:cNvSpPr/>
          <p:nvPr/>
        </p:nvSpPr>
        <p:spPr>
          <a:xfrm>
            <a:off x="449875" y="3091617"/>
            <a:ext cx="3112200" cy="2016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r>
              <a:rPr lang="en"/>
              <a:t>.A. Mission Objectives</a:t>
            </a:r>
            <a:endParaRPr/>
          </a:p>
        </p:txBody>
      </p:sp>
      <p:sp>
        <p:nvSpPr>
          <p:cNvPr id="79" name="Google Shape;79;p14"/>
          <p:cNvSpPr/>
          <p:nvPr/>
        </p:nvSpPr>
        <p:spPr>
          <a:xfrm>
            <a:off x="449875" y="3287878"/>
            <a:ext cx="3112200" cy="2016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r>
              <a:rPr lang="en"/>
              <a:t>.B. Functional Block Diagram</a:t>
            </a:r>
            <a:endParaRPr/>
          </a:p>
        </p:txBody>
      </p:sp>
      <p:sp>
        <p:nvSpPr>
          <p:cNvPr id="80" name="Google Shape;80;p14"/>
          <p:cNvSpPr/>
          <p:nvPr/>
        </p:nvSpPr>
        <p:spPr>
          <a:xfrm>
            <a:off x="449875" y="2075341"/>
            <a:ext cx="3112200" cy="1983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r>
              <a:rPr lang="en"/>
              <a:t>.C. Functional Requirements</a:t>
            </a:r>
            <a:endParaRPr/>
          </a:p>
        </p:txBody>
      </p:sp>
      <p:sp>
        <p:nvSpPr>
          <p:cNvPr id="81" name="Google Shape;81;p14"/>
          <p:cNvSpPr/>
          <p:nvPr/>
        </p:nvSpPr>
        <p:spPr>
          <a:xfrm>
            <a:off x="5006238" y="1325313"/>
            <a:ext cx="3466200" cy="4002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3</a:t>
            </a:r>
            <a:r>
              <a:rPr b="1" lang="en">
                <a:solidFill>
                  <a:schemeClr val="lt1"/>
                </a:solidFill>
              </a:rPr>
              <a:t>.	Baseline Design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82" name="Google Shape;82;p14"/>
          <p:cNvSpPr/>
          <p:nvPr/>
        </p:nvSpPr>
        <p:spPr>
          <a:xfrm>
            <a:off x="5006238" y="1716575"/>
            <a:ext cx="3284400" cy="2226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r>
              <a:rPr lang="en"/>
              <a:t>.A. Sample Collection</a:t>
            </a:r>
            <a:endParaRPr/>
          </a:p>
        </p:txBody>
      </p:sp>
      <p:sp>
        <p:nvSpPr>
          <p:cNvPr id="83" name="Google Shape;83;p14"/>
          <p:cNvSpPr/>
          <p:nvPr/>
        </p:nvSpPr>
        <p:spPr>
          <a:xfrm>
            <a:off x="5006238" y="1939175"/>
            <a:ext cx="3284400" cy="2226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r>
              <a:rPr lang="en"/>
              <a:t>.B. Drive Train</a:t>
            </a:r>
            <a:endParaRPr/>
          </a:p>
        </p:txBody>
      </p:sp>
      <p:sp>
        <p:nvSpPr>
          <p:cNvPr id="84" name="Google Shape;84;p14"/>
          <p:cNvSpPr/>
          <p:nvPr/>
        </p:nvSpPr>
        <p:spPr>
          <a:xfrm>
            <a:off x="5006238" y="2161775"/>
            <a:ext cx="3284400" cy="2226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r>
              <a:rPr lang="en"/>
              <a:t>.C. Uplink</a:t>
            </a:r>
            <a:endParaRPr/>
          </a:p>
        </p:txBody>
      </p:sp>
      <p:sp>
        <p:nvSpPr>
          <p:cNvPr id="85" name="Google Shape;85;p14"/>
          <p:cNvSpPr/>
          <p:nvPr/>
        </p:nvSpPr>
        <p:spPr>
          <a:xfrm>
            <a:off x="5006238" y="2375425"/>
            <a:ext cx="3284400" cy="2226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3.D. Downlink</a:t>
            </a:r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5006249" y="2728974"/>
            <a:ext cx="3284400" cy="3528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4</a:t>
            </a:r>
            <a:r>
              <a:rPr b="1" lang="en">
                <a:solidFill>
                  <a:schemeClr val="lt1"/>
                </a:solidFill>
              </a:rPr>
              <a:t>.	Feasibility Analyzes 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87" name="Google Shape;87;p14"/>
          <p:cNvSpPr/>
          <p:nvPr/>
        </p:nvSpPr>
        <p:spPr>
          <a:xfrm>
            <a:off x="5006249" y="3073950"/>
            <a:ext cx="3112200" cy="1962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r>
              <a:rPr lang="en"/>
              <a:t>.A. Sample Collection </a:t>
            </a:r>
            <a:endParaRPr/>
          </a:p>
        </p:txBody>
      </p:sp>
      <p:sp>
        <p:nvSpPr>
          <p:cNvPr id="88" name="Google Shape;88;p14"/>
          <p:cNvSpPr/>
          <p:nvPr/>
        </p:nvSpPr>
        <p:spPr>
          <a:xfrm>
            <a:off x="5006249" y="3270216"/>
            <a:ext cx="3112200" cy="1962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r>
              <a:rPr lang="en"/>
              <a:t>.B. Drive Train</a:t>
            </a:r>
            <a:endParaRPr/>
          </a:p>
        </p:txBody>
      </p:sp>
      <p:sp>
        <p:nvSpPr>
          <p:cNvPr id="89" name="Google Shape;89;p14"/>
          <p:cNvSpPr/>
          <p:nvPr/>
        </p:nvSpPr>
        <p:spPr>
          <a:xfrm>
            <a:off x="5006249" y="3466482"/>
            <a:ext cx="3112200" cy="1962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r>
              <a:rPr lang="en"/>
              <a:t>.C. COMMS</a:t>
            </a:r>
            <a:endParaRPr/>
          </a:p>
        </p:txBody>
      </p:sp>
      <p:sp>
        <p:nvSpPr>
          <p:cNvPr id="90" name="Google Shape;90;p14"/>
          <p:cNvSpPr/>
          <p:nvPr/>
        </p:nvSpPr>
        <p:spPr>
          <a:xfrm>
            <a:off x="2838900" y="3806773"/>
            <a:ext cx="3284400" cy="3399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5</a:t>
            </a:r>
            <a:r>
              <a:rPr b="1" lang="en">
                <a:solidFill>
                  <a:schemeClr val="lt1"/>
                </a:solidFill>
              </a:rPr>
              <a:t>.	Summary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91" name="Google Shape;91;p14"/>
          <p:cNvSpPr/>
          <p:nvPr/>
        </p:nvSpPr>
        <p:spPr>
          <a:xfrm>
            <a:off x="2838900" y="4146555"/>
            <a:ext cx="3112200" cy="189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</a:t>
            </a:r>
            <a:r>
              <a:rPr lang="en"/>
              <a:t>.A. Status</a:t>
            </a:r>
            <a:endParaRPr/>
          </a:p>
        </p:txBody>
      </p:sp>
      <p:sp>
        <p:nvSpPr>
          <p:cNvPr id="92" name="Google Shape;92;p14"/>
          <p:cNvSpPr/>
          <p:nvPr/>
        </p:nvSpPr>
        <p:spPr>
          <a:xfrm>
            <a:off x="2838900" y="4352267"/>
            <a:ext cx="3112200" cy="189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5.B. Future Studies Needed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2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Sample Weight Analysis Cont.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42" name="Google Shape;442;p32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 Description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443" name="Google Shape;443;p32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444" name="Google Shape;444;p32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445" name="Google Shape;445;p32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Baseline Design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446" name="Google Shape;446;p32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Baseline Feasibility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447" name="Google Shape;447;p32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pic>
        <p:nvPicPr>
          <p:cNvPr id="448" name="Google Shape;44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513" y="2130213"/>
            <a:ext cx="5572125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525" y="2437550"/>
            <a:ext cx="5347325" cy="18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3525" y="2742025"/>
            <a:ext cx="1136350" cy="18762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2"/>
          <p:cNvSpPr txBox="1"/>
          <p:nvPr/>
        </p:nvSpPr>
        <p:spPr>
          <a:xfrm>
            <a:off x="-49900" y="3119550"/>
            <a:ext cx="46983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>
                <a:solidFill>
                  <a:schemeClr val="dk1"/>
                </a:solidFill>
              </a:rPr>
              <a:t>Result:</a:t>
            </a:r>
            <a:endParaRPr b="1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If the mass of the sample containment unit is less than 0.43 kg, the sample collection arm will not stall.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</a:pPr>
            <a:r>
              <a:rPr b="1" lang="en">
                <a:solidFill>
                  <a:schemeClr val="dk1"/>
                </a:solidFill>
              </a:rPr>
              <a:t>Feasible</a:t>
            </a:r>
            <a:r>
              <a:rPr lang="en">
                <a:solidFill>
                  <a:schemeClr val="dk1"/>
                </a:solidFill>
              </a:rPr>
              <a:t>: </a:t>
            </a:r>
            <a:r>
              <a:rPr b="1" i="1" lang="en" u="sng">
                <a:solidFill>
                  <a:srgbClr val="6AA84F"/>
                </a:solidFill>
              </a:rPr>
              <a:t>YES!</a:t>
            </a:r>
            <a:endParaRPr b="1" i="1" u="sng">
              <a:solidFill>
                <a:srgbClr val="6AA84F"/>
              </a:solidFill>
            </a:endParaRPr>
          </a:p>
        </p:txBody>
      </p:sp>
      <p:pic>
        <p:nvPicPr>
          <p:cNvPr id="452" name="Google Shape;452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1991" y="2815119"/>
            <a:ext cx="4373935" cy="1730224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32"/>
          <p:cNvSpPr/>
          <p:nvPr/>
        </p:nvSpPr>
        <p:spPr>
          <a:xfrm rot="5400000">
            <a:off x="8411525" y="3960250"/>
            <a:ext cx="723300" cy="127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32"/>
          <p:cNvSpPr/>
          <p:nvPr/>
        </p:nvSpPr>
        <p:spPr>
          <a:xfrm flipH="1" rot="-7685068">
            <a:off x="4909055" y="3565844"/>
            <a:ext cx="424595" cy="392732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32"/>
          <p:cNvSpPr txBox="1"/>
          <p:nvPr/>
        </p:nvSpPr>
        <p:spPr>
          <a:xfrm rot="-1697109">
            <a:off x="4594356" y="3230474"/>
            <a:ext cx="969907" cy="3386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4.1 Nm</a:t>
            </a:r>
            <a:endParaRPr sz="1000"/>
          </a:p>
        </p:txBody>
      </p:sp>
      <p:sp>
        <p:nvSpPr>
          <p:cNvPr id="456" name="Google Shape;456;p32"/>
          <p:cNvSpPr txBox="1"/>
          <p:nvPr/>
        </p:nvSpPr>
        <p:spPr>
          <a:xfrm>
            <a:off x="6441825" y="2643675"/>
            <a:ext cx="1200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d = 0.55 m</a:t>
            </a:r>
            <a:endParaRPr sz="1000"/>
          </a:p>
        </p:txBody>
      </p:sp>
      <p:sp>
        <p:nvSpPr>
          <p:cNvPr id="457" name="Google Shape;457;p32"/>
          <p:cNvSpPr txBox="1"/>
          <p:nvPr/>
        </p:nvSpPr>
        <p:spPr>
          <a:xfrm>
            <a:off x="7467225" y="4253850"/>
            <a:ext cx="1585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F_y = 2.64633+9.81m_c</a:t>
            </a:r>
            <a:endParaRPr sz="1000"/>
          </a:p>
        </p:txBody>
      </p:sp>
      <p:sp>
        <p:nvSpPr>
          <p:cNvPr id="458" name="Google Shape;458;p32"/>
          <p:cNvSpPr/>
          <p:nvPr/>
        </p:nvSpPr>
        <p:spPr>
          <a:xfrm rot="5400000">
            <a:off x="6520825" y="3947850"/>
            <a:ext cx="723300" cy="127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32"/>
          <p:cNvSpPr txBox="1"/>
          <p:nvPr/>
        </p:nvSpPr>
        <p:spPr>
          <a:xfrm>
            <a:off x="5719625" y="4206650"/>
            <a:ext cx="1585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F_y = 0.16395 N</a:t>
            </a:r>
            <a:endParaRPr sz="1000"/>
          </a:p>
        </p:txBody>
      </p:sp>
      <p:sp>
        <p:nvSpPr>
          <p:cNvPr id="460" name="Google Shape;460;p32"/>
          <p:cNvSpPr txBox="1"/>
          <p:nvPr/>
        </p:nvSpPr>
        <p:spPr>
          <a:xfrm>
            <a:off x="163525" y="1747200"/>
            <a:ext cx="51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Torque Analysis: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461" name="Google Shape;461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045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32"/>
          <p:cNvSpPr txBox="1"/>
          <p:nvPr/>
        </p:nvSpPr>
        <p:spPr>
          <a:xfrm>
            <a:off x="310050" y="1216325"/>
            <a:ext cx="2949300" cy="4926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FR.1: AEROSS shall be able to collect, store, and deposit a sample of less </a:t>
            </a:r>
            <a:r>
              <a:rPr b="1" lang="en" sz="1000">
                <a:solidFill>
                  <a:schemeClr val="lt1"/>
                </a:solidFill>
              </a:rPr>
              <a:t>than</a:t>
            </a:r>
            <a:r>
              <a:rPr b="1" lang="en" sz="1000">
                <a:solidFill>
                  <a:schemeClr val="lt1"/>
                </a:solidFill>
              </a:rPr>
              <a:t> 2 lbs 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463" name="Google Shape;46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3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Sample Size Acqu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isition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69" name="Google Shape;469;p33"/>
          <p:cNvSpPr txBox="1"/>
          <p:nvPr/>
        </p:nvSpPr>
        <p:spPr>
          <a:xfrm>
            <a:off x="311700" y="1248125"/>
            <a:ext cx="3903300" cy="10005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lt1"/>
                </a:solidFill>
              </a:rPr>
              <a:t>FR</a:t>
            </a:r>
            <a:r>
              <a:rPr b="1" lang="en" sz="1300">
                <a:solidFill>
                  <a:schemeClr val="lt1"/>
                </a:solidFill>
              </a:rPr>
              <a:t>.2 AEROSS shall be able to collect, store, and deposit a sample that is 20 mm at its largest dimension</a:t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33"/>
          <p:cNvSpPr txBox="1"/>
          <p:nvPr/>
        </p:nvSpPr>
        <p:spPr>
          <a:xfrm>
            <a:off x="357750" y="2408775"/>
            <a:ext cx="42906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>
                <a:solidFill>
                  <a:schemeClr val="dk1"/>
                </a:solidFill>
              </a:rPr>
              <a:t>Feasibility Item:</a:t>
            </a:r>
            <a:endParaRPr b="1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Can the collection arm acquire a sample no greater than 2 cm at its maximum dimension?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>
                <a:solidFill>
                  <a:schemeClr val="dk1"/>
                </a:solidFill>
              </a:rPr>
              <a:t>Assumptions</a:t>
            </a:r>
            <a:endParaRPr b="1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Grip </a:t>
            </a:r>
            <a:r>
              <a:rPr lang="en">
                <a:solidFill>
                  <a:schemeClr val="dk1"/>
                </a:solidFill>
              </a:rPr>
              <a:t>strength</a:t>
            </a:r>
            <a:r>
              <a:rPr lang="en">
                <a:solidFill>
                  <a:schemeClr val="dk1"/>
                </a:solidFill>
              </a:rPr>
              <a:t> sufficient to secure sample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	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71" name="Google Shape;471;p33"/>
          <p:cNvSpPr txBox="1"/>
          <p:nvPr/>
        </p:nvSpPr>
        <p:spPr>
          <a:xfrm>
            <a:off x="5336100" y="2726775"/>
            <a:ext cx="38079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>
                <a:solidFill>
                  <a:schemeClr val="dk1"/>
                </a:solidFill>
              </a:rPr>
              <a:t>From Developer:</a:t>
            </a:r>
            <a:endParaRPr b="1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End effectors can deploy to a maximum span of 4.5 cm and retract to 0 cm.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b="1" lang="en">
                <a:solidFill>
                  <a:schemeClr val="dk1"/>
                </a:solidFill>
              </a:rPr>
              <a:t>Feasible?</a:t>
            </a:r>
            <a:r>
              <a:rPr lang="en">
                <a:solidFill>
                  <a:srgbClr val="666666"/>
                </a:solidFill>
              </a:rPr>
              <a:t> </a:t>
            </a:r>
            <a:r>
              <a:rPr b="1" i="1" lang="en" u="sng">
                <a:solidFill>
                  <a:srgbClr val="6AA84F"/>
                </a:solidFill>
              </a:rPr>
              <a:t>YES!</a:t>
            </a:r>
            <a:endParaRPr b="1" i="1" u="sng">
              <a:solidFill>
                <a:srgbClr val="6AA84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Since the end effector can span a distance of 0-4.5 cm, it can also </a:t>
            </a:r>
            <a:r>
              <a:rPr lang="en">
                <a:solidFill>
                  <a:schemeClr val="dk1"/>
                </a:solidFill>
              </a:rPr>
              <a:t>accommodate</a:t>
            </a:r>
            <a:r>
              <a:rPr lang="en">
                <a:solidFill>
                  <a:schemeClr val="dk1"/>
                </a:solidFill>
              </a:rPr>
              <a:t> a 2cm sample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472" name="Google Shape;47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400" y="1248125"/>
            <a:ext cx="2091975" cy="1473806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33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 Description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474" name="Google Shape;474;p33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475" name="Google Shape;475;p33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476" name="Google Shape;476;p33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Baseline Design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477" name="Google Shape;477;p33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Baseline Feasibility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478" name="Google Shape;478;p33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pic>
        <p:nvPicPr>
          <p:cNvPr id="479" name="Google Shape;47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045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4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Sample Collection Device Accuracy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86" name="Google Shape;486;p34"/>
          <p:cNvSpPr txBox="1"/>
          <p:nvPr/>
        </p:nvSpPr>
        <p:spPr>
          <a:xfrm>
            <a:off x="302100" y="1208375"/>
            <a:ext cx="2949300" cy="8004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FR.3</a:t>
            </a:r>
            <a:r>
              <a:rPr b="1" lang="en" sz="1000">
                <a:solidFill>
                  <a:schemeClr val="lt1"/>
                </a:solidFill>
              </a:rPr>
              <a:t>: </a:t>
            </a:r>
            <a:r>
              <a:rPr b="1" lang="en" sz="1000">
                <a:solidFill>
                  <a:schemeClr val="lt1"/>
                </a:solidFill>
              </a:rPr>
              <a:t>AEROSS shall be able to deposit the rock at a location specified by the ground station or the mother rover with 2 cm accuracy. 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487" name="Google Shape;487;p34"/>
          <p:cNvSpPr txBox="1"/>
          <p:nvPr/>
        </p:nvSpPr>
        <p:spPr>
          <a:xfrm>
            <a:off x="311700" y="2284600"/>
            <a:ext cx="41817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>
                <a:solidFill>
                  <a:schemeClr val="dk1"/>
                </a:solidFill>
              </a:rPr>
              <a:t>Feasibility Item:</a:t>
            </a:r>
            <a:endParaRPr b="1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Can the rover deposit the sample at a </a:t>
            </a:r>
            <a:r>
              <a:rPr lang="en">
                <a:solidFill>
                  <a:schemeClr val="dk1"/>
                </a:solidFill>
              </a:rPr>
              <a:t>specified</a:t>
            </a:r>
            <a:r>
              <a:rPr lang="en">
                <a:solidFill>
                  <a:schemeClr val="dk1"/>
                </a:solidFill>
              </a:rPr>
              <a:t> LOI with +/- 2 cm of accuracy?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>
                <a:solidFill>
                  <a:schemeClr val="dk1"/>
                </a:solidFill>
              </a:rPr>
              <a:t>Resources:</a:t>
            </a:r>
            <a:endParaRPr b="1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ROS software packages</a:t>
            </a:r>
            <a:r>
              <a:rPr lang="en">
                <a:solidFill>
                  <a:schemeClr val="dk1"/>
                </a:solidFill>
              </a:rPr>
              <a:t> are included in the COTS option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Able to control the position of the arm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88" name="Google Shape;488;p34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 Description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489" name="Google Shape;489;p34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490" name="Google Shape;490;p34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491" name="Google Shape;491;p34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Baseline Design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492" name="Google Shape;492;p34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Baseline Feasibility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493" name="Google Shape;493;p34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pic>
        <p:nvPicPr>
          <p:cNvPr id="494" name="Google Shape;49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45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actorX Series Precision Test ± 2.5mm&#10;&#10;Learn More: https://linktr.ee/interbotix" id="495" name="Google Shape;495;p34" title="ReactorX Series Precision Test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4751" y="1277389"/>
            <a:ext cx="3451650" cy="2588725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34"/>
          <p:cNvSpPr txBox="1"/>
          <p:nvPr/>
        </p:nvSpPr>
        <p:spPr>
          <a:xfrm>
            <a:off x="5230950" y="4014625"/>
            <a:ext cx="286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Feasible</a:t>
            </a:r>
            <a:r>
              <a:rPr lang="en">
                <a:solidFill>
                  <a:schemeClr val="dk1"/>
                </a:solidFill>
              </a:rPr>
              <a:t>:</a:t>
            </a:r>
            <a:r>
              <a:rPr lang="en"/>
              <a:t> </a:t>
            </a:r>
            <a:r>
              <a:rPr b="1" i="1" lang="en" u="sng">
                <a:solidFill>
                  <a:srgbClr val="6AA84F"/>
                </a:solidFill>
              </a:rPr>
              <a:t>YES!</a:t>
            </a:r>
            <a:endParaRPr b="1" i="1" u="sng">
              <a:solidFill>
                <a:srgbClr val="6AA84F"/>
              </a:solidFill>
            </a:endParaRPr>
          </a:p>
        </p:txBody>
      </p:sp>
      <p:sp>
        <p:nvSpPr>
          <p:cNvPr id="497" name="Google Shape;497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5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Sample Storage Feasibility 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03" name="Google Shape;503;p35"/>
          <p:cNvSpPr txBox="1"/>
          <p:nvPr>
            <p:ph idx="1" type="body"/>
          </p:nvPr>
        </p:nvSpPr>
        <p:spPr>
          <a:xfrm>
            <a:off x="311700" y="1152475"/>
            <a:ext cx="5213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" sz="1500">
                <a:solidFill>
                  <a:schemeClr val="dk1"/>
                </a:solidFill>
              </a:rPr>
              <a:t>Feasibility item:</a:t>
            </a:r>
            <a:endParaRPr b="1" sz="15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Can the sample </a:t>
            </a:r>
            <a:r>
              <a:rPr lang="en">
                <a:solidFill>
                  <a:schemeClr val="dk1"/>
                </a:solidFill>
              </a:rPr>
              <a:t>capsule</a:t>
            </a:r>
            <a:r>
              <a:rPr lang="en">
                <a:solidFill>
                  <a:schemeClr val="dk1"/>
                </a:solidFill>
              </a:rPr>
              <a:t> be lifted from </a:t>
            </a:r>
            <a:r>
              <a:rPr lang="en">
                <a:solidFill>
                  <a:schemeClr val="dk1"/>
                </a:solidFill>
              </a:rPr>
              <a:t>the</a:t>
            </a:r>
            <a:r>
              <a:rPr lang="en">
                <a:solidFill>
                  <a:schemeClr val="dk1"/>
                </a:solidFill>
              </a:rPr>
              <a:t> lid without the lid detaching?</a:t>
            </a:r>
            <a:endParaRPr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" sz="1500">
                <a:solidFill>
                  <a:schemeClr val="dk1"/>
                </a:solidFill>
              </a:rPr>
              <a:t>Assumptions</a:t>
            </a:r>
            <a:r>
              <a:rPr b="1" lang="en" sz="1500">
                <a:solidFill>
                  <a:schemeClr val="dk1"/>
                </a:solidFill>
              </a:rPr>
              <a:t>:</a:t>
            </a:r>
            <a:endParaRPr b="1" sz="15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Repeatable pull force of 19.6 N per magnet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Uniform loading on all magnets</a:t>
            </a:r>
            <a:endParaRPr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" sz="1500">
                <a:solidFill>
                  <a:schemeClr val="dk1"/>
                </a:solidFill>
              </a:rPr>
              <a:t>Conclusion:</a:t>
            </a:r>
            <a:endParaRPr b="1" sz="15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The acceleration necessary to rip the lid off well </a:t>
            </a:r>
            <a:r>
              <a:rPr lang="en">
                <a:solidFill>
                  <a:schemeClr val="dk1"/>
                </a:solidFill>
              </a:rPr>
              <a:t>exceeds</a:t>
            </a:r>
            <a:r>
              <a:rPr lang="en">
                <a:solidFill>
                  <a:schemeClr val="dk1"/>
                </a:solidFill>
              </a:rPr>
              <a:t> the capabilities of the arm.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</a:pPr>
            <a:r>
              <a:rPr b="1" lang="en">
                <a:solidFill>
                  <a:schemeClr val="dk1"/>
                </a:solidFill>
              </a:rPr>
              <a:t>Feasible</a:t>
            </a:r>
            <a:r>
              <a:rPr lang="en">
                <a:solidFill>
                  <a:schemeClr val="dk1"/>
                </a:solidFill>
              </a:rPr>
              <a:t>:</a:t>
            </a:r>
            <a:r>
              <a:rPr lang="en">
                <a:solidFill>
                  <a:srgbClr val="434343"/>
                </a:solidFill>
              </a:rPr>
              <a:t> </a:t>
            </a:r>
            <a:r>
              <a:rPr b="1" i="1" lang="en" u="sng">
                <a:solidFill>
                  <a:srgbClr val="6AA84F"/>
                </a:solidFill>
              </a:rPr>
              <a:t>YES!</a:t>
            </a:r>
            <a:endParaRPr b="1">
              <a:solidFill>
                <a:srgbClr val="6AA84F"/>
              </a:solidFill>
            </a:endParaRPr>
          </a:p>
        </p:txBody>
      </p:sp>
      <p:sp>
        <p:nvSpPr>
          <p:cNvPr id="504" name="Google Shape;504;p35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 Description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505" name="Google Shape;505;p35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506" name="Google Shape;506;p35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507" name="Google Shape;507;p35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Baseline Design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508" name="Google Shape;508;p35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Baseline Feasibility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509" name="Google Shape;509;p35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pic>
        <p:nvPicPr>
          <p:cNvPr id="510" name="Google Shape;51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45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4400" y="1192801"/>
            <a:ext cx="1988882" cy="188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2048" y="2983148"/>
            <a:ext cx="2732275" cy="1670600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6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Sample Collection/Storage Summary 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19" name="Google Shape;519;p36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 Description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520" name="Google Shape;520;p36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521" name="Google Shape;521;p36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522" name="Google Shape;522;p36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Baseline Design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523" name="Google Shape;523;p36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Baseline Feasibility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524" name="Google Shape;524;p36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pic>
        <p:nvPicPr>
          <p:cNvPr id="525" name="Google Shape;52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45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36"/>
          <p:cNvSpPr txBox="1"/>
          <p:nvPr/>
        </p:nvSpPr>
        <p:spPr>
          <a:xfrm>
            <a:off x="0" y="1287850"/>
            <a:ext cx="85461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Conclusions</a:t>
            </a:r>
            <a:endParaRPr b="1">
              <a:solidFill>
                <a:srgbClr val="434343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Capable of lifting a sample of less th</a:t>
            </a:r>
            <a:r>
              <a:rPr lang="en"/>
              <a:t>an 2lbs</a:t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Capable of acquiring a sample that is 2 cm at its largest dimension</a:t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Capable of depositing the sample with +/- 2 cm of accuracy</a:t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Capable of storing the sample throughout the missions duration </a:t>
            </a:r>
            <a:endParaRPr/>
          </a:p>
        </p:txBody>
      </p:sp>
      <p:sp>
        <p:nvSpPr>
          <p:cNvPr id="527" name="Google Shape;527;p36"/>
          <p:cNvSpPr txBox="1"/>
          <p:nvPr/>
        </p:nvSpPr>
        <p:spPr>
          <a:xfrm>
            <a:off x="254400" y="3561500"/>
            <a:ext cx="6757200" cy="400200"/>
          </a:xfrm>
          <a:prstGeom prst="rect">
            <a:avLst/>
          </a:prstGeom>
          <a:solidFill>
            <a:srgbClr val="99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lt1"/>
                </a:solidFill>
              </a:rPr>
              <a:t>Articulating arm is a feasible solution</a:t>
            </a:r>
            <a:r>
              <a:rPr lang="en">
                <a:solidFill>
                  <a:schemeClr val="lt1"/>
                </a:solidFill>
              </a:rPr>
              <a:t> to effect satisfaction of FR.1, FR.2, FR.3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28" name="Google Shape;528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Drivetrain: Obstacle Maneuverability </a:t>
            </a:r>
            <a:r>
              <a:rPr lang="en"/>
              <a:t>Feasibility</a:t>
            </a:r>
            <a:r>
              <a:rPr lang="en"/>
              <a:t> Analysis</a:t>
            </a:r>
            <a:endParaRPr/>
          </a:p>
        </p:txBody>
      </p:sp>
      <p:sp>
        <p:nvSpPr>
          <p:cNvPr id="534" name="Google Shape;534;p37"/>
          <p:cNvSpPr txBox="1"/>
          <p:nvPr>
            <p:ph idx="1" type="body"/>
          </p:nvPr>
        </p:nvSpPr>
        <p:spPr>
          <a:xfrm>
            <a:off x="311700" y="1291200"/>
            <a:ext cx="4917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DR.1.4: AEROSS shall be able to deposit the rock at a location specified by the ground station or the mother rover with 2 cm accuracy. </a:t>
            </a:r>
            <a:endParaRPr b="1" sz="1000">
              <a:solidFill>
                <a:schemeClr val="lt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" sz="1500">
                <a:solidFill>
                  <a:schemeClr val="dk1"/>
                </a:solidFill>
              </a:rPr>
              <a:t>Feasibility Item:</a:t>
            </a:r>
            <a:endParaRPr b="1"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Can AEROSS successfully move through underbrush?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" sz="1500">
                <a:solidFill>
                  <a:schemeClr val="dk1"/>
                </a:solidFill>
              </a:rPr>
              <a:t>Assumptions:</a:t>
            </a:r>
            <a:r>
              <a:rPr lang="en" sz="1500">
                <a:solidFill>
                  <a:schemeClr val="dk1"/>
                </a:solidFill>
              </a:rPr>
              <a:t> 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Body-centered COM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Grounded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No slipping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3 in. Kentucky Bluegrass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Vehicle mass of 10kg</a:t>
            </a:r>
            <a:endParaRPr sz="1500">
              <a:solidFill>
                <a:schemeClr val="dk1"/>
              </a:solidFill>
            </a:endParaRPr>
          </a:p>
          <a:p>
            <a:pPr indent="-33132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18"/>
              <a:buChar char="○"/>
            </a:pPr>
            <a:r>
              <a:rPr lang="en" sz="1517">
                <a:solidFill>
                  <a:schemeClr val="dk1"/>
                </a:solidFill>
              </a:rPr>
              <a:t>Clay-dirt terrain + additional grass resistance</a:t>
            </a:r>
            <a:endParaRPr sz="1517">
              <a:solidFill>
                <a:schemeClr val="dk1"/>
              </a:solidFill>
            </a:endParaRPr>
          </a:p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SzPts val="1450"/>
              <a:buChar char="●"/>
            </a:pPr>
            <a:r>
              <a:rPr b="1" lang="en" sz="1450">
                <a:solidFill>
                  <a:schemeClr val="dk1"/>
                </a:solidFill>
              </a:rPr>
              <a:t>Feasible? </a:t>
            </a:r>
            <a:r>
              <a:rPr b="1" i="1" lang="en" sz="1400" u="sng">
                <a:solidFill>
                  <a:srgbClr val="6AA84F"/>
                </a:solidFill>
              </a:rPr>
              <a:t>YES!</a:t>
            </a:r>
            <a:endParaRPr b="1" i="1" sz="1450" u="sng"/>
          </a:p>
          <a:p>
            <a:pPr indent="-320675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Char char="○"/>
            </a:pPr>
            <a:r>
              <a:rPr lang="en" sz="1450">
                <a:solidFill>
                  <a:schemeClr val="dk1"/>
                </a:solidFill>
              </a:rPr>
              <a:t>Model shows success </a:t>
            </a:r>
            <a:endParaRPr sz="1450">
              <a:solidFill>
                <a:schemeClr val="dk1"/>
              </a:solidFill>
            </a:endParaRPr>
          </a:p>
        </p:txBody>
      </p:sp>
      <p:pic>
        <p:nvPicPr>
          <p:cNvPr id="535" name="Google Shape;53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45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37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 Description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537" name="Google Shape;537;p37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538" name="Google Shape;538;p37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539" name="Google Shape;539;p37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Design</a:t>
            </a:r>
            <a:endParaRPr b="1" sz="1100"/>
          </a:p>
        </p:txBody>
      </p:sp>
      <p:sp>
        <p:nvSpPr>
          <p:cNvPr id="540" name="Google Shape;540;p37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541" name="Google Shape;541;p37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CC412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Summary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542" name="Google Shape;542;p37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Drivetrain Motor Feasibility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43" name="Google Shape;543;p37"/>
          <p:cNvSpPr txBox="1"/>
          <p:nvPr/>
        </p:nvSpPr>
        <p:spPr>
          <a:xfrm>
            <a:off x="311700" y="1208250"/>
            <a:ext cx="2782500" cy="8004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FR.4</a:t>
            </a:r>
            <a:r>
              <a:rPr b="1" lang="en" sz="1000">
                <a:solidFill>
                  <a:schemeClr val="lt1"/>
                </a:solidFill>
              </a:rPr>
              <a:t>: AEROSS shall be able to drive to a specified LOI and return to its original location within a radius of 100 m and have 360 degree turn capability.</a:t>
            </a:r>
            <a:endParaRPr b="1" sz="1000">
              <a:solidFill>
                <a:schemeClr val="lt1"/>
              </a:solidFill>
            </a:endParaRPr>
          </a:p>
        </p:txBody>
      </p:sp>
      <p:pic>
        <p:nvPicPr>
          <p:cNvPr id="544" name="Google Shape;544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9300" y="1495111"/>
            <a:ext cx="3914699" cy="2936039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Drivetrain: Turning </a:t>
            </a:r>
            <a:r>
              <a:rPr lang="en"/>
              <a:t>Feasibility</a:t>
            </a:r>
            <a:r>
              <a:rPr lang="en"/>
              <a:t> Analysis</a:t>
            </a:r>
            <a:endParaRPr/>
          </a:p>
        </p:txBody>
      </p:sp>
      <p:sp>
        <p:nvSpPr>
          <p:cNvPr id="551" name="Google Shape;551;p38"/>
          <p:cNvSpPr txBox="1"/>
          <p:nvPr>
            <p:ph idx="1" type="body"/>
          </p:nvPr>
        </p:nvSpPr>
        <p:spPr>
          <a:xfrm>
            <a:off x="302100" y="1421438"/>
            <a:ext cx="4703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DR.1.4: AEROSS shall be able to deposit the rock at a location specified by the ground station or the mother rover with 2 cm accuracy. </a:t>
            </a:r>
            <a:endParaRPr b="1" sz="1000">
              <a:solidFill>
                <a:schemeClr val="lt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" sz="1500">
                <a:solidFill>
                  <a:schemeClr val="dk1"/>
                </a:solidFill>
              </a:rPr>
              <a:t>Feasibility Item</a:t>
            </a:r>
            <a:r>
              <a:rPr b="1" lang="en" sz="1500">
                <a:solidFill>
                  <a:schemeClr val="dk1"/>
                </a:solidFill>
              </a:rPr>
              <a:t>:</a:t>
            </a:r>
            <a:endParaRPr b="1"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Can AEROSS perform a 360 degree turn?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Can the drivetrain support the axial loads?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" sz="1500">
                <a:solidFill>
                  <a:schemeClr val="dk1"/>
                </a:solidFill>
              </a:rPr>
              <a:t>Assumptions:</a:t>
            </a:r>
            <a:r>
              <a:rPr lang="en" sz="1500">
                <a:solidFill>
                  <a:schemeClr val="dk1"/>
                </a:solidFill>
              </a:rPr>
              <a:t> 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Body-centered COM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Grounded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No angular acceleration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>
                <a:solidFill>
                  <a:schemeClr val="dk1"/>
                </a:solidFill>
              </a:rPr>
              <a:t>Feasible?</a:t>
            </a:r>
            <a:r>
              <a:rPr b="1" lang="en" sz="1500"/>
              <a:t> </a:t>
            </a:r>
            <a:r>
              <a:rPr b="1" i="1" lang="en" sz="1400" u="sng">
                <a:solidFill>
                  <a:srgbClr val="6AA84F"/>
                </a:solidFill>
              </a:rPr>
              <a:t>YES!</a:t>
            </a:r>
            <a:endParaRPr b="1" i="1" sz="1450" u="sng">
              <a:solidFill>
                <a:srgbClr val="00FF00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4WD</a:t>
            </a:r>
            <a:endParaRPr b="1" i="1" sz="1450" u="sng">
              <a:solidFill>
                <a:schemeClr val="dk1"/>
              </a:solidFill>
            </a:endParaRPr>
          </a:p>
        </p:txBody>
      </p:sp>
      <p:pic>
        <p:nvPicPr>
          <p:cNvPr id="552" name="Google Shape;55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45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38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 Description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554" name="Google Shape;554;p38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555" name="Google Shape;555;p38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556" name="Google Shape;556;p38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Design</a:t>
            </a:r>
            <a:endParaRPr b="1" sz="1100"/>
          </a:p>
        </p:txBody>
      </p:sp>
      <p:sp>
        <p:nvSpPr>
          <p:cNvPr id="557" name="Google Shape;557;p38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558" name="Google Shape;558;p38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CC412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Summary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559" name="Google Shape;559;p38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Drivetrain Turning Feasibility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60" name="Google Shape;560;p38"/>
          <p:cNvSpPr txBox="1"/>
          <p:nvPr/>
        </p:nvSpPr>
        <p:spPr>
          <a:xfrm>
            <a:off x="302100" y="1232075"/>
            <a:ext cx="2814300" cy="9543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1"/>
                </a:solidFill>
              </a:rPr>
              <a:t>FR.4: AEROSS shall be able to drive to a specified LOI and return to its original location within a radius of 100 m and have 360 degree turn capability.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561" name="Google Shape;561;p38"/>
          <p:cNvSpPr/>
          <p:nvPr/>
        </p:nvSpPr>
        <p:spPr>
          <a:xfrm>
            <a:off x="6492438" y="1866625"/>
            <a:ext cx="1270500" cy="2008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62" name="Google Shape;562;p38"/>
          <p:cNvCxnSpPr/>
          <p:nvPr/>
        </p:nvCxnSpPr>
        <p:spPr>
          <a:xfrm rot="10800000">
            <a:off x="7953975" y="2388960"/>
            <a:ext cx="153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3" name="Google Shape;563;p38"/>
          <p:cNvCxnSpPr/>
          <p:nvPr/>
        </p:nvCxnSpPr>
        <p:spPr>
          <a:xfrm rot="10800000">
            <a:off x="7953900" y="3375348"/>
            <a:ext cx="153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4" name="Google Shape;564;p38"/>
          <p:cNvCxnSpPr/>
          <p:nvPr/>
        </p:nvCxnSpPr>
        <p:spPr>
          <a:xfrm rot="10800000">
            <a:off x="6492450" y="3392900"/>
            <a:ext cx="229500" cy="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65" name="Google Shape;565;p38"/>
          <p:cNvSpPr/>
          <p:nvPr/>
        </p:nvSpPr>
        <p:spPr>
          <a:xfrm>
            <a:off x="7774163" y="2124052"/>
            <a:ext cx="333600" cy="6042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38"/>
          <p:cNvSpPr/>
          <p:nvPr/>
        </p:nvSpPr>
        <p:spPr>
          <a:xfrm>
            <a:off x="7774088" y="3073259"/>
            <a:ext cx="333600" cy="6042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38"/>
          <p:cNvSpPr/>
          <p:nvPr/>
        </p:nvSpPr>
        <p:spPr>
          <a:xfrm>
            <a:off x="6158843" y="3090946"/>
            <a:ext cx="333600" cy="6042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38"/>
          <p:cNvSpPr/>
          <p:nvPr/>
        </p:nvSpPr>
        <p:spPr>
          <a:xfrm>
            <a:off x="6158718" y="2124047"/>
            <a:ext cx="333600" cy="6042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69" name="Google Shape;569;p38"/>
          <p:cNvCxnSpPr/>
          <p:nvPr/>
        </p:nvCxnSpPr>
        <p:spPr>
          <a:xfrm rot="10800000">
            <a:off x="6323243" y="2880209"/>
            <a:ext cx="4800" cy="24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70" name="Google Shape;570;p38"/>
          <p:cNvCxnSpPr/>
          <p:nvPr/>
        </p:nvCxnSpPr>
        <p:spPr>
          <a:xfrm rot="10800000">
            <a:off x="6323118" y="1879547"/>
            <a:ext cx="4800" cy="24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71" name="Google Shape;571;p38"/>
          <p:cNvCxnSpPr/>
          <p:nvPr/>
        </p:nvCxnSpPr>
        <p:spPr>
          <a:xfrm>
            <a:off x="7940205" y="2728234"/>
            <a:ext cx="1500" cy="227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72" name="Google Shape;572;p38"/>
          <p:cNvCxnSpPr/>
          <p:nvPr/>
        </p:nvCxnSpPr>
        <p:spPr>
          <a:xfrm>
            <a:off x="7940130" y="3677447"/>
            <a:ext cx="1500" cy="227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73" name="Google Shape;573;p38"/>
          <p:cNvSpPr/>
          <p:nvPr/>
        </p:nvSpPr>
        <p:spPr>
          <a:xfrm>
            <a:off x="5738850" y="1542763"/>
            <a:ext cx="2777700" cy="26565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38"/>
          <p:cNvSpPr/>
          <p:nvPr/>
        </p:nvSpPr>
        <p:spPr>
          <a:xfrm>
            <a:off x="8644075" y="2437525"/>
            <a:ext cx="153900" cy="873900"/>
          </a:xfrm>
          <a:prstGeom prst="downArrow">
            <a:avLst>
              <a:gd fmla="val 44152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38"/>
          <p:cNvSpPr/>
          <p:nvPr/>
        </p:nvSpPr>
        <p:spPr>
          <a:xfrm rot="10800000">
            <a:off x="5457425" y="2425713"/>
            <a:ext cx="153900" cy="873900"/>
          </a:xfrm>
          <a:prstGeom prst="downArrow">
            <a:avLst>
              <a:gd fmla="val 47466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76" name="Google Shape;576;p38"/>
          <p:cNvCxnSpPr/>
          <p:nvPr/>
        </p:nvCxnSpPr>
        <p:spPr>
          <a:xfrm rot="10800000">
            <a:off x="7544675" y="3392900"/>
            <a:ext cx="229500" cy="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7" name="Google Shape;577;p38"/>
          <p:cNvCxnSpPr/>
          <p:nvPr/>
        </p:nvCxnSpPr>
        <p:spPr>
          <a:xfrm rot="10800000">
            <a:off x="6492450" y="2388800"/>
            <a:ext cx="229500" cy="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8" name="Google Shape;578;p38"/>
          <p:cNvCxnSpPr/>
          <p:nvPr/>
        </p:nvCxnSpPr>
        <p:spPr>
          <a:xfrm rot="10800000">
            <a:off x="7544675" y="2388800"/>
            <a:ext cx="229500" cy="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9" name="Google Shape;579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39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Communications Analysis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85" name="Google Shape;585;p39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Project Description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586" name="Google Shape;586;p39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587" name="Google Shape;587;p39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588" name="Google Shape;588;p39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Design</a:t>
            </a:r>
            <a:endParaRPr b="1" sz="1100"/>
          </a:p>
        </p:txBody>
      </p:sp>
      <p:sp>
        <p:nvSpPr>
          <p:cNvPr id="589" name="Google Shape;589;p39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590" name="Google Shape;590;p39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sp>
        <p:nvSpPr>
          <p:cNvPr id="591" name="Google Shape;591;p39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 Description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592" name="Google Shape;592;p39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593" name="Google Shape;593;p39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594" name="Google Shape;594;p39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Design</a:t>
            </a:r>
            <a:endParaRPr b="1" sz="1100"/>
          </a:p>
        </p:txBody>
      </p:sp>
      <p:sp>
        <p:nvSpPr>
          <p:cNvPr id="595" name="Google Shape;595;p39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Baseline Feasibility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596" name="Google Shape;596;p39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pic>
        <p:nvPicPr>
          <p:cNvPr id="597" name="Google Shape;59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45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39"/>
          <p:cNvSpPr txBox="1"/>
          <p:nvPr/>
        </p:nvSpPr>
        <p:spPr>
          <a:xfrm>
            <a:off x="103700" y="1201325"/>
            <a:ext cx="4181700" cy="23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" sz="1500">
                <a:solidFill>
                  <a:schemeClr val="dk1"/>
                </a:solidFill>
              </a:rPr>
              <a:t>Feasibility Item:</a:t>
            </a:r>
            <a:endParaRPr b="1"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C</a:t>
            </a:r>
            <a:r>
              <a:rPr lang="en" sz="1500">
                <a:solidFill>
                  <a:schemeClr val="dk1"/>
                </a:solidFill>
              </a:rPr>
              <a:t>ommunicate with the ground station at a distance of 100m </a:t>
            </a:r>
            <a:endParaRPr sz="15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" sz="1500">
                <a:solidFill>
                  <a:schemeClr val="dk1"/>
                </a:solidFill>
              </a:rPr>
              <a:t>Assumptions:</a:t>
            </a:r>
            <a:endParaRPr b="1" sz="1500">
              <a:solidFill>
                <a:schemeClr val="dk1"/>
              </a:solidFill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P</a:t>
            </a:r>
            <a:r>
              <a:rPr baseline="-25000" lang="en" sz="1500">
                <a:solidFill>
                  <a:schemeClr val="dk1"/>
                </a:solidFill>
              </a:rPr>
              <a:t>Rx</a:t>
            </a:r>
            <a:r>
              <a:rPr lang="en" sz="1500">
                <a:solidFill>
                  <a:schemeClr val="dk1"/>
                </a:solidFill>
              </a:rPr>
              <a:t> &gt; R</a:t>
            </a:r>
            <a:r>
              <a:rPr baseline="-25000" lang="en" sz="1500">
                <a:solidFill>
                  <a:schemeClr val="dk1"/>
                </a:solidFill>
              </a:rPr>
              <a:t>x</a:t>
            </a:r>
            <a:r>
              <a:rPr lang="en" sz="1500">
                <a:solidFill>
                  <a:schemeClr val="dk1"/>
                </a:solidFill>
              </a:rPr>
              <a:t> 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Losses: Free Space, Cable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Hardware Assumptions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graphicFrame>
        <p:nvGraphicFramePr>
          <p:cNvPr id="599" name="Google Shape;599;p39"/>
          <p:cNvGraphicFramePr/>
          <p:nvPr/>
        </p:nvGraphicFramePr>
        <p:xfrm>
          <a:off x="4400550" y="1201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{155E1186-1D12-47EE-916F-082F7D9C1721}</a:tableStyleId>
              </a:tblPr>
              <a:tblGrid>
                <a:gridCol w="2648075"/>
                <a:gridCol w="1705075"/>
              </a:tblGrid>
              <a:tr h="3810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Radio &amp; Antenna Specs</a:t>
                      </a:r>
                      <a:endParaRPr/>
                    </a:p>
                  </a:txBody>
                  <a:tcPr marT="91425" marB="91425" marR="91425" marL="91425"/>
                </a:tc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Transmit Power (P</a:t>
                      </a:r>
                      <a:r>
                        <a:rPr baseline="-25000" lang="en"/>
                        <a:t>Tx</a:t>
                      </a:r>
                      <a:r>
                        <a:rPr lang="en"/>
                        <a:t>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28 dB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Receiver Sensitivity (R</a:t>
                      </a:r>
                      <a:r>
                        <a:rPr baseline="-25000" lang="en"/>
                        <a:t>x</a:t>
                      </a:r>
                      <a:r>
                        <a:rPr lang="en"/>
                        <a:t>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-97 dB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Radio Frequency (f)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2432 MHz 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Transmit Antenna Gain (G</a:t>
                      </a:r>
                      <a:r>
                        <a:rPr baseline="-25000" lang="en"/>
                        <a:t>Tx</a:t>
                      </a:r>
                      <a:r>
                        <a:rPr lang="en"/>
                        <a:t>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 dBi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Receive Antenna Gain (G</a:t>
                      </a:r>
                      <a:r>
                        <a:rPr baseline="-25000" lang="en"/>
                        <a:t>Rx</a:t>
                      </a:r>
                      <a:r>
                        <a:rPr lang="en"/>
                        <a:t>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 dBi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600" name="Google Shape;600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40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5106"/>
              <a:buFont typeface="Arial"/>
              <a:buNone/>
            </a:pPr>
            <a:r>
              <a:rPr b="1" lang="en" sz="3133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Communications Analysis Cont. </a:t>
            </a:r>
            <a:endParaRPr b="1" sz="3133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06" name="Google Shape;606;p40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Project Description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607" name="Google Shape;607;p40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608" name="Google Shape;608;p40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609" name="Google Shape;609;p40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Design</a:t>
            </a:r>
            <a:endParaRPr b="1" sz="1100"/>
          </a:p>
        </p:txBody>
      </p:sp>
      <p:sp>
        <p:nvSpPr>
          <p:cNvPr id="610" name="Google Shape;610;p40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611" name="Google Shape;611;p40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sp>
        <p:nvSpPr>
          <p:cNvPr id="612" name="Google Shape;612;p40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 Description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613" name="Google Shape;613;p40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614" name="Google Shape;614;p40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615" name="Google Shape;615;p40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Baseline Design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616" name="Google Shape;616;p40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Baseline Feasibility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617" name="Google Shape;617;p40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pic>
        <p:nvPicPr>
          <p:cNvPr id="618" name="Google Shape;61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45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40"/>
          <p:cNvSpPr txBox="1"/>
          <p:nvPr/>
        </p:nvSpPr>
        <p:spPr>
          <a:xfrm>
            <a:off x="435849" y="1152600"/>
            <a:ext cx="39888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Link Budget Equations: 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D515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D5156"/>
              </a:solidFill>
            </a:endParaRPr>
          </a:p>
        </p:txBody>
      </p:sp>
      <p:pic>
        <p:nvPicPr>
          <p:cNvPr id="620" name="Google Shape;620;p40"/>
          <p:cNvPicPr preferRelativeResize="0"/>
          <p:nvPr/>
        </p:nvPicPr>
        <p:blipFill rotWithShape="1">
          <a:blip r:embed="rId4">
            <a:alphaModFix/>
          </a:blip>
          <a:srcRect b="0" l="27944" r="26273" t="0"/>
          <a:stretch/>
        </p:blipFill>
        <p:spPr>
          <a:xfrm>
            <a:off x="726211" y="1466437"/>
            <a:ext cx="1661933" cy="476284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40"/>
          <p:cNvSpPr txBox="1"/>
          <p:nvPr/>
        </p:nvSpPr>
        <p:spPr>
          <a:xfrm>
            <a:off x="479013" y="2639730"/>
            <a:ext cx="39888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Results: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P</a:t>
            </a:r>
            <a:r>
              <a:rPr baseline="-25000" lang="en" sz="1500">
                <a:solidFill>
                  <a:schemeClr val="dk1"/>
                </a:solidFill>
              </a:rPr>
              <a:t>Rx</a:t>
            </a:r>
            <a:r>
              <a:rPr lang="en" sz="1500">
                <a:solidFill>
                  <a:schemeClr val="dk1"/>
                </a:solidFill>
              </a:rPr>
              <a:t>= -34.16dB &gt; R</a:t>
            </a:r>
            <a:r>
              <a:rPr baseline="-25000" lang="en" sz="1500">
                <a:solidFill>
                  <a:schemeClr val="dk1"/>
                </a:solidFill>
              </a:rPr>
              <a:t>x</a:t>
            </a:r>
            <a:r>
              <a:rPr lang="en" sz="1500">
                <a:solidFill>
                  <a:schemeClr val="dk1"/>
                </a:solidFill>
              </a:rPr>
              <a:t>= -97dB</a:t>
            </a:r>
            <a:endParaRPr sz="15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Link Margin: </a:t>
            </a:r>
            <a:r>
              <a:rPr b="1" lang="en" sz="1500">
                <a:solidFill>
                  <a:schemeClr val="dk1"/>
                </a:solidFill>
              </a:rPr>
              <a:t>62.84</a:t>
            </a:r>
            <a:r>
              <a:rPr b="1" lang="en" sz="1500">
                <a:solidFill>
                  <a:schemeClr val="dk1"/>
                </a:solidFill>
              </a:rPr>
              <a:t> dB</a:t>
            </a:r>
            <a:r>
              <a:rPr lang="en" sz="1500">
                <a:solidFill>
                  <a:schemeClr val="dk1"/>
                </a:solidFill>
              </a:rPr>
              <a:t> &gt; 0 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4D5156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Clear path communication at 100m: </a:t>
            </a:r>
            <a:r>
              <a:rPr lang="en" sz="1500">
                <a:solidFill>
                  <a:srgbClr val="4D5156"/>
                </a:solidFill>
              </a:rPr>
              <a:t> </a:t>
            </a:r>
            <a:r>
              <a:rPr lang="en" sz="1500">
                <a:solidFill>
                  <a:srgbClr val="6AA84F"/>
                </a:solidFill>
              </a:rPr>
              <a:t>FEASIBLE </a:t>
            </a:r>
            <a:endParaRPr sz="1500">
              <a:solidFill>
                <a:srgbClr val="6AA84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D515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D5156"/>
              </a:solidFill>
            </a:endParaRPr>
          </a:p>
        </p:txBody>
      </p:sp>
      <p:pic>
        <p:nvPicPr>
          <p:cNvPr id="622" name="Google Shape;62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8636" y="1889174"/>
            <a:ext cx="4280279" cy="391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37361" y="2807244"/>
            <a:ext cx="879377" cy="59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08112" y="2807244"/>
            <a:ext cx="879377" cy="59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62475" y="2355932"/>
            <a:ext cx="629167" cy="476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33226" y="2355932"/>
            <a:ext cx="629166" cy="4762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7" name="Google Shape;627;p40"/>
          <p:cNvCxnSpPr>
            <a:endCxn id="623" idx="2"/>
          </p:cNvCxnSpPr>
          <p:nvPr/>
        </p:nvCxnSpPr>
        <p:spPr>
          <a:xfrm flipH="1" rot="10800000">
            <a:off x="5871050" y="3404068"/>
            <a:ext cx="6000" cy="3246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28" name="Google Shape;628;p40"/>
          <p:cNvCxnSpPr/>
          <p:nvPr/>
        </p:nvCxnSpPr>
        <p:spPr>
          <a:xfrm flipH="1" rot="10800000">
            <a:off x="8144801" y="3403889"/>
            <a:ext cx="6000" cy="3246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629" name="Google Shape;629;p40"/>
          <p:cNvSpPr txBox="1"/>
          <p:nvPr/>
        </p:nvSpPr>
        <p:spPr>
          <a:xfrm>
            <a:off x="5313690" y="3619929"/>
            <a:ext cx="1120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Power Transmitted</a:t>
            </a:r>
            <a:endParaRPr sz="1000"/>
          </a:p>
        </p:txBody>
      </p:sp>
      <p:sp>
        <p:nvSpPr>
          <p:cNvPr id="630" name="Google Shape;630;p40"/>
          <p:cNvSpPr txBox="1"/>
          <p:nvPr/>
        </p:nvSpPr>
        <p:spPr>
          <a:xfrm>
            <a:off x="7587338" y="3644811"/>
            <a:ext cx="1120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Power </a:t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Received </a:t>
            </a:r>
            <a:endParaRPr sz="1000"/>
          </a:p>
        </p:txBody>
      </p:sp>
      <p:cxnSp>
        <p:nvCxnSpPr>
          <p:cNvPr id="631" name="Google Shape;631;p40"/>
          <p:cNvCxnSpPr>
            <a:stCxn id="625" idx="3"/>
            <a:endCxn id="626" idx="1"/>
          </p:cNvCxnSpPr>
          <p:nvPr/>
        </p:nvCxnSpPr>
        <p:spPr>
          <a:xfrm>
            <a:off x="6191642" y="2594075"/>
            <a:ext cx="1641600" cy="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32" name="Google Shape;632;p40"/>
          <p:cNvSpPr txBox="1"/>
          <p:nvPr/>
        </p:nvSpPr>
        <p:spPr>
          <a:xfrm>
            <a:off x="6543404" y="2372235"/>
            <a:ext cx="938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Free Space Loss</a:t>
            </a:r>
            <a:endParaRPr sz="1000"/>
          </a:p>
        </p:txBody>
      </p:sp>
      <p:pic>
        <p:nvPicPr>
          <p:cNvPr id="633" name="Google Shape;633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23825" y="1508750"/>
            <a:ext cx="5458421" cy="391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6212" y="2280833"/>
            <a:ext cx="2094558" cy="358896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41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5106"/>
              <a:buFont typeface="Arial"/>
              <a:buNone/>
            </a:pPr>
            <a:r>
              <a:rPr b="1" lang="en" sz="3133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Communications Analysis Cont. </a:t>
            </a:r>
            <a:endParaRPr b="1" sz="3133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41" name="Google Shape;641;p41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Project Description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642" name="Google Shape;642;p41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643" name="Google Shape;643;p41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644" name="Google Shape;644;p41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Design</a:t>
            </a:r>
            <a:endParaRPr b="1" sz="1100"/>
          </a:p>
        </p:txBody>
      </p:sp>
      <p:sp>
        <p:nvSpPr>
          <p:cNvPr id="645" name="Google Shape;645;p41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646" name="Google Shape;646;p41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sp>
        <p:nvSpPr>
          <p:cNvPr id="647" name="Google Shape;647;p41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 Description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648" name="Google Shape;648;p41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649" name="Google Shape;649;p41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650" name="Google Shape;650;p41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Baseline Design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651" name="Google Shape;651;p41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Baseline Feasibility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652" name="Google Shape;652;p41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pic>
        <p:nvPicPr>
          <p:cNvPr id="653" name="Google Shape;65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45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41"/>
          <p:cNvSpPr txBox="1"/>
          <p:nvPr/>
        </p:nvSpPr>
        <p:spPr>
          <a:xfrm>
            <a:off x="-123775" y="1241950"/>
            <a:ext cx="4588500" cy="31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" sz="1500">
                <a:solidFill>
                  <a:schemeClr val="dk1"/>
                </a:solidFill>
              </a:rPr>
              <a:t>Feasibility Item:</a:t>
            </a:r>
            <a:endParaRPr b="1"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Communication through obstacles at 100m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" sz="1500">
                <a:solidFill>
                  <a:schemeClr val="dk1"/>
                </a:solidFill>
              </a:rPr>
              <a:t>Assumptions: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Most attenuative </a:t>
            </a:r>
            <a:r>
              <a:rPr lang="en" sz="1500">
                <a:solidFill>
                  <a:schemeClr val="dk1"/>
                </a:solidFill>
              </a:rPr>
              <a:t>material: concrete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No </a:t>
            </a:r>
            <a:r>
              <a:rPr lang="en" sz="1500">
                <a:solidFill>
                  <a:schemeClr val="dk1"/>
                </a:solidFill>
              </a:rPr>
              <a:t>metallic</a:t>
            </a:r>
            <a:r>
              <a:rPr lang="en" sz="1500">
                <a:solidFill>
                  <a:schemeClr val="dk1"/>
                </a:solidFill>
              </a:rPr>
              <a:t> obstacles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" sz="1500">
                <a:solidFill>
                  <a:schemeClr val="dk1"/>
                </a:solidFill>
              </a:rPr>
              <a:t>Results</a:t>
            </a:r>
            <a:endParaRPr b="1"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Max attenuation of 2.4 GHz: 4.3 dB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Link Margin: </a:t>
            </a:r>
            <a:r>
              <a:rPr b="1" lang="en" sz="1500">
                <a:solidFill>
                  <a:schemeClr val="dk1"/>
                </a:solidFill>
              </a:rPr>
              <a:t>58.54</a:t>
            </a:r>
            <a:r>
              <a:rPr b="1" lang="en" sz="1500">
                <a:solidFill>
                  <a:schemeClr val="dk1"/>
                </a:solidFill>
              </a:rPr>
              <a:t> dB</a:t>
            </a:r>
            <a:r>
              <a:rPr lang="en" sz="1500">
                <a:solidFill>
                  <a:schemeClr val="dk1"/>
                </a:solidFill>
              </a:rPr>
              <a:t> &gt; 0 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4D5156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Communication through obstacles at 100m: </a:t>
            </a:r>
            <a:r>
              <a:rPr lang="en" sz="1500">
                <a:solidFill>
                  <a:srgbClr val="4D5156"/>
                </a:solidFill>
              </a:rPr>
              <a:t> </a:t>
            </a:r>
            <a:r>
              <a:rPr lang="en" sz="1500">
                <a:solidFill>
                  <a:srgbClr val="6AA84F"/>
                </a:solidFill>
              </a:rPr>
              <a:t>FEASIBLE</a:t>
            </a:r>
            <a:r>
              <a:rPr lang="en" sz="1500">
                <a:solidFill>
                  <a:srgbClr val="4D5156"/>
                </a:solidFill>
              </a:rPr>
              <a:t> </a:t>
            </a:r>
            <a:endParaRPr sz="1500">
              <a:solidFill>
                <a:srgbClr val="4D515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D5156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D5156"/>
              </a:solidFill>
            </a:endParaRPr>
          </a:p>
        </p:txBody>
      </p:sp>
      <p:pic>
        <p:nvPicPr>
          <p:cNvPr id="655" name="Google Shape;65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280652"/>
            <a:ext cx="4244400" cy="2651235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41"/>
          <p:cNvSpPr txBox="1"/>
          <p:nvPr/>
        </p:nvSpPr>
        <p:spPr>
          <a:xfrm>
            <a:off x="4318825" y="3931863"/>
            <a:ext cx="4588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30000" sz="1100"/>
          </a:p>
        </p:txBody>
      </p:sp>
      <p:sp>
        <p:nvSpPr>
          <p:cNvPr id="657" name="Google Shape;657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8" name="Google Shape;658;p41"/>
          <p:cNvSpPr/>
          <p:nvPr/>
        </p:nvSpPr>
        <p:spPr>
          <a:xfrm>
            <a:off x="6567325" y="1521875"/>
            <a:ext cx="260700" cy="229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/>
        </p:nvSpPr>
        <p:spPr>
          <a:xfrm>
            <a:off x="2163450" y="2248500"/>
            <a:ext cx="4817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/>
              <a:t>PROJECT </a:t>
            </a:r>
            <a:r>
              <a:rPr b="1" i="1" lang="en" sz="3000"/>
              <a:t>DESCRIPTION</a:t>
            </a:r>
            <a:r>
              <a:rPr b="1" i="1" lang="en" sz="3000"/>
              <a:t> </a:t>
            </a:r>
            <a:endParaRPr b="1" i="1" sz="3000"/>
          </a:p>
        </p:txBody>
      </p:sp>
      <p:pic>
        <p:nvPicPr>
          <p:cNvPr id="98" name="Google Shape;9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834" y="4589400"/>
            <a:ext cx="1463965" cy="4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01" y="4634325"/>
            <a:ext cx="445600" cy="4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42"/>
          <p:cNvSpPr txBox="1"/>
          <p:nvPr/>
        </p:nvSpPr>
        <p:spPr>
          <a:xfrm>
            <a:off x="2973150" y="2248500"/>
            <a:ext cx="3197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/>
              <a:t>Summary</a:t>
            </a:r>
            <a:endParaRPr b="1" i="1" sz="3000"/>
          </a:p>
        </p:txBody>
      </p:sp>
      <p:pic>
        <p:nvPicPr>
          <p:cNvPr id="664" name="Google Shape;66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834" y="4589400"/>
            <a:ext cx="1463965" cy="4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01" y="4634325"/>
            <a:ext cx="445600" cy="4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43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Status Summary 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 sz="14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672" name="Google Shape;67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45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73" name="Google Shape;673;p43"/>
          <p:cNvGraphicFramePr/>
          <p:nvPr/>
        </p:nvGraphicFramePr>
        <p:xfrm>
          <a:off x="952500" y="1511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{155E1186-1D12-47EE-916F-082F7D9C1721}</a:tableStyleId>
              </a:tblPr>
              <a:tblGrid>
                <a:gridCol w="2413000"/>
                <a:gridCol w="982050"/>
                <a:gridCol w="38439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/>
                        <a:t>System</a:t>
                      </a:r>
                      <a:endParaRPr b="1" sz="1300"/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/>
                        <a:t>Feasible</a:t>
                      </a:r>
                      <a:endParaRPr b="1" sz="1300"/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/>
                        <a:t>Reasoning</a:t>
                      </a:r>
                      <a:endParaRPr b="1" sz="1300"/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Collection Device</a:t>
                      </a:r>
                      <a:endParaRPr sz="1300"/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chemeClr val="dk1"/>
                          </a:solidFill>
                        </a:rPr>
                        <a:t>Yes</a:t>
                      </a:r>
                      <a:endParaRPr b="1" sz="13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Capable of collecting, storing, and depositing sample within the required specifications (FR.1,FR.2,FR.3) </a:t>
                      </a:r>
                      <a:endParaRPr sz="1300"/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Communication</a:t>
                      </a:r>
                      <a:endParaRPr sz="1300"/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/>
                        <a:t>Yes</a:t>
                      </a:r>
                      <a:endParaRPr b="1" sz="1300"/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Communication is reliable throughout Rover journey up to 100m in any direction even when obstructions are encountered (FR.5, FR.6)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/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Drivetrain</a:t>
                      </a:r>
                      <a:endParaRPr sz="1300"/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/>
                        <a:t>Yes</a:t>
                      </a:r>
                      <a:endParaRPr b="1" sz="1300"/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</a:rPr>
                        <a:t>Capable of transporting AEROSS to and from the LOI through underbrush and making 360 degree turns (FR.4)</a:t>
                      </a:r>
                      <a:endParaRPr sz="1300"/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674" name="Google Shape;674;p43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 Description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675" name="Google Shape;675;p43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676" name="Google Shape;676;p43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677" name="Google Shape;677;p43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Design</a:t>
            </a:r>
            <a:endParaRPr b="1" sz="1100"/>
          </a:p>
        </p:txBody>
      </p:sp>
      <p:sp>
        <p:nvSpPr>
          <p:cNvPr id="678" name="Google Shape;678;p43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679" name="Google Shape;679;p43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Summary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680" name="Google Shape;680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33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44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Status Summary 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686" name="Google Shape;68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45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44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 Description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688" name="Google Shape;688;p44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689" name="Google Shape;689;p44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690" name="Google Shape;690;p44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Design</a:t>
            </a:r>
            <a:endParaRPr b="1" sz="1100"/>
          </a:p>
        </p:txBody>
      </p:sp>
      <p:sp>
        <p:nvSpPr>
          <p:cNvPr id="691" name="Google Shape;691;p44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692" name="Google Shape;692;p44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Summary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693" name="Google Shape;693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34</a:t>
            </a:r>
            <a:endParaRPr/>
          </a:p>
        </p:txBody>
      </p:sp>
      <p:graphicFrame>
        <p:nvGraphicFramePr>
          <p:cNvPr id="694" name="Google Shape;694;p44"/>
          <p:cNvGraphicFramePr/>
          <p:nvPr/>
        </p:nvGraphicFramePr>
        <p:xfrm>
          <a:off x="952500" y="1511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{155E1186-1D12-47EE-916F-082F7D9C1721}</a:tableStyleId>
              </a:tblPr>
              <a:tblGrid>
                <a:gridCol w="2413000"/>
                <a:gridCol w="982050"/>
                <a:gridCol w="38439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/>
                        <a:t>System</a:t>
                      </a:r>
                      <a:endParaRPr b="1" sz="1300"/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/>
                        <a:t>Feasible</a:t>
                      </a:r>
                      <a:endParaRPr b="1" sz="1300"/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/>
                        <a:t>Reasoning</a:t>
                      </a:r>
                      <a:endParaRPr b="1" sz="1300"/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Power</a:t>
                      </a:r>
                      <a:endParaRPr sz="1300"/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/>
                        <a:t>Yes</a:t>
                      </a:r>
                      <a:endParaRPr b="1" sz="1300"/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Capable of supplying necessary 169 W of power needed for all subsystems in order to drive to a specified LOI and back 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/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Finance</a:t>
                      </a:r>
                      <a:endParaRPr sz="1300"/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/>
                        <a:t>Yes</a:t>
                      </a:r>
                      <a:endParaRPr b="1" sz="1300"/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Budget is well within expected maximum amount of $5000</a:t>
                      </a:r>
                      <a:endParaRPr sz="1300"/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45"/>
          <p:cNvSpPr txBox="1"/>
          <p:nvPr/>
        </p:nvSpPr>
        <p:spPr>
          <a:xfrm>
            <a:off x="2973150" y="2248500"/>
            <a:ext cx="3197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000"/>
          </a:p>
        </p:txBody>
      </p:sp>
      <p:pic>
        <p:nvPicPr>
          <p:cNvPr id="700" name="Google Shape;70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834" y="4589400"/>
            <a:ext cx="1463965" cy="4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01" y="4634325"/>
            <a:ext cx="445600" cy="4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45"/>
          <p:cNvSpPr txBox="1"/>
          <p:nvPr/>
        </p:nvSpPr>
        <p:spPr>
          <a:xfrm>
            <a:off x="2973150" y="2248500"/>
            <a:ext cx="3197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/>
              <a:t>Studies Needed</a:t>
            </a:r>
            <a:r>
              <a:rPr b="1" i="1" lang="en" sz="3000"/>
              <a:t> </a:t>
            </a:r>
            <a:endParaRPr b="1" i="1" sz="3000"/>
          </a:p>
        </p:txBody>
      </p:sp>
      <p:sp>
        <p:nvSpPr>
          <p:cNvPr id="703" name="Google Shape;703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46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Studies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Needed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709" name="Google Shape;70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4774" y="4623737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46"/>
          <p:cNvSpPr/>
          <p:nvPr/>
        </p:nvSpPr>
        <p:spPr>
          <a:xfrm>
            <a:off x="1547250" y="48600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 Description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711" name="Google Shape;711;p46"/>
          <p:cNvSpPr/>
          <p:nvPr/>
        </p:nvSpPr>
        <p:spPr>
          <a:xfrm>
            <a:off x="2632450" y="48600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712" name="Google Shape;712;p46"/>
          <p:cNvSpPr/>
          <p:nvPr/>
        </p:nvSpPr>
        <p:spPr>
          <a:xfrm>
            <a:off x="464100" y="48600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713" name="Google Shape;713;p46"/>
          <p:cNvSpPr/>
          <p:nvPr/>
        </p:nvSpPr>
        <p:spPr>
          <a:xfrm>
            <a:off x="3717650" y="48600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Design</a:t>
            </a:r>
            <a:endParaRPr b="1" sz="1100"/>
          </a:p>
        </p:txBody>
      </p:sp>
      <p:sp>
        <p:nvSpPr>
          <p:cNvPr id="714" name="Google Shape;714;p46"/>
          <p:cNvSpPr/>
          <p:nvPr/>
        </p:nvSpPr>
        <p:spPr>
          <a:xfrm>
            <a:off x="4800800" y="48600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715" name="Google Shape;715;p46"/>
          <p:cNvSpPr/>
          <p:nvPr/>
        </p:nvSpPr>
        <p:spPr>
          <a:xfrm>
            <a:off x="5888050" y="48600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Summary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716" name="Google Shape;716;p46"/>
          <p:cNvSpPr txBox="1"/>
          <p:nvPr/>
        </p:nvSpPr>
        <p:spPr>
          <a:xfrm>
            <a:off x="309975" y="1744900"/>
            <a:ext cx="698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46"/>
          <p:cNvSpPr txBox="1"/>
          <p:nvPr/>
        </p:nvSpPr>
        <p:spPr>
          <a:xfrm>
            <a:off x="212850" y="1278675"/>
            <a:ext cx="3720600" cy="3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b="1" lang="en" sz="1300">
                <a:solidFill>
                  <a:schemeClr val="dk1"/>
                </a:solidFill>
              </a:rPr>
              <a:t>Sample Collection Device</a:t>
            </a:r>
            <a:endParaRPr b="1" sz="1300">
              <a:solidFill>
                <a:schemeClr val="dk1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</a:rPr>
              <a:t>Software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b="1" lang="en" sz="1300">
                <a:solidFill>
                  <a:schemeClr val="dk1"/>
                </a:solidFill>
              </a:rPr>
              <a:t>Sample Collection Container</a:t>
            </a:r>
            <a:endParaRPr b="1" sz="1300">
              <a:solidFill>
                <a:schemeClr val="dk1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</a:rPr>
              <a:t>Magnets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</a:rPr>
              <a:t>Fish Trap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</a:rPr>
              <a:t>Trash Can (Swing Top)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b="1" lang="en" sz="1300">
                <a:solidFill>
                  <a:schemeClr val="dk1"/>
                </a:solidFill>
              </a:rPr>
              <a:t>Communications</a:t>
            </a:r>
            <a:endParaRPr b="1" sz="1300">
              <a:solidFill>
                <a:schemeClr val="dk1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</a:rPr>
              <a:t>Obstacle Communication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</a:rPr>
              <a:t>Camera Compatibility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b="1" lang="en" sz="1300">
                <a:solidFill>
                  <a:schemeClr val="dk1"/>
                </a:solidFill>
              </a:rPr>
              <a:t>Power </a:t>
            </a:r>
            <a:endParaRPr b="1" sz="1300">
              <a:solidFill>
                <a:schemeClr val="dk1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</a:rPr>
              <a:t>Arm Battery Supply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</a:rPr>
              <a:t>Battery Type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</a:rPr>
              <a:t>Endurance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b="1" lang="en" sz="1300">
                <a:solidFill>
                  <a:schemeClr val="dk1"/>
                </a:solidFill>
              </a:rPr>
              <a:t>Drivetrain</a:t>
            </a:r>
            <a:endParaRPr b="1" sz="1300">
              <a:solidFill>
                <a:schemeClr val="dk1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</a:rPr>
              <a:t>Terrain Study</a:t>
            </a:r>
            <a:endParaRPr sz="13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718" name="Google Shape;718;p46"/>
          <p:cNvSpPr txBox="1"/>
          <p:nvPr>
            <p:ph idx="12" type="sldNum"/>
          </p:nvPr>
        </p:nvSpPr>
        <p:spPr>
          <a:xfrm>
            <a:off x="86248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19" name="Google Shape;71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9350" y="1421925"/>
            <a:ext cx="1311825" cy="1261568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46"/>
          <p:cNvSpPr txBox="1"/>
          <p:nvPr/>
        </p:nvSpPr>
        <p:spPr>
          <a:xfrm>
            <a:off x="4545451" y="2648525"/>
            <a:ext cx="9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Articulated Arm</a:t>
            </a:r>
            <a:endParaRPr sz="900"/>
          </a:p>
        </p:txBody>
      </p:sp>
      <p:pic>
        <p:nvPicPr>
          <p:cNvPr id="721" name="Google Shape;721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08274" y="1278674"/>
            <a:ext cx="1516575" cy="2119236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46"/>
          <p:cNvSpPr/>
          <p:nvPr/>
        </p:nvSpPr>
        <p:spPr>
          <a:xfrm>
            <a:off x="5488285" y="3163235"/>
            <a:ext cx="922500" cy="1089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23" name="Google Shape;723;p46"/>
          <p:cNvCxnSpPr/>
          <p:nvPr/>
        </p:nvCxnSpPr>
        <p:spPr>
          <a:xfrm rot="10800000">
            <a:off x="5376685" y="3417249"/>
            <a:ext cx="111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4" name="Google Shape;724;p46"/>
          <p:cNvCxnSpPr/>
          <p:nvPr/>
        </p:nvCxnSpPr>
        <p:spPr>
          <a:xfrm rot="10800000">
            <a:off x="5376685" y="4025184"/>
            <a:ext cx="111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5" name="Google Shape;725;p46"/>
          <p:cNvSpPr/>
          <p:nvPr/>
        </p:nvSpPr>
        <p:spPr>
          <a:xfrm>
            <a:off x="5245962" y="3273511"/>
            <a:ext cx="242400" cy="3279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p46"/>
          <p:cNvSpPr/>
          <p:nvPr/>
        </p:nvSpPr>
        <p:spPr>
          <a:xfrm>
            <a:off x="5245962" y="3861273"/>
            <a:ext cx="242400" cy="3279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46"/>
          <p:cNvSpPr/>
          <p:nvPr/>
        </p:nvSpPr>
        <p:spPr>
          <a:xfrm>
            <a:off x="6410727" y="3861273"/>
            <a:ext cx="242400" cy="3279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p46"/>
          <p:cNvSpPr/>
          <p:nvPr/>
        </p:nvSpPr>
        <p:spPr>
          <a:xfrm>
            <a:off x="6410727" y="3273502"/>
            <a:ext cx="242400" cy="3279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29" name="Google Shape;729;p46"/>
          <p:cNvCxnSpPr/>
          <p:nvPr/>
        </p:nvCxnSpPr>
        <p:spPr>
          <a:xfrm rot="10800000">
            <a:off x="6226806" y="4024991"/>
            <a:ext cx="172800" cy="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30" name="Google Shape;730;p46"/>
          <p:cNvCxnSpPr/>
          <p:nvPr/>
        </p:nvCxnSpPr>
        <p:spPr>
          <a:xfrm rot="10800000">
            <a:off x="5488404" y="4024991"/>
            <a:ext cx="172800" cy="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31" name="Google Shape;731;p46"/>
          <p:cNvCxnSpPr/>
          <p:nvPr/>
        </p:nvCxnSpPr>
        <p:spPr>
          <a:xfrm rot="10800000">
            <a:off x="6226806" y="3437216"/>
            <a:ext cx="172800" cy="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32" name="Google Shape;732;p46"/>
          <p:cNvCxnSpPr/>
          <p:nvPr/>
        </p:nvCxnSpPr>
        <p:spPr>
          <a:xfrm rot="10800000">
            <a:off x="5488404" y="3417142"/>
            <a:ext cx="172800" cy="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3" name="Google Shape;733;p46"/>
          <p:cNvSpPr txBox="1"/>
          <p:nvPr/>
        </p:nvSpPr>
        <p:spPr>
          <a:xfrm>
            <a:off x="7296075" y="3392450"/>
            <a:ext cx="1220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Sample Container</a:t>
            </a:r>
            <a:endParaRPr sz="900"/>
          </a:p>
        </p:txBody>
      </p:sp>
      <p:sp>
        <p:nvSpPr>
          <p:cNvPr id="734" name="Google Shape;734;p46"/>
          <p:cNvSpPr txBox="1"/>
          <p:nvPr/>
        </p:nvSpPr>
        <p:spPr>
          <a:xfrm>
            <a:off x="5339350" y="4217475"/>
            <a:ext cx="1220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4-Wheel Drivetrain</a:t>
            </a:r>
            <a:endParaRPr sz="9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47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References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40" name="Google Shape;740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dk1"/>
                </a:solidFill>
              </a:rPr>
              <a:t>[1] Akin, D., “Terramechanics I” Available: https://spacecraft.ssl.umd.edu/academics/788XF18/788XF16.terramechanics1x.pdf.</a:t>
            </a:r>
            <a:endParaRPr sz="12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50">
                <a:solidFill>
                  <a:schemeClr val="dk1"/>
                </a:solidFill>
              </a:rPr>
              <a:t>[2] Fujiwara, D., Tsujikawa, N., Oshima, T., Iizuka, K., “Estimation of Resistance Force at Steady-State Sinkage for Cylindrical Wheel-Typed Lunar/Planetary Exploration Rovers with Function of Push Pull Locomotion,” Available: </a:t>
            </a:r>
            <a:r>
              <a:rPr lang="en" sz="125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https://robomechjournal.springeropen.com/articles/10.1186/s40648-020-00183-0</a:t>
            </a:r>
            <a:r>
              <a:rPr lang="en" sz="1300">
                <a:solidFill>
                  <a:schemeClr val="dk1"/>
                </a:solidFill>
              </a:rPr>
              <a:t>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[3] Hernandez, J., “What led to the Florida condo collapse? here's what we know so far,” </a:t>
            </a:r>
            <a:r>
              <a:rPr i="1" lang="en" sz="1300">
                <a:solidFill>
                  <a:schemeClr val="dk1"/>
                </a:solidFill>
              </a:rPr>
              <a:t>NPR</a:t>
            </a:r>
            <a:r>
              <a:rPr lang="en" sz="1300">
                <a:solidFill>
                  <a:schemeClr val="dk1"/>
                </a:solidFill>
              </a:rPr>
              <a:t> Available: </a:t>
            </a:r>
            <a:r>
              <a:rPr lang="en" sz="130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https://www.npr.org/sections/live-updates-miami-area-condo-collapse/2021/06/29/1010976101/timeline-what-we-know-so-far-about-what-led-up-to-the-surfside-condo-collapse</a:t>
            </a:r>
            <a:r>
              <a:rPr lang="en" sz="1300">
                <a:solidFill>
                  <a:schemeClr val="dk1"/>
                </a:solidFill>
              </a:rPr>
              <a:t>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[4] Laughery, S., Gerhart, G., Goetz, R., “Bekker's Terramechanics Model for Off-road Vehicle Research” Available:</a:t>
            </a:r>
            <a:r>
              <a:rPr lang="en" sz="1300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https://www.researchgate.net/publication/235069513_Bekker's_Terramechanics_Model_for_Off-Road_Vehicle_Research</a:t>
            </a:r>
            <a:r>
              <a:rPr lang="en" sz="1250">
                <a:solidFill>
                  <a:schemeClr val="dk1"/>
                </a:solidFill>
              </a:rPr>
              <a:t>.</a:t>
            </a:r>
            <a:endParaRPr sz="12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[5] Leader, M., Rege, R., Potts, N., Gullikson, A., Curran, N., Dhaliwal, J., Kring, D., “Velocity of a Rover as a Function of Slope of Lunar Terrain”. Available: </a:t>
            </a:r>
            <a:r>
              <a:rPr lang="en" sz="1300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https://www.hou.usra.edu/meetings/lpsc2014/pdf/2683.pdf</a:t>
            </a:r>
            <a:r>
              <a:rPr lang="en" sz="1250">
                <a:solidFill>
                  <a:schemeClr val="dk1"/>
                </a:solidFill>
              </a:rPr>
              <a:t>.</a:t>
            </a:r>
            <a:endParaRPr sz="1250">
              <a:solidFill>
                <a:schemeClr val="dk1"/>
              </a:solidFill>
            </a:endParaRPr>
          </a:p>
        </p:txBody>
      </p:sp>
      <p:sp>
        <p:nvSpPr>
          <p:cNvPr id="741" name="Google Shape;741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8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References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47" name="Google Shape;747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8">
                <a:solidFill>
                  <a:schemeClr val="dk1"/>
                </a:solidFill>
              </a:rPr>
              <a:t>[6] </a:t>
            </a:r>
            <a:r>
              <a:rPr lang="en" sz="1250">
                <a:solidFill>
                  <a:schemeClr val="dk1"/>
                </a:solidFill>
              </a:rPr>
              <a:t>N/A, N. A., “Robotis dynamixel XM430-W350-T Dynamixel-X TTL servo robot actuator,” </a:t>
            </a:r>
            <a:r>
              <a:rPr i="1" lang="en" sz="1250">
                <a:solidFill>
                  <a:schemeClr val="dk1"/>
                </a:solidFill>
              </a:rPr>
              <a:t>T</a:t>
            </a:r>
            <a:r>
              <a:rPr lang="en" sz="1250">
                <a:solidFill>
                  <a:schemeClr val="dk1"/>
                </a:solidFill>
              </a:rPr>
              <a:t> Available: https://smartrobotworks.com/XM430-W350-T.asp?utm_term=xm430-w350-t&amp;utm_campaign=Robotis&amp;utm_source=adwords&amp;utm_medium=ppc&amp;hsa_tgt=kwd-929036099981&amp;hsa_grp=106129260922&amp;hsa_src=g&amp;hsa_net=adwords&amp;hsa_mt=e&amp;hsa_ver=3&amp;hsa_ad=449096700607&amp;hsa_acc=9041622380&amp;hsa_kw=xm430-w350-t&amp;hsa_cam=10571979064&amp;gclid=Cj0KCQjwnoqLBhD4ARIsAL5JedLmoYkrYfmOj_qqBm8ZA0B6zrtJnZDLHybuzLowmM-hMwH_Z5x1WDgaAsLVEALw_wcB. 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[7]“ReactorX 200 Robot Arm,” Trossen Robotics, N/A.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[8</a:t>
            </a:r>
            <a:r>
              <a:rPr lang="en" sz="1300">
                <a:solidFill>
                  <a:schemeClr val="dk1"/>
                </a:solidFill>
              </a:rPr>
              <a:t>]</a:t>
            </a:r>
            <a:r>
              <a:rPr lang="en" sz="1200">
                <a:solidFill>
                  <a:schemeClr val="dk1"/>
                </a:solidFill>
              </a:rPr>
              <a:t> Rudd, R., </a:t>
            </a:r>
            <a:r>
              <a:rPr i="1" lang="en" sz="1200">
                <a:solidFill>
                  <a:schemeClr val="dk1"/>
                </a:solidFill>
              </a:rPr>
              <a:t>Building Materials and Propagation Final Report</a:t>
            </a:r>
            <a:r>
              <a:rPr lang="en" sz="1200">
                <a:solidFill>
                  <a:schemeClr val="dk1"/>
                </a:solidFill>
              </a:rPr>
              <a:t> Available: </a:t>
            </a:r>
            <a:r>
              <a:rPr lang="en" sz="12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https://paperzz.com/doc/6838686/building-materials-and-propagation-final-report</a:t>
            </a:r>
            <a:r>
              <a:rPr lang="en" sz="1200">
                <a:solidFill>
                  <a:schemeClr val="dk1"/>
                </a:solidFill>
              </a:rPr>
              <a:t>.</a:t>
            </a:r>
            <a:endParaRPr sz="1250">
              <a:solidFill>
                <a:schemeClr val="dk1"/>
              </a:solidFill>
            </a:endParaRPr>
          </a:p>
        </p:txBody>
      </p:sp>
      <p:sp>
        <p:nvSpPr>
          <p:cNvPr id="748" name="Google Shape;748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49"/>
          <p:cNvSpPr txBox="1"/>
          <p:nvPr/>
        </p:nvSpPr>
        <p:spPr>
          <a:xfrm>
            <a:off x="2973150" y="2248500"/>
            <a:ext cx="3197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/>
              <a:t>Questions?</a:t>
            </a:r>
            <a:endParaRPr b="1" i="1" sz="3000"/>
          </a:p>
        </p:txBody>
      </p:sp>
      <p:pic>
        <p:nvPicPr>
          <p:cNvPr id="754" name="Google Shape;75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834" y="4589400"/>
            <a:ext cx="1463965" cy="4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01" y="4634325"/>
            <a:ext cx="445600" cy="4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50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Mother Rover (DRIFT)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62" name="Google Shape;762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Mobile Child Rover Operational Base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Maintain Communication (FR3)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Command Child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GPS Commands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Video Feed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Send data to GS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Child Rover Commands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Capsule Deposit (FR1)</a:t>
            </a:r>
            <a:endParaRPr/>
          </a:p>
        </p:txBody>
      </p:sp>
      <p:sp>
        <p:nvSpPr>
          <p:cNvPr id="763" name="Google Shape;763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64" name="Google Shape;76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7075" y="1697413"/>
            <a:ext cx="344805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Drivetrain: Motor Feasibility Analysis</a:t>
            </a:r>
            <a:endParaRPr/>
          </a:p>
        </p:txBody>
      </p:sp>
      <p:sp>
        <p:nvSpPr>
          <p:cNvPr id="770" name="Google Shape;770;p51"/>
          <p:cNvSpPr txBox="1"/>
          <p:nvPr>
            <p:ph idx="1" type="body"/>
          </p:nvPr>
        </p:nvSpPr>
        <p:spPr>
          <a:xfrm>
            <a:off x="311700" y="1152475"/>
            <a:ext cx="4691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Feasibility</a:t>
            </a:r>
            <a:r>
              <a:rPr lang="en"/>
              <a:t> Item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Can AEROSS drive on a slope?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Assumptions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 slipping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 wheel tread or grousers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 bulldozing resistance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Rover is simulated as a single wheel with an applied weight of one fourth of the rover mass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No benefits from in-line and side-by-side wheel arrangement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Maximum soil stress is 0.2*wheel </a:t>
            </a:r>
            <a:r>
              <a:rPr lang="en"/>
              <a:t>entrance</a:t>
            </a:r>
            <a:r>
              <a:rPr lang="en"/>
              <a:t> angle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Vehicle mass of 10kg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Clay-dirt terrain + additional grass resistance</a:t>
            </a:r>
            <a:endParaRPr/>
          </a:p>
        </p:txBody>
      </p:sp>
      <p:pic>
        <p:nvPicPr>
          <p:cNvPr id="771" name="Google Shape;77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45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51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 Description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773" name="Google Shape;773;p51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774" name="Google Shape;774;p51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775" name="Google Shape;775;p51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Design</a:t>
            </a:r>
            <a:endParaRPr b="1" sz="1100"/>
          </a:p>
        </p:txBody>
      </p:sp>
      <p:sp>
        <p:nvSpPr>
          <p:cNvPr id="776" name="Google Shape;776;p51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777" name="Google Shape;777;p51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CC412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Summary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778" name="Google Shape;778;p51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Drivetrain: Motor 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Feasibility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Analysis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779" name="Google Shape;779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67925" y="1305000"/>
            <a:ext cx="4176083" cy="3132062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Motivation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06" name="Google Shape;106;p16"/>
          <p:cNvSpPr txBox="1"/>
          <p:nvPr>
            <p:ph idx="1" type="body"/>
          </p:nvPr>
        </p:nvSpPr>
        <p:spPr>
          <a:xfrm>
            <a:off x="222075" y="1619250"/>
            <a:ext cx="5006100" cy="26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" sz="1500">
                <a:solidFill>
                  <a:schemeClr val="dk1"/>
                </a:solidFill>
              </a:rPr>
              <a:t>Accessibility </a:t>
            </a:r>
            <a:r>
              <a:rPr lang="en" sz="1500">
                <a:solidFill>
                  <a:schemeClr val="dk1"/>
                </a:solidFill>
              </a:rPr>
              <a:t>to certain areas on Earth may be better suited for robots than humans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Building collapse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Natural disaster zones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" sz="1500">
                <a:solidFill>
                  <a:schemeClr val="dk1"/>
                </a:solidFill>
                <a:highlight>
                  <a:schemeClr val="lt1"/>
                </a:highlight>
              </a:rPr>
              <a:t>Samples may be required</a:t>
            </a:r>
            <a:r>
              <a:rPr b="1" lang="en" sz="1500">
                <a:solidFill>
                  <a:schemeClr val="dk1"/>
                </a:solidFill>
              </a:rPr>
              <a:t> </a:t>
            </a:r>
            <a:r>
              <a:rPr lang="en" sz="1500">
                <a:solidFill>
                  <a:schemeClr val="dk1"/>
                </a:solidFill>
              </a:rPr>
              <a:t>but risk to humans is too high 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" sz="1500">
                <a:solidFill>
                  <a:schemeClr val="dk1"/>
                </a:solidFill>
                <a:highlight>
                  <a:schemeClr val="lt1"/>
                </a:highlight>
              </a:rPr>
              <a:t>Mitigating </a:t>
            </a:r>
            <a:r>
              <a:rPr lang="en" sz="1500">
                <a:solidFill>
                  <a:schemeClr val="dk1"/>
                </a:solidFill>
                <a:highlight>
                  <a:schemeClr val="lt1"/>
                </a:highlight>
              </a:rPr>
              <a:t>the risk to humans</a:t>
            </a:r>
            <a:r>
              <a:rPr lang="en" sz="1500">
                <a:solidFill>
                  <a:schemeClr val="dk1"/>
                </a:solidFill>
              </a:rPr>
              <a:t> in acquiring samples requires: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Rover that collects and stores sample of interest (SOI)</a:t>
            </a:r>
            <a:endParaRPr b="1" sz="1900">
              <a:solidFill>
                <a:schemeClr val="dk1"/>
              </a:solidFill>
            </a:endParaRPr>
          </a:p>
        </p:txBody>
      </p:sp>
      <p:pic>
        <p:nvPicPr>
          <p:cNvPr id="107" name="Google Shape;10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7800" y="1369163"/>
            <a:ext cx="3654124" cy="240516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6"/>
          <p:cNvSpPr txBox="1"/>
          <p:nvPr/>
        </p:nvSpPr>
        <p:spPr>
          <a:xfrm>
            <a:off x="5317800" y="3774325"/>
            <a:ext cx="3495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Courtesy: NPR </a:t>
            </a:r>
            <a:endParaRPr sz="700"/>
          </a:p>
        </p:txBody>
      </p:sp>
      <p:sp>
        <p:nvSpPr>
          <p:cNvPr id="109" name="Google Shape;109;p16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Project Description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10" name="Google Shape;110;p16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111" name="Google Shape;111;p16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112" name="Google Shape;112;p16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Design</a:t>
            </a:r>
            <a:endParaRPr b="1" sz="1100"/>
          </a:p>
        </p:txBody>
      </p:sp>
      <p:sp>
        <p:nvSpPr>
          <p:cNvPr id="113" name="Google Shape;113;p16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</a:t>
            </a:r>
            <a:r>
              <a:rPr b="1" lang="en" sz="1100"/>
              <a:t> </a:t>
            </a:r>
            <a:r>
              <a:rPr b="1" lang="en" sz="1100"/>
              <a:t>Feasibility</a:t>
            </a:r>
            <a:endParaRPr b="1" sz="1100"/>
          </a:p>
        </p:txBody>
      </p:sp>
      <p:sp>
        <p:nvSpPr>
          <p:cNvPr id="114" name="Google Shape;114;p16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pic>
        <p:nvPicPr>
          <p:cNvPr id="115" name="Google Shape;11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18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52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Baseline Design: Camera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86" name="Google Shape;786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7" name="Google Shape;787;p52"/>
          <p:cNvSpPr/>
          <p:nvPr/>
        </p:nvSpPr>
        <p:spPr>
          <a:xfrm>
            <a:off x="1375025" y="48469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Project Description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788" name="Google Shape;788;p52"/>
          <p:cNvSpPr/>
          <p:nvPr/>
        </p:nvSpPr>
        <p:spPr>
          <a:xfrm>
            <a:off x="2460225" y="48469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789" name="Google Shape;789;p52"/>
          <p:cNvSpPr/>
          <p:nvPr/>
        </p:nvSpPr>
        <p:spPr>
          <a:xfrm>
            <a:off x="291875" y="48469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790" name="Google Shape;790;p52"/>
          <p:cNvSpPr/>
          <p:nvPr/>
        </p:nvSpPr>
        <p:spPr>
          <a:xfrm>
            <a:off x="3545425" y="48469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Design</a:t>
            </a:r>
            <a:endParaRPr b="1" sz="1100"/>
          </a:p>
        </p:txBody>
      </p:sp>
      <p:sp>
        <p:nvSpPr>
          <p:cNvPr id="791" name="Google Shape;791;p52"/>
          <p:cNvSpPr/>
          <p:nvPr/>
        </p:nvSpPr>
        <p:spPr>
          <a:xfrm>
            <a:off x="4628575" y="48469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792" name="Google Shape;792;p52"/>
          <p:cNvSpPr/>
          <p:nvPr/>
        </p:nvSpPr>
        <p:spPr>
          <a:xfrm>
            <a:off x="5715825" y="48469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sp>
        <p:nvSpPr>
          <p:cNvPr id="793" name="Google Shape;793;p52"/>
          <p:cNvSpPr/>
          <p:nvPr/>
        </p:nvSpPr>
        <p:spPr>
          <a:xfrm>
            <a:off x="1375025" y="48469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 Description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794" name="Google Shape;794;p52"/>
          <p:cNvSpPr/>
          <p:nvPr/>
        </p:nvSpPr>
        <p:spPr>
          <a:xfrm>
            <a:off x="2460225" y="48469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795" name="Google Shape;795;p52"/>
          <p:cNvSpPr/>
          <p:nvPr/>
        </p:nvSpPr>
        <p:spPr>
          <a:xfrm>
            <a:off x="291875" y="48469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796" name="Google Shape;796;p52"/>
          <p:cNvSpPr/>
          <p:nvPr/>
        </p:nvSpPr>
        <p:spPr>
          <a:xfrm>
            <a:off x="3545425" y="48469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Baseline Design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797" name="Google Shape;797;p52"/>
          <p:cNvSpPr/>
          <p:nvPr/>
        </p:nvSpPr>
        <p:spPr>
          <a:xfrm>
            <a:off x="4628575" y="48469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798" name="Google Shape;798;p52"/>
          <p:cNvSpPr/>
          <p:nvPr/>
        </p:nvSpPr>
        <p:spPr>
          <a:xfrm>
            <a:off x="5715825" y="48469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sp>
        <p:nvSpPr>
          <p:cNvPr id="799" name="Google Shape;799;p52"/>
          <p:cNvSpPr txBox="1"/>
          <p:nvPr>
            <p:ph idx="1" type="body"/>
          </p:nvPr>
        </p:nvSpPr>
        <p:spPr>
          <a:xfrm>
            <a:off x="0" y="1056025"/>
            <a:ext cx="4704300" cy="450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/>
              <a:t>Trade Options: </a:t>
            </a:r>
            <a:r>
              <a:rPr lang="en" sz="1400"/>
              <a:t>Handheld Camera, action camera, FPV Camera, </a:t>
            </a:r>
            <a:r>
              <a:rPr b="1" lang="en" sz="1400">
                <a:highlight>
                  <a:schemeClr val="accent6"/>
                </a:highlight>
              </a:rPr>
              <a:t>PTZ Camera</a:t>
            </a:r>
            <a:endParaRPr b="1" sz="1400">
              <a:highlight>
                <a:schemeClr val="accent6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/>
              <a:t>Purpose: 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To transmit video to the mother rover or ground station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/>
              <a:t>Needs:</a:t>
            </a:r>
            <a:endParaRPr b="1"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&gt;100 degree field of view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/>
              <a:t>Solution: </a:t>
            </a:r>
            <a:endParaRPr b="1"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Sunba 305-D4X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1080p-30 output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IP66 Ingress protection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28-115 field of view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3</a:t>
            </a:r>
            <a:r>
              <a:rPr lang="en">
                <a:solidFill>
                  <a:srgbClr val="4D5156"/>
                </a:solidFill>
                <a:highlight>
                  <a:schemeClr val="lt1"/>
                </a:highlight>
              </a:rPr>
              <a:t>° -90° tilt, 0-340° endless pan</a:t>
            </a:r>
            <a:endParaRPr>
              <a:solidFill>
                <a:srgbClr val="4D5156"/>
              </a:solidFill>
              <a:highlight>
                <a:schemeClr val="lt1"/>
              </a:highlight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4D5156"/>
              </a:buClr>
              <a:buSzPts val="1100"/>
              <a:buChar char="○"/>
            </a:pPr>
            <a:r>
              <a:rPr lang="en"/>
              <a:t>Max power consumption: 25W (12V 2A)</a:t>
            </a:r>
            <a:endParaRPr sz="1100">
              <a:solidFill>
                <a:srgbClr val="4D5156"/>
              </a:solidFill>
              <a:highlight>
                <a:schemeClr val="lt1"/>
              </a:highlight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800" name="Google Shape;800;p52"/>
          <p:cNvGraphicFramePr/>
          <p:nvPr/>
        </p:nvGraphicFramePr>
        <p:xfrm>
          <a:off x="4830150" y="105603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{155E1186-1D12-47EE-916F-082F7D9C1721}</a:tableStyleId>
              </a:tblPr>
              <a:tblGrid>
                <a:gridCol w="557025"/>
                <a:gridCol w="3521375"/>
              </a:tblGrid>
              <a:tr h="531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FR.6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990000"/>
                    </a:solidFill>
                  </a:tcPr>
                </a:tc>
              </a:tr>
            </a:tbl>
          </a:graphicData>
        </a:graphic>
      </p:graphicFrame>
      <p:sp>
        <p:nvSpPr>
          <p:cNvPr id="801" name="Google Shape;801;p52"/>
          <p:cNvSpPr txBox="1"/>
          <p:nvPr/>
        </p:nvSpPr>
        <p:spPr>
          <a:xfrm>
            <a:off x="5387175" y="1056025"/>
            <a:ext cx="3521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 AEROSS shall have video capability with a greater than 100 degree field of view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802" name="Google Shape;80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0150" y="1589900"/>
            <a:ext cx="1436600" cy="140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1174" y="2883799"/>
            <a:ext cx="3745076" cy="189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5999" y="4595637"/>
            <a:ext cx="1311825" cy="52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53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Feasibility: Communications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810" name="Google Shape;810;p53"/>
          <p:cNvPicPr preferRelativeResize="0"/>
          <p:nvPr/>
        </p:nvPicPr>
        <p:blipFill rotWithShape="1">
          <a:blip r:embed="rId3">
            <a:alphaModFix/>
          </a:blip>
          <a:srcRect b="13897" l="0" r="0" t="0"/>
          <a:stretch/>
        </p:blipFill>
        <p:spPr>
          <a:xfrm>
            <a:off x="1394850" y="3392773"/>
            <a:ext cx="4419850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53"/>
          <p:cNvSpPr txBox="1"/>
          <p:nvPr>
            <p:ph idx="1" type="body"/>
          </p:nvPr>
        </p:nvSpPr>
        <p:spPr>
          <a:xfrm>
            <a:off x="228588" y="3973125"/>
            <a:ext cx="2480100" cy="47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/>
              <a:t>Link Budget Equation: </a:t>
            </a:r>
            <a:endParaRPr b="1"/>
          </a:p>
        </p:txBody>
      </p:sp>
      <p:sp>
        <p:nvSpPr>
          <p:cNvPr id="812" name="Google Shape;812;p53"/>
          <p:cNvSpPr/>
          <p:nvPr/>
        </p:nvSpPr>
        <p:spPr>
          <a:xfrm>
            <a:off x="1547250" y="474805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Project Description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813" name="Google Shape;813;p53"/>
          <p:cNvSpPr/>
          <p:nvPr/>
        </p:nvSpPr>
        <p:spPr>
          <a:xfrm>
            <a:off x="2632450" y="474805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814" name="Google Shape;814;p53"/>
          <p:cNvSpPr/>
          <p:nvPr/>
        </p:nvSpPr>
        <p:spPr>
          <a:xfrm>
            <a:off x="464100" y="474805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815" name="Google Shape;815;p53"/>
          <p:cNvSpPr/>
          <p:nvPr/>
        </p:nvSpPr>
        <p:spPr>
          <a:xfrm>
            <a:off x="3717650" y="474805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Design</a:t>
            </a:r>
            <a:endParaRPr b="1" sz="1100"/>
          </a:p>
        </p:txBody>
      </p:sp>
      <p:sp>
        <p:nvSpPr>
          <p:cNvPr id="816" name="Google Shape;816;p53"/>
          <p:cNvSpPr/>
          <p:nvPr/>
        </p:nvSpPr>
        <p:spPr>
          <a:xfrm>
            <a:off x="4800800" y="474805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817" name="Google Shape;817;p53"/>
          <p:cNvSpPr/>
          <p:nvPr/>
        </p:nvSpPr>
        <p:spPr>
          <a:xfrm>
            <a:off x="5888050" y="474805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sp>
        <p:nvSpPr>
          <p:cNvPr id="818" name="Google Shape;818;p53"/>
          <p:cNvSpPr/>
          <p:nvPr/>
        </p:nvSpPr>
        <p:spPr>
          <a:xfrm>
            <a:off x="1547250" y="474805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 Description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819" name="Google Shape;819;p53"/>
          <p:cNvSpPr/>
          <p:nvPr/>
        </p:nvSpPr>
        <p:spPr>
          <a:xfrm>
            <a:off x="2632450" y="474805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820" name="Google Shape;820;p53"/>
          <p:cNvSpPr/>
          <p:nvPr/>
        </p:nvSpPr>
        <p:spPr>
          <a:xfrm>
            <a:off x="464100" y="474805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821" name="Google Shape;821;p53"/>
          <p:cNvSpPr/>
          <p:nvPr/>
        </p:nvSpPr>
        <p:spPr>
          <a:xfrm>
            <a:off x="3717650" y="474805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Baseline Design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822" name="Google Shape;822;p53"/>
          <p:cNvSpPr/>
          <p:nvPr/>
        </p:nvSpPr>
        <p:spPr>
          <a:xfrm>
            <a:off x="4800800" y="474805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Baseline Feasibility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823" name="Google Shape;823;p53"/>
          <p:cNvSpPr/>
          <p:nvPr/>
        </p:nvSpPr>
        <p:spPr>
          <a:xfrm>
            <a:off x="5888050" y="474805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graphicFrame>
        <p:nvGraphicFramePr>
          <p:cNvPr id="824" name="Google Shape;824;p53"/>
          <p:cNvGraphicFramePr/>
          <p:nvPr/>
        </p:nvGraphicFramePr>
        <p:xfrm>
          <a:off x="309650" y="1666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{155E1186-1D12-47EE-916F-082F7D9C1721}</a:tableStyleId>
              </a:tblPr>
              <a:tblGrid>
                <a:gridCol w="1775400"/>
                <a:gridCol w="1714350"/>
                <a:gridCol w="1860850"/>
                <a:gridCol w="1567850"/>
                <a:gridCol w="1714350"/>
              </a:tblGrid>
              <a:tr h="6076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Transmitter Power</a:t>
                      </a:r>
                      <a:endParaRPr b="1" sz="11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Ptx = 28dB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Tx/Rx Losses</a:t>
                      </a:r>
                      <a:endParaRPr b="1" sz="11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Ltx/Lrx = 1dB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Free Space Path Loss</a:t>
                      </a:r>
                      <a:endParaRPr b="1" sz="11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FSPL = 80.16dB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Frequency (f)</a:t>
                      </a:r>
                      <a:endParaRPr b="1" sz="11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f = 2432 MHz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Receiver Power</a:t>
                      </a:r>
                      <a:endParaRPr b="1" sz="11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Prx = -34.16 dB</a:t>
                      </a:r>
                      <a:endParaRPr sz="1100"/>
                    </a:p>
                  </a:txBody>
                  <a:tcPr marT="91425" marB="91425" marR="91425" marL="91425"/>
                </a:tc>
              </a:tr>
              <a:tr h="5336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Gains</a:t>
                      </a:r>
                      <a:endParaRPr b="1" sz="11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Gtx/Grx = 10dBi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Distance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D = 100m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Speed of Light (c)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C = 3*10^8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Receiver Sensitivity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Rx = -97dB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Miscellaneous Loss</a:t>
                      </a:r>
                      <a:endParaRPr b="1" sz="11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Lm = 0dB</a:t>
                      </a:r>
                      <a:endParaRPr sz="1100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  <a:tr h="5336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Conductor Loss</a:t>
                      </a:r>
                      <a:endParaRPr b="1" sz="11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k1=0.2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Insulation Loss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k2=0.011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Connection Loss Factor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CLF=0.12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sp>
        <p:nvSpPr>
          <p:cNvPr id="825" name="Google Shape;825;p53"/>
          <p:cNvSpPr txBox="1"/>
          <p:nvPr>
            <p:ph idx="1" type="body"/>
          </p:nvPr>
        </p:nvSpPr>
        <p:spPr>
          <a:xfrm>
            <a:off x="228588" y="3467263"/>
            <a:ext cx="2480100" cy="47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/>
              <a:t>Free Space Path Loss: </a:t>
            </a:r>
            <a:endParaRPr b="1"/>
          </a:p>
        </p:txBody>
      </p:sp>
      <p:pic>
        <p:nvPicPr>
          <p:cNvPr id="826" name="Google Shape;82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7424" y="4623737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53"/>
          <p:cNvSpPr txBox="1"/>
          <p:nvPr>
            <p:ph idx="1" type="body"/>
          </p:nvPr>
        </p:nvSpPr>
        <p:spPr>
          <a:xfrm>
            <a:off x="228588" y="4277938"/>
            <a:ext cx="2480100" cy="47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/>
              <a:t>Cable Loss Equation: </a:t>
            </a:r>
            <a:endParaRPr b="1"/>
          </a:p>
        </p:txBody>
      </p:sp>
      <p:pic>
        <p:nvPicPr>
          <p:cNvPr id="828" name="Google Shape;828;p53"/>
          <p:cNvPicPr preferRelativeResize="0"/>
          <p:nvPr/>
        </p:nvPicPr>
        <p:blipFill rotWithShape="1">
          <a:blip r:embed="rId5">
            <a:alphaModFix/>
          </a:blip>
          <a:srcRect b="8" l="0" r="0" t="18776"/>
          <a:stretch/>
        </p:blipFill>
        <p:spPr>
          <a:xfrm>
            <a:off x="2677775" y="3973126"/>
            <a:ext cx="4914900" cy="38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83688" y="4266280"/>
            <a:ext cx="6267450" cy="4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p53"/>
          <p:cNvSpPr txBox="1"/>
          <p:nvPr/>
        </p:nvSpPr>
        <p:spPr>
          <a:xfrm>
            <a:off x="201550" y="1100775"/>
            <a:ext cx="5711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Values used for link budget analysis:</a:t>
            </a:r>
            <a:endParaRPr/>
          </a:p>
        </p:txBody>
      </p:sp>
      <p:sp>
        <p:nvSpPr>
          <p:cNvPr id="831" name="Google Shape;831;p53"/>
          <p:cNvSpPr txBox="1"/>
          <p:nvPr>
            <p:ph idx="1" type="body"/>
          </p:nvPr>
        </p:nvSpPr>
        <p:spPr>
          <a:xfrm>
            <a:off x="4870477" y="3451075"/>
            <a:ext cx="1693200" cy="47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650"/>
              <a:t>Link Margin: </a:t>
            </a:r>
            <a:endParaRPr b="1" sz="1650"/>
          </a:p>
        </p:txBody>
      </p:sp>
      <p:pic>
        <p:nvPicPr>
          <p:cNvPr id="832" name="Google Shape;832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72652" y="3436863"/>
            <a:ext cx="2427923" cy="440588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p53"/>
          <p:cNvSpPr txBox="1"/>
          <p:nvPr>
            <p:ph idx="12" type="sldNum"/>
          </p:nvPr>
        </p:nvSpPr>
        <p:spPr>
          <a:xfrm>
            <a:off x="8595308" y="46974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54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Feasibility: Communications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839" name="Google Shape;839;p54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Project Description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840" name="Google Shape;840;p54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841" name="Google Shape;841;p54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842" name="Google Shape;842;p54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Design</a:t>
            </a:r>
            <a:endParaRPr b="1" sz="1100"/>
          </a:p>
        </p:txBody>
      </p:sp>
      <p:sp>
        <p:nvSpPr>
          <p:cNvPr id="843" name="Google Shape;843;p54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844" name="Google Shape;844;p54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sp>
        <p:nvSpPr>
          <p:cNvPr id="845" name="Google Shape;845;p54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 Description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846" name="Google Shape;846;p54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847" name="Google Shape;847;p54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848" name="Google Shape;848;p54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Baseline Design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849" name="Google Shape;849;p54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850" name="Google Shape;850;p54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sp>
        <p:nvSpPr>
          <p:cNvPr id="851" name="Google Shape;851;p54"/>
          <p:cNvSpPr txBox="1"/>
          <p:nvPr>
            <p:ph idx="1" type="body"/>
          </p:nvPr>
        </p:nvSpPr>
        <p:spPr>
          <a:xfrm>
            <a:off x="162500" y="766700"/>
            <a:ext cx="4623000" cy="13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52" name="Google Shape;85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9475" y="1152600"/>
            <a:ext cx="4713717" cy="3535288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p54"/>
          <p:cNvSpPr txBox="1"/>
          <p:nvPr/>
        </p:nvSpPr>
        <p:spPr>
          <a:xfrm>
            <a:off x="363450" y="1152600"/>
            <a:ext cx="32832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Free Space Path Loss as a function of distance.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Assumes antenna gains of 10dBi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54" name="Google Shape;854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18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55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Power Budget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861" name="Google Shape;861;p55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Project Description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862" name="Google Shape;862;p55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863" name="Google Shape;863;p55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864" name="Google Shape;864;p55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Design</a:t>
            </a:r>
            <a:endParaRPr b="1" sz="1100"/>
          </a:p>
        </p:txBody>
      </p:sp>
      <p:sp>
        <p:nvSpPr>
          <p:cNvPr id="865" name="Google Shape;865;p55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866" name="Google Shape;866;p55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sp>
        <p:nvSpPr>
          <p:cNvPr id="867" name="Google Shape;867;p55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 Description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868" name="Google Shape;868;p55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869" name="Google Shape;869;p55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870" name="Google Shape;870;p55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Baseline Design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871" name="Google Shape;871;p55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872" name="Google Shape;872;p55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Summary</a:t>
            </a:r>
            <a:endParaRPr b="1" sz="1100">
              <a:solidFill>
                <a:schemeClr val="lt1"/>
              </a:solidFill>
            </a:endParaRPr>
          </a:p>
        </p:txBody>
      </p:sp>
      <p:pic>
        <p:nvPicPr>
          <p:cNvPr id="873" name="Google Shape;87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45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74" name="Google Shape;874;p55"/>
          <p:cNvGraphicFramePr/>
          <p:nvPr/>
        </p:nvGraphicFramePr>
        <p:xfrm>
          <a:off x="952500" y="1303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{155E1186-1D12-47EE-916F-082F7D9C1721}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406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Component</a:t>
                      </a:r>
                      <a:endParaRPr b="1"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Average Current (A)</a:t>
                      </a:r>
                      <a:endParaRPr b="1"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Voltage (V)</a:t>
                      </a:r>
                      <a:endParaRPr b="1"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Power Required (W)</a:t>
                      </a:r>
                      <a:endParaRPr b="1"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406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Sample Collection Arm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5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12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60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6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Camera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24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24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6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Motors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3.33 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12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40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6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Radio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1.67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12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20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6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Processor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12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24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6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Microcontroller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0.2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5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6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Total</a:t>
                      </a:r>
                      <a:endParaRPr b="1"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169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875" name="Google Shape;875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56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Baseline Design: EPS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881" name="Google Shape;881;p56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Project Description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882" name="Google Shape;882;p56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883" name="Google Shape;883;p56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884" name="Google Shape;884;p56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Design</a:t>
            </a:r>
            <a:endParaRPr b="1" sz="1100"/>
          </a:p>
        </p:txBody>
      </p:sp>
      <p:sp>
        <p:nvSpPr>
          <p:cNvPr id="885" name="Google Shape;885;p56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886" name="Google Shape;886;p56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sp>
        <p:nvSpPr>
          <p:cNvPr id="887" name="Google Shape;887;p56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 Description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888" name="Google Shape;888;p56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889" name="Google Shape;889;p56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890" name="Google Shape;890;p56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Baseline Design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891" name="Google Shape;891;p56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892" name="Google Shape;892;p56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sp>
        <p:nvSpPr>
          <p:cNvPr id="893" name="Google Shape;893;p56"/>
          <p:cNvSpPr txBox="1"/>
          <p:nvPr>
            <p:ph idx="1" type="body"/>
          </p:nvPr>
        </p:nvSpPr>
        <p:spPr>
          <a:xfrm>
            <a:off x="189063" y="1152600"/>
            <a:ext cx="4623000" cy="42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/>
              <a:t>Trade Options: Li-Ion Battery, Li-Po Battery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/>
              <a:t>Purpose: 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Provide power to all components on the rover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/>
              <a:t>Needs:</a:t>
            </a:r>
            <a:endParaRPr b="1"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Power supply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Charger for battery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Wiring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/>
              <a:t>On-going Study</a:t>
            </a:r>
            <a:endParaRPr b="1"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Which battery has the best endurance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What is the power supply that comes with the arm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Determine which battery will be used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894" name="Google Shape;894;p56"/>
          <p:cNvGraphicFramePr/>
          <p:nvPr/>
        </p:nvGraphicFramePr>
        <p:xfrm>
          <a:off x="4876538" y="115260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{155E1186-1D12-47EE-916F-082F7D9C1721}</a:tableStyleId>
              </a:tblPr>
              <a:tblGrid>
                <a:gridCol w="557025"/>
                <a:gridCol w="3521375"/>
              </a:tblGrid>
              <a:tr h="531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FR2.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AEROSS shall be able to drive to a specified LOI and return to its original location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990000"/>
                    </a:solidFill>
                  </a:tcPr>
                </a:tc>
              </a:tr>
            </a:tbl>
          </a:graphicData>
        </a:graphic>
      </p:graphicFrame>
      <p:pic>
        <p:nvPicPr>
          <p:cNvPr id="895" name="Google Shape;89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6531" y="2957662"/>
            <a:ext cx="1945452" cy="1380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2613" y="2747947"/>
            <a:ext cx="1945449" cy="1800216"/>
          </a:xfrm>
          <a:prstGeom prst="rect">
            <a:avLst/>
          </a:prstGeom>
          <a:noFill/>
          <a:ln>
            <a:noFill/>
          </a:ln>
        </p:spPr>
      </p:pic>
      <p:sp>
        <p:nvSpPr>
          <p:cNvPr id="897" name="Google Shape;897;p56"/>
          <p:cNvSpPr txBox="1"/>
          <p:nvPr/>
        </p:nvSpPr>
        <p:spPr>
          <a:xfrm>
            <a:off x="5140963" y="2332438"/>
            <a:ext cx="1416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Li-Po</a:t>
            </a:r>
            <a:endParaRPr/>
          </a:p>
        </p:txBody>
      </p:sp>
      <p:sp>
        <p:nvSpPr>
          <p:cNvPr id="898" name="Google Shape;898;p56"/>
          <p:cNvSpPr txBox="1"/>
          <p:nvPr/>
        </p:nvSpPr>
        <p:spPr>
          <a:xfrm>
            <a:off x="7247038" y="2332450"/>
            <a:ext cx="1416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Li-Ion</a:t>
            </a:r>
            <a:endParaRPr/>
          </a:p>
        </p:txBody>
      </p:sp>
      <p:pic>
        <p:nvPicPr>
          <p:cNvPr id="899" name="Google Shape;899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018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57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Feasibility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: EPS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906" name="Google Shape;906;p57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Project Description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907" name="Google Shape;907;p57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908" name="Google Shape;908;p57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909" name="Google Shape;909;p57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Design</a:t>
            </a:r>
            <a:endParaRPr b="1" sz="1100"/>
          </a:p>
        </p:txBody>
      </p:sp>
      <p:sp>
        <p:nvSpPr>
          <p:cNvPr id="910" name="Google Shape;910;p57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911" name="Google Shape;911;p57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sp>
        <p:nvSpPr>
          <p:cNvPr id="912" name="Google Shape;912;p57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 Description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913" name="Google Shape;913;p57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914" name="Google Shape;914;p57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915" name="Google Shape;915;p57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Baseline Design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916" name="Google Shape;916;p57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Baseline Feasibility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917" name="Google Shape;917;p57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sp>
        <p:nvSpPr>
          <p:cNvPr id="918" name="Google Shape;918;p57"/>
          <p:cNvSpPr txBox="1"/>
          <p:nvPr>
            <p:ph idx="1" type="body"/>
          </p:nvPr>
        </p:nvSpPr>
        <p:spPr>
          <a:xfrm>
            <a:off x="151775" y="1152600"/>
            <a:ext cx="4623000" cy="253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/>
              <a:t>Power Needed </a:t>
            </a:r>
            <a:endParaRPr b="1" sz="1500"/>
          </a:p>
          <a:p>
            <a:pPr indent="-323850" lvl="1" marL="13716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169 W</a:t>
            </a:r>
            <a:endParaRPr sz="1500"/>
          </a:p>
          <a:p>
            <a:pPr indent="-323850" lvl="1" marL="13716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Li-Ion gives off 132 Wh</a:t>
            </a:r>
            <a:endParaRPr sz="1500"/>
          </a:p>
          <a:p>
            <a:pPr indent="-323850" lvl="2" marL="1828800" rtl="0" algn="l">
              <a:spcBef>
                <a:spcPts val="0"/>
              </a:spcBef>
              <a:spcAft>
                <a:spcPts val="0"/>
              </a:spcAft>
              <a:buSzPts val="1500"/>
              <a:buChar char="■"/>
            </a:pPr>
            <a:r>
              <a:rPr lang="en" sz="1500"/>
              <a:t>Would need two batteries</a:t>
            </a:r>
            <a:endParaRPr sz="1500"/>
          </a:p>
          <a:p>
            <a:pPr indent="-323850" lvl="1" marL="13716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Li-Po gives off 205 Wh</a:t>
            </a:r>
            <a:endParaRPr sz="1500"/>
          </a:p>
          <a:p>
            <a:pPr indent="-323850" lvl="2" marL="1828800" rtl="0" algn="l">
              <a:spcBef>
                <a:spcPts val="0"/>
              </a:spcBef>
              <a:spcAft>
                <a:spcPts val="0"/>
              </a:spcAft>
              <a:buSzPts val="1500"/>
              <a:buChar char="■"/>
            </a:pPr>
            <a:r>
              <a:rPr lang="en" sz="1500"/>
              <a:t>Would only need one battery</a:t>
            </a:r>
            <a:endParaRPr sz="1500"/>
          </a:p>
          <a:p>
            <a:pPr indent="-323850" lvl="0" marL="9144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Each battery would be</a:t>
            </a:r>
            <a:r>
              <a:rPr b="1" lang="en" sz="1500">
                <a:solidFill>
                  <a:srgbClr val="6AA84F"/>
                </a:solidFill>
              </a:rPr>
              <a:t> FEASIBLE</a:t>
            </a:r>
            <a:r>
              <a:rPr lang="en" sz="1500"/>
              <a:t> in terms of power, but need to determine which is better for the mission</a:t>
            </a:r>
            <a:endParaRPr sz="1500"/>
          </a:p>
        </p:txBody>
      </p:sp>
      <p:graphicFrame>
        <p:nvGraphicFramePr>
          <p:cNvPr id="919" name="Google Shape;919;p57"/>
          <p:cNvGraphicFramePr/>
          <p:nvPr/>
        </p:nvGraphicFramePr>
        <p:xfrm>
          <a:off x="4774925" y="22566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{155E1186-1D12-47EE-916F-082F7D9C1721}</a:tableStyleId>
              </a:tblPr>
              <a:tblGrid>
                <a:gridCol w="1328475"/>
                <a:gridCol w="1328475"/>
                <a:gridCol w="1328475"/>
              </a:tblGrid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Battery Option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Power Needed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Power Available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96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Li-Ion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169 W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132 W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96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Li-Po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169 W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205 W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920" name="Google Shape;92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18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921" name="Google Shape;921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58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Baseline Design: On-Board Processing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927" name="Google Shape;927;p58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Project Description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928" name="Google Shape;928;p58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929" name="Google Shape;929;p58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930" name="Google Shape;930;p58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Design</a:t>
            </a:r>
            <a:endParaRPr b="1" sz="1100"/>
          </a:p>
        </p:txBody>
      </p:sp>
      <p:sp>
        <p:nvSpPr>
          <p:cNvPr id="931" name="Google Shape;931;p58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932" name="Google Shape;932;p58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sp>
        <p:nvSpPr>
          <p:cNvPr id="933" name="Google Shape;933;p58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 Description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934" name="Google Shape;934;p58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935" name="Google Shape;935;p58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936" name="Google Shape;936;p58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Baseline Design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937" name="Google Shape;937;p58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938" name="Google Shape;938;p58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sp>
        <p:nvSpPr>
          <p:cNvPr id="939" name="Google Shape;939;p58"/>
          <p:cNvSpPr txBox="1"/>
          <p:nvPr>
            <p:ph idx="1" type="body"/>
          </p:nvPr>
        </p:nvSpPr>
        <p:spPr>
          <a:xfrm>
            <a:off x="0" y="1152600"/>
            <a:ext cx="4832700" cy="42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/>
              <a:t>Trade Options: </a:t>
            </a:r>
            <a:r>
              <a:rPr b="1" lang="en" sz="1400">
                <a:highlight>
                  <a:schemeClr val="accent6"/>
                </a:highlight>
              </a:rPr>
              <a:t>SBC</a:t>
            </a:r>
            <a:r>
              <a:rPr b="1" lang="en" sz="1400"/>
              <a:t>, </a:t>
            </a:r>
            <a:r>
              <a:rPr lang="en" sz="1400"/>
              <a:t>Microcontroller, FPGA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/>
              <a:t>Purpose: 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As shown by the driving requirements AEROSS must have a processor that is able to handle commands, control, and video processing for the rover.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/>
              <a:t>Needs:</a:t>
            </a:r>
            <a:endParaRPr b="1"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main need of the processing system will be to process video from the camera.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processor must have enough memory and processing power to handle the live video stream as well as commands from the communication system. 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940" name="Google Shape;940;p58"/>
          <p:cNvGraphicFramePr/>
          <p:nvPr/>
        </p:nvGraphicFramePr>
        <p:xfrm>
          <a:off x="4755050" y="121826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{155E1186-1D12-47EE-916F-082F7D9C1721}</a:tableStyleId>
              </a:tblPr>
              <a:tblGrid>
                <a:gridCol w="652350"/>
                <a:gridCol w="3705500"/>
              </a:tblGrid>
              <a:tr h="880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DR4.1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AEROSS shall be able to send movement data, such as position and speed, back to the mother rover or ground station.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990000"/>
                    </a:solidFill>
                  </a:tcPr>
                </a:tc>
              </a:tr>
              <a:tr h="411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DR4.2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AEROSS shall have video capability.  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990000"/>
                    </a:solidFill>
                  </a:tcPr>
                </a:tc>
              </a:tr>
            </a:tbl>
          </a:graphicData>
        </a:graphic>
      </p:graphicFrame>
      <p:sp>
        <p:nvSpPr>
          <p:cNvPr id="941" name="Google Shape;941;p58"/>
          <p:cNvSpPr/>
          <p:nvPr/>
        </p:nvSpPr>
        <p:spPr>
          <a:xfrm>
            <a:off x="5751225" y="3237513"/>
            <a:ext cx="990600" cy="639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SBC: Used for interfacing with Comms, Camera, &amp; Microcontroller</a:t>
            </a:r>
            <a:endParaRPr sz="900"/>
          </a:p>
        </p:txBody>
      </p:sp>
      <p:sp>
        <p:nvSpPr>
          <p:cNvPr id="942" name="Google Shape;942;p58"/>
          <p:cNvSpPr/>
          <p:nvPr/>
        </p:nvSpPr>
        <p:spPr>
          <a:xfrm>
            <a:off x="5908724" y="2576413"/>
            <a:ext cx="675600" cy="352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Comms</a:t>
            </a:r>
            <a:endParaRPr sz="1100"/>
          </a:p>
        </p:txBody>
      </p:sp>
      <p:cxnSp>
        <p:nvCxnSpPr>
          <p:cNvPr id="943" name="Google Shape;943;p58"/>
          <p:cNvCxnSpPr>
            <a:stCxn id="942" idx="2"/>
            <a:endCxn id="941" idx="0"/>
          </p:cNvCxnSpPr>
          <p:nvPr/>
        </p:nvCxnSpPr>
        <p:spPr>
          <a:xfrm>
            <a:off x="6246524" y="2928613"/>
            <a:ext cx="0" cy="30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944" name="Google Shape;944;p58"/>
          <p:cNvSpPr/>
          <p:nvPr/>
        </p:nvSpPr>
        <p:spPr>
          <a:xfrm>
            <a:off x="5945375" y="4148813"/>
            <a:ext cx="610500" cy="38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Camera</a:t>
            </a:r>
            <a:endParaRPr sz="900"/>
          </a:p>
        </p:txBody>
      </p:sp>
      <p:cxnSp>
        <p:nvCxnSpPr>
          <p:cNvPr id="945" name="Google Shape;945;p58"/>
          <p:cNvCxnSpPr>
            <a:stCxn id="941" idx="2"/>
            <a:endCxn id="944" idx="0"/>
          </p:cNvCxnSpPr>
          <p:nvPr/>
        </p:nvCxnSpPr>
        <p:spPr>
          <a:xfrm>
            <a:off x="6246525" y="3876813"/>
            <a:ext cx="4200" cy="27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946" name="Google Shape;946;p58"/>
          <p:cNvSpPr/>
          <p:nvPr/>
        </p:nvSpPr>
        <p:spPr>
          <a:xfrm>
            <a:off x="7110548" y="3106200"/>
            <a:ext cx="1311900" cy="639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Microcontroller: Used for interfacing with motors and sample collection. </a:t>
            </a:r>
            <a:endParaRPr sz="900"/>
          </a:p>
        </p:txBody>
      </p:sp>
      <p:cxnSp>
        <p:nvCxnSpPr>
          <p:cNvPr id="947" name="Google Shape;947;p58"/>
          <p:cNvCxnSpPr>
            <a:stCxn id="941" idx="3"/>
            <a:endCxn id="946" idx="1"/>
          </p:cNvCxnSpPr>
          <p:nvPr/>
        </p:nvCxnSpPr>
        <p:spPr>
          <a:xfrm flipH="1" rot="10800000">
            <a:off x="6741825" y="3425763"/>
            <a:ext cx="368700" cy="131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pic>
        <p:nvPicPr>
          <p:cNvPr id="948" name="Google Shape;94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4299" y="4471337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949" name="Google Shape;949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59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Feasibility: On-Board Processing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955" name="Google Shape;955;p59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Project Description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956" name="Google Shape;956;p59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957" name="Google Shape;957;p59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958" name="Google Shape;958;p59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Design</a:t>
            </a:r>
            <a:endParaRPr b="1" sz="1100"/>
          </a:p>
        </p:txBody>
      </p:sp>
      <p:sp>
        <p:nvSpPr>
          <p:cNvPr id="959" name="Google Shape;959;p59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960" name="Google Shape;960;p59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sp>
        <p:nvSpPr>
          <p:cNvPr id="961" name="Google Shape;961;p59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 Description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962" name="Google Shape;962;p59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963" name="Google Shape;963;p59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964" name="Google Shape;964;p59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Baseline Design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965" name="Google Shape;965;p59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Baseline Feasibility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966" name="Google Shape;966;p59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sp>
        <p:nvSpPr>
          <p:cNvPr id="967" name="Google Shape;967;p59"/>
          <p:cNvSpPr txBox="1"/>
          <p:nvPr>
            <p:ph idx="1" type="body"/>
          </p:nvPr>
        </p:nvSpPr>
        <p:spPr>
          <a:xfrm>
            <a:off x="212700" y="1152600"/>
            <a:ext cx="4359300" cy="36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16706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" sz="1500"/>
              <a:t>Feasibility Item</a:t>
            </a:r>
            <a:endParaRPr sz="1500"/>
          </a:p>
          <a:p>
            <a:pPr indent="-316706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500"/>
              <a:t>Can handle all the system data for the rover</a:t>
            </a:r>
            <a:endParaRPr sz="1500"/>
          </a:p>
          <a:p>
            <a:pPr indent="-316706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" sz="1500"/>
              <a:t>Assumptions </a:t>
            </a:r>
            <a:endParaRPr sz="1500"/>
          </a:p>
          <a:p>
            <a:pPr indent="-316706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500"/>
              <a:t>Camera will account for 85% of total data needed to be handled by the rover. </a:t>
            </a:r>
            <a:endParaRPr sz="1500"/>
          </a:p>
          <a:p>
            <a:pPr indent="-316706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500"/>
              <a:t>A margin of 25% will be added to the final calculation</a:t>
            </a:r>
            <a:endParaRPr sz="1500"/>
          </a:p>
          <a:p>
            <a:pPr indent="-316706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500"/>
              <a:t>Camera will be streaming at 1080p &amp; 30fps</a:t>
            </a:r>
            <a:endParaRPr sz="1500"/>
          </a:p>
          <a:p>
            <a:pPr indent="-316706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" sz="1500"/>
              <a:t>Results:</a:t>
            </a:r>
            <a:endParaRPr b="1" sz="1500"/>
          </a:p>
          <a:p>
            <a:pPr indent="-316706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500"/>
              <a:t>Standard SBCs under $100 have 2-4GB of memory which is plenty to handle the calculated 10.3 Mbps of data. </a:t>
            </a:r>
            <a:endParaRPr sz="1500"/>
          </a:p>
          <a:p>
            <a:pPr indent="-316706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500"/>
              <a:t>Thus using an SBC is</a:t>
            </a:r>
            <a:r>
              <a:rPr b="1" lang="en" sz="1500"/>
              <a:t> </a:t>
            </a:r>
            <a:r>
              <a:rPr b="1" lang="en" sz="1500">
                <a:solidFill>
                  <a:srgbClr val="6AA84F"/>
                </a:solidFill>
              </a:rPr>
              <a:t>FEASIBLE</a:t>
            </a:r>
            <a:endParaRPr b="1" sz="1500">
              <a:solidFill>
                <a:srgbClr val="6AA84F"/>
              </a:solidFill>
            </a:endParaRPr>
          </a:p>
        </p:txBody>
      </p:sp>
      <p:graphicFrame>
        <p:nvGraphicFramePr>
          <p:cNvPr id="968" name="Google Shape;968;p59"/>
          <p:cNvGraphicFramePr/>
          <p:nvPr/>
        </p:nvGraphicFramePr>
        <p:xfrm>
          <a:off x="4962050" y="1152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{155E1186-1D12-47EE-916F-082F7D9C1721}</a:tableStyleId>
              </a:tblPr>
              <a:tblGrid>
                <a:gridCol w="1353025"/>
                <a:gridCol w="903675"/>
                <a:gridCol w="1802400"/>
              </a:tblGrid>
              <a:tr h="350200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Rover Data</a:t>
                      </a:r>
                      <a:endParaRPr sz="1000"/>
                    </a:p>
                  </a:txBody>
                  <a:tcPr marT="91425" marB="91425" marR="91425" marL="91425"/>
                </a:tc>
                <a:tc hMerge="1"/>
                <a:tc hMerge="1"/>
              </a:tr>
              <a:tr h="350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Data Source 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Estimated %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Total Data 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98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Camera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85 %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 Mbps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98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Commands/Sensors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15 %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1.24 Mbps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98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Totals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100%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8.24 Mbps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98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Margin 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125%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10.3 Mbps</a:t>
                      </a:r>
                      <a:endParaRPr sz="10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969" name="Google Shape;96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18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970" name="Google Shape;970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60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Baseline Design: Sample Storage Apparatus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Criteria Weight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976" name="Google Shape;976;p60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Project Description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977" name="Google Shape;977;p60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978" name="Google Shape;978;p60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979" name="Google Shape;979;p60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Design</a:t>
            </a:r>
            <a:endParaRPr b="1" sz="1100"/>
          </a:p>
        </p:txBody>
      </p:sp>
      <p:sp>
        <p:nvSpPr>
          <p:cNvPr id="980" name="Google Shape;980;p60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981" name="Google Shape;981;p60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sp>
        <p:nvSpPr>
          <p:cNvPr id="982" name="Google Shape;982;p60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 Description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983" name="Google Shape;983;p60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984" name="Google Shape;984;p60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985" name="Google Shape;985;p60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Baseline Design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986" name="Google Shape;986;p60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987" name="Google Shape;987;p60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sp>
        <p:nvSpPr>
          <p:cNvPr id="988" name="Google Shape;988;p60"/>
          <p:cNvSpPr txBox="1"/>
          <p:nvPr>
            <p:ph idx="1" type="body"/>
          </p:nvPr>
        </p:nvSpPr>
        <p:spPr>
          <a:xfrm>
            <a:off x="125263" y="833600"/>
            <a:ext cx="4623000" cy="13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89" name="Google Shape;98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18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991" name="Google Shape;991;p60"/>
          <p:cNvGraphicFramePr/>
          <p:nvPr/>
        </p:nvGraphicFramePr>
        <p:xfrm>
          <a:off x="125275" y="126839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{155E1186-1D12-47EE-916F-082F7D9C1721}</a:tableStyleId>
              </a:tblPr>
              <a:tblGrid>
                <a:gridCol w="1096900"/>
                <a:gridCol w="843175"/>
                <a:gridCol w="1395875"/>
                <a:gridCol w="5432025"/>
              </a:tblGrid>
              <a:tr h="541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Criteria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Weight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Driving Requirements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Reasoning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445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Durability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0.3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DR1.2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The durability metric is considered one of the most vital criteria for the sample collection apparatus, given that this metric is a large contributing factor for AEROSS’s lifetime. 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685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Mechanical Complexity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0.25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DR1.1,</a:t>
                      </a:r>
                      <a:endParaRPr sz="12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DR1.2,</a:t>
                      </a:r>
                      <a:endParaRPr sz="12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DR1.3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The sample storage apparatus is a mechanical system that is needed to load and seal the sample inside the sample capsule. This metric can greatly increase or reduce the amount of onboard functions. 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572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Material Options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0.15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DR1.2,</a:t>
                      </a:r>
                      <a:endParaRPr sz="12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DR1.3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The least vital metric of this system. Given all the materials considered will </a:t>
                      </a:r>
                      <a:r>
                        <a:rPr lang="en" sz="1200"/>
                        <a:t>fulfill</a:t>
                      </a:r>
                      <a:r>
                        <a:rPr lang="en" sz="1200"/>
                        <a:t> the mission requirements, having extra options is not mission critical. 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445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Availability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0.3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N/A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The availability metric is considered to be one of the most important for criteria for this system, as this will not only impact the AEROSS’s lifetime. </a:t>
                      </a:r>
                      <a:endParaRPr sz="12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61"/>
          <p:cNvSpPr txBox="1"/>
          <p:nvPr>
            <p:ph type="title"/>
          </p:nvPr>
        </p:nvSpPr>
        <p:spPr>
          <a:xfrm>
            <a:off x="0" y="0"/>
            <a:ext cx="9144000" cy="9828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Baseline Design: Sample Storage Apparatus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Trade Study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997" name="Google Shape;997;p61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Project Description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998" name="Google Shape;998;p61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999" name="Google Shape;999;p61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1000" name="Google Shape;1000;p61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Design</a:t>
            </a:r>
            <a:endParaRPr b="1" sz="1100"/>
          </a:p>
        </p:txBody>
      </p:sp>
      <p:sp>
        <p:nvSpPr>
          <p:cNvPr id="1001" name="Google Shape;1001;p61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1002" name="Google Shape;1002;p61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sp>
        <p:nvSpPr>
          <p:cNvPr id="1003" name="Google Shape;1003;p61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 Description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004" name="Google Shape;1004;p61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1005" name="Google Shape;1005;p61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1006" name="Google Shape;1006;p61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Baseline Design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1007" name="Google Shape;1007;p61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1008" name="Google Shape;1008;p61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sp>
        <p:nvSpPr>
          <p:cNvPr id="1009" name="Google Shape;1009;p61"/>
          <p:cNvSpPr txBox="1"/>
          <p:nvPr>
            <p:ph idx="1" type="body"/>
          </p:nvPr>
        </p:nvSpPr>
        <p:spPr>
          <a:xfrm>
            <a:off x="125263" y="833600"/>
            <a:ext cx="4623000" cy="13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10" name="Google Shape;101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18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1" name="Google Shape;1011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012" name="Google Shape;1012;p61"/>
          <p:cNvGraphicFramePr/>
          <p:nvPr/>
        </p:nvGraphicFramePr>
        <p:xfrm>
          <a:off x="157413" y="1079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{155E1186-1D12-47EE-916F-082F7D9C1721}</a:tableStyleId>
              </a:tblPr>
              <a:tblGrid>
                <a:gridCol w="1116125"/>
                <a:gridCol w="829675"/>
                <a:gridCol w="966125"/>
                <a:gridCol w="720175"/>
                <a:gridCol w="735150"/>
                <a:gridCol w="1300400"/>
                <a:gridCol w="1024175"/>
                <a:gridCol w="1001525"/>
                <a:gridCol w="1135825"/>
              </a:tblGrid>
              <a:tr h="593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Criteria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Weight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Vacuum Seal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Screw Top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Heat Seal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Spring Locking Lid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Swing Top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Magnetic Seal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Fish Trap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85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Durability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593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Mechanical Complexity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0.25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593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Material Options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0.15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5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Availability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5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Total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2.45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3.5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2.95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3.25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2.75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4.1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2.75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5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Rank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6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2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B1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4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FFAB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3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FFE7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5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FF67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1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5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FF67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/>
          <p:nvPr>
            <p:ph type="title"/>
          </p:nvPr>
        </p:nvSpPr>
        <p:spPr>
          <a:xfrm>
            <a:off x="0" y="0"/>
            <a:ext cx="91887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Mission 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Statement</a:t>
            </a:r>
            <a:endParaRPr b="1" sz="14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7"/>
          <p:cNvSpPr txBox="1"/>
          <p:nvPr/>
        </p:nvSpPr>
        <p:spPr>
          <a:xfrm>
            <a:off x="915950" y="1686025"/>
            <a:ext cx="70605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The All-electric ROver for Sample Storage (</a:t>
            </a:r>
            <a:r>
              <a:rPr b="1" lang="en" sz="2100"/>
              <a:t>AEROSS</a:t>
            </a:r>
            <a:r>
              <a:rPr lang="en" sz="2100"/>
              <a:t>) team will provide JPL with a child rover that will </a:t>
            </a:r>
            <a:r>
              <a:rPr b="1" lang="en" sz="2100"/>
              <a:t>collect</a:t>
            </a:r>
            <a:r>
              <a:rPr lang="en" sz="2100"/>
              <a:t> a sample, put the </a:t>
            </a:r>
            <a:r>
              <a:rPr b="1" lang="en" sz="2100"/>
              <a:t>sample in a </a:t>
            </a:r>
            <a:r>
              <a:rPr b="1" lang="en" sz="2100"/>
              <a:t>capsule</a:t>
            </a:r>
            <a:r>
              <a:rPr lang="en" sz="2100"/>
              <a:t> and </a:t>
            </a:r>
            <a:r>
              <a:rPr b="1" lang="en" sz="2100"/>
              <a:t>deposit</a:t>
            </a:r>
            <a:r>
              <a:rPr lang="en" sz="2100"/>
              <a:t> the sample in a</a:t>
            </a:r>
            <a:r>
              <a:rPr b="1" lang="en" sz="2100"/>
              <a:t> specific location</a:t>
            </a:r>
            <a:r>
              <a:rPr lang="en" sz="2100"/>
              <a:t>. The child rover will also have the </a:t>
            </a:r>
            <a:r>
              <a:rPr b="1" lang="en" sz="2100"/>
              <a:t>ability to communicate </a:t>
            </a:r>
            <a:r>
              <a:rPr lang="en" sz="2100"/>
              <a:t>with the mother rover from the previous senior project, DRIFT.</a:t>
            </a:r>
            <a:r>
              <a:rPr lang="en" sz="2100"/>
              <a:t> </a:t>
            </a:r>
            <a:endParaRPr sz="2100"/>
          </a:p>
        </p:txBody>
      </p:sp>
      <p:sp>
        <p:nvSpPr>
          <p:cNvPr id="123" name="Google Shape;123;p17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Project Description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24" name="Google Shape;124;p17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125" name="Google Shape;125;p17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126" name="Google Shape;126;p17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Design</a:t>
            </a:r>
            <a:endParaRPr b="1" sz="1100"/>
          </a:p>
        </p:txBody>
      </p:sp>
      <p:sp>
        <p:nvSpPr>
          <p:cNvPr id="127" name="Google Shape;127;p17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128" name="Google Shape;128;p17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pic>
        <p:nvPicPr>
          <p:cNvPr id="129" name="Google Shape;12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45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62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Drivetrain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018" name="Google Shape;1018;p62"/>
          <p:cNvSpPr txBox="1"/>
          <p:nvPr>
            <p:ph idx="1" type="body"/>
          </p:nvPr>
        </p:nvSpPr>
        <p:spPr>
          <a:xfrm>
            <a:off x="404100" y="1607327"/>
            <a:ext cx="8155200" cy="2971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"/>
              <a:t>Specs:</a:t>
            </a:r>
            <a:endParaRPr b="1"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Motor: AndyMark 775 Redline Motor am-3775a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Gearbox: AndyMark 57 Sport Gearbox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Wheels: Haul Master 10 in. Pneumatic Tire With </a:t>
            </a:r>
            <a:r>
              <a:rPr lang="en"/>
              <a:t>White Hub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"/>
              <a:t>Cost:</a:t>
            </a:r>
            <a:endParaRPr b="1"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Motor: $20/each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Gearbox: $96/each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Wheel: $7.99/each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"/>
              <a:t>Supply: </a:t>
            </a:r>
            <a:r>
              <a:rPr lang="en"/>
              <a:t> 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Andymark - Shipping Not Included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Wheel: Harbor Freight - Shipping not included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"/>
              <a:t>Total:</a:t>
            </a:r>
            <a:endParaRPr b="1"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$496+shipping (4 motors, 4 gearboxes, 4 wheels)</a:t>
            </a:r>
            <a:endParaRPr/>
          </a:p>
        </p:txBody>
      </p:sp>
      <p:pic>
        <p:nvPicPr>
          <p:cNvPr id="1019" name="Google Shape;101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18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21" name="Google Shape;1021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5639" y="1162925"/>
            <a:ext cx="2154261" cy="1957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66715" y="2912784"/>
            <a:ext cx="1592109" cy="1447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63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5106"/>
              <a:buFont typeface="Arial"/>
              <a:buNone/>
            </a:pPr>
            <a:r>
              <a:rPr b="1" lang="en" sz="282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Sample Collection Arm</a:t>
            </a:r>
            <a:endParaRPr b="1" sz="282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028" name="Google Shape;1028;p6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Specs: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Homemade 3D printer Arm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ReactorX 200 COTS Arm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Cost: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Homemade: $189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ReactorX: $1696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Supply: 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Homemade: Amazon - Free Delivery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ReactorX: Trossen Robotics Interbot - Shipping not included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Total: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$189/$1696+shipping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29" name="Google Shape;1029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18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0" name="Google Shape;1030;p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31" name="Google Shape;1031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4700" y="1152600"/>
            <a:ext cx="2357600" cy="23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64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2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Sample Collection Capsule</a:t>
            </a:r>
            <a:endParaRPr b="1" sz="282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2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037" name="Google Shape;1037;p64"/>
          <p:cNvSpPr txBox="1"/>
          <p:nvPr>
            <p:ph idx="1" type="body"/>
          </p:nvPr>
        </p:nvSpPr>
        <p:spPr>
          <a:xfrm>
            <a:off x="311700" y="11386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Specs: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3D printed capsule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6x3 mm magnets(8)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Cost:</a:t>
            </a:r>
            <a:r>
              <a:rPr lang="en"/>
              <a:t>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Magnets: $6.99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3D Print: $15.99/spool (2.2 kg)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Supply: 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Magnets: Amazon - Free Delivery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3D Print: California Filament - Free Shipping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Total: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$38.97 (1 Magnet(Pack of 60), 2 Spools)</a:t>
            </a:r>
            <a:endParaRPr/>
          </a:p>
        </p:txBody>
      </p:sp>
      <p:pic>
        <p:nvPicPr>
          <p:cNvPr id="1038" name="Google Shape;1038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18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p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40" name="Google Shape;1040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8105" y="1224400"/>
            <a:ext cx="2893050" cy="245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65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2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Communications</a:t>
            </a:r>
            <a:endParaRPr b="1" sz="282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2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2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046" name="Google Shape;1046;p6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"/>
              <a:t>Specs:</a:t>
            </a:r>
            <a:endParaRPr b="1"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Antenna: Techtoo Wifi Antenna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Radio: Ubiquiti Rocket M2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Sensors: Ultrasonic Sensors HC-SRO4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"/>
              <a:t>Cost:</a:t>
            </a:r>
            <a:endParaRPr b="1"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Antenna:  $15.99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Radio: $89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Sensors: $9.59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"/>
              <a:t>Supply:</a:t>
            </a:r>
            <a:endParaRPr b="1"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Amazon - Free Shipping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UI - Shipping Not Included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Amazon - Free Shipping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t/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"/>
              <a:t>Total:</a:t>
            </a:r>
            <a:endParaRPr b="1"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$114.58</a:t>
            </a:r>
            <a:endParaRPr/>
          </a:p>
        </p:txBody>
      </p:sp>
      <p:pic>
        <p:nvPicPr>
          <p:cNvPr id="1047" name="Google Shape;1047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18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8" name="Google Shape;1048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49" name="Google Shape;1049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3525" y="1152600"/>
            <a:ext cx="2418776" cy="2418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66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2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Power</a:t>
            </a:r>
            <a:endParaRPr b="1" sz="282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2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2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2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055" name="Google Shape;1055;p6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Specs: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TalentCell Rechargeable Battery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Cost: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$69.99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Supply: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Amazon - Free Delivery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Total: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$139.98 (2 batteries)</a:t>
            </a:r>
            <a:endParaRPr/>
          </a:p>
        </p:txBody>
      </p:sp>
      <p:pic>
        <p:nvPicPr>
          <p:cNvPr id="1056" name="Google Shape;105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18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7" name="Google Shape;1057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58" name="Google Shape;1058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9875" y="1152475"/>
            <a:ext cx="2228850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67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2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Budget Breakdown</a:t>
            </a:r>
            <a:endParaRPr b="1" sz="282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2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2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2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064" name="Google Shape;1064;p6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DriveTrain</a:t>
            </a:r>
            <a:endParaRPr/>
          </a:p>
          <a:p>
            <a:pPr indent="-297497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Motors/Gearboxes/Wheels: $496+shipping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Sample Collection Arm:</a:t>
            </a:r>
            <a:endParaRPr/>
          </a:p>
          <a:p>
            <a:pPr indent="-297497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Raw Engineer/ReactorX: $189/$1696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Sample Collection Capsule</a:t>
            </a:r>
            <a:endParaRPr/>
          </a:p>
          <a:p>
            <a:pPr indent="-297497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3D Print/Magnets: $38.97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Communications:</a:t>
            </a:r>
            <a:endParaRPr/>
          </a:p>
          <a:p>
            <a:pPr indent="-297497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Antenna/Radio/Sensor: $114.58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Power:</a:t>
            </a:r>
            <a:endParaRPr/>
          </a:p>
          <a:p>
            <a:pPr indent="-297497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Rechargeable Battery: $139.98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Hardware Budget</a:t>
            </a:r>
            <a:endParaRPr/>
          </a:p>
          <a:p>
            <a:pPr indent="-297497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Arm Design 1: $817.53+ Shipping</a:t>
            </a:r>
            <a:endParaRPr/>
          </a:p>
          <a:p>
            <a:pPr indent="-297497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Arm Design 2: $2485.53 + Shipping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Interface/Software</a:t>
            </a:r>
            <a:endParaRPr/>
          </a:p>
          <a:p>
            <a:pPr indent="-297497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Processing/Integration: $500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Discretionary</a:t>
            </a:r>
            <a:r>
              <a:rPr lang="en"/>
              <a:t> Fund </a:t>
            </a:r>
            <a:endParaRPr/>
          </a:p>
          <a:p>
            <a:pPr indent="-297497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Replace Parts/Adjust Pieces: Arm Design 1: $3500/ Arm Design 2: $1800</a:t>
            </a:r>
            <a:endParaRPr/>
          </a:p>
        </p:txBody>
      </p:sp>
      <p:pic>
        <p:nvPicPr>
          <p:cNvPr id="1065" name="Google Shape;1065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18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6" name="Google Shape;1066;p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7" name="Google Shape;1067;p67"/>
          <p:cNvSpPr txBox="1"/>
          <p:nvPr/>
        </p:nvSpPr>
        <p:spPr>
          <a:xfrm>
            <a:off x="5297025" y="2088100"/>
            <a:ext cx="28560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34343"/>
                </a:solidFill>
              </a:rPr>
              <a:t>Total Estimated Expenses: </a:t>
            </a:r>
            <a:endParaRPr b="1" sz="1800"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$1500/$3200</a:t>
            </a:r>
            <a:r>
              <a:rPr b="1" lang="en" sz="1800"/>
              <a:t>*</a:t>
            </a:r>
            <a:r>
              <a:rPr lang="en" sz="1800"/>
              <a:t> 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*total expenses dependent on arm design choice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68"/>
          <p:cNvSpPr txBox="1"/>
          <p:nvPr>
            <p:ph idx="1" type="body"/>
          </p:nvPr>
        </p:nvSpPr>
        <p:spPr>
          <a:xfrm>
            <a:off x="311700" y="1152475"/>
            <a:ext cx="5706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/>
              <a:t>Trade options:</a:t>
            </a:r>
            <a:r>
              <a:rPr lang="en" sz="1500"/>
              <a:t> </a:t>
            </a:r>
            <a:r>
              <a:rPr lang="en" sz="1500"/>
              <a:t>Articulated arm</a:t>
            </a:r>
            <a:r>
              <a:rPr lang="en" sz="1500"/>
              <a:t>, Rectangular arm, </a:t>
            </a:r>
            <a:r>
              <a:rPr lang="en" sz="1500">
                <a:highlight>
                  <a:schemeClr val="accent6"/>
                </a:highlight>
              </a:rPr>
              <a:t>C</a:t>
            </a:r>
            <a:r>
              <a:rPr lang="en" sz="1500">
                <a:highlight>
                  <a:schemeClr val="accent6"/>
                </a:highlight>
              </a:rPr>
              <a:t>ylindrical arm</a:t>
            </a:r>
            <a:endParaRPr b="1" sz="1500">
              <a:highlight>
                <a:schemeClr val="accent6"/>
              </a:highlight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/>
              <a:t>Purpose:</a:t>
            </a:r>
            <a:r>
              <a:rPr lang="en" sz="1500"/>
              <a:t> 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Pick up rock sample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Store in sample capsule 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Deposit sample at a specified LOI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/>
              <a:t>Solution:</a:t>
            </a:r>
            <a:r>
              <a:rPr lang="en" sz="1500"/>
              <a:t> Ender 3 component reconfiguration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Stepper motor open loop control over USB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Maximum Power Draw: 30W (4x 4.83V 1.5A)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Cost: $180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73" name="Google Shape;1073;p68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Sample Collection Arm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074" name="Google Shape;1074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6850" y="1510275"/>
            <a:ext cx="1825850" cy="3003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75" name="Google Shape;1075;p68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Project Description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076" name="Google Shape;1076;p68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1077" name="Google Shape;1077;p68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1078" name="Google Shape;1078;p68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Design</a:t>
            </a:r>
            <a:endParaRPr b="1" sz="1100"/>
          </a:p>
        </p:txBody>
      </p:sp>
      <p:sp>
        <p:nvSpPr>
          <p:cNvPr id="1079" name="Google Shape;1079;p68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1080" name="Google Shape;1080;p68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pic>
        <p:nvPicPr>
          <p:cNvPr id="1081" name="Google Shape;1081;p68"/>
          <p:cNvPicPr preferRelativeResize="0"/>
          <p:nvPr/>
        </p:nvPicPr>
        <p:blipFill rotWithShape="1">
          <a:blip r:embed="rId4">
            <a:alphaModFix/>
          </a:blip>
          <a:srcRect b="0" l="2036" r="51256" t="0"/>
          <a:stretch/>
        </p:blipFill>
        <p:spPr>
          <a:xfrm>
            <a:off x="5403500" y="1730728"/>
            <a:ext cx="1528176" cy="2398746"/>
          </a:xfrm>
          <a:prstGeom prst="rect">
            <a:avLst/>
          </a:prstGeom>
          <a:noFill/>
          <a:ln>
            <a:noFill/>
          </a:ln>
        </p:spPr>
      </p:pic>
      <p:sp>
        <p:nvSpPr>
          <p:cNvPr id="1082" name="Google Shape;1082;p68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 Description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083" name="Google Shape;1083;p68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1084" name="Google Shape;1084;p68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1085" name="Google Shape;1085;p68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Baseline Design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1086" name="Google Shape;1086;p68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1087" name="Google Shape;1087;p68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pic>
        <p:nvPicPr>
          <p:cNvPr id="1088" name="Google Shape;1088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045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9" name="Google Shape;1089;p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69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Sample Collection Device 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095" name="Google Shape;1095;p69"/>
          <p:cNvSpPr txBox="1"/>
          <p:nvPr>
            <p:ph idx="1" type="body"/>
          </p:nvPr>
        </p:nvSpPr>
        <p:spPr>
          <a:xfrm>
            <a:off x="311700" y="1152475"/>
            <a:ext cx="4671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Analysis Topic:</a:t>
            </a:r>
            <a:endParaRPr b="1"/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Motor Arm Stall Torque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Assumptions:</a:t>
            </a:r>
            <a:endParaRPr b="1"/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Each linkage modeled as point mass at CG.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Arm extends horizontally outward with bend in elbow.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Arm will lift sample using shoulder joint.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Results: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At maximum reach, motor will stall out at 380g payload.</a:t>
            </a:r>
            <a:endParaRPr/>
          </a:p>
        </p:txBody>
      </p:sp>
      <p:pic>
        <p:nvPicPr>
          <p:cNvPr id="1096" name="Google Shape;1096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3825" y="1920898"/>
            <a:ext cx="2865600" cy="22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7" name="Google Shape;1097;p69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 Description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098" name="Google Shape;1098;p69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1099" name="Google Shape;1099;p69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1100" name="Google Shape;1100;p69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Baseline Design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101" name="Google Shape;1101;p69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Baseline Feasibility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1102" name="Google Shape;1102;p69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pic>
        <p:nvPicPr>
          <p:cNvPr id="1103" name="Google Shape;1103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045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4" name="Google Shape;1104;p6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70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Sample Collection Device Cont.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110" name="Google Shape;1110;p70"/>
          <p:cNvSpPr txBox="1"/>
          <p:nvPr>
            <p:ph idx="1" type="body"/>
          </p:nvPr>
        </p:nvSpPr>
        <p:spPr>
          <a:xfrm>
            <a:off x="135150" y="2013725"/>
            <a:ext cx="4006800" cy="26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/>
              <a:t>Feasibility Item:</a:t>
            </a:r>
            <a:endParaRPr b="1"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2cm arm accuracy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/>
              <a:t>Assumptions:</a:t>
            </a:r>
            <a:endParaRPr b="1"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Primary source of error in the arm is the vertical axis wobble.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/>
              <a:t>Result:</a:t>
            </a:r>
            <a:r>
              <a:rPr lang="en" sz="1400"/>
              <a:t> 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Roller distance must be within 0.75mm vertical tolerance (feasible).</a:t>
            </a:r>
            <a:endParaRPr sz="1400"/>
          </a:p>
        </p:txBody>
      </p:sp>
      <p:sp>
        <p:nvSpPr>
          <p:cNvPr id="1111" name="Google Shape;1111;p70"/>
          <p:cNvSpPr txBox="1"/>
          <p:nvPr/>
        </p:nvSpPr>
        <p:spPr>
          <a:xfrm>
            <a:off x="310050" y="1216325"/>
            <a:ext cx="3790200" cy="6465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D</a:t>
            </a:r>
            <a:r>
              <a:rPr b="1" lang="en" sz="1000">
                <a:solidFill>
                  <a:schemeClr val="lt1"/>
                </a:solidFill>
              </a:rPr>
              <a:t>R1.4: AEROSS collector rover shall be able to </a:t>
            </a:r>
            <a:r>
              <a:rPr b="1" lang="en" sz="1000">
                <a:solidFill>
                  <a:schemeClr val="lt1"/>
                </a:solidFill>
              </a:rPr>
              <a:t>deposit the rock at a location specified by the ground station or the mother rover with 2 cm accuracy.</a:t>
            </a:r>
            <a:endParaRPr b="1" sz="1000">
              <a:solidFill>
                <a:schemeClr val="lt1"/>
              </a:solidFill>
            </a:endParaRPr>
          </a:p>
        </p:txBody>
      </p:sp>
      <p:pic>
        <p:nvPicPr>
          <p:cNvPr id="1112" name="Google Shape;1112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8175" y="1708925"/>
            <a:ext cx="1823800" cy="20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70"/>
          <p:cNvPicPr preferRelativeResize="0"/>
          <p:nvPr/>
        </p:nvPicPr>
        <p:blipFill rotWithShape="1">
          <a:blip r:embed="rId5">
            <a:alphaModFix/>
          </a:blip>
          <a:srcRect b="0" l="3437" r="0" t="5846"/>
          <a:stretch/>
        </p:blipFill>
        <p:spPr>
          <a:xfrm>
            <a:off x="6328200" y="1774625"/>
            <a:ext cx="2712402" cy="1961199"/>
          </a:xfrm>
          <a:prstGeom prst="rect">
            <a:avLst/>
          </a:prstGeom>
          <a:noFill/>
          <a:ln>
            <a:noFill/>
          </a:ln>
        </p:spPr>
      </p:pic>
      <p:sp>
        <p:nvSpPr>
          <p:cNvPr id="1114" name="Google Shape;1114;p70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 Description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115" name="Google Shape;1115;p70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1116" name="Google Shape;1116;p70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1117" name="Google Shape;1117;p70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Baseline Design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118" name="Google Shape;1118;p70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Baseline Feasibility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1119" name="Google Shape;1119;p70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pic>
        <p:nvPicPr>
          <p:cNvPr id="1120" name="Google Shape;1120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045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1" name="Google Shape;1121;p7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71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Sample Collection Device Cont.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127" name="Google Shape;1127;p71"/>
          <p:cNvSpPr txBox="1"/>
          <p:nvPr>
            <p:ph idx="1" type="body"/>
          </p:nvPr>
        </p:nvSpPr>
        <p:spPr>
          <a:xfrm>
            <a:off x="135150" y="2013725"/>
            <a:ext cx="4006800" cy="26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/>
              <a:t>Feasibility Item:</a:t>
            </a:r>
            <a:endParaRPr b="1"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Lifting strength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/>
              <a:t>Assumptions:</a:t>
            </a:r>
            <a:endParaRPr b="1"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Frictionless drive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Pulley diameter: 6mm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/>
              <a:t>Result:</a:t>
            </a:r>
            <a:r>
              <a:rPr lang="en" sz="1400"/>
              <a:t> 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Lifting capacity of 6.8kg without gear reduction, including the grabber (feasible)</a:t>
            </a:r>
            <a:endParaRPr sz="1400"/>
          </a:p>
        </p:txBody>
      </p:sp>
      <p:sp>
        <p:nvSpPr>
          <p:cNvPr id="1128" name="Google Shape;1128;p71"/>
          <p:cNvSpPr txBox="1"/>
          <p:nvPr/>
        </p:nvSpPr>
        <p:spPr>
          <a:xfrm>
            <a:off x="310050" y="1216325"/>
            <a:ext cx="3790200" cy="4926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DR1.2: AEROSS collector rover shall be able to pick up a rock that is &lt;</a:t>
            </a:r>
            <a:r>
              <a:rPr b="1" lang="en" sz="1000">
                <a:solidFill>
                  <a:schemeClr val="lt1"/>
                </a:solidFill>
              </a:rPr>
              <a:t>2lbs.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129" name="Google Shape;1129;p71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 Description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130" name="Google Shape;1130;p71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1131" name="Google Shape;1131;p71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1132" name="Google Shape;1132;p71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Baseline Design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133" name="Google Shape;1133;p71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Baseline Feasibility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1134" name="Google Shape;1134;p71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pic>
        <p:nvPicPr>
          <p:cNvPr id="1135" name="Google Shape;1135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8914" y="1962325"/>
            <a:ext cx="1330836" cy="175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8697" y="1297421"/>
            <a:ext cx="1378625" cy="3382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045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8" name="Google Shape;1138;p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 txBox="1"/>
          <p:nvPr>
            <p:ph type="title"/>
          </p:nvPr>
        </p:nvSpPr>
        <p:spPr>
          <a:xfrm>
            <a:off x="0" y="0"/>
            <a:ext cx="91887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Functional Requirements</a:t>
            </a:r>
            <a:endParaRPr b="1" sz="14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8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Project Description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37" name="Google Shape;137;p18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138" name="Google Shape;138;p18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139" name="Google Shape;139;p18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Design</a:t>
            </a:r>
            <a:endParaRPr b="1" sz="1100"/>
          </a:p>
        </p:txBody>
      </p:sp>
      <p:sp>
        <p:nvSpPr>
          <p:cNvPr id="140" name="Google Shape;140;p18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141" name="Google Shape;141;p18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sp>
        <p:nvSpPr>
          <p:cNvPr id="142" name="Google Shape;142;p18"/>
          <p:cNvSpPr txBox="1"/>
          <p:nvPr/>
        </p:nvSpPr>
        <p:spPr>
          <a:xfrm>
            <a:off x="1028700" y="1152600"/>
            <a:ext cx="67710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FR.1</a:t>
            </a:r>
            <a:r>
              <a:rPr lang="en" sz="1200"/>
              <a:t> </a:t>
            </a:r>
            <a:r>
              <a:rPr lang="en" sz="1200"/>
              <a:t>AEROSS shall be able to collect, store, and deposit </a:t>
            </a:r>
            <a:r>
              <a:rPr lang="en" sz="1200">
                <a:solidFill>
                  <a:schemeClr val="dk1"/>
                </a:solidFill>
              </a:rPr>
              <a:t>a sample that is less than</a:t>
            </a:r>
            <a:r>
              <a:rPr lang="en" sz="1200">
                <a:solidFill>
                  <a:schemeClr val="dk1"/>
                </a:solidFill>
              </a:rPr>
              <a:t> 2 lbs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FR.2</a:t>
            </a:r>
            <a:r>
              <a:rPr lang="en" sz="1200">
                <a:solidFill>
                  <a:schemeClr val="dk1"/>
                </a:solidFill>
              </a:rPr>
              <a:t> AEROSS shall be able to collect, store, and deposit a sample that is 20 mm at its largest dimension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FR.3</a:t>
            </a:r>
            <a:r>
              <a:rPr lang="en" sz="1200">
                <a:solidFill>
                  <a:schemeClr val="dk1"/>
                </a:solidFill>
              </a:rPr>
              <a:t> AEROSS shall be able to deposit a sample at a location of interest (LOI) with +/- 2cm of accuracy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FR.4</a:t>
            </a:r>
            <a:r>
              <a:rPr lang="en" sz="1200"/>
              <a:t> AEROSS shall be able to drive to a specified LOI and return to its original location within a radius of 100 m and have 360 degree turn capability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FR.5</a:t>
            </a:r>
            <a:r>
              <a:rPr lang="en" sz="1200"/>
              <a:t> AEROSS shall be able to send and receive information from a ground station or mother rover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FR.6</a:t>
            </a:r>
            <a:r>
              <a:rPr lang="en" sz="1200"/>
              <a:t> AEROSS shall have video capability with a greater than 100 degree field of view</a:t>
            </a:r>
            <a:endParaRPr sz="1200"/>
          </a:p>
        </p:txBody>
      </p:sp>
      <p:sp>
        <p:nvSpPr>
          <p:cNvPr id="143" name="Google Shape;143;p18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Project Description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44" name="Google Shape;144;p18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CONOPS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45" name="Google Shape;145;p18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146" name="Google Shape;146;p18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Design</a:t>
            </a:r>
            <a:endParaRPr b="1" sz="1100"/>
          </a:p>
        </p:txBody>
      </p:sp>
      <p:sp>
        <p:nvSpPr>
          <p:cNvPr id="147" name="Google Shape;147;p18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148" name="Google Shape;148;p18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pic>
        <p:nvPicPr>
          <p:cNvPr id="149" name="Google Shape;14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45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1" name="Google Shape;151;p18"/>
          <p:cNvSpPr/>
          <p:nvPr/>
        </p:nvSpPr>
        <p:spPr>
          <a:xfrm>
            <a:off x="969875" y="1192475"/>
            <a:ext cx="6566400" cy="1343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8"/>
          <p:cNvSpPr/>
          <p:nvPr/>
        </p:nvSpPr>
        <p:spPr>
          <a:xfrm>
            <a:off x="964200" y="2663175"/>
            <a:ext cx="6619800" cy="430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8"/>
          <p:cNvSpPr/>
          <p:nvPr/>
        </p:nvSpPr>
        <p:spPr>
          <a:xfrm>
            <a:off x="928200" y="3220975"/>
            <a:ext cx="6619800" cy="947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8"/>
          <p:cNvSpPr txBox="1"/>
          <p:nvPr/>
        </p:nvSpPr>
        <p:spPr>
          <a:xfrm>
            <a:off x="7799700" y="1510450"/>
            <a:ext cx="1311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00"/>
                </a:solidFill>
              </a:rPr>
              <a:t>Sample Collection</a:t>
            </a:r>
            <a:endParaRPr>
              <a:solidFill>
                <a:srgbClr val="990000"/>
              </a:solidFill>
            </a:endParaRPr>
          </a:p>
        </p:txBody>
      </p:sp>
      <p:sp>
        <p:nvSpPr>
          <p:cNvPr id="155" name="Google Shape;155;p18"/>
          <p:cNvSpPr txBox="1"/>
          <p:nvPr/>
        </p:nvSpPr>
        <p:spPr>
          <a:xfrm>
            <a:off x="7743075" y="2647275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</a:rPr>
              <a:t>Drive Train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156" name="Google Shape;156;p18"/>
          <p:cNvSpPr txBox="1"/>
          <p:nvPr/>
        </p:nvSpPr>
        <p:spPr>
          <a:xfrm>
            <a:off x="7846425" y="3450200"/>
            <a:ext cx="97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</a:rPr>
              <a:t>COMMS</a:t>
            </a:r>
            <a:endParaRPr>
              <a:solidFill>
                <a:srgbClr val="0B5394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9"/>
          <p:cNvSpPr txBox="1"/>
          <p:nvPr/>
        </p:nvSpPr>
        <p:spPr>
          <a:xfrm>
            <a:off x="3542550" y="2187075"/>
            <a:ext cx="2058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/>
              <a:t>CONOPS</a:t>
            </a:r>
            <a:endParaRPr b="1" i="1" sz="3000"/>
          </a:p>
        </p:txBody>
      </p:sp>
      <p:pic>
        <p:nvPicPr>
          <p:cNvPr id="162" name="Google Shape;16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834" y="4589400"/>
            <a:ext cx="1463965" cy="4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01" y="4634325"/>
            <a:ext cx="445600" cy="4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0"/>
          <p:cNvSpPr txBox="1"/>
          <p:nvPr>
            <p:ph type="title"/>
          </p:nvPr>
        </p:nvSpPr>
        <p:spPr>
          <a:xfrm>
            <a:off x="0" y="0"/>
            <a:ext cx="91887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CONOPS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0"/>
          <p:cNvSpPr/>
          <p:nvPr/>
        </p:nvSpPr>
        <p:spPr>
          <a:xfrm rot="-4293036">
            <a:off x="4156525" y="2126963"/>
            <a:ext cx="376343" cy="649609"/>
          </a:xfrm>
          <a:prstGeom prst="triangle">
            <a:avLst>
              <a:gd fmla="val 50000" name="adj"/>
            </a:avLst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1" name="Google Shape;17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4756" y="1577834"/>
            <a:ext cx="1874593" cy="246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71102">
            <a:off x="5703650" y="1466146"/>
            <a:ext cx="1593951" cy="2591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850" y="1209583"/>
            <a:ext cx="5566962" cy="28714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4" name="Google Shape;174;p20"/>
          <p:cNvCxnSpPr/>
          <p:nvPr/>
        </p:nvCxnSpPr>
        <p:spPr>
          <a:xfrm>
            <a:off x="607408" y="2642196"/>
            <a:ext cx="5567100" cy="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5" name="Google Shape;175;p20"/>
          <p:cNvCxnSpPr/>
          <p:nvPr/>
        </p:nvCxnSpPr>
        <p:spPr>
          <a:xfrm>
            <a:off x="2084369" y="1181561"/>
            <a:ext cx="0" cy="3468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descr="See the source image" id="176" name="Google Shape;17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07408" y="3227328"/>
            <a:ext cx="559243" cy="472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706" y="2169566"/>
            <a:ext cx="486626" cy="472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35290" y="2305195"/>
            <a:ext cx="425159" cy="3911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9" name="Google Shape;179;p20"/>
          <p:cNvCxnSpPr>
            <a:endCxn id="178" idx="0"/>
          </p:cNvCxnSpPr>
          <p:nvPr/>
        </p:nvCxnSpPr>
        <p:spPr>
          <a:xfrm>
            <a:off x="1429270" y="2297395"/>
            <a:ext cx="1218600" cy="7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triangle"/>
          </a:ln>
        </p:spPr>
      </p:cxnSp>
      <p:cxnSp>
        <p:nvCxnSpPr>
          <p:cNvPr id="180" name="Google Shape;180;p20"/>
          <p:cNvCxnSpPr>
            <a:stCxn id="176" idx="1"/>
            <a:endCxn id="178" idx="2"/>
          </p:cNvCxnSpPr>
          <p:nvPr/>
        </p:nvCxnSpPr>
        <p:spPr>
          <a:xfrm flipH="1" rot="10800000">
            <a:off x="1166651" y="2696243"/>
            <a:ext cx="1481100" cy="767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triangle"/>
          </a:ln>
        </p:spPr>
      </p:cxnSp>
      <p:cxnSp>
        <p:nvCxnSpPr>
          <p:cNvPr id="181" name="Google Shape;181;p20"/>
          <p:cNvCxnSpPr/>
          <p:nvPr/>
        </p:nvCxnSpPr>
        <p:spPr>
          <a:xfrm flipH="1" rot="10800000">
            <a:off x="912604" y="2678028"/>
            <a:ext cx="6600" cy="549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triangle"/>
          </a:ln>
        </p:spPr>
      </p:cxnSp>
      <p:cxnSp>
        <p:nvCxnSpPr>
          <p:cNvPr id="182" name="Google Shape;182;p20"/>
          <p:cNvCxnSpPr/>
          <p:nvPr/>
        </p:nvCxnSpPr>
        <p:spPr>
          <a:xfrm>
            <a:off x="3537682" y="1181561"/>
            <a:ext cx="0" cy="3468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83" name="Google Shape;183;p20"/>
          <p:cNvCxnSpPr/>
          <p:nvPr/>
        </p:nvCxnSpPr>
        <p:spPr>
          <a:xfrm>
            <a:off x="4970239" y="1181561"/>
            <a:ext cx="0" cy="3468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84" name="Google Shape;184;p20"/>
          <p:cNvCxnSpPr/>
          <p:nvPr/>
        </p:nvCxnSpPr>
        <p:spPr>
          <a:xfrm>
            <a:off x="6167825" y="2654403"/>
            <a:ext cx="636900" cy="15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5" name="Google Shape;185;p20"/>
          <p:cNvCxnSpPr/>
          <p:nvPr/>
        </p:nvCxnSpPr>
        <p:spPr>
          <a:xfrm>
            <a:off x="6804756" y="2800908"/>
            <a:ext cx="1731900" cy="18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86" name="Google Shape;186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96497" y="2297442"/>
            <a:ext cx="425159" cy="39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91297" y="2408977"/>
            <a:ext cx="389048" cy="35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36675" y="2449720"/>
            <a:ext cx="425159" cy="39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6051" y="2275131"/>
            <a:ext cx="425159" cy="39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5669919" y="2352259"/>
            <a:ext cx="229762" cy="319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56202" y="2482226"/>
            <a:ext cx="229772" cy="2113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2" name="Google Shape;192;p20"/>
          <p:cNvCxnSpPr/>
          <p:nvPr/>
        </p:nvCxnSpPr>
        <p:spPr>
          <a:xfrm>
            <a:off x="6181812" y="1152600"/>
            <a:ext cx="0" cy="3468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93" name="Google Shape;193;p20"/>
          <p:cNvSpPr/>
          <p:nvPr/>
        </p:nvSpPr>
        <p:spPr>
          <a:xfrm>
            <a:off x="6598475" y="3046729"/>
            <a:ext cx="1317300" cy="252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0"/>
          <p:cNvSpPr/>
          <p:nvPr/>
        </p:nvSpPr>
        <p:spPr>
          <a:xfrm>
            <a:off x="531825" y="1240600"/>
            <a:ext cx="710400" cy="666000"/>
          </a:xfrm>
          <a:prstGeom prst="ellipse">
            <a:avLst/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1</a:t>
            </a:r>
            <a:endParaRPr b="1" sz="2500"/>
          </a:p>
        </p:txBody>
      </p:sp>
      <p:sp>
        <p:nvSpPr>
          <p:cNvPr id="195" name="Google Shape;195;p20"/>
          <p:cNvSpPr/>
          <p:nvPr/>
        </p:nvSpPr>
        <p:spPr>
          <a:xfrm>
            <a:off x="2447575" y="1240600"/>
            <a:ext cx="710400" cy="666000"/>
          </a:xfrm>
          <a:prstGeom prst="ellipse">
            <a:avLst/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2</a:t>
            </a:r>
            <a:endParaRPr b="1" sz="2500"/>
          </a:p>
        </p:txBody>
      </p:sp>
      <p:sp>
        <p:nvSpPr>
          <p:cNvPr id="196" name="Google Shape;196;p20"/>
          <p:cNvSpPr/>
          <p:nvPr/>
        </p:nvSpPr>
        <p:spPr>
          <a:xfrm>
            <a:off x="3898763" y="1209575"/>
            <a:ext cx="710400" cy="666000"/>
          </a:xfrm>
          <a:prstGeom prst="ellipse">
            <a:avLst/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3</a:t>
            </a:r>
            <a:endParaRPr b="1" sz="2500"/>
          </a:p>
        </p:txBody>
      </p:sp>
      <p:sp>
        <p:nvSpPr>
          <p:cNvPr id="197" name="Google Shape;197;p20"/>
          <p:cNvSpPr/>
          <p:nvPr/>
        </p:nvSpPr>
        <p:spPr>
          <a:xfrm>
            <a:off x="5220813" y="1209575"/>
            <a:ext cx="710400" cy="666000"/>
          </a:xfrm>
          <a:prstGeom prst="ellipse">
            <a:avLst/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4</a:t>
            </a:r>
            <a:endParaRPr b="1" sz="2500"/>
          </a:p>
        </p:txBody>
      </p:sp>
      <p:sp>
        <p:nvSpPr>
          <p:cNvPr id="198" name="Google Shape;198;p20"/>
          <p:cNvSpPr/>
          <p:nvPr/>
        </p:nvSpPr>
        <p:spPr>
          <a:xfrm>
            <a:off x="7194050" y="1209575"/>
            <a:ext cx="710400" cy="666000"/>
          </a:xfrm>
          <a:prstGeom prst="ellipse">
            <a:avLst/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5</a:t>
            </a:r>
            <a:endParaRPr b="1" sz="2500"/>
          </a:p>
        </p:txBody>
      </p:sp>
      <p:sp>
        <p:nvSpPr>
          <p:cNvPr id="199" name="Google Shape;199;p20"/>
          <p:cNvSpPr txBox="1"/>
          <p:nvPr/>
        </p:nvSpPr>
        <p:spPr>
          <a:xfrm>
            <a:off x="230500" y="3800000"/>
            <a:ext cx="1874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/>
              <a:t>Establish</a:t>
            </a:r>
            <a:endParaRPr b="1"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/>
              <a:t>Communication</a:t>
            </a:r>
            <a:endParaRPr b="1" sz="1700"/>
          </a:p>
        </p:txBody>
      </p:sp>
      <p:sp>
        <p:nvSpPr>
          <p:cNvPr id="200" name="Google Shape;200;p20"/>
          <p:cNvSpPr txBox="1"/>
          <p:nvPr/>
        </p:nvSpPr>
        <p:spPr>
          <a:xfrm>
            <a:off x="2097907" y="4056498"/>
            <a:ext cx="1481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/>
              <a:t>Drive to LOI</a:t>
            </a:r>
            <a:endParaRPr b="1" sz="1700"/>
          </a:p>
        </p:txBody>
      </p:sp>
      <p:sp>
        <p:nvSpPr>
          <p:cNvPr id="201" name="Google Shape;201;p20"/>
          <p:cNvSpPr txBox="1"/>
          <p:nvPr/>
        </p:nvSpPr>
        <p:spPr>
          <a:xfrm>
            <a:off x="3525995" y="3699956"/>
            <a:ext cx="14811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/>
              <a:t>Identify and Collect</a:t>
            </a:r>
            <a:endParaRPr b="1"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/>
              <a:t>Sample</a:t>
            </a:r>
            <a:endParaRPr b="1" sz="1700"/>
          </a:p>
        </p:txBody>
      </p:sp>
      <p:sp>
        <p:nvSpPr>
          <p:cNvPr id="202" name="Google Shape;202;p20"/>
          <p:cNvSpPr txBox="1"/>
          <p:nvPr/>
        </p:nvSpPr>
        <p:spPr>
          <a:xfrm>
            <a:off x="5106811" y="3871599"/>
            <a:ext cx="975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/>
              <a:t>Deposit</a:t>
            </a:r>
            <a:endParaRPr b="1"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/>
              <a:t>Sample</a:t>
            </a:r>
            <a:endParaRPr b="1" sz="1700"/>
          </a:p>
        </p:txBody>
      </p:sp>
      <p:sp>
        <p:nvSpPr>
          <p:cNvPr id="203" name="Google Shape;203;p20"/>
          <p:cNvSpPr txBox="1"/>
          <p:nvPr/>
        </p:nvSpPr>
        <p:spPr>
          <a:xfrm>
            <a:off x="6870251" y="3930799"/>
            <a:ext cx="1218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/>
              <a:t>Return to Mother</a:t>
            </a:r>
            <a:endParaRPr b="1" sz="1700"/>
          </a:p>
        </p:txBody>
      </p:sp>
      <p:pic>
        <p:nvPicPr>
          <p:cNvPr id="204" name="Google Shape;204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63599" y="45598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0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Project Description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206" name="Google Shape;206;p20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CONOPS</a:t>
            </a:r>
            <a:endParaRPr b="1" sz="1100"/>
          </a:p>
        </p:txBody>
      </p:sp>
      <p:sp>
        <p:nvSpPr>
          <p:cNvPr id="207" name="Google Shape;207;p20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208" name="Google Shape;208;p20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Design</a:t>
            </a:r>
            <a:endParaRPr b="1" sz="1100"/>
          </a:p>
        </p:txBody>
      </p:sp>
      <p:sp>
        <p:nvSpPr>
          <p:cNvPr id="209" name="Google Shape;209;p20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210" name="Google Shape;210;p20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sp>
        <p:nvSpPr>
          <p:cNvPr id="211" name="Google Shape;211;p20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 Description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212" name="Google Shape;212;p20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CONOPS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213" name="Google Shape;213;p20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214" name="Google Shape;214;p20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Design</a:t>
            </a:r>
            <a:endParaRPr b="1" sz="1100"/>
          </a:p>
        </p:txBody>
      </p:sp>
      <p:sp>
        <p:nvSpPr>
          <p:cNvPr id="215" name="Google Shape;215;p20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216" name="Google Shape;216;p20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pic>
        <p:nvPicPr>
          <p:cNvPr id="217" name="Google Shape;217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63599" y="45598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1"/>
          <p:cNvSpPr txBox="1"/>
          <p:nvPr>
            <p:ph type="title"/>
          </p:nvPr>
        </p:nvSpPr>
        <p:spPr>
          <a:xfrm>
            <a:off x="0" y="0"/>
            <a:ext cx="91887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Functional Block Diagram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4" name="Google Shape;2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45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6" name="Google Shape;226;p21"/>
          <p:cNvSpPr/>
          <p:nvPr/>
        </p:nvSpPr>
        <p:spPr>
          <a:xfrm>
            <a:off x="13948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 Description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227" name="Google Shape;227;p21"/>
          <p:cNvSpPr/>
          <p:nvPr/>
        </p:nvSpPr>
        <p:spPr>
          <a:xfrm>
            <a:off x="24800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CONOPS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228" name="Google Shape;228;p21"/>
          <p:cNvSpPr/>
          <p:nvPr/>
        </p:nvSpPr>
        <p:spPr>
          <a:xfrm>
            <a:off x="311700" y="4707600"/>
            <a:ext cx="1220400" cy="292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Timeline</a:t>
            </a:r>
            <a:endParaRPr b="1" sz="1100"/>
          </a:p>
        </p:txBody>
      </p:sp>
      <p:sp>
        <p:nvSpPr>
          <p:cNvPr id="229" name="Google Shape;229;p21"/>
          <p:cNvSpPr/>
          <p:nvPr/>
        </p:nvSpPr>
        <p:spPr>
          <a:xfrm>
            <a:off x="35652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Design</a:t>
            </a:r>
            <a:endParaRPr b="1" sz="1100"/>
          </a:p>
        </p:txBody>
      </p:sp>
      <p:sp>
        <p:nvSpPr>
          <p:cNvPr id="230" name="Google Shape;230;p21"/>
          <p:cNvSpPr/>
          <p:nvPr/>
        </p:nvSpPr>
        <p:spPr>
          <a:xfrm>
            <a:off x="464840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Baseline Feasibility</a:t>
            </a:r>
            <a:endParaRPr b="1" sz="1100"/>
          </a:p>
        </p:txBody>
      </p:sp>
      <p:sp>
        <p:nvSpPr>
          <p:cNvPr id="231" name="Google Shape;231;p21"/>
          <p:cNvSpPr/>
          <p:nvPr/>
        </p:nvSpPr>
        <p:spPr>
          <a:xfrm>
            <a:off x="5735650" y="4707600"/>
            <a:ext cx="1220400" cy="2925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Summary</a:t>
            </a:r>
            <a:endParaRPr b="1" sz="1100"/>
          </a:p>
        </p:txBody>
      </p:sp>
      <p:pic>
        <p:nvPicPr>
          <p:cNvPr id="232" name="Google Shape;23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4850" y="1152600"/>
            <a:ext cx="5656800" cy="3495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