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</p:sldIdLst>
  <p:sldSz cy="5143500" cx="9144000"/>
  <p:notesSz cx="6858000" cy="9144000"/>
  <p:embeddedFontLst>
    <p:embeddedFont>
      <p:font typeface="Roboto"/>
      <p:regular r:id="rId129"/>
      <p:bold r:id="rId130"/>
      <p:italic r:id="rId131"/>
      <p:boldItalic r:id="rId132"/>
    </p:embeddedFont>
    <p:embeddedFont>
      <p:font typeface="Roboto Mono"/>
      <p:regular r:id="rId133"/>
      <p:bold r:id="rId134"/>
      <p:italic r:id="rId135"/>
      <p:boldItalic r:id="rId1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Em Mitza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E92DCD-B42E-43A1-B22F-F0DB0B2921AA}">
  <a:tblStyle styleId="{C2E92DCD-B42E-43A1-B22F-F0DB0B2921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29" Type="http://schemas.openxmlformats.org/officeDocument/2006/relationships/font" Target="fonts/Roboto-regular.fntdata"/><Relationship Id="rId128" Type="http://schemas.openxmlformats.org/officeDocument/2006/relationships/slide" Target="slides/slide121.xml"/><Relationship Id="rId127" Type="http://schemas.openxmlformats.org/officeDocument/2006/relationships/slide" Target="slides/slide120.xml"/><Relationship Id="rId126" Type="http://schemas.openxmlformats.org/officeDocument/2006/relationships/slide" Target="slides/slide119.xml"/><Relationship Id="rId26" Type="http://schemas.openxmlformats.org/officeDocument/2006/relationships/slide" Target="slides/slide19.xml"/><Relationship Id="rId121" Type="http://schemas.openxmlformats.org/officeDocument/2006/relationships/slide" Target="slides/slide114.xml"/><Relationship Id="rId25" Type="http://schemas.openxmlformats.org/officeDocument/2006/relationships/slide" Target="slides/slide18.xml"/><Relationship Id="rId120" Type="http://schemas.openxmlformats.org/officeDocument/2006/relationships/slide" Target="slides/slide113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125" Type="http://schemas.openxmlformats.org/officeDocument/2006/relationships/slide" Target="slides/slide118.xml"/><Relationship Id="rId29" Type="http://schemas.openxmlformats.org/officeDocument/2006/relationships/slide" Target="slides/slide22.xml"/><Relationship Id="rId124" Type="http://schemas.openxmlformats.org/officeDocument/2006/relationships/slide" Target="slides/slide117.xml"/><Relationship Id="rId123" Type="http://schemas.openxmlformats.org/officeDocument/2006/relationships/slide" Target="slides/slide116.xml"/><Relationship Id="rId122" Type="http://schemas.openxmlformats.org/officeDocument/2006/relationships/slide" Target="slides/slide115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8" Type="http://schemas.openxmlformats.org/officeDocument/2006/relationships/slide" Target="slides/slide111.xml"/><Relationship Id="rId117" Type="http://schemas.openxmlformats.org/officeDocument/2006/relationships/slide" Target="slides/slide110.xml"/><Relationship Id="rId116" Type="http://schemas.openxmlformats.org/officeDocument/2006/relationships/slide" Target="slides/slide109.xml"/><Relationship Id="rId115" Type="http://schemas.openxmlformats.org/officeDocument/2006/relationships/slide" Target="slides/slide108.xml"/><Relationship Id="rId119" Type="http://schemas.openxmlformats.org/officeDocument/2006/relationships/slide" Target="slides/slide112.xml"/><Relationship Id="rId15" Type="http://schemas.openxmlformats.org/officeDocument/2006/relationships/slide" Target="slides/slide8.xml"/><Relationship Id="rId110" Type="http://schemas.openxmlformats.org/officeDocument/2006/relationships/slide" Target="slides/slide103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14" Type="http://schemas.openxmlformats.org/officeDocument/2006/relationships/slide" Target="slides/slide107.xml"/><Relationship Id="rId18" Type="http://schemas.openxmlformats.org/officeDocument/2006/relationships/slide" Target="slides/slide11.xml"/><Relationship Id="rId113" Type="http://schemas.openxmlformats.org/officeDocument/2006/relationships/slide" Target="slides/slide106.xml"/><Relationship Id="rId112" Type="http://schemas.openxmlformats.org/officeDocument/2006/relationships/slide" Target="slides/slide105.xml"/><Relationship Id="rId111" Type="http://schemas.openxmlformats.org/officeDocument/2006/relationships/slide" Target="slides/slide104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132" Type="http://schemas.openxmlformats.org/officeDocument/2006/relationships/font" Target="fonts/Roboto-boldItalic.fntdata"/><Relationship Id="rId131" Type="http://schemas.openxmlformats.org/officeDocument/2006/relationships/font" Target="fonts/Roboto-italic.fntdata"/><Relationship Id="rId130" Type="http://schemas.openxmlformats.org/officeDocument/2006/relationships/font" Target="fonts/Roboto-bold.fntdata"/><Relationship Id="rId136" Type="http://schemas.openxmlformats.org/officeDocument/2006/relationships/font" Target="fonts/RobotoMono-boldItalic.fntdata"/><Relationship Id="rId135" Type="http://schemas.openxmlformats.org/officeDocument/2006/relationships/font" Target="fonts/RobotoMono-italic.fntdata"/><Relationship Id="rId134" Type="http://schemas.openxmlformats.org/officeDocument/2006/relationships/font" Target="fonts/RobotoMono-bold.fntdata"/><Relationship Id="rId133" Type="http://schemas.openxmlformats.org/officeDocument/2006/relationships/font" Target="fonts/RobotoMono-regular.fntdata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1-29T00:59:19.763">
    <p:pos x="0" y="0"/>
    <p:text>should we talk about what tires we chose/motors/etc...???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11-29T01:19:49.025">
    <p:pos x="0" y="0"/>
    <p:text>backup slide?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a3ea14c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a3ea14c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 min time limit!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266bcd307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266bcd30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point w/ laser what we want explained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04ad7eaea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04ad7eaea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102de631b7b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102de631b7b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102de631b7b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1" name="Google Shape;1641;g102de631b7b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02de631b7b_4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102de631b7b_4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102de631b7b_4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102de631b7b_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021e98ffe2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1021e98ffe2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10489a810a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10489a810a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Xbox Controller decoded based on selected mode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Packets from controller and GUI are added to buffer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Sent by IP to Rover</a:t>
            </a:r>
            <a:endParaRPr sz="1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Incoming rover data is decoded and displayed on GS GUI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02605c040b_2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2" name="Google Shape;1692;g102605c040b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1022a54a9b0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1022a54a9b0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1022a54a9b0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1022a54a9b0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0489a810c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0489a810c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04ad7eaea6_18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04ad7eaea6_18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104ad7eaea6_18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104ad7eaea6_18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104ad7eaea6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9" name="Google Shape;1749;g104ad7eaea6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104ad7eaea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9" name="Google Shape;1759;g104ad7eaea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101d6430070_5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101d6430070_5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1026ef1bc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1026ef1bc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1026ef1bcf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1026ef1bcf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1035ccd4fe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1035ccd4fe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102de631b7b_4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Google Shape;1806;g102de631b7b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102de631b7b_4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102de631b7b_4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bf82ca18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fbf82ca18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19.6 N of magnetic force (per magnet? For all magnets?)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FR - in title?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arm prior to capsule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Store a 2cm sample to be deposited at a specified location.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Discuss holding cell on rover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104ad7eaea6_12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104ad7eaea6_12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fc96105a26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fc96105a26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bf82ca184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fbf82ca18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Verbally communicate terrain (‘defined later in presentation’)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fbf82ca184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fbf82ca18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4ad7eaea6_15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4ad7eaea6_15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4ad7eaea6_5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04ad7eaea6_5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04ad7eaea6_7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04ad7eaea6_7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04ad7eaea6_5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04ad7eaea6_5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4ad7eaea6_5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4ad7eaea6_5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c690c5d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c690c5d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c3c0bd3c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fc3c0bd3c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fa3ea14c5c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fa3ea14c5c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Keeping as sample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fc3c0bd3c0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fc3c0bd3c0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04ad7eaea6_9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04ad7eaea6_9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021e98ff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021e98ff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37c92f22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037c92f22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0266bcd30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0266bcd30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02605c040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02605c040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 - stay within one line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The satisfaction of these requirements are shown with the following diagrams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GPS location accuracy over sampled time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Rover movement flow chart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Loss of communications flow chart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035ccd4f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035ccd4f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Novatel GPS receiver measuring data over 25 hour period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Distance of data points taken over 10 minute periods averaged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Frequency of averaged accuracy values were calculated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Values with less than 1 meter of accuracy are </a:t>
            </a:r>
            <a:r>
              <a:rPr lang="en" sz="1400">
                <a:solidFill>
                  <a:schemeClr val="dk1"/>
                </a:solidFill>
              </a:rPr>
              <a:t>.062%</a:t>
            </a:r>
            <a:r>
              <a:rPr lang="en" sz="1400">
                <a:solidFill>
                  <a:schemeClr val="dk1"/>
                </a:solidFill>
              </a:rPr>
              <a:t> likely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analysis confirms DR.1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0436673a31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0436673a31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Novatel GPS receiver measuring data over 25 hour period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Distance of data points taken over 10 minute periods averaged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Frequency of averaged accuracy values were calculated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Values with less than 1 meter of accuracy are </a:t>
            </a:r>
            <a:r>
              <a:rPr lang="en" sz="1400">
                <a:solidFill>
                  <a:schemeClr val="dk1"/>
                </a:solidFill>
              </a:rPr>
              <a:t>.062%</a:t>
            </a:r>
            <a:r>
              <a:rPr lang="en" sz="1400">
                <a:solidFill>
                  <a:schemeClr val="dk1"/>
                </a:solidFill>
              </a:rPr>
              <a:t> likely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analysis confirms DR.1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a3ea14c5c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a3ea14c5c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02605c040b_2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02605c040b_2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 - get rid of all bullet points, and change layout to make text bigger to improve reasability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02605c040b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02605c040b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 - scrap all the text on this slide. Need the entire space for a larger font and explain what we are doing really carefully. Take time to guide through with a laser pointer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04ad7eaea6_7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04ad7eaea6_7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0489a810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0489a810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 - get rid of all the text on the slide. The increase the font size for easier readability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Raspberry Pi Processing</a:t>
            </a:r>
            <a:endParaRPr sz="14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Quad core Cortex-A72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Allows for “parallel” execution of software processes.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Four Processes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C&amp;DH 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Arm Start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Arm Control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Arduino Control 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“Idle” Processes allow for compute resource conservation. </a:t>
            </a:r>
            <a:endParaRPr sz="1300">
              <a:solidFill>
                <a:srgbClr val="4D515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021e98ffe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021e98ffe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014c000d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014c000d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04ad7eaea6_8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04ad7eaea6_8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04ad7eaea6_8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04ad7eaea6_8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2 - mention w/out obstacles interfering with comms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Re-evaluate impact level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fc690c5d19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fc690c5d19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fa3ea14c5c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fa3ea14c5c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04ad7eaea6_1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04ad7eaea6_1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 for Presentation: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-Why are we doing this?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-Some areas are impractical for humans to access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-Location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-Environmental Hazards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0266bcd307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0266bcd307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266bcd307_7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0266bcd307_7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02605c040b_2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02605c040b_2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048eb4f7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1048eb4f7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 - text is too long, take only one of the modes (i.e. driving mode) put the comm loss mode in the backup slides, make background plain color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cf8ec69cd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cf8ec69cd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cf8ec69cda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cf8ec69cd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fa3ea14c5c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fa3ea14c5c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David- add JPL logo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fa72303c6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fa72303c6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1d6430070_6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01d6430070_6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fa72303c6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fa72303c6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from pie chart to list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266bcd307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266bcd307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Keeping rock here, make sure to specify this.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The </a:t>
            </a:r>
            <a:r>
              <a:rPr b="1" lang="en" sz="2100">
                <a:solidFill>
                  <a:schemeClr val="dk1"/>
                </a:solidFill>
              </a:rPr>
              <a:t>A</a:t>
            </a:r>
            <a:r>
              <a:rPr lang="en" sz="2100">
                <a:solidFill>
                  <a:schemeClr val="dk1"/>
                </a:solidFill>
              </a:rPr>
              <a:t>ll-</a:t>
            </a:r>
            <a:r>
              <a:rPr b="1" lang="en" sz="2100">
                <a:solidFill>
                  <a:schemeClr val="dk1"/>
                </a:solidFill>
              </a:rPr>
              <a:t>E</a:t>
            </a:r>
            <a:r>
              <a:rPr lang="en" sz="2100">
                <a:solidFill>
                  <a:schemeClr val="dk1"/>
                </a:solidFill>
              </a:rPr>
              <a:t>lectric </a:t>
            </a:r>
            <a:r>
              <a:rPr b="1" lang="en" sz="2100">
                <a:solidFill>
                  <a:schemeClr val="dk1"/>
                </a:solidFill>
              </a:rPr>
              <a:t>RO</a:t>
            </a:r>
            <a:r>
              <a:rPr lang="en" sz="2100">
                <a:solidFill>
                  <a:schemeClr val="dk1"/>
                </a:solidFill>
              </a:rPr>
              <a:t>ver for </a:t>
            </a:r>
            <a:r>
              <a:rPr b="1" lang="en" sz="2100">
                <a:solidFill>
                  <a:schemeClr val="dk1"/>
                </a:solidFill>
              </a:rPr>
              <a:t>S</a:t>
            </a:r>
            <a:r>
              <a:rPr lang="en" sz="2100">
                <a:solidFill>
                  <a:schemeClr val="dk1"/>
                </a:solidFill>
              </a:rPr>
              <a:t>ample </a:t>
            </a:r>
            <a:r>
              <a:rPr b="1" lang="en" sz="2100">
                <a:solidFill>
                  <a:schemeClr val="dk1"/>
                </a:solidFill>
              </a:rPr>
              <a:t>S</a:t>
            </a:r>
            <a:r>
              <a:rPr lang="en" sz="2100">
                <a:solidFill>
                  <a:schemeClr val="dk1"/>
                </a:solidFill>
              </a:rPr>
              <a:t>torage (</a:t>
            </a:r>
            <a:r>
              <a:rPr b="1" lang="en" sz="2100">
                <a:solidFill>
                  <a:schemeClr val="dk1"/>
                </a:solidFill>
              </a:rPr>
              <a:t>AEROSS</a:t>
            </a:r>
            <a:r>
              <a:rPr lang="en" sz="2100">
                <a:solidFill>
                  <a:schemeClr val="dk1"/>
                </a:solidFill>
              </a:rPr>
              <a:t>) team will provide JPL with a child rover that will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collect</a:t>
            </a:r>
            <a:r>
              <a:rPr lang="en" sz="2100">
                <a:solidFill>
                  <a:schemeClr val="dk1"/>
                </a:solidFill>
              </a:rPr>
              <a:t> a rock, put the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rock in a capsule</a:t>
            </a:r>
            <a:r>
              <a:rPr lang="en" sz="2100">
                <a:solidFill>
                  <a:schemeClr val="dk1"/>
                </a:solidFill>
              </a:rPr>
              <a:t> and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deposit</a:t>
            </a:r>
            <a:r>
              <a:rPr lang="en" sz="2100">
                <a:solidFill>
                  <a:schemeClr val="dk1"/>
                </a:solidFill>
                <a:highlight>
                  <a:srgbClr val="FFE599"/>
                </a:highlight>
              </a:rPr>
              <a:t> </a:t>
            </a:r>
            <a:r>
              <a:rPr lang="en" sz="2100">
                <a:solidFill>
                  <a:schemeClr val="dk1"/>
                </a:solidFill>
              </a:rPr>
              <a:t>the </a:t>
            </a:r>
            <a:r>
              <a:rPr lang="en" sz="2100">
                <a:solidFill>
                  <a:schemeClr val="dk1"/>
                </a:solidFill>
              </a:rPr>
              <a:t>rock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100">
                <a:solidFill>
                  <a:schemeClr val="dk1"/>
                </a:solidFill>
              </a:rPr>
              <a:t>in</a:t>
            </a:r>
            <a:r>
              <a:rPr lang="en" sz="2100">
                <a:solidFill>
                  <a:schemeClr val="dk1"/>
                </a:solidFill>
              </a:rPr>
              <a:t> a</a:t>
            </a:r>
            <a:r>
              <a:rPr b="1" lang="en" sz="2100">
                <a:solidFill>
                  <a:schemeClr val="dk1"/>
                </a:solidFill>
              </a:rPr>
              <a:t>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specific location</a:t>
            </a:r>
            <a:r>
              <a:rPr lang="en" sz="2100">
                <a:solidFill>
                  <a:schemeClr val="dk1"/>
                </a:solidFill>
              </a:rPr>
              <a:t>. The child rover will also have the </a:t>
            </a:r>
            <a:r>
              <a:rPr b="1" lang="en" sz="2100">
                <a:solidFill>
                  <a:schemeClr val="dk1"/>
                </a:solidFill>
                <a:highlight>
                  <a:srgbClr val="FFE599"/>
                </a:highlight>
              </a:rPr>
              <a:t>ability to communicate</a:t>
            </a:r>
            <a:r>
              <a:rPr b="1" lang="en" sz="2100">
                <a:solidFill>
                  <a:schemeClr val="dk1"/>
                </a:solidFill>
              </a:rPr>
              <a:t> </a:t>
            </a:r>
            <a:r>
              <a:rPr lang="en" sz="2100">
                <a:solidFill>
                  <a:schemeClr val="dk1"/>
                </a:solidFill>
              </a:rPr>
              <a:t>with a team-manufactured ground station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fc96105a26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fc96105a26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fc96105a26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fc96105a26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10499e8f69f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10499e8f69f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101d6430070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101d6430070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2de631b7b_8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2de631b7b_8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Make sure to specify semi-autonomous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10266bcd307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10266bcd307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04ad7eaea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104ad7eaea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Make sure to specify semi-autonomous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04ad7eaea6_15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04ad7eaea6_15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Make sure to specify semi-autonomous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04ad7eaea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104ad7eaea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04ad7eaea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104ad7eaea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4ad7eaea6_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4ad7eaea6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Make sure to specify semi-autonomous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104ad7eaea6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104ad7eaea6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022a54a76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1022a54a76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1022a54a76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1022a54a76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04ad7eaea6_7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04ad7eaea6_7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102de631b7b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102de631b7b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1021e98ffe2_6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1021e98ffe2_6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fa3ea14c5c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fa3ea14c5c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2 - mention w/out obstacles interfering with comms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Re-evaluate impact level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102489e0d7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102489e0d7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0499e8f69f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0499e8f69f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10499e8f69f_3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10499e8f69f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c3c0bd3c0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c3c0bd3c0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Make sure to specify semi-autonomous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0499e8f69f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10499e8f69f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10499e8f69f_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10499e8f69f_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10499e8f69f_3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10499e8f69f_3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0499e8f69f_3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0499e8f69f_3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10499e8f69f_3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10499e8f69f_3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021e98ffe2_6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1021e98ffe2_6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04ad7eaea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04ad7eaea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04ad7eaea6_4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104ad7eaea6_4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104ad7eaea6_4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104ad7eaea6_4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4ad7eaea6_4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04ad7eaea6_4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a3ea14c5c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a3ea14c5c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DIMENSIONS ON EVERYTHING!!!!!!!!!!!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266bcd307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266bcd30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104920cd53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104920cd53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104920cd53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104920cd53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104920cd53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Google Shape;1425;g104920cd53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102de631b7b_4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102de631b7b_4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1021e98ffe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1021e98ffe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102de631b7b_4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102de631b7b_4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 INTO TWO SLIDES WAY TOO BUSY!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102de631b7b_4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102de631b7b_4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 figs!!!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should be first before math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 - changed 0.4281 to 0.43 kg 10/6/21</a:t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104ad7eaea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104ad7eaea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104ad7eaea6_5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104ad7eaea6_5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Novatel GPS receiver measuring data over 25 hour period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Distance of data points taken over 10 minute periods averaged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Frequency of averaged accuracy values were calculated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Values with less than 1 meter of accuracy are </a:t>
            </a:r>
            <a:r>
              <a:rPr lang="en" sz="1400">
                <a:solidFill>
                  <a:schemeClr val="dk1"/>
                </a:solidFill>
              </a:rPr>
              <a:t>.062%</a:t>
            </a:r>
            <a:r>
              <a:rPr lang="en" sz="1400">
                <a:solidFill>
                  <a:schemeClr val="dk1"/>
                </a:solidFill>
              </a:rPr>
              <a:t> likely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analysis confirms DR.1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c3c0bd3c0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fc3c0bd3c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pointer when presenting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104ad7eaea6_15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104ad7eaea6_15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Novatel GPS receiver measuring data over 25 hour period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Distance of data points taken over 10 minute periods averaged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Frequency of averaged accuracy values were calculated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Values with less than 1 meter of accuracy are </a:t>
            </a:r>
            <a:r>
              <a:rPr lang="en" sz="1400">
                <a:solidFill>
                  <a:schemeClr val="dk1"/>
                </a:solidFill>
              </a:rPr>
              <a:t>.062%</a:t>
            </a:r>
            <a:r>
              <a:rPr lang="en" sz="1400">
                <a:solidFill>
                  <a:schemeClr val="dk1"/>
                </a:solidFill>
              </a:rPr>
              <a:t> likely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analysis confirms DR.1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</a:rPr>
              <a:t>DR.1: AEROSS shall be able to deposit sample container within 1m radius of LOI indicated by ground station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102605c040b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102605c040b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102605c040b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102605c040b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Keaton </a:t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102605c040b_2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102605c040b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02605c040b_2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02605c040b_2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102605c040b_2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102605c040b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1022a54a9b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1022a54a9b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Mode 2 </a:t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04ad7eaea6_9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104ad7eaea6_9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Mode 2 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1022a54a9b0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1022a54a9b0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1022a54a9b0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1022a54a9b0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8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8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8.png"/><Relationship Id="rId4" Type="http://schemas.openxmlformats.org/officeDocument/2006/relationships/image" Target="../media/image71.png"/><Relationship Id="rId5" Type="http://schemas.openxmlformats.org/officeDocument/2006/relationships/image" Target="../media/image87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8.png"/><Relationship Id="rId4" Type="http://schemas.openxmlformats.org/officeDocument/2006/relationships/image" Target="../media/image69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comments" Target="../comments/comment2.xml"/><Relationship Id="rId4" Type="http://schemas.openxmlformats.org/officeDocument/2006/relationships/image" Target="../media/image18.png"/><Relationship Id="rId5" Type="http://schemas.openxmlformats.org/officeDocument/2006/relationships/image" Target="../media/image7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8.png"/><Relationship Id="rId4" Type="http://schemas.openxmlformats.org/officeDocument/2006/relationships/image" Target="../media/image75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8.png"/><Relationship Id="rId4" Type="http://schemas.openxmlformats.org/officeDocument/2006/relationships/image" Target="../media/image77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8.png"/><Relationship Id="rId4" Type="http://schemas.openxmlformats.org/officeDocument/2006/relationships/image" Target="../media/image79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8.png"/><Relationship Id="rId4" Type="http://schemas.openxmlformats.org/officeDocument/2006/relationships/image" Target="../media/image7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0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8.png"/><Relationship Id="rId4" Type="http://schemas.openxmlformats.org/officeDocument/2006/relationships/image" Target="../media/image27.jpg"/><Relationship Id="rId5" Type="http://schemas.openxmlformats.org/officeDocument/2006/relationships/image" Target="../media/image23.png"/><Relationship Id="rId6" Type="http://schemas.openxmlformats.org/officeDocument/2006/relationships/image" Target="../media/image21.png"/><Relationship Id="rId7" Type="http://schemas.openxmlformats.org/officeDocument/2006/relationships/image" Target="../media/image73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8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1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8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8.png"/><Relationship Id="rId4" Type="http://schemas.openxmlformats.org/officeDocument/2006/relationships/image" Target="../media/image89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8.png"/><Relationship Id="rId4" Type="http://schemas.openxmlformats.org/officeDocument/2006/relationships/image" Target="../media/image80.png"/><Relationship Id="rId5" Type="http://schemas.openxmlformats.org/officeDocument/2006/relationships/image" Target="../media/image86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8.png"/><Relationship Id="rId4" Type="http://schemas.openxmlformats.org/officeDocument/2006/relationships/image" Target="../media/image82.png"/><Relationship Id="rId5" Type="http://schemas.openxmlformats.org/officeDocument/2006/relationships/image" Target="../media/image88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8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8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8.png"/><Relationship Id="rId4" Type="http://schemas.openxmlformats.org/officeDocument/2006/relationships/image" Target="../media/image85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1.xml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7.jpg"/><Relationship Id="rId5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7.jpg"/><Relationship Id="rId5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7.jpg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7.jp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hyperlink" Target="http://drive.google.com/file/d/1-4GtH2P_Afz9bbMG56Ye3mKt_IQYzzzb/view" TargetMode="External"/><Relationship Id="rId5" Type="http://schemas.openxmlformats.org/officeDocument/2006/relationships/image" Target="../media/image22.jpg"/><Relationship Id="rId6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18.png"/><Relationship Id="rId5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Relationship Id="rId4" Type="http://schemas.openxmlformats.org/officeDocument/2006/relationships/image" Target="../media/image36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27.jpg"/><Relationship Id="rId9" Type="http://schemas.openxmlformats.org/officeDocument/2006/relationships/image" Target="../media/image29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30.png"/><Relationship Id="rId8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png"/><Relationship Id="rId4" Type="http://schemas.openxmlformats.org/officeDocument/2006/relationships/image" Target="../media/image42.png"/><Relationship Id="rId5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8.png"/><Relationship Id="rId4" Type="http://schemas.openxmlformats.org/officeDocument/2006/relationships/hyperlink" Target="https://spacecraft.ssl.umd.edu/academics/788XF18/788XF16.terramechanics1x.pdf" TargetMode="External"/><Relationship Id="rId9" Type="http://schemas.openxmlformats.org/officeDocument/2006/relationships/hyperlink" Target="https://www.hou.usra.edu/meetings/lpsc2014/pdf/2683.pdf" TargetMode="External"/><Relationship Id="rId5" Type="http://schemas.openxmlformats.org/officeDocument/2006/relationships/hyperlink" Target="https://www.t3.com/features/meet-the-robots-going-places-humans-cannot-reach" TargetMode="External"/><Relationship Id="rId6" Type="http://schemas.openxmlformats.org/officeDocument/2006/relationships/hyperlink" Target="https://robomechjournal.springeropen.com/articles/10.1186/s40648-020-00183-0" TargetMode="External"/><Relationship Id="rId7" Type="http://schemas.openxmlformats.org/officeDocument/2006/relationships/hyperlink" Target="https://www.npr.org/sections/live-updates-miami-area-condo-collapse/2021/06/29/1010976101/timeline-what-we-know-so-far-about-what-led-up-to-the-surfside-condo-collapse" TargetMode="External"/><Relationship Id="rId8" Type="http://schemas.openxmlformats.org/officeDocument/2006/relationships/hyperlink" Target="https://www.researchgate.net/publication/235069513_Bekker's_Terramechanics_Model_for_Off-Road_Vehicle_Research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.png"/><Relationship Id="rId4" Type="http://schemas.openxmlformats.org/officeDocument/2006/relationships/hyperlink" Target="https://paperzz.com/doc/6838686/building-materials-and-propagation-final-report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png"/><Relationship Id="rId4" Type="http://schemas.openxmlformats.org/officeDocument/2006/relationships/image" Target="../media/image3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3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8.png"/><Relationship Id="rId4" Type="http://schemas.openxmlformats.org/officeDocument/2006/relationships/image" Target="../media/image48.png"/><Relationship Id="rId5" Type="http://schemas.openxmlformats.org/officeDocument/2006/relationships/image" Target="../media/image38.png"/><Relationship Id="rId6" Type="http://schemas.openxmlformats.org/officeDocument/2006/relationships/image" Target="../media/image5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8.png"/><Relationship Id="rId4" Type="http://schemas.openxmlformats.org/officeDocument/2006/relationships/image" Target="../media/image41.png"/><Relationship Id="rId5" Type="http://schemas.openxmlformats.org/officeDocument/2006/relationships/image" Target="../media/image4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4.jpg"/><Relationship Id="rId4" Type="http://schemas.openxmlformats.org/officeDocument/2006/relationships/image" Target="../media/image1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8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8.png"/><Relationship Id="rId4" Type="http://schemas.openxmlformats.org/officeDocument/2006/relationships/image" Target="../media/image47.png"/><Relationship Id="rId5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8.png"/><Relationship Id="rId4" Type="http://schemas.openxmlformats.org/officeDocument/2006/relationships/image" Target="../media/image53.png"/><Relationship Id="rId5" Type="http://schemas.openxmlformats.org/officeDocument/2006/relationships/image" Target="../media/image5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8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8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8.jpg"/><Relationship Id="rId4" Type="http://schemas.openxmlformats.org/officeDocument/2006/relationships/image" Target="../media/image18.png"/><Relationship Id="rId5" Type="http://schemas.openxmlformats.org/officeDocument/2006/relationships/image" Target="../media/image10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7.png"/><Relationship Id="rId6" Type="http://schemas.openxmlformats.org/officeDocument/2006/relationships/image" Target="../media/image62.png"/><Relationship Id="rId7" Type="http://schemas.openxmlformats.org/officeDocument/2006/relationships/image" Target="../media/image6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9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8.png"/><Relationship Id="rId4" Type="http://schemas.openxmlformats.org/officeDocument/2006/relationships/image" Target="../media/image67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8.png"/><Relationship Id="rId4" Type="http://schemas.openxmlformats.org/officeDocument/2006/relationships/image" Target="../media/image59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4.png"/><Relationship Id="rId4" Type="http://schemas.openxmlformats.org/officeDocument/2006/relationships/image" Target="../media/image18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8.png"/><Relationship Id="rId4" Type="http://schemas.openxmlformats.org/officeDocument/2006/relationships/image" Target="../media/image72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8.png"/><Relationship Id="rId4" Type="http://schemas.openxmlformats.org/officeDocument/2006/relationships/image" Target="../media/image78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8.png"/><Relationship Id="rId4" Type="http://schemas.openxmlformats.org/officeDocument/2006/relationships/image" Target="../media/image65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8.png"/><Relationship Id="rId4" Type="http://schemas.openxmlformats.org/officeDocument/2006/relationships/image" Target="../media/image66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8.png"/><Relationship Id="rId4" Type="http://schemas.openxmlformats.org/officeDocument/2006/relationships/image" Target="../media/image63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8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77150"/>
            <a:ext cx="2722200" cy="2264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434343"/>
                </a:solidFill>
              </a:rPr>
              <a:t>A</a:t>
            </a:r>
            <a:r>
              <a:rPr b="1" lang="en" sz="1900">
                <a:solidFill>
                  <a:srgbClr val="434343"/>
                </a:solidFill>
              </a:rPr>
              <a:t>LL-</a:t>
            </a:r>
            <a:r>
              <a:rPr b="1" lang="en" sz="1900" u="sng">
                <a:solidFill>
                  <a:srgbClr val="434343"/>
                </a:solidFill>
              </a:rPr>
              <a:t>E</a:t>
            </a:r>
            <a:r>
              <a:rPr b="1" lang="en" sz="1900">
                <a:solidFill>
                  <a:srgbClr val="434343"/>
                </a:solidFill>
              </a:rPr>
              <a:t>lectric </a:t>
            </a:r>
            <a:r>
              <a:rPr b="1" lang="en" sz="1900" u="sng">
                <a:solidFill>
                  <a:srgbClr val="434343"/>
                </a:solidFill>
              </a:rPr>
              <a:t>RO</a:t>
            </a:r>
            <a:r>
              <a:rPr b="1" lang="en" sz="1900">
                <a:solidFill>
                  <a:srgbClr val="434343"/>
                </a:solidFill>
              </a:rPr>
              <a:t>ver </a:t>
            </a:r>
            <a:endParaRPr b="1" sz="19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</a:rPr>
              <a:t>for </a:t>
            </a:r>
            <a:r>
              <a:rPr b="1" lang="en" sz="1900" u="sng">
                <a:solidFill>
                  <a:srgbClr val="434343"/>
                </a:solidFill>
              </a:rPr>
              <a:t>S</a:t>
            </a:r>
            <a:r>
              <a:rPr b="1" lang="en" sz="1900">
                <a:solidFill>
                  <a:srgbClr val="434343"/>
                </a:solidFill>
              </a:rPr>
              <a:t>ample </a:t>
            </a:r>
            <a:r>
              <a:rPr b="1" lang="en" sz="1900" u="sng">
                <a:solidFill>
                  <a:srgbClr val="434343"/>
                </a:solidFill>
              </a:rPr>
              <a:t>S</a:t>
            </a:r>
            <a:r>
              <a:rPr b="1" lang="en" sz="1900">
                <a:solidFill>
                  <a:srgbClr val="434343"/>
                </a:solidFill>
              </a:rPr>
              <a:t>torage</a:t>
            </a:r>
            <a:endParaRPr b="1" sz="19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10" y="839200"/>
            <a:ext cx="247809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 rot="-2226413">
            <a:off x="1816630" y="339722"/>
            <a:ext cx="928388" cy="983707"/>
          </a:xfrm>
          <a:prstGeom prst="blockArc">
            <a:avLst>
              <a:gd fmla="val 15979398" name="adj1"/>
              <a:gd fmla="val 2455091" name="adj2"/>
              <a:gd fmla="val 14802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232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 rot="2845224">
            <a:off x="1584539" y="362498"/>
            <a:ext cx="381754" cy="74756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311700" y="2171550"/>
            <a:ext cx="3355500" cy="13698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Team:</a:t>
            </a:r>
            <a:r>
              <a:rPr b="1" lang="en" sz="1100">
                <a:solidFill>
                  <a:schemeClr val="lt1"/>
                </a:solidFill>
              </a:rPr>
              <a:t> </a:t>
            </a:r>
            <a:r>
              <a:rPr b="1" lang="en" sz="1100" u="sng">
                <a:solidFill>
                  <a:schemeClr val="lt1"/>
                </a:solidFill>
              </a:rPr>
              <a:t>David Koester (PM)</a:t>
            </a:r>
            <a:r>
              <a:rPr b="1" lang="en" sz="1100">
                <a:solidFill>
                  <a:schemeClr val="lt1"/>
                </a:solidFill>
              </a:rPr>
              <a:t>, Emily Mitzak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Owen Kaufmann, Aaron Buller, 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Adam Trunko, </a:t>
            </a:r>
            <a:r>
              <a:rPr b="1" lang="en" sz="1100" u="sng">
                <a:solidFill>
                  <a:schemeClr val="lt1"/>
                </a:solidFill>
              </a:rPr>
              <a:t>Benjamin Lodwick, </a:t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1"/>
                </a:solidFill>
              </a:rPr>
              <a:t>Keaton Paquin, Max Malden,</a:t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1"/>
                </a:solidFill>
              </a:rPr>
              <a:t>Patrick Riley, Ricardo Lopez-Abadia</a:t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1"/>
                </a:solidFill>
              </a:rPr>
              <a:t>Underlined: Presenters</a:t>
            </a:r>
            <a:endParaRPr b="1" sz="1100" u="sng">
              <a:solidFill>
                <a:schemeClr val="lt1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636575" y="4247925"/>
            <a:ext cx="2353800" cy="7389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Sponsor: Jet Propulsion Laboratory, Barbara Streiffert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Advisor: Dr. Jean Koster</a:t>
            </a:r>
            <a:r>
              <a:rPr b="1" lang="en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6409" y="159125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680000" y="4620425"/>
            <a:ext cx="567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lt1"/>
                </a:solidFill>
              </a:rPr>
              <a:t>CRITICAL DESIGN REVIEW</a:t>
            </a:r>
            <a:endParaRPr b="1" i="1"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Rover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Dimensions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99" name="Google Shape;1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22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201" name="Google Shape;201;p22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03" name="Google Shape;203;p22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04" name="Google Shape;204;p22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07" name="Google Shape;207;p22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985" y="1114900"/>
            <a:ext cx="4274432" cy="3205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2"/>
          <p:cNvCxnSpPr/>
          <p:nvPr/>
        </p:nvCxnSpPr>
        <p:spPr>
          <a:xfrm flipH="1" rot="10800000">
            <a:off x="2847963" y="4262075"/>
            <a:ext cx="17883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10" name="Google Shape;210;p22"/>
          <p:cNvSpPr txBox="1"/>
          <p:nvPr/>
        </p:nvSpPr>
        <p:spPr>
          <a:xfrm>
            <a:off x="3042513" y="3959225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50.8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Wheelbase</a:t>
            </a:r>
            <a:endParaRPr/>
          </a:p>
        </p:txBody>
      </p:sp>
      <p:cxnSp>
        <p:nvCxnSpPr>
          <p:cNvPr id="211" name="Google Shape;211;p22"/>
          <p:cNvCxnSpPr/>
          <p:nvPr/>
        </p:nvCxnSpPr>
        <p:spPr>
          <a:xfrm flipH="1">
            <a:off x="2125563" y="1759025"/>
            <a:ext cx="9900" cy="220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12" name="Google Shape;212;p22"/>
          <p:cNvSpPr txBox="1"/>
          <p:nvPr/>
        </p:nvSpPr>
        <p:spPr>
          <a:xfrm rot="5400000">
            <a:off x="1683675" y="2410015"/>
            <a:ext cx="89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61.7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Height</a:t>
            </a:r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6292" y="1235275"/>
            <a:ext cx="3927455" cy="29455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2"/>
          <p:cNvCxnSpPr/>
          <p:nvPr/>
        </p:nvCxnSpPr>
        <p:spPr>
          <a:xfrm>
            <a:off x="6620725" y="4272725"/>
            <a:ext cx="211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15" name="Google Shape;215;p22"/>
          <p:cNvSpPr txBox="1"/>
          <p:nvPr/>
        </p:nvSpPr>
        <p:spPr>
          <a:xfrm>
            <a:off x="6980413" y="3964925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57.4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214950" y="1351125"/>
            <a:ext cx="160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MASS:</a:t>
            </a:r>
            <a:r>
              <a:rPr lang="en" sz="1800"/>
              <a:t> 25 kg</a:t>
            </a:r>
            <a:endParaRPr sz="18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12"/>
          <p:cNvSpPr txBox="1"/>
          <p:nvPr/>
        </p:nvSpPr>
        <p:spPr>
          <a:xfrm>
            <a:off x="2163450" y="2248500"/>
            <a:ext cx="4817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Communication and Software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627" name="Google Shape;1627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9" name="Google Shape;1629;p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13"/>
          <p:cNvSpPr txBox="1"/>
          <p:nvPr>
            <p:ph type="title"/>
          </p:nvPr>
        </p:nvSpPr>
        <p:spPr>
          <a:xfrm>
            <a:off x="0" y="8900"/>
            <a:ext cx="9144000" cy="715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35" name="Google Shape;1635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113"/>
          <p:cNvSpPr txBox="1"/>
          <p:nvPr>
            <p:ph type="title"/>
          </p:nvPr>
        </p:nvSpPr>
        <p:spPr>
          <a:xfrm>
            <a:off x="0" y="0"/>
            <a:ext cx="9144000" cy="9672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Main Hardware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718"/>
              <a:buFont typeface="Arial"/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FR.4 - AEROSS shall send and receive data from the ground station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718"/>
              <a:buFont typeface="Arial"/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have video capability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37" name="Google Shape;1637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638" name="Google Shape;1638;p113"/>
          <p:cNvGraphicFramePr/>
          <p:nvPr/>
        </p:nvGraphicFramePr>
        <p:xfrm>
          <a:off x="146700" y="11178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2212650"/>
                <a:gridCol w="2212650"/>
                <a:gridCol w="2212650"/>
                <a:gridCol w="2212650"/>
              </a:tblGrid>
              <a:tr h="36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Hardware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Mass(lbs)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Dimensions(in)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Specs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6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Rocket M2 Radio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6.3 x 3.15 x 1.18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Up to 150 Mbps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PoE Network Switch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0.55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3.94 x 3.86 x 0.98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5-port PoE config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6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Raspberry Pi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3.94 x 2.76 x 1.18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4GB of RAM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PoE capability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High perf. processor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63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 Mega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0.079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4.61 x 2.36 x 0.98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54 dig I/O pins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 analog pins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6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Antenna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0.22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 dBi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Omni-directional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2.4 GHz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14"/>
          <p:cNvSpPr txBox="1"/>
          <p:nvPr>
            <p:ph type="title"/>
          </p:nvPr>
        </p:nvSpPr>
        <p:spPr>
          <a:xfrm>
            <a:off x="0" y="8900"/>
            <a:ext cx="9144000" cy="715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44" name="Google Shape;1644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114"/>
          <p:cNvSpPr txBox="1"/>
          <p:nvPr>
            <p:ph type="title"/>
          </p:nvPr>
        </p:nvSpPr>
        <p:spPr>
          <a:xfrm>
            <a:off x="0" y="0"/>
            <a:ext cx="9144000" cy="8973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C&amp;DH: Sensors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46" name="Google Shape;1646;p1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647" name="Google Shape;1647;p114"/>
          <p:cNvGraphicFramePr/>
          <p:nvPr/>
        </p:nvGraphicFramePr>
        <p:xfrm>
          <a:off x="75038" y="1138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2997975"/>
                <a:gridCol w="2997975"/>
                <a:gridCol w="2997975"/>
              </a:tblGrid>
              <a:tr h="20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Sensors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Dimensions (in)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Specs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53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Magnetometer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/Accelerometer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 x 0.7 x 0.2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3-axis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1mg accel. sensitivity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GPS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FF"/>
                          </a:highlight>
                        </a:rPr>
                        <a:t>7.2 x 6.3 x 2.8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ProPak-V3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Novatel GPS Receiver: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21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Laser Pointer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0.94 x 0.59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5mW laser power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650 nm wavelength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4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Camera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6.3 x 3.9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Sunba 405-D20X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3° Vert. FOV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90° Horiz FOV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48" name="Google Shape;1648;p114"/>
          <p:cNvSpPr txBox="1"/>
          <p:nvPr>
            <p:ph type="title"/>
          </p:nvPr>
        </p:nvSpPr>
        <p:spPr>
          <a:xfrm>
            <a:off x="0" y="-76200"/>
            <a:ext cx="9144000" cy="10125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Sensors</a:t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FR.4 - AEROSS shall send and receive data from the ground station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have video capability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15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54" name="Google Shape;165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p11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Ground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56" name="Google Shape;1656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57" name="Google Shape;165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4398" y="1241950"/>
            <a:ext cx="2644630" cy="32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8" name="Google Shape;1658;p115"/>
          <p:cNvSpPr txBox="1"/>
          <p:nvPr/>
        </p:nvSpPr>
        <p:spPr>
          <a:xfrm>
            <a:off x="101500" y="1448300"/>
            <a:ext cx="36081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Hardware: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Tripod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XBox Controller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Laptop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12dBi Omni-directional Antenna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Rocket M2 Radio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Software: Python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User Interface (UI): PyQt library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GS software: custom built with python Libraries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659" name="Google Shape;1659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6325" y="1781024"/>
            <a:ext cx="1528950" cy="24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16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65" name="Google Shape;166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66" name="Google Shape;1666;p11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106"/>
              <a:buFont typeface="Arial"/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Electronic Functional Block Diagram GS</a:t>
            </a:r>
            <a:endParaRPr b="1"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718"/>
              <a:buFont typeface="Arial"/>
              <a:buNone/>
            </a:pPr>
            <a:r>
              <a:rPr b="1"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send and receive information to and from ground station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67" name="Google Shape;1667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8" name="Google Shape;1668;p116"/>
          <p:cNvSpPr txBox="1"/>
          <p:nvPr/>
        </p:nvSpPr>
        <p:spPr>
          <a:xfrm>
            <a:off x="5041400" y="2061300"/>
            <a:ext cx="5443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Major Elements for EPS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12V 6Ah Li-Ion Battery Pack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POE Injector Switch 12V to 24V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AirMax Rocket M2 GHz BaseStation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Python</a:t>
            </a:r>
            <a:endParaRPr/>
          </a:p>
        </p:txBody>
      </p:sp>
      <p:pic>
        <p:nvPicPr>
          <p:cNvPr id="1669" name="Google Shape;1669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00" y="1396400"/>
            <a:ext cx="3914775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17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75" name="Google Shape;1675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17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Ground Station GUI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77" name="Google Shape;1677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8" name="Google Shape;1678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1723" y="1222425"/>
            <a:ext cx="6029426" cy="333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117"/>
          <p:cNvSpPr txBox="1"/>
          <p:nvPr/>
        </p:nvSpPr>
        <p:spPr>
          <a:xfrm>
            <a:off x="0" y="1303000"/>
            <a:ext cx="29916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Critical for monitoring and controlling the rover.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Built using the PyQt library.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Contains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Video Feed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Rover Speed/Position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Battery Data &amp; Percent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COMMS Status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Arm Position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Controller Mode 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18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85" name="Google Shape;168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118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Ground Station Software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87" name="Google Shape;1687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8" name="Google Shape;1688;p118"/>
          <p:cNvSpPr txBox="1"/>
          <p:nvPr/>
        </p:nvSpPr>
        <p:spPr>
          <a:xfrm>
            <a:off x="181950" y="1441825"/>
            <a:ext cx="88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9" name="Google Shape;1689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00" y="1120825"/>
            <a:ext cx="8302551" cy="3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11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95" name="Google Shape;1695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96" name="Google Shape;1696;p119"/>
          <p:cNvSpPr txBox="1"/>
          <p:nvPr>
            <p:ph type="title"/>
          </p:nvPr>
        </p:nvSpPr>
        <p:spPr>
          <a:xfrm>
            <a:off x="0" y="0"/>
            <a:ext cx="926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Communications: Rover Data Flow w/ Pin 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97" name="Google Shape;1697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8" name="Google Shape;1698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323" y="1201600"/>
            <a:ext cx="7768449" cy="31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120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04" name="Google Shape;1704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Google Shape;1705;p12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Rover Software: C&amp;DH Algorithm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06" name="Google Shape;1706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07" name="Google Shape;1707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525" y="1742750"/>
            <a:ext cx="7629525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12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13" name="Google Shape;171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12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Rover Software: Data Packets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15" name="Google Shape;1715;p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6" name="Google Shape;1716;p121"/>
          <p:cNvSpPr txBox="1"/>
          <p:nvPr/>
        </p:nvSpPr>
        <p:spPr>
          <a:xfrm>
            <a:off x="101500" y="1619050"/>
            <a:ext cx="4563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Data packets will be sent and received using the Python “socket” library.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P2P Network allows for communication between the devices using TCP/IP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Socket accepts only string values as inputs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the JSON format to create the “stream”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json.dumps() to encode the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Send that data using the socket to the rover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json.loads() to decode the data from string format into a Python dictionary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Send dictionary to data distribution</a:t>
            </a:r>
            <a:endParaRPr/>
          </a:p>
        </p:txBody>
      </p:sp>
      <p:pic>
        <p:nvPicPr>
          <p:cNvPr id="1717" name="Google Shape;1717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7150" y="1324900"/>
            <a:ext cx="3068663" cy="36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22" name="Google Shape;2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Robotic Arm Joint &amp; Position Definition</a:t>
            </a:r>
            <a:endParaRPr b="1" sz="3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4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967"/>
              <a:buFont typeface="Arial"/>
              <a:buNone/>
            </a:pPr>
            <a:r>
              <a:rPr lang="en" sz="15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FR.1 AEROSS shall be able to collect a sample</a:t>
            </a:r>
            <a:endParaRPr sz="15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600" y="1337500"/>
            <a:ext cx="3303100" cy="33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23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228" name="Google Shape;228;p23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29" name="Google Shape;229;p23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33" name="Google Shape;233;p23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34" name="Google Shape;234;p23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388450" y="1273525"/>
            <a:ext cx="5278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Specs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5 DOF robotic arm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 XM-430 servos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 XL-430 servos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Weight: 1.9 kg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Reach: 550 mm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360 deg turn capability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Pre-assembled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Built in ROS software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Maximum payload: 0.43 kg</a:t>
            </a:r>
            <a:endParaRPr sz="18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2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23" name="Google Shape;17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122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25" name="Google Shape;1725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26" name="Google Shape;1726;p122"/>
          <p:cNvPicPr preferRelativeResize="0"/>
          <p:nvPr/>
        </p:nvPicPr>
        <p:blipFill rotWithShape="1">
          <a:blip r:embed="rId4">
            <a:alphaModFix/>
          </a:blip>
          <a:srcRect b="13897" l="0" r="0" t="0"/>
          <a:stretch/>
        </p:blipFill>
        <p:spPr>
          <a:xfrm>
            <a:off x="1394850" y="3392773"/>
            <a:ext cx="4419850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122"/>
          <p:cNvSpPr txBox="1"/>
          <p:nvPr>
            <p:ph idx="1" type="body"/>
          </p:nvPr>
        </p:nvSpPr>
        <p:spPr>
          <a:xfrm>
            <a:off x="228588" y="3929075"/>
            <a:ext cx="24801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Link Budget Equation: </a:t>
            </a:r>
            <a:endParaRPr b="1"/>
          </a:p>
        </p:txBody>
      </p:sp>
      <p:graphicFrame>
        <p:nvGraphicFramePr>
          <p:cNvPr id="1728" name="Google Shape;1728;p122"/>
          <p:cNvGraphicFramePr/>
          <p:nvPr/>
        </p:nvGraphicFramePr>
        <p:xfrm>
          <a:off x="309650" y="1666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775400"/>
                <a:gridCol w="1714350"/>
                <a:gridCol w="1860850"/>
                <a:gridCol w="1567850"/>
                <a:gridCol w="1714350"/>
              </a:tblGrid>
              <a:tr h="607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Transmitter Power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Ptx = 28dB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Tx/Rx Losses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Ltx/Lrx = 1dB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Free Space Path Loss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FSPL = 80.16dB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Frequency (f)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 = 2432 MHz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Receiver Power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Prx = -34.16 dB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533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Gains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Gtx/Grx = 10dBi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Distance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 = 100m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Speed of Light (c)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 = 3*10^8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Receiver Sensitivity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Rx = -75dB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Miscellaneous Loss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Lm = 0dB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533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Conductor Loss</a:t>
                      </a:r>
                      <a:endParaRPr b="1" sz="11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k1=0.2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Insulation Loss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k2=0.011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Connection Loss Factor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CLF=0.12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729" name="Google Shape;1729;p122"/>
          <p:cNvSpPr txBox="1"/>
          <p:nvPr>
            <p:ph idx="1" type="body"/>
          </p:nvPr>
        </p:nvSpPr>
        <p:spPr>
          <a:xfrm>
            <a:off x="228588" y="3467263"/>
            <a:ext cx="24801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Free Space Path Loss: </a:t>
            </a:r>
            <a:endParaRPr b="1"/>
          </a:p>
        </p:txBody>
      </p:sp>
      <p:sp>
        <p:nvSpPr>
          <p:cNvPr id="1730" name="Google Shape;1730;p122"/>
          <p:cNvSpPr txBox="1"/>
          <p:nvPr>
            <p:ph idx="1" type="body"/>
          </p:nvPr>
        </p:nvSpPr>
        <p:spPr>
          <a:xfrm>
            <a:off x="228588" y="4277938"/>
            <a:ext cx="24801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Cable Loss Equation: </a:t>
            </a:r>
            <a:endParaRPr b="1"/>
          </a:p>
        </p:txBody>
      </p:sp>
      <p:pic>
        <p:nvPicPr>
          <p:cNvPr id="1731" name="Google Shape;1731;p122"/>
          <p:cNvPicPr preferRelativeResize="0"/>
          <p:nvPr/>
        </p:nvPicPr>
        <p:blipFill rotWithShape="1">
          <a:blip r:embed="rId5">
            <a:alphaModFix/>
          </a:blip>
          <a:srcRect b="8" l="0" r="0" t="18776"/>
          <a:stretch/>
        </p:blipFill>
        <p:spPr>
          <a:xfrm>
            <a:off x="2590092" y="3921550"/>
            <a:ext cx="4896158" cy="3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0112" y="4277950"/>
            <a:ext cx="5090239" cy="3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3" name="Google Shape;1733;p122"/>
          <p:cNvSpPr txBox="1"/>
          <p:nvPr/>
        </p:nvSpPr>
        <p:spPr>
          <a:xfrm>
            <a:off x="201550" y="1100775"/>
            <a:ext cx="571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Values used for link budget analysis:</a:t>
            </a:r>
            <a:endParaRPr/>
          </a:p>
        </p:txBody>
      </p:sp>
      <p:sp>
        <p:nvSpPr>
          <p:cNvPr id="1734" name="Google Shape;1734;p122"/>
          <p:cNvSpPr txBox="1"/>
          <p:nvPr>
            <p:ph idx="1" type="body"/>
          </p:nvPr>
        </p:nvSpPr>
        <p:spPr>
          <a:xfrm>
            <a:off x="4870477" y="3451075"/>
            <a:ext cx="16932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50"/>
              <a:t>Link Margin: </a:t>
            </a:r>
            <a:endParaRPr b="1" sz="1650"/>
          </a:p>
        </p:txBody>
      </p:sp>
      <p:pic>
        <p:nvPicPr>
          <p:cNvPr id="1735" name="Google Shape;1735;p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2652" y="3436863"/>
            <a:ext cx="2427923" cy="440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12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41" name="Google Shape;174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123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43" name="Google Shape;1743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4" name="Google Shape;1744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635" y="1322400"/>
            <a:ext cx="2461922" cy="33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0507" y="2094825"/>
            <a:ext cx="5160642" cy="254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6625" y="1024100"/>
            <a:ext cx="2461925" cy="2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12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52" name="Google Shape;1752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p124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54" name="Google Shape;1754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755" name="Google Shape;1755;p124"/>
          <p:cNvGraphicFramePr/>
          <p:nvPr/>
        </p:nvGraphicFramePr>
        <p:xfrm>
          <a:off x="4870825" y="1425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353025"/>
                <a:gridCol w="903675"/>
                <a:gridCol w="1802400"/>
              </a:tblGrid>
              <a:tr h="350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Rover Data</a:t>
                      </a:r>
                      <a:endParaRPr sz="1000"/>
                    </a:p>
                  </a:txBody>
                  <a:tcPr marT="91425" marB="91425" marR="91425" marL="91425"/>
                </a:tc>
                <a:tc hMerge="1"/>
                <a:tc hMerge="1"/>
              </a:tr>
              <a:tr h="35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Source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Estimated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Data 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Commands/Sensors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15 %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8.24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98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Margin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125%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10.3 Mbps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756" name="Google Shape;1756;p124"/>
          <p:cNvSpPr txBox="1"/>
          <p:nvPr/>
        </p:nvSpPr>
        <p:spPr>
          <a:xfrm>
            <a:off x="394225" y="1125050"/>
            <a:ext cx="4125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Estimation of Data Rate for Rover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Engineer from Lunar Outpost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rover applications camera </a:t>
            </a:r>
            <a:r>
              <a:rPr lang="en"/>
              <a:t>accounted</a:t>
            </a:r>
            <a:r>
              <a:rPr lang="en"/>
              <a:t> for 85% of total data.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7 Mbps as 85% of rover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 amount for 1080p @ 30fps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Built in a margin of 25%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Total expected data: 10.3 Mbps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Equipment is more than capable of </a:t>
            </a:r>
            <a:r>
              <a:rPr lang="en"/>
              <a:t>handling</a:t>
            </a:r>
            <a:r>
              <a:rPr lang="en"/>
              <a:t> this data rate so addition analysis was done assuming 20 Mbps. 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125"/>
          <p:cNvSpPr txBox="1"/>
          <p:nvPr/>
        </p:nvSpPr>
        <p:spPr>
          <a:xfrm>
            <a:off x="1948500" y="2187100"/>
            <a:ext cx="5498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Budgets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762" name="Google Shape;1762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4" name="Google Shape;1764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26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70" name="Google Shape;1770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12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Financial 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72" name="Google Shape;1772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73" name="Google Shape;1773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98" y="1305000"/>
            <a:ext cx="7635155" cy="320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127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79" name="Google Shape;177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p12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Financial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Budget Cont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81" name="Google Shape;1781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82" name="Google Shape;1782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05000"/>
            <a:ext cx="8839200" cy="14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06474"/>
            <a:ext cx="8839200" cy="2268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28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89" name="Google Shape;1789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12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Financial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Budget Cont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91" name="Google Shape;1791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92" name="Google Shape;1792;p128"/>
          <p:cNvPicPr preferRelativeResize="0"/>
          <p:nvPr/>
        </p:nvPicPr>
        <p:blipFill rotWithShape="1">
          <a:blip r:embed="rId4">
            <a:alphaModFix/>
          </a:blip>
          <a:srcRect b="-15888" l="0" r="0" t="0"/>
          <a:stretch/>
        </p:blipFill>
        <p:spPr>
          <a:xfrm>
            <a:off x="152400" y="1305000"/>
            <a:ext cx="8839200" cy="17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30163"/>
            <a:ext cx="8839199" cy="224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29"/>
          <p:cNvSpPr txBox="1"/>
          <p:nvPr>
            <p:ph type="title"/>
          </p:nvPr>
        </p:nvSpPr>
        <p:spPr>
          <a:xfrm>
            <a:off x="0" y="8900"/>
            <a:ext cx="9144000" cy="706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99" name="Google Shape;1799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Google Shape;1800;p129"/>
          <p:cNvSpPr txBox="1"/>
          <p:nvPr>
            <p:ph type="title"/>
          </p:nvPr>
        </p:nvSpPr>
        <p:spPr>
          <a:xfrm>
            <a:off x="0" y="0"/>
            <a:ext cx="9144000" cy="7062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Mass Budget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01" name="Google Shape;1801;p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802" name="Google Shape;1802;p129"/>
          <p:cNvGraphicFramePr/>
          <p:nvPr/>
        </p:nvGraphicFramePr>
        <p:xfrm>
          <a:off x="384425" y="90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2554400"/>
                <a:gridCol w="2539050"/>
              </a:tblGrid>
              <a:tr h="4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Subsystem</a:t>
                      </a:r>
                      <a:endParaRPr b="1" sz="16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Mass (kg)</a:t>
                      </a:r>
                      <a:endParaRPr b="1" sz="16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Camera 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2.43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Arm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1.90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Sample Container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0.452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Drivetrain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10.6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Electronics/COMMS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4.32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Body Frame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5.29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/>
                        <a:t>TOTAL</a:t>
                      </a:r>
                      <a:endParaRPr b="1" sz="1600"/>
                    </a:p>
                  </a:txBody>
                  <a:tcPr marT="91425" marB="91425" marR="91425" marL="914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25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sp>
        <p:nvSpPr>
          <p:cNvPr id="1803" name="Google Shape;1803;p129"/>
          <p:cNvSpPr txBox="1"/>
          <p:nvPr/>
        </p:nvSpPr>
        <p:spPr>
          <a:xfrm>
            <a:off x="5757650" y="995975"/>
            <a:ext cx="3055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Subsystem Components Legend: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Drivetrain:</a:t>
            </a:r>
            <a:r>
              <a:rPr lang="en"/>
              <a:t> wheels, motors, gearboxes, gearbox housing, and driveshaft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Electronics:</a:t>
            </a:r>
            <a:r>
              <a:rPr lang="en"/>
              <a:t> battery, boards, antenna, sensors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Camera: </a:t>
            </a:r>
            <a:r>
              <a:rPr lang="en"/>
              <a:t>camera and camera stand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container:</a:t>
            </a:r>
            <a:r>
              <a:rPr lang="en"/>
              <a:t> sample capsule, lid, and housing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130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809" name="Google Shape;1809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13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Power Budget Rover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11" name="Google Shape;1811;p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812" name="Google Shape;1812;p130"/>
          <p:cNvGraphicFramePr/>
          <p:nvPr/>
        </p:nvGraphicFramePr>
        <p:xfrm>
          <a:off x="952500" y="12464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752150"/>
                <a:gridCol w="1752150"/>
                <a:gridCol w="1752150"/>
                <a:gridCol w="1752150"/>
              </a:tblGrid>
              <a:tr h="244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Component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Average Current (A)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Supply Voltage (V)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Power Total (W)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4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Raspberry Pi 4 Model B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9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TP-Link TLSG1005P | 5 Port Gigabit PoE Switch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1.25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48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9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ReactorX 200 COTS Arm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60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9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Syren 10A Regenerative Motor Driver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66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9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Syren 10A Regenerative Motor Driver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5.5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66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4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Am-3773a Encoder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0.04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4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Am-3773a Encoder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0.04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4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Total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17.33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99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267.4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13" name="Google Shape;1813;p130"/>
          <p:cNvSpPr txBox="1"/>
          <p:nvPr/>
        </p:nvSpPr>
        <p:spPr>
          <a:xfrm>
            <a:off x="952500" y="4194625"/>
            <a:ext cx="7008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Chosen battery is 12V 50Ah LiFePO4 Battery which outputs 600Wh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With a FOS of 1.2, we have 500Wh to 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means we can run the Rover for 1.87 hours</a:t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13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819" name="Google Shape;1819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13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Power Budget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Ground Station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21" name="Google Shape;1821;p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822" name="Google Shape;1822;p131"/>
          <p:cNvGraphicFramePr/>
          <p:nvPr/>
        </p:nvGraphicFramePr>
        <p:xfrm>
          <a:off x="952500" y="149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Component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Average Current (A)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Supply Voltage (V)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Power Total (W)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Tycon Systems DC to DC Converter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Total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23" name="Google Shape;1823;p131"/>
          <p:cNvSpPr txBox="1"/>
          <p:nvPr/>
        </p:nvSpPr>
        <p:spPr>
          <a:xfrm>
            <a:off x="952500" y="3289700"/>
            <a:ext cx="723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Chosen battery pack is TalentCell 12V 6000mAh which outputs 72Wh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With a FOS of 1.2, we have 60Wh to use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means we can run the Ground Station for 2.5 hours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4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Storage Unit</a:t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FR.2 - AEROSS shall store a sample in a container</a:t>
            </a:r>
            <a:endParaRPr sz="1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845"/>
              <a:buFont typeface="Arial"/>
              <a:buNone/>
            </a:pPr>
            <a:r>
              <a:rPr lang="en" sz="132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FR.3 - AEROSS shall be able to deposit the container at a location specified by the ground station</a:t>
            </a:r>
            <a:endParaRPr sz="132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82845"/>
              <a:buFont typeface="Arial"/>
              <a:buNone/>
            </a:pPr>
            <a:r>
              <a:t/>
            </a:r>
            <a:endParaRPr sz="132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3" name="Google Shape;24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24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245" name="Google Shape;245;p24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46" name="Google Shape;246;p24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47" name="Google Shape;247;p24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48" name="Google Shape;248;p24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49" name="Google Shape;249;p24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50" name="Google Shape;250;p24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51" name="Google Shape;251;p24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252" name="Google Shape;2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824" y="1504775"/>
            <a:ext cx="3588219" cy="26911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 txBox="1"/>
          <p:nvPr/>
        </p:nvSpPr>
        <p:spPr>
          <a:xfrm>
            <a:off x="778175" y="4026625"/>
            <a:ext cx="139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Width:</a:t>
            </a:r>
            <a:r>
              <a:rPr lang="en"/>
              <a:t> 6.3 cm</a:t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676900" y="2776200"/>
            <a:ext cx="118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Height:</a:t>
            </a:r>
            <a:r>
              <a:rPr lang="en"/>
              <a:t> 7.5 cm</a:t>
            </a:r>
            <a:endParaRPr/>
          </a:p>
        </p:txBody>
      </p:sp>
      <p:sp>
        <p:nvSpPr>
          <p:cNvPr id="255" name="Google Shape;255;p24"/>
          <p:cNvSpPr txBox="1"/>
          <p:nvPr/>
        </p:nvSpPr>
        <p:spPr>
          <a:xfrm>
            <a:off x="3872350" y="1925975"/>
            <a:ext cx="18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Mouth:</a:t>
            </a:r>
            <a:r>
              <a:rPr lang="en"/>
              <a:t> 4 X 4 cm</a:t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2912250" y="4043200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Magnet locks (19.6 N force)</a:t>
            </a:r>
            <a:endParaRPr b="1"/>
          </a:p>
        </p:txBody>
      </p:sp>
      <p:cxnSp>
        <p:nvCxnSpPr>
          <p:cNvPr id="257" name="Google Shape;257;p24"/>
          <p:cNvCxnSpPr/>
          <p:nvPr/>
        </p:nvCxnSpPr>
        <p:spPr>
          <a:xfrm>
            <a:off x="1971675" y="2685975"/>
            <a:ext cx="2400" cy="1300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24"/>
          <p:cNvCxnSpPr/>
          <p:nvPr/>
        </p:nvCxnSpPr>
        <p:spPr>
          <a:xfrm>
            <a:off x="1973975" y="3970775"/>
            <a:ext cx="528600" cy="23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9" name="Google Shape;259;p24"/>
          <p:cNvSpPr txBox="1"/>
          <p:nvPr/>
        </p:nvSpPr>
        <p:spPr>
          <a:xfrm>
            <a:off x="1810650" y="1104575"/>
            <a:ext cx="219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Self-Centering Lid</a:t>
            </a:r>
            <a:endParaRPr b="1"/>
          </a:p>
        </p:txBody>
      </p:sp>
      <p:sp>
        <p:nvSpPr>
          <p:cNvPr id="260" name="Google Shape;260;p24"/>
          <p:cNvSpPr/>
          <p:nvPr/>
        </p:nvSpPr>
        <p:spPr>
          <a:xfrm>
            <a:off x="6811925" y="2554727"/>
            <a:ext cx="755100" cy="615600"/>
          </a:xfrm>
          <a:prstGeom prst="ellipse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9350" y="1559187"/>
            <a:ext cx="1585887" cy="2429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24"/>
          <p:cNvCxnSpPr/>
          <p:nvPr/>
        </p:nvCxnSpPr>
        <p:spPr>
          <a:xfrm rot="10800000">
            <a:off x="3365513" y="3227425"/>
            <a:ext cx="12900" cy="87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4"/>
          <p:cNvCxnSpPr/>
          <p:nvPr/>
        </p:nvCxnSpPr>
        <p:spPr>
          <a:xfrm rot="10800000">
            <a:off x="2231813" y="2897925"/>
            <a:ext cx="12900" cy="87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24"/>
          <p:cNvCxnSpPr/>
          <p:nvPr/>
        </p:nvCxnSpPr>
        <p:spPr>
          <a:xfrm flipH="1">
            <a:off x="3467000" y="2326163"/>
            <a:ext cx="685500" cy="24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3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829" name="Google Shape;1829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13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Motivation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31" name="Google Shape;1831;p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2" name="Google Shape;1832;p132"/>
          <p:cNvSpPr txBox="1"/>
          <p:nvPr/>
        </p:nvSpPr>
        <p:spPr>
          <a:xfrm>
            <a:off x="500800" y="1487700"/>
            <a:ext cx="3598800" cy="21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Need:</a:t>
            </a:r>
            <a:endParaRPr b="1" sz="18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To expand </a:t>
            </a:r>
            <a:r>
              <a:rPr b="1" lang="en" sz="1500">
                <a:solidFill>
                  <a:schemeClr val="dk1"/>
                </a:solidFill>
              </a:rPr>
              <a:t>Accessibility </a:t>
            </a:r>
            <a:endParaRPr b="1" sz="15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  <a:highlight>
                  <a:schemeClr val="lt1"/>
                </a:highlight>
              </a:rPr>
              <a:t>Why:</a:t>
            </a:r>
            <a:endParaRPr b="1"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Scientific research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  <a:highlight>
                  <a:schemeClr val="lt1"/>
                </a:highlight>
              </a:rPr>
              <a:t>How:</a:t>
            </a:r>
            <a:endParaRPr b="1"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User controlled sample collection rover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833" name="Google Shape;1833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1649" y="1412450"/>
            <a:ext cx="4041225" cy="246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4" name="Google Shape;1834;p132"/>
          <p:cNvSpPr txBox="1"/>
          <p:nvPr/>
        </p:nvSpPr>
        <p:spPr>
          <a:xfrm>
            <a:off x="5335263" y="3783438"/>
            <a:ext cx="3130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Robot exploring Egyptian Pyramid (source [2])</a:t>
            </a:r>
            <a:endParaRPr sz="11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33"/>
          <p:cNvSpPr txBox="1"/>
          <p:nvPr>
            <p:ph type="title"/>
          </p:nvPr>
        </p:nvSpPr>
        <p:spPr>
          <a:xfrm>
            <a:off x="0" y="8900"/>
            <a:ext cx="9144000" cy="7035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840" name="Google Shape;1840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841" name="Google Shape;1841;p133"/>
          <p:cNvSpPr txBox="1"/>
          <p:nvPr>
            <p:ph type="title"/>
          </p:nvPr>
        </p:nvSpPr>
        <p:spPr>
          <a:xfrm>
            <a:off x="0" y="8900"/>
            <a:ext cx="9144000" cy="7035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Driving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Requirements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42" name="Google Shape;1842;p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843" name="Google Shape;1843;p133"/>
          <p:cNvGraphicFramePr/>
          <p:nvPr/>
        </p:nvGraphicFramePr>
        <p:xfrm>
          <a:off x="146150" y="81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2212925"/>
                <a:gridCol w="2212925"/>
                <a:gridCol w="2212925"/>
                <a:gridCol w="2212925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/>
                        <a:t>Functional Requirement</a:t>
                      </a:r>
                      <a:endParaRPr b="1" u="sng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/>
                        <a:t>Requirement Summary</a:t>
                      </a:r>
                      <a:endParaRPr b="1" u="sng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/>
                        <a:t>Associated CPE</a:t>
                      </a:r>
                      <a:endParaRPr b="1" u="sng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sng"/>
                        <a:t>Satisfied? </a:t>
                      </a:r>
                      <a:endParaRPr b="1" u="sng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FR.1, FR.2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Collect and Store a Sample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Yes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FR.3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Deposit a Sample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Yes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FR.4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Navigate to sample and back to OG location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Yes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FR.5, FR.6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Send and Receive info to GS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Yes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sp>
        <p:nvSpPr>
          <p:cNvPr id="1844" name="Google Shape;1844;p133"/>
          <p:cNvSpPr/>
          <p:nvPr/>
        </p:nvSpPr>
        <p:spPr>
          <a:xfrm rot="-2321726">
            <a:off x="5341329" y="1580916"/>
            <a:ext cx="376691" cy="405902"/>
          </a:xfrm>
          <a:prstGeom prst="blockArc">
            <a:avLst>
              <a:gd fmla="val 15979398" name="adj1"/>
              <a:gd fmla="val 2455091" name="adj2"/>
              <a:gd fmla="val 14802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232"/>
              </a:solidFill>
            </a:endParaRPr>
          </a:p>
        </p:txBody>
      </p:sp>
      <p:sp>
        <p:nvSpPr>
          <p:cNvPr id="1845" name="Google Shape;1845;p133"/>
          <p:cNvSpPr/>
          <p:nvPr/>
        </p:nvSpPr>
        <p:spPr>
          <a:xfrm rot="2942481">
            <a:off x="5242928" y="1604398"/>
            <a:ext cx="156518" cy="35895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6" name="Google Shape;1846;p133"/>
          <p:cNvSpPr/>
          <p:nvPr/>
        </p:nvSpPr>
        <p:spPr>
          <a:xfrm>
            <a:off x="5273513" y="1732188"/>
            <a:ext cx="95364" cy="103356"/>
          </a:xfrm>
          <a:prstGeom prst="cloud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7" name="Google Shape;1847;p133"/>
          <p:cNvSpPr/>
          <p:nvPr/>
        </p:nvSpPr>
        <p:spPr>
          <a:xfrm>
            <a:off x="5394538" y="2325288"/>
            <a:ext cx="270250" cy="246450"/>
          </a:xfrm>
          <a:prstGeom prst="flowChartManualOpera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48" name="Google Shape;1848;p133"/>
          <p:cNvCxnSpPr/>
          <p:nvPr/>
        </p:nvCxnSpPr>
        <p:spPr>
          <a:xfrm>
            <a:off x="5354763" y="2318613"/>
            <a:ext cx="349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9" name="Google Shape;1849;p133"/>
          <p:cNvCxnSpPr/>
          <p:nvPr/>
        </p:nvCxnSpPr>
        <p:spPr>
          <a:xfrm rot="10800000">
            <a:off x="5529663" y="2208700"/>
            <a:ext cx="0" cy="12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0" name="Google Shape;1850;p133"/>
          <p:cNvSpPr/>
          <p:nvPr/>
        </p:nvSpPr>
        <p:spPr>
          <a:xfrm>
            <a:off x="5471250" y="2453288"/>
            <a:ext cx="95364" cy="103356"/>
          </a:xfrm>
          <a:prstGeom prst="cloud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1" name="Google Shape;1851;p133"/>
          <p:cNvSpPr/>
          <p:nvPr/>
        </p:nvSpPr>
        <p:spPr>
          <a:xfrm>
            <a:off x="5319275" y="2830125"/>
            <a:ext cx="399300" cy="3852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2" name="Google Shape;1852;p133"/>
          <p:cNvSpPr/>
          <p:nvPr/>
        </p:nvSpPr>
        <p:spPr>
          <a:xfrm rot="-8100706">
            <a:off x="5440984" y="3012747"/>
            <a:ext cx="88634" cy="153206"/>
          </a:xfrm>
          <a:prstGeom prst="flowChartExtra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3" name="Google Shape;1853;p133"/>
          <p:cNvSpPr/>
          <p:nvPr/>
        </p:nvSpPr>
        <p:spPr>
          <a:xfrm rot="2444911">
            <a:off x="5550934" y="2892147"/>
            <a:ext cx="88634" cy="153206"/>
          </a:xfrm>
          <a:prstGeom prst="flowChartExtract">
            <a:avLst/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4" name="Google Shape;185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075" y="3424888"/>
            <a:ext cx="385199" cy="38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/>
          <p:nvPr>
            <p:ph type="title"/>
          </p:nvPr>
        </p:nvSpPr>
        <p:spPr>
          <a:xfrm>
            <a:off x="0" y="8900"/>
            <a:ext cx="9144000" cy="615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70" name="Google Shape;2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 txBox="1"/>
          <p:nvPr>
            <p:ph type="title"/>
          </p:nvPr>
        </p:nvSpPr>
        <p:spPr>
          <a:xfrm>
            <a:off x="0" y="0"/>
            <a:ext cx="9144000" cy="9465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</a:t>
            </a: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rivetrain</a:t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5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6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FR.4 - AEROSS shall drive to a specified location and return to its original location.</a:t>
            </a:r>
            <a:endParaRPr sz="1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72" name="Google Shape;27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25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274" name="Google Shape;274;p25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75" name="Google Shape;275;p25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76" name="Google Shape;276;p25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77" name="Google Shape;277;p25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79" name="Google Shape;279;p25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80" name="Google Shape;280;p25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81" name="Google Shape;281;p25"/>
          <p:cNvSpPr txBox="1"/>
          <p:nvPr/>
        </p:nvSpPr>
        <p:spPr>
          <a:xfrm>
            <a:off x="3349325" y="1004350"/>
            <a:ext cx="292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Hardware: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Drive Shaft Configuration</a:t>
            </a:r>
            <a:endParaRPr/>
          </a:p>
        </p:txBody>
      </p:sp>
      <p:sp>
        <p:nvSpPr>
          <p:cNvPr id="282" name="Google Shape;282;p25"/>
          <p:cNvSpPr txBox="1"/>
          <p:nvPr/>
        </p:nvSpPr>
        <p:spPr>
          <a:xfrm>
            <a:off x="89850" y="1008800"/>
            <a:ext cx="277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Power/Measurement System</a:t>
            </a:r>
            <a:endParaRPr/>
          </a:p>
        </p:txBody>
      </p:sp>
      <p:pic>
        <p:nvPicPr>
          <p:cNvPr id="283" name="Google Shape;28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6" y="2008692"/>
            <a:ext cx="1881499" cy="210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4576" y="1627705"/>
            <a:ext cx="1423299" cy="123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5"/>
          <p:cNvPicPr preferRelativeResize="0"/>
          <p:nvPr/>
        </p:nvPicPr>
        <p:blipFill rotWithShape="1">
          <a:blip r:embed="rId7">
            <a:alphaModFix/>
          </a:blip>
          <a:srcRect b="2695" l="0" r="0" t="0"/>
          <a:stretch/>
        </p:blipFill>
        <p:spPr>
          <a:xfrm>
            <a:off x="4118507" y="3099028"/>
            <a:ext cx="1535442" cy="123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2674" y="946550"/>
            <a:ext cx="3664824" cy="29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/>
          <p:nvPr/>
        </p:nvSpPr>
        <p:spPr>
          <a:xfrm rot="5400697">
            <a:off x="5409825" y="2157500"/>
            <a:ext cx="2961300" cy="1073700"/>
          </a:xfrm>
          <a:prstGeom prst="ellipse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8" name="Google Shape;288;p25"/>
          <p:cNvCxnSpPr/>
          <p:nvPr/>
        </p:nvCxnSpPr>
        <p:spPr>
          <a:xfrm>
            <a:off x="6767025" y="4332800"/>
            <a:ext cx="211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89" name="Google Shape;289;p25"/>
          <p:cNvSpPr txBox="1"/>
          <p:nvPr/>
        </p:nvSpPr>
        <p:spPr>
          <a:xfrm>
            <a:off x="7050513" y="4025000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57.4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</a:t>
            </a:r>
            <a:endParaRPr/>
          </a:p>
        </p:txBody>
      </p:sp>
      <p:cxnSp>
        <p:nvCxnSpPr>
          <p:cNvPr id="290" name="Google Shape;290;p25"/>
          <p:cNvCxnSpPr/>
          <p:nvPr/>
        </p:nvCxnSpPr>
        <p:spPr>
          <a:xfrm>
            <a:off x="4049800" y="2484113"/>
            <a:ext cx="544500" cy="31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91" name="Google Shape;291;p25"/>
          <p:cNvSpPr txBox="1"/>
          <p:nvPr/>
        </p:nvSpPr>
        <p:spPr>
          <a:xfrm rot="1797400">
            <a:off x="3518652" y="2528549"/>
            <a:ext cx="1399233" cy="4002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 cm</a:t>
            </a:r>
            <a:endParaRPr/>
          </a:p>
        </p:txBody>
      </p:sp>
      <p:cxnSp>
        <p:nvCxnSpPr>
          <p:cNvPr id="292" name="Google Shape;292;p25"/>
          <p:cNvCxnSpPr/>
          <p:nvPr/>
        </p:nvCxnSpPr>
        <p:spPr>
          <a:xfrm>
            <a:off x="4311453" y="3892154"/>
            <a:ext cx="645300" cy="38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93" name="Google Shape;293;p25"/>
          <p:cNvSpPr txBox="1"/>
          <p:nvPr/>
        </p:nvSpPr>
        <p:spPr>
          <a:xfrm>
            <a:off x="3501725" y="3892150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50.8</a:t>
            </a:r>
            <a:r>
              <a:rPr lang="en"/>
              <a:t> cm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Wheelbase</a:t>
            </a:r>
            <a:endParaRPr/>
          </a:p>
        </p:txBody>
      </p:sp>
      <p:cxnSp>
        <p:nvCxnSpPr>
          <p:cNvPr id="294" name="Google Shape;294;p25"/>
          <p:cNvCxnSpPr/>
          <p:nvPr/>
        </p:nvCxnSpPr>
        <p:spPr>
          <a:xfrm rot="10800000">
            <a:off x="2081725" y="2756925"/>
            <a:ext cx="1500" cy="129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95" name="Google Shape;295;p25"/>
          <p:cNvSpPr txBox="1"/>
          <p:nvPr/>
        </p:nvSpPr>
        <p:spPr>
          <a:xfrm>
            <a:off x="2049275" y="3095325"/>
            <a:ext cx="153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25.4</a:t>
            </a:r>
            <a:r>
              <a:rPr lang="en"/>
              <a:t> cm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Wheel Diameter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"/>
          <p:cNvSpPr txBox="1"/>
          <p:nvPr>
            <p:ph type="title"/>
          </p:nvPr>
        </p:nvSpPr>
        <p:spPr>
          <a:xfrm>
            <a:off x="0" y="8900"/>
            <a:ext cx="9144000" cy="6360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01" name="Google Shape;3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26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304" name="Google Shape;304;p26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05" name="Google Shape;305;p26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06" name="Google Shape;306;p26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07" name="Google Shape;307;p26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08" name="Google Shape;308;p26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09" name="Google Shape;309;p26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10" name="Google Shape;310;p26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11" name="Google Shape;311;p26"/>
          <p:cNvSpPr txBox="1"/>
          <p:nvPr/>
        </p:nvSpPr>
        <p:spPr>
          <a:xfrm>
            <a:off x="5030400" y="1391750"/>
            <a:ext cx="4113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Major Elements for EPS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12V 50Ah LiFePO4 Battery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DC/DC Converter 12V Step Up to 48V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DC/DC Converter 12V Step Down to 5V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Python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Arduino IDE</a:t>
            </a:r>
            <a:endParaRPr/>
          </a:p>
        </p:txBody>
      </p:sp>
      <p:pic>
        <p:nvPicPr>
          <p:cNvPr id="312" name="Google Shape;3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25" y="1049388"/>
            <a:ext cx="4425225" cy="3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6"/>
          <p:cNvSpPr txBox="1"/>
          <p:nvPr>
            <p:ph type="title"/>
          </p:nvPr>
        </p:nvSpPr>
        <p:spPr>
          <a:xfrm>
            <a:off x="0" y="0"/>
            <a:ext cx="9144000" cy="9108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Electronic Functional Block Diagram Rover</a:t>
            </a:r>
            <a:endParaRPr b="1" sz="14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55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999"/>
              <a:buFont typeface="Arial"/>
              <a:buNone/>
            </a:pPr>
            <a:r>
              <a:rPr lang="en" sz="1466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FR.4 - AEROSS shall drive to a specified location and return to its original location</a:t>
            </a:r>
            <a:endParaRPr sz="1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5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 txBox="1"/>
          <p:nvPr>
            <p:ph type="title"/>
          </p:nvPr>
        </p:nvSpPr>
        <p:spPr>
          <a:xfrm>
            <a:off x="0" y="8900"/>
            <a:ext cx="9144000" cy="715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19" name="Google Shape;3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7"/>
          <p:cNvSpPr txBox="1"/>
          <p:nvPr>
            <p:ph type="title"/>
          </p:nvPr>
        </p:nvSpPr>
        <p:spPr>
          <a:xfrm>
            <a:off x="0" y="0"/>
            <a:ext cx="9144000" cy="9672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Main Hardware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send and receive data from the ground station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FR.6 - AEROSS shall have video capability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21" name="Google Shape;32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323" name="Google Shape;323;p27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24" name="Google Shape;324;p27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25" name="Google Shape;325;p27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26" name="Google Shape;326;p27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27" name="Google Shape;327;p27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28" name="Google Shape;328;p27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29" name="Google Shape;329;p27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330" name="Google Shape;33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775" y="1027750"/>
            <a:ext cx="4652625" cy="35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 txBox="1"/>
          <p:nvPr>
            <p:ph type="title"/>
          </p:nvPr>
        </p:nvSpPr>
        <p:spPr>
          <a:xfrm>
            <a:off x="0" y="8900"/>
            <a:ext cx="9144000" cy="715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36" name="Google Shape;3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8"/>
          <p:cNvSpPr txBox="1"/>
          <p:nvPr>
            <p:ph type="title"/>
          </p:nvPr>
        </p:nvSpPr>
        <p:spPr>
          <a:xfrm>
            <a:off x="0" y="0"/>
            <a:ext cx="9144000" cy="9672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Main Hardware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send and receive data from the ground station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FR.6 - AEROSS shall have video capability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38" name="Google Shape;33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28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340" name="Google Shape;340;p28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41" name="Google Shape;341;p28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42" name="Google Shape;342;p28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43" name="Google Shape;343;p28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44" name="Google Shape;344;p28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45" name="Google Shape;345;p28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46" name="Google Shape;346;p28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347" name="Google Shape;3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00" y="1027750"/>
            <a:ext cx="4652625" cy="3574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28"/>
          <p:cNvGrpSpPr/>
          <p:nvPr/>
        </p:nvGrpSpPr>
        <p:grpSpPr>
          <a:xfrm>
            <a:off x="6233623" y="802378"/>
            <a:ext cx="2421473" cy="2001060"/>
            <a:chOff x="6233623" y="802378"/>
            <a:chExt cx="2421473" cy="2001060"/>
          </a:xfrm>
        </p:grpSpPr>
        <p:pic>
          <p:nvPicPr>
            <p:cNvPr id="349" name="Google Shape;349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3623" y="987337"/>
              <a:ext cx="2421473" cy="181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28"/>
            <p:cNvSpPr/>
            <p:nvPr/>
          </p:nvSpPr>
          <p:spPr>
            <a:xfrm rot="4872500">
              <a:off x="6446491" y="1038762"/>
              <a:ext cx="1091322" cy="715232"/>
            </a:xfrm>
            <a:prstGeom prst="ellipse">
              <a:avLst/>
            </a:prstGeom>
            <a:noFill/>
            <a:ln cap="flat" cmpd="sng" w="1905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1" name="Google Shape;351;p28"/>
          <p:cNvSpPr txBox="1"/>
          <p:nvPr/>
        </p:nvSpPr>
        <p:spPr>
          <a:xfrm>
            <a:off x="5197200" y="2803450"/>
            <a:ext cx="3946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Omni-directional Antenna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Used to amplify and Receive Signals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12 dBi gain</a:t>
            </a:r>
            <a:endParaRPr sz="1100"/>
          </a:p>
        </p:txBody>
      </p:sp>
      <p:sp>
        <p:nvSpPr>
          <p:cNvPr id="352" name="Google Shape;352;p28"/>
          <p:cNvSpPr/>
          <p:nvPr/>
        </p:nvSpPr>
        <p:spPr>
          <a:xfrm rot="867">
            <a:off x="990275" y="2516950"/>
            <a:ext cx="1189500" cy="114090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"/>
          <p:cNvSpPr txBox="1"/>
          <p:nvPr>
            <p:ph type="title"/>
          </p:nvPr>
        </p:nvSpPr>
        <p:spPr>
          <a:xfrm>
            <a:off x="0" y="8900"/>
            <a:ext cx="9144000" cy="715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58" name="Google Shape;3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9"/>
          <p:cNvSpPr txBox="1"/>
          <p:nvPr>
            <p:ph type="title"/>
          </p:nvPr>
        </p:nvSpPr>
        <p:spPr>
          <a:xfrm>
            <a:off x="0" y="0"/>
            <a:ext cx="9144000" cy="9672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Main Hardware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send and receive data from the ground station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FR.6 - AEROSS shall have video capability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60" name="Google Shape;36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29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362" name="Google Shape;362;p29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63" name="Google Shape;363;p29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64" name="Google Shape;364;p29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65" name="Google Shape;365;p29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66" name="Google Shape;366;p29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67" name="Google Shape;367;p29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68" name="Google Shape;368;p29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369" name="Google Shape;3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00" y="1027750"/>
            <a:ext cx="4652625" cy="35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9"/>
          <p:cNvSpPr txBox="1"/>
          <p:nvPr/>
        </p:nvSpPr>
        <p:spPr>
          <a:xfrm>
            <a:off x="5197200" y="2803450"/>
            <a:ext cx="3946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Rocket M2 Radio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Used to interchange between digital data and RF signals 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150 Mbps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1" name="Google Shape;371;p29"/>
          <p:cNvSpPr/>
          <p:nvPr/>
        </p:nvSpPr>
        <p:spPr>
          <a:xfrm rot="569740">
            <a:off x="990312" y="1158921"/>
            <a:ext cx="1525705" cy="1162761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2" name="Google Shape;372;p29"/>
          <p:cNvGrpSpPr/>
          <p:nvPr/>
        </p:nvGrpSpPr>
        <p:grpSpPr>
          <a:xfrm>
            <a:off x="6233623" y="987337"/>
            <a:ext cx="2421473" cy="1816101"/>
            <a:chOff x="6233623" y="987337"/>
            <a:chExt cx="2421473" cy="1816101"/>
          </a:xfrm>
        </p:grpSpPr>
        <p:pic>
          <p:nvPicPr>
            <p:cNvPr id="373" name="Google Shape;373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3623" y="987337"/>
              <a:ext cx="2421473" cy="181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29"/>
            <p:cNvSpPr/>
            <p:nvPr/>
          </p:nvSpPr>
          <p:spPr>
            <a:xfrm rot="2927333">
              <a:off x="6700789" y="1316368"/>
              <a:ext cx="1091471" cy="715164"/>
            </a:xfrm>
            <a:prstGeom prst="ellipse">
              <a:avLst/>
            </a:prstGeom>
            <a:noFill/>
            <a:ln cap="flat" cmpd="sng" w="1905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0"/>
          <p:cNvSpPr txBox="1"/>
          <p:nvPr>
            <p:ph type="title"/>
          </p:nvPr>
        </p:nvSpPr>
        <p:spPr>
          <a:xfrm>
            <a:off x="0" y="8900"/>
            <a:ext cx="9144000" cy="715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80" name="Google Shape;3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0"/>
          <p:cNvSpPr txBox="1"/>
          <p:nvPr>
            <p:ph type="title"/>
          </p:nvPr>
        </p:nvSpPr>
        <p:spPr>
          <a:xfrm>
            <a:off x="0" y="0"/>
            <a:ext cx="9144000" cy="9672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Main Hardware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send and receive data from the ground station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FR.6 - AEROSS shall have video capability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82" name="Google Shape;38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30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384" name="Google Shape;384;p30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85" name="Google Shape;385;p30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86" name="Google Shape;386;p30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87" name="Google Shape;387;p30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88" name="Google Shape;388;p30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89" name="Google Shape;389;p30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390" name="Google Shape;390;p30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391" name="Google Shape;3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00" y="1027750"/>
            <a:ext cx="4652625" cy="35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0"/>
          <p:cNvSpPr txBox="1"/>
          <p:nvPr/>
        </p:nvSpPr>
        <p:spPr>
          <a:xfrm>
            <a:off x="5197200" y="2803450"/>
            <a:ext cx="4039800" cy="18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Sensors</a:t>
            </a:r>
            <a:r>
              <a:rPr b="1" lang="en" sz="1100">
                <a:solidFill>
                  <a:schemeClr val="dk1"/>
                </a:solidFill>
              </a:rPr>
              <a:t> and Drive Train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 sz="1100">
                <a:solidFill>
                  <a:schemeClr val="dk1"/>
                </a:solidFill>
              </a:rPr>
              <a:t>Magnetometer/Accelerometer</a:t>
            </a:r>
            <a:endParaRPr b="1" sz="1100"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 sz="1100">
                <a:solidFill>
                  <a:schemeClr val="dk1"/>
                </a:solidFill>
              </a:rPr>
              <a:t>Heading accuracy: .267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 sz="1100">
                <a:solidFill>
                  <a:schemeClr val="dk1"/>
                </a:solidFill>
              </a:rPr>
              <a:t>GPS</a:t>
            </a:r>
            <a:endParaRPr b="1"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 sz="1100">
                <a:solidFill>
                  <a:schemeClr val="dk1"/>
                </a:solidFill>
              </a:rPr>
              <a:t>Accuracy (Before averaging):  1.5m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 sz="1100">
                <a:solidFill>
                  <a:schemeClr val="dk1"/>
                </a:solidFill>
              </a:rPr>
              <a:t>Encoders/Drivers	</a:t>
            </a:r>
            <a:endParaRPr b="1"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 sz="1100">
                <a:solidFill>
                  <a:schemeClr val="dk1"/>
                </a:solidFill>
              </a:rPr>
              <a:t>Speed and location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 sz="1100">
                <a:solidFill>
                  <a:schemeClr val="dk1"/>
                </a:solidFill>
              </a:rPr>
              <a:t>Battery Sensors</a:t>
            </a:r>
            <a:endParaRPr b="1"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 sz="1100">
                <a:solidFill>
                  <a:schemeClr val="dk1"/>
                </a:solidFill>
              </a:rPr>
              <a:t>Voltage and current readings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93" name="Google Shape;393;p30"/>
          <p:cNvSpPr/>
          <p:nvPr/>
        </p:nvSpPr>
        <p:spPr>
          <a:xfrm rot="820">
            <a:off x="3961400" y="3588125"/>
            <a:ext cx="1257000" cy="8880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4" name="Google Shape;394;p30"/>
          <p:cNvGrpSpPr/>
          <p:nvPr/>
        </p:nvGrpSpPr>
        <p:grpSpPr>
          <a:xfrm>
            <a:off x="6233623" y="987337"/>
            <a:ext cx="2421473" cy="1816101"/>
            <a:chOff x="6233623" y="987337"/>
            <a:chExt cx="2421473" cy="1816101"/>
          </a:xfrm>
        </p:grpSpPr>
        <p:pic>
          <p:nvPicPr>
            <p:cNvPr id="395" name="Google Shape;395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3623" y="987337"/>
              <a:ext cx="2421473" cy="181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30"/>
            <p:cNvSpPr/>
            <p:nvPr/>
          </p:nvSpPr>
          <p:spPr>
            <a:xfrm rot="2927333">
              <a:off x="6700789" y="1316368"/>
              <a:ext cx="1091471" cy="715164"/>
            </a:xfrm>
            <a:prstGeom prst="ellipse">
              <a:avLst/>
            </a:prstGeom>
            <a:noFill/>
            <a:ln cap="flat" cmpd="sng" w="1905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1"/>
          <p:cNvSpPr txBox="1"/>
          <p:nvPr>
            <p:ph type="title"/>
          </p:nvPr>
        </p:nvSpPr>
        <p:spPr>
          <a:xfrm>
            <a:off x="0" y="8900"/>
            <a:ext cx="9144000" cy="715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02" name="Google Shape;4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1"/>
          <p:cNvSpPr txBox="1"/>
          <p:nvPr>
            <p:ph type="title"/>
          </p:nvPr>
        </p:nvSpPr>
        <p:spPr>
          <a:xfrm>
            <a:off x="0" y="0"/>
            <a:ext cx="9144000" cy="9672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 &amp; Data Main Hardware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6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FR.5 - AEROSS shall send and receive data from the ground station</a:t>
            </a:r>
            <a:endParaRPr sz="1577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FR.6 - AEROSS shall have video capability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4" name="Google Shape;40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5" name="Google Shape;405;p31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406" name="Google Shape;406;p31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07" name="Google Shape;407;p31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08" name="Google Shape;408;p31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09" name="Google Shape;409;p31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10" name="Google Shape;410;p31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11" name="Google Shape;411;p31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12" name="Google Shape;412;p31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413" name="Google Shape;4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00" y="1027750"/>
            <a:ext cx="4652625" cy="35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1"/>
          <p:cNvSpPr/>
          <p:nvPr/>
        </p:nvSpPr>
        <p:spPr>
          <a:xfrm rot="4467059">
            <a:off x="3893572" y="1168308"/>
            <a:ext cx="1292608" cy="1297634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"/>
          <p:cNvSpPr txBox="1"/>
          <p:nvPr/>
        </p:nvSpPr>
        <p:spPr>
          <a:xfrm>
            <a:off x="5197200" y="2803450"/>
            <a:ext cx="3946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Sunba 405-D20X Camera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Used  for video capability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FOV: 90 degrees</a:t>
            </a:r>
            <a:endParaRPr sz="1100">
              <a:solidFill>
                <a:schemeClr val="dk1"/>
              </a:solidFill>
            </a:endParaRPr>
          </a:p>
        </p:txBody>
      </p:sp>
      <p:grpSp>
        <p:nvGrpSpPr>
          <p:cNvPr id="416" name="Google Shape;416;p31"/>
          <p:cNvGrpSpPr/>
          <p:nvPr/>
        </p:nvGrpSpPr>
        <p:grpSpPr>
          <a:xfrm>
            <a:off x="6233623" y="724100"/>
            <a:ext cx="2421477" cy="2079338"/>
            <a:chOff x="6233623" y="724100"/>
            <a:chExt cx="2421477" cy="2079338"/>
          </a:xfrm>
        </p:grpSpPr>
        <p:pic>
          <p:nvPicPr>
            <p:cNvPr id="417" name="Google Shape;417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3623" y="987337"/>
              <a:ext cx="2421473" cy="181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31"/>
            <p:cNvSpPr/>
            <p:nvPr/>
          </p:nvSpPr>
          <p:spPr>
            <a:xfrm rot="2927333">
              <a:off x="7480864" y="1012718"/>
              <a:ext cx="1091471" cy="715164"/>
            </a:xfrm>
            <a:prstGeom prst="ellipse">
              <a:avLst/>
            </a:prstGeom>
            <a:noFill/>
            <a:ln cap="flat" cmpd="sng" w="1905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474" y="4568874"/>
            <a:ext cx="1311825" cy="5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077" y="4735921"/>
            <a:ext cx="1107501" cy="3253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280175" y="1221050"/>
            <a:ext cx="62403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Project Overview</a:t>
            </a:r>
            <a:endParaRPr b="1" sz="1600"/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Design Solution</a:t>
            </a:r>
            <a:endParaRPr b="1" sz="1600"/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Critical Project Elements</a:t>
            </a:r>
            <a:endParaRPr b="1"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Design Requirements/ Satisfaction</a:t>
            </a:r>
            <a:endParaRPr b="1"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Project Risk</a:t>
            </a:r>
            <a:endParaRPr b="1"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Verification and Validation</a:t>
            </a:r>
            <a:endParaRPr b="1" sz="16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Project Planning</a:t>
            </a:r>
            <a:endParaRPr b="1"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2"/>
          <p:cNvSpPr txBox="1"/>
          <p:nvPr/>
        </p:nvSpPr>
        <p:spPr>
          <a:xfrm>
            <a:off x="2163450" y="2248500"/>
            <a:ext cx="481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Critical Project Elements</a:t>
            </a:r>
            <a:endParaRPr b="1" i="1" sz="3000"/>
          </a:p>
        </p:txBody>
      </p:sp>
      <p:pic>
        <p:nvPicPr>
          <p:cNvPr id="424" name="Google Shape;4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32" name="Google Shape;4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Critical Project Elements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34" name="Google Shape;43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5" name="Google Shape;435;p33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436" name="Google Shape;436;p33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37" name="Google Shape;437;p33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38" name="Google Shape;438;p33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CPE’s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39" name="Google Shape;439;p33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40" name="Google Shape;440;p33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41" name="Google Shape;441;p33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42" name="Google Shape;442;p33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graphicFrame>
        <p:nvGraphicFramePr>
          <p:cNvPr id="443" name="Google Shape;443;p33"/>
          <p:cNvGraphicFramePr/>
          <p:nvPr/>
        </p:nvGraphicFramePr>
        <p:xfrm>
          <a:off x="613663" y="154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172375"/>
                <a:gridCol w="847975"/>
                <a:gridCol w="5127975"/>
                <a:gridCol w="768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CPE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Icon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Description 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FR: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Sample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Acquisition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The rover must able able to identify, collect, and store a</a:t>
                      </a:r>
                      <a:r>
                        <a:rPr lang="en" sz="1000"/>
                        <a:t> sample</a:t>
                      </a:r>
                      <a:r>
                        <a:rPr lang="en" sz="1000"/>
                        <a:t> of interest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Sample Deposit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The rover must be able to deposit the collected sample at a specified location for later </a:t>
                      </a:r>
                      <a:r>
                        <a:rPr lang="en" sz="1000"/>
                        <a:t>retrieval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Navigation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The rover must be able to navigate over a defined </a:t>
                      </a:r>
                      <a:r>
                        <a:rPr lang="en" sz="1000"/>
                        <a:t>terrain</a:t>
                      </a:r>
                      <a:r>
                        <a:rPr lang="en" sz="1000"/>
                        <a:t> towards a sample of interest and return to a specified location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Communication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The rover must be able to communicate with the ground station in order to </a:t>
                      </a:r>
                      <a:r>
                        <a:rPr lang="en" sz="1000"/>
                        <a:t>receive</a:t>
                      </a:r>
                      <a:r>
                        <a:rPr lang="en" sz="1000"/>
                        <a:t> control commands and relay live video data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5,6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44" name="Google Shape;444;p33"/>
          <p:cNvSpPr/>
          <p:nvPr/>
        </p:nvSpPr>
        <p:spPr>
          <a:xfrm>
            <a:off x="1966488" y="2994450"/>
            <a:ext cx="399300" cy="3852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3"/>
          <p:cNvSpPr/>
          <p:nvPr/>
        </p:nvSpPr>
        <p:spPr>
          <a:xfrm rot="2444911">
            <a:off x="2198134" y="3044547"/>
            <a:ext cx="88634" cy="153206"/>
          </a:xfrm>
          <a:prstGeom prst="flowChartExtract">
            <a:avLst/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3"/>
          <p:cNvSpPr/>
          <p:nvPr/>
        </p:nvSpPr>
        <p:spPr>
          <a:xfrm rot="-8100706">
            <a:off x="2088184" y="3165147"/>
            <a:ext cx="88634" cy="153206"/>
          </a:xfrm>
          <a:prstGeom prst="flowChartExtra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7" name="Google Shape;4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9963" y="3517313"/>
            <a:ext cx="385199" cy="38519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3"/>
          <p:cNvSpPr/>
          <p:nvPr/>
        </p:nvSpPr>
        <p:spPr>
          <a:xfrm>
            <a:off x="2031013" y="2610338"/>
            <a:ext cx="270250" cy="246450"/>
          </a:xfrm>
          <a:prstGeom prst="flowChartManualOpera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3"/>
          <p:cNvSpPr/>
          <p:nvPr/>
        </p:nvSpPr>
        <p:spPr>
          <a:xfrm>
            <a:off x="2118450" y="2681888"/>
            <a:ext cx="95364" cy="103356"/>
          </a:xfrm>
          <a:prstGeom prst="cloud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0" name="Google Shape;450;p33"/>
          <p:cNvCxnSpPr/>
          <p:nvPr/>
        </p:nvCxnSpPr>
        <p:spPr>
          <a:xfrm>
            <a:off x="1991238" y="2610338"/>
            <a:ext cx="349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33"/>
          <p:cNvCxnSpPr/>
          <p:nvPr/>
        </p:nvCxnSpPr>
        <p:spPr>
          <a:xfrm rot="10800000">
            <a:off x="2166138" y="2483138"/>
            <a:ext cx="0" cy="12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2" name="Google Shape;452;p33"/>
          <p:cNvSpPr/>
          <p:nvPr/>
        </p:nvSpPr>
        <p:spPr>
          <a:xfrm rot="-2321726">
            <a:off x="2054129" y="2068966"/>
            <a:ext cx="376691" cy="405902"/>
          </a:xfrm>
          <a:prstGeom prst="blockArc">
            <a:avLst>
              <a:gd fmla="val 15979398" name="adj1"/>
              <a:gd fmla="val 2455091" name="adj2"/>
              <a:gd fmla="val 14802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232"/>
              </a:solidFill>
            </a:endParaRPr>
          </a:p>
        </p:txBody>
      </p:sp>
      <p:sp>
        <p:nvSpPr>
          <p:cNvPr id="453" name="Google Shape;453;p33"/>
          <p:cNvSpPr/>
          <p:nvPr/>
        </p:nvSpPr>
        <p:spPr>
          <a:xfrm rot="2942481">
            <a:off x="1958653" y="2071798"/>
            <a:ext cx="156518" cy="35895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3"/>
          <p:cNvSpPr/>
          <p:nvPr/>
        </p:nvSpPr>
        <p:spPr>
          <a:xfrm>
            <a:off x="1989225" y="2218375"/>
            <a:ext cx="95364" cy="103356"/>
          </a:xfrm>
          <a:prstGeom prst="cloud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"/>
          <p:cNvSpPr txBox="1"/>
          <p:nvPr/>
        </p:nvSpPr>
        <p:spPr>
          <a:xfrm>
            <a:off x="2163450" y="2248500"/>
            <a:ext cx="481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Design </a:t>
            </a:r>
            <a:r>
              <a:rPr b="1" i="1" lang="en" sz="3000"/>
              <a:t>Requirement</a:t>
            </a:r>
            <a:r>
              <a:rPr b="1" i="1" lang="en" sz="3000"/>
              <a:t>s and their </a:t>
            </a:r>
            <a:r>
              <a:rPr b="1" i="1" lang="en" sz="3000"/>
              <a:t>Satisfaction</a:t>
            </a:r>
            <a:endParaRPr b="1" i="1" sz="3000"/>
          </a:p>
        </p:txBody>
      </p:sp>
      <p:pic>
        <p:nvPicPr>
          <p:cNvPr id="460" name="Google Shape;4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 txBox="1"/>
          <p:nvPr>
            <p:ph type="title"/>
          </p:nvPr>
        </p:nvSpPr>
        <p:spPr>
          <a:xfrm>
            <a:off x="0" y="-34400"/>
            <a:ext cx="9144000" cy="6102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68" name="Google Shape;4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5973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5"/>
          <p:cNvSpPr txBox="1"/>
          <p:nvPr>
            <p:ph type="title"/>
          </p:nvPr>
        </p:nvSpPr>
        <p:spPr>
          <a:xfrm>
            <a:off x="0" y="-119500"/>
            <a:ext cx="9144000" cy="6954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Design Requirements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: Sample Collection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70" name="Google Shape;470;p35"/>
          <p:cNvSpPr txBox="1"/>
          <p:nvPr>
            <p:ph idx="12" type="sldNum"/>
          </p:nvPr>
        </p:nvSpPr>
        <p:spPr>
          <a:xfrm>
            <a:off x="8472458" y="46199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1" name="Google Shape;471;p35"/>
          <p:cNvSpPr/>
          <p:nvPr/>
        </p:nvSpPr>
        <p:spPr>
          <a:xfrm>
            <a:off x="592800" y="46199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472" name="Google Shape;472;p35"/>
          <p:cNvSpPr/>
          <p:nvPr/>
        </p:nvSpPr>
        <p:spPr>
          <a:xfrm>
            <a:off x="1216625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73" name="Google Shape;473;p35"/>
          <p:cNvSpPr/>
          <p:nvPr/>
        </p:nvSpPr>
        <p:spPr>
          <a:xfrm>
            <a:off x="2179775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74" name="Google Shape;474;p35"/>
          <p:cNvSpPr/>
          <p:nvPr/>
        </p:nvSpPr>
        <p:spPr>
          <a:xfrm>
            <a:off x="3121950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4101850" y="46199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476" name="Google Shape;476;p35"/>
          <p:cNvSpPr/>
          <p:nvPr/>
        </p:nvSpPr>
        <p:spPr>
          <a:xfrm>
            <a:off x="5264924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77" name="Google Shape;477;p35"/>
          <p:cNvSpPr/>
          <p:nvPr/>
        </p:nvSpPr>
        <p:spPr>
          <a:xfrm>
            <a:off x="6233625" y="46199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78" name="Google Shape;478;p35"/>
          <p:cNvSpPr/>
          <p:nvPr/>
        </p:nvSpPr>
        <p:spPr>
          <a:xfrm>
            <a:off x="7343949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0" y="699588"/>
            <a:ext cx="883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AEROSS shall:</a:t>
            </a:r>
            <a:endParaRPr sz="1700"/>
          </a:p>
        </p:txBody>
      </p:sp>
      <p:sp>
        <p:nvSpPr>
          <p:cNvPr id="480" name="Google Shape;480;p35"/>
          <p:cNvSpPr txBox="1"/>
          <p:nvPr/>
        </p:nvSpPr>
        <p:spPr>
          <a:xfrm>
            <a:off x="592800" y="2927475"/>
            <a:ext cx="81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5"/>
          <p:cNvSpPr txBox="1"/>
          <p:nvPr/>
        </p:nvSpPr>
        <p:spPr>
          <a:xfrm>
            <a:off x="123450" y="1269675"/>
            <a:ext cx="8592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highlight>
                  <a:srgbClr val="FFFF00"/>
                </a:highlight>
              </a:rPr>
              <a:t>FR.</a:t>
            </a:r>
            <a:r>
              <a:rPr b="1" lang="en" sz="1700">
                <a:highlight>
                  <a:srgbClr val="FFFF00"/>
                </a:highlight>
              </a:rPr>
              <a:t>1 Be able to collect a sample</a:t>
            </a:r>
            <a:endParaRPr b="1" sz="17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DR1.1 </a:t>
            </a:r>
            <a:r>
              <a:rPr lang="en" sz="1700"/>
              <a:t>Be able to collect a sample of interest that is less than 2 lbs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DR1.2</a:t>
            </a:r>
            <a:r>
              <a:rPr lang="en" sz="1700"/>
              <a:t> B</a:t>
            </a:r>
            <a:r>
              <a:rPr lang="en" sz="1700"/>
              <a:t>e able to collect a sample of interest that is 20mm at its largest dimension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cxnSp>
        <p:nvCxnSpPr>
          <p:cNvPr id="482" name="Google Shape;482;p35"/>
          <p:cNvCxnSpPr/>
          <p:nvPr/>
        </p:nvCxnSpPr>
        <p:spPr>
          <a:xfrm>
            <a:off x="348400" y="1758270"/>
            <a:ext cx="0" cy="24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3" name="Google Shape;483;p35"/>
          <p:cNvCxnSpPr/>
          <p:nvPr/>
        </p:nvCxnSpPr>
        <p:spPr>
          <a:xfrm>
            <a:off x="348400" y="2007374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4" name="Google Shape;484;p35"/>
          <p:cNvCxnSpPr/>
          <p:nvPr/>
        </p:nvCxnSpPr>
        <p:spPr>
          <a:xfrm>
            <a:off x="339500" y="2125587"/>
            <a:ext cx="0" cy="39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5" name="Google Shape;485;p35"/>
          <p:cNvCxnSpPr/>
          <p:nvPr/>
        </p:nvCxnSpPr>
        <p:spPr>
          <a:xfrm>
            <a:off x="339500" y="2524212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6" name="Google Shape;486;p35"/>
          <p:cNvSpPr txBox="1"/>
          <p:nvPr/>
        </p:nvSpPr>
        <p:spPr>
          <a:xfrm>
            <a:off x="194100" y="3225988"/>
            <a:ext cx="8628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Utilize the ReactorX 200 API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Code to control the arm was created and simulated to show feasibility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Python ArmControl class developed as a solution for robotic arm control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Tracks current arm position</a:t>
            </a:r>
            <a:endParaRPr sz="1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92" name="Google Shape;4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Robotic Arm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4" name="Google Shape;49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5" name="Google Shape;495;p36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496" name="Google Shape;496;p36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97" name="Google Shape;497;p36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98" name="Google Shape;498;p36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499" name="Google Shape;499;p36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00" name="Google Shape;500;p36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01" name="Google Shape;501;p36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02" name="Google Shape;502;p36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03" name="Google Shape;503;p36"/>
          <p:cNvSpPr txBox="1"/>
          <p:nvPr/>
        </p:nvSpPr>
        <p:spPr>
          <a:xfrm>
            <a:off x="181950" y="1441825"/>
            <a:ext cx="88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36" title="SamplePickup_Simulatio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8400" y="1303775"/>
            <a:ext cx="2620550" cy="26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800" y="1239400"/>
            <a:ext cx="5209001" cy="3025873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6"/>
          <p:cNvSpPr txBox="1"/>
          <p:nvPr/>
        </p:nvSpPr>
        <p:spPr>
          <a:xfrm>
            <a:off x="5709800" y="3924325"/>
            <a:ext cx="3462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This analysis confirms DR1.1 and DR1.2</a:t>
            </a:r>
            <a:endParaRPr b="1"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7"/>
          <p:cNvSpPr txBox="1"/>
          <p:nvPr>
            <p:ph type="title"/>
          </p:nvPr>
        </p:nvSpPr>
        <p:spPr>
          <a:xfrm>
            <a:off x="0" y="-344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12" name="Google Shape;5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5973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7"/>
          <p:cNvSpPr txBox="1"/>
          <p:nvPr>
            <p:ph type="title"/>
          </p:nvPr>
        </p:nvSpPr>
        <p:spPr>
          <a:xfrm>
            <a:off x="0" y="-4330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Design Requirements: Drive 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14" name="Google Shape;514;p37"/>
          <p:cNvSpPr txBox="1"/>
          <p:nvPr>
            <p:ph idx="12" type="sldNum"/>
          </p:nvPr>
        </p:nvSpPr>
        <p:spPr>
          <a:xfrm>
            <a:off x="8472458" y="46199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5" name="Google Shape;515;p37"/>
          <p:cNvSpPr/>
          <p:nvPr/>
        </p:nvSpPr>
        <p:spPr>
          <a:xfrm>
            <a:off x="592800" y="46199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516" name="Google Shape;516;p37"/>
          <p:cNvSpPr/>
          <p:nvPr/>
        </p:nvSpPr>
        <p:spPr>
          <a:xfrm>
            <a:off x="1216625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17" name="Google Shape;517;p37"/>
          <p:cNvSpPr/>
          <p:nvPr/>
        </p:nvSpPr>
        <p:spPr>
          <a:xfrm>
            <a:off x="2179775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18" name="Google Shape;518;p37"/>
          <p:cNvSpPr/>
          <p:nvPr/>
        </p:nvSpPr>
        <p:spPr>
          <a:xfrm>
            <a:off x="3121950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19" name="Google Shape;519;p37"/>
          <p:cNvSpPr/>
          <p:nvPr/>
        </p:nvSpPr>
        <p:spPr>
          <a:xfrm>
            <a:off x="4101850" y="46199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20" name="Google Shape;520;p37"/>
          <p:cNvSpPr/>
          <p:nvPr/>
        </p:nvSpPr>
        <p:spPr>
          <a:xfrm>
            <a:off x="5264924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21" name="Google Shape;521;p37"/>
          <p:cNvSpPr/>
          <p:nvPr/>
        </p:nvSpPr>
        <p:spPr>
          <a:xfrm>
            <a:off x="6233625" y="46199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22" name="Google Shape;522;p37"/>
          <p:cNvSpPr/>
          <p:nvPr/>
        </p:nvSpPr>
        <p:spPr>
          <a:xfrm>
            <a:off x="7343949" y="46199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23" name="Google Shape;523;p37"/>
          <p:cNvSpPr txBox="1"/>
          <p:nvPr/>
        </p:nvSpPr>
        <p:spPr>
          <a:xfrm>
            <a:off x="152400" y="1232988"/>
            <a:ext cx="883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AEROSS shall:</a:t>
            </a:r>
            <a:endParaRPr sz="1700"/>
          </a:p>
        </p:txBody>
      </p:sp>
      <p:sp>
        <p:nvSpPr>
          <p:cNvPr id="524" name="Google Shape;524;p37"/>
          <p:cNvSpPr txBox="1"/>
          <p:nvPr/>
        </p:nvSpPr>
        <p:spPr>
          <a:xfrm>
            <a:off x="592800" y="3003675"/>
            <a:ext cx="81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7"/>
          <p:cNvSpPr txBox="1"/>
          <p:nvPr/>
        </p:nvSpPr>
        <p:spPr>
          <a:xfrm>
            <a:off x="275850" y="1544500"/>
            <a:ext cx="85923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highlight>
                  <a:srgbClr val="FFFF00"/>
                </a:highlight>
              </a:rPr>
              <a:t>FR.4</a:t>
            </a:r>
            <a:r>
              <a:rPr b="1" lang="en" sz="1700">
                <a:highlight>
                  <a:srgbClr val="FFFF00"/>
                </a:highlight>
              </a:rPr>
              <a:t> </a:t>
            </a:r>
            <a:r>
              <a:rPr lang="en" sz="1700">
                <a:solidFill>
                  <a:schemeClr val="dk1"/>
                </a:solidFill>
                <a:highlight>
                  <a:srgbClr val="FFFF00"/>
                </a:highlight>
              </a:rPr>
              <a:t>Drive to a specified location and return to its original location</a:t>
            </a:r>
            <a:endParaRPr sz="17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DR4.1 </a:t>
            </a:r>
            <a:r>
              <a:rPr lang="en" sz="1700"/>
              <a:t>Be able to drive up to 100m in any direction from start location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DR4.2</a:t>
            </a:r>
            <a:r>
              <a:rPr lang="en" sz="1700"/>
              <a:t> Return to its original location upon loss of communications with GS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DR4.3</a:t>
            </a:r>
            <a:r>
              <a:rPr lang="en" sz="1700"/>
              <a:t> Be able to drive forward and reverse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DR4.4 </a:t>
            </a:r>
            <a:r>
              <a:rPr lang="en" sz="1700"/>
              <a:t>Be able to make a 360 degree turn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DR4.5 </a:t>
            </a:r>
            <a:r>
              <a:rPr lang="en" sz="1700"/>
              <a:t>Be able to drive in underbrush</a:t>
            </a:r>
            <a:endParaRPr sz="1700"/>
          </a:p>
        </p:txBody>
      </p:sp>
      <p:cxnSp>
        <p:nvCxnSpPr>
          <p:cNvPr id="526" name="Google Shape;526;p37"/>
          <p:cNvCxnSpPr/>
          <p:nvPr/>
        </p:nvCxnSpPr>
        <p:spPr>
          <a:xfrm>
            <a:off x="545225" y="2209211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7" name="Google Shape;527;p37"/>
          <p:cNvCxnSpPr/>
          <p:nvPr/>
        </p:nvCxnSpPr>
        <p:spPr>
          <a:xfrm>
            <a:off x="545225" y="2737187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8" name="Google Shape;528;p37"/>
          <p:cNvCxnSpPr/>
          <p:nvPr/>
        </p:nvCxnSpPr>
        <p:spPr>
          <a:xfrm>
            <a:off x="545234" y="3248532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9" name="Google Shape;529;p37"/>
          <p:cNvCxnSpPr/>
          <p:nvPr/>
        </p:nvCxnSpPr>
        <p:spPr>
          <a:xfrm>
            <a:off x="545233" y="3767278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0" name="Google Shape;530;p37"/>
          <p:cNvCxnSpPr/>
          <p:nvPr/>
        </p:nvCxnSpPr>
        <p:spPr>
          <a:xfrm>
            <a:off x="545233" y="4289728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37"/>
          <p:cNvCxnSpPr/>
          <p:nvPr/>
        </p:nvCxnSpPr>
        <p:spPr>
          <a:xfrm>
            <a:off x="540250" y="1894575"/>
            <a:ext cx="14700" cy="239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8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37" name="Google Shape;5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Drivetrain</a:t>
            </a:r>
            <a:b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Terrain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39" name="Google Shape;53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0" name="Google Shape;540;p38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541" name="Google Shape;541;p38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42" name="Google Shape;542;p38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43" name="Google Shape;543;p38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44" name="Google Shape;544;p38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45" name="Google Shape;545;p38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46" name="Google Shape;546;p38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47" name="Google Shape;547;p38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48" name="Google Shape;548;p38"/>
          <p:cNvSpPr txBox="1"/>
          <p:nvPr/>
        </p:nvSpPr>
        <p:spPr>
          <a:xfrm>
            <a:off x="500800" y="1859950"/>
            <a:ext cx="390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8"/>
          <p:cNvSpPr txBox="1"/>
          <p:nvPr/>
        </p:nvSpPr>
        <p:spPr>
          <a:xfrm>
            <a:off x="175575" y="1279825"/>
            <a:ext cx="54201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Power to overcome resistances.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Straight line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Rolling resistance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Gravitational resistance (slope)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Turning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Frictional resistance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Terrain definition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terrain or wheel deformation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Bound terrain by frictional coefficient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μ</a:t>
            </a:r>
            <a:r>
              <a:rPr baseline="-25000" lang="en"/>
              <a:t>max</a:t>
            </a:r>
            <a:r>
              <a:rPr lang="en"/>
              <a:t> = </a:t>
            </a:r>
            <a:r>
              <a:rPr lang="en"/>
              <a:t>0.</a:t>
            </a:r>
            <a:r>
              <a:rPr lang="en"/>
              <a:t>44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Bounded by turning power requirement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μ</a:t>
            </a:r>
            <a:r>
              <a:rPr baseline="-25000" lang="en">
                <a:solidFill>
                  <a:schemeClr val="dk1"/>
                </a:solidFill>
              </a:rPr>
              <a:t>min</a:t>
            </a:r>
            <a:r>
              <a:rPr lang="en">
                <a:solidFill>
                  <a:schemeClr val="dk1"/>
                </a:solidFill>
              </a:rPr>
              <a:t> =</a:t>
            </a:r>
            <a:r>
              <a:rPr lang="en"/>
              <a:t> 0.10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Bounded by straight-line driving slipping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Expected frictional coefficient range (0.20 - 0.35)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AEROSS definition of underbrush</a:t>
            </a:r>
            <a:endParaRPr/>
          </a:p>
        </p:txBody>
      </p:sp>
      <p:sp>
        <p:nvSpPr>
          <p:cNvPr id="550" name="Google Shape;550;p38"/>
          <p:cNvSpPr txBox="1"/>
          <p:nvPr/>
        </p:nvSpPr>
        <p:spPr>
          <a:xfrm>
            <a:off x="5595675" y="1279825"/>
            <a:ext cx="3462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This analysis confirms DR4.3, DR4.4, and DR4.5</a:t>
            </a:r>
            <a:endParaRPr b="1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56" name="Google Shape;5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Design Requirements: Navigation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and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Control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58" name="Google Shape;55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9" name="Google Shape;559;p39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560" name="Google Shape;560;p39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61" name="Google Shape;561;p39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62" name="Google Shape;562;p39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63" name="Google Shape;563;p39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64" name="Google Shape;564;p39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65" name="Google Shape;565;p39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66" name="Google Shape;566;p39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67" name="Google Shape;567;p39"/>
          <p:cNvSpPr txBox="1"/>
          <p:nvPr/>
        </p:nvSpPr>
        <p:spPr>
          <a:xfrm>
            <a:off x="459450" y="1602500"/>
            <a:ext cx="85119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highlight>
                  <a:srgbClr val="FFFF00"/>
                </a:highlight>
              </a:rPr>
              <a:t>FR.3</a:t>
            </a:r>
            <a:r>
              <a:rPr lang="en" sz="1700">
                <a:highlight>
                  <a:srgbClr val="FFFF00"/>
                </a:highlight>
              </a:rPr>
              <a:t> Deposit the container at a location specified by the ground station </a:t>
            </a:r>
            <a:endParaRPr sz="17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DR3.1</a:t>
            </a:r>
            <a:r>
              <a:rPr lang="en" sz="1700"/>
              <a:t> Deposit the sample container w/in 1m radius of specified location by GS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highlight>
                  <a:srgbClr val="FFFF00"/>
                </a:highlight>
              </a:rPr>
              <a:t>FR.4</a:t>
            </a:r>
            <a:r>
              <a:rPr lang="en" sz="1700">
                <a:highlight>
                  <a:srgbClr val="FFFF00"/>
                </a:highlight>
              </a:rPr>
              <a:t> Drive to a specified location and return to its original location</a:t>
            </a:r>
            <a:endParaRPr sz="17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DR4.2 </a:t>
            </a:r>
            <a:r>
              <a:rPr lang="en" sz="1700"/>
              <a:t>R</a:t>
            </a:r>
            <a:r>
              <a:rPr lang="en" sz="1700"/>
              <a:t>eturn to original location upon loss of communications with GS</a:t>
            </a:r>
            <a:endParaRPr sz="1700"/>
          </a:p>
        </p:txBody>
      </p:sp>
      <p:cxnSp>
        <p:nvCxnSpPr>
          <p:cNvPr id="568" name="Google Shape;568;p39"/>
          <p:cNvCxnSpPr/>
          <p:nvPr/>
        </p:nvCxnSpPr>
        <p:spPr>
          <a:xfrm>
            <a:off x="644300" y="1958450"/>
            <a:ext cx="0" cy="39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39"/>
          <p:cNvCxnSpPr/>
          <p:nvPr/>
        </p:nvCxnSpPr>
        <p:spPr>
          <a:xfrm>
            <a:off x="644300" y="2357075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0" name="Google Shape;570;p39"/>
          <p:cNvCxnSpPr/>
          <p:nvPr/>
        </p:nvCxnSpPr>
        <p:spPr>
          <a:xfrm>
            <a:off x="637700" y="2960250"/>
            <a:ext cx="6600" cy="41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39"/>
          <p:cNvCxnSpPr/>
          <p:nvPr/>
        </p:nvCxnSpPr>
        <p:spPr>
          <a:xfrm>
            <a:off x="644300" y="3374250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2" name="Google Shape;572;p39"/>
          <p:cNvSpPr txBox="1"/>
          <p:nvPr/>
        </p:nvSpPr>
        <p:spPr>
          <a:xfrm>
            <a:off x="0" y="1218013"/>
            <a:ext cx="883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AEROSS shall:</a:t>
            </a:r>
            <a:endParaRPr sz="17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849" y="1287240"/>
            <a:ext cx="4198851" cy="324134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0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79" name="Google Shape;57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GPS Accuracy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81" name="Google Shape;58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2" name="Google Shape;582;p40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583" name="Google Shape;583;p40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84" name="Google Shape;584;p40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85" name="Google Shape;585;p40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86" name="Google Shape;586;p40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587" name="Google Shape;587;p40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88" name="Google Shape;588;p40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89" name="Google Shape;589;p40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590" name="Google Shape;590;p40"/>
          <p:cNvSpPr txBox="1"/>
          <p:nvPr/>
        </p:nvSpPr>
        <p:spPr>
          <a:xfrm>
            <a:off x="181950" y="1441825"/>
            <a:ext cx="88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7635" y="1287238"/>
            <a:ext cx="4247278" cy="32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0"/>
          <p:cNvSpPr txBox="1"/>
          <p:nvPr/>
        </p:nvSpPr>
        <p:spPr>
          <a:xfrm>
            <a:off x="181950" y="1287250"/>
            <a:ext cx="31872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Novatel GPS receiver measuring data over 25 hour period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Received coordinates averages  in order to improve accuracy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Averaged data taken over all possible 2 minute periods (120 data points)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98" name="Google Shape;5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GPS Accuracy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0" name="Google Shape;60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1" name="Google Shape;601;p41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602" name="Google Shape;602;p41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03" name="Google Shape;603;p41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04" name="Google Shape;604;p41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05" name="Google Shape;605;p41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06" name="Google Shape;606;p41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07" name="Google Shape;607;p41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08" name="Google Shape;608;p41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09" name="Google Shape;609;p41"/>
          <p:cNvSpPr txBox="1"/>
          <p:nvPr/>
        </p:nvSpPr>
        <p:spPr>
          <a:xfrm>
            <a:off x="181950" y="1441825"/>
            <a:ext cx="88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610" name="Google Shape;610;p41"/>
          <p:cNvSpPr txBox="1"/>
          <p:nvPr/>
        </p:nvSpPr>
        <p:spPr>
          <a:xfrm>
            <a:off x="311375" y="1152600"/>
            <a:ext cx="876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This analysis confirms </a:t>
            </a:r>
            <a:r>
              <a:rPr b="1" lang="en" sz="1700">
                <a:solidFill>
                  <a:schemeClr val="dk1"/>
                </a:solidFill>
              </a:rPr>
              <a:t>DR3.1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611" name="Google Shape;61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800" y="1648350"/>
            <a:ext cx="3829650" cy="271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1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50" y="1670325"/>
            <a:ext cx="4359276" cy="2550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2475450" y="2248500"/>
            <a:ext cx="419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PROJECT OVERVIEW</a:t>
            </a:r>
            <a:endParaRPr b="1" i="1" sz="30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800" y="1179888"/>
            <a:ext cx="7821649" cy="332995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19" name="Google Shape;61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Rover Movement Mode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1" name="Google Shape;62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2" name="Google Shape;622;p42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623" name="Google Shape;623;p42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24" name="Google Shape;624;p42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25" name="Google Shape;625;p42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26" name="Google Shape;626;p42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27" name="Google Shape;627;p42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28" name="Google Shape;628;p42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29" name="Google Shape;629;p42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30" name="Google Shape;630;p42"/>
          <p:cNvSpPr txBox="1"/>
          <p:nvPr/>
        </p:nvSpPr>
        <p:spPr>
          <a:xfrm>
            <a:off x="36275" y="1741100"/>
            <a:ext cx="22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42"/>
          <p:cNvSpPr txBox="1"/>
          <p:nvPr/>
        </p:nvSpPr>
        <p:spPr>
          <a:xfrm>
            <a:off x="36275" y="1385575"/>
            <a:ext cx="24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This confirms FR.4 </a:t>
            </a:r>
            <a:endParaRPr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34875"/>
            <a:ext cx="7271999" cy="4018499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3"/>
          <p:cNvSpPr txBox="1"/>
          <p:nvPr>
            <p:ph type="title"/>
          </p:nvPr>
        </p:nvSpPr>
        <p:spPr>
          <a:xfrm>
            <a:off x="0" y="8900"/>
            <a:ext cx="9144000" cy="5931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38" name="Google Shape;63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3"/>
          <p:cNvSpPr txBox="1"/>
          <p:nvPr>
            <p:ph type="title"/>
          </p:nvPr>
        </p:nvSpPr>
        <p:spPr>
          <a:xfrm>
            <a:off x="0" y="0"/>
            <a:ext cx="9144000" cy="6021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Communication Loss</a:t>
            </a:r>
            <a:endParaRPr b="1" sz="282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0" name="Google Shape;64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1" name="Google Shape;641;p43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642" name="Google Shape;642;p43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43" name="Google Shape;643;p43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44" name="Google Shape;644;p43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45" name="Google Shape;645;p43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46" name="Google Shape;646;p43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47" name="Google Shape;647;p43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48" name="Google Shape;648;p43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49" name="Google Shape;649;p43"/>
          <p:cNvSpPr txBox="1"/>
          <p:nvPr/>
        </p:nvSpPr>
        <p:spPr>
          <a:xfrm>
            <a:off x="6454425" y="4135450"/>
            <a:ext cx="250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This confirms DR4.3 </a:t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55" name="Google Shape;6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Design Requirements: Comms &amp; Software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57" name="Google Shape;65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8" name="Google Shape;658;p44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659" name="Google Shape;659;p44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60" name="Google Shape;660;p44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61" name="Google Shape;661;p44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62" name="Google Shape;662;p44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63" name="Google Shape;663;p44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64" name="Google Shape;664;p44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65" name="Google Shape;665;p44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66" name="Google Shape;666;p44"/>
          <p:cNvSpPr txBox="1"/>
          <p:nvPr/>
        </p:nvSpPr>
        <p:spPr>
          <a:xfrm>
            <a:off x="152400" y="1276288"/>
            <a:ext cx="883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AEROSS shall:</a:t>
            </a:r>
            <a:endParaRPr sz="1700"/>
          </a:p>
        </p:txBody>
      </p:sp>
      <p:sp>
        <p:nvSpPr>
          <p:cNvPr id="667" name="Google Shape;667;p44"/>
          <p:cNvSpPr txBox="1"/>
          <p:nvPr/>
        </p:nvSpPr>
        <p:spPr>
          <a:xfrm>
            <a:off x="592800" y="3046975"/>
            <a:ext cx="81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44"/>
          <p:cNvSpPr txBox="1"/>
          <p:nvPr/>
        </p:nvSpPr>
        <p:spPr>
          <a:xfrm>
            <a:off x="352050" y="1693975"/>
            <a:ext cx="85923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highlight>
                  <a:srgbClr val="FFFF00"/>
                </a:highlight>
              </a:rPr>
              <a:t>FR.</a:t>
            </a:r>
            <a:r>
              <a:rPr b="1" lang="en" sz="1700">
                <a:highlight>
                  <a:srgbClr val="FFFF00"/>
                </a:highlight>
              </a:rPr>
              <a:t>5 </a:t>
            </a:r>
            <a:r>
              <a:rPr lang="en" sz="1700">
                <a:solidFill>
                  <a:schemeClr val="dk1"/>
                </a:solidFill>
                <a:highlight>
                  <a:srgbClr val="FFFF00"/>
                </a:highlight>
              </a:rPr>
              <a:t>Send and receive information to and from the ground station (GS).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DR5.1 </a:t>
            </a:r>
            <a:r>
              <a:rPr lang="en" sz="1700"/>
              <a:t>Send GPS coordinates to the GS.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DR5.2</a:t>
            </a:r>
            <a:r>
              <a:rPr lang="en" sz="1700"/>
              <a:t> Send time stamped live video and images to the GS.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DR5.3</a:t>
            </a:r>
            <a:r>
              <a:rPr lang="en" sz="1700"/>
              <a:t> Send on-board sensor data to the GS.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	</a:t>
            </a:r>
            <a:r>
              <a:rPr b="1" lang="en" sz="1700"/>
              <a:t>DR5.4 </a:t>
            </a:r>
            <a:r>
              <a:rPr lang="en" sz="1700"/>
              <a:t>Send and receive no less than 20 Mbps to and from GS.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DR5.5 </a:t>
            </a:r>
            <a:r>
              <a:rPr lang="en" sz="1700">
                <a:solidFill>
                  <a:schemeClr val="dk1"/>
                </a:solidFill>
              </a:rPr>
              <a:t>Communicate with GS at a maximum distance of 100m.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cxnSp>
        <p:nvCxnSpPr>
          <p:cNvPr id="669" name="Google Shape;669;p44"/>
          <p:cNvCxnSpPr/>
          <p:nvPr/>
        </p:nvCxnSpPr>
        <p:spPr>
          <a:xfrm>
            <a:off x="577000" y="2126874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0" name="Google Shape;670;p44"/>
          <p:cNvCxnSpPr/>
          <p:nvPr/>
        </p:nvCxnSpPr>
        <p:spPr>
          <a:xfrm>
            <a:off x="577000" y="2126887"/>
            <a:ext cx="300" cy="211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1" name="Google Shape;671;p44"/>
          <p:cNvCxnSpPr/>
          <p:nvPr/>
        </p:nvCxnSpPr>
        <p:spPr>
          <a:xfrm>
            <a:off x="568100" y="2643712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2" name="Google Shape;672;p44"/>
          <p:cNvCxnSpPr/>
          <p:nvPr/>
        </p:nvCxnSpPr>
        <p:spPr>
          <a:xfrm>
            <a:off x="579009" y="3169857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3" name="Google Shape;673;p44"/>
          <p:cNvCxnSpPr/>
          <p:nvPr/>
        </p:nvCxnSpPr>
        <p:spPr>
          <a:xfrm>
            <a:off x="571808" y="3696003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4" name="Google Shape;674;p44"/>
          <p:cNvCxnSpPr/>
          <p:nvPr/>
        </p:nvCxnSpPr>
        <p:spPr>
          <a:xfrm>
            <a:off x="571808" y="4229403"/>
            <a:ext cx="29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5"/>
          <p:cNvSpPr txBox="1"/>
          <p:nvPr>
            <p:ph type="title"/>
          </p:nvPr>
        </p:nvSpPr>
        <p:spPr>
          <a:xfrm>
            <a:off x="0" y="8900"/>
            <a:ext cx="9144000" cy="666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80" name="Google Shape;6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45"/>
          <p:cNvSpPr txBox="1"/>
          <p:nvPr>
            <p:ph type="title"/>
          </p:nvPr>
        </p:nvSpPr>
        <p:spPr>
          <a:xfrm>
            <a:off x="0" y="8900"/>
            <a:ext cx="9144000" cy="666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Rover Software Diagram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82" name="Google Shape;682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3" name="Google Shape;683;p45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684" name="Google Shape;684;p45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85" name="Google Shape;685;p45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86" name="Google Shape;686;p45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87" name="Google Shape;687;p45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688" name="Google Shape;688;p45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89" name="Google Shape;689;p45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90" name="Google Shape;690;p45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91" name="Google Shape;691;p45"/>
          <p:cNvSpPr txBox="1"/>
          <p:nvPr/>
        </p:nvSpPr>
        <p:spPr>
          <a:xfrm>
            <a:off x="181950" y="1441825"/>
            <a:ext cx="88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2" name="Google Shape;6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824" y="675500"/>
            <a:ext cx="6662926" cy="39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5"/>
          <p:cNvSpPr txBox="1"/>
          <p:nvPr/>
        </p:nvSpPr>
        <p:spPr>
          <a:xfrm>
            <a:off x="101500" y="858563"/>
            <a:ext cx="25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This confirms DR5.1, DR5.2, and DR5.3 </a:t>
            </a:r>
            <a:endParaRPr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6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99" name="Google Shape;6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6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Communications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01" name="Google Shape;70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2" name="Google Shape;702;p46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703" name="Google Shape;703;p46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04" name="Google Shape;704;p46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05" name="Google Shape;705;p46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06" name="Google Shape;706;p46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DR’s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Satisfaction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07" name="Google Shape;707;p46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08" name="Google Shape;708;p46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09" name="Google Shape;709;p46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10" name="Google Shape;710;p46"/>
          <p:cNvSpPr txBox="1"/>
          <p:nvPr/>
        </p:nvSpPr>
        <p:spPr>
          <a:xfrm>
            <a:off x="435849" y="1152600"/>
            <a:ext cx="3988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Link Budget Equations: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</p:txBody>
      </p:sp>
      <p:pic>
        <p:nvPicPr>
          <p:cNvPr id="711" name="Google Shape;711;p46"/>
          <p:cNvPicPr preferRelativeResize="0"/>
          <p:nvPr/>
        </p:nvPicPr>
        <p:blipFill rotWithShape="1">
          <a:blip r:embed="rId4">
            <a:alphaModFix/>
          </a:blip>
          <a:srcRect b="0" l="27944" r="26273" t="0"/>
          <a:stretch/>
        </p:blipFill>
        <p:spPr>
          <a:xfrm>
            <a:off x="726211" y="1466437"/>
            <a:ext cx="1661933" cy="476284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6"/>
          <p:cNvSpPr txBox="1"/>
          <p:nvPr/>
        </p:nvSpPr>
        <p:spPr>
          <a:xfrm>
            <a:off x="435838" y="2773218"/>
            <a:ext cx="3988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Results: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</a:t>
            </a:r>
            <a:r>
              <a:rPr baseline="-25000" lang="en" sz="1500">
                <a:solidFill>
                  <a:schemeClr val="dk1"/>
                </a:solidFill>
              </a:rPr>
              <a:t>Rx</a:t>
            </a:r>
            <a:r>
              <a:rPr lang="en" sz="1500">
                <a:solidFill>
                  <a:schemeClr val="dk1"/>
                </a:solidFill>
              </a:rPr>
              <a:t>= -34.16dB &gt; R</a:t>
            </a:r>
            <a:r>
              <a:rPr baseline="-25000" lang="en" sz="1500">
                <a:solidFill>
                  <a:schemeClr val="dk1"/>
                </a:solidFill>
              </a:rPr>
              <a:t>x</a:t>
            </a:r>
            <a:r>
              <a:rPr lang="en" sz="1500">
                <a:solidFill>
                  <a:schemeClr val="dk1"/>
                </a:solidFill>
              </a:rPr>
              <a:t>= -75dB 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Link Margin: </a:t>
            </a:r>
            <a:r>
              <a:rPr b="1" lang="en" sz="1500">
                <a:solidFill>
                  <a:schemeClr val="dk1"/>
                </a:solidFill>
              </a:rPr>
              <a:t>40</a:t>
            </a:r>
            <a:r>
              <a:rPr b="1" lang="en" sz="1500">
                <a:solidFill>
                  <a:schemeClr val="dk1"/>
                </a:solidFill>
              </a:rPr>
              <a:t>.84</a:t>
            </a:r>
            <a:r>
              <a:rPr b="1" lang="en" sz="1500">
                <a:solidFill>
                  <a:schemeClr val="dk1"/>
                </a:solidFill>
              </a:rPr>
              <a:t> dB</a:t>
            </a:r>
            <a:r>
              <a:rPr lang="en" sz="1500">
                <a:solidFill>
                  <a:schemeClr val="dk1"/>
                </a:solidFill>
              </a:rPr>
              <a:t> &gt; 0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D5156"/>
              </a:solidFill>
            </a:endParaRPr>
          </a:p>
        </p:txBody>
      </p:sp>
      <p:pic>
        <p:nvPicPr>
          <p:cNvPr id="713" name="Google Shape;71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636" y="1889174"/>
            <a:ext cx="4280279" cy="39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7361" y="2807244"/>
            <a:ext cx="879377" cy="59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8112" y="2807244"/>
            <a:ext cx="879377" cy="59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475" y="2355932"/>
            <a:ext cx="629167" cy="47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33226" y="2355932"/>
            <a:ext cx="629166" cy="476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8" name="Google Shape;718;p46"/>
          <p:cNvCxnSpPr>
            <a:endCxn id="714" idx="2"/>
          </p:cNvCxnSpPr>
          <p:nvPr/>
        </p:nvCxnSpPr>
        <p:spPr>
          <a:xfrm flipH="1" rot="10800000">
            <a:off x="5871050" y="3404068"/>
            <a:ext cx="6000" cy="324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9" name="Google Shape;719;p46"/>
          <p:cNvCxnSpPr/>
          <p:nvPr/>
        </p:nvCxnSpPr>
        <p:spPr>
          <a:xfrm flipH="1" rot="10800000">
            <a:off x="8144801" y="3403889"/>
            <a:ext cx="6000" cy="324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720" name="Google Shape;720;p46"/>
          <p:cNvSpPr txBox="1"/>
          <p:nvPr/>
        </p:nvSpPr>
        <p:spPr>
          <a:xfrm>
            <a:off x="5313690" y="3619929"/>
            <a:ext cx="112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Power Transmitted</a:t>
            </a:r>
            <a:endParaRPr sz="1000"/>
          </a:p>
        </p:txBody>
      </p:sp>
      <p:sp>
        <p:nvSpPr>
          <p:cNvPr id="721" name="Google Shape;721;p46"/>
          <p:cNvSpPr txBox="1"/>
          <p:nvPr/>
        </p:nvSpPr>
        <p:spPr>
          <a:xfrm>
            <a:off x="7587338" y="3644811"/>
            <a:ext cx="112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Power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Received </a:t>
            </a:r>
            <a:endParaRPr sz="1000"/>
          </a:p>
        </p:txBody>
      </p:sp>
      <p:cxnSp>
        <p:nvCxnSpPr>
          <p:cNvPr id="722" name="Google Shape;722;p46"/>
          <p:cNvCxnSpPr>
            <a:stCxn id="716" idx="3"/>
            <a:endCxn id="717" idx="1"/>
          </p:cNvCxnSpPr>
          <p:nvPr/>
        </p:nvCxnSpPr>
        <p:spPr>
          <a:xfrm>
            <a:off x="6191642" y="2594075"/>
            <a:ext cx="16416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3" name="Google Shape;723;p46"/>
          <p:cNvSpPr txBox="1"/>
          <p:nvPr/>
        </p:nvSpPr>
        <p:spPr>
          <a:xfrm>
            <a:off x="6543404" y="2372235"/>
            <a:ext cx="93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Free Space Loss</a:t>
            </a:r>
            <a:endParaRPr sz="1000"/>
          </a:p>
        </p:txBody>
      </p:sp>
      <p:pic>
        <p:nvPicPr>
          <p:cNvPr id="724" name="Google Shape;724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3825" y="1508750"/>
            <a:ext cx="5458421" cy="39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625" y="2325221"/>
            <a:ext cx="2094558" cy="35889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46"/>
          <p:cNvSpPr txBox="1"/>
          <p:nvPr/>
        </p:nvSpPr>
        <p:spPr>
          <a:xfrm>
            <a:off x="5367550" y="4187775"/>
            <a:ext cx="32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This confirms DR5.4 &amp; DR5.5 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7"/>
          <p:cNvSpPr txBox="1"/>
          <p:nvPr/>
        </p:nvSpPr>
        <p:spPr>
          <a:xfrm>
            <a:off x="2163450" y="2248500"/>
            <a:ext cx="481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Project Risks</a:t>
            </a:r>
            <a:endParaRPr b="1" i="1" sz="3000"/>
          </a:p>
        </p:txBody>
      </p:sp>
      <p:pic>
        <p:nvPicPr>
          <p:cNvPr id="732" name="Google Shape;73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8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40" name="Google Shape;7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Risks-Risk Assessment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42" name="Google Shape;74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3" name="Google Shape;743;p48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744" name="Google Shape;744;p48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45" name="Google Shape;745;p48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46" name="Google Shape;746;p48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47" name="Google Shape;747;p48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48" name="Google Shape;748;p48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Risks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49" name="Google Shape;749;p48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50" name="Google Shape;750;p48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graphicFrame>
        <p:nvGraphicFramePr>
          <p:cNvPr id="751" name="Google Shape;751;p48"/>
          <p:cNvGraphicFramePr/>
          <p:nvPr/>
        </p:nvGraphicFramePr>
        <p:xfrm>
          <a:off x="101588" y="12653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391700"/>
                <a:gridCol w="772500"/>
                <a:gridCol w="1097025"/>
                <a:gridCol w="1081900"/>
                <a:gridCol w="1774825"/>
                <a:gridCol w="915275"/>
                <a:gridCol w="631450"/>
                <a:gridCol w="800850"/>
                <a:gridCol w="832950"/>
                <a:gridCol w="705350"/>
              </a:tblGrid>
              <a:tr h="589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#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System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Point of Failure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Mode of Failure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Consequence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Likelihood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Level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Impact Level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Mitigation Plan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Residual Likelihood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Level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Residual Impact Level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79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Sample Collection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Robotic Arm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Mechanical Failure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Failure to uphold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FR.1,FR.2,FR.3 - Collect, Store and Deposit Sample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Create Intended Use Document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Communication Software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Wireless/Wired Connection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Failure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Failure to uphold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FR.5,FR.6 - Send/</a:t>
                      </a:r>
                      <a:r>
                        <a:rPr lang="en" sz="1000"/>
                        <a:t>Receive</a:t>
                      </a:r>
                      <a:r>
                        <a:rPr lang="en" sz="1000"/>
                        <a:t> Data from GS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Record Movement History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  <a:tr h="580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Loss of Video Feed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Failure to uphold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FR.4 - Locate Sample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FR.5,FR.6 - Send/</a:t>
                      </a:r>
                      <a:r>
                        <a:rPr lang="en" sz="1000"/>
                        <a:t>Receive</a:t>
                      </a:r>
                      <a:r>
                        <a:rPr lang="en" sz="1000"/>
                        <a:t> Data from GS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Create Installation Guide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  <a:tr h="31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Location Data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GPS/Encoder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Measurement Error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Failure to uphold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FR.4 - Locate Sample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Modeling/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Medium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57" name="Google Shape;75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4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 Matrices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9" name="Google Shape;75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0" name="Google Shape;760;p49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761" name="Google Shape;761;p49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62" name="Google Shape;762;p49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63" name="Google Shape;763;p49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64" name="Google Shape;764;p49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65" name="Google Shape;765;p49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Risks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66" name="Google Shape;766;p49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67" name="Google Shape;767;p49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graphicFrame>
        <p:nvGraphicFramePr>
          <p:cNvPr id="768" name="Google Shape;768;p49"/>
          <p:cNvGraphicFramePr/>
          <p:nvPr/>
        </p:nvGraphicFramePr>
        <p:xfrm>
          <a:off x="0" y="1152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040375"/>
                <a:gridCol w="809175"/>
                <a:gridCol w="782900"/>
                <a:gridCol w="780675"/>
                <a:gridCol w="688700"/>
              </a:tblGrid>
              <a:tr h="71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Pre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Mitigation Plan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9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86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621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621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69" name="Google Shape;769;p49"/>
          <p:cNvGraphicFramePr/>
          <p:nvPr/>
        </p:nvGraphicFramePr>
        <p:xfrm>
          <a:off x="4937225" y="11526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056575"/>
                <a:gridCol w="821775"/>
                <a:gridCol w="795075"/>
                <a:gridCol w="775675"/>
                <a:gridCol w="716575"/>
              </a:tblGrid>
              <a:tr h="74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Post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Mitigation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Plan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98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871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629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2,4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629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cxnSp>
        <p:nvCxnSpPr>
          <p:cNvPr id="770" name="Google Shape;770;p49"/>
          <p:cNvCxnSpPr/>
          <p:nvPr/>
        </p:nvCxnSpPr>
        <p:spPr>
          <a:xfrm>
            <a:off x="4133725" y="2955625"/>
            <a:ext cx="7716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0"/>
          <p:cNvSpPr txBox="1"/>
          <p:nvPr/>
        </p:nvSpPr>
        <p:spPr>
          <a:xfrm>
            <a:off x="2010450" y="2248500"/>
            <a:ext cx="512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Verification and Validation</a:t>
            </a:r>
            <a:endParaRPr b="1" i="1" sz="3000"/>
          </a:p>
        </p:txBody>
      </p:sp>
      <p:pic>
        <p:nvPicPr>
          <p:cNvPr id="776" name="Google Shape;77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84" name="Google Shape;78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5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Verification and Validation - 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86" name="Google Shape;786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7" name="Google Shape;787;p51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788" name="Google Shape;788;p51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89" name="Google Shape;789;p51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90" name="Google Shape;790;p51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91" name="Google Shape;791;p51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92" name="Google Shape;792;p51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93" name="Google Shape;793;p51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Verification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Validation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794" name="Google Shape;794;p51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95" name="Google Shape;795;p51"/>
          <p:cNvSpPr txBox="1"/>
          <p:nvPr/>
        </p:nvSpPr>
        <p:spPr>
          <a:xfrm>
            <a:off x="316375" y="1862800"/>
            <a:ext cx="5472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Objective: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Verify rover can travel 100 m from origin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Confirm 360 degree turn capability 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Plan: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Command rover to drive 100 m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Command rover perform a 360 degree turn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Measurements: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Distance from origin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Motor encoder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Pass Criteria: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No motor stall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Commands executed as intended</a:t>
            </a:r>
            <a:endParaRPr/>
          </a:p>
        </p:txBody>
      </p:sp>
      <p:sp>
        <p:nvSpPr>
          <p:cNvPr id="796" name="Google Shape;796;p51"/>
          <p:cNvSpPr txBox="1"/>
          <p:nvPr/>
        </p:nvSpPr>
        <p:spPr>
          <a:xfrm>
            <a:off x="177700" y="1247188"/>
            <a:ext cx="6270300" cy="6156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DR4.1: Drive up to 100m in any direction from start location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DR4.4: Have the ability to turn 360 degrees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Motivation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222075" y="1619250"/>
            <a:ext cx="5006100" cy="26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Accessibility </a:t>
            </a:r>
            <a:r>
              <a:rPr lang="en" sz="1500">
                <a:solidFill>
                  <a:schemeClr val="dk1"/>
                </a:solidFill>
              </a:rPr>
              <a:t>to certain areas on Earth may be better suited for robots than humans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Building collapse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Natural disaster zones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Samples may be required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but risk to humans is too high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Mitigating 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the risk to humans</a:t>
            </a:r>
            <a:r>
              <a:rPr lang="en" sz="1500">
                <a:solidFill>
                  <a:schemeClr val="dk1"/>
                </a:solidFill>
              </a:rPr>
              <a:t> in acquiring samples requires: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Rover that collects and stores sample of interest </a:t>
            </a:r>
            <a:endParaRPr b="1" sz="1900">
              <a:solidFill>
                <a:schemeClr val="dk1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800" y="1369163"/>
            <a:ext cx="3654124" cy="240516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5317800" y="3774325"/>
            <a:ext cx="3495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Courtesy: NPR </a:t>
            </a:r>
            <a:endParaRPr sz="700"/>
          </a:p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601675" y="464267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93" name="Google Shape;93;p16"/>
          <p:cNvSpPr/>
          <p:nvPr/>
        </p:nvSpPr>
        <p:spPr>
          <a:xfrm>
            <a:off x="1225500" y="464267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Overview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2188650" y="464267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3130825" y="464267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4110725" y="464267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5273799" y="464267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6242500" y="464267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7352824" y="464267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02" name="Google Shape;80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5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Verification and Validation - Sample Collection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04" name="Google Shape;80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5" name="Google Shape;805;p52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806" name="Google Shape;806;p52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07" name="Google Shape;807;p52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08" name="Google Shape;808;p52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09" name="Google Shape;809;p52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10" name="Google Shape;810;p52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11" name="Google Shape;811;p52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Verification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Validation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12" name="Google Shape;812;p52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13" name="Google Shape;813;p52"/>
          <p:cNvSpPr txBox="1"/>
          <p:nvPr/>
        </p:nvSpPr>
        <p:spPr>
          <a:xfrm>
            <a:off x="180550" y="2089663"/>
            <a:ext cx="7974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Objective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Confirm functionality of sample collection device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Plan: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Place 20mm sample within reach of sample collection device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Command arm to </a:t>
            </a:r>
            <a:r>
              <a:rPr lang="en"/>
              <a:t>acquire</a:t>
            </a:r>
            <a:r>
              <a:rPr lang="en"/>
              <a:t> the sample, and transport it to collection container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Measurements: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Distance from intended target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Pass </a:t>
            </a:r>
            <a:r>
              <a:rPr b="1" lang="en"/>
              <a:t>Criteria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Intended </a:t>
            </a:r>
            <a:r>
              <a:rPr lang="en"/>
              <a:t>acquisition</a:t>
            </a:r>
            <a:r>
              <a:rPr lang="en"/>
              <a:t> location within tolerance from actual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Sample transported from original location to collection container</a:t>
            </a:r>
            <a:endParaRPr/>
          </a:p>
        </p:txBody>
      </p:sp>
      <p:sp>
        <p:nvSpPr>
          <p:cNvPr id="814" name="Google Shape;814;p52"/>
          <p:cNvSpPr txBox="1"/>
          <p:nvPr/>
        </p:nvSpPr>
        <p:spPr>
          <a:xfrm>
            <a:off x="180550" y="1462950"/>
            <a:ext cx="7974600" cy="4155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DR1.2: Be able to collect a sample of interest that is 20 mm at its largest dimension</a:t>
            </a:r>
            <a:endParaRPr sz="19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20" name="Google Shape;82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5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Verification and Validation - COMM’s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22" name="Google Shape;822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3" name="Google Shape;823;p53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824" name="Google Shape;824;p53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25" name="Google Shape;825;p53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26" name="Google Shape;826;p53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27" name="Google Shape;827;p53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28" name="Google Shape;828;p53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29" name="Google Shape;829;p53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Verification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Validation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30" name="Google Shape;830;p53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31" name="Google Shape;831;p53"/>
          <p:cNvSpPr txBox="1"/>
          <p:nvPr/>
        </p:nvSpPr>
        <p:spPr>
          <a:xfrm>
            <a:off x="198750" y="1892725"/>
            <a:ext cx="6526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Objective: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Confirm ability to send information to rover at 100m distance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Confirm ability to </a:t>
            </a:r>
            <a:r>
              <a:rPr lang="en">
                <a:solidFill>
                  <a:schemeClr val="dk1"/>
                </a:solidFill>
              </a:rPr>
              <a:t>receive information from rover at 100m distance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Plan: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Send command to rover at 100 m distance to move backwards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Receive video data from rover at 100m distance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Measurements: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Distance from origin to destination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Pass Criteria: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GS </a:t>
            </a:r>
            <a:r>
              <a:rPr lang="en"/>
              <a:t>acquires</a:t>
            </a:r>
            <a:r>
              <a:rPr lang="en"/>
              <a:t> live video feed from rover at 100m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53"/>
          <p:cNvSpPr txBox="1"/>
          <p:nvPr/>
        </p:nvSpPr>
        <p:spPr>
          <a:xfrm>
            <a:off x="198750" y="1322575"/>
            <a:ext cx="7869300" cy="6156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DR5.2: Be able to send time stamped live video and images to the ground station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DR5.5: Be able to communicate with ground station at a maximum distance of 100m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38" name="Google Shape;83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5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Verification and Validation - Navigation and Controls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40" name="Google Shape;84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1" name="Google Shape;841;p54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842" name="Google Shape;842;p54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43" name="Google Shape;843;p54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44" name="Google Shape;844;p54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45" name="Google Shape;845;p54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46" name="Google Shape;846;p54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47" name="Google Shape;847;p54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Verification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Validation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48" name="Google Shape;848;p54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49" name="Google Shape;849;p54"/>
          <p:cNvSpPr txBox="1"/>
          <p:nvPr/>
        </p:nvSpPr>
        <p:spPr>
          <a:xfrm>
            <a:off x="-95525" y="1542675"/>
            <a:ext cx="61890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Objective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Verify GPS accuracy of 1 m radius at specified sample location 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Plan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Record data using GPS sensor at specified sample location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Measurements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Latitude and longitude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Pass Criteria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Reported position w/in 1 m radius at specified sample location</a:t>
            </a:r>
            <a:endParaRPr/>
          </a:p>
        </p:txBody>
      </p:sp>
      <p:sp>
        <p:nvSpPr>
          <p:cNvPr id="850" name="Google Shape;850;p54"/>
          <p:cNvSpPr txBox="1"/>
          <p:nvPr/>
        </p:nvSpPr>
        <p:spPr>
          <a:xfrm>
            <a:off x="198750" y="1322563"/>
            <a:ext cx="5437500" cy="6156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DR3.1: Deposit the sample container w/in 1 m radius o</a:t>
            </a:r>
            <a:r>
              <a:rPr b="1" lang="en">
                <a:solidFill>
                  <a:schemeClr val="lt1"/>
                </a:solidFill>
              </a:rPr>
              <a:t>f</a:t>
            </a:r>
            <a:r>
              <a:rPr b="1" lang="en">
                <a:solidFill>
                  <a:schemeClr val="lt1"/>
                </a:solidFill>
              </a:rPr>
              <a:t> a specified location by the ground station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851" name="Google Shape;85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625" y="1208375"/>
            <a:ext cx="2855566" cy="342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5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57" name="Google Shape;8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5"/>
          <p:cNvSpPr txBox="1"/>
          <p:nvPr>
            <p:ph type="title"/>
          </p:nvPr>
        </p:nvSpPr>
        <p:spPr>
          <a:xfrm>
            <a:off x="0" y="0"/>
            <a:ext cx="9144000" cy="9510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Verification and Validation - Na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vigation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and Controls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59" name="Google Shape;859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0" name="Google Shape;860;p55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861" name="Google Shape;861;p55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62" name="Google Shape;862;p55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63" name="Google Shape;863;p55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64" name="Google Shape;864;p55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65" name="Google Shape;865;p55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66" name="Google Shape;866;p55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Verification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Validation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67" name="Google Shape;867;p55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68" name="Google Shape;868;p55"/>
          <p:cNvSpPr txBox="1"/>
          <p:nvPr/>
        </p:nvSpPr>
        <p:spPr>
          <a:xfrm>
            <a:off x="55975" y="1771300"/>
            <a:ext cx="6239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Objective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Verify rover can travel back to origin after loss of comms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Plan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Drive through track, enter comm loss mode at the end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Measurements</a:t>
            </a:r>
            <a:r>
              <a:rPr lang="en"/>
              <a:t>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Odometry and distance from origin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Pass Criteria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Able to properly follow the track in reverse</a:t>
            </a:r>
            <a:endParaRPr/>
          </a:p>
        </p:txBody>
      </p:sp>
      <p:pic>
        <p:nvPicPr>
          <p:cNvPr id="869" name="Google Shape;86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172" y="1080000"/>
            <a:ext cx="1561068" cy="35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3819" y="1072787"/>
            <a:ext cx="1561075" cy="3565457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55"/>
          <p:cNvSpPr txBox="1"/>
          <p:nvPr/>
        </p:nvSpPr>
        <p:spPr>
          <a:xfrm>
            <a:off x="198750" y="1322563"/>
            <a:ext cx="5437500" cy="6156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DR4.2: Return to original location upon loss of communications with ground station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6"/>
          <p:cNvSpPr txBox="1"/>
          <p:nvPr/>
        </p:nvSpPr>
        <p:spPr>
          <a:xfrm>
            <a:off x="2163450" y="2248500"/>
            <a:ext cx="481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Project Planning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877" name="Google Shape;87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57"/>
          <p:cNvSpPr txBox="1"/>
          <p:nvPr>
            <p:ph type="title"/>
          </p:nvPr>
        </p:nvSpPr>
        <p:spPr>
          <a:xfrm>
            <a:off x="0" y="8900"/>
            <a:ext cx="9144000" cy="8610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85" name="Google Shape;88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7"/>
          <p:cNvSpPr txBox="1"/>
          <p:nvPr>
            <p:ph type="title"/>
          </p:nvPr>
        </p:nvSpPr>
        <p:spPr>
          <a:xfrm>
            <a:off x="0" y="0"/>
            <a:ext cx="9144000" cy="8610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WBS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87" name="Google Shape;887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8" name="Google Shape;888;p57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889" name="Google Shape;889;p57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90" name="Google Shape;890;p57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91" name="Google Shape;891;p57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92" name="Google Shape;892;p57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93" name="Google Shape;893;p57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94" name="Google Shape;894;p57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95" name="Google Shape;895;p57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Planning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96" name="Google Shape;896;p57"/>
          <p:cNvSpPr/>
          <p:nvPr/>
        </p:nvSpPr>
        <p:spPr>
          <a:xfrm>
            <a:off x="605878" y="1159563"/>
            <a:ext cx="879600" cy="252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Management</a:t>
            </a:r>
            <a:endParaRPr b="1" sz="900">
              <a:solidFill>
                <a:schemeClr val="lt1"/>
              </a:solidFill>
            </a:endParaRPr>
          </a:p>
        </p:txBody>
      </p:sp>
      <p:cxnSp>
        <p:nvCxnSpPr>
          <p:cNvPr id="897" name="Google Shape;897;p57"/>
          <p:cNvCxnSpPr/>
          <p:nvPr/>
        </p:nvCxnSpPr>
        <p:spPr>
          <a:xfrm rot="5400000">
            <a:off x="592441" y="1420922"/>
            <a:ext cx="414300" cy="379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8" name="Google Shape;898;p57"/>
          <p:cNvCxnSpPr/>
          <p:nvPr/>
        </p:nvCxnSpPr>
        <p:spPr>
          <a:xfrm flipH="1" rot="-5400000">
            <a:off x="980500" y="1422413"/>
            <a:ext cx="392100" cy="374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9" name="Google Shape;899;p57"/>
          <p:cNvSpPr/>
          <p:nvPr/>
        </p:nvSpPr>
        <p:spPr>
          <a:xfrm>
            <a:off x="128850" y="1807775"/>
            <a:ext cx="854400" cy="2529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Deliverables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00" name="Google Shape;900;p57"/>
          <p:cNvSpPr/>
          <p:nvPr/>
        </p:nvSpPr>
        <p:spPr>
          <a:xfrm>
            <a:off x="86225" y="2143108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PDD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1" name="Google Shape;901;p57"/>
          <p:cNvSpPr/>
          <p:nvPr/>
        </p:nvSpPr>
        <p:spPr>
          <a:xfrm>
            <a:off x="86225" y="2454799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</a:t>
            </a:r>
            <a:r>
              <a:rPr b="1" lang="en" sz="800">
                <a:solidFill>
                  <a:schemeClr val="dk1"/>
                </a:solidFill>
              </a:rPr>
              <a:t>DD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2" name="Google Shape;902;p57"/>
          <p:cNvSpPr/>
          <p:nvPr/>
        </p:nvSpPr>
        <p:spPr>
          <a:xfrm>
            <a:off x="86225" y="2754598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PDR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3" name="Google Shape;903;p57"/>
          <p:cNvSpPr/>
          <p:nvPr/>
        </p:nvSpPr>
        <p:spPr>
          <a:xfrm>
            <a:off x="86225" y="3058203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</a:t>
            </a:r>
            <a:r>
              <a:rPr b="1" lang="en" sz="800">
                <a:solidFill>
                  <a:schemeClr val="dk1"/>
                </a:solidFill>
              </a:rPr>
              <a:t>DR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4" name="Google Shape;904;p57"/>
          <p:cNvSpPr/>
          <p:nvPr/>
        </p:nvSpPr>
        <p:spPr>
          <a:xfrm>
            <a:off x="86225" y="3354437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FFR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5" name="Google Shape;905;p57"/>
          <p:cNvSpPr/>
          <p:nvPr/>
        </p:nvSpPr>
        <p:spPr>
          <a:xfrm>
            <a:off x="86225" y="365433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TRR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6" name="Google Shape;906;p57"/>
          <p:cNvSpPr/>
          <p:nvPr/>
        </p:nvSpPr>
        <p:spPr>
          <a:xfrm>
            <a:off x="86225" y="3954250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SFR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7" name="Google Shape;907;p57"/>
          <p:cNvSpPr/>
          <p:nvPr/>
        </p:nvSpPr>
        <p:spPr>
          <a:xfrm>
            <a:off x="1150750" y="1807763"/>
            <a:ext cx="854400" cy="2529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Admin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08" name="Google Shape;908;p57"/>
          <p:cNvSpPr/>
          <p:nvPr/>
        </p:nvSpPr>
        <p:spPr>
          <a:xfrm>
            <a:off x="1095400" y="2143096"/>
            <a:ext cx="965100" cy="3936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Organizational Chart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09" name="Google Shape;909;p57"/>
          <p:cNvSpPr/>
          <p:nvPr/>
        </p:nvSpPr>
        <p:spPr>
          <a:xfrm>
            <a:off x="1095400" y="2572949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Gantt Chart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0" name="Google Shape;910;p57"/>
          <p:cNvSpPr/>
          <p:nvPr/>
        </p:nvSpPr>
        <p:spPr>
          <a:xfrm>
            <a:off x="1095400" y="2862099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RIsk </a:t>
            </a:r>
            <a:r>
              <a:rPr b="1" lang="en" sz="800">
                <a:solidFill>
                  <a:schemeClr val="dk1"/>
                </a:solidFill>
              </a:rPr>
              <a:t>Matrices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1" name="Google Shape;911;p57"/>
          <p:cNvSpPr/>
          <p:nvPr/>
        </p:nvSpPr>
        <p:spPr>
          <a:xfrm>
            <a:off x="1095400" y="3151249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Finalize Budget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2" name="Google Shape;912;p57"/>
          <p:cNvSpPr/>
          <p:nvPr/>
        </p:nvSpPr>
        <p:spPr>
          <a:xfrm>
            <a:off x="1095400" y="3440399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Part Ordering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3" name="Google Shape;913;p57"/>
          <p:cNvSpPr/>
          <p:nvPr/>
        </p:nvSpPr>
        <p:spPr>
          <a:xfrm>
            <a:off x="2213203" y="1157963"/>
            <a:ext cx="879600" cy="252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Structures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914" name="Google Shape;914;p57"/>
          <p:cNvSpPr/>
          <p:nvPr/>
        </p:nvSpPr>
        <p:spPr>
          <a:xfrm>
            <a:off x="2170450" y="1804475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Requirement Identification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5" name="Google Shape;915;p57"/>
          <p:cNvSpPr/>
          <p:nvPr/>
        </p:nvSpPr>
        <p:spPr>
          <a:xfrm>
            <a:off x="2170450" y="2127725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Preliminary</a:t>
            </a:r>
            <a:r>
              <a:rPr b="1" lang="en" sz="800">
                <a:solidFill>
                  <a:schemeClr val="dk1"/>
                </a:solidFill>
              </a:rPr>
              <a:t> Design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6" name="Google Shape;916;p57"/>
          <p:cNvSpPr/>
          <p:nvPr/>
        </p:nvSpPr>
        <p:spPr>
          <a:xfrm>
            <a:off x="2170450" y="2450975"/>
            <a:ext cx="965100" cy="3537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Preliminary Structural Analysis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7" name="Google Shape;917;p57"/>
          <p:cNvSpPr/>
          <p:nvPr/>
        </p:nvSpPr>
        <p:spPr>
          <a:xfrm>
            <a:off x="2170450" y="2875025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Finalize Design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18" name="Google Shape;918;p57"/>
          <p:cNvSpPr/>
          <p:nvPr/>
        </p:nvSpPr>
        <p:spPr>
          <a:xfrm>
            <a:off x="2170450" y="3191587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Final Structural Analysis</a:t>
            </a:r>
            <a:endParaRPr b="1" sz="900">
              <a:solidFill>
                <a:schemeClr val="dk1"/>
              </a:solidFill>
            </a:endParaRPr>
          </a:p>
        </p:txBody>
      </p:sp>
      <p:cxnSp>
        <p:nvCxnSpPr>
          <p:cNvPr id="919" name="Google Shape;919;p57"/>
          <p:cNvCxnSpPr>
            <a:stCxn id="913" idx="2"/>
            <a:endCxn id="914" idx="0"/>
          </p:cNvCxnSpPr>
          <p:nvPr/>
        </p:nvCxnSpPr>
        <p:spPr>
          <a:xfrm>
            <a:off x="2653003" y="1410863"/>
            <a:ext cx="0" cy="39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0" name="Google Shape;920;p57"/>
          <p:cNvSpPr/>
          <p:nvPr/>
        </p:nvSpPr>
        <p:spPr>
          <a:xfrm>
            <a:off x="3591425" y="1173213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Manufacturing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921" name="Google Shape;921;p57"/>
          <p:cNvSpPr/>
          <p:nvPr/>
        </p:nvSpPr>
        <p:spPr>
          <a:xfrm>
            <a:off x="3548675" y="182508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Preliminary Fabrication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22" name="Google Shape;922;p57"/>
          <p:cNvSpPr/>
          <p:nvPr/>
        </p:nvSpPr>
        <p:spPr>
          <a:xfrm>
            <a:off x="3548675" y="2148338"/>
            <a:ext cx="965100" cy="353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Preliminary </a:t>
            </a:r>
            <a:r>
              <a:rPr b="1" lang="en" sz="800">
                <a:solidFill>
                  <a:schemeClr val="dk1"/>
                </a:solidFill>
              </a:rPr>
              <a:t>Hardware</a:t>
            </a:r>
            <a:r>
              <a:rPr b="1" lang="en" sz="800">
                <a:solidFill>
                  <a:schemeClr val="dk1"/>
                </a:solidFill>
              </a:rPr>
              <a:t> Testing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23" name="Google Shape;923;p57"/>
          <p:cNvSpPr/>
          <p:nvPr/>
        </p:nvSpPr>
        <p:spPr>
          <a:xfrm>
            <a:off x="3548675" y="257238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Integration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24" name="Google Shape;924;p57"/>
          <p:cNvSpPr/>
          <p:nvPr/>
        </p:nvSpPr>
        <p:spPr>
          <a:xfrm>
            <a:off x="3548675" y="2895650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Full System </a:t>
            </a:r>
            <a:r>
              <a:rPr b="1" lang="en" sz="800">
                <a:solidFill>
                  <a:schemeClr val="dk1"/>
                </a:solidFill>
              </a:rPr>
              <a:t>Test</a:t>
            </a:r>
            <a:r>
              <a:rPr b="1" lang="en" sz="800">
                <a:solidFill>
                  <a:schemeClr val="dk1"/>
                </a:solidFill>
              </a:rPr>
              <a:t> </a:t>
            </a:r>
            <a:endParaRPr b="1" sz="800">
              <a:solidFill>
                <a:schemeClr val="dk1"/>
              </a:solidFill>
            </a:endParaRPr>
          </a:p>
        </p:txBody>
      </p:sp>
      <p:cxnSp>
        <p:nvCxnSpPr>
          <p:cNvPr id="925" name="Google Shape;925;p57"/>
          <p:cNvCxnSpPr>
            <a:stCxn id="921" idx="0"/>
          </p:cNvCxnSpPr>
          <p:nvPr/>
        </p:nvCxnSpPr>
        <p:spPr>
          <a:xfrm rot="10800000">
            <a:off x="4031225" y="1432987"/>
            <a:ext cx="0" cy="3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6" name="Google Shape;926;p57"/>
          <p:cNvCxnSpPr>
            <a:stCxn id="918" idx="3"/>
            <a:endCxn id="921" idx="1"/>
          </p:cNvCxnSpPr>
          <p:nvPr/>
        </p:nvCxnSpPr>
        <p:spPr>
          <a:xfrm flipH="1" rot="10800000">
            <a:off x="3135550" y="1951537"/>
            <a:ext cx="413100" cy="1366500"/>
          </a:xfrm>
          <a:prstGeom prst="bentConnector3">
            <a:avLst>
              <a:gd fmla="val 50003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7" name="Google Shape;927;p57"/>
          <p:cNvSpPr/>
          <p:nvPr/>
        </p:nvSpPr>
        <p:spPr>
          <a:xfrm>
            <a:off x="4945875" y="1158575"/>
            <a:ext cx="1223400" cy="252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Electronics/Software</a:t>
            </a:r>
            <a:endParaRPr b="1" sz="900">
              <a:solidFill>
                <a:schemeClr val="lt1"/>
              </a:solidFill>
            </a:endParaRPr>
          </a:p>
        </p:txBody>
      </p:sp>
      <p:cxnSp>
        <p:nvCxnSpPr>
          <p:cNvPr id="928" name="Google Shape;928;p57"/>
          <p:cNvCxnSpPr/>
          <p:nvPr/>
        </p:nvCxnSpPr>
        <p:spPr>
          <a:xfrm rot="5400000">
            <a:off x="5154416" y="1420922"/>
            <a:ext cx="414300" cy="379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9" name="Google Shape;929;p57"/>
          <p:cNvCxnSpPr/>
          <p:nvPr/>
        </p:nvCxnSpPr>
        <p:spPr>
          <a:xfrm flipH="1" rot="-5400000">
            <a:off x="5542475" y="1422413"/>
            <a:ext cx="392100" cy="374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0" name="Google Shape;930;p57"/>
          <p:cNvSpPr/>
          <p:nvPr/>
        </p:nvSpPr>
        <p:spPr>
          <a:xfrm>
            <a:off x="4690825" y="1807775"/>
            <a:ext cx="854400" cy="2529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Robotic Arm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31" name="Google Shape;931;p57"/>
          <p:cNvSpPr/>
          <p:nvPr/>
        </p:nvSpPr>
        <p:spPr>
          <a:xfrm>
            <a:off x="4648200" y="2143108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Software Selection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32" name="Google Shape;932;p57"/>
          <p:cNvSpPr/>
          <p:nvPr/>
        </p:nvSpPr>
        <p:spPr>
          <a:xfrm>
            <a:off x="4648200" y="2454799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Configure Test Software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33" name="Google Shape;933;p57"/>
          <p:cNvSpPr/>
          <p:nvPr/>
        </p:nvSpPr>
        <p:spPr>
          <a:xfrm>
            <a:off x="4648200" y="2754598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Software Simulation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34" name="Google Shape;934;p57"/>
          <p:cNvSpPr/>
          <p:nvPr/>
        </p:nvSpPr>
        <p:spPr>
          <a:xfrm>
            <a:off x="4648200" y="3058203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Integration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35" name="Google Shape;935;p57"/>
          <p:cNvSpPr/>
          <p:nvPr/>
        </p:nvSpPr>
        <p:spPr>
          <a:xfrm>
            <a:off x="4648200" y="335443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Full System Test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36" name="Google Shape;936;p57"/>
          <p:cNvSpPr/>
          <p:nvPr/>
        </p:nvSpPr>
        <p:spPr>
          <a:xfrm>
            <a:off x="5712725" y="1807763"/>
            <a:ext cx="854400" cy="2529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Ground Station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37" name="Google Shape;937;p57"/>
          <p:cNvSpPr/>
          <p:nvPr/>
        </p:nvSpPr>
        <p:spPr>
          <a:xfrm>
            <a:off x="5657375" y="2143101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Software Selection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38" name="Google Shape;938;p57"/>
          <p:cNvSpPr/>
          <p:nvPr/>
        </p:nvSpPr>
        <p:spPr>
          <a:xfrm>
            <a:off x="5657375" y="2454775"/>
            <a:ext cx="965100" cy="3537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Design Preliminary Interface</a:t>
            </a:r>
            <a:endParaRPr b="1" sz="800">
              <a:solidFill>
                <a:schemeClr val="dk1"/>
              </a:solidFill>
            </a:endParaRPr>
          </a:p>
        </p:txBody>
      </p:sp>
      <p:cxnSp>
        <p:nvCxnSpPr>
          <p:cNvPr id="939" name="Google Shape;939;p57"/>
          <p:cNvCxnSpPr/>
          <p:nvPr/>
        </p:nvCxnSpPr>
        <p:spPr>
          <a:xfrm>
            <a:off x="5925725" y="1608388"/>
            <a:ext cx="1024500" cy="196200"/>
          </a:xfrm>
          <a:prstGeom prst="bentConnector3">
            <a:avLst>
              <a:gd fmla="val 9915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0" name="Google Shape;940;p57"/>
          <p:cNvSpPr/>
          <p:nvPr/>
        </p:nvSpPr>
        <p:spPr>
          <a:xfrm>
            <a:off x="6768150" y="1804463"/>
            <a:ext cx="854400" cy="2529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Drivetrain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41" name="Google Shape;941;p57"/>
          <p:cNvSpPr/>
          <p:nvPr/>
        </p:nvSpPr>
        <p:spPr>
          <a:xfrm>
            <a:off x="5657375" y="2867250"/>
            <a:ext cx="965100" cy="353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Design Code for in house software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942" name="Google Shape;942;p57"/>
          <p:cNvSpPr/>
          <p:nvPr/>
        </p:nvSpPr>
        <p:spPr>
          <a:xfrm>
            <a:off x="5657375" y="3279728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Full System Test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43" name="Google Shape;943;p57"/>
          <p:cNvSpPr/>
          <p:nvPr/>
        </p:nvSpPr>
        <p:spPr>
          <a:xfrm>
            <a:off x="6712800" y="2112758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Software Selection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44" name="Google Shape;944;p57"/>
          <p:cNvSpPr/>
          <p:nvPr/>
        </p:nvSpPr>
        <p:spPr>
          <a:xfrm>
            <a:off x="6712800" y="2424449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Configure Test Software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45" name="Google Shape;945;p57"/>
          <p:cNvSpPr/>
          <p:nvPr/>
        </p:nvSpPr>
        <p:spPr>
          <a:xfrm>
            <a:off x="6712800" y="2724248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Software Simulation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46" name="Google Shape;946;p57"/>
          <p:cNvSpPr/>
          <p:nvPr/>
        </p:nvSpPr>
        <p:spPr>
          <a:xfrm>
            <a:off x="6712800" y="3027853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Integration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47" name="Google Shape;947;p57"/>
          <p:cNvSpPr/>
          <p:nvPr/>
        </p:nvSpPr>
        <p:spPr>
          <a:xfrm>
            <a:off x="6712800" y="332408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Full System Test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48" name="Google Shape;948;p57"/>
          <p:cNvSpPr/>
          <p:nvPr/>
        </p:nvSpPr>
        <p:spPr>
          <a:xfrm>
            <a:off x="3352425" y="1912225"/>
            <a:ext cx="191700" cy="7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949" name="Google Shape;949;p57"/>
          <p:cNvSpPr/>
          <p:nvPr/>
        </p:nvSpPr>
        <p:spPr>
          <a:xfrm>
            <a:off x="7933575" y="1173225"/>
            <a:ext cx="1127100" cy="2529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Testing/Integration</a:t>
            </a:r>
            <a:endParaRPr b="1" sz="900">
              <a:solidFill>
                <a:schemeClr val="lt1"/>
              </a:solidFill>
            </a:endParaRPr>
          </a:p>
        </p:txBody>
      </p:sp>
      <p:cxnSp>
        <p:nvCxnSpPr>
          <p:cNvPr id="950" name="Google Shape;950;p57"/>
          <p:cNvCxnSpPr>
            <a:endCxn id="951" idx="0"/>
          </p:cNvCxnSpPr>
          <p:nvPr/>
        </p:nvCxnSpPr>
        <p:spPr>
          <a:xfrm>
            <a:off x="8495925" y="1420924"/>
            <a:ext cx="1200" cy="35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2" name="Google Shape;952;p57"/>
          <p:cNvSpPr/>
          <p:nvPr/>
        </p:nvSpPr>
        <p:spPr>
          <a:xfrm>
            <a:off x="8014575" y="1748875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Sample ID 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53" name="Google Shape;953;p57"/>
          <p:cNvSpPr/>
          <p:nvPr/>
        </p:nvSpPr>
        <p:spPr>
          <a:xfrm>
            <a:off x="8013975" y="2040550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Sample Collection 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54" name="Google Shape;954;p57"/>
          <p:cNvSpPr/>
          <p:nvPr/>
        </p:nvSpPr>
        <p:spPr>
          <a:xfrm>
            <a:off x="8013975" y="233223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Sample Deposit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55" name="Google Shape;955;p57"/>
          <p:cNvSpPr/>
          <p:nvPr/>
        </p:nvSpPr>
        <p:spPr>
          <a:xfrm>
            <a:off x="8013975" y="2623900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Container Re-stock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56" name="Google Shape;956;p57"/>
          <p:cNvSpPr/>
          <p:nvPr/>
        </p:nvSpPr>
        <p:spPr>
          <a:xfrm>
            <a:off x="8014575" y="2918225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Nav to LOI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57" name="Google Shape;957;p57"/>
          <p:cNvSpPr/>
          <p:nvPr/>
        </p:nvSpPr>
        <p:spPr>
          <a:xfrm>
            <a:off x="8014575" y="3206050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Nav to </a:t>
            </a:r>
            <a:r>
              <a:rPr b="1" lang="en" sz="900">
                <a:solidFill>
                  <a:schemeClr val="dk1"/>
                </a:solidFill>
              </a:rPr>
              <a:t>Origin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58" name="Google Shape;958;p57"/>
          <p:cNvSpPr/>
          <p:nvPr/>
        </p:nvSpPr>
        <p:spPr>
          <a:xfrm>
            <a:off x="8013975" y="349773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Skid Steer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59" name="Google Shape;959;p57"/>
          <p:cNvSpPr/>
          <p:nvPr/>
        </p:nvSpPr>
        <p:spPr>
          <a:xfrm>
            <a:off x="8014575" y="379073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Data Stream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60" name="Google Shape;960;p57"/>
          <p:cNvSpPr/>
          <p:nvPr/>
        </p:nvSpPr>
        <p:spPr>
          <a:xfrm>
            <a:off x="8013975" y="4080487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Full Int Test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61" name="Google Shape;961;p57"/>
          <p:cNvSpPr/>
          <p:nvPr/>
        </p:nvSpPr>
        <p:spPr>
          <a:xfrm>
            <a:off x="2626325" y="4399658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Complete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62" name="Google Shape;962;p57"/>
          <p:cNvSpPr/>
          <p:nvPr/>
        </p:nvSpPr>
        <p:spPr>
          <a:xfrm>
            <a:off x="3606900" y="4399662"/>
            <a:ext cx="965100" cy="252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 Progress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63" name="Google Shape;963;p57"/>
          <p:cNvSpPr/>
          <p:nvPr/>
        </p:nvSpPr>
        <p:spPr>
          <a:xfrm>
            <a:off x="4587475" y="4399662"/>
            <a:ext cx="965100" cy="25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Future Work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964" name="Google Shape;964;p57"/>
          <p:cNvSpPr txBox="1"/>
          <p:nvPr/>
        </p:nvSpPr>
        <p:spPr>
          <a:xfrm>
            <a:off x="3510425" y="4034975"/>
            <a:ext cx="1127100" cy="3540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Key:</a:t>
            </a:r>
            <a:endParaRPr b="1"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8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970" name="Google Shape;97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5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Organizational Chart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72" name="Google Shape;97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3" name="Google Shape;973;p58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974" name="Google Shape;974;p58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75" name="Google Shape;975;p58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76" name="Google Shape;976;p58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77" name="Google Shape;977;p58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78" name="Google Shape;978;p58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79" name="Google Shape;979;p58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980" name="Google Shape;980;p58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Planning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981" name="Google Shape;981;p58"/>
          <p:cNvSpPr/>
          <p:nvPr/>
        </p:nvSpPr>
        <p:spPr>
          <a:xfrm>
            <a:off x="2453913" y="1343499"/>
            <a:ext cx="9183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Barbara </a:t>
            </a:r>
            <a:r>
              <a:rPr b="1" lang="en" sz="1000">
                <a:solidFill>
                  <a:schemeClr val="dk1"/>
                </a:solidFill>
              </a:rPr>
              <a:t>Streiffert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Customer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982" name="Google Shape;982;p58"/>
          <p:cNvSpPr/>
          <p:nvPr/>
        </p:nvSpPr>
        <p:spPr>
          <a:xfrm>
            <a:off x="4460690" y="1343499"/>
            <a:ext cx="9183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Jean Koster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Advisor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83" name="Google Shape;983;p58"/>
          <p:cNvSpPr/>
          <p:nvPr/>
        </p:nvSpPr>
        <p:spPr>
          <a:xfrm>
            <a:off x="3372050" y="2006709"/>
            <a:ext cx="10884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David Koester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Project Manager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984" name="Google Shape;98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5393" y="1432501"/>
            <a:ext cx="781953" cy="340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p58"/>
          <p:cNvCxnSpPr>
            <a:endCxn id="984" idx="1"/>
          </p:cNvCxnSpPr>
          <p:nvPr/>
        </p:nvCxnSpPr>
        <p:spPr>
          <a:xfrm>
            <a:off x="3372693" y="1602514"/>
            <a:ext cx="152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6" name="Google Shape;986;p58"/>
          <p:cNvCxnSpPr/>
          <p:nvPr/>
        </p:nvCxnSpPr>
        <p:spPr>
          <a:xfrm>
            <a:off x="4307347" y="1602514"/>
            <a:ext cx="152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7" name="Google Shape;987;p58"/>
          <p:cNvCxnSpPr>
            <a:stCxn id="984" idx="2"/>
            <a:endCxn id="983" idx="0"/>
          </p:cNvCxnSpPr>
          <p:nvPr/>
        </p:nvCxnSpPr>
        <p:spPr>
          <a:xfrm>
            <a:off x="3916369" y="1772526"/>
            <a:ext cx="0" cy="23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8" name="Google Shape;988;p58"/>
          <p:cNvCxnSpPr/>
          <p:nvPr/>
        </p:nvCxnSpPr>
        <p:spPr>
          <a:xfrm>
            <a:off x="3919619" y="2533353"/>
            <a:ext cx="0" cy="30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9" name="Google Shape;989;p58"/>
          <p:cNvCxnSpPr>
            <a:endCxn id="990" idx="0"/>
          </p:cNvCxnSpPr>
          <p:nvPr/>
        </p:nvCxnSpPr>
        <p:spPr>
          <a:xfrm flipH="1">
            <a:off x="709049" y="2825840"/>
            <a:ext cx="3176400" cy="69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0" name="Google Shape;990;p58"/>
          <p:cNvSpPr/>
          <p:nvPr/>
        </p:nvSpPr>
        <p:spPr>
          <a:xfrm>
            <a:off x="198749" y="2895440"/>
            <a:ext cx="10206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Adam Trunko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Manufacturing Lead</a:t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991" name="Google Shape;991;p58"/>
          <p:cNvCxnSpPr/>
          <p:nvPr/>
        </p:nvCxnSpPr>
        <p:spPr>
          <a:xfrm>
            <a:off x="1893051" y="2817370"/>
            <a:ext cx="0" cy="13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2" name="Google Shape;992;p58"/>
          <p:cNvSpPr/>
          <p:nvPr/>
        </p:nvSpPr>
        <p:spPr>
          <a:xfrm>
            <a:off x="1253366" y="2895440"/>
            <a:ext cx="10206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Max Malden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Financial Lead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993" name="Google Shape;993;p58"/>
          <p:cNvCxnSpPr/>
          <p:nvPr/>
        </p:nvCxnSpPr>
        <p:spPr>
          <a:xfrm>
            <a:off x="3117622" y="2817370"/>
            <a:ext cx="0" cy="13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4" name="Google Shape;994;p58"/>
          <p:cNvSpPr/>
          <p:nvPr/>
        </p:nvSpPr>
        <p:spPr>
          <a:xfrm>
            <a:off x="2307983" y="2895440"/>
            <a:ext cx="10206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Ricardo Lopez-Abadia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Software </a:t>
            </a:r>
            <a:r>
              <a:rPr lang="en" sz="800">
                <a:solidFill>
                  <a:schemeClr val="dk1"/>
                </a:solidFill>
              </a:rPr>
              <a:t>Lead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995" name="Google Shape;995;p58"/>
          <p:cNvCxnSpPr/>
          <p:nvPr/>
        </p:nvCxnSpPr>
        <p:spPr>
          <a:xfrm>
            <a:off x="3919619" y="2825984"/>
            <a:ext cx="0" cy="16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6" name="Google Shape;996;p58"/>
          <p:cNvSpPr/>
          <p:nvPr/>
        </p:nvSpPr>
        <p:spPr>
          <a:xfrm>
            <a:off x="3360335" y="2884148"/>
            <a:ext cx="1080600" cy="59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Owen Kaufmann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Testing/Safety Lead</a:t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997" name="Google Shape;997;p58"/>
          <p:cNvCxnSpPr/>
          <p:nvPr/>
        </p:nvCxnSpPr>
        <p:spPr>
          <a:xfrm flipH="1">
            <a:off x="3935876" y="2828194"/>
            <a:ext cx="4220400" cy="57000"/>
          </a:xfrm>
          <a:prstGeom prst="bentConnector3">
            <a:avLst>
              <a:gd fmla="val 10038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8" name="Google Shape;998;p58"/>
          <p:cNvCxnSpPr/>
          <p:nvPr/>
        </p:nvCxnSpPr>
        <p:spPr>
          <a:xfrm>
            <a:off x="8148291" y="2825984"/>
            <a:ext cx="0" cy="20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9" name="Google Shape;999;p58"/>
          <p:cNvSpPr/>
          <p:nvPr/>
        </p:nvSpPr>
        <p:spPr>
          <a:xfrm>
            <a:off x="7838409" y="2922143"/>
            <a:ext cx="10206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Benjamin Lodwick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EPS Lead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000" name="Google Shape;1000;p58"/>
          <p:cNvCxnSpPr/>
          <p:nvPr/>
        </p:nvCxnSpPr>
        <p:spPr>
          <a:xfrm>
            <a:off x="4983960" y="2838856"/>
            <a:ext cx="0" cy="13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1" name="Google Shape;1001;p58"/>
          <p:cNvSpPr/>
          <p:nvPr/>
        </p:nvSpPr>
        <p:spPr>
          <a:xfrm>
            <a:off x="4473686" y="2922048"/>
            <a:ext cx="10884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Aaron Buller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Communications Lead 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1002" name="Google Shape;1002;p58"/>
          <p:cNvCxnSpPr/>
          <p:nvPr/>
        </p:nvCxnSpPr>
        <p:spPr>
          <a:xfrm>
            <a:off x="4478536" y="2261799"/>
            <a:ext cx="88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3" name="Google Shape;1003;p58"/>
          <p:cNvSpPr/>
          <p:nvPr/>
        </p:nvSpPr>
        <p:spPr>
          <a:xfrm>
            <a:off x="5330457" y="2006709"/>
            <a:ext cx="10884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Emily Mitzak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Systems Engineer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004" name="Google Shape;1004;p58"/>
          <p:cNvSpPr/>
          <p:nvPr/>
        </p:nvSpPr>
        <p:spPr>
          <a:xfrm>
            <a:off x="5595273" y="2922048"/>
            <a:ext cx="10884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Patrick Riley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Structural Lead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005" name="Google Shape;1005;p58"/>
          <p:cNvCxnSpPr>
            <a:endCxn id="1004" idx="0"/>
          </p:cNvCxnSpPr>
          <p:nvPr/>
        </p:nvCxnSpPr>
        <p:spPr>
          <a:xfrm>
            <a:off x="6139473" y="2817348"/>
            <a:ext cx="0" cy="10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6" name="Google Shape;1006;p58"/>
          <p:cNvSpPr/>
          <p:nvPr/>
        </p:nvSpPr>
        <p:spPr>
          <a:xfrm>
            <a:off x="6716840" y="2922136"/>
            <a:ext cx="1088400" cy="5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Keaton Paquin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Controls </a:t>
            </a:r>
            <a:r>
              <a:rPr lang="en" sz="900">
                <a:solidFill>
                  <a:schemeClr val="dk1"/>
                </a:solidFill>
              </a:rPr>
              <a:t>Lead</a:t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1007" name="Google Shape;1007;p58"/>
          <p:cNvCxnSpPr/>
          <p:nvPr/>
        </p:nvCxnSpPr>
        <p:spPr>
          <a:xfrm>
            <a:off x="7253454" y="2817348"/>
            <a:ext cx="0" cy="10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08" name="Google Shape;100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1727" y="1881787"/>
            <a:ext cx="702700" cy="2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5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14" name="Google Shape;10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5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Test Plan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16" name="Google Shape;1016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7" name="Google Shape;1017;p59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1018" name="Google Shape;1018;p59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19" name="Google Shape;1019;p59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20" name="Google Shape;1020;p59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21" name="Google Shape;1021;p59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22" name="Google Shape;1022;p59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23" name="Google Shape;1023;p59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24" name="Google Shape;1024;p59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Planning</a:t>
            </a:r>
            <a:endParaRPr b="1" sz="1000">
              <a:solidFill>
                <a:schemeClr val="lt1"/>
              </a:solidFill>
            </a:endParaRPr>
          </a:p>
        </p:txBody>
      </p:sp>
      <p:graphicFrame>
        <p:nvGraphicFramePr>
          <p:cNvPr id="1025" name="Google Shape;1025;p59"/>
          <p:cNvGraphicFramePr/>
          <p:nvPr/>
        </p:nvGraphicFramePr>
        <p:xfrm>
          <a:off x="634775" y="120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336550"/>
                <a:gridCol w="1530800"/>
                <a:gridCol w="1422000"/>
                <a:gridCol w="2020225"/>
                <a:gridCol w="1712525"/>
              </a:tblGrid>
              <a:tr h="63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Test Name: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CPE: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Location: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Scheduled Date: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Hazards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990000"/>
                    </a:solidFill>
                  </a:tcPr>
                </a:tc>
              </a:tr>
              <a:tr h="63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Communications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Grass Field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February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N/A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80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Vehicle Movement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Grass Field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February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N/A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14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Sample Collection/Drop Off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Grass field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March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N/A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026" name="Google Shape;1026;p59"/>
          <p:cNvSpPr/>
          <p:nvPr/>
        </p:nvSpPr>
        <p:spPr>
          <a:xfrm rot="-2321726">
            <a:off x="2191691" y="3812353"/>
            <a:ext cx="376691" cy="405902"/>
          </a:xfrm>
          <a:prstGeom prst="blockArc">
            <a:avLst>
              <a:gd fmla="val 15979398" name="adj1"/>
              <a:gd fmla="val 2455091" name="adj2"/>
              <a:gd fmla="val 14802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232"/>
              </a:solidFill>
            </a:endParaRPr>
          </a:p>
        </p:txBody>
      </p:sp>
      <p:sp>
        <p:nvSpPr>
          <p:cNvPr id="1027" name="Google Shape;1027;p59"/>
          <p:cNvSpPr/>
          <p:nvPr/>
        </p:nvSpPr>
        <p:spPr>
          <a:xfrm rot="2942481">
            <a:off x="2082703" y="3817048"/>
            <a:ext cx="156518" cy="35895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rgbClr val="FF3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59"/>
          <p:cNvSpPr/>
          <p:nvPr/>
        </p:nvSpPr>
        <p:spPr>
          <a:xfrm>
            <a:off x="2113275" y="3963625"/>
            <a:ext cx="95364" cy="103356"/>
          </a:xfrm>
          <a:prstGeom prst="cloud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59"/>
          <p:cNvSpPr/>
          <p:nvPr/>
        </p:nvSpPr>
        <p:spPr>
          <a:xfrm>
            <a:off x="2675275" y="3859450"/>
            <a:ext cx="270250" cy="246450"/>
          </a:xfrm>
          <a:prstGeom prst="flowChartManualOpera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59"/>
          <p:cNvSpPr/>
          <p:nvPr/>
        </p:nvSpPr>
        <p:spPr>
          <a:xfrm>
            <a:off x="2762713" y="3931000"/>
            <a:ext cx="95364" cy="103356"/>
          </a:xfrm>
          <a:prstGeom prst="cloud">
            <a:avLst/>
          </a:prstGeom>
          <a:solidFill>
            <a:srgbClr val="BF9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31" name="Google Shape;1031;p59"/>
          <p:cNvCxnSpPr/>
          <p:nvPr/>
        </p:nvCxnSpPr>
        <p:spPr>
          <a:xfrm>
            <a:off x="2635500" y="3859450"/>
            <a:ext cx="349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2" name="Google Shape;1032;p59"/>
          <p:cNvCxnSpPr/>
          <p:nvPr/>
        </p:nvCxnSpPr>
        <p:spPr>
          <a:xfrm rot="10800000">
            <a:off x="2810400" y="3732250"/>
            <a:ext cx="0" cy="12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3" name="Google Shape;1033;p59"/>
          <p:cNvSpPr/>
          <p:nvPr/>
        </p:nvSpPr>
        <p:spPr>
          <a:xfrm>
            <a:off x="2113300" y="2848725"/>
            <a:ext cx="399300" cy="3852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59"/>
          <p:cNvSpPr/>
          <p:nvPr/>
        </p:nvSpPr>
        <p:spPr>
          <a:xfrm rot="2444911">
            <a:off x="2344946" y="2898822"/>
            <a:ext cx="88634" cy="153206"/>
          </a:xfrm>
          <a:prstGeom prst="flowChartExtract">
            <a:avLst/>
          </a:prstGeom>
          <a:solidFill>
            <a:srgbClr val="FF3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59"/>
          <p:cNvSpPr/>
          <p:nvPr/>
        </p:nvSpPr>
        <p:spPr>
          <a:xfrm rot="-8100706">
            <a:off x="2234996" y="3019422"/>
            <a:ext cx="88634" cy="153206"/>
          </a:xfrm>
          <a:prstGeom prst="flowChartExtra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6" name="Google Shape;103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0350" y="1965200"/>
            <a:ext cx="385199" cy="38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60"/>
          <p:cNvSpPr txBox="1"/>
          <p:nvPr>
            <p:ph type="title"/>
          </p:nvPr>
        </p:nvSpPr>
        <p:spPr>
          <a:xfrm>
            <a:off x="0" y="8900"/>
            <a:ext cx="9144000" cy="7689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42" name="Google Shape;104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60"/>
          <p:cNvSpPr txBox="1"/>
          <p:nvPr>
            <p:ph type="title"/>
          </p:nvPr>
        </p:nvSpPr>
        <p:spPr>
          <a:xfrm>
            <a:off x="0" y="0"/>
            <a:ext cx="9144000" cy="7689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Plan for Next Semester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44" name="Google Shape;1044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5" name="Google Shape;1045;p60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1046" name="Google Shape;1046;p60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47" name="Google Shape;1047;p60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48" name="Google Shape;1048;p60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49" name="Google Shape;1049;p60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50" name="Google Shape;1050;p60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51" name="Google Shape;1051;p60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52" name="Google Shape;1052;p60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Planning</a:t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1053" name="Google Shape;105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338" y="781438"/>
            <a:ext cx="6859325" cy="358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59" name="Google Shape;105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6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Planning-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Cost Plan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61" name="Google Shape;1061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2" name="Google Shape;1062;p61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1063" name="Google Shape;1063;p61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64" name="Google Shape;1064;p61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65" name="Google Shape;1065;p61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66" name="Google Shape;1066;p61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67" name="Google Shape;1067;p61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68" name="Google Shape;1068;p61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69" name="Google Shape;1069;p61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Planning</a:t>
            </a:r>
            <a:endParaRPr b="1" sz="1000">
              <a:solidFill>
                <a:schemeClr val="lt1"/>
              </a:solidFill>
            </a:endParaRPr>
          </a:p>
        </p:txBody>
      </p:sp>
      <p:graphicFrame>
        <p:nvGraphicFramePr>
          <p:cNvPr id="1070" name="Google Shape;1070;p61"/>
          <p:cNvGraphicFramePr/>
          <p:nvPr/>
        </p:nvGraphicFramePr>
        <p:xfrm>
          <a:off x="623125" y="1217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062850"/>
                <a:gridCol w="1125575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Drive Train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$1270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EPS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$500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Comms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$450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$1760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Material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$170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Margin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$850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071" name="Google Shape;107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950" y="1305000"/>
            <a:ext cx="5192656" cy="320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Objectives</a:t>
            </a:r>
            <a:r>
              <a:rPr b="1" lang="en" sz="31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- AEROSS</a:t>
            </a:r>
            <a:endParaRPr b="1" sz="3133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5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A</a:t>
            </a:r>
            <a:r>
              <a:rPr lang="en" sz="2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ll-</a:t>
            </a:r>
            <a:r>
              <a:rPr b="1" lang="en" sz="2555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E</a:t>
            </a:r>
            <a:r>
              <a:rPr lang="en" sz="2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lectric </a:t>
            </a:r>
            <a:r>
              <a:rPr b="1" lang="en" sz="2555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RO</a:t>
            </a:r>
            <a:r>
              <a:rPr lang="en" sz="2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ver for </a:t>
            </a:r>
            <a:r>
              <a:rPr b="1" lang="en" sz="2555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</a:t>
            </a:r>
            <a:r>
              <a:rPr lang="en" sz="2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ample </a:t>
            </a:r>
            <a:r>
              <a:rPr b="1" lang="en" sz="255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</a:t>
            </a:r>
            <a:r>
              <a:rPr lang="en" sz="2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torage</a:t>
            </a:r>
            <a:endParaRPr b="1" sz="2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110" name="Google Shape;110;p17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Overview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500800" y="2415388"/>
            <a:ext cx="7988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Collect a rock sample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Store the sample in a collection container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Deposit the sample at a specified location for later </a:t>
            </a:r>
            <a:r>
              <a:rPr lang="en" sz="2200"/>
              <a:t>retrieval</a:t>
            </a:r>
            <a:r>
              <a:rPr lang="en" sz="2200"/>
              <a:t> </a:t>
            </a:r>
            <a:endParaRPr sz="2200"/>
          </a:p>
        </p:txBody>
      </p:sp>
      <p:sp>
        <p:nvSpPr>
          <p:cNvPr id="118" name="Google Shape;118;p17"/>
          <p:cNvSpPr txBox="1"/>
          <p:nvPr/>
        </p:nvSpPr>
        <p:spPr>
          <a:xfrm>
            <a:off x="0" y="1658200"/>
            <a:ext cx="580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To create a user controlled rover that will: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62"/>
          <p:cNvSpPr txBox="1"/>
          <p:nvPr>
            <p:ph type="title"/>
          </p:nvPr>
        </p:nvSpPr>
        <p:spPr>
          <a:xfrm>
            <a:off x="0" y="8900"/>
            <a:ext cx="9144000" cy="7689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77" name="Google Shape;107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62"/>
          <p:cNvSpPr txBox="1"/>
          <p:nvPr>
            <p:ph type="title"/>
          </p:nvPr>
        </p:nvSpPr>
        <p:spPr>
          <a:xfrm>
            <a:off x="0" y="0"/>
            <a:ext cx="9144000" cy="7689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References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79" name="Google Shape;1079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0" name="Google Shape;1080;p62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000000"/>
                </a:solidFill>
              </a:rPr>
              <a:t>[1] Akin, D., “Terramechanics I” Available: </a:t>
            </a:r>
            <a:r>
              <a:rPr lang="en" sz="1250" u="sng">
                <a:solidFill>
                  <a:schemeClr val="hlink"/>
                </a:solidFill>
                <a:hlinkClick r:id="rId4"/>
              </a:rPr>
              <a:t>https://spacecraft.ssl.umd.edu/academics/788XF18/788XF16.terramechanics1x.pdf</a:t>
            </a:r>
            <a:r>
              <a:rPr lang="en" sz="1250">
                <a:solidFill>
                  <a:srgbClr val="000000"/>
                </a:solidFill>
              </a:rPr>
              <a:t>.</a:t>
            </a:r>
            <a:endParaRPr sz="125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/>
              <a:t>[2] Beall, Abigail., “Meet the robots going places humans can’t reach.” Available: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Meet the robots going places humans cannot reach | T3</a:t>
            </a:r>
            <a:endParaRPr sz="125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000000"/>
                </a:solidFill>
              </a:rPr>
              <a:t>[</a:t>
            </a:r>
            <a:r>
              <a:rPr lang="en" sz="1250"/>
              <a:t>3</a:t>
            </a:r>
            <a:r>
              <a:rPr lang="en" sz="1250">
                <a:solidFill>
                  <a:srgbClr val="000000"/>
                </a:solidFill>
              </a:rPr>
              <a:t>] Fujiwara, D., Tsujikawa, N., Oshima, T., Iizuka, K., “Estimation of Resistance Force at Steady-State Sinkage for Cylindrical Wheel-Typed Lunar/Planetary Exploration Rovers with Function of Push Pull Locomotion,” Available: </a:t>
            </a:r>
            <a:r>
              <a:rPr lang="en" sz="1250">
                <a:solidFill>
                  <a:srgbClr val="00000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https://robomechjournal.springeropen.com/articles/10.1186/s40648-020-00183-0</a:t>
            </a:r>
            <a:r>
              <a:rPr lang="en" sz="1300">
                <a:solidFill>
                  <a:srgbClr val="000000"/>
                </a:solidFill>
              </a:rPr>
              <a:t>.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[</a:t>
            </a:r>
            <a:r>
              <a:rPr lang="en" sz="1300"/>
              <a:t>4</a:t>
            </a:r>
            <a:r>
              <a:rPr lang="en" sz="1300">
                <a:solidFill>
                  <a:srgbClr val="000000"/>
                </a:solidFill>
              </a:rPr>
              <a:t>] Hernandez, J., “What led to the Florida condo collapse? here's what we know so far,” </a:t>
            </a:r>
            <a:r>
              <a:rPr i="1" lang="en" sz="1300">
                <a:solidFill>
                  <a:srgbClr val="000000"/>
                </a:solidFill>
              </a:rPr>
              <a:t>NPR</a:t>
            </a:r>
            <a:r>
              <a:rPr lang="en" sz="1300">
                <a:solidFill>
                  <a:srgbClr val="000000"/>
                </a:solidFill>
              </a:rPr>
              <a:t> Available: </a:t>
            </a:r>
            <a:r>
              <a:rPr lang="en" sz="1300">
                <a:solidFill>
                  <a:srgbClr val="00000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https://www.npr.org/sections/live-updates-miami-area-condo-collapse/2021/06/29/1010976101/timeline-what-we-know-so-far-about-what-led-up-to-the-surfside-condo-collapse</a:t>
            </a:r>
            <a:r>
              <a:rPr lang="en" sz="1300">
                <a:solidFill>
                  <a:srgbClr val="000000"/>
                </a:solidFill>
              </a:rPr>
              <a:t>.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[</a:t>
            </a:r>
            <a:r>
              <a:rPr lang="en" sz="1300"/>
              <a:t>5</a:t>
            </a:r>
            <a:r>
              <a:rPr lang="en" sz="1300">
                <a:solidFill>
                  <a:srgbClr val="000000"/>
                </a:solidFill>
              </a:rPr>
              <a:t>] Laughery, S., Gerhart, G., Goetz, R., “Bekker's Terramechanics Model for Off-road Vehicle Research” Available:</a:t>
            </a:r>
            <a:r>
              <a:rPr lang="en" sz="1300">
                <a:solidFill>
                  <a:srgbClr val="000000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https://www.researchgate.net/publication/235069513_Bekker's_Terramechanics_Model_for_Off-Road_Vehicle_Research</a:t>
            </a:r>
            <a:r>
              <a:rPr lang="en" sz="1250">
                <a:solidFill>
                  <a:srgbClr val="000000"/>
                </a:solidFill>
              </a:rPr>
              <a:t>.</a:t>
            </a:r>
            <a:endParaRPr sz="125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[</a:t>
            </a:r>
            <a:r>
              <a:rPr lang="en" sz="1300"/>
              <a:t>6</a:t>
            </a:r>
            <a:r>
              <a:rPr lang="en" sz="1300">
                <a:solidFill>
                  <a:srgbClr val="000000"/>
                </a:solidFill>
              </a:rPr>
              <a:t>] Leader, M., Rege, R., Potts, N., Gullikson, A., Curran, N., Dhaliwal, J., Kring, D., “Velocity of a Rover as a Function of Slope of Lunar Terrain”. Available: </a:t>
            </a:r>
            <a:r>
              <a:rPr lang="en" sz="1300">
                <a:solidFill>
                  <a:srgbClr val="000000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https://www.hou.usra.edu/meetings/lpsc2014/pdf/2683.pdf</a:t>
            </a:r>
            <a:r>
              <a:rPr lang="en" sz="1250">
                <a:solidFill>
                  <a:srgbClr val="000000"/>
                </a:solidFill>
              </a:rPr>
              <a:t>.</a:t>
            </a:r>
            <a:endParaRPr sz="125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63"/>
          <p:cNvSpPr txBox="1"/>
          <p:nvPr>
            <p:ph type="title"/>
          </p:nvPr>
        </p:nvSpPr>
        <p:spPr>
          <a:xfrm>
            <a:off x="0" y="8900"/>
            <a:ext cx="9144000" cy="7689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86" name="Google Shape;108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63"/>
          <p:cNvSpPr txBox="1"/>
          <p:nvPr>
            <p:ph type="title"/>
          </p:nvPr>
        </p:nvSpPr>
        <p:spPr>
          <a:xfrm>
            <a:off x="0" y="0"/>
            <a:ext cx="9144000" cy="7689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References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88" name="Google Shape;1088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9" name="Google Shape;1089;p63"/>
          <p:cNvSpPr txBox="1"/>
          <p:nvPr/>
        </p:nvSpPr>
        <p:spPr>
          <a:xfrm>
            <a:off x="311700" y="996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8">
                <a:solidFill>
                  <a:srgbClr val="000000"/>
                </a:solidFill>
              </a:rPr>
              <a:t>[</a:t>
            </a:r>
            <a:r>
              <a:rPr lang="en" sz="1208"/>
              <a:t>7</a:t>
            </a:r>
            <a:r>
              <a:rPr lang="en" sz="1208">
                <a:solidFill>
                  <a:srgbClr val="000000"/>
                </a:solidFill>
              </a:rPr>
              <a:t>] </a:t>
            </a:r>
            <a:r>
              <a:rPr lang="en" sz="1250">
                <a:solidFill>
                  <a:srgbClr val="000000"/>
                </a:solidFill>
              </a:rPr>
              <a:t>N/A, N. A., “Robotis dynamixel XM430-W350-T Dynamixel-X TTL servo robot actuator,” </a:t>
            </a:r>
            <a:r>
              <a:rPr i="1" lang="en" sz="1250">
                <a:solidFill>
                  <a:srgbClr val="000000"/>
                </a:solidFill>
              </a:rPr>
              <a:t>T</a:t>
            </a:r>
            <a:r>
              <a:rPr lang="en" sz="1250">
                <a:solidFill>
                  <a:srgbClr val="000000"/>
                </a:solidFill>
              </a:rPr>
              <a:t> Available: https://smartrobotworks.com/XM430-W350-T.asp?utm_term=xm430-w350-t&amp;utm_campaign=Robotis&amp;utm_source=adwords&amp;utm_medium=ppc&amp;hsa_tgt=kwd-929036099981&amp;hsa_grp=106129260922&amp;hsa_src=g&amp;hsa_net=adwords&amp;hsa_mt=e&amp;hsa_ver=3&amp;hsa_ad=449096700607&amp;hsa_acc=9041622380&amp;hsa_kw=xm430-w350-t&amp;hsa_cam=10571979064&amp;gclid=Cj0KCQjwnoqLBhD4ARIsAL5JedLmoYkrYfmOj_qqBm8ZA0B6zrtJnZDLHybuzLowmM-hMwH_Z5x1WDgaAsLVEALw_wcB. 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[</a:t>
            </a:r>
            <a:r>
              <a:rPr lang="en" sz="1300"/>
              <a:t>8</a:t>
            </a:r>
            <a:r>
              <a:rPr lang="en" sz="1300">
                <a:solidFill>
                  <a:srgbClr val="000000"/>
                </a:solidFill>
              </a:rPr>
              <a:t>]“ReactorX 200 Robot Arm,” Trossen Robotics, N/A.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[</a:t>
            </a:r>
            <a:r>
              <a:rPr lang="en" sz="1300"/>
              <a:t>9</a:t>
            </a:r>
            <a:r>
              <a:rPr lang="en" sz="1300">
                <a:solidFill>
                  <a:srgbClr val="000000"/>
                </a:solidFill>
              </a:rPr>
              <a:t>]</a:t>
            </a:r>
            <a:r>
              <a:rPr lang="en" sz="1200">
                <a:solidFill>
                  <a:srgbClr val="000000"/>
                </a:solidFill>
              </a:rPr>
              <a:t> Rudd, R., </a:t>
            </a:r>
            <a:r>
              <a:rPr i="1" lang="en" sz="1200">
                <a:solidFill>
                  <a:srgbClr val="000000"/>
                </a:solidFill>
              </a:rPr>
              <a:t>Building Materials and Propagation Final Report</a:t>
            </a:r>
            <a:r>
              <a:rPr lang="en" sz="1200">
                <a:solidFill>
                  <a:srgbClr val="000000"/>
                </a:solidFill>
              </a:rPr>
              <a:t> Available: </a:t>
            </a:r>
            <a:r>
              <a:rPr lang="en" sz="12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https://paperzz.com/doc/6838686/building-materials-and-propagation-final-report</a:t>
            </a:r>
            <a:r>
              <a:rPr lang="en" sz="1200">
                <a:solidFill>
                  <a:srgbClr val="000000"/>
                </a:solidFill>
              </a:rPr>
              <a:t>.</a:t>
            </a:r>
            <a:endParaRPr sz="125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64"/>
          <p:cNvSpPr txBox="1"/>
          <p:nvPr/>
        </p:nvSpPr>
        <p:spPr>
          <a:xfrm>
            <a:off x="2163450" y="2248500"/>
            <a:ext cx="481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Questions?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095" name="Google Shape;109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65"/>
          <p:cNvSpPr txBox="1"/>
          <p:nvPr/>
        </p:nvSpPr>
        <p:spPr>
          <a:xfrm>
            <a:off x="2163450" y="2248500"/>
            <a:ext cx="481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Backup S</a:t>
            </a:r>
            <a:r>
              <a:rPr b="1" i="1" lang="en" sz="3000"/>
              <a:t>lide</a:t>
            </a:r>
            <a:r>
              <a:rPr b="1" i="1" lang="en" sz="3000"/>
              <a:t>s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103" name="Google Shape;110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6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11" name="Google Shape;111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6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Functional Requir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ements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13" name="Google Shape;1113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4" name="Google Shape;1114;p66"/>
          <p:cNvSpPr txBox="1"/>
          <p:nvPr/>
        </p:nvSpPr>
        <p:spPr>
          <a:xfrm>
            <a:off x="912300" y="1751350"/>
            <a:ext cx="67710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FR.1</a:t>
            </a:r>
            <a:r>
              <a:rPr lang="en" sz="1200"/>
              <a:t> Be able to collect a sample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FR.2</a:t>
            </a:r>
            <a:r>
              <a:rPr lang="en" sz="1200">
                <a:solidFill>
                  <a:srgbClr val="000000"/>
                </a:solidFill>
              </a:rPr>
              <a:t> </a:t>
            </a:r>
            <a:r>
              <a:rPr lang="en" sz="1200"/>
              <a:t>Store a sample in container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FR.3</a:t>
            </a:r>
            <a:r>
              <a:rPr lang="en" sz="1200">
                <a:solidFill>
                  <a:srgbClr val="000000"/>
                </a:solidFill>
              </a:rPr>
              <a:t> </a:t>
            </a:r>
            <a:r>
              <a:rPr lang="en" sz="1200"/>
              <a:t>B</a:t>
            </a:r>
            <a:r>
              <a:rPr lang="en" sz="1200">
                <a:solidFill>
                  <a:srgbClr val="000000"/>
                </a:solidFill>
              </a:rPr>
              <a:t>e able to deposit </a:t>
            </a:r>
            <a:r>
              <a:rPr lang="en" sz="1200"/>
              <a:t>the container at a location specified by the ground station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FR.4</a:t>
            </a:r>
            <a:r>
              <a:rPr lang="en" sz="1300"/>
              <a:t> </a:t>
            </a:r>
            <a:r>
              <a:rPr lang="en" sz="1200">
                <a:solidFill>
                  <a:schemeClr val="dk1"/>
                </a:solidFill>
              </a:rPr>
              <a:t>Drive to a specified location and return to its original location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FR.5</a:t>
            </a:r>
            <a:r>
              <a:rPr lang="en" sz="1200"/>
              <a:t> Send and receive information to and from ground station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FR.6 </a:t>
            </a:r>
            <a:r>
              <a:rPr lang="en" sz="1200"/>
              <a:t>Have video capability </a:t>
            </a:r>
            <a:endParaRPr sz="1200"/>
          </a:p>
        </p:txBody>
      </p:sp>
      <p:sp>
        <p:nvSpPr>
          <p:cNvPr id="1115" name="Google Shape;1115;p66"/>
          <p:cNvSpPr/>
          <p:nvPr/>
        </p:nvSpPr>
        <p:spPr>
          <a:xfrm>
            <a:off x="922200" y="1803775"/>
            <a:ext cx="6717600" cy="101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66"/>
          <p:cNvSpPr/>
          <p:nvPr/>
        </p:nvSpPr>
        <p:spPr>
          <a:xfrm flipH="1" rot="10800000">
            <a:off x="942000" y="2865025"/>
            <a:ext cx="6678000" cy="461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66"/>
          <p:cNvSpPr/>
          <p:nvPr/>
        </p:nvSpPr>
        <p:spPr>
          <a:xfrm>
            <a:off x="942000" y="3370063"/>
            <a:ext cx="6678000" cy="780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66"/>
          <p:cNvSpPr txBox="1"/>
          <p:nvPr/>
        </p:nvSpPr>
        <p:spPr>
          <a:xfrm>
            <a:off x="7759500" y="1956800"/>
            <a:ext cx="131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Sample Collection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1119" name="Google Shape;1119;p66"/>
          <p:cNvSpPr txBox="1"/>
          <p:nvPr/>
        </p:nvSpPr>
        <p:spPr>
          <a:xfrm>
            <a:off x="7730025" y="2865025"/>
            <a:ext cx="104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Drive Train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120" name="Google Shape;1120;p66"/>
          <p:cNvSpPr txBox="1"/>
          <p:nvPr/>
        </p:nvSpPr>
        <p:spPr>
          <a:xfrm>
            <a:off x="7730025" y="3820350"/>
            <a:ext cx="97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COMMS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121" name="Google Shape;1121;p66"/>
          <p:cNvSpPr txBox="1"/>
          <p:nvPr/>
        </p:nvSpPr>
        <p:spPr>
          <a:xfrm>
            <a:off x="236375" y="1221125"/>
            <a:ext cx="194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AEROSS shall:</a:t>
            </a:r>
            <a:endParaRPr sz="1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67"/>
          <p:cNvSpPr txBox="1"/>
          <p:nvPr>
            <p:ph type="title"/>
          </p:nvPr>
        </p:nvSpPr>
        <p:spPr>
          <a:xfrm>
            <a:off x="0" y="8900"/>
            <a:ext cx="9144000" cy="675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27" name="Google Shape;112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67"/>
          <p:cNvSpPr txBox="1"/>
          <p:nvPr>
            <p:ph type="title"/>
          </p:nvPr>
        </p:nvSpPr>
        <p:spPr>
          <a:xfrm>
            <a:off x="0" y="0"/>
            <a:ext cx="9144000" cy="675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Design Requirements: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Overview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29" name="Google Shape;1129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130" name="Google Shape;1130;p67"/>
          <p:cNvGraphicFramePr/>
          <p:nvPr/>
        </p:nvGraphicFramePr>
        <p:xfrm>
          <a:off x="586150" y="773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09600"/>
                <a:gridCol w="7116675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FR: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Design Requirement Description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</a:tr>
              <a:tr h="340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DR1.1: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collect a sample of interest that is less than 2 lbs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DR1.2: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collect a sample of interest that is 20 mm at its largest dimension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DR2.1: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store a sample of interest that is 20 mm at its largest dimension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DR2.2: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acquire the sample collection container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DR3.1: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deposit the sample container within 1m radius of specified location by the ground station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DR4.1: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drive up to 100m in any direction from start location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DR4.2: AEROSS shall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return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 to its original location upon loss of communications with the ground station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DR4.3: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drive forward and reverse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DR4.4: AEROSS shall be able to make a 360 degree turn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DR4.5: AEROSS shall be able to drive in underbrush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DR5.1: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send GPS coordinates to the ground station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DR5.2: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send time stamped live video and images to the ground station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DR5.3: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shall be able to send onboard sensor data to the ground station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DR5.4: AEROSS shall be able to send and receive no less than 20 Mbps to and from the ground station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DR5.5: AEROSS shall be able to communicate with the ground station at a maximum of 100m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DR6.1: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AEROSS  shall have video capability with a greater than 100 degree FOV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68"/>
          <p:cNvSpPr txBox="1"/>
          <p:nvPr>
            <p:ph type="title"/>
          </p:nvPr>
        </p:nvSpPr>
        <p:spPr>
          <a:xfrm>
            <a:off x="0" y="8900"/>
            <a:ext cx="9144000" cy="6603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36" name="Google Shape;113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68"/>
          <p:cNvSpPr txBox="1"/>
          <p:nvPr>
            <p:ph type="title"/>
          </p:nvPr>
        </p:nvSpPr>
        <p:spPr>
          <a:xfrm>
            <a:off x="0" y="0"/>
            <a:ext cx="9144000" cy="6603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CONOPS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38" name="Google Shape;1138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9" name="Google Shape;113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0398" y="821600"/>
            <a:ext cx="6928730" cy="36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69"/>
          <p:cNvSpPr txBox="1"/>
          <p:nvPr>
            <p:ph type="title"/>
          </p:nvPr>
        </p:nvSpPr>
        <p:spPr>
          <a:xfrm>
            <a:off x="0" y="8900"/>
            <a:ext cx="9144000" cy="6603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45" name="Google Shape;114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69"/>
          <p:cNvSpPr txBox="1"/>
          <p:nvPr>
            <p:ph type="title"/>
          </p:nvPr>
        </p:nvSpPr>
        <p:spPr>
          <a:xfrm>
            <a:off x="0" y="0"/>
            <a:ext cx="9144000" cy="6603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CONOPS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47" name="Google Shape;1147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8" name="Google Shape;114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407" y="821600"/>
            <a:ext cx="7620018" cy="368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70"/>
          <p:cNvSpPr txBox="1"/>
          <p:nvPr/>
        </p:nvSpPr>
        <p:spPr>
          <a:xfrm>
            <a:off x="2163450" y="2248500"/>
            <a:ext cx="5498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Extra Design Solution Slides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154" name="Google Shape;115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7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62" name="Google Shape;116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7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Design Solution- Overview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64" name="Google Shape;1164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5" name="Google Shape;116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0" y="1152600"/>
            <a:ext cx="4209951" cy="3157482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71"/>
          <p:cNvSpPr txBox="1"/>
          <p:nvPr/>
        </p:nvSpPr>
        <p:spPr>
          <a:xfrm>
            <a:off x="4531375" y="1351450"/>
            <a:ext cx="4070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38761D"/>
                </a:highlight>
              </a:rPr>
              <a:t>Drivetrain</a:t>
            </a:r>
            <a:endParaRPr>
              <a:highlight>
                <a:srgbClr val="38761D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A2C4C9"/>
                </a:highlight>
              </a:rPr>
              <a:t>Robotic Arm</a:t>
            </a:r>
            <a:endParaRPr>
              <a:solidFill>
                <a:schemeClr val="dk1"/>
              </a:solidFill>
              <a:highlight>
                <a:srgbClr val="A2C4C9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9900FF"/>
                </a:highlight>
              </a:rPr>
              <a:t>Sample Storage Unit</a:t>
            </a:r>
            <a:endParaRPr>
              <a:highlight>
                <a:srgbClr val="9900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980000"/>
                </a:highlight>
              </a:rPr>
              <a:t>Camera</a:t>
            </a:r>
            <a:endParaRPr>
              <a:highlight>
                <a:srgbClr val="980000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FF9900"/>
                </a:highlight>
              </a:rPr>
              <a:t>COMMs</a:t>
            </a:r>
            <a:endParaRPr>
              <a:highlight>
                <a:srgbClr val="FF9900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Ground Station (not pictured)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FF00FF"/>
                </a:highlight>
              </a:rPr>
              <a:t>EPS</a:t>
            </a:r>
            <a:endParaRPr>
              <a:highlight>
                <a:srgbClr val="FF00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Ground Station</a:t>
            </a:r>
            <a:endParaRPr/>
          </a:p>
        </p:txBody>
      </p:sp>
      <p:sp>
        <p:nvSpPr>
          <p:cNvPr id="1167" name="Google Shape;1167;p71"/>
          <p:cNvSpPr/>
          <p:nvPr/>
        </p:nvSpPr>
        <p:spPr>
          <a:xfrm rot="2244875">
            <a:off x="-57973" y="2936280"/>
            <a:ext cx="3307229" cy="933941"/>
          </a:xfrm>
          <a:prstGeom prst="ellipse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71"/>
          <p:cNvSpPr/>
          <p:nvPr/>
        </p:nvSpPr>
        <p:spPr>
          <a:xfrm>
            <a:off x="2768350" y="2448525"/>
            <a:ext cx="1333500" cy="1263900"/>
          </a:xfrm>
          <a:prstGeom prst="ellipse">
            <a:avLst/>
          </a:prstGeom>
          <a:noFill/>
          <a:ln cap="flat" cmpd="sng" w="2857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71"/>
          <p:cNvSpPr/>
          <p:nvPr/>
        </p:nvSpPr>
        <p:spPr>
          <a:xfrm>
            <a:off x="2106675" y="2376975"/>
            <a:ext cx="715500" cy="715500"/>
          </a:xfrm>
          <a:prstGeom prst="ellipse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71"/>
          <p:cNvSpPr/>
          <p:nvPr/>
        </p:nvSpPr>
        <p:spPr>
          <a:xfrm>
            <a:off x="2989100" y="1534300"/>
            <a:ext cx="802800" cy="7551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71"/>
          <p:cNvSpPr/>
          <p:nvPr/>
        </p:nvSpPr>
        <p:spPr>
          <a:xfrm>
            <a:off x="961925" y="1152600"/>
            <a:ext cx="854400" cy="8982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71"/>
          <p:cNvSpPr/>
          <p:nvPr/>
        </p:nvSpPr>
        <p:spPr>
          <a:xfrm>
            <a:off x="1353425" y="1955650"/>
            <a:ext cx="915900" cy="7155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0" y="8900"/>
            <a:ext cx="9144000" cy="6603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>
            <p:ph type="title"/>
          </p:nvPr>
        </p:nvSpPr>
        <p:spPr>
          <a:xfrm>
            <a:off x="0" y="0"/>
            <a:ext cx="9144000" cy="6603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CONOPS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6" name="Google Shape;12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128" name="Google Shape;128;p18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Overview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30" name="Google Shape;130;p18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407" y="821600"/>
            <a:ext cx="7620018" cy="368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/>
          <p:nvPr/>
        </p:nvSpPr>
        <p:spPr>
          <a:xfrm>
            <a:off x="3965300" y="821625"/>
            <a:ext cx="1918800" cy="18612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3973100" y="2682825"/>
            <a:ext cx="1903200" cy="18081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5876300" y="821625"/>
            <a:ext cx="2421000" cy="18612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8"/>
          <p:cNvSpPr/>
          <p:nvPr/>
        </p:nvSpPr>
        <p:spPr>
          <a:xfrm>
            <a:off x="5876300" y="2682825"/>
            <a:ext cx="2421000" cy="18081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/>
          <p:nvPr/>
        </p:nvSpPr>
        <p:spPr>
          <a:xfrm>
            <a:off x="2062100" y="2682825"/>
            <a:ext cx="1903200" cy="18081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7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78" name="Google Shape;117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7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80" name="Google Shape;1180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1" name="Google Shape;1181;p72"/>
          <p:cNvSpPr txBox="1"/>
          <p:nvPr/>
        </p:nvSpPr>
        <p:spPr>
          <a:xfrm>
            <a:off x="4682925" y="2352015"/>
            <a:ext cx="44349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Hardware</a:t>
            </a:r>
            <a:r>
              <a:rPr b="1" lang="en"/>
              <a:t>: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Drive Shaft Configuration</a:t>
            </a:r>
            <a:endParaRPr b="1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72"/>
          <p:cNvSpPr txBox="1"/>
          <p:nvPr/>
        </p:nvSpPr>
        <p:spPr>
          <a:xfrm>
            <a:off x="773925" y="2352013"/>
            <a:ext cx="3909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Power/Measurement System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3" name="Google Shape;118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752" y="3125975"/>
            <a:ext cx="1127147" cy="126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8363" y="3094417"/>
            <a:ext cx="1423299" cy="123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72"/>
          <p:cNvPicPr preferRelativeResize="0"/>
          <p:nvPr/>
        </p:nvPicPr>
        <p:blipFill rotWithShape="1">
          <a:blip r:embed="rId6">
            <a:alphaModFix/>
          </a:blip>
          <a:srcRect b="2695" l="0" r="0" t="0"/>
          <a:stretch/>
        </p:blipFill>
        <p:spPr>
          <a:xfrm>
            <a:off x="7170982" y="3094428"/>
            <a:ext cx="1535442" cy="123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2406" y="3005676"/>
            <a:ext cx="1593021" cy="14126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7" name="Google Shape;1187;p72"/>
          <p:cNvGraphicFramePr/>
          <p:nvPr/>
        </p:nvGraphicFramePr>
        <p:xfrm>
          <a:off x="685050" y="160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1108925"/>
                <a:gridCol w="3756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DR4.1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DR4.2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Drive to specified location within 100m radius and have 360 degree turn capability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</a:tbl>
          </a:graphicData>
        </a:graphic>
      </p:graphicFrame>
      <p:pic>
        <p:nvPicPr>
          <p:cNvPr id="1188" name="Google Shape;118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6888" y="1211388"/>
            <a:ext cx="3030226" cy="339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0674" y="1258198"/>
            <a:ext cx="2962650" cy="262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0125" y="1559403"/>
            <a:ext cx="2962650" cy="257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72"/>
          <p:cNvPicPr preferRelativeResize="0"/>
          <p:nvPr/>
        </p:nvPicPr>
        <p:blipFill rotWithShape="1">
          <a:blip r:embed="rId6">
            <a:alphaModFix/>
          </a:blip>
          <a:srcRect b="2695" l="0" r="0" t="0"/>
          <a:stretch/>
        </p:blipFill>
        <p:spPr>
          <a:xfrm>
            <a:off x="3175151" y="1299584"/>
            <a:ext cx="3163048" cy="254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7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97" name="Google Shape;119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7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Structural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99" name="Google Shape;1199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0" name="Google Shape;120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5" y="1212700"/>
            <a:ext cx="5161549" cy="19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74" y="3081650"/>
            <a:ext cx="5161564" cy="19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1849" y="3556249"/>
            <a:ext cx="3080376" cy="145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7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08" name="Google Shape;120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7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Structural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10" name="Google Shape;1210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1" name="Google Shape;121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526" y="1277172"/>
            <a:ext cx="5198177" cy="19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525" y="3079699"/>
            <a:ext cx="5198065" cy="19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075" y="1395550"/>
            <a:ext cx="2097852" cy="300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75"/>
          <p:cNvSpPr txBox="1"/>
          <p:nvPr>
            <p:ph type="title"/>
          </p:nvPr>
        </p:nvSpPr>
        <p:spPr>
          <a:xfrm>
            <a:off x="0" y="8900"/>
            <a:ext cx="9144000" cy="8658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19" name="Google Shape;121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75"/>
          <p:cNvSpPr txBox="1"/>
          <p:nvPr>
            <p:ph type="title"/>
          </p:nvPr>
        </p:nvSpPr>
        <p:spPr>
          <a:xfrm>
            <a:off x="0" y="0"/>
            <a:ext cx="9144000" cy="8658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Camera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22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77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FR.6 - AEROSS shall have video capability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21" name="Google Shape;1221;p75"/>
          <p:cNvSpPr txBox="1"/>
          <p:nvPr>
            <p:ph idx="12" type="sldNum"/>
          </p:nvPr>
        </p:nvSpPr>
        <p:spPr>
          <a:xfrm>
            <a:off x="12232008" y="3930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2" name="Google Shape;1222;p75"/>
          <p:cNvSpPr txBox="1"/>
          <p:nvPr/>
        </p:nvSpPr>
        <p:spPr>
          <a:xfrm>
            <a:off x="717675" y="1432550"/>
            <a:ext cx="76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75"/>
          <p:cNvSpPr txBox="1"/>
          <p:nvPr/>
        </p:nvSpPr>
        <p:spPr>
          <a:xfrm>
            <a:off x="331900" y="1475650"/>
            <a:ext cx="3871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PTZ Camera - Sunba 405-D20X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Horizontal Field of View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Rotation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Vertical Field of View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Weight (kg): 1.36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Dim (cm): 16 x 9.9</a:t>
            </a:r>
            <a:endParaRPr sz="2000"/>
          </a:p>
        </p:txBody>
      </p:sp>
      <p:sp>
        <p:nvSpPr>
          <p:cNvPr id="1224" name="Google Shape;1224;p75"/>
          <p:cNvSpPr txBox="1"/>
          <p:nvPr/>
        </p:nvSpPr>
        <p:spPr>
          <a:xfrm>
            <a:off x="6552550" y="3667125"/>
            <a:ext cx="73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&gt;100</a:t>
            </a:r>
            <a:r>
              <a:rPr lang="en"/>
              <a:t>°</a:t>
            </a:r>
            <a:endParaRPr/>
          </a:p>
        </p:txBody>
      </p:sp>
      <p:sp>
        <p:nvSpPr>
          <p:cNvPr id="1225" name="Google Shape;1225;p75"/>
          <p:cNvSpPr/>
          <p:nvPr/>
        </p:nvSpPr>
        <p:spPr>
          <a:xfrm>
            <a:off x="6506200" y="2816725"/>
            <a:ext cx="576900" cy="6171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26" name="Google Shape;1226;p75"/>
          <p:cNvCxnSpPr/>
          <p:nvPr/>
        </p:nvCxnSpPr>
        <p:spPr>
          <a:xfrm flipH="1">
            <a:off x="5997550" y="3242325"/>
            <a:ext cx="769500" cy="82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7" name="Google Shape;1227;p75"/>
          <p:cNvCxnSpPr/>
          <p:nvPr/>
        </p:nvCxnSpPr>
        <p:spPr>
          <a:xfrm>
            <a:off x="6832650" y="3256300"/>
            <a:ext cx="804900" cy="79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76"/>
          <p:cNvSpPr txBox="1"/>
          <p:nvPr/>
        </p:nvSpPr>
        <p:spPr>
          <a:xfrm>
            <a:off x="2163450" y="2248500"/>
            <a:ext cx="5498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Project Risks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233" name="Google Shape;123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77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41" name="Google Shape;124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7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Risks-Risk Table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43" name="Google Shape;1243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44" name="Google Shape;1244;p77"/>
          <p:cNvGraphicFramePr/>
          <p:nvPr/>
        </p:nvGraphicFramePr>
        <p:xfrm>
          <a:off x="1199850" y="12600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863100"/>
                <a:gridCol w="3633100"/>
                <a:gridCol w="2248100"/>
              </a:tblGrid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Number</a:t>
                      </a:r>
                      <a:endParaRPr b="1">
                        <a:solidFill>
                          <a:schemeClr val="lt1"/>
                        </a:solidFill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Risk Description</a:t>
                      </a:r>
                      <a:endParaRPr b="1">
                        <a:solidFill>
                          <a:schemeClr val="lt1"/>
                        </a:solidFill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Effect</a:t>
                      </a:r>
                      <a:endParaRPr b="1">
                        <a:solidFill>
                          <a:schemeClr val="lt1"/>
                        </a:solidFill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Robotic Arm Failure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Functional Failure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Loss of COMM’s with Rover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Functional Failure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Damage to onboard COMM’s hardware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Functional Failure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Budget exceeds $5,000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Inability to manufacture AEROSS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Camera Failure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Functional Failure 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GPS/Motor Encoder Sensor Failure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Failure of accuracy requirements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Supply Delays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Schedule delay</a:t>
                      </a:r>
                      <a:endParaRPr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8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50" name="Google Shape;125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7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Risks-Before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52" name="Google Shape;1252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53" name="Google Shape;1253;p78"/>
          <p:cNvGraphicFramePr/>
          <p:nvPr/>
        </p:nvGraphicFramePr>
        <p:xfrm>
          <a:off x="25543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1,2,4,6,3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254" name="Google Shape;1254;p78"/>
          <p:cNvSpPr txBox="1"/>
          <p:nvPr/>
        </p:nvSpPr>
        <p:spPr>
          <a:xfrm>
            <a:off x="101500" y="1202100"/>
            <a:ext cx="2395800" cy="22779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Loss of COMM’s between AEROSS and GS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Damage to onboard COMM’s </a:t>
            </a:r>
            <a:r>
              <a:rPr lang="en" sz="1100"/>
              <a:t>hardware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Budget exceeds $5,000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Camera failure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GPS/Motor encoder sensor failure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Supply delays</a:t>
            </a:r>
            <a:endParaRPr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7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60" name="Google Shape;126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7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Risks-Mitigation Strategy 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62" name="Google Shape;1262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63" name="Google Shape;1263;p79"/>
          <p:cNvGraphicFramePr/>
          <p:nvPr/>
        </p:nvGraphicFramePr>
        <p:xfrm>
          <a:off x="1199850" y="12600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863100"/>
                <a:gridCol w="2925575"/>
                <a:gridCol w="2955625"/>
              </a:tblGrid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Number</a:t>
                      </a:r>
                      <a:endParaRPr b="1">
                        <a:solidFill>
                          <a:schemeClr val="lt1"/>
                        </a:solidFill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Risk Description</a:t>
                      </a:r>
                      <a:endParaRPr b="1">
                        <a:solidFill>
                          <a:schemeClr val="lt1"/>
                        </a:solidFill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Mitigation</a:t>
                      </a:r>
                      <a:endParaRPr b="1">
                        <a:solidFill>
                          <a:schemeClr val="lt1"/>
                        </a:solidFill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T="91425" marB="91425" marR="91425" marL="91425">
                    <a:solidFill>
                      <a:srgbClr val="990000"/>
                    </a:solidFill>
                  </a:tcPr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Robotic Arm Failure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Create Intended Use Document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Loss of COMM’s with Rover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Reverse </a:t>
                      </a:r>
                      <a:r>
                        <a:rPr lang="en" sz="1100"/>
                        <a:t>Until</a:t>
                      </a:r>
                      <a:r>
                        <a:rPr lang="en" sz="1100"/>
                        <a:t> COMM’s are re-gained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Damage to onboard COMM’s hardware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Create Installation Guide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Budget exceeds $5,000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Finalize all hardware with overhead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Camera Failure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Create Installation Guide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GPS/Motor Encoder Sensor Failure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Modeling/Testing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Supply Delays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Order hardware ASAP</a:t>
                      </a:r>
                      <a:endParaRPr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80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69" name="Google Shape;126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8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71" name="Google Shape;1271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72" name="Google Shape;1272;p80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273" name="Google Shape;1273;p80"/>
          <p:cNvSpPr txBox="1"/>
          <p:nvPr/>
        </p:nvSpPr>
        <p:spPr>
          <a:xfrm>
            <a:off x="101500" y="1202100"/>
            <a:ext cx="2395800" cy="5388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b="1" u="sng"/>
          </a:p>
        </p:txBody>
      </p:sp>
      <p:cxnSp>
        <p:nvCxnSpPr>
          <p:cNvPr id="1274" name="Google Shape;1274;p80"/>
          <p:cNvCxnSpPr/>
          <p:nvPr/>
        </p:nvCxnSpPr>
        <p:spPr>
          <a:xfrm>
            <a:off x="7361475" y="3060650"/>
            <a:ext cx="103500" cy="357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8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80" name="Google Shape;128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8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82" name="Google Shape;1282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83" name="Google Shape;1283;p81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284" name="Google Shape;1284;p81"/>
          <p:cNvSpPr txBox="1"/>
          <p:nvPr/>
        </p:nvSpPr>
        <p:spPr>
          <a:xfrm>
            <a:off x="101500" y="1202100"/>
            <a:ext cx="2395800" cy="8772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Loss of COMM’s between AEROSS and GS</a:t>
            </a:r>
            <a:endParaRPr sz="1100"/>
          </a:p>
        </p:txBody>
      </p:sp>
      <p:cxnSp>
        <p:nvCxnSpPr>
          <p:cNvPr id="1285" name="Google Shape;1285;p81"/>
          <p:cNvCxnSpPr/>
          <p:nvPr/>
        </p:nvCxnSpPr>
        <p:spPr>
          <a:xfrm flipH="1">
            <a:off x="5580825" y="2965250"/>
            <a:ext cx="1882800" cy="5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Functional Requir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ements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8" name="Google Shape;14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150" name="Google Shape;150;p19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Overview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51" name="Google Shape;151;p19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53" name="Google Shape;153;p19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912300" y="1751350"/>
            <a:ext cx="67710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FR.1</a:t>
            </a:r>
            <a:r>
              <a:rPr lang="en" sz="1200"/>
              <a:t> B</a:t>
            </a:r>
            <a:r>
              <a:rPr lang="en" sz="1200"/>
              <a:t>e able to collect a sample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FR.2</a:t>
            </a:r>
            <a:r>
              <a:rPr lang="en" sz="1200">
                <a:solidFill>
                  <a:srgbClr val="000000"/>
                </a:solidFill>
              </a:rPr>
              <a:t> </a:t>
            </a:r>
            <a:r>
              <a:rPr lang="en" sz="1200"/>
              <a:t>Store a sample in container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FR.3</a:t>
            </a:r>
            <a:r>
              <a:rPr lang="en" sz="1200">
                <a:solidFill>
                  <a:srgbClr val="000000"/>
                </a:solidFill>
              </a:rPr>
              <a:t> </a:t>
            </a:r>
            <a:r>
              <a:rPr lang="en" sz="1200"/>
              <a:t>B</a:t>
            </a:r>
            <a:r>
              <a:rPr lang="en" sz="1200">
                <a:solidFill>
                  <a:srgbClr val="000000"/>
                </a:solidFill>
              </a:rPr>
              <a:t>e able to deposit </a:t>
            </a:r>
            <a:r>
              <a:rPr lang="en" sz="1200"/>
              <a:t>the container at a location specified by the ground station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FR.4</a:t>
            </a:r>
            <a:r>
              <a:rPr lang="en" sz="1300"/>
              <a:t> </a:t>
            </a:r>
            <a:r>
              <a:rPr lang="en" sz="1200">
                <a:solidFill>
                  <a:schemeClr val="dk1"/>
                </a:solidFill>
              </a:rPr>
              <a:t>Drive to a specified location and return to its original location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FR.5</a:t>
            </a:r>
            <a:r>
              <a:rPr lang="en" sz="1200"/>
              <a:t> Send and receive information to and from ground station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FR.6 </a:t>
            </a:r>
            <a:r>
              <a:rPr lang="en" sz="1200"/>
              <a:t>H</a:t>
            </a:r>
            <a:r>
              <a:rPr lang="en" sz="1200"/>
              <a:t>ave video capability </a:t>
            </a:r>
            <a:endParaRPr sz="1200"/>
          </a:p>
        </p:txBody>
      </p:sp>
      <p:sp>
        <p:nvSpPr>
          <p:cNvPr id="158" name="Google Shape;158;p19"/>
          <p:cNvSpPr/>
          <p:nvPr/>
        </p:nvSpPr>
        <p:spPr>
          <a:xfrm>
            <a:off x="922200" y="1803775"/>
            <a:ext cx="6717600" cy="101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"/>
          <p:cNvSpPr/>
          <p:nvPr/>
        </p:nvSpPr>
        <p:spPr>
          <a:xfrm flipH="1" rot="10800000">
            <a:off x="942000" y="2865025"/>
            <a:ext cx="6678000" cy="461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/>
          <p:nvPr/>
        </p:nvSpPr>
        <p:spPr>
          <a:xfrm>
            <a:off x="942000" y="3370063"/>
            <a:ext cx="6678000" cy="780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7759500" y="1956800"/>
            <a:ext cx="131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Sample Collection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7730025" y="2865025"/>
            <a:ext cx="104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Drive Train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7730025" y="3820350"/>
            <a:ext cx="97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COMMS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236375" y="1221125"/>
            <a:ext cx="194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AEROSS shall:</a:t>
            </a:r>
            <a:endParaRPr sz="18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8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91" name="Google Shape;129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8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93" name="Google Shape;1293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94" name="Google Shape;1294;p82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1,2,3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1,3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295" name="Google Shape;1295;p82"/>
          <p:cNvSpPr txBox="1"/>
          <p:nvPr/>
        </p:nvSpPr>
        <p:spPr>
          <a:xfrm>
            <a:off x="101500" y="1202100"/>
            <a:ext cx="2395800" cy="12159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Loss of COMM’s between AEROSS and GS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Damage to onboard COMM’s hardware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296" name="Google Shape;1296;p82"/>
          <p:cNvCxnSpPr/>
          <p:nvPr/>
        </p:nvCxnSpPr>
        <p:spPr>
          <a:xfrm flipH="1">
            <a:off x="7616025" y="3084500"/>
            <a:ext cx="55500" cy="334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02" name="Google Shape;130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8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04" name="Google Shape;1304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05" name="Google Shape;1305;p83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1,2,3,4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4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1,3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306" name="Google Shape;1306;p83"/>
          <p:cNvSpPr txBox="1"/>
          <p:nvPr/>
        </p:nvSpPr>
        <p:spPr>
          <a:xfrm>
            <a:off x="101500" y="1202100"/>
            <a:ext cx="2395800" cy="13854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Loss of COMM’s between AEROSS and GS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Damage to onboard COMM’s hardware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Budget exceeds $5,000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307" name="Google Shape;1307;p83"/>
          <p:cNvCxnSpPr/>
          <p:nvPr/>
        </p:nvCxnSpPr>
        <p:spPr>
          <a:xfrm flipH="1">
            <a:off x="6510975" y="3060650"/>
            <a:ext cx="1279800" cy="397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8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13" name="Google Shape;131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8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15" name="Google Shape;1315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16" name="Google Shape;1316;p84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1,2,3,4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4,5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1,3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,5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317" name="Google Shape;1317;p84"/>
          <p:cNvSpPr txBox="1"/>
          <p:nvPr/>
        </p:nvSpPr>
        <p:spPr>
          <a:xfrm>
            <a:off x="101500" y="1202100"/>
            <a:ext cx="2395800" cy="15546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Loss of COMM’s between AEROSS and GS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Damage to onboard COMM’s hardware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Budget exceeds $5,000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Camera failure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318" name="Google Shape;1318;p84"/>
          <p:cNvCxnSpPr/>
          <p:nvPr/>
        </p:nvCxnSpPr>
        <p:spPr>
          <a:xfrm rot="10800000">
            <a:off x="6677925" y="3561500"/>
            <a:ext cx="1057200" cy="15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85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24" name="Google Shape;132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8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26" name="Google Shape;1326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27" name="Google Shape;1327;p85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1,2,3,4,6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4,5,6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1,3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,5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328" name="Google Shape;1328;p85"/>
          <p:cNvSpPr txBox="1"/>
          <p:nvPr/>
        </p:nvSpPr>
        <p:spPr>
          <a:xfrm>
            <a:off x="101500" y="1202100"/>
            <a:ext cx="2395800" cy="18933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Loss of COMM’s between AEROSS and GS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Damage to onboard COMM’s hardware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Budget exceeds $5,000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Camera failure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GPS/Motor encoder sensor failure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329" name="Google Shape;1329;p85"/>
          <p:cNvCxnSpPr/>
          <p:nvPr/>
        </p:nvCxnSpPr>
        <p:spPr>
          <a:xfrm flipH="1">
            <a:off x="6812925" y="3084500"/>
            <a:ext cx="1128900" cy="349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6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35" name="Google Shape;133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86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37" name="Google Shape;1337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38" name="Google Shape;1338;p86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7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1,2,3,4,6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4,5,6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1,3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,5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339" name="Google Shape;1339;p86"/>
          <p:cNvSpPr txBox="1"/>
          <p:nvPr/>
        </p:nvSpPr>
        <p:spPr>
          <a:xfrm>
            <a:off x="101500" y="1202100"/>
            <a:ext cx="2395800" cy="20625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Loss of COMM’s between AEROSS and GS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Damage to onboard COMM’s hardware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Budget exceeds $5,000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Camera failure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GPS/Motor encoder sensor failure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Supply delays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340" name="Google Shape;1340;p86"/>
          <p:cNvCxnSpPr/>
          <p:nvPr/>
        </p:nvCxnSpPr>
        <p:spPr>
          <a:xfrm flipH="1">
            <a:off x="6447250" y="2535975"/>
            <a:ext cx="15900" cy="349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87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46" name="Google Shape;134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8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Project Risks-After Mitigation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48" name="Google Shape;1348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49" name="Google Shape;1349;p87"/>
          <p:cNvGraphicFramePr/>
          <p:nvPr/>
        </p:nvGraphicFramePr>
        <p:xfrm>
          <a:off x="2538450" y="12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{C2E92DCD-B42E-43A1-B22F-F0DB0B2921AA}</a:tableStyleId>
              </a:tblPr>
              <a:tblGrid>
                <a:gridCol w="985900"/>
                <a:gridCol w="922300"/>
                <a:gridCol w="922300"/>
                <a:gridCol w="922300"/>
                <a:gridCol w="922300"/>
                <a:gridCol w="922300"/>
              </a:tblGrid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Impact Level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dk1"/>
                    </a:solidFill>
                  </a:tcPr>
                </a:tc>
              </a:tr>
              <a:tr h="5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Mild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Level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High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Medium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7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06666"/>
                    </a:solidFill>
                  </a:tcPr>
                </a:tc>
              </a:tr>
              <a:tr h="48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Low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4,5,6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  1,3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9138"/>
                    </a:solidFill>
                  </a:tcPr>
                </a:tc>
              </a:tr>
            </a:tbl>
          </a:graphicData>
        </a:graphic>
      </p:graphicFrame>
      <p:sp>
        <p:nvSpPr>
          <p:cNvPr id="1350" name="Google Shape;1350;p87"/>
          <p:cNvSpPr txBox="1"/>
          <p:nvPr/>
        </p:nvSpPr>
        <p:spPr>
          <a:xfrm>
            <a:off x="101500" y="1202100"/>
            <a:ext cx="2395800" cy="20625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/>
              <a:t>Risk Key</a:t>
            </a:r>
            <a:endParaRPr b="1" sz="1200"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Robotic arm is damaged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Loss of COMM’s between AEROSS and GS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Damage to onboard COMM’s hardware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Budget exceeds $5,000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Camera failure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GPS/Motor encoder sensor failure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Supply delays</a:t>
            </a:r>
            <a:endParaRPr b="1" u="sng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88"/>
          <p:cNvSpPr txBox="1"/>
          <p:nvPr/>
        </p:nvSpPr>
        <p:spPr>
          <a:xfrm>
            <a:off x="2163450" y="2248500"/>
            <a:ext cx="481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Drivetrain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356" name="Google Shape;135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8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64" name="Google Shape;136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p8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Drivetrain</a:t>
            </a:r>
            <a:b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Power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66" name="Google Shape;1366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7" name="Google Shape;1367;p89"/>
          <p:cNvSpPr txBox="1"/>
          <p:nvPr/>
        </p:nvSpPr>
        <p:spPr>
          <a:xfrm>
            <a:off x="500800" y="1859950"/>
            <a:ext cx="390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89"/>
          <p:cNvSpPr txBox="1"/>
          <p:nvPr/>
        </p:nvSpPr>
        <p:spPr>
          <a:xfrm>
            <a:off x="175575" y="1279825"/>
            <a:ext cx="5711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Expected power draw of 133W.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Total energy used (100m and back): 5.7 Wh.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Vehicle run time of 1.87 hours.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This analysis partially confirms DR4.1</a:t>
            </a:r>
            <a:endParaRPr b="1"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b="1" lang="en" sz="1800">
                <a:solidFill>
                  <a:schemeClr val="dk1"/>
                </a:solidFill>
              </a:rPr>
              <a:t>Further confirmation in communications section.</a:t>
            </a:r>
            <a:endParaRPr sz="1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90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74" name="Google Shape;137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9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Drivetrain</a:t>
            </a:r>
            <a:b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Motor &amp; Motor Driver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76" name="Google Shape;1376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7" name="Google Shape;1377;p90"/>
          <p:cNvSpPr txBox="1"/>
          <p:nvPr/>
        </p:nvSpPr>
        <p:spPr>
          <a:xfrm>
            <a:off x="500800" y="1859950"/>
            <a:ext cx="390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90"/>
          <p:cNvSpPr txBox="1"/>
          <p:nvPr/>
        </p:nvSpPr>
        <p:spPr>
          <a:xfrm>
            <a:off x="175575" y="1279825"/>
            <a:ext cx="5420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AndyMark 775 RedLine motor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Brushed DC motor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Capable of forward or reverse rotation based on polarity.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SyRen 10A motor driver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Capable of commanding a motor to rotate in both the forward and reverse directions.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This analysis partially confirms DR4.3.</a:t>
            </a:r>
            <a:endParaRPr sz="18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9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84" name="Google Shape;138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9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Drivetrain</a:t>
            </a:r>
            <a:b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Terrain Analysis Free Body Diagrams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86" name="Google Shape;1386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7" name="Google Shape;1387;p91"/>
          <p:cNvSpPr txBox="1"/>
          <p:nvPr/>
        </p:nvSpPr>
        <p:spPr>
          <a:xfrm>
            <a:off x="500800" y="1859950"/>
            <a:ext cx="390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8" name="Google Shape;1388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050" y="1305000"/>
            <a:ext cx="2279875" cy="336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800" y="2571750"/>
            <a:ext cx="4429400" cy="1349654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91"/>
          <p:cNvSpPr txBox="1"/>
          <p:nvPr/>
        </p:nvSpPr>
        <p:spPr>
          <a:xfrm>
            <a:off x="1095038" y="1243125"/>
            <a:ext cx="18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Turning FBD</a:t>
            </a:r>
            <a:endParaRPr/>
          </a:p>
        </p:txBody>
      </p:sp>
      <p:sp>
        <p:nvSpPr>
          <p:cNvPr id="1391" name="Google Shape;1391;p91"/>
          <p:cNvSpPr txBox="1"/>
          <p:nvPr/>
        </p:nvSpPr>
        <p:spPr>
          <a:xfrm>
            <a:off x="5695538" y="1243125"/>
            <a:ext cx="18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Straight-Line FBD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/>
        </p:nvSpPr>
        <p:spPr>
          <a:xfrm>
            <a:off x="2163450" y="2248500"/>
            <a:ext cx="481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Design</a:t>
            </a:r>
            <a:r>
              <a:rPr b="1" i="1" lang="en" sz="3000"/>
              <a:t> Solution</a:t>
            </a:r>
            <a:endParaRPr b="1" i="1" sz="3000"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9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97" name="Google Shape;139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9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Friction Analysis - Motor Efficiency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99" name="Google Shape;1399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00" name="Google Shape;140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598" y="1239375"/>
            <a:ext cx="4914800" cy="36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9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06" name="Google Shape;140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9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Friction Analysis - Straight Line Driving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08" name="Google Shape;1408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09" name="Google Shape;140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9" y="1152600"/>
            <a:ext cx="4571990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152600"/>
            <a:ext cx="4571999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93"/>
          <p:cNvSpPr txBox="1"/>
          <p:nvPr/>
        </p:nvSpPr>
        <p:spPr>
          <a:xfrm>
            <a:off x="3426750" y="4743300"/>
            <a:ext cx="229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y-axis scale change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9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17" name="Google Shape;141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9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Friction Analysis - Turning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19" name="Google Shape;1419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20" name="Google Shape;1420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9" y="1152600"/>
            <a:ext cx="4571990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1152600"/>
            <a:ext cx="4571999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94"/>
          <p:cNvSpPr txBox="1"/>
          <p:nvPr/>
        </p:nvSpPr>
        <p:spPr>
          <a:xfrm>
            <a:off x="3426750" y="4743300"/>
            <a:ext cx="229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y-axis scale change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95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28" name="Google Shape;142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9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Drivetrain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Summarized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Structural Calculations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30" name="Google Shape;1430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1" name="Google Shape;1431;p95"/>
          <p:cNvSpPr txBox="1"/>
          <p:nvPr/>
        </p:nvSpPr>
        <p:spPr>
          <a:xfrm>
            <a:off x="500800" y="1859950"/>
            <a:ext cx="390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95"/>
          <p:cNvSpPr txBox="1"/>
          <p:nvPr/>
        </p:nvSpPr>
        <p:spPr>
          <a:xfrm>
            <a:off x="3402225" y="1550975"/>
            <a:ext cx="34362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Gear teeth shear:</a:t>
            </a:r>
            <a:endParaRPr b="1"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FOS: 26.3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Drive shaft torsion:</a:t>
            </a:r>
            <a:endParaRPr b="1"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FOS: 22.3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Single wheel loading:</a:t>
            </a:r>
            <a:endParaRPr b="1"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FOS: 5.75</a:t>
            </a:r>
            <a:endParaRPr sz="22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96"/>
          <p:cNvSpPr txBox="1"/>
          <p:nvPr/>
        </p:nvSpPr>
        <p:spPr>
          <a:xfrm>
            <a:off x="2163450" y="2248500"/>
            <a:ext cx="481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Sample Collection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438" name="Google Shape;143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Google Shape;144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026500"/>
            <a:ext cx="5822710" cy="41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97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47" name="Google Shape;144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97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Robotic Arm Joint &amp; Position Definition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49" name="Google Shape;1449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0598" y="1337500"/>
            <a:ext cx="3686100" cy="36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9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Weight Analysis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56" name="Google Shape;1456;p98"/>
          <p:cNvSpPr txBox="1"/>
          <p:nvPr>
            <p:ph idx="1" type="body"/>
          </p:nvPr>
        </p:nvSpPr>
        <p:spPr>
          <a:xfrm>
            <a:off x="135150" y="1708925"/>
            <a:ext cx="4110300" cy="29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Feasibility Items:</a:t>
            </a:r>
            <a:endParaRPr b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Can the rover acquire, transport, and deposit a sample without stalling?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Assumptions:</a:t>
            </a:r>
            <a:endParaRPr b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Motor stalls at 4.1 Nm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Lever arm is parallel to the ground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Largest sample mass: 0.0337 kg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Arm mass centered at arm midpoint</a:t>
            </a:r>
            <a:endParaRPr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98"/>
          <p:cNvSpPr txBox="1"/>
          <p:nvPr/>
        </p:nvSpPr>
        <p:spPr>
          <a:xfrm>
            <a:off x="310050" y="1216325"/>
            <a:ext cx="2949300" cy="492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FR.1: AEROSS shall be able to collect, store, and deposit a sample of less than</a:t>
            </a:r>
            <a:r>
              <a:rPr b="1" lang="en" sz="1000">
                <a:solidFill>
                  <a:schemeClr val="lt1"/>
                </a:solidFill>
              </a:rPr>
              <a:t> 2 lbs 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58" name="Google Shape;1458;p98"/>
          <p:cNvSpPr txBox="1"/>
          <p:nvPr/>
        </p:nvSpPr>
        <p:spPr>
          <a:xfrm>
            <a:off x="4785650" y="2132275"/>
            <a:ext cx="4060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Variables: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m_s = sample mass = 0.0337 kg	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m_c = container mass= ?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m_a = arm mass= 0.5962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 = distance to joint = 0.55 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D5156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𝞽_max = max torque = 4.1 Nm</a:t>
            </a:r>
            <a:r>
              <a:rPr lang="en">
                <a:solidFill>
                  <a:srgbClr val="4D5156"/>
                </a:solidFill>
              </a:rPr>
              <a:t> </a:t>
            </a:r>
            <a:endParaRPr>
              <a:solidFill>
                <a:srgbClr val="4D5156"/>
              </a:solidFill>
            </a:endParaRPr>
          </a:p>
        </p:txBody>
      </p:sp>
      <p:pic>
        <p:nvPicPr>
          <p:cNvPr id="1459" name="Google Shape;145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9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Sample Weight Analysis Cont.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66" name="Google Shape;146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13" y="2130213"/>
            <a:ext cx="55721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525" y="2437550"/>
            <a:ext cx="5347325" cy="1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525" y="2742025"/>
            <a:ext cx="1136350" cy="1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99"/>
          <p:cNvSpPr txBox="1"/>
          <p:nvPr/>
        </p:nvSpPr>
        <p:spPr>
          <a:xfrm>
            <a:off x="-49900" y="3119550"/>
            <a:ext cx="4698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Result: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If the mass of the sample containment unit is less than 0.43 kg, the sample collection arm will not stall.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b="1" lang="en">
                <a:solidFill>
                  <a:schemeClr val="dk1"/>
                </a:solidFill>
              </a:rPr>
              <a:t>Feasible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b="1" i="1" lang="en" u="sng">
                <a:solidFill>
                  <a:srgbClr val="6AA84F"/>
                </a:solidFill>
              </a:rPr>
              <a:t>YES!</a:t>
            </a:r>
            <a:endParaRPr b="1" i="1" u="sng">
              <a:solidFill>
                <a:srgbClr val="6AA84F"/>
              </a:solidFill>
            </a:endParaRPr>
          </a:p>
        </p:txBody>
      </p:sp>
      <p:pic>
        <p:nvPicPr>
          <p:cNvPr id="1470" name="Google Shape;1470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1" y="2815119"/>
            <a:ext cx="4373935" cy="173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p99"/>
          <p:cNvSpPr/>
          <p:nvPr/>
        </p:nvSpPr>
        <p:spPr>
          <a:xfrm rot="5400000">
            <a:off x="8411525" y="3960250"/>
            <a:ext cx="723300" cy="12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99"/>
          <p:cNvSpPr/>
          <p:nvPr/>
        </p:nvSpPr>
        <p:spPr>
          <a:xfrm flipH="1" rot="-7685068">
            <a:off x="4909055" y="3565844"/>
            <a:ext cx="424595" cy="392732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99"/>
          <p:cNvSpPr txBox="1"/>
          <p:nvPr/>
        </p:nvSpPr>
        <p:spPr>
          <a:xfrm rot="-1697109">
            <a:off x="4594356" y="3230474"/>
            <a:ext cx="969907" cy="338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4.1 Nm</a:t>
            </a:r>
            <a:endParaRPr sz="1000"/>
          </a:p>
        </p:txBody>
      </p:sp>
      <p:sp>
        <p:nvSpPr>
          <p:cNvPr id="1474" name="Google Shape;1474;p99"/>
          <p:cNvSpPr txBox="1"/>
          <p:nvPr/>
        </p:nvSpPr>
        <p:spPr>
          <a:xfrm>
            <a:off x="6441825" y="2643675"/>
            <a:ext cx="120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 = 0.55 m</a:t>
            </a:r>
            <a:endParaRPr sz="1000"/>
          </a:p>
        </p:txBody>
      </p:sp>
      <p:sp>
        <p:nvSpPr>
          <p:cNvPr id="1475" name="Google Shape;1475;p99"/>
          <p:cNvSpPr txBox="1"/>
          <p:nvPr/>
        </p:nvSpPr>
        <p:spPr>
          <a:xfrm>
            <a:off x="7467225" y="4253850"/>
            <a:ext cx="158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F_y = 2.64633+9.81m_c</a:t>
            </a:r>
            <a:endParaRPr sz="1000"/>
          </a:p>
        </p:txBody>
      </p:sp>
      <p:sp>
        <p:nvSpPr>
          <p:cNvPr id="1476" name="Google Shape;1476;p99"/>
          <p:cNvSpPr/>
          <p:nvPr/>
        </p:nvSpPr>
        <p:spPr>
          <a:xfrm rot="5400000">
            <a:off x="6520825" y="3947850"/>
            <a:ext cx="723300" cy="12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99"/>
          <p:cNvSpPr txBox="1"/>
          <p:nvPr/>
        </p:nvSpPr>
        <p:spPr>
          <a:xfrm>
            <a:off x="5719625" y="4206650"/>
            <a:ext cx="158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F_y = 0.16395 N</a:t>
            </a:r>
            <a:endParaRPr sz="1000"/>
          </a:p>
        </p:txBody>
      </p:sp>
      <p:sp>
        <p:nvSpPr>
          <p:cNvPr id="1478" name="Google Shape;1478;p99"/>
          <p:cNvSpPr txBox="1"/>
          <p:nvPr/>
        </p:nvSpPr>
        <p:spPr>
          <a:xfrm>
            <a:off x="163525" y="1747200"/>
            <a:ext cx="51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Torque Analysis: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479" name="Google Shape;1479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4574" y="4589462"/>
            <a:ext cx="1311825" cy="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99"/>
          <p:cNvSpPr txBox="1"/>
          <p:nvPr/>
        </p:nvSpPr>
        <p:spPr>
          <a:xfrm>
            <a:off x="310050" y="1216325"/>
            <a:ext cx="2949300" cy="492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FR.1: AEROSS shall be able to collect, store, and deposit a sample of less </a:t>
            </a:r>
            <a:r>
              <a:rPr b="1" lang="en" sz="1000">
                <a:solidFill>
                  <a:schemeClr val="lt1"/>
                </a:solidFill>
              </a:rPr>
              <a:t>than</a:t>
            </a:r>
            <a:r>
              <a:rPr b="1" lang="en" sz="1000">
                <a:solidFill>
                  <a:schemeClr val="lt1"/>
                </a:solidFill>
              </a:rPr>
              <a:t> 2 lbs 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481" name="Google Shape;1481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00"/>
          <p:cNvSpPr txBox="1"/>
          <p:nvPr/>
        </p:nvSpPr>
        <p:spPr>
          <a:xfrm>
            <a:off x="2163450" y="2248500"/>
            <a:ext cx="481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/>
              <a:t>Navigation and Control</a:t>
            </a:r>
            <a:endParaRPr b="1" i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/>
          </a:p>
        </p:txBody>
      </p:sp>
      <p:pic>
        <p:nvPicPr>
          <p:cNvPr id="1487" name="Google Shape;1487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834" y="4589400"/>
            <a:ext cx="1463965" cy="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1" y="4634325"/>
            <a:ext cx="445600" cy="4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0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495" name="Google Shape;149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10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GPS Accuracy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97" name="Google Shape;1497;p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8" name="Google Shape;1498;p101"/>
          <p:cNvSpPr txBox="1"/>
          <p:nvPr/>
        </p:nvSpPr>
        <p:spPr>
          <a:xfrm>
            <a:off x="181950" y="1441825"/>
            <a:ext cx="88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9" name="Google Shape;149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1849" y="1287240"/>
            <a:ext cx="4198851" cy="3241348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101"/>
          <p:cNvSpPr txBox="1"/>
          <p:nvPr/>
        </p:nvSpPr>
        <p:spPr>
          <a:xfrm>
            <a:off x="181950" y="1287250"/>
            <a:ext cx="34569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Novatel GPS receiver measuring data over 25 hour period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Distance is greater than 1m in a significant number of cases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Averaged data taken over all possible 2 minute periods (120 data points)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>
            <p:ph type="title"/>
          </p:nvPr>
        </p:nvSpPr>
        <p:spPr>
          <a:xfrm>
            <a:off x="0" y="8900"/>
            <a:ext cx="9144000" cy="6450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/>
          <p:nvPr>
            <p:ph type="title"/>
          </p:nvPr>
        </p:nvSpPr>
        <p:spPr>
          <a:xfrm>
            <a:off x="0" y="0"/>
            <a:ext cx="9144000" cy="6450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Functional Block Diagram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0" name="Google Shape;18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21"/>
          <p:cNvSpPr/>
          <p:nvPr/>
        </p:nvSpPr>
        <p:spPr>
          <a:xfrm>
            <a:off x="592800" y="4663225"/>
            <a:ext cx="854400" cy="4347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Timeline</a:t>
            </a:r>
            <a:endParaRPr b="1" sz="1000"/>
          </a:p>
        </p:txBody>
      </p:sp>
      <p:sp>
        <p:nvSpPr>
          <p:cNvPr id="182" name="Google Shape;182;p21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Project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Overview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 Solution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3121950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CPE’s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4101850" y="4663225"/>
            <a:ext cx="13992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DR’s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Satisfaction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5264924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Risks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6233625" y="4663225"/>
            <a:ext cx="1333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Verification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Validation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7343949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Planning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217977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Design Solution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1216625" y="4663225"/>
            <a:ext cx="1189500" cy="4347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Project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Overview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191" name="Google Shape;1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0" y="748200"/>
            <a:ext cx="8533449" cy="37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02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06" name="Google Shape;150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02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Satisfaction: GPS Accuracy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08" name="Google Shape;1508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9" name="Google Shape;1509;p102"/>
          <p:cNvSpPr txBox="1"/>
          <p:nvPr/>
        </p:nvSpPr>
        <p:spPr>
          <a:xfrm>
            <a:off x="181950" y="1441825"/>
            <a:ext cx="88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0" name="Google Shape;1510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700" y="1205957"/>
            <a:ext cx="5028900" cy="386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03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16" name="Google Shape;151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103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Control: Heading Accuracy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18" name="Google Shape;1518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9" name="Google Shape;1519;p103"/>
          <p:cNvSpPr txBox="1"/>
          <p:nvPr/>
        </p:nvSpPr>
        <p:spPr>
          <a:xfrm>
            <a:off x="217650" y="1465425"/>
            <a:ext cx="7218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Adafruit LSM303AGR Accelerometer Magnetometer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1.5 mGauss/LSB</a:t>
            </a:r>
            <a:r>
              <a:rPr lang="en"/>
              <a:t> magnetic sensitivity (</a:t>
            </a:r>
            <a:r>
              <a:rPr b="1" lang="en"/>
              <a:t>a</a:t>
            </a:r>
            <a:r>
              <a:rPr lang="en"/>
              <a:t>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Earth magnetic field intensity (</a:t>
            </a:r>
            <a:r>
              <a:rPr b="1" lang="en"/>
              <a:t>H</a:t>
            </a:r>
            <a:r>
              <a:rPr lang="en"/>
              <a:t>)</a:t>
            </a:r>
            <a:r>
              <a:rPr lang="en"/>
              <a:t> ranges </a:t>
            </a:r>
            <a:r>
              <a:rPr lang="en"/>
              <a:t>from </a:t>
            </a:r>
            <a:r>
              <a:rPr b="1" lang="en"/>
              <a:t>0.35 </a:t>
            </a:r>
            <a:r>
              <a:rPr lang="en"/>
              <a:t>to </a:t>
            </a:r>
            <a:r>
              <a:rPr b="1" lang="en"/>
              <a:t>0.65 G </a:t>
            </a:r>
            <a:r>
              <a:rPr lang="en"/>
              <a:t>(Gauss)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103"/>
          <p:cNvSpPr/>
          <p:nvPr/>
        </p:nvSpPr>
        <p:spPr>
          <a:xfrm>
            <a:off x="7160175" y="3500300"/>
            <a:ext cx="326400" cy="29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21" name="Google Shape;1521;p103"/>
          <p:cNvCxnSpPr>
            <a:stCxn id="1520" idx="0"/>
          </p:cNvCxnSpPr>
          <p:nvPr/>
        </p:nvCxnSpPr>
        <p:spPr>
          <a:xfrm rot="10800000">
            <a:off x="7323375" y="1795400"/>
            <a:ext cx="0" cy="170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2" name="Google Shape;1522;p103"/>
          <p:cNvCxnSpPr>
            <a:stCxn id="1520" idx="3"/>
          </p:cNvCxnSpPr>
          <p:nvPr/>
        </p:nvCxnSpPr>
        <p:spPr>
          <a:xfrm flipH="1" rot="10800000">
            <a:off x="7486575" y="1820600"/>
            <a:ext cx="1055700" cy="1828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3" name="Google Shape;1523;p103"/>
          <p:cNvSpPr/>
          <p:nvPr/>
        </p:nvSpPr>
        <p:spPr>
          <a:xfrm rot="-1969145">
            <a:off x="7240944" y="3125114"/>
            <a:ext cx="492631" cy="532989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103"/>
          <p:cNvSpPr txBox="1"/>
          <p:nvPr/>
        </p:nvSpPr>
        <p:spPr>
          <a:xfrm>
            <a:off x="6652350" y="3797750"/>
            <a:ext cx="157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Magnetometer</a:t>
            </a:r>
            <a:endParaRPr b="1"/>
          </a:p>
        </p:txBody>
      </p:sp>
      <p:sp>
        <p:nvSpPr>
          <p:cNvPr id="1525" name="Google Shape;1525;p103"/>
          <p:cNvSpPr txBox="1"/>
          <p:nvPr/>
        </p:nvSpPr>
        <p:spPr>
          <a:xfrm>
            <a:off x="6344100" y="1560800"/>
            <a:ext cx="118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Magnetic</a:t>
            </a:r>
            <a:r>
              <a:rPr b="1" lang="en">
                <a:solidFill>
                  <a:schemeClr val="dk1"/>
                </a:solidFill>
              </a:rPr>
              <a:t> North</a:t>
            </a:r>
            <a:endParaRPr b="1"/>
          </a:p>
        </p:txBody>
      </p:sp>
      <p:sp>
        <p:nvSpPr>
          <p:cNvPr id="1526" name="Google Shape;1526;p103"/>
          <p:cNvSpPr txBox="1"/>
          <p:nvPr/>
        </p:nvSpPr>
        <p:spPr>
          <a:xfrm>
            <a:off x="6427875" y="2200663"/>
            <a:ext cx="971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</a:t>
            </a:r>
            <a:r>
              <a:rPr lang="en">
                <a:solidFill>
                  <a:schemeClr val="dk1"/>
                </a:solidFill>
              </a:rPr>
              <a:t>, e</a:t>
            </a:r>
            <a:r>
              <a:rPr lang="en">
                <a:solidFill>
                  <a:schemeClr val="dk1"/>
                </a:solidFill>
              </a:rPr>
              <a:t>arth's</a:t>
            </a:r>
            <a:r>
              <a:rPr lang="en">
                <a:solidFill>
                  <a:schemeClr val="dk1"/>
                </a:solidFill>
              </a:rPr>
              <a:t> magnetic field intensity</a:t>
            </a:r>
            <a:endParaRPr/>
          </a:p>
        </p:txBody>
      </p:sp>
      <p:sp>
        <p:nvSpPr>
          <p:cNvPr id="1527" name="Google Shape;1527;p103"/>
          <p:cNvSpPr txBox="1"/>
          <p:nvPr/>
        </p:nvSpPr>
        <p:spPr>
          <a:xfrm>
            <a:off x="8005450" y="2761963"/>
            <a:ext cx="133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𝚹</a:t>
            </a:r>
            <a:r>
              <a:rPr lang="en">
                <a:solidFill>
                  <a:schemeClr val="dk1"/>
                </a:solidFill>
              </a:rPr>
              <a:t>, heading accuracy</a:t>
            </a:r>
            <a:endParaRPr/>
          </a:p>
        </p:txBody>
      </p:sp>
      <p:cxnSp>
        <p:nvCxnSpPr>
          <p:cNvPr id="1528" name="Google Shape;1528;p103"/>
          <p:cNvCxnSpPr/>
          <p:nvPr/>
        </p:nvCxnSpPr>
        <p:spPr>
          <a:xfrm flipH="1">
            <a:off x="7581050" y="3014300"/>
            <a:ext cx="478800" cy="11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9" name="Google Shape;1529;p103"/>
          <p:cNvSpPr txBox="1"/>
          <p:nvPr/>
        </p:nvSpPr>
        <p:spPr>
          <a:xfrm>
            <a:off x="8426275" y="1789400"/>
            <a:ext cx="118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Sensed North</a:t>
            </a:r>
            <a:endParaRPr b="1"/>
          </a:p>
        </p:txBody>
      </p:sp>
      <p:cxnSp>
        <p:nvCxnSpPr>
          <p:cNvPr id="1530" name="Google Shape;1530;p103"/>
          <p:cNvCxnSpPr/>
          <p:nvPr/>
        </p:nvCxnSpPr>
        <p:spPr>
          <a:xfrm>
            <a:off x="7334375" y="1643125"/>
            <a:ext cx="113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1" name="Google Shape;1531;p103"/>
          <p:cNvCxnSpPr/>
          <p:nvPr/>
        </p:nvCxnSpPr>
        <p:spPr>
          <a:xfrm>
            <a:off x="7341645" y="1537975"/>
            <a:ext cx="0" cy="22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2" name="Google Shape;1532;p103"/>
          <p:cNvCxnSpPr/>
          <p:nvPr/>
        </p:nvCxnSpPr>
        <p:spPr>
          <a:xfrm>
            <a:off x="8484645" y="1537975"/>
            <a:ext cx="0" cy="22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3" name="Google Shape;1533;p103"/>
          <p:cNvSpPr txBox="1"/>
          <p:nvPr/>
        </p:nvSpPr>
        <p:spPr>
          <a:xfrm>
            <a:off x="7399575" y="1125775"/>
            <a:ext cx="13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</a:t>
            </a:r>
            <a:r>
              <a:rPr lang="en"/>
              <a:t>, sensor accuracy</a:t>
            </a:r>
            <a:endParaRPr/>
          </a:p>
        </p:txBody>
      </p:sp>
      <p:pic>
        <p:nvPicPr>
          <p:cNvPr id="1534" name="Google Shape;1534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650" y="2417375"/>
            <a:ext cx="2514600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03"/>
          <p:cNvSpPr txBox="1"/>
          <p:nvPr/>
        </p:nvSpPr>
        <p:spPr>
          <a:xfrm>
            <a:off x="212850" y="3247375"/>
            <a:ext cx="33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Heading accuracy of </a:t>
            </a:r>
            <a:r>
              <a:rPr b="1" lang="en">
                <a:solidFill>
                  <a:schemeClr val="dk1"/>
                </a:solidFill>
              </a:rPr>
              <a:t>𝚹 = 0.267°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0" y="1487305"/>
            <a:ext cx="9143999" cy="2249714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04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42" name="Google Shape;1542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104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</a:t>
            </a: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: Control Software Overview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44" name="Google Shape;1544;p104"/>
          <p:cNvSpPr/>
          <p:nvPr/>
        </p:nvSpPr>
        <p:spPr>
          <a:xfrm>
            <a:off x="1400350" y="2785975"/>
            <a:ext cx="5016300" cy="709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104"/>
          <p:cNvSpPr/>
          <p:nvPr/>
        </p:nvSpPr>
        <p:spPr>
          <a:xfrm>
            <a:off x="6467025" y="2785975"/>
            <a:ext cx="2520300" cy="7092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104"/>
          <p:cNvSpPr txBox="1"/>
          <p:nvPr/>
        </p:nvSpPr>
        <p:spPr>
          <a:xfrm>
            <a:off x="3168607" y="3884840"/>
            <a:ext cx="20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Xbox Controller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1547" name="Google Shape;1547;p104"/>
          <p:cNvCxnSpPr>
            <a:stCxn id="1544" idx="2"/>
          </p:cNvCxnSpPr>
          <p:nvPr/>
        </p:nvCxnSpPr>
        <p:spPr>
          <a:xfrm>
            <a:off x="3908500" y="3495175"/>
            <a:ext cx="0" cy="435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8" name="Google Shape;1548;p104"/>
          <p:cNvSpPr txBox="1"/>
          <p:nvPr/>
        </p:nvSpPr>
        <p:spPr>
          <a:xfrm>
            <a:off x="3197447" y="4229535"/>
            <a:ext cx="16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</a:rPr>
              <a:t>GS Controlled</a:t>
            </a:r>
            <a:endParaRPr b="1">
              <a:solidFill>
                <a:srgbClr val="6AA84F"/>
              </a:solidFill>
            </a:endParaRPr>
          </a:p>
        </p:txBody>
      </p:sp>
      <p:cxnSp>
        <p:nvCxnSpPr>
          <p:cNvPr id="1549" name="Google Shape;1549;p104"/>
          <p:cNvCxnSpPr/>
          <p:nvPr/>
        </p:nvCxnSpPr>
        <p:spPr>
          <a:xfrm>
            <a:off x="668613" y="3512416"/>
            <a:ext cx="0" cy="9654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0" name="Google Shape;1550;p104"/>
          <p:cNvCxnSpPr/>
          <p:nvPr/>
        </p:nvCxnSpPr>
        <p:spPr>
          <a:xfrm rot="10800000">
            <a:off x="668700" y="4461325"/>
            <a:ext cx="2406300" cy="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1" name="Google Shape;1551;p104"/>
          <p:cNvCxnSpPr>
            <a:stCxn id="1545" idx="2"/>
          </p:cNvCxnSpPr>
          <p:nvPr/>
        </p:nvCxnSpPr>
        <p:spPr>
          <a:xfrm>
            <a:off x="7727175" y="3495175"/>
            <a:ext cx="0" cy="5769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2" name="Google Shape;1552;p104"/>
          <p:cNvCxnSpPr/>
          <p:nvPr/>
        </p:nvCxnSpPr>
        <p:spPr>
          <a:xfrm>
            <a:off x="4644200" y="4453400"/>
            <a:ext cx="3075300" cy="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3" name="Google Shape;1553;p104"/>
          <p:cNvSpPr/>
          <p:nvPr/>
        </p:nvSpPr>
        <p:spPr>
          <a:xfrm>
            <a:off x="101500" y="2785975"/>
            <a:ext cx="1245900" cy="7092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54" name="Google Shape;1554;p104"/>
          <p:cNvCxnSpPr/>
          <p:nvPr/>
        </p:nvCxnSpPr>
        <p:spPr>
          <a:xfrm>
            <a:off x="7727163" y="3512416"/>
            <a:ext cx="0" cy="9654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05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60" name="Google Shape;156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0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Controls: Rover and Camera Control Diagram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62" name="Google Shape;1562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63" name="Google Shape;1563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9323" y="1261475"/>
            <a:ext cx="5622660" cy="36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06"/>
          <p:cNvSpPr txBox="1"/>
          <p:nvPr>
            <p:ph type="title"/>
          </p:nvPr>
        </p:nvSpPr>
        <p:spPr>
          <a:xfrm>
            <a:off x="0" y="8900"/>
            <a:ext cx="9144000" cy="6168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69" name="Google Shape;1569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106"/>
          <p:cNvSpPr txBox="1"/>
          <p:nvPr>
            <p:ph type="title"/>
          </p:nvPr>
        </p:nvSpPr>
        <p:spPr>
          <a:xfrm>
            <a:off x="0" y="0"/>
            <a:ext cx="9144000" cy="10038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Controls: Arm Control Diagram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71" name="Google Shape;1571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2" name="Google Shape;1572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49" y="1540665"/>
            <a:ext cx="9144002" cy="256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07"/>
          <p:cNvSpPr txBox="1"/>
          <p:nvPr>
            <p:ph type="title"/>
          </p:nvPr>
        </p:nvSpPr>
        <p:spPr>
          <a:xfrm>
            <a:off x="0" y="8900"/>
            <a:ext cx="9144000" cy="6975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78" name="Google Shape;157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107"/>
          <p:cNvSpPr txBox="1"/>
          <p:nvPr>
            <p:ph type="title"/>
          </p:nvPr>
        </p:nvSpPr>
        <p:spPr>
          <a:xfrm>
            <a:off x="0" y="0"/>
            <a:ext cx="9144000" cy="6975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Control: Camera Control Diagram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80" name="Google Shape;1580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1" name="Google Shape;1581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334" y="922775"/>
            <a:ext cx="4422867" cy="39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08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87" name="Google Shape;1587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88" name="Google Shape;1588;p108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Control: Xbox Controller Layout Mode 1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89" name="Google Shape;1589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90" name="Google Shape;1590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8800" y="1448300"/>
            <a:ext cx="4672350" cy="3030116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p108"/>
          <p:cNvSpPr txBox="1"/>
          <p:nvPr/>
        </p:nvSpPr>
        <p:spPr>
          <a:xfrm>
            <a:off x="101500" y="1448300"/>
            <a:ext cx="3774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Mode 1 - Rover Movement Controls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Joysticks allow for vector gradients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Outputs: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4 varying values (LS/RS)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2 fixed values (D-Up/D-Down)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09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597" name="Google Shape;159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109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Control: Xbox Controller Layout Mode 2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99" name="Google Shape;1599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00" name="Google Shape;1600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250" y="1392849"/>
            <a:ext cx="4386650" cy="303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109"/>
          <p:cNvSpPr txBox="1"/>
          <p:nvPr/>
        </p:nvSpPr>
        <p:spPr>
          <a:xfrm>
            <a:off x="101500" y="1448300"/>
            <a:ext cx="44706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Mode 2 - Rover Movement &amp; Camera Controls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Joysticks allow for vector gradients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Outputs: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4 varying values (LS/RS)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8 fixed values (D-Up/D-Down/LB/RB/X,Y,A,B)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10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07" name="Google Shape;160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110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Control: Xbox Controller Layout Mode 3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09" name="Google Shape;1609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10" name="Google Shape;1610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750" y="1302050"/>
            <a:ext cx="5799574" cy="29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Google Shape;1611;p110"/>
          <p:cNvSpPr txBox="1"/>
          <p:nvPr/>
        </p:nvSpPr>
        <p:spPr>
          <a:xfrm>
            <a:off x="101500" y="1448300"/>
            <a:ext cx="3456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Mode 3 - Arm Controls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Joysticks allow for vector gradients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Outputs: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8 varying values (LS/RS)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9 fixed values (D-Up/D-Down/LB/RB/X,Y,A,B, Home)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111"/>
          <p:cNvSpPr txBox="1"/>
          <p:nvPr>
            <p:ph type="title"/>
          </p:nvPr>
        </p:nvSpPr>
        <p:spPr>
          <a:xfrm>
            <a:off x="0" y="8900"/>
            <a:ext cx="9144000" cy="1017600"/>
          </a:xfrm>
          <a:prstGeom prst="rect">
            <a:avLst/>
          </a:prstGeom>
          <a:solidFill>
            <a:srgbClr val="85200C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Presentation Layout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17" name="Google Shape;1617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2" y="4640600"/>
            <a:ext cx="399296" cy="3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111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99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Navigation and Control: Xbox Controller Layout Mode 4</a:t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19" name="Google Shape;1619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0" name="Google Shape;1620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0150" y="1273050"/>
            <a:ext cx="5567199" cy="3644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111"/>
          <p:cNvSpPr txBox="1"/>
          <p:nvPr/>
        </p:nvSpPr>
        <p:spPr>
          <a:xfrm>
            <a:off x="101500" y="1448300"/>
            <a:ext cx="3805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Mode 4 - Camera Control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Outputs: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8 fixed values (D-Up/D-Down/LB/RB/X,Y,A,B)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