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329" r:id="rId2"/>
    <p:sldId id="257" r:id="rId3"/>
    <p:sldId id="286" r:id="rId4"/>
    <p:sldId id="288" r:id="rId5"/>
    <p:sldId id="276" r:id="rId6"/>
    <p:sldId id="273" r:id="rId7"/>
    <p:sldId id="33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37" r:id="rId18"/>
    <p:sldId id="306" r:id="rId19"/>
    <p:sldId id="355" r:id="rId20"/>
    <p:sldId id="338" r:id="rId21"/>
    <p:sldId id="341" r:id="rId22"/>
    <p:sldId id="343" r:id="rId23"/>
    <p:sldId id="345" r:id="rId24"/>
    <p:sldId id="356" r:id="rId25"/>
    <p:sldId id="323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F37C448-2227-4B1D-AEEA-E9A41BFAF431}" type="datetimeFigureOut">
              <a:rPr lang="en-US" smtClean="0"/>
              <a:pPr/>
              <a:t>6/5/2014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A5E21-FB69-4253-A07D-8A00D2CFB1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3CDC4B-C59D-47B1-8AE6-B40B5B8AC942}" type="datetimeFigureOut">
              <a:rPr lang="en-US" smtClean="0"/>
              <a:pPr/>
              <a:t>6/5/2014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53A1E4-2E57-4515-9CD3-66788C9DC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2FB72-C772-4F5A-BDE2-BF1A4C1C98A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2/20/14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APCD Hearing Presentation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385C7D-6082-435F-AD98-3EB3819D4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Regulating Oil and Gas Emissions in the Denver </a:t>
            </a:r>
            <a:r>
              <a:rPr lang="en-US" sz="4000" dirty="0" smtClean="0"/>
              <a:t>Julesburg </a:t>
            </a:r>
            <a:r>
              <a:rPr lang="en-US" sz="4000" dirty="0" smtClean="0"/>
              <a:t>Basin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900" dirty="0" smtClean="0"/>
              <a:t>Garry Kaufman</a:t>
            </a:r>
          </a:p>
          <a:p>
            <a:pPr algn="ctr"/>
            <a:r>
              <a:rPr lang="en-US" sz="2900" dirty="0" smtClean="0"/>
              <a:t>Deputy Director</a:t>
            </a:r>
          </a:p>
          <a:p>
            <a:pPr algn="ctr"/>
            <a:r>
              <a:rPr lang="en-US" sz="2900" dirty="0" smtClean="0"/>
              <a:t>Colorado Air Pollution Control Division</a:t>
            </a:r>
          </a:p>
          <a:p>
            <a:pPr algn="ctr"/>
            <a:r>
              <a:rPr lang="en-US" sz="2900" dirty="0" smtClean="0"/>
              <a:t>June 6, 2014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277813"/>
            <a:ext cx="8702675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avoid 8-hour Ozone NAAQS non-attainment designation for the DMA/NFR, Colorado entered into Early Action Compact with EPA in 2004 (EAC), which included 1</a:t>
            </a:r>
            <a:r>
              <a:rPr lang="en-US" baseline="30000" dirty="0" smtClean="0"/>
              <a:t>st</a:t>
            </a:r>
            <a:r>
              <a:rPr lang="en-US" dirty="0" smtClean="0"/>
              <a:t> Colorado regulations for reducing VOC emissions from oil and gas operations</a:t>
            </a:r>
          </a:p>
          <a:p>
            <a:pPr lvl="1"/>
            <a:r>
              <a:rPr lang="en-US" dirty="0" smtClean="0"/>
              <a:t>Operators in DMA/NFR required to reduce condensate tank emissions by 47.5% on a system-wide basis during ozone season (May 1- September 30)</a:t>
            </a:r>
          </a:p>
          <a:p>
            <a:pPr lvl="2"/>
            <a:r>
              <a:rPr lang="en-US" dirty="0" smtClean="0"/>
              <a:t>Lesser control level during rest of year</a:t>
            </a:r>
          </a:p>
          <a:p>
            <a:pPr lvl="1"/>
            <a:r>
              <a:rPr lang="en-US" dirty="0" smtClean="0"/>
              <a:t>Control dehydrators emitting 15 tpy or greater VOC</a:t>
            </a:r>
          </a:p>
          <a:p>
            <a:pPr lvl="1"/>
            <a:r>
              <a:rPr lang="en-US" dirty="0" smtClean="0"/>
              <a:t>Engine controls</a:t>
            </a:r>
          </a:p>
          <a:p>
            <a:pPr lvl="1"/>
            <a:r>
              <a:rPr lang="en-US" dirty="0" smtClean="0"/>
              <a:t>Leak detection at existing gas plants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Efforts: 2004 EAC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2004 condensate tank emission reduction requirements  assumed modest growth in emissions </a:t>
            </a:r>
          </a:p>
          <a:p>
            <a:pPr lvl="1"/>
            <a:r>
              <a:rPr lang="en-US" dirty="0" smtClean="0"/>
              <a:t>2002 uncontrolled emissions=134 tpd</a:t>
            </a:r>
          </a:p>
          <a:p>
            <a:pPr lvl="1"/>
            <a:r>
              <a:rPr lang="en-US" dirty="0" smtClean="0"/>
              <a:t>2007 projected uncontrolled emissions 146 tpd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By 2006 it was clear that growth in tank emissions was significantly underestimated</a:t>
            </a:r>
          </a:p>
          <a:p>
            <a:pPr lvl="1"/>
            <a:r>
              <a:rPr lang="en-US" dirty="0" smtClean="0"/>
              <a:t>2006 uncontrolled emissions =211 tpd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address growth Air Quality Control Commission increased tank control percentage</a:t>
            </a:r>
          </a:p>
          <a:p>
            <a:pPr lvl="1"/>
            <a:r>
              <a:rPr lang="en-US" dirty="0" smtClean="0"/>
              <a:t>75% control during ozone season starting in 2007</a:t>
            </a:r>
          </a:p>
          <a:p>
            <a:pPr lvl="1"/>
            <a:r>
              <a:rPr lang="en-US" dirty="0" smtClean="0"/>
              <a:t>78% control during ozone season starting in 2012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Efforts: 2006 EAC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tanks required to be controlled during 1</a:t>
            </a:r>
            <a:r>
              <a:rPr lang="en-US" baseline="30000" dirty="0" smtClean="0"/>
              <a:t>st</a:t>
            </a:r>
            <a:r>
              <a:rPr lang="en-US" dirty="0" smtClean="0"/>
              <a:t> 90 days of production</a:t>
            </a:r>
          </a:p>
          <a:p>
            <a:pPr lvl="1"/>
            <a:r>
              <a:rPr lang="en-US" dirty="0" smtClean="0"/>
              <a:t>Production/emissions highest during this period and declines thereafter</a:t>
            </a:r>
          </a:p>
          <a:p>
            <a:pPr lvl="1"/>
            <a:r>
              <a:rPr lang="en-US" dirty="0" smtClean="0"/>
              <a:t>Prior to 2006, tanks were not being controlled during this initial period to allow operators to determine expected production/emissions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Additional monitoring, recordkeeping and reporting requirements to enhance compliance</a:t>
            </a:r>
          </a:p>
          <a:p>
            <a:endParaRPr lang="en-US" dirty="0" smtClean="0"/>
          </a:p>
          <a:p>
            <a:r>
              <a:rPr lang="en-US" dirty="0" smtClean="0"/>
              <a:t>New state-wide rules to proactively address oil and gas emissions outside the DMA/NFR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Efforts: 2006 EAC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DMA/NFR 8-Hour Ozone non-attainment designation in 2007</a:t>
            </a:r>
          </a:p>
          <a:p>
            <a:endParaRPr lang="en-US" dirty="0" smtClean="0"/>
          </a:p>
          <a:p>
            <a:r>
              <a:rPr lang="en-US" dirty="0" smtClean="0"/>
              <a:t>Extensive inventory analysis and photochemical modeling to identify controls and demonstrate projected compliance with standard by 2010</a:t>
            </a:r>
          </a:p>
          <a:p>
            <a:endParaRPr lang="en-US" dirty="0" smtClean="0"/>
          </a:p>
          <a:p>
            <a:r>
              <a:rPr lang="en-US" dirty="0" smtClean="0"/>
              <a:t>Additional oil and gas emission reduction strategies</a:t>
            </a:r>
          </a:p>
          <a:p>
            <a:pPr lvl="1"/>
            <a:r>
              <a:rPr lang="en-US" dirty="0" smtClean="0"/>
              <a:t>Increase tank control percentage (81% in 2009, 90% in 2011)</a:t>
            </a:r>
          </a:p>
          <a:p>
            <a:pPr lvl="1"/>
            <a:r>
              <a:rPr lang="en-US" dirty="0" smtClean="0"/>
              <a:t>Low-bleed pneumatic requirement (projected 23 tpd emission reduction)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Efforts: 2008 Ozone Action Plan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OAP VOC Inventory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447800"/>
            <a:ext cx="83058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2008 OAP  Oil and Gas Inventory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371600"/>
            <a:ext cx="8382000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2014 Emission Reduction Strategies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New rules target VOC and methane emissions from the oil and gas production sector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in the nation rules to specifically require methane emission reductions from O&amp;G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New rules expected to reduce VOC emissions by approximately 94,000 tpy, </a:t>
            </a:r>
            <a:r>
              <a:rPr lang="en-US" dirty="0" smtClean="0"/>
              <a:t>methane </a:t>
            </a:r>
            <a:r>
              <a:rPr lang="en-US" dirty="0" smtClean="0"/>
              <a:t>emissions by approximately 64,000-113,000 tpy, at an overall annual cost of approximately $ 42 million</a:t>
            </a:r>
          </a:p>
          <a:p>
            <a:endParaRPr lang="en-US" dirty="0" smtClean="0"/>
          </a:p>
          <a:p>
            <a:r>
              <a:rPr lang="en-US" dirty="0" smtClean="0"/>
              <a:t>New rules establish emission reduction requirements for the largest O&amp;G source categories</a:t>
            </a:r>
          </a:p>
          <a:p>
            <a:pPr lvl="1"/>
            <a:r>
              <a:rPr lang="en-US" dirty="0" smtClean="0"/>
              <a:t>Tanks</a:t>
            </a:r>
          </a:p>
          <a:p>
            <a:pPr lvl="1"/>
            <a:r>
              <a:rPr lang="en-US" dirty="0" smtClean="0"/>
              <a:t>Fugitives/Venting</a:t>
            </a:r>
          </a:p>
          <a:p>
            <a:pPr lvl="1"/>
            <a:r>
              <a:rPr lang="en-US" dirty="0" smtClean="0"/>
              <a:t>Pneumatic </a:t>
            </a:r>
            <a:r>
              <a:rPr lang="en-US" dirty="0" smtClean="0"/>
              <a:t>devices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716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Oil and Gas VOC Emissions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273050"/>
            <a:ext cx="8694737" cy="631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Air quality need for oil and gas emission reductions</a:t>
            </a:r>
          </a:p>
          <a:p>
            <a:endParaRPr lang="en-US" sz="3600" dirty="0" smtClean="0"/>
          </a:p>
          <a:p>
            <a:r>
              <a:rPr lang="en-US" sz="3600" dirty="0" smtClean="0"/>
              <a:t>Past efforts</a:t>
            </a:r>
          </a:p>
          <a:p>
            <a:pPr lvl="1"/>
            <a:r>
              <a:rPr lang="en-US" sz="3200" dirty="0" smtClean="0"/>
              <a:t>8-Hour Ozone Early Action Compact</a:t>
            </a:r>
          </a:p>
          <a:p>
            <a:pPr lvl="1"/>
            <a:r>
              <a:rPr lang="en-US" sz="3200" dirty="0" smtClean="0"/>
              <a:t>8-Hour Ozone Action Plan</a:t>
            </a:r>
          </a:p>
          <a:p>
            <a:pPr lvl="1"/>
            <a:endParaRPr lang="en-US" sz="3200" dirty="0" smtClean="0"/>
          </a:p>
          <a:p>
            <a:r>
              <a:rPr lang="en-US" sz="3600" dirty="0" smtClean="0"/>
              <a:t>2014 Oil and Gas Rulemaking</a:t>
            </a:r>
          </a:p>
          <a:p>
            <a:endParaRPr lang="en-US" sz="3600" dirty="0" smtClean="0"/>
          </a:p>
          <a:p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Expand control requirements for storage tanks</a:t>
            </a:r>
          </a:p>
          <a:p>
            <a:pPr lvl="1"/>
            <a:r>
              <a:rPr lang="en-US" sz="2400" dirty="0" smtClean="0"/>
              <a:t>Lower statewide control threshold from 20 tons per year to 6 tons per year</a:t>
            </a:r>
          </a:p>
          <a:p>
            <a:pPr lvl="1"/>
            <a:r>
              <a:rPr lang="en-US" sz="2400" dirty="0" smtClean="0"/>
              <a:t>Include crude oil and produced water storage tanks</a:t>
            </a:r>
          </a:p>
          <a:p>
            <a:pPr lvl="1"/>
            <a:r>
              <a:rPr lang="en-US" sz="2400" dirty="0" smtClean="0"/>
              <a:t>Require controls during the first 90 days of production statewide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Improve capture of emissions at controlled tanks</a:t>
            </a:r>
          </a:p>
          <a:p>
            <a:pPr lvl="1"/>
            <a:r>
              <a:rPr lang="en-US" sz="2400" dirty="0" smtClean="0"/>
              <a:t>Controlled tanks must be operated without venting to the atmosphere</a:t>
            </a:r>
          </a:p>
          <a:p>
            <a:pPr lvl="1"/>
            <a:r>
              <a:rPr lang="en-US" sz="2400" dirty="0" smtClean="0"/>
              <a:t>Establish requirements for Storage Tank Emission Management systems (STEM)</a:t>
            </a:r>
          </a:p>
          <a:p>
            <a:pPr lvl="2"/>
            <a:r>
              <a:rPr lang="en-US" dirty="0" smtClean="0"/>
              <a:t>Capture performance evaluation</a:t>
            </a:r>
          </a:p>
          <a:p>
            <a:pPr lvl="2"/>
            <a:r>
              <a:rPr lang="en-US" dirty="0" smtClean="0"/>
              <a:t>Certified design to minimize emissions</a:t>
            </a:r>
          </a:p>
          <a:p>
            <a:pPr lvl="2"/>
            <a:r>
              <a:rPr lang="en-US" dirty="0" smtClean="0"/>
              <a:t>Extensive instrument based monitoring </a:t>
            </a:r>
          </a:p>
          <a:p>
            <a:pPr lvl="2"/>
            <a:r>
              <a:rPr lang="en-US" dirty="0" smtClean="0"/>
              <a:t>Continual improvement</a:t>
            </a:r>
          </a:p>
          <a:p>
            <a:endParaRPr lang="en-US" sz="28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Storage Tank Reduction Strategies</a:t>
            </a:r>
            <a:endParaRPr lang="en-US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Emission reduction benefits from storage tank controls premised on capturing emissions and routing them to the control device</a:t>
            </a:r>
          </a:p>
          <a:p>
            <a:endParaRPr lang="en-US" dirty="0" smtClean="0"/>
          </a:p>
          <a:p>
            <a:r>
              <a:rPr lang="en-US" sz="2800" dirty="0" smtClean="0"/>
              <a:t>Input pressure for many controlled tanks is too high (above atmospheric)</a:t>
            </a:r>
          </a:p>
          <a:p>
            <a:pPr lvl="1"/>
            <a:r>
              <a:rPr lang="en-US" sz="2400" dirty="0" smtClean="0"/>
              <a:t>During high pressure dumps to the tank, the pressure relief valve (PRV) and thief hatch may release to prevent tank failure</a:t>
            </a:r>
          </a:p>
          <a:p>
            <a:pPr lvl="1"/>
            <a:r>
              <a:rPr lang="en-US" sz="2400" dirty="0" smtClean="0"/>
              <a:t>Results in uncontrolled flashing losses from thief hatch and PRV</a:t>
            </a:r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Storage Tank Capture Requirements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Establish LDAR requirements for compressor stations and well production facilities</a:t>
            </a:r>
          </a:p>
          <a:p>
            <a:pPr lvl="1"/>
            <a:r>
              <a:rPr lang="en-US" dirty="0" smtClean="0"/>
              <a:t>Frequent monitoring using Method 21 or infra-red (IR) cameras</a:t>
            </a:r>
          </a:p>
          <a:p>
            <a:pPr lvl="2"/>
            <a:r>
              <a:rPr lang="en-US" dirty="0" smtClean="0"/>
              <a:t>Tiered monitoring schedule to focus on the highest emitting facilities and reduce the burdens on smaller facilities</a:t>
            </a:r>
          </a:p>
          <a:p>
            <a:pPr lvl="2"/>
            <a:r>
              <a:rPr lang="en-US" dirty="0" smtClean="0"/>
              <a:t>Establishes the most comprehensive  leak detection program for oil and gas facilities in the nation</a:t>
            </a:r>
          </a:p>
          <a:p>
            <a:pPr lvl="1"/>
            <a:r>
              <a:rPr lang="en-US" dirty="0" smtClean="0"/>
              <a:t>Repair schedule for identified leaks</a:t>
            </a:r>
          </a:p>
          <a:p>
            <a:pPr lvl="1"/>
            <a:r>
              <a:rPr lang="en-US" dirty="0" smtClean="0"/>
              <a:t>Recordkeeping and reporting requirements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Leak Detection and Repair</a:t>
            </a:r>
            <a:endParaRPr lang="en-US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Clr>
                <a:srgbClr val="2DA2BF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Expand low-bleed pneumatic controller requirements statewide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Require capture or control of the gas stream at well production facilities</a:t>
            </a:r>
          </a:p>
          <a:p>
            <a:endParaRPr lang="en-US" sz="2800" dirty="0" smtClean="0"/>
          </a:p>
          <a:p>
            <a:r>
              <a:rPr lang="en-US" sz="2800" dirty="0" smtClean="0"/>
              <a:t>Establish requirements to minimize emissions during well maintenance</a:t>
            </a:r>
          </a:p>
          <a:p>
            <a:endParaRPr lang="en-US" sz="28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Require auto-igniters on all combustion devices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800" dirty="0" smtClean="0"/>
          </a:p>
          <a:p>
            <a:r>
              <a:rPr lang="en-US" sz="2800" dirty="0" smtClean="0"/>
              <a:t>Expand control requirements for glycol dehydrators</a:t>
            </a:r>
          </a:p>
          <a:p>
            <a:pPr lvl="1"/>
            <a:r>
              <a:rPr lang="en-US" sz="2400" dirty="0" smtClean="0"/>
              <a:t>Lower control threshold from 15 tons per year to 6 tons per year</a:t>
            </a:r>
          </a:p>
          <a:p>
            <a:pPr lvl="1"/>
            <a:r>
              <a:rPr lang="en-US" sz="2400" dirty="0" smtClean="0"/>
              <a:t>More stringent threshold for facilities near populated areas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Additional Emission Reduction Strategies</a:t>
            </a:r>
            <a:endParaRPr lang="en-US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Significantly enhanced inventories</a:t>
            </a:r>
          </a:p>
          <a:p>
            <a:endParaRPr lang="en-US" dirty="0" smtClean="0"/>
          </a:p>
          <a:p>
            <a:r>
              <a:rPr lang="en-US" dirty="0" smtClean="0"/>
              <a:t>More refined photochemical modeling</a:t>
            </a:r>
          </a:p>
          <a:p>
            <a:endParaRPr lang="en-US" dirty="0" smtClean="0"/>
          </a:p>
          <a:p>
            <a:r>
              <a:rPr lang="en-US" dirty="0" smtClean="0"/>
              <a:t>EPA sponsored cost and </a:t>
            </a:r>
            <a:r>
              <a:rPr lang="en-US" smtClean="0"/>
              <a:t>benefit </a:t>
            </a:r>
            <a:r>
              <a:rPr lang="en-US" smtClean="0"/>
              <a:t>analyses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Bottom-up surveys of oil and gas emissions</a:t>
            </a:r>
          </a:p>
          <a:p>
            <a:endParaRPr lang="en-US" dirty="0" smtClean="0"/>
          </a:p>
          <a:p>
            <a:r>
              <a:rPr lang="en-US" dirty="0" smtClean="0"/>
              <a:t>Top-down inventory assessments</a:t>
            </a:r>
          </a:p>
          <a:p>
            <a:pPr lvl="1"/>
            <a:r>
              <a:rPr lang="en-US" dirty="0" smtClean="0"/>
              <a:t>Ground based measurements</a:t>
            </a:r>
          </a:p>
          <a:p>
            <a:pPr lvl="1"/>
            <a:r>
              <a:rPr lang="en-US" dirty="0" smtClean="0"/>
              <a:t>Airplane measurements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Infra-red leak detection</a:t>
            </a:r>
          </a:p>
          <a:p>
            <a:endParaRPr lang="en-US" dirty="0" smtClean="0"/>
          </a:p>
          <a:p>
            <a:r>
              <a:rPr lang="en-US" dirty="0" smtClean="0"/>
              <a:t>Sophisticated measurements of incomplete tank emission capture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Support for 2014 Rulemaking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dvances in drilling technologies and the resultant increases in production in the DJ Basin have created potential significant additional impacts on air quality resources</a:t>
            </a:r>
          </a:p>
          <a:p>
            <a:endParaRPr lang="en-US" dirty="0" smtClean="0"/>
          </a:p>
          <a:p>
            <a:r>
              <a:rPr lang="en-US" dirty="0" smtClean="0"/>
              <a:t>Increased knowledge of oil and gas emissions, better monitoring techniques, and advances in control technologies has allowed us to address these potential impacts</a:t>
            </a:r>
          </a:p>
          <a:p>
            <a:endParaRPr lang="en-US" dirty="0" smtClean="0"/>
          </a:p>
          <a:p>
            <a:r>
              <a:rPr lang="en-US" dirty="0" smtClean="0"/>
              <a:t>Ongoing assessment of emissions and further refinement of control technologies should allow us to further minimize air impacts from oil and gas development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Historically oil and gas emission reduction strategies implemented to address violations of the ozone National Ambient Air Quality Standard in the Denver Metro/North Front Range Area</a:t>
            </a:r>
          </a:p>
          <a:p>
            <a:pPr lvl="1"/>
            <a:r>
              <a:rPr lang="en-US" sz="2800" dirty="0" smtClean="0"/>
              <a:t>Primarily volatile organic compound (VOC) reduction strategies</a:t>
            </a:r>
          </a:p>
          <a:p>
            <a:endParaRPr lang="en-US" sz="3200" dirty="0" smtClean="0"/>
          </a:p>
          <a:p>
            <a:r>
              <a:rPr lang="en-US" sz="3200" dirty="0" smtClean="0"/>
              <a:t>2014 rulemaking also considered methane reductions as part of Colorado’s efforts to address global climate change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Air Quality Need for Oil and Gas Emission Reductions in the DJ Basin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8229600" cy="621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620000" y="152400"/>
            <a:ext cx="1524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For NAAQS of 0.075 ppm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2400"/>
            <a:ext cx="1143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(Draft data for 2013)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3050"/>
            <a:ext cx="8004175" cy="58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229600" cy="581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9140" y="304800"/>
            <a:ext cx="732126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Prior to the early 2000’s oil and gas sector was considered to be an insignificant contributor to VOC emissions in the Denver Metro/North Front Range Area</a:t>
            </a:r>
          </a:p>
          <a:p>
            <a:endParaRPr lang="en-US" dirty="0" smtClean="0"/>
          </a:p>
          <a:p>
            <a:r>
              <a:rPr lang="en-US" dirty="0" smtClean="0"/>
              <a:t>Until 2003, condensate storage tanks at oil and gas production facilities were exempt from reporting and permitting requirements</a:t>
            </a:r>
          </a:p>
          <a:p>
            <a:endParaRPr lang="en-US" dirty="0" smtClean="0"/>
          </a:p>
          <a:p>
            <a:r>
              <a:rPr lang="en-US" dirty="0" smtClean="0"/>
              <a:t>Little or no understanding of the potential for VOC leakage and venting at oil and gas production facilities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early 2000’s APCD discovered that “flashing” at condensate storage tanks was a significant source of VOC emissions in DMA/NFR</a:t>
            </a:r>
          </a:p>
          <a:p>
            <a:pPr lvl="1"/>
            <a:r>
              <a:rPr lang="en-US" dirty="0" smtClean="0"/>
              <a:t>“flashing” occurs when petroleum liquid that is under high pressure underground is put into an atmospheric tank</a:t>
            </a:r>
          </a:p>
          <a:p>
            <a:pPr lvl="1"/>
            <a:r>
              <a:rPr lang="en-US" dirty="0" smtClean="0"/>
              <a:t>Previously APCD assumed that emissions from tank were limited to evaporative losses (working and breathing losses)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2002 estimated flashing emissions in DMA/NFR of 134 tons per day</a:t>
            </a:r>
          </a:p>
          <a:p>
            <a:pPr lvl="1"/>
            <a:r>
              <a:rPr lang="en-US" dirty="0" smtClean="0"/>
              <a:t>2004 Early Action Compact emission inventory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Efforts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24502</TotalTime>
  <Words>1055</Words>
  <Application>Microsoft Office PowerPoint</Application>
  <PresentationFormat>On-screen Show (4:3)</PresentationFormat>
  <Paragraphs>148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Regulating Oil and Gas Emissions in the Denver Julesburg Basin</vt:lpstr>
      <vt:lpstr>Overview</vt:lpstr>
      <vt:lpstr>Air Quality Need for Oil and Gas Emission Reductions in the DJ Basin</vt:lpstr>
      <vt:lpstr>Slide 4</vt:lpstr>
      <vt:lpstr>Slide 5</vt:lpstr>
      <vt:lpstr>Slide 6</vt:lpstr>
      <vt:lpstr>Slide 7</vt:lpstr>
      <vt:lpstr>Past Efforts</vt:lpstr>
      <vt:lpstr>Past Efforts</vt:lpstr>
      <vt:lpstr>Slide 10</vt:lpstr>
      <vt:lpstr>Past Efforts: 2004 EAC</vt:lpstr>
      <vt:lpstr>Past Efforts: 2006 EAC</vt:lpstr>
      <vt:lpstr>Past Efforts: 2006 EAC</vt:lpstr>
      <vt:lpstr>Past Efforts: 2008 Ozone Action Plan</vt:lpstr>
      <vt:lpstr>2008 OAP VOC Inventory</vt:lpstr>
      <vt:lpstr>2008 OAP  Oil and Gas Inventory</vt:lpstr>
      <vt:lpstr>2014 Emission Reduction Strategies</vt:lpstr>
      <vt:lpstr>Oil and Gas VOC Emissions</vt:lpstr>
      <vt:lpstr>Slide 19</vt:lpstr>
      <vt:lpstr>Storage Tank Reduction Strategies</vt:lpstr>
      <vt:lpstr>Storage Tank Capture Requirements</vt:lpstr>
      <vt:lpstr>Leak Detection and Repair</vt:lpstr>
      <vt:lpstr>Additional Emission Reduction Strategies</vt:lpstr>
      <vt:lpstr>Technical Support for 2014 Rulemaking</vt:lpstr>
      <vt:lpstr>Conclusions</vt:lpstr>
    </vt:vector>
  </TitlesOfParts>
  <Company>State of Colorado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Revisons to Regulation Numbers 3,  6 Part A, and 7</dc:title>
  <dc:creator>Public Health &amp; Environment</dc:creator>
  <cp:lastModifiedBy>Public Health &amp; Environment</cp:lastModifiedBy>
  <cp:revision>843</cp:revision>
  <dcterms:created xsi:type="dcterms:W3CDTF">2013-11-18T18:36:10Z</dcterms:created>
  <dcterms:modified xsi:type="dcterms:W3CDTF">2014-06-05T15:36:26Z</dcterms:modified>
</cp:coreProperties>
</file>